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70" r:id="rId4"/>
    <p:sldId id="271" r:id="rId5"/>
    <p:sldId id="272" r:id="rId6"/>
    <p:sldId id="260" r:id="rId7"/>
    <p:sldId id="267" r:id="rId8"/>
    <p:sldId id="258" r:id="rId9"/>
    <p:sldId id="259" r:id="rId10"/>
    <p:sldId id="261" r:id="rId11"/>
    <p:sldId id="266" r:id="rId12"/>
    <p:sldId id="265" r:id="rId13"/>
    <p:sldId id="273" r:id="rId14"/>
    <p:sldId id="274" r:id="rId15"/>
    <p:sldId id="275" r:id="rId16"/>
    <p:sldId id="276" r:id="rId17"/>
    <p:sldId id="277" r:id="rId18"/>
    <p:sldId id="278" r:id="rId19"/>
    <p:sldId id="262" r:id="rId20"/>
    <p:sldId id="263" r:id="rId21"/>
    <p:sldId id="268" r:id="rId22"/>
    <p:sldId id="269" r:id="rId23"/>
    <p:sldId id="26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4" autoAdjust="0"/>
    <p:restoredTop sz="94660"/>
  </p:normalViewPr>
  <p:slideViewPr>
    <p:cSldViewPr snapToGrid="0">
      <p:cViewPr varScale="1">
        <p:scale>
          <a:sx n="108" d="100"/>
          <a:sy n="108"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FD7AB18-41AA-499C-ACA8-F0027D9736C0}"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34645602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D7AB18-41AA-499C-ACA8-F0027D9736C0}"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2655799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FD7AB18-41AA-499C-ACA8-F0027D9736C0}"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36378339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FD7AB18-41AA-499C-ACA8-F0027D9736C0}"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610007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FD7AB18-41AA-499C-ACA8-F0027D9736C0}" type="datetimeFigureOut">
              <a:rPr lang="en-GB" smtClean="0"/>
              <a:t>28/07/2017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628911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FD7AB18-41AA-499C-ACA8-F0027D9736C0}" type="datetimeFigureOut">
              <a:rPr lang="en-GB" smtClean="0"/>
              <a:t>28/07/2017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1065312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FD7AB18-41AA-499C-ACA8-F0027D9736C0}" type="datetimeFigureOut">
              <a:rPr lang="en-GB" smtClean="0"/>
              <a:t>28/07/2017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39125567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D7AB18-41AA-499C-ACA8-F0027D9736C0}"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39656562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FD7AB18-41AA-499C-ACA8-F0027D9736C0}" type="datetimeFigureOut">
              <a:rPr lang="en-GB" smtClean="0"/>
              <a:t>28/07/2017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24944399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D7AB18-41AA-499C-ACA8-F0027D9736C0}"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18126697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FD7AB18-41AA-499C-ACA8-F0027D9736C0}" type="datetimeFigureOut">
              <a:rPr lang="en-GB" smtClean="0"/>
              <a:t>28/07/2017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955DC3-2075-4881-A79C-440668B2178F}" type="slidenum">
              <a:rPr lang="en-GB" smtClean="0"/>
              <a:t>‹#›</a:t>
            </a:fld>
            <a:endParaRPr lang="en-GB"/>
          </a:p>
        </p:txBody>
      </p:sp>
    </p:spTree>
    <p:extLst>
      <p:ext uri="{BB962C8B-B14F-4D97-AF65-F5344CB8AC3E}">
        <p14:creationId xmlns:p14="http://schemas.microsoft.com/office/powerpoint/2010/main" val="1830990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D7AB18-41AA-499C-ACA8-F0027D9736C0}" type="datetimeFigureOut">
              <a:rPr lang="en-GB" smtClean="0"/>
              <a:t>28/07/2017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955DC3-2075-4881-A79C-440668B2178F}" type="slidenum">
              <a:rPr lang="en-GB" smtClean="0"/>
              <a:t>‹#›</a:t>
            </a:fld>
            <a:endParaRPr lang="en-GB"/>
          </a:p>
        </p:txBody>
      </p:sp>
    </p:spTree>
    <p:extLst>
      <p:ext uri="{BB962C8B-B14F-4D97-AF65-F5344CB8AC3E}">
        <p14:creationId xmlns:p14="http://schemas.microsoft.com/office/powerpoint/2010/main" val="1160984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books.google.co.uk/books?id=BRIhBQAAQBAJ&amp;printsec=frontcover&amp;source=gbs_ge_summary_r&amp;cad=0#v=onepage&amp;q&amp;f=fals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slideshare.net/AshleyLynn1/the-social-construction-of-gend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Queer post-gender ethics</a:t>
            </a:r>
            <a:endParaRPr lang="en-GB" dirty="0"/>
          </a:p>
        </p:txBody>
      </p:sp>
      <p:sp>
        <p:nvSpPr>
          <p:cNvPr id="3" name="Subtitle 2"/>
          <p:cNvSpPr>
            <a:spLocks noGrp="1"/>
          </p:cNvSpPr>
          <p:nvPr>
            <p:ph type="subTitle" idx="1"/>
          </p:nvPr>
        </p:nvSpPr>
        <p:spPr/>
        <p:txBody>
          <a:bodyPr/>
          <a:lstStyle/>
          <a:p>
            <a:r>
              <a:rPr lang="en-GB" dirty="0" smtClean="0"/>
              <a:t>The shape of selves to come</a:t>
            </a:r>
          </a:p>
          <a:p>
            <a:r>
              <a:rPr lang="en-GB" dirty="0" smtClean="0"/>
              <a:t>Lucy Nicholas</a:t>
            </a:r>
            <a:endParaRPr lang="en-GB" dirty="0"/>
          </a:p>
        </p:txBody>
      </p:sp>
    </p:spTree>
    <p:extLst>
      <p:ext uri="{BB962C8B-B14F-4D97-AF65-F5344CB8AC3E}">
        <p14:creationId xmlns:p14="http://schemas.microsoft.com/office/powerpoint/2010/main" val="1495427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Argument</a:t>
            </a:r>
            <a:endParaRPr lang="en-GB" dirty="0"/>
          </a:p>
        </p:txBody>
      </p:sp>
      <p:sp>
        <p:nvSpPr>
          <p:cNvPr id="3" name="Content Placeholder 2"/>
          <p:cNvSpPr>
            <a:spLocks noGrp="1"/>
          </p:cNvSpPr>
          <p:nvPr>
            <p:ph idx="1"/>
          </p:nvPr>
        </p:nvSpPr>
        <p:spPr/>
        <p:txBody>
          <a:bodyPr/>
          <a:lstStyle/>
          <a:p>
            <a:r>
              <a:rPr lang="en-GB" dirty="0"/>
              <a:t>Can society operate without gender and even biological sex classifications? </a:t>
            </a:r>
            <a:endParaRPr lang="en-GB" dirty="0" smtClean="0"/>
          </a:p>
          <a:p>
            <a:pPr marL="0" indent="0">
              <a:buNone/>
            </a:pPr>
            <a:endParaRPr lang="en-GB" dirty="0" smtClean="0"/>
          </a:p>
          <a:p>
            <a:r>
              <a:rPr lang="en-GB" dirty="0" smtClean="0"/>
              <a:t>Queer </a:t>
            </a:r>
            <a:r>
              <a:rPr lang="en-GB" dirty="0"/>
              <a:t>Post-Gender Ethics argues that we could exist, formulate our relationships and be sexual in more androgynous ways</a:t>
            </a:r>
            <a:r>
              <a:rPr lang="en-GB" dirty="0" smtClean="0"/>
              <a:t>.</a:t>
            </a:r>
          </a:p>
          <a:p>
            <a:r>
              <a:rPr lang="en-GB" dirty="0" smtClean="0"/>
              <a:t>‘This gesturing towards the possibility of an ethically and politically preferable transcendence of gender identity is what motivates this work.’ (p.2)</a:t>
            </a:r>
          </a:p>
          <a:p>
            <a:r>
              <a:rPr lang="en-GB" dirty="0" smtClean="0"/>
              <a:t>What do we mean by ethics? And politics?</a:t>
            </a:r>
            <a:endParaRPr lang="en-GB" dirty="0"/>
          </a:p>
        </p:txBody>
      </p:sp>
    </p:spTree>
    <p:extLst>
      <p:ext uri="{BB962C8B-B14F-4D97-AF65-F5344CB8AC3E}">
        <p14:creationId xmlns:p14="http://schemas.microsoft.com/office/powerpoint/2010/main" val="8338377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Stryker and Whittle</a:t>
            </a:r>
            <a:endParaRPr lang="en-GB" dirty="0"/>
          </a:p>
        </p:txBody>
      </p:sp>
      <p:sp>
        <p:nvSpPr>
          <p:cNvPr id="3" name="Content Placeholder 2"/>
          <p:cNvSpPr>
            <a:spLocks noGrp="1"/>
          </p:cNvSpPr>
          <p:nvPr>
            <p:ph idx="1"/>
          </p:nvPr>
        </p:nvSpPr>
        <p:spPr/>
        <p:txBody>
          <a:bodyPr/>
          <a:lstStyle/>
          <a:p>
            <a:r>
              <a:rPr lang="en-GB" dirty="0" smtClean="0"/>
              <a:t>‘Of central concern is the fact that the taxonomy of sex and gender seemingly has become disordered; sex and gender themselves no longer appears as stable external categories but rather appear embedded in the individuals who experience them. This concern has derived from the postmodern process of deconstruction, in which modernity and its values, including gender, has been stripped away. The question of postmodern analysis is whether any reconstructive process can exist.</a:t>
            </a:r>
          </a:p>
          <a:p>
            <a:r>
              <a:rPr lang="en-GB" dirty="0" smtClean="0"/>
              <a:t>Is this what Nicholas is attempting?</a:t>
            </a:r>
            <a:endParaRPr lang="en-GB" dirty="0"/>
          </a:p>
        </p:txBody>
      </p:sp>
    </p:spTree>
    <p:extLst>
      <p:ext uri="{BB962C8B-B14F-4D97-AF65-F5344CB8AC3E}">
        <p14:creationId xmlns:p14="http://schemas.microsoft.com/office/powerpoint/2010/main" val="11721733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But what could be the implications of an </a:t>
            </a:r>
            <a:r>
              <a:rPr lang="en-GB" dirty="0" err="1" smtClean="0"/>
              <a:t>idividual</a:t>
            </a:r>
            <a:r>
              <a:rPr lang="en-GB" dirty="0" smtClean="0"/>
              <a:t> choice around a gender position?</a:t>
            </a:r>
          </a:p>
          <a:p>
            <a:endParaRPr lang="en-GB" dirty="0"/>
          </a:p>
          <a:p>
            <a:r>
              <a:rPr lang="en-GB" dirty="0" smtClean="0"/>
              <a:t>Stryker and Whittle:</a:t>
            </a:r>
          </a:p>
          <a:p>
            <a:r>
              <a:rPr lang="en-GB" dirty="0" smtClean="0"/>
              <a:t>‘Its all very well having no theoretical place within the current gendered world, but that is not the daily lived experience.’</a:t>
            </a:r>
            <a:endParaRPr lang="en-GB" dirty="0"/>
          </a:p>
        </p:txBody>
      </p:sp>
    </p:spTree>
    <p:extLst>
      <p:ext uri="{BB962C8B-B14F-4D97-AF65-F5344CB8AC3E}">
        <p14:creationId xmlns:p14="http://schemas.microsoft.com/office/powerpoint/2010/main" val="5862297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biggest unresolved challenge</a:t>
            </a:r>
            <a:endParaRPr lang="en-GB" dirty="0"/>
          </a:p>
        </p:txBody>
      </p:sp>
      <p:sp>
        <p:nvSpPr>
          <p:cNvPr id="3" name="Content Placeholder 2"/>
          <p:cNvSpPr>
            <a:spLocks noGrp="1"/>
          </p:cNvSpPr>
          <p:nvPr>
            <p:ph idx="1"/>
          </p:nvPr>
        </p:nvSpPr>
        <p:spPr/>
        <p:txBody>
          <a:bodyPr/>
          <a:lstStyle/>
          <a:p>
            <a:r>
              <a:rPr lang="en-GB" dirty="0" smtClean="0"/>
              <a:t>Is the basis of gender identity essential and biologically based, or is it socially constructed?</a:t>
            </a:r>
            <a:endParaRPr lang="en-GB" dirty="0"/>
          </a:p>
        </p:txBody>
      </p:sp>
    </p:spTree>
    <p:extLst>
      <p:ext uri="{BB962C8B-B14F-4D97-AF65-F5344CB8AC3E}">
        <p14:creationId xmlns:p14="http://schemas.microsoft.com/office/powerpoint/2010/main" val="7119593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Crucial question</a:t>
            </a:r>
            <a:endParaRPr lang="en-GB" dirty="0"/>
          </a:p>
        </p:txBody>
      </p:sp>
      <p:sp>
        <p:nvSpPr>
          <p:cNvPr id="3" name="Content Placeholder 2"/>
          <p:cNvSpPr>
            <a:spLocks noGrp="1"/>
          </p:cNvSpPr>
          <p:nvPr>
            <p:ph idx="1"/>
          </p:nvPr>
        </p:nvSpPr>
        <p:spPr/>
        <p:txBody>
          <a:bodyPr>
            <a:normAutofit fontScale="92500"/>
          </a:bodyPr>
          <a:lstStyle/>
          <a:p>
            <a:r>
              <a:rPr lang="en-GB" dirty="0" smtClean="0"/>
              <a:t>‘How might we understand ourselves and the world without gender?’(p.2)</a:t>
            </a:r>
          </a:p>
          <a:p>
            <a:r>
              <a:rPr lang="en-GB" dirty="0" smtClean="0"/>
              <a:t>Justification</a:t>
            </a:r>
          </a:p>
          <a:p>
            <a:r>
              <a:rPr lang="en-GB" dirty="0" smtClean="0"/>
              <a:t>‘The time is ripe to consider that the deconstruction and eradication of sex/gender difference might benefit everyone, and reconstructively think through how it might be challenged, and what a post-gender ethics might consist of’ (p2)</a:t>
            </a:r>
          </a:p>
          <a:p>
            <a:r>
              <a:rPr lang="en-GB" dirty="0" smtClean="0"/>
              <a:t>What evidence might there be for the ‘time being right’?</a:t>
            </a:r>
          </a:p>
          <a:p>
            <a:r>
              <a:rPr lang="en-GB" dirty="0" smtClean="0"/>
              <a:t>‘when and where proposals for challenging gender do appear, they tend to stop short of calling for its eradication, implying its necessity, and retaining the spectre of dualism’ (p.3)</a:t>
            </a:r>
            <a:endParaRPr lang="en-GB" dirty="0"/>
          </a:p>
        </p:txBody>
      </p:sp>
    </p:spTree>
    <p:extLst>
      <p:ext uri="{BB962C8B-B14F-4D97-AF65-F5344CB8AC3E}">
        <p14:creationId xmlns:p14="http://schemas.microsoft.com/office/powerpoint/2010/main" val="3018291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opening question</a:t>
            </a:r>
            <a:endParaRPr lang="en-GB" dirty="0"/>
          </a:p>
        </p:txBody>
      </p:sp>
      <p:sp>
        <p:nvSpPr>
          <p:cNvPr id="3" name="Content Placeholder 2"/>
          <p:cNvSpPr>
            <a:spLocks noGrp="1"/>
          </p:cNvSpPr>
          <p:nvPr>
            <p:ph idx="1"/>
          </p:nvPr>
        </p:nvSpPr>
        <p:spPr/>
        <p:txBody>
          <a:bodyPr/>
          <a:lstStyle/>
          <a:p>
            <a:r>
              <a:rPr lang="en-GB" dirty="0" smtClean="0"/>
              <a:t>From Simone de Beauvoir, why, ‘the sexual relation[is] experienced as a difference and an opposition … [and whether this is] necessary?’ (</a:t>
            </a:r>
            <a:r>
              <a:rPr lang="en-GB" dirty="0" err="1" smtClean="0"/>
              <a:t>Heinamaa</a:t>
            </a:r>
            <a:r>
              <a:rPr lang="en-GB" dirty="0" smtClean="0"/>
              <a:t> 1999: 115)</a:t>
            </a:r>
          </a:p>
          <a:p>
            <a:endParaRPr lang="en-GB" dirty="0"/>
          </a:p>
          <a:p>
            <a:r>
              <a:rPr lang="en-GB" dirty="0" smtClean="0"/>
              <a:t>Proposes</a:t>
            </a:r>
          </a:p>
          <a:p>
            <a:r>
              <a:rPr lang="en-GB" dirty="0" smtClean="0"/>
              <a:t>An androgynous, but not homogenous, mode of thought that could inform the ways that we come to understand ourselves and the ways that we understand </a:t>
            </a:r>
            <a:r>
              <a:rPr lang="en-GB" dirty="0" err="1" smtClean="0"/>
              <a:t>eachother</a:t>
            </a:r>
            <a:r>
              <a:rPr lang="en-GB" dirty="0" smtClean="0"/>
              <a:t> and relate socially. (p.5)</a:t>
            </a:r>
            <a:endParaRPr lang="en-GB" dirty="0"/>
          </a:p>
        </p:txBody>
      </p:sp>
    </p:spTree>
    <p:extLst>
      <p:ext uri="{BB962C8B-B14F-4D97-AF65-F5344CB8AC3E}">
        <p14:creationId xmlns:p14="http://schemas.microsoft.com/office/powerpoint/2010/main" val="289198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Concern p.1</a:t>
            </a:r>
            <a:endParaRPr lang="en-GB" dirty="0"/>
          </a:p>
        </p:txBody>
      </p:sp>
      <p:sp>
        <p:nvSpPr>
          <p:cNvPr id="3" name="Content Placeholder 2"/>
          <p:cNvSpPr>
            <a:spLocks noGrp="1"/>
          </p:cNvSpPr>
          <p:nvPr>
            <p:ph idx="1"/>
          </p:nvPr>
        </p:nvSpPr>
        <p:spPr/>
        <p:txBody>
          <a:bodyPr/>
          <a:lstStyle/>
          <a:p>
            <a:r>
              <a:rPr lang="en-GB" dirty="0" smtClean="0"/>
              <a:t>‘The existing, oppositional categories of gender and biological sex are being increasingly challenged in social life.’</a:t>
            </a:r>
          </a:p>
          <a:p>
            <a:endParaRPr lang="en-GB" dirty="0"/>
          </a:p>
          <a:p>
            <a:r>
              <a:rPr lang="en-GB" dirty="0" smtClean="0"/>
              <a:t>What is meant by ‘oppositional categories of gender’ and biological sex?</a:t>
            </a:r>
          </a:p>
          <a:p>
            <a:endParaRPr lang="en-GB" dirty="0"/>
          </a:p>
          <a:p>
            <a:r>
              <a:rPr lang="en-GB" dirty="0" smtClean="0"/>
              <a:t>Bring evidence of this.</a:t>
            </a:r>
            <a:endParaRPr lang="en-GB" dirty="0"/>
          </a:p>
        </p:txBody>
      </p:sp>
    </p:spTree>
    <p:extLst>
      <p:ext uri="{BB962C8B-B14F-4D97-AF65-F5344CB8AC3E}">
        <p14:creationId xmlns:p14="http://schemas.microsoft.com/office/powerpoint/2010/main" val="7966719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Identity Transcendent</a:t>
            </a:r>
            <a:br>
              <a:rPr lang="en-GB" dirty="0" smtClean="0"/>
            </a:br>
            <a:endParaRPr lang="en-GB" dirty="0"/>
          </a:p>
        </p:txBody>
      </p:sp>
      <p:sp>
        <p:nvSpPr>
          <p:cNvPr id="3" name="Content Placeholder 2"/>
          <p:cNvSpPr>
            <a:spLocks noGrp="1"/>
          </p:cNvSpPr>
          <p:nvPr>
            <p:ph idx="1"/>
          </p:nvPr>
        </p:nvSpPr>
        <p:spPr/>
        <p:txBody>
          <a:bodyPr>
            <a:normAutofit lnSpcReduction="10000"/>
          </a:bodyPr>
          <a:lstStyle/>
          <a:p>
            <a:r>
              <a:rPr lang="en-GB" dirty="0" smtClean="0"/>
              <a:t>Identity Politics</a:t>
            </a:r>
          </a:p>
          <a:p>
            <a:endParaRPr lang="en-GB" dirty="0"/>
          </a:p>
          <a:p>
            <a:r>
              <a:rPr lang="en-GB" dirty="0" smtClean="0"/>
              <a:t>‘More recently, queer theory has proposed the deconstruction of identity categories, in particular binary categories, and some thinkers are now moving to consider how such a deconstructive impulses of ‘non-identity’ can also underpin a positive ethics or sociality without undermining its own premises of celebrating limitless differences’(p.2)</a:t>
            </a:r>
          </a:p>
          <a:p>
            <a:r>
              <a:rPr lang="en-GB" dirty="0" smtClean="0"/>
              <a:t>What might be the difficulties here?</a:t>
            </a:r>
          </a:p>
          <a:p>
            <a:r>
              <a:rPr lang="en-GB" dirty="0" smtClean="0"/>
              <a:t>What does Charles Taylor say about ‘The Politics of Recognition?’</a:t>
            </a:r>
            <a:endParaRPr lang="en-GB" dirty="0"/>
          </a:p>
        </p:txBody>
      </p:sp>
    </p:spTree>
    <p:extLst>
      <p:ext uri="{BB962C8B-B14F-4D97-AF65-F5344CB8AC3E}">
        <p14:creationId xmlns:p14="http://schemas.microsoft.com/office/powerpoint/2010/main" val="2463619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Nicholas’ critique</a:t>
            </a:r>
            <a:endParaRPr lang="en-GB" dirty="0"/>
          </a:p>
        </p:txBody>
      </p:sp>
      <p:sp>
        <p:nvSpPr>
          <p:cNvPr id="3" name="Content Placeholder 2"/>
          <p:cNvSpPr>
            <a:spLocks noGrp="1"/>
          </p:cNvSpPr>
          <p:nvPr>
            <p:ph idx="1"/>
          </p:nvPr>
        </p:nvSpPr>
        <p:spPr/>
        <p:txBody>
          <a:bodyPr/>
          <a:lstStyle/>
          <a:p>
            <a:r>
              <a:rPr lang="en-GB" dirty="0" smtClean="0"/>
              <a:t>‘… in much queer and transgender literature, alternative formulations exist only to the extent of suggesting an expansion through a different typology or system or way of seeing gender, not its eradication …’ (p.3)</a:t>
            </a:r>
          </a:p>
          <a:p>
            <a:endParaRPr lang="en-GB" dirty="0"/>
          </a:p>
          <a:p>
            <a:r>
              <a:rPr lang="en-GB" dirty="0" smtClean="0"/>
              <a:t>‘A limited number of thinkers have interrogated the ethical question of the desirability of transcending gender altogether …and even fewer have considered the practical questions of whether and how this might be achieved.’ (p.3)</a:t>
            </a:r>
            <a:endParaRPr lang="en-GB" dirty="0"/>
          </a:p>
        </p:txBody>
      </p:sp>
    </p:spTree>
    <p:extLst>
      <p:ext uri="{BB962C8B-B14F-4D97-AF65-F5344CB8AC3E}">
        <p14:creationId xmlns:p14="http://schemas.microsoft.com/office/powerpoint/2010/main" val="3242363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a:t>
            </a:r>
            <a:endParaRPr lang="en-GB" dirty="0"/>
          </a:p>
        </p:txBody>
      </p:sp>
      <p:sp>
        <p:nvSpPr>
          <p:cNvPr id="3" name="Content Placeholder 2"/>
          <p:cNvSpPr>
            <a:spLocks noGrp="1"/>
          </p:cNvSpPr>
          <p:nvPr>
            <p:ph idx="1"/>
          </p:nvPr>
        </p:nvSpPr>
        <p:spPr/>
        <p:txBody>
          <a:bodyPr/>
          <a:lstStyle/>
          <a:p>
            <a:r>
              <a:rPr lang="en-GB" dirty="0" smtClean="0"/>
              <a:t>‘the deconstructive diagnostic and the reconstructive ethical and political, towards a conceptualisation of post-gender existence, is still lacking’ (p.4</a:t>
            </a:r>
            <a:r>
              <a:rPr lang="en-GB" dirty="0" smtClean="0"/>
              <a:t>)</a:t>
            </a:r>
          </a:p>
          <a:p>
            <a:r>
              <a:rPr lang="en-GB" dirty="0" smtClean="0"/>
              <a:t>‘it is this inability to conceive of the self </a:t>
            </a:r>
            <a:r>
              <a:rPr lang="en-GB" i="1" dirty="0" smtClean="0"/>
              <a:t>without</a:t>
            </a:r>
            <a:r>
              <a:rPr lang="en-GB" dirty="0" smtClean="0"/>
              <a:t> some kind of gender-identity to attach to that I challenge in depth by drawing on ontological formulations from new-materialists who propose that our notions of gender and sexual difference are a mischaracterisation of ‘nature’. (p.28)</a:t>
            </a:r>
            <a:endParaRPr lang="en-GB" dirty="0"/>
          </a:p>
        </p:txBody>
      </p:sp>
    </p:spTree>
    <p:extLst>
      <p:ext uri="{BB962C8B-B14F-4D97-AF65-F5344CB8AC3E}">
        <p14:creationId xmlns:p14="http://schemas.microsoft.com/office/powerpoint/2010/main" val="1261192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Current Context</a:t>
            </a:r>
            <a:endParaRPr lang="en-GB" dirty="0"/>
          </a:p>
        </p:txBody>
      </p:sp>
      <p:sp>
        <p:nvSpPr>
          <p:cNvPr id="3" name="Content Placeholder 2"/>
          <p:cNvSpPr>
            <a:spLocks noGrp="1"/>
          </p:cNvSpPr>
          <p:nvPr>
            <p:ph idx="1"/>
          </p:nvPr>
        </p:nvSpPr>
        <p:spPr/>
        <p:txBody>
          <a:bodyPr/>
          <a:lstStyle/>
          <a:p>
            <a:r>
              <a:rPr lang="en-GB" dirty="0" smtClean="0"/>
              <a:t>‘Much of this has led to a denaturalising of the material essentialism of the dualistic nature of two biological sex categories (i.e. sexual difference), ideas that have been emanating from feminist biology … ‘new materialism’ … ‘feminist </a:t>
            </a:r>
            <a:r>
              <a:rPr lang="en-GB" dirty="0" err="1" smtClean="0"/>
              <a:t>corpomaterialism</a:t>
            </a:r>
            <a:r>
              <a:rPr lang="en-GB" dirty="0" smtClean="0"/>
              <a:t>’ … or post-constructionism’ (p.3)</a:t>
            </a:r>
          </a:p>
          <a:p>
            <a:endParaRPr lang="en-GB" dirty="0"/>
          </a:p>
          <a:p>
            <a:r>
              <a:rPr lang="en-GB" dirty="0" smtClean="0"/>
              <a:t>What is meant by material essentialism?</a:t>
            </a:r>
          </a:p>
          <a:p>
            <a:r>
              <a:rPr lang="en-GB" dirty="0" smtClean="0"/>
              <a:t>‘emergent’ nature</a:t>
            </a:r>
          </a:p>
          <a:p>
            <a:r>
              <a:rPr lang="en-GB" dirty="0" smtClean="0"/>
              <a:t>Socially imposed</a:t>
            </a:r>
            <a:endParaRPr lang="en-GB" dirty="0"/>
          </a:p>
        </p:txBody>
      </p:sp>
    </p:spTree>
    <p:extLst>
      <p:ext uri="{BB962C8B-B14F-4D97-AF65-F5344CB8AC3E}">
        <p14:creationId xmlns:p14="http://schemas.microsoft.com/office/powerpoint/2010/main" val="7654534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Nicholas p5  - Queer Theory</a:t>
            </a:r>
            <a:endParaRPr lang="en-GB" dirty="0"/>
          </a:p>
        </p:txBody>
      </p:sp>
      <p:sp>
        <p:nvSpPr>
          <p:cNvPr id="3" name="Content Placeholder 2"/>
          <p:cNvSpPr>
            <a:spLocks noGrp="1"/>
          </p:cNvSpPr>
          <p:nvPr>
            <p:ph idx="1"/>
          </p:nvPr>
        </p:nvSpPr>
        <p:spPr/>
        <p:txBody>
          <a:bodyPr/>
          <a:lstStyle/>
          <a:p>
            <a:r>
              <a:rPr lang="en-GB" dirty="0" smtClean="0"/>
              <a:t>‘I position this work within the broader project of queer theory, as an attempt to extend its deconstructions of sexuality and gender to reconstructive ethics’.</a:t>
            </a:r>
          </a:p>
          <a:p>
            <a:pPr marL="0" indent="0">
              <a:buNone/>
            </a:pPr>
            <a:endParaRPr lang="en-GB" dirty="0"/>
          </a:p>
          <a:p>
            <a:pPr marL="0" indent="0">
              <a:buNone/>
            </a:pPr>
            <a:r>
              <a:rPr lang="en-GB" dirty="0" smtClean="0"/>
              <a:t>What is Queer Theory?</a:t>
            </a:r>
            <a:endParaRPr lang="en-GB" dirty="0"/>
          </a:p>
        </p:txBody>
      </p:sp>
    </p:spTree>
    <p:extLst>
      <p:ext uri="{BB962C8B-B14F-4D97-AF65-F5344CB8AC3E}">
        <p14:creationId xmlns:p14="http://schemas.microsoft.com/office/powerpoint/2010/main" val="4710651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Sex/gender/sexuality/difference p.8</a:t>
            </a:r>
            <a:endParaRPr lang="en-GB" dirty="0"/>
          </a:p>
        </p:txBody>
      </p:sp>
      <p:sp>
        <p:nvSpPr>
          <p:cNvPr id="3" name="Content Placeholder 2"/>
          <p:cNvSpPr>
            <a:spLocks noGrp="1"/>
          </p:cNvSpPr>
          <p:nvPr>
            <p:ph idx="1"/>
          </p:nvPr>
        </p:nvSpPr>
        <p:spPr/>
        <p:txBody>
          <a:bodyPr/>
          <a:lstStyle/>
          <a:p>
            <a:r>
              <a:rPr lang="en-GB" dirty="0" smtClean="0"/>
              <a:t>‘More recently, there has developed a growing body of work explicitly critiquing the sex/gender divide that interrogates ‘the intertwining of sociocultural and biological dimensions’ (</a:t>
            </a:r>
            <a:r>
              <a:rPr lang="en-GB" dirty="0" err="1" smtClean="0"/>
              <a:t>Lykke</a:t>
            </a:r>
            <a:r>
              <a:rPr lang="en-GB" dirty="0" smtClean="0"/>
              <a:t> 2010b: 13). This move seeks not to re-</a:t>
            </a:r>
            <a:r>
              <a:rPr lang="en-GB" dirty="0" err="1" smtClean="0"/>
              <a:t>essentialise</a:t>
            </a:r>
            <a:r>
              <a:rPr lang="en-GB" dirty="0" smtClean="0"/>
              <a:t> gender, but to also de-</a:t>
            </a:r>
            <a:r>
              <a:rPr lang="en-GB" dirty="0" err="1" smtClean="0"/>
              <a:t>essentialise</a:t>
            </a:r>
            <a:r>
              <a:rPr lang="en-GB" dirty="0" smtClean="0"/>
              <a:t> and complicate biological sex using empirical evidence.’</a:t>
            </a:r>
          </a:p>
          <a:p>
            <a:endParaRPr lang="en-GB" dirty="0"/>
          </a:p>
          <a:p>
            <a:r>
              <a:rPr lang="en-GB" dirty="0" smtClean="0"/>
              <a:t>Looking at this specifically through the work of Judith Butler and </a:t>
            </a:r>
            <a:r>
              <a:rPr lang="en-GB" smtClean="0"/>
              <a:t>Viviane Namaste.</a:t>
            </a:r>
            <a:endParaRPr lang="en-GB" dirty="0"/>
          </a:p>
        </p:txBody>
      </p:sp>
    </p:spTree>
    <p:extLst>
      <p:ext uri="{BB962C8B-B14F-4D97-AF65-F5344CB8AC3E}">
        <p14:creationId xmlns:p14="http://schemas.microsoft.com/office/powerpoint/2010/main" val="21855556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Bigenderism</a:t>
            </a:r>
            <a:endParaRPr lang="en-GB" dirty="0"/>
          </a:p>
        </p:txBody>
      </p:sp>
      <p:sp>
        <p:nvSpPr>
          <p:cNvPr id="3" name="Content Placeholder 2"/>
          <p:cNvSpPr>
            <a:spLocks noGrp="1"/>
          </p:cNvSpPr>
          <p:nvPr>
            <p:ph idx="1"/>
          </p:nvPr>
        </p:nvSpPr>
        <p:spPr/>
        <p:txBody>
          <a:bodyPr/>
          <a:lstStyle/>
          <a:p>
            <a:r>
              <a:rPr lang="en-GB" dirty="0" smtClean="0"/>
              <a:t>That society has constructed the binary genders of woman/man</a:t>
            </a:r>
          </a:p>
          <a:p>
            <a:r>
              <a:rPr lang="en-GB" dirty="0" smtClean="0"/>
              <a:t>The all institutions maintain it</a:t>
            </a:r>
          </a:p>
          <a:p>
            <a:r>
              <a:rPr lang="en-GB" dirty="0" smtClean="0"/>
              <a:t>That it is still very difficult to be </a:t>
            </a:r>
            <a:r>
              <a:rPr lang="en-GB" dirty="0" err="1"/>
              <a:t>o</a:t>
            </a:r>
            <a:r>
              <a:rPr lang="en-GB" dirty="0" err="1" smtClean="0"/>
              <a:t>utisde</a:t>
            </a:r>
            <a:r>
              <a:rPr lang="en-GB" dirty="0" smtClean="0"/>
              <a:t> it</a:t>
            </a:r>
          </a:p>
          <a:p>
            <a:r>
              <a:rPr lang="en-GB" dirty="0" smtClean="0"/>
              <a:t>That even with transgender the pressure is to fall into the binary definition</a:t>
            </a:r>
          </a:p>
          <a:p>
            <a:endParaRPr lang="en-GB" dirty="0"/>
          </a:p>
          <a:p>
            <a:r>
              <a:rPr lang="en-GB" dirty="0" smtClean="0"/>
              <a:t>What other possibility is there</a:t>
            </a:r>
          </a:p>
          <a:p>
            <a:r>
              <a:rPr lang="en-GB" dirty="0" smtClean="0"/>
              <a:t>How do we read ‘the body’ and its presentation?</a:t>
            </a:r>
            <a:endParaRPr lang="en-GB" dirty="0"/>
          </a:p>
        </p:txBody>
      </p:sp>
    </p:spTree>
    <p:extLst>
      <p:ext uri="{BB962C8B-B14F-4D97-AF65-F5344CB8AC3E}">
        <p14:creationId xmlns:p14="http://schemas.microsoft.com/office/powerpoint/2010/main" val="6825809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‘disembodied’ nature of sex/gender.</a:t>
            </a:r>
            <a:endParaRPr lang="en-GB" dirty="0"/>
          </a:p>
        </p:txBody>
      </p:sp>
      <p:sp>
        <p:nvSpPr>
          <p:cNvPr id="3" name="Content Placeholder 2"/>
          <p:cNvSpPr>
            <a:spLocks noGrp="1"/>
          </p:cNvSpPr>
          <p:nvPr>
            <p:ph idx="1"/>
          </p:nvPr>
        </p:nvSpPr>
        <p:spPr/>
        <p:txBody>
          <a:bodyPr/>
          <a:lstStyle/>
          <a:p>
            <a:r>
              <a:rPr lang="en-GB" dirty="0" smtClean="0"/>
              <a:t>Looked at on-line research re representation of gender </a:t>
            </a:r>
            <a:r>
              <a:rPr lang="en-GB" dirty="0" err="1" smtClean="0"/>
              <a:t>varience</a:t>
            </a:r>
            <a:r>
              <a:rPr lang="en-GB" dirty="0" smtClean="0"/>
              <a:t> -</a:t>
            </a:r>
          </a:p>
          <a:p>
            <a:r>
              <a:rPr lang="en-GB" dirty="0" smtClean="0"/>
              <a:t>Just re-created the established binary</a:t>
            </a:r>
          </a:p>
          <a:p>
            <a:r>
              <a:rPr lang="en-GB" dirty="0" smtClean="0"/>
              <a:t>How difficult is it to imagine different possibilities?</a:t>
            </a:r>
          </a:p>
          <a:p>
            <a:r>
              <a:rPr lang="en-GB" dirty="0" smtClean="0"/>
              <a:t>Social clues to gender are flimsy – yet I would argue powerful symbols.</a:t>
            </a:r>
            <a:endParaRPr lang="en-GB" dirty="0"/>
          </a:p>
          <a:p>
            <a:r>
              <a:rPr lang="en-GB" dirty="0" err="1" smtClean="0"/>
              <a:t>Ze</a:t>
            </a:r>
            <a:r>
              <a:rPr lang="en-GB" dirty="0" smtClean="0"/>
              <a:t> Concludes:</a:t>
            </a:r>
          </a:p>
          <a:p>
            <a:r>
              <a:rPr lang="en-GB" dirty="0" smtClean="0"/>
              <a:t>‘… this revelation illustrates that gendered assumptions </a:t>
            </a:r>
            <a:r>
              <a:rPr lang="en-GB" i="1" dirty="0" smtClean="0"/>
              <a:t>precede </a:t>
            </a:r>
            <a:r>
              <a:rPr lang="en-GB" dirty="0" smtClean="0"/>
              <a:t> biological sex, rather than following from them, just as they di in ‘sexing’ of </a:t>
            </a:r>
            <a:r>
              <a:rPr lang="en-GB" dirty="0" err="1" smtClean="0"/>
              <a:t>newborn</a:t>
            </a:r>
            <a:r>
              <a:rPr lang="en-GB" dirty="0" smtClean="0"/>
              <a:t> infants.’ (p.29)</a:t>
            </a:r>
            <a:endParaRPr lang="en-GB" dirty="0"/>
          </a:p>
        </p:txBody>
      </p:sp>
    </p:spTree>
    <p:extLst>
      <p:ext uri="{BB962C8B-B14F-4D97-AF65-F5344CB8AC3E}">
        <p14:creationId xmlns:p14="http://schemas.microsoft.com/office/powerpoint/2010/main" val="40720914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p.24</a:t>
            </a:r>
            <a:endParaRPr lang="en-GB" dirty="0"/>
          </a:p>
        </p:txBody>
      </p:sp>
      <p:sp>
        <p:nvSpPr>
          <p:cNvPr id="3" name="Content Placeholder 2"/>
          <p:cNvSpPr>
            <a:spLocks noGrp="1"/>
          </p:cNvSpPr>
          <p:nvPr>
            <p:ph idx="1"/>
          </p:nvPr>
        </p:nvSpPr>
        <p:spPr/>
        <p:txBody>
          <a:bodyPr/>
          <a:lstStyle/>
          <a:p>
            <a:r>
              <a:rPr lang="en-GB" dirty="0" smtClean="0"/>
              <a:t>This [same] limit is, I argue, apparent in some queer theory, trans identity politics and queer or trans activism that call for or envision alternative gender models. Ultimately they tend to leave biological sexual differences and binary understandings of sex and gender undisturbed. Like sex/gender in the virtual, attempts to challenge the binary aspects are recapitulated in to conventional understandings, once again illustrating that the truly limiting mode of thought here is compulsory oppositional dualism.</a:t>
            </a:r>
            <a:endParaRPr lang="en-GB" dirty="0"/>
          </a:p>
        </p:txBody>
      </p:sp>
    </p:spTree>
    <p:extLst>
      <p:ext uri="{BB962C8B-B14F-4D97-AF65-F5344CB8AC3E}">
        <p14:creationId xmlns:p14="http://schemas.microsoft.com/office/powerpoint/2010/main" val="5907390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Binary limits of trans politics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400775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idx="1"/>
          </p:nvPr>
        </p:nvSpPr>
        <p:spPr/>
        <p:txBody>
          <a:bodyPr/>
          <a:lstStyle/>
          <a:p>
            <a:r>
              <a:rPr lang="en-GB" dirty="0" err="1" smtClean="0"/>
              <a:t>Lorber</a:t>
            </a:r>
            <a:r>
              <a:rPr lang="en-GB" dirty="0" smtClean="0"/>
              <a:t>, J. &amp; Moore, L.( 2007) </a:t>
            </a:r>
            <a:r>
              <a:rPr lang="en-GB" i="1" dirty="0" smtClean="0"/>
              <a:t>Gendered Bodies: Feminist Perspectives.</a:t>
            </a:r>
          </a:p>
          <a:p>
            <a:r>
              <a:rPr lang="en-GB" dirty="0"/>
              <a:t>For centuries the biological sciences have dissected, measured, and probed the human body as a product of nature. But from a feminist perspective, the human body is a social production. Human bodies are shaped and controlled by the norms and expectations of gendered social orders, intersected by racial, class, religious, and age norms and expectations. The result is a gendered body produced for a gendered social </a:t>
            </a:r>
            <a:r>
              <a:rPr lang="en-GB" dirty="0" smtClean="0"/>
              <a:t>world.</a:t>
            </a:r>
            <a:endParaRPr lang="en-GB" dirty="0"/>
          </a:p>
        </p:txBody>
      </p:sp>
    </p:spTree>
    <p:extLst>
      <p:ext uri="{BB962C8B-B14F-4D97-AF65-F5344CB8AC3E}">
        <p14:creationId xmlns:p14="http://schemas.microsoft.com/office/powerpoint/2010/main" val="20522700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Moore, Lisa J. &amp; Casper, Monica J. (2015) </a:t>
            </a:r>
            <a:r>
              <a:rPr lang="en-GB" i="1" dirty="0" smtClean="0"/>
              <a:t>The Body: Social and Cultural Dimensions. </a:t>
            </a:r>
            <a:r>
              <a:rPr lang="en-GB" dirty="0" smtClean="0"/>
              <a:t> </a:t>
            </a:r>
          </a:p>
          <a:p>
            <a:r>
              <a:rPr lang="en-GB" dirty="0" smtClean="0"/>
              <a:t>Introduction available in Google Books</a:t>
            </a:r>
          </a:p>
          <a:p>
            <a:r>
              <a:rPr lang="en-GB" dirty="0" smtClean="0">
                <a:hlinkClick r:id="rId2"/>
              </a:rPr>
              <a:t>https://books.google.co.uk/books?id=BRIhBQAAQBAJ&amp;printsec=frontcover&amp;source=gbs_ge_summary_r&amp;cad=0#v=onepage&amp;q&amp;f=false</a:t>
            </a:r>
            <a:endParaRPr lang="en-GB" dirty="0" smtClean="0"/>
          </a:p>
          <a:p>
            <a:r>
              <a:rPr lang="en-GB" dirty="0" smtClean="0"/>
              <a:t>There is an excellent definition of terms associated with ‘critical body studies’, at the end of the chapter.</a:t>
            </a:r>
            <a:endParaRPr lang="en-GB" dirty="0"/>
          </a:p>
        </p:txBody>
      </p:sp>
    </p:spTree>
    <p:extLst>
      <p:ext uri="{BB962C8B-B14F-4D97-AF65-F5344CB8AC3E}">
        <p14:creationId xmlns:p14="http://schemas.microsoft.com/office/powerpoint/2010/main" val="122293237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312973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err="1" smtClean="0"/>
              <a:t>Kruks</a:t>
            </a:r>
            <a:r>
              <a:rPr lang="en-GB" dirty="0" smtClean="0"/>
              <a:t>, Sonia 2012 </a:t>
            </a:r>
            <a:r>
              <a:rPr lang="en-GB" i="1" dirty="0" smtClean="0"/>
              <a:t>Simone de Beauvoir and the Politics of Ambiguity.</a:t>
            </a:r>
          </a:p>
          <a:p>
            <a:r>
              <a:rPr lang="en-GB" i="1" dirty="0" smtClean="0"/>
              <a:t>(</a:t>
            </a:r>
            <a:r>
              <a:rPr lang="en-GB" i="1" dirty="0" err="1" smtClean="0"/>
              <a:t>elibrary</a:t>
            </a:r>
            <a:r>
              <a:rPr lang="en-GB" i="1" dirty="0" smtClean="0"/>
              <a:t> UWTSD)</a:t>
            </a:r>
            <a:endParaRPr lang="en-GB" dirty="0"/>
          </a:p>
        </p:txBody>
      </p:sp>
    </p:spTree>
    <p:extLst>
      <p:ext uri="{BB962C8B-B14F-4D97-AF65-F5344CB8AC3E}">
        <p14:creationId xmlns:p14="http://schemas.microsoft.com/office/powerpoint/2010/main" val="2765464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Slideshare</a:t>
            </a:r>
            <a:r>
              <a:rPr lang="en-GB" dirty="0" smtClean="0"/>
              <a:t> – Social Construction of Gender</a:t>
            </a:r>
            <a:endParaRPr lang="en-GB" dirty="0"/>
          </a:p>
        </p:txBody>
      </p:sp>
      <p:sp>
        <p:nvSpPr>
          <p:cNvPr id="3" name="Content Placeholder 2"/>
          <p:cNvSpPr>
            <a:spLocks noGrp="1"/>
          </p:cNvSpPr>
          <p:nvPr>
            <p:ph idx="1"/>
          </p:nvPr>
        </p:nvSpPr>
        <p:spPr/>
        <p:txBody>
          <a:bodyPr/>
          <a:lstStyle/>
          <a:p>
            <a:r>
              <a:rPr lang="en-GB" dirty="0" smtClean="0">
                <a:hlinkClick r:id="rId2"/>
              </a:rPr>
              <a:t>https://www.slideshare.net/AshleyLynn1/the-social-construction-of-gender</a:t>
            </a:r>
            <a:endParaRPr lang="en-GB" dirty="0" smtClean="0"/>
          </a:p>
          <a:p>
            <a:endParaRPr lang="en-GB" dirty="0"/>
          </a:p>
          <a:p>
            <a:endParaRPr lang="en-GB" dirty="0"/>
          </a:p>
        </p:txBody>
      </p:sp>
    </p:spTree>
    <p:extLst>
      <p:ext uri="{BB962C8B-B14F-4D97-AF65-F5344CB8AC3E}">
        <p14:creationId xmlns:p14="http://schemas.microsoft.com/office/powerpoint/2010/main" val="38667944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568</TotalTime>
  <Words>1265</Words>
  <Application>Microsoft Office PowerPoint</Application>
  <PresentationFormat>Widescreen</PresentationFormat>
  <Paragraphs>91</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Calibri Light</vt:lpstr>
      <vt:lpstr>Office Theme</vt:lpstr>
      <vt:lpstr>Queer post-gender ethics</vt:lpstr>
      <vt:lpstr>Central Argument</vt:lpstr>
      <vt:lpstr>Stryker and Whittle</vt:lpstr>
      <vt:lpstr>PowerPoint Presentation</vt:lpstr>
      <vt:lpstr>The biggest unresolved challenge</vt:lpstr>
      <vt:lpstr>Crucial question</vt:lpstr>
      <vt:lpstr>Central opening question</vt:lpstr>
      <vt:lpstr>Central Concern p.1</vt:lpstr>
      <vt:lpstr>Identity Transcendent </vt:lpstr>
      <vt:lpstr>Nicholas’ critique</vt:lpstr>
      <vt:lpstr>Aim</vt:lpstr>
      <vt:lpstr>Current Context</vt:lpstr>
      <vt:lpstr>Nicholas p5  - Queer Theory</vt:lpstr>
      <vt:lpstr>Sex/gender/sexuality/difference p.8</vt:lpstr>
      <vt:lpstr>Bigenderism</vt:lpstr>
      <vt:lpstr>The ‘disembodied’ nature of sex/gender.</vt:lpstr>
      <vt:lpstr>p.24</vt:lpstr>
      <vt:lpstr>Binary limits of trans politics</vt:lpstr>
      <vt:lpstr>Further Reading</vt:lpstr>
      <vt:lpstr>PowerPoint Presentation</vt:lpstr>
      <vt:lpstr>PowerPoint Presentation</vt:lpstr>
      <vt:lpstr>PowerPoint Presentation</vt:lpstr>
      <vt:lpstr>Slideshare – Social Construction of Gender</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Queer post-gender ethics</dc:title>
  <dc:creator>Carol U Hughes</dc:creator>
  <cp:lastModifiedBy>Carol U Hughes</cp:lastModifiedBy>
  <cp:revision>13</cp:revision>
  <dcterms:created xsi:type="dcterms:W3CDTF">2017-07-12T14:03:28Z</dcterms:created>
  <dcterms:modified xsi:type="dcterms:W3CDTF">2017-07-28T16:04:54Z</dcterms:modified>
</cp:coreProperties>
</file>