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6" r:id="rId8"/>
    <p:sldId id="260" r:id="rId9"/>
    <p:sldId id="259" r:id="rId10"/>
    <p:sldId id="268" r:id="rId11"/>
    <p:sldId id="262" r:id="rId12"/>
    <p:sldId id="263" r:id="rId13"/>
    <p:sldId id="264" r:id="rId14"/>
    <p:sldId id="265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>
      <p:cViewPr varScale="1">
        <p:scale>
          <a:sx n="107" d="100"/>
          <a:sy n="107" d="100"/>
        </p:scale>
        <p:origin x="73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7B84E-2E7B-438F-B3C0-F95F081A2C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6B3375-C6D8-4F79-B888-43779A8004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C579E-DD13-4048-9D6F-643761CAE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E052B-1B88-4FD5-98BC-4E157A7D238A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23DB54-9EC9-4AF5-9416-CC913A4F8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0C521-A8D0-4C1B-9C8F-65EE375A7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EE34B-2609-49E8-B42E-FFD12AD0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94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BAD41-18E1-4B89-8560-3D5A95195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905A8-6574-4138-8D66-7582CFDDF2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365E8-F106-4175-B8E5-7B6CFE294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E052B-1B88-4FD5-98BC-4E157A7D238A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C49BA3-F64D-4A3F-A2E6-F07B01824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C26C94-23C3-4A89-8BF6-DE462821D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EE34B-2609-49E8-B42E-FFD12AD0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623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AB3B7-7E04-48A7-9AD8-A0A2C129D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F9ABE8-F99D-4102-8A7B-8B8F369396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B09BB2-8E84-46E4-AA06-5698E094F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E052B-1B88-4FD5-98BC-4E157A7D238A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B57FF-7407-46AD-ABC1-92A9898A4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E13F0-A1BD-41BF-A109-7897460D2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EE34B-2609-49E8-B42E-FFD12AD0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772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9194E-A83E-47AC-999A-6162D979B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1806F-B031-4DF0-93CD-8D34323A98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F9E396-54BC-4B38-86AB-5D35D10A0C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02AF8-37B5-46FC-8190-B600F88E7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E052B-1B88-4FD5-98BC-4E157A7D238A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E8512A-BC09-4436-8DB3-C4F0F3A24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6AC65-64DE-4BB6-A1AF-8CFE175DD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EE34B-2609-49E8-B42E-FFD12AD0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521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A1BCC-59F1-49C0-BC1D-BF70071BF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15DAB5-D5AB-4018-96EB-3243C6DD16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7FA45-ED8A-4C39-86E3-C449D6289B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E90421-A37C-4109-BFEA-3D05BBCE39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843300-98C5-498E-9D51-2176EB07D8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EDBB19-5E47-4C39-9A95-DD067E8DE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E052B-1B88-4FD5-98BC-4E157A7D238A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FAC858-6DA8-470A-B30F-BA5840888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F5E3B3-EFC5-4358-B5F3-64B6D19A9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EE34B-2609-49E8-B42E-FFD12AD0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923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D8DD5-30AF-41E3-8E94-EE99402BD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CFB745-7D0A-4E2C-83E9-62C0CB42C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E052B-1B88-4FD5-98BC-4E157A7D238A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F5C353-719E-459C-8000-8D46B4DE5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F43FA9-61E2-47BF-849B-53A5D2909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EE34B-2609-49E8-B42E-FFD12AD0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080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184F5A-BCEF-49ED-B922-B9870599B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E052B-1B88-4FD5-98BC-4E157A7D238A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29EF6D-AB61-4E4C-A00C-A79BAFEE7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9AF39C-1D37-4331-8703-641B9646C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EE34B-2609-49E8-B42E-FFD12AD0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772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6F8D9-41CE-4EAC-A3E5-11DA30FDB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80401-82C6-4C6D-8824-F903B5242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F80FFB-1D97-4F81-86DE-5ABB352D0B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BE4582-0B65-45EA-B31B-D8BE80B8A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E052B-1B88-4FD5-98BC-4E157A7D238A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827180-DC42-41BF-9283-A55F34A60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CD3BCE-9521-4081-8E5F-D101B5276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EE34B-2609-49E8-B42E-FFD12AD0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26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4CA9C-E9C1-4C48-A137-FF7E14DD3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F99B0F-2169-409A-917B-FA218056C5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54E2C5-2CD3-4AF6-BFAE-A4730B4C77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464F9C-91D7-40B9-B416-85DDB027A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E052B-1B88-4FD5-98BC-4E157A7D238A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79A849-CEB3-4151-B8EC-2D1493EF4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BC7B24-2301-4180-8F31-53C5D278D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EE34B-2609-49E8-B42E-FFD12AD0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06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DF528-32D7-4025-A398-5E121589D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CA18C5-25AB-4F7C-B6BC-8061C3D8EE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6A6C5E-77EF-45BA-9B05-449767CAF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E052B-1B88-4FD5-98BC-4E157A7D238A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7D0C3-1B8B-409D-82E6-60008E95E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FABB90-EF8E-4BB9-893F-F49BC8297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EE34B-2609-49E8-B42E-FFD12AD0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343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7C0E83-740C-4056-BF48-4A397AC03D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F8C31-E8D7-45DD-A825-51C3FDB30B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C35CC1-E3DC-4930-8B13-386A38827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E052B-1B88-4FD5-98BC-4E157A7D238A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89894F-F7F0-46D8-A05F-DD437C4A8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0FA45C-32E7-4C04-87DD-500F99D75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EE34B-2609-49E8-B42E-FFD12AD0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339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1F6885-A4C2-478A-95BD-620547E20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E0D066-CC7C-4939-B14D-AA23A1ADB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415B35-7D64-4D6E-B070-B8A9267742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E052B-1B88-4FD5-98BC-4E157A7D238A}" type="datetimeFigureOut">
              <a:rPr lang="en-GB" smtClean="0"/>
              <a:t>19/12/2019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C06CB1-486B-4CD9-8B0B-33AAC03B98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581ED0-71E8-474B-BEE9-02B124A7A9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EE34B-2609-49E8-B42E-FFD12AD0C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091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fi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1.xml"/><Relationship Id="rId4" Type="http://schemas.openxmlformats.org/officeDocument/2006/relationships/slide" Target="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33B14-73DC-4F62-BD3C-2B08B1D67F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7251" y="1360602"/>
            <a:ext cx="9144000" cy="743013"/>
          </a:xfrm>
        </p:spPr>
        <p:txBody>
          <a:bodyPr>
            <a:normAutofit/>
          </a:bodyPr>
          <a:lstStyle/>
          <a:p>
            <a:r>
              <a:rPr lang="en-GB" sz="3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Medium-level prototype for </a:t>
            </a:r>
            <a:r>
              <a:rPr lang="en-GB" sz="32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Japher</a:t>
            </a:r>
            <a:r>
              <a:rPr lang="en-GB" sz="3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Motors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770E65-D7D4-48F3-BD2E-F8486A7E01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17251" y="4017390"/>
            <a:ext cx="3029146" cy="1480008"/>
          </a:xfrm>
        </p:spPr>
        <p:txBody>
          <a:bodyPr/>
          <a:lstStyle/>
          <a:p>
            <a:r>
              <a:rPr lang="en-GB" dirty="0"/>
              <a:t>Lecture : </a:t>
            </a:r>
          </a:p>
          <a:p>
            <a:pPr algn="l"/>
            <a:r>
              <a:rPr lang="en-GB" dirty="0"/>
              <a:t>1. Koushik </a:t>
            </a:r>
            <a:r>
              <a:rPr lang="en-GB" dirty="0" err="1"/>
              <a:t>Modak</a:t>
            </a:r>
            <a:endParaRPr lang="en-GB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413D209-1DAF-4499-BB4F-68E5E024387C}"/>
              </a:ext>
            </a:extLst>
          </p:cNvPr>
          <p:cNvSpPr txBox="1">
            <a:spLocks/>
          </p:cNvSpPr>
          <p:nvPr/>
        </p:nvSpPr>
        <p:spPr>
          <a:xfrm>
            <a:off x="7445604" y="4017389"/>
            <a:ext cx="3029146" cy="211003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Students : </a:t>
            </a:r>
          </a:p>
          <a:p>
            <a:pPr marL="457200" indent="-457200" algn="l">
              <a:buAutoNum type="arabicPeriod"/>
            </a:pPr>
            <a:r>
              <a:rPr lang="en-GB" dirty="0"/>
              <a:t>Tawhid Ahmed</a:t>
            </a:r>
          </a:p>
          <a:p>
            <a:pPr marL="457200" indent="-457200" algn="l">
              <a:buAutoNum type="arabicPeriod"/>
            </a:pPr>
            <a:r>
              <a:rPr lang="en-GB" dirty="0"/>
              <a:t>Thomas </a:t>
            </a:r>
            <a:r>
              <a:rPr lang="en-GB" dirty="0" err="1"/>
              <a:t>Monler</a:t>
            </a:r>
            <a:endParaRPr lang="en-GB" dirty="0"/>
          </a:p>
          <a:p>
            <a:pPr marL="457200" indent="-457200" algn="l">
              <a:buFont typeface="Arial" panose="020B0604020202020204" pitchFamily="34" charset="0"/>
              <a:buAutoNum type="arabicPeriod"/>
            </a:pPr>
            <a:r>
              <a:rPr lang="en-GB" dirty="0"/>
              <a:t>Adrian Alexescu</a:t>
            </a:r>
          </a:p>
          <a:p>
            <a:pPr marL="457200" indent="-457200" algn="l">
              <a:buAutoNum type="arabicPeriod"/>
            </a:pPr>
            <a:r>
              <a:rPr lang="en-GB" dirty="0"/>
              <a:t>Bogdan </a:t>
            </a:r>
            <a:r>
              <a:rPr lang="en-GB" dirty="0" err="1"/>
              <a:t>Halinga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1773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6992-EF7B-4AE2-A142-A81DE23A5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points in our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03628-BFAE-4383-8D10-6B2C2EC96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98482"/>
            <a:ext cx="7099169" cy="4383464"/>
          </a:xfrm>
        </p:spPr>
        <p:txBody>
          <a:bodyPr>
            <a:normAutofit/>
          </a:bodyPr>
          <a:lstStyle/>
          <a:p>
            <a:pPr lvl="2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WBS (Work Breakdown Structure)</a:t>
            </a:r>
          </a:p>
          <a:p>
            <a:pPr lvl="2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CPM (Critical Path Method)</a:t>
            </a:r>
          </a:p>
          <a:p>
            <a:pPr lvl="2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Gantt chart</a:t>
            </a:r>
          </a:p>
          <a:p>
            <a:pPr lvl="2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plan</a:t>
            </a:r>
          </a:p>
          <a:p>
            <a:pPr lvl="2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Stakeholders management plan</a:t>
            </a:r>
          </a:p>
          <a:p>
            <a:pPr lvl="2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Migration</a:t>
            </a:r>
          </a:p>
          <a:p>
            <a:pPr lvl="2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Users</a:t>
            </a:r>
          </a:p>
          <a:p>
            <a:pPr lvl="2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 Launch</a:t>
            </a:r>
          </a:p>
          <a:p>
            <a:pPr lvl="2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Maintenance</a:t>
            </a:r>
          </a:p>
          <a:p>
            <a:pPr lvl="2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 Presentation</a:t>
            </a:r>
          </a:p>
        </p:txBody>
      </p:sp>
    </p:spTree>
    <p:extLst>
      <p:ext uri="{BB962C8B-B14F-4D97-AF65-F5344CB8AC3E}">
        <p14:creationId xmlns:p14="http://schemas.microsoft.com/office/powerpoint/2010/main" val="2170606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7274E-7CDD-4460-885F-E973831AC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Breakdown Structure 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2" action="ppaction://hlinksldjump"/>
              </a:rPr>
              <a:t>[1]</a:t>
            </a:r>
            <a:endParaRPr lang="en-GB" b="1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08FBAB-34B3-4179-BDDC-1CA6EB69957C}"/>
              </a:ext>
            </a:extLst>
          </p:cNvPr>
          <p:cNvSpPr txBox="1"/>
          <p:nvPr/>
        </p:nvSpPr>
        <p:spPr>
          <a:xfrm>
            <a:off x="8723376" y="3266192"/>
            <a:ext cx="2630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Planning – 36 days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– 49 days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Implementing – 24 days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Maintenance - 60 days</a:t>
            </a:r>
          </a:p>
        </p:txBody>
      </p:sp>
      <p:pic>
        <p:nvPicPr>
          <p:cNvPr id="7" name="Content Placeholder 6" descr="&#10;&#10;Description automatically generated">
            <a:extLst>
              <a:ext uri="{FF2B5EF4-FFF2-40B4-BE49-F238E27FC236}">
                <a16:creationId xmlns:a16="http://schemas.microsoft.com/office/drawing/2014/main" id="{B3077FC2-AD6D-4A44-AE82-0A513E7AC3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7547" y="1690688"/>
            <a:ext cx="6835188" cy="4351338"/>
          </a:xfrm>
        </p:spPr>
      </p:pic>
    </p:spTree>
    <p:extLst>
      <p:ext uri="{BB962C8B-B14F-4D97-AF65-F5344CB8AC3E}">
        <p14:creationId xmlns:p14="http://schemas.microsoft.com/office/powerpoint/2010/main" val="1191415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6992-EF7B-4AE2-A142-A81DE23A5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Path Method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89019B8-9DEF-4A39-907D-B1A444846C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1719" y="1979737"/>
            <a:ext cx="8166108" cy="4351338"/>
          </a:xfrm>
        </p:spPr>
      </p:pic>
    </p:spTree>
    <p:extLst>
      <p:ext uri="{BB962C8B-B14F-4D97-AF65-F5344CB8AC3E}">
        <p14:creationId xmlns:p14="http://schemas.microsoft.com/office/powerpoint/2010/main" val="34809325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6992-EF7B-4AE2-A142-A81DE23A5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Gantt Chart 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2" action="ppaction://hlinksldjump"/>
              </a:rPr>
              <a:t>[2]</a:t>
            </a:r>
            <a:endParaRPr lang="en-GB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Content Placeholder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ED7460D4-B2B9-4865-B6C9-EE3EC3B079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960880"/>
            <a:ext cx="10515600" cy="3839409"/>
          </a:xfrm>
        </p:spPr>
      </p:pic>
    </p:spTree>
    <p:extLst>
      <p:ext uri="{BB962C8B-B14F-4D97-AF65-F5344CB8AC3E}">
        <p14:creationId xmlns:p14="http://schemas.microsoft.com/office/powerpoint/2010/main" val="775984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6992-EF7B-4AE2-A142-A81DE23A5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Plan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D912CBD-7896-4159-B938-552CD87482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72360" y="1531140"/>
            <a:ext cx="7447279" cy="4760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6992-EF7B-4AE2-A142-A81DE23A5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Stakeholders Plan 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2" action="ppaction://hlinksldjump"/>
              </a:rPr>
              <a:t>[3]</a:t>
            </a:r>
            <a:endParaRPr lang="en-GB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2465F12-4548-4B70-AE8A-4A914C1D975F}"/>
              </a:ext>
            </a:extLst>
          </p:cNvPr>
          <p:cNvSpPr/>
          <p:nvPr/>
        </p:nvSpPr>
        <p:spPr>
          <a:xfrm>
            <a:off x="5063308" y="2639568"/>
            <a:ext cx="2804160" cy="24993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Japher</a:t>
            </a:r>
            <a:r>
              <a:rPr lang="en-US" sz="2800" b="1" dirty="0"/>
              <a:t> Motors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604607-E9A1-418D-BAA8-E6C3E316AEA3}"/>
              </a:ext>
            </a:extLst>
          </p:cNvPr>
          <p:cNvSpPr/>
          <p:nvPr/>
        </p:nvSpPr>
        <p:spPr>
          <a:xfrm>
            <a:off x="8424670" y="1906124"/>
            <a:ext cx="3340608" cy="40965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External stakeholders</a:t>
            </a:r>
          </a:p>
          <a:p>
            <a:pPr algn="ctr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Suppliers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Government agencies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Community groups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Labor unions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Creditors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86996B4-912F-4838-A450-9D5B8728C661}"/>
              </a:ext>
            </a:extLst>
          </p:cNvPr>
          <p:cNvCxnSpPr>
            <a:stCxn id="9" idx="2"/>
          </p:cNvCxnSpPr>
          <p:nvPr/>
        </p:nvCxnSpPr>
        <p:spPr>
          <a:xfrm flipH="1">
            <a:off x="4506106" y="3889248"/>
            <a:ext cx="55720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D1D4E4B-39B9-4E43-910A-0F5880E2FC05}"/>
              </a:ext>
            </a:extLst>
          </p:cNvPr>
          <p:cNvCxnSpPr>
            <a:stCxn id="9" idx="6"/>
          </p:cNvCxnSpPr>
          <p:nvPr/>
        </p:nvCxnSpPr>
        <p:spPr>
          <a:xfrm>
            <a:off x="7867468" y="3889248"/>
            <a:ext cx="55720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E75B50F-4E2F-3E40-8187-E7B08BDF7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5496" y="1825625"/>
            <a:ext cx="3340609" cy="41770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US" sz="2000" b="1" dirty="0"/>
              <a:t>Internal stakeholder</a:t>
            </a:r>
          </a:p>
          <a:p>
            <a:pPr marL="0" indent="0" algn="ctr">
              <a:buNone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Employees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Managers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Board members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Investors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Owners</a:t>
            </a:r>
          </a:p>
        </p:txBody>
      </p:sp>
    </p:spTree>
    <p:extLst>
      <p:ext uri="{BB962C8B-B14F-4D97-AF65-F5344CB8AC3E}">
        <p14:creationId xmlns:p14="http://schemas.microsoft.com/office/powerpoint/2010/main" val="1440411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6992-EF7B-4AE2-A142-A81DE23A5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Migration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03628-BFAE-4383-8D10-6B2C2EC96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90712"/>
            <a:ext cx="5603240" cy="3132105"/>
          </a:xfrm>
        </p:spPr>
        <p:txBody>
          <a:bodyPr>
            <a:normAutofit/>
          </a:bodyPr>
          <a:lstStyle/>
          <a:p>
            <a:pPr lvl="1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  Extraction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Transformation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Cleansing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Validation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Loading</a:t>
            </a:r>
          </a:p>
          <a:p>
            <a:pPr marL="914400" lvl="2" indent="0" algn="just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90642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6992-EF7B-4AE2-A142-A81DE23A5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Users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03628-BFAE-4383-8D10-6B2C2EC96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1031"/>
            <a:ext cx="10515600" cy="4371843"/>
          </a:xfrm>
        </p:spPr>
        <p:txBody>
          <a:bodyPr>
            <a:normAutofit fontScale="92500" lnSpcReduction="10000"/>
          </a:bodyPr>
          <a:lstStyle/>
          <a:p>
            <a:pPr marL="914400" lvl="2" indent="0" algn="just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marL="914400" lvl="2" indent="0" algn="just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Training users is most important step for a successful system implementation:</a:t>
            </a:r>
          </a:p>
          <a:p>
            <a:pPr marL="914400" lvl="2" indent="0" algn="just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2" indent="0" algn="just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Advance Training (Mr. Japhet)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User Training (other employers)</a:t>
            </a:r>
          </a:p>
          <a:p>
            <a:pPr marL="914400" lvl="2" indent="0" algn="just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2" indent="0" algn="just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2" indent="0" algn="just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615060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6992-EF7B-4AE2-A142-A81DE23A5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 Launch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03628-BFAE-4383-8D10-6B2C2EC96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7882" y="1998484"/>
            <a:ext cx="10515600" cy="1159496"/>
          </a:xfrm>
        </p:spPr>
        <p:txBody>
          <a:bodyPr>
            <a:normAutofit/>
          </a:bodyPr>
          <a:lstStyle/>
          <a:p>
            <a:pPr marL="914400" lvl="2" indent="0" algn="just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Software will be ready to be launched by end of week 15.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9F2CD6-28B3-4D7B-A0C2-8B7023EEBDA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757" y="2917760"/>
            <a:ext cx="8146486" cy="3765844"/>
          </a:xfrm>
          <a:prstGeom prst="rect">
            <a:avLst/>
          </a:prstGeom>
          <a:effectLst>
            <a:reflection stA="1000" endPos="6500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623940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6992-EF7B-4AE2-A142-A81DE23A5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and Control 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2" action="ppaction://hlinksldjump"/>
              </a:rPr>
              <a:t>[4]</a:t>
            </a:r>
            <a:endParaRPr lang="en-GB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03628-BFAE-4383-8D10-6B2C2EC96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18080"/>
            <a:ext cx="10515600" cy="3002332"/>
          </a:xfrm>
        </p:spPr>
        <p:txBody>
          <a:bodyPr>
            <a:normAutofit/>
          </a:bodyPr>
          <a:lstStyle/>
          <a:p>
            <a:pPr marL="914400" lvl="2" indent="0" algn="just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5BBEEAD-E127-4239-BA0A-0023488CCFF5}"/>
              </a:ext>
            </a:extLst>
          </p:cNvPr>
          <p:cNvSpPr txBox="1">
            <a:spLocks/>
          </p:cNvSpPr>
          <p:nvPr/>
        </p:nvSpPr>
        <p:spPr>
          <a:xfrm>
            <a:off x="838200" y="2290712"/>
            <a:ext cx="5603240" cy="31321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 Tracking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Reviewing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Reporting</a:t>
            </a:r>
          </a:p>
          <a:p>
            <a:pPr marL="914400" lvl="2" indent="0" algn="just">
              <a:buFont typeface="Arial" panose="020B0604020202020204" pitchFamily="34" charset="0"/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5928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6992-EF7B-4AE2-A142-A81DE23A5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03628-BFAE-4383-8D10-6B2C2EC96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57214"/>
            <a:ext cx="10515600" cy="3996546"/>
          </a:xfrm>
        </p:spPr>
        <p:txBody>
          <a:bodyPr>
            <a:normAutofit/>
          </a:bodyPr>
          <a:lstStyle/>
          <a:p>
            <a:pPr lvl="2" algn="just">
              <a:buFont typeface="Wingdings" panose="05000000000000000000" pitchFamily="2" charset="2"/>
              <a:buChar char="ü"/>
            </a:pPr>
            <a:r>
              <a:rPr lang="en-US" dirty="0"/>
              <a:t>Feng, J., Zhang, F. and Li, M., 2009, September. Research on Work Breakdown Structure of IT Project. In </a:t>
            </a:r>
            <a:r>
              <a:rPr lang="en-US" i="1" dirty="0"/>
              <a:t>2009 International Conference on Management and Service Science</a:t>
            </a:r>
            <a:r>
              <a:rPr lang="en-US" dirty="0"/>
              <a:t> (pp. 1-5). IEEE. </a:t>
            </a:r>
            <a:r>
              <a:rPr lang="en-US" dirty="0">
                <a:hlinkClick r:id="rId2" action="ppaction://hlinksldjump"/>
              </a:rPr>
              <a:t>[1]</a:t>
            </a:r>
            <a:endParaRPr lang="en-US" dirty="0"/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US" dirty="0"/>
              <a:t>Lawrence, D. and </a:t>
            </a:r>
            <a:r>
              <a:rPr lang="en-US" dirty="0" err="1"/>
              <a:t>Tavakol</a:t>
            </a:r>
            <a:r>
              <a:rPr lang="en-US" dirty="0"/>
              <a:t>, S., 2006. </a:t>
            </a:r>
            <a:r>
              <a:rPr lang="en-US" i="1" dirty="0"/>
              <a:t>Balanced website design: </a:t>
            </a:r>
            <a:r>
              <a:rPr lang="en-US" i="1" dirty="0" err="1"/>
              <a:t>optimising</a:t>
            </a:r>
            <a:r>
              <a:rPr lang="en-US" i="1" dirty="0"/>
              <a:t> aesthetics,        usability and purpose</a:t>
            </a:r>
            <a:r>
              <a:rPr lang="en-US" dirty="0"/>
              <a:t>. Springer Science &amp; Business Media (pp. 93-96). </a:t>
            </a:r>
            <a:r>
              <a:rPr lang="en-US" dirty="0">
                <a:hlinkClick r:id="rId3" action="ppaction://hlinksldjump"/>
              </a:rPr>
              <a:t>[2]</a:t>
            </a:r>
            <a:endParaRPr lang="en-US" dirty="0"/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US" dirty="0"/>
              <a:t>Bourne, L. and Walker, D.H., 2008. Project relationship management and the Stakeholder Circle™. </a:t>
            </a:r>
            <a:r>
              <a:rPr lang="en-US" i="1" dirty="0"/>
              <a:t>International Journal of Managing Projects in Business</a:t>
            </a:r>
            <a:r>
              <a:rPr lang="en-US" dirty="0"/>
              <a:t>, </a:t>
            </a:r>
            <a:r>
              <a:rPr lang="en-US" i="1" dirty="0"/>
              <a:t>1</a:t>
            </a:r>
            <a:r>
              <a:rPr lang="en-US" dirty="0"/>
              <a:t>(1), pp.125-130.</a:t>
            </a:r>
            <a:r>
              <a:rPr lang="en-US" dirty="0">
                <a:hlinkClick r:id="rId4" action="ppaction://hlinksldjump"/>
              </a:rPr>
              <a:t>[3]</a:t>
            </a:r>
            <a:endParaRPr lang="en-US" dirty="0"/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US" dirty="0"/>
              <a:t>Gardiner, P.D., 2005. </a:t>
            </a:r>
            <a:r>
              <a:rPr lang="en-US" i="1" dirty="0"/>
              <a:t>Project management: A strategic planning approach</a:t>
            </a:r>
            <a:r>
              <a:rPr lang="en-US" dirty="0"/>
              <a:t>. Macmillan International Higher Education.</a:t>
            </a:r>
            <a:r>
              <a:rPr lang="en-US" dirty="0">
                <a:hlinkClick r:id="rId5" action="ppaction://hlinksldjump"/>
              </a:rPr>
              <a:t>[4]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1878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E97E92EE9F184B86E07AF056B201E3" ma:contentTypeVersion="2" ma:contentTypeDescription="Create a new document." ma:contentTypeScope="" ma:versionID="98784412ec19f06c16ed9632ba1a6fab">
  <xsd:schema xmlns:xsd="http://www.w3.org/2001/XMLSchema" xmlns:xs="http://www.w3.org/2001/XMLSchema" xmlns:p="http://schemas.microsoft.com/office/2006/metadata/properties" xmlns:ns3="28bc52eb-7ba0-4738-a312-c7a8d9f935af" targetNamespace="http://schemas.microsoft.com/office/2006/metadata/properties" ma:root="true" ma:fieldsID="6a8641652e290bd4a60d4879b93477c2" ns3:_="">
    <xsd:import namespace="28bc52eb-7ba0-4738-a312-c7a8d9f935a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bc52eb-7ba0-4738-a312-c7a8d9f935a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1BF7C2-EE57-444B-AE0B-E8EF97C7669A}">
  <ds:schemaRefs>
    <ds:schemaRef ds:uri="http://purl.org/dc/dcmitype/"/>
    <ds:schemaRef ds:uri="http://purl.org/dc/terms/"/>
    <ds:schemaRef ds:uri="28bc52eb-7ba0-4738-a312-c7a8d9f935af"/>
    <ds:schemaRef ds:uri="http://purl.org/dc/elements/1.1/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940E7C3A-3C70-4467-92C5-E59FFBA971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6471A0-0E20-4015-A94F-22B030F7E8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bc52eb-7ba0-4738-a312-c7a8d9f935a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329</Words>
  <Application>Microsoft Macintosh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Wingdings</vt:lpstr>
      <vt:lpstr>Office Theme</vt:lpstr>
      <vt:lpstr>Medium-level prototype for Japher Motors</vt:lpstr>
      <vt:lpstr>Key points in our presentation</vt:lpstr>
      <vt:lpstr>Work Breakdown Structure [1]</vt:lpstr>
      <vt:lpstr>Critical Path Method</vt:lpstr>
      <vt:lpstr>Gantt Chart [2]</vt:lpstr>
      <vt:lpstr>Communication Plan</vt:lpstr>
      <vt:lpstr>Stakeholders Plan [3]</vt:lpstr>
      <vt:lpstr>Data Migration</vt:lpstr>
      <vt:lpstr>Training Users</vt:lpstr>
      <vt:lpstr>System Launch</vt:lpstr>
      <vt:lpstr>Monitoring and Control [4]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Medium-level prototype for Japher Motors</dc:title>
  <dc:creator>alexescu ionut</dc:creator>
  <cp:lastModifiedBy>Thomas Molner (1804565)</cp:lastModifiedBy>
  <cp:revision>33</cp:revision>
  <dcterms:created xsi:type="dcterms:W3CDTF">2019-12-11T14:33:34Z</dcterms:created>
  <dcterms:modified xsi:type="dcterms:W3CDTF">2019-12-19T10:44:08Z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0x0101002BE97E92EE9F184B86E07AF056B201E3</vt:lpwstr>
  </property>
</Properties>
</file>