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89" r:id="rId3"/>
    <p:sldId id="257" r:id="rId4"/>
    <p:sldId id="258" r:id="rId5"/>
    <p:sldId id="259" r:id="rId6"/>
    <p:sldId id="260" r:id="rId7"/>
    <p:sldId id="292" r:id="rId8"/>
    <p:sldId id="263" r:id="rId9"/>
    <p:sldId id="270" r:id="rId10"/>
    <p:sldId id="271" r:id="rId11"/>
    <p:sldId id="264" r:id="rId12"/>
    <p:sldId id="265" r:id="rId13"/>
    <p:sldId id="261" r:id="rId14"/>
    <p:sldId id="293" r:id="rId15"/>
    <p:sldId id="266" r:id="rId16"/>
    <p:sldId id="267" r:id="rId17"/>
    <p:sldId id="294" r:id="rId18"/>
    <p:sldId id="268" r:id="rId19"/>
    <p:sldId id="269" r:id="rId20"/>
    <p:sldId id="272" r:id="rId21"/>
    <p:sldId id="276" r:id="rId22"/>
    <p:sldId id="291" r:id="rId23"/>
    <p:sldId id="274" r:id="rId24"/>
    <p:sldId id="275" r:id="rId25"/>
    <p:sldId id="277" r:id="rId26"/>
    <p:sldId id="278" r:id="rId27"/>
    <p:sldId id="279" r:id="rId28"/>
    <p:sldId id="280" r:id="rId29"/>
    <p:sldId id="282" r:id="rId30"/>
    <p:sldId id="281" r:id="rId31"/>
    <p:sldId id="283" r:id="rId32"/>
    <p:sldId id="284" r:id="rId33"/>
    <p:sldId id="295" r:id="rId34"/>
    <p:sldId id="285" r:id="rId35"/>
    <p:sldId id="286" r:id="rId36"/>
    <p:sldId id="288" r:id="rId37"/>
    <p:sldId id="290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3DE"/>
    <a:srgbClr val="FFB6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382"/>
    <p:restoredTop sz="77449"/>
  </p:normalViewPr>
  <p:slideViewPr>
    <p:cSldViewPr snapToGrid="0" snapToObjects="1">
      <p:cViewPr varScale="1">
        <p:scale>
          <a:sx n="66" d="100"/>
          <a:sy n="66" d="100"/>
        </p:scale>
        <p:origin x="200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A75EF-670C-EB44-8B32-B7C769CA32F7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DD5F56-FA02-454F-902B-8FE424C106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1952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101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need to continue to work through the online content to help understanding.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303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the video from T1 slide 5/17</a:t>
            </a:r>
          </a:p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=GCxct4CR-To&amp;feature=</a:t>
            </a:r>
            <a:r>
              <a:rPr lang="en-GB" dirty="0" err="1"/>
              <a:t>youtu.be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3441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tomorrowsleadership.nl</a:t>
            </a:r>
            <a:r>
              <a:rPr lang="en-US" dirty="0"/>
              <a:t>/how-to-overcome-the-5-dysfunctions-of-virtual-teams/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18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Screen grab </a:t>
            </a:r>
            <a:r>
              <a:rPr lang="en-US" sz="1200" dirty="0" err="1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Brene</a:t>
            </a:r>
            <a:r>
              <a:rPr lang="en-US" sz="12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Brown + the reflect' task from (slide 8/17 T1)</a:t>
            </a:r>
            <a:endParaRPr lang="en-GB" sz="12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2280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675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Taylor, C. (1991) </a:t>
            </a:r>
            <a:r>
              <a:rPr lang="en-US" i="1" dirty="0"/>
              <a:t>The Ethics of Authenticity. </a:t>
            </a:r>
            <a:r>
              <a:rPr lang="en-US" dirty="0"/>
              <a:t>Harvard University Press; London.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8854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Roles to consider in styles of theatre – pros arch / touring / small budget / site specific / multi-media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92828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Screen grab + 15/17 Topic 1 - </a:t>
            </a:r>
            <a:r>
              <a:rPr lang="en-US" sz="1200" b="1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show live.</a:t>
            </a:r>
            <a:endParaRPr lang="en-GB" sz="1200" b="1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176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sloanreview.mit.edu</a:t>
            </a:r>
            <a:r>
              <a:rPr lang="en-US" dirty="0"/>
              <a:t>/article/with-goals-fast-beats-smart/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49804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Is there a nice link between RC and referencing? </a:t>
            </a:r>
          </a:p>
          <a:p>
            <a:r>
              <a:rPr lang="en-US" dirty="0"/>
              <a:t>Yes – if a student is unaware that their idea is already published – not enough challenge and too much personal care would result in ruinous empathy.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8343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Preferred roles slide is U3/ T2 / 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98663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From video ”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The reason why we have to hold people accountable is because if we don't they're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gonna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think that the results don't matter.”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316241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Video on slide 6/16.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4590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14/16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DD5F56-FA02-454F-902B-8FE424C106BB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334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EF766-1A9F-524C-9654-EB298EE2F7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46DFE0-BEA1-6D4C-AC3E-D5279E98C1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B9241-8271-A14F-BA14-E04F23C73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A65A3-9862-7C46-8442-C8AD35247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A10B6-6839-894B-8BA8-74376575B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846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7F2CF-5A85-B647-A255-247E789D8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69B16-26C1-314D-9CE1-530B77B5AA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79F7F-D2B5-304C-BF85-B53FA8D87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87AFB5-505A-EB47-AD4A-C380A64BD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51AA6-8DB1-AD4D-8539-4E1155E2B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07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6EE15-3839-DE4E-957E-C63B6DF80F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1F431-0EBB-CE48-9248-180F9CD66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C2D31D-ECA5-324B-A28B-3182DE64B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D6F95-73EA-CF4C-8A15-E41EB5778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7C640-CF5E-EF4D-A8E7-1AC617C8C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60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AD694-AD28-9348-BE6B-09A7E452F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3EDB7-7F87-BD4F-825C-E550C03AB3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36134-D3EF-BC42-AAF6-3675242B12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D887F7-4396-1046-9A06-52B55A32C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95B61E-DDD8-CB44-A475-F0CE6A407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95D78C-6702-5247-BFE2-91606087E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1F256-C618-C84C-B128-989BD1731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CB730-6A22-A844-9C71-7DB8B6E3B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8E7E8-7B55-3C4A-AC5D-D4096A647D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0689CD-A941-5746-B459-B5736A382E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6FFDD5-CAF2-A840-9D59-7075BF06E2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C32BBB-8B7F-BC4C-8AE6-E82566D93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107203-512D-A74C-82DE-E1ACA27D2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7384A7-10BF-CD40-9519-DFE8C3289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00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BDA1A-CC68-5C44-8EB6-A4942FAD9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E5517-D88F-6F45-9FDF-0235C7D95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605DB0-B342-C941-886C-7C92FA400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E550C-887A-714C-9410-392EDDF18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875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E2F6AF-B5B6-2344-9486-FBEC50A46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174335-E96D-614E-8E23-41E194319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E8C952-44DB-2243-8733-6EEFC6CE8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743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E43BE-5210-4848-B91C-8B8D4F7FC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11513-E942-C94C-9FAF-41FDF0F30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65C446-7252-8B40-9B33-465988B25C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F44CF8-5466-344D-B192-21E8ECDCA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DE4A27-B381-3A49-8018-9BBAF0AC7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BE8DF0-E844-3649-BE1A-9616948D9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2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62E9D-4F59-6448-9963-161E98B2F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1F30A7-8B8A-F140-8F1D-AB70982D58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79094D-299D-D44C-9059-1C4CEC96C3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73B3C4-88C4-534C-9FEF-EF416F4DB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9F6E66-E413-9442-977E-FDDCA1F98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ED6746-E12D-8640-A80D-F6CCDB566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484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22C0-3FDF-3742-A3EB-58A72C323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11B423-4014-924E-B41C-CA807FA1F5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9A38E-B468-B845-A954-538001A8C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E7142-DF77-B040-8F58-7C1154BCE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CB03B-C813-4847-8E09-22310C84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524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DB4732-451B-F347-AD64-A6E35E9F92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C80EC1-2B61-B64C-88F9-0313EDBB39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6ED34-BE48-1443-809C-7930AAD78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67E00-A526-CB49-B98B-95F4939CF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FD239-986D-7B45-A32D-DFAD7FE3D0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21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3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F1C03F-67D2-7642-B809-229A0F3C6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E2FC96-79E1-714E-A671-6D2C1152B5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C46CE-45DA-6649-AE9B-63E2782557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4E528-592C-F34B-BC5A-FCAB0E75C6AC}" type="datetimeFigureOut">
              <a:rPr lang="en-US" smtClean="0"/>
              <a:t>11/14/22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7AA0A-6029-DC40-A2BB-B87120AED4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C511F-766A-E742-A9FD-CA82ABF2BB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679E43-3EEB-DA44-B44F-5F70B06E0D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869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321CE-3965-6B43-BD13-C3DEC1B362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Unit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5C479A-9A84-4744-99B2-6972C3CCDD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Virtual Collaboration </a:t>
            </a:r>
          </a:p>
        </p:txBody>
      </p:sp>
    </p:spTree>
    <p:extLst>
      <p:ext uri="{BB962C8B-B14F-4D97-AF65-F5344CB8AC3E}">
        <p14:creationId xmlns:p14="http://schemas.microsoft.com/office/powerpoint/2010/main" val="1731148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8FF8-08CD-4545-AF85-6CC9C35D7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Component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F4BA6C-9C8B-E14B-9BC0-5E8149D18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Please see the new and updated version of the Module Handbook on Moodle for the full description.</a:t>
            </a:r>
          </a:p>
          <a:p>
            <a:endParaRPr lang="en-US" dirty="0"/>
          </a:p>
          <a:p>
            <a:r>
              <a:rPr lang="en-US" dirty="0"/>
              <a:t>Component 2 comprises a 600 word Personal Development Plan or PDP and a 2 minute video presentation reflecting upon your experience of the module content. </a:t>
            </a:r>
          </a:p>
        </p:txBody>
      </p:sp>
    </p:spTree>
    <p:extLst>
      <p:ext uri="{BB962C8B-B14F-4D97-AF65-F5344CB8AC3E}">
        <p14:creationId xmlns:p14="http://schemas.microsoft.com/office/powerpoint/2010/main" val="318824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AB4E3-17B1-BF49-8BBA-281AF792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 of Unit 3: Virtual Collaboration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BB40B-FFE4-F641-860D-6FA842267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Forming a Team</a:t>
            </a:r>
          </a:p>
          <a:p>
            <a:r>
              <a:rPr lang="en-US" dirty="0"/>
              <a:t>Riding the Storm</a:t>
            </a:r>
          </a:p>
          <a:p>
            <a:r>
              <a:rPr lang="en-US" dirty="0"/>
              <a:t>The New Norming</a:t>
            </a:r>
          </a:p>
          <a:p>
            <a:r>
              <a:rPr lang="en-US" dirty="0"/>
              <a:t>Lights Camera Action</a:t>
            </a:r>
          </a:p>
          <a:p>
            <a:endParaRPr lang="en-US" dirty="0"/>
          </a:p>
          <a:p>
            <a:r>
              <a:rPr lang="en-US" dirty="0"/>
              <a:t>Teamwork Activity + Individual reflection</a:t>
            </a:r>
          </a:p>
        </p:txBody>
      </p:sp>
    </p:spTree>
    <p:extLst>
      <p:ext uri="{BB962C8B-B14F-4D97-AF65-F5344CB8AC3E}">
        <p14:creationId xmlns:p14="http://schemas.microsoft.com/office/powerpoint/2010/main" val="2530056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9CC76-0E63-B540-92F4-BF895F5A8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/>
              <a:t>Standard Lead Question: </a:t>
            </a:r>
            <a:br>
              <a:rPr lang="en-US" dirty="0"/>
            </a:br>
            <a:r>
              <a:rPr lang="en-US" dirty="0"/>
              <a:t>What does the online content do for 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BCD7F-42A4-D64B-9BE8-733D301BED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Lots of good – official – research and reading advice for teamwork both online and offline.</a:t>
            </a:r>
          </a:p>
          <a:p>
            <a:endParaRPr lang="en-US" dirty="0"/>
          </a:p>
          <a:p>
            <a:r>
              <a:rPr lang="en-US" dirty="0"/>
              <a:t>You already have experience of working collaboratively and in an  interdisciplinary manner – but you can still learn from the Unit content online. </a:t>
            </a:r>
          </a:p>
        </p:txBody>
      </p:sp>
    </p:spTree>
    <p:extLst>
      <p:ext uri="{BB962C8B-B14F-4D97-AF65-F5344CB8AC3E}">
        <p14:creationId xmlns:p14="http://schemas.microsoft.com/office/powerpoint/2010/main" val="30753444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DE5A6-CE98-CD4F-BDF4-FD7A1AD9D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Team making: Democratic and Unfair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E4E54-F7EF-C64D-B719-D5A86ACF4F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Team construction through randomized method.</a:t>
            </a:r>
          </a:p>
          <a:p>
            <a:endParaRPr lang="en-US" dirty="0"/>
          </a:p>
          <a:p>
            <a:r>
              <a:rPr lang="en-US" dirty="0"/>
              <a:t>Form a line from tallest to smallest.</a:t>
            </a:r>
          </a:p>
          <a:p>
            <a:endParaRPr lang="en-US" dirty="0"/>
          </a:p>
          <a:p>
            <a:r>
              <a:rPr lang="en-US" dirty="0"/>
              <a:t>Form a line based upon eye </a:t>
            </a:r>
            <a:r>
              <a:rPr lang="en-US" dirty="0" err="1"/>
              <a:t>colour</a:t>
            </a:r>
            <a:r>
              <a:rPr lang="en-US" dirty="0"/>
              <a:t> e.g. bluest to brownest</a:t>
            </a:r>
          </a:p>
          <a:p>
            <a:endParaRPr lang="en-US" dirty="0"/>
          </a:p>
          <a:p>
            <a:r>
              <a:rPr lang="en-US" dirty="0"/>
              <a:t>Form a line based upon month of birth Jan - Dec</a:t>
            </a:r>
          </a:p>
        </p:txBody>
      </p:sp>
    </p:spTree>
    <p:extLst>
      <p:ext uri="{BB962C8B-B14F-4D97-AF65-F5344CB8AC3E}">
        <p14:creationId xmlns:p14="http://schemas.microsoft.com/office/powerpoint/2010/main" val="2286574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3E50C-E586-2B4F-ABD1-2185BE715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Remember your teams as you’ll be working in them in this Unit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33EB5E-A2AF-D34F-B44A-C171A70AEA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Group:</a:t>
            </a:r>
          </a:p>
          <a:p>
            <a:r>
              <a:rPr lang="en-GB" dirty="0"/>
              <a:t>Calon</a:t>
            </a:r>
          </a:p>
          <a:p>
            <a:r>
              <a:rPr lang="en-GB" dirty="0"/>
              <a:t>Lee</a:t>
            </a:r>
          </a:p>
          <a:p>
            <a:r>
              <a:rPr lang="en-GB" dirty="0"/>
              <a:t>Chloe</a:t>
            </a:r>
          </a:p>
          <a:p>
            <a:r>
              <a:rPr lang="en-GB" dirty="0"/>
              <a:t>Meg</a:t>
            </a:r>
          </a:p>
          <a:p>
            <a:r>
              <a:rPr lang="en-GB" dirty="0"/>
              <a:t>Nicole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620FAC-A992-864C-BF36-4CF8BA2A0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29392" y="1825625"/>
            <a:ext cx="5181600" cy="4351338"/>
          </a:xfrm>
        </p:spPr>
        <p:txBody>
          <a:bodyPr/>
          <a:lstStyle/>
          <a:p>
            <a:r>
              <a:rPr lang="en-GB" b="1" dirty="0"/>
              <a:t>Group:</a:t>
            </a:r>
          </a:p>
          <a:p>
            <a:r>
              <a:rPr lang="en-GB" dirty="0" err="1"/>
              <a:t>Lenamay</a:t>
            </a:r>
            <a:endParaRPr lang="en-GB" dirty="0"/>
          </a:p>
          <a:p>
            <a:r>
              <a:rPr lang="en-GB" dirty="0"/>
              <a:t>Ella</a:t>
            </a:r>
          </a:p>
          <a:p>
            <a:r>
              <a:rPr lang="en-GB" dirty="0"/>
              <a:t>Gabby</a:t>
            </a:r>
          </a:p>
          <a:p>
            <a:r>
              <a:rPr lang="en-GB" dirty="0"/>
              <a:t>Jaimee</a:t>
            </a:r>
          </a:p>
          <a:p>
            <a:r>
              <a:rPr lang="en-GB" dirty="0" err="1"/>
              <a:t>Ieuan</a:t>
            </a:r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76CCCF89-0CA6-034B-8769-3B63236B8ACE}"/>
              </a:ext>
            </a:extLst>
          </p:cNvPr>
          <p:cNvSpPr txBox="1">
            <a:spLocks/>
          </p:cNvSpPr>
          <p:nvPr/>
        </p:nvSpPr>
        <p:spPr>
          <a:xfrm>
            <a:off x="7420584" y="1825625"/>
            <a:ext cx="5181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Group:</a:t>
            </a:r>
          </a:p>
          <a:p>
            <a:r>
              <a:rPr lang="en-GB" dirty="0"/>
              <a:t>Lex</a:t>
            </a:r>
          </a:p>
          <a:p>
            <a:r>
              <a:rPr lang="en-GB" dirty="0"/>
              <a:t>Dion</a:t>
            </a:r>
          </a:p>
          <a:p>
            <a:r>
              <a:rPr lang="en-GB" dirty="0"/>
              <a:t>Ellie</a:t>
            </a:r>
          </a:p>
          <a:p>
            <a:r>
              <a:rPr lang="en-GB" dirty="0"/>
              <a:t>Abby</a:t>
            </a:r>
          </a:p>
          <a:p>
            <a:r>
              <a:rPr lang="en-GB" dirty="0"/>
              <a:t>Tim</a:t>
            </a:r>
          </a:p>
          <a:p>
            <a:r>
              <a:rPr lang="en-GB" dirty="0"/>
              <a:t>Katie</a:t>
            </a:r>
          </a:p>
        </p:txBody>
      </p:sp>
    </p:spTree>
    <p:extLst>
      <p:ext uri="{BB962C8B-B14F-4D97-AF65-F5344CB8AC3E}">
        <p14:creationId xmlns:p14="http://schemas.microsoft.com/office/powerpoint/2010/main" val="883796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3E50C-E586-2B4F-ABD1-2185BE715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Remember your teams as you’ll be working in them in this Unit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33EB5E-A2AF-D34F-B44A-C171A70AEA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Group:</a:t>
            </a:r>
          </a:p>
          <a:p>
            <a:r>
              <a:rPr lang="en-GB" dirty="0"/>
              <a:t>Abbie</a:t>
            </a:r>
          </a:p>
          <a:p>
            <a:r>
              <a:rPr lang="en-GB" dirty="0"/>
              <a:t>Heather</a:t>
            </a:r>
          </a:p>
          <a:p>
            <a:r>
              <a:rPr lang="en-GB" dirty="0"/>
              <a:t>Jules</a:t>
            </a:r>
          </a:p>
          <a:p>
            <a:r>
              <a:rPr lang="en-GB" dirty="0"/>
              <a:t>Nat</a:t>
            </a:r>
          </a:p>
          <a:p>
            <a:r>
              <a:rPr lang="en-GB" dirty="0" err="1"/>
              <a:t>Eben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620FAC-A992-864C-BF36-4CF8BA2A00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Group:</a:t>
            </a:r>
          </a:p>
          <a:p>
            <a:r>
              <a:rPr lang="en-GB" dirty="0"/>
              <a:t>Obaid</a:t>
            </a:r>
          </a:p>
          <a:p>
            <a:r>
              <a:rPr lang="en-GB" dirty="0"/>
              <a:t>Sam</a:t>
            </a:r>
          </a:p>
          <a:p>
            <a:r>
              <a:rPr lang="en-GB" dirty="0"/>
              <a:t>Alex</a:t>
            </a:r>
          </a:p>
          <a:p>
            <a:r>
              <a:rPr lang="en-GB" dirty="0"/>
              <a:t>Rosie</a:t>
            </a:r>
          </a:p>
          <a:p>
            <a:r>
              <a:rPr lang="en-GB" dirty="0"/>
              <a:t>Harry</a:t>
            </a:r>
          </a:p>
          <a:p>
            <a:r>
              <a:rPr lang="en-GB" dirty="0" err="1"/>
              <a:t>Tommi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827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2447-B870-494E-A5F8-E7FB1B03A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Tuckman’s Stages of Team Building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D4342-838C-384C-996E-EDBC95253B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theory used to demonstrate effective team building in this instance. There will be others that are equally effective.</a:t>
            </a:r>
          </a:p>
          <a:p>
            <a:endParaRPr lang="en-US" dirty="0"/>
          </a:p>
          <a:p>
            <a:r>
              <a:rPr lang="en-US" dirty="0"/>
              <a:t>Some aspects will provide depth to your current understanding of how to operate effectively as a team in a creative way.</a:t>
            </a:r>
          </a:p>
          <a:p>
            <a:endParaRPr lang="en-US" dirty="0"/>
          </a:p>
          <a:p>
            <a:r>
              <a:rPr lang="en-US" dirty="0"/>
              <a:t>Grotowski’s Statement of Principles outlines how a performer should approach training and collaborating from professional and personal perspectives. </a:t>
            </a:r>
          </a:p>
        </p:txBody>
      </p:sp>
    </p:spTree>
    <p:extLst>
      <p:ext uri="{BB962C8B-B14F-4D97-AF65-F5344CB8AC3E}">
        <p14:creationId xmlns:p14="http://schemas.microsoft.com/office/powerpoint/2010/main" val="1965974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9C06A-70AC-244C-BB1C-87540589E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3AC1AF5B-D439-A24B-B019-31146B2D3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803" t="9451" r="6623" b="11024"/>
          <a:stretch/>
        </p:blipFill>
        <p:spPr>
          <a:xfrm>
            <a:off x="0" y="1"/>
            <a:ext cx="12359201" cy="6858000"/>
          </a:xfrm>
        </p:spPr>
      </p:pic>
    </p:spTree>
    <p:extLst>
      <p:ext uri="{BB962C8B-B14F-4D97-AF65-F5344CB8AC3E}">
        <p14:creationId xmlns:p14="http://schemas.microsoft.com/office/powerpoint/2010/main" val="4093382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AB1E7-4BE6-3F48-B89E-EA73D33EF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B96E0BA4-EC56-8448-9028-A6B4C49F39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883" t="9166" r="6023" b="11310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089928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4E94A-FA84-274C-AB26-2C1152E4E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5 Disfunctions of a Team Video</a:t>
            </a:r>
            <a:endParaRPr lang="en-US" dirty="0"/>
          </a:p>
        </p:txBody>
      </p:sp>
      <p:pic>
        <p:nvPicPr>
          <p:cNvPr id="5" name="Content Placeholder 4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5C5E0798-D714-6946-B59D-BE3C3CCCDF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6724" t="37044" r="27420" b="19691"/>
          <a:stretch/>
        </p:blipFill>
        <p:spPr>
          <a:xfrm>
            <a:off x="455277" y="1396538"/>
            <a:ext cx="11281446" cy="5461462"/>
          </a:xfrm>
        </p:spPr>
      </p:pic>
    </p:spTree>
    <p:extLst>
      <p:ext uri="{BB962C8B-B14F-4D97-AF65-F5344CB8AC3E}">
        <p14:creationId xmlns:p14="http://schemas.microsoft.com/office/powerpoint/2010/main" val="2934737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60F5E-0D65-0141-8218-D2C06BABBE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Vulnerability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B9271F-64F5-3742-8B21-6A4F5BFEE9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What does vulnerability mean for creative students? </a:t>
            </a:r>
          </a:p>
          <a:p>
            <a:endParaRPr lang="en-US" sz="3200" dirty="0"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Vulnerability for actors?</a:t>
            </a:r>
          </a:p>
          <a:p>
            <a:endParaRPr lang="en-US" sz="3200" dirty="0"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Vulnerability for designers?</a:t>
            </a:r>
            <a:endParaRPr lang="en-US" sz="3200" dirty="0">
              <a:latin typeface="+mj-lt"/>
            </a:endParaRPr>
          </a:p>
        </p:txBody>
      </p:sp>
      <p:pic>
        <p:nvPicPr>
          <p:cNvPr id="6" name="Content Placeholder 5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06877D76-F945-1D42-8A80-73C52BA9572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53823" t="9612" r="6617" b="18003"/>
          <a:stretch/>
        </p:blipFill>
        <p:spPr>
          <a:xfrm>
            <a:off x="6195210" y="78019"/>
            <a:ext cx="5996790" cy="6858000"/>
          </a:xfrm>
        </p:spPr>
      </p:pic>
    </p:spTree>
    <p:extLst>
      <p:ext uri="{BB962C8B-B14F-4D97-AF65-F5344CB8AC3E}">
        <p14:creationId xmlns:p14="http://schemas.microsoft.com/office/powerpoint/2010/main" val="3996670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55D76-37F9-D14D-88FF-6515EF731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Do you trust online activity?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0C65E-3B05-2B44-9DD0-DFCD9F422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Does 'distance breed distrust’?  (Hickok, 2021)</a:t>
            </a:r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Faking online presence – are there links to authenticity?</a:t>
            </a:r>
          </a:p>
          <a:p>
            <a:endParaRPr lang="en-US" sz="3200" dirty="0"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 err="1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Mentimeter</a:t>
            </a:r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: 3122 5551</a:t>
            </a:r>
          </a:p>
          <a:p>
            <a:endParaRPr lang="en-GB" sz="2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351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Word, timeline&#10;&#10;Description automatically generated with medium confidence">
            <a:extLst>
              <a:ext uri="{FF2B5EF4-FFF2-40B4-BE49-F238E27FC236}">
                <a16:creationId xmlns:a16="http://schemas.microsoft.com/office/drawing/2014/main" id="{D821AECB-D899-CD45-85CF-65DA597E8F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9687" t="16072" r="7500" b="7929"/>
          <a:stretch/>
        </p:blipFill>
        <p:spPr>
          <a:xfrm>
            <a:off x="0" y="-4956"/>
            <a:ext cx="11965021" cy="6862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225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C4073-BBFF-6D4A-A168-9DAB96C7B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Authenticity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88908-F097-D545-B00D-5B72125232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Authenticity in teams helps save time and boost trust and morale. </a:t>
            </a:r>
          </a:p>
          <a:p>
            <a:r>
              <a:rPr lang="en-US" sz="28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You might need to engage with conflict in situations but that's healthy and more authentic.</a:t>
            </a:r>
            <a:endParaRPr lang="en-GB" sz="28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endParaRPr lang="en-US" dirty="0">
              <a:latin typeface="+mj-lt"/>
            </a:endParaRPr>
          </a:p>
          <a:p>
            <a:r>
              <a:rPr lang="en-US" dirty="0">
                <a:latin typeface="+mj-lt"/>
              </a:rPr>
              <a:t>‘There’s a certain way of being human that is </a:t>
            </a:r>
            <a:r>
              <a:rPr lang="en-US" i="1" dirty="0">
                <a:latin typeface="+mj-lt"/>
              </a:rPr>
              <a:t>my</a:t>
            </a:r>
            <a:r>
              <a:rPr lang="en-US" dirty="0">
                <a:latin typeface="+mj-lt"/>
              </a:rPr>
              <a:t> way. I am called upon to live my life in this way, and not in imitation of anyone else’s. But this gives a new importance to being true to myself. If I am not, I miss the point of my life, I miss what being human is for </a:t>
            </a:r>
            <a:r>
              <a:rPr lang="en-US" i="1" dirty="0">
                <a:latin typeface="+mj-lt"/>
              </a:rPr>
              <a:t>me</a:t>
            </a:r>
            <a:r>
              <a:rPr lang="en-US" dirty="0">
                <a:latin typeface="+mj-lt"/>
              </a:rPr>
              <a:t>.’ (Taylor, 1991 p28-9)</a:t>
            </a:r>
          </a:p>
        </p:txBody>
      </p:sp>
    </p:spTree>
    <p:extLst>
      <p:ext uri="{BB962C8B-B14F-4D97-AF65-F5344CB8AC3E}">
        <p14:creationId xmlns:p14="http://schemas.microsoft.com/office/powerpoint/2010/main" val="1109699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D43F8-8ABF-0441-84A7-773EA537B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‘Network Task’:</a:t>
            </a:r>
            <a:br>
              <a:rPr lang="en-US" sz="44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44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make a profile for your group work task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A7E3E-62EF-7B44-9DDF-740FE2FB47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Roles – ‘an expected pattern of </a:t>
            </a:r>
            <a:r>
              <a:rPr lang="en-US" sz="3600" dirty="0" err="1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behaviour</a:t>
            </a:r>
            <a:r>
              <a:rPr lang="en-US" sz="36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’.</a:t>
            </a:r>
          </a:p>
          <a:p>
            <a:endParaRPr lang="en-US" sz="3600" dirty="0"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6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What are the types of roles that you recognize in your discipline?</a:t>
            </a:r>
          </a:p>
          <a:p>
            <a:r>
              <a:rPr lang="en-US" sz="36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What are your ‘Hobbies and Passions’ - linked to professional work </a:t>
            </a:r>
          </a:p>
          <a:p>
            <a:r>
              <a:rPr lang="en-US" sz="3600" dirty="0" err="1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Mentimeter</a:t>
            </a:r>
            <a:r>
              <a:rPr lang="en-US" sz="3600" dirty="0"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: 83 28</a:t>
            </a:r>
            <a:r>
              <a:rPr lang="en-US" sz="36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 69 9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6809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E54F1B0E-1684-6846-BDEC-EC5666A29F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734" t="18366" r="6968" b="10017"/>
          <a:stretch/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5770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CD8-3B64-8745-ADDB-A39458F64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Topic 1, Section 3: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690C64-2B47-3049-B26D-5B40706D2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200" b="1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FAST goals</a:t>
            </a:r>
            <a:endParaRPr lang="en-US" sz="3200" b="1" dirty="0"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The FAST acronym stands for:</a:t>
            </a:r>
          </a:p>
          <a:p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Frequently discussed</a:t>
            </a:r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Ambitious  </a:t>
            </a:r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Specific</a:t>
            </a:r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r>
              <a:rPr lang="en-US" sz="3200" dirty="0">
                <a:effectLst/>
                <a:latin typeface="+mj-lt"/>
                <a:ea typeface="MS Mincho" panose="02020609040205080304" pitchFamily="49" charset="-128"/>
                <a:cs typeface="Times New Roman" panose="02020603050405020304" pitchFamily="18" charset="0"/>
              </a:rPr>
              <a:t>Transparent </a:t>
            </a:r>
            <a:endParaRPr lang="en-GB" sz="3200" dirty="0">
              <a:effectLst/>
              <a:latin typeface="+mj-lt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311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Graphical user interface, text, application, Word&#10;&#10;Description automatically generated">
            <a:extLst>
              <a:ext uri="{FF2B5EF4-FFF2-40B4-BE49-F238E27FC236}">
                <a16:creationId xmlns:a16="http://schemas.microsoft.com/office/drawing/2014/main" id="{B3C1162A-F912-7E4D-B925-9B03975CA2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5909" t="30166" r="33182" b="16743"/>
          <a:stretch/>
        </p:blipFill>
        <p:spPr>
          <a:xfrm>
            <a:off x="2901863" y="0"/>
            <a:ext cx="63882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51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D8B73-1684-904A-A0BB-FCA1DE956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 2: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8A057-89E3-6242-82C7-7897928BB1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Section 1: Stormy Waters</a:t>
            </a:r>
          </a:p>
        </p:txBody>
      </p:sp>
    </p:spTree>
    <p:extLst>
      <p:ext uri="{BB962C8B-B14F-4D97-AF65-F5344CB8AC3E}">
        <p14:creationId xmlns:p14="http://schemas.microsoft.com/office/powerpoint/2010/main" val="11808492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A3E8C-73E1-2C47-A147-6633EE8F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BA80FBD5-706F-3A4F-98F8-8F589AA792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373" t="22360" r="10024" b="17144"/>
          <a:stretch/>
        </p:blipFill>
        <p:spPr>
          <a:xfrm>
            <a:off x="1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9954628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F7DDFF-E624-6446-B409-D8730AA9D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 2</a:t>
            </a:r>
          </a:p>
        </p:txBody>
      </p:sp>
      <p:pic>
        <p:nvPicPr>
          <p:cNvPr id="4" name="Content Placeholder 3" descr="Graphical user interface, application, table, Word&#10;&#10;Description automatically generated">
            <a:extLst>
              <a:ext uri="{FF2B5EF4-FFF2-40B4-BE49-F238E27FC236}">
                <a16:creationId xmlns:a16="http://schemas.microsoft.com/office/drawing/2014/main" id="{FF0AD42B-7E9A-4848-BDB4-450B8ACAF19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18540" t="26369" r="26017" b="13860"/>
          <a:stretch/>
        </p:blipFill>
        <p:spPr>
          <a:xfrm>
            <a:off x="0" y="3025712"/>
            <a:ext cx="5687568" cy="3832288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5E3FDB-639D-2E4B-B21C-6F62A78BF7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2800" dirty="0"/>
              <a:t>Section 2: </a:t>
            </a:r>
          </a:p>
          <a:p>
            <a:r>
              <a:rPr lang="en-US" sz="2800" dirty="0"/>
              <a:t>Roles and Responsibilities</a:t>
            </a:r>
          </a:p>
          <a:p>
            <a:endParaRPr lang="en-US" sz="2800" dirty="0"/>
          </a:p>
          <a:p>
            <a:r>
              <a:rPr lang="en-US" sz="2800" dirty="0"/>
              <a:t>SWOT analysis needs to be completed for the final task.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449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53775-6E86-CF4F-B46E-1082FA3F9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 3: The New Norming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73EF7-5FA7-A44F-9C0A-D6882E951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Feedback</a:t>
            </a:r>
          </a:p>
          <a:p>
            <a:r>
              <a:rPr lang="en-US" dirty="0"/>
              <a:t>Valued Team Members</a:t>
            </a:r>
          </a:p>
        </p:txBody>
      </p:sp>
    </p:spTree>
    <p:extLst>
      <p:ext uri="{BB962C8B-B14F-4D97-AF65-F5344CB8AC3E}">
        <p14:creationId xmlns:p14="http://schemas.microsoft.com/office/powerpoint/2010/main" val="18061892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ABDF2-A7B4-DB42-9E0C-90ED2DAF3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Radical Candor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3762-4F8A-2A47-BA35-690D553F68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‘Radical </a:t>
            </a:r>
            <a:r>
              <a:rPr lang="en-GB" sz="3200" dirty="0" err="1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Candor</a:t>
            </a:r>
            <a:r>
              <a:rPr lang="en-GB" sz="3200" dirty="0">
                <a:effectLst/>
                <a:latin typeface="+mj-lt"/>
                <a:ea typeface="DengXian" panose="02010600030101010101" pitchFamily="2" charset="-122"/>
                <a:cs typeface="Arial" panose="020B0604020202020204" pitchFamily="34" charset="0"/>
              </a:rPr>
              <a:t>’ is a concept created by author and CEO coach Kim Scott, the basic principle is the idea of ‘Caring Personally’ while ‘Challenging Directly’ within the workplace</a:t>
            </a:r>
            <a:r>
              <a:rPr lang="en-GB" sz="3200" dirty="0">
                <a:effectLst/>
                <a:latin typeface="+mj-lt"/>
              </a:rPr>
              <a:t> or within a work situation.</a:t>
            </a:r>
            <a:endParaRPr lang="en-US" sz="3200" dirty="0">
              <a:latin typeface="+mj-lt"/>
            </a:endParaRPr>
          </a:p>
        </p:txBody>
      </p:sp>
      <p:pic>
        <p:nvPicPr>
          <p:cNvPr id="6" name="Content Placeholder 5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C0016DCC-E2DB-4D43-9829-986BD737EE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1792" t="19879" r="35588" b="5966"/>
          <a:stretch/>
        </p:blipFill>
        <p:spPr>
          <a:xfrm>
            <a:off x="6211491" y="912811"/>
            <a:ext cx="5976736" cy="5264151"/>
          </a:xfrm>
        </p:spPr>
      </p:pic>
    </p:spTree>
    <p:extLst>
      <p:ext uri="{BB962C8B-B14F-4D97-AF65-F5344CB8AC3E}">
        <p14:creationId xmlns:p14="http://schemas.microsoft.com/office/powerpoint/2010/main" val="28362497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228B9-646B-9E4B-A0B4-DBEB5227B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Content Placeholder 7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BE0E290B-F459-594F-A373-22D9DB47C3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599" t="16116" r="1946" b="11689"/>
          <a:stretch/>
        </p:blipFill>
        <p:spPr>
          <a:xfrm>
            <a:off x="1" y="1"/>
            <a:ext cx="12192000" cy="6880066"/>
          </a:xfrm>
        </p:spPr>
      </p:pic>
    </p:spTree>
    <p:extLst>
      <p:ext uri="{BB962C8B-B14F-4D97-AF65-F5344CB8AC3E}">
        <p14:creationId xmlns:p14="http://schemas.microsoft.com/office/powerpoint/2010/main" val="36657773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654F7-008E-8E43-B584-DC4637873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A8796AE7-7DE0-3040-A434-8F67B01088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6647" t="16606" r="2969" b="12799"/>
          <a:stretch/>
        </p:blipFill>
        <p:spPr>
          <a:xfrm>
            <a:off x="1" y="-8670"/>
            <a:ext cx="12192000" cy="6866670"/>
          </a:xfrm>
        </p:spPr>
      </p:pic>
    </p:spTree>
    <p:extLst>
      <p:ext uri="{BB962C8B-B14F-4D97-AF65-F5344CB8AC3E}">
        <p14:creationId xmlns:p14="http://schemas.microsoft.com/office/powerpoint/2010/main" val="45393314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B2E9F-7A8A-1A4C-ADED-29035FE3A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 4: Lights Camera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0D734-9655-774C-B045-51D405B8F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Section 1: Avoiding inattention to results and groupthink</a:t>
            </a:r>
          </a:p>
          <a:p>
            <a:r>
              <a:rPr lang="en-US" dirty="0"/>
              <a:t>Section 2: Monitoring Progress</a:t>
            </a:r>
          </a:p>
        </p:txBody>
      </p:sp>
    </p:spTree>
    <p:extLst>
      <p:ext uri="{BB962C8B-B14F-4D97-AF65-F5344CB8AC3E}">
        <p14:creationId xmlns:p14="http://schemas.microsoft.com/office/powerpoint/2010/main" val="9889880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704D7-780E-3245-959C-CA79C307B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54088585-0242-B64D-9C25-834B28C5C5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992" t="12682" r="7175" b="8611"/>
          <a:stretch/>
        </p:blipFill>
        <p:spPr>
          <a:xfrm>
            <a:off x="-192344" y="1"/>
            <a:ext cx="12384344" cy="6858000"/>
          </a:xfrm>
        </p:spPr>
      </p:pic>
    </p:spTree>
    <p:extLst>
      <p:ext uri="{BB962C8B-B14F-4D97-AF65-F5344CB8AC3E}">
        <p14:creationId xmlns:p14="http://schemas.microsoft.com/office/powerpoint/2010/main" val="12875712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240CB-FD12-A44A-9F3E-968C29297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 on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50653-7363-AF4D-8E5C-4508FED8E5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do they mean to you?</a:t>
            </a:r>
          </a:p>
          <a:p>
            <a:endParaRPr lang="en-US" dirty="0"/>
          </a:p>
          <a:p>
            <a:r>
              <a:rPr lang="en-US" dirty="0"/>
              <a:t>What do they look like for theatre practitioners?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923453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DF74F-3E1D-EF4F-87C4-C3D2C0682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Groupthink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41339-F649-A34D-AF3C-859443DE0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400" dirty="0">
                <a:latin typeface="+mj-lt"/>
              </a:rPr>
              <a:t>The rejection of threats to harmony</a:t>
            </a:r>
          </a:p>
          <a:p>
            <a:endParaRPr lang="en-US" sz="2400" dirty="0">
              <a:latin typeface="+mj-lt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+mj-lt"/>
                <a:ea typeface="DengXian" panose="02010600030101010101" pitchFamily="2" charset="-122"/>
              </a:rPr>
              <a:t>‘People like to maintain harmony and will simply agree with each other, and reject other views or ways of doing something, to ensure the harmony is maintained - while any threat to the unity of that group could lead to conflict.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latin typeface="+mj-lt"/>
                <a:ea typeface="DengXian" panose="02010600030101010101" pitchFamily="2" charset="-122"/>
              </a:rPr>
              <a:t>Some examples of a team in danger of Groupthink are: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latin typeface="+mj-lt"/>
                <a:ea typeface="DengXian" panose="02010600030101010101" pitchFamily="2" charset="-122"/>
              </a:rPr>
              <a:t>Outsiders being seen as a threat and are therefore quashed or dismissed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itchFamily="2" charset="2"/>
              <a:buChar char=""/>
            </a:pPr>
            <a:r>
              <a:rPr lang="en-GB" sz="2400" dirty="0">
                <a:effectLst/>
                <a:latin typeface="+mj-lt"/>
                <a:ea typeface="DengXian" panose="02010600030101010101" pitchFamily="2" charset="-122"/>
              </a:rPr>
              <a:t>A group thinking they are infallible and cannot be wrong’ </a:t>
            </a:r>
          </a:p>
          <a:p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4482443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A481B-5694-1C48-96EC-A974D3AB6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you organize your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E3451-A5C5-8542-B58E-B63B01271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Might the suggestions in the online content help you stay on top of your projects?</a:t>
            </a:r>
          </a:p>
          <a:p>
            <a:endParaRPr lang="en-US" dirty="0"/>
          </a:p>
          <a:p>
            <a:r>
              <a:rPr lang="en-US" dirty="0"/>
              <a:t>MS Suite: MS Planner</a:t>
            </a:r>
          </a:p>
          <a:p>
            <a:r>
              <a:rPr lang="en-US" dirty="0"/>
              <a:t>Miro</a:t>
            </a:r>
          </a:p>
          <a:p>
            <a:r>
              <a:rPr lang="en-US" dirty="0"/>
              <a:t>Trello</a:t>
            </a:r>
          </a:p>
          <a:p>
            <a:r>
              <a:rPr lang="en-US" dirty="0"/>
              <a:t>Padlet</a:t>
            </a:r>
          </a:p>
        </p:txBody>
      </p:sp>
    </p:spTree>
    <p:extLst>
      <p:ext uri="{BB962C8B-B14F-4D97-AF65-F5344CB8AC3E}">
        <p14:creationId xmlns:p14="http://schemas.microsoft.com/office/powerpoint/2010/main" val="8123592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8518A-5DE2-DA46-8B40-01ABCF3E6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Hierarchy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71C6A-A478-AD48-8F5E-145BD57FC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Name all of the relevant roles in creating a production and consider them in relation to your SWOT analysis.</a:t>
            </a:r>
          </a:p>
          <a:p>
            <a:endParaRPr lang="en-US" sz="3200" dirty="0"/>
          </a:p>
          <a:p>
            <a:r>
              <a:rPr lang="en-US" sz="3200" dirty="0" err="1"/>
              <a:t>Mentimeter</a:t>
            </a:r>
            <a:r>
              <a:rPr lang="en-US" sz="3200" dirty="0"/>
              <a:t> – Name a role and a character trait: 5833 4505</a:t>
            </a:r>
          </a:p>
        </p:txBody>
      </p:sp>
    </p:spTree>
    <p:extLst>
      <p:ext uri="{BB962C8B-B14F-4D97-AF65-F5344CB8AC3E}">
        <p14:creationId xmlns:p14="http://schemas.microsoft.com/office/powerpoint/2010/main" val="22903513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1B5FA-2A2F-3744-ADD4-B060629E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text, Word&#10;&#10;Description automatically generated">
            <a:extLst>
              <a:ext uri="{FF2B5EF4-FFF2-40B4-BE49-F238E27FC236}">
                <a16:creationId xmlns:a16="http://schemas.microsoft.com/office/drawing/2014/main" id="{DB8C87C7-B40D-DD49-9D08-A6BB006403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0075" t="17280" r="6636" b="8699"/>
          <a:stretch/>
        </p:blipFill>
        <p:spPr>
          <a:xfrm>
            <a:off x="-133034" y="0"/>
            <a:ext cx="12325033" cy="6845882"/>
          </a:xfrm>
        </p:spPr>
      </p:pic>
    </p:spTree>
    <p:extLst>
      <p:ext uri="{BB962C8B-B14F-4D97-AF65-F5344CB8AC3E}">
        <p14:creationId xmlns:p14="http://schemas.microsoft.com/office/powerpoint/2010/main" val="42622262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0B1CD-B37B-5144-84ED-0ED8B0FA9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3: The premise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D426B-C132-8747-943C-B559ED6706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 your team, discuss how you would form a student theatre company.</a:t>
            </a:r>
          </a:p>
          <a:p>
            <a:r>
              <a:rPr lang="en-US" dirty="0"/>
              <a:t>Using your SWOT analysis and roles choices, assign production roles, discipline specific tasks, and a timeframe to produce a (notional) Christmas show in 4 weeks.</a:t>
            </a:r>
          </a:p>
          <a:p>
            <a:r>
              <a:rPr lang="en-US" dirty="0"/>
              <a:t>Your (notional) production should last 30 minutes and raise money for one of the charities from the list provided on the 7</a:t>
            </a:r>
            <a:r>
              <a:rPr lang="en-US" baseline="30000" dirty="0"/>
              <a:t>th</a:t>
            </a:r>
            <a:r>
              <a:rPr lang="en-US" dirty="0"/>
              <a:t> of November (notes in Additional Resources). </a:t>
            </a:r>
          </a:p>
        </p:txBody>
      </p:sp>
    </p:spTree>
    <p:extLst>
      <p:ext uri="{BB962C8B-B14F-4D97-AF65-F5344CB8AC3E}">
        <p14:creationId xmlns:p14="http://schemas.microsoft.com/office/powerpoint/2010/main" val="23226883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DBB4-05D2-BA42-852B-9274463742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3: The ‘assessable’ part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77C22-D668-914F-BC1E-D9F02EC720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Create an Academic Poster describing how your team formed a production company.</a:t>
            </a:r>
          </a:p>
          <a:p>
            <a:r>
              <a:rPr lang="en-US" dirty="0"/>
              <a:t>How did you recognize your strengths, recognize and resolve potential conflicts, use radical candor to encourage authentic and relevant feedback?</a:t>
            </a:r>
          </a:p>
          <a:p>
            <a:r>
              <a:rPr lang="en-US" dirty="0"/>
              <a:t>See the PowerPoint in the Additional Resources section for guidance on creating an academic poster (we will review this next week)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12017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6BB98-603D-FE42-B16A-A53BD7D31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3: The Deadline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37FF6-4438-D041-AAAE-9C061C7C40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November the 25</a:t>
            </a:r>
            <a:r>
              <a:rPr lang="en-US" baseline="30000" dirty="0"/>
              <a:t>th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43459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308BB-EA56-9D41-AEBA-D210B17588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FF5D1-405D-794C-8AC7-87003D683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Work through the Unit please.</a:t>
            </a:r>
          </a:p>
          <a:p>
            <a:endParaRPr lang="en-GB" dirty="0"/>
          </a:p>
          <a:p>
            <a:r>
              <a:rPr lang="en-GB" dirty="0"/>
              <a:t>This is a very short Unit as it needs some teamwork for assessment. </a:t>
            </a:r>
          </a:p>
          <a:p>
            <a:endParaRPr lang="en-GB" dirty="0"/>
          </a:p>
          <a:p>
            <a:r>
              <a:rPr lang="en-GB" dirty="0"/>
              <a:t>‘Additional Resources’ will be available on Moodle.</a:t>
            </a:r>
          </a:p>
        </p:txBody>
      </p:sp>
    </p:spTree>
    <p:extLst>
      <p:ext uri="{BB962C8B-B14F-4D97-AF65-F5344CB8AC3E}">
        <p14:creationId xmlns:p14="http://schemas.microsoft.com/office/powerpoint/2010/main" val="430295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1210</Words>
  <Application>Microsoft Macintosh PowerPoint</Application>
  <PresentationFormat>Widescreen</PresentationFormat>
  <Paragraphs>181</Paragraphs>
  <Slides>37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Symbol</vt:lpstr>
      <vt:lpstr>Office Theme</vt:lpstr>
      <vt:lpstr>Unit 3</vt:lpstr>
      <vt:lpstr>Assessment Component 2</vt:lpstr>
      <vt:lpstr>Topics of Unit 3: Virtual Collaboration</vt:lpstr>
      <vt:lpstr>Standard Lead Question:  What does the online content do for me?</vt:lpstr>
      <vt:lpstr>Team making: Democratic and Unfair </vt:lpstr>
      <vt:lpstr>Remember your teams as you’ll be working in them in this Unit</vt:lpstr>
      <vt:lpstr>Remember your teams as you’ll be working in them in this Unit</vt:lpstr>
      <vt:lpstr>Tuckman’s Stages of Team Building</vt:lpstr>
      <vt:lpstr>PowerPoint Presentation</vt:lpstr>
      <vt:lpstr>PowerPoint Presentation</vt:lpstr>
      <vt:lpstr>5 Disfunctions of a Team Video</vt:lpstr>
      <vt:lpstr>Vulnerability</vt:lpstr>
      <vt:lpstr>Do you trust online activity?</vt:lpstr>
      <vt:lpstr>PowerPoint Presentation</vt:lpstr>
      <vt:lpstr>Authenticity</vt:lpstr>
      <vt:lpstr>‘Network Task’: make a profile for your group work task</vt:lpstr>
      <vt:lpstr>PowerPoint Presentation</vt:lpstr>
      <vt:lpstr>Topic 1, Section 3:</vt:lpstr>
      <vt:lpstr>PowerPoint Presentation</vt:lpstr>
      <vt:lpstr>Topic 2:</vt:lpstr>
      <vt:lpstr>PowerPoint Presentation</vt:lpstr>
      <vt:lpstr>Topic 2</vt:lpstr>
      <vt:lpstr>Topic 3: The New Norming</vt:lpstr>
      <vt:lpstr>Radical Candor</vt:lpstr>
      <vt:lpstr>PowerPoint Presentation</vt:lpstr>
      <vt:lpstr>PowerPoint Presentation</vt:lpstr>
      <vt:lpstr>Topic 4: Lights Camera Action</vt:lpstr>
      <vt:lpstr>PowerPoint Presentation</vt:lpstr>
      <vt:lpstr>Focus on Results</vt:lpstr>
      <vt:lpstr>Groupthink</vt:lpstr>
      <vt:lpstr>How do you organize your work?</vt:lpstr>
      <vt:lpstr>Hierarchy task</vt:lpstr>
      <vt:lpstr>PowerPoint Presentation</vt:lpstr>
      <vt:lpstr>Task 3: The premise</vt:lpstr>
      <vt:lpstr>Task 3: The ‘assessable’ part</vt:lpstr>
      <vt:lpstr>Task 3: The Deadline</vt:lpstr>
      <vt:lpstr>The End?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3</dc:title>
  <dc:creator>Jonathan Pugh</dc:creator>
  <cp:lastModifiedBy>Jonathan Pugh</cp:lastModifiedBy>
  <cp:revision>1</cp:revision>
  <dcterms:created xsi:type="dcterms:W3CDTF">2022-11-14T20:04:35Z</dcterms:created>
  <dcterms:modified xsi:type="dcterms:W3CDTF">2022-11-14T20:06:24Z</dcterms:modified>
</cp:coreProperties>
</file>