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65" r:id="rId8"/>
    <p:sldId id="262" r:id="rId9"/>
    <p:sldId id="266" r:id="rId10"/>
    <p:sldId id="263" r:id="rId11"/>
    <p:sldId id="267" r:id="rId12"/>
    <p:sldId id="264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AEEF8A2-D240-4887-A8F6-E9C0D63D1580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AHHI 5003 – MODERN BRITAIN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 – INTRODUCTION AND OVERVIEW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HOW DOES HISTORICAL CHANGE COME ABOUT? :– 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THE NEED TO DISTINQUISH BETWEEN THE CAUSE OF CHANGE AND THE CHANGE ITSELF!</a:t>
            </a:r>
          </a:p>
          <a:p>
            <a:pPr>
              <a:defRPr/>
            </a:pPr>
            <a:endParaRPr lang="en-GB" b="1" dirty="0" smtClean="0"/>
          </a:p>
          <a:p>
            <a:pPr>
              <a:defRPr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 </a:t>
            </a:r>
            <a:r>
              <a:rPr lang="en-GB" dirty="0" smtClean="0"/>
              <a:t>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b="1" dirty="0" smtClean="0"/>
              <a:t>1. STRUCTURAL CHANGE OR BROADER FORCES:</a:t>
            </a:r>
          </a:p>
          <a:p>
            <a:pPr>
              <a:defRPr/>
            </a:pPr>
            <a:r>
              <a:rPr lang="en-GB" dirty="0" smtClean="0"/>
              <a:t> ECONOMIC ACTIVITY INCLUDING INDUSTRIALISATION – e.g. BRITAIN FROM 1770s; USA AND GERMANY FROM LATE 19</a:t>
            </a:r>
            <a:r>
              <a:rPr lang="en-GB" baseline="30000" dirty="0" smtClean="0"/>
              <a:t>TH</a:t>
            </a:r>
            <a:r>
              <a:rPr lang="en-GB" dirty="0" smtClean="0"/>
              <a:t> CENTURY </a:t>
            </a:r>
          </a:p>
          <a:p>
            <a:pPr>
              <a:defRPr/>
            </a:pPr>
            <a:r>
              <a:rPr lang="en-GB" dirty="0" smtClean="0"/>
              <a:t>TECHNOLOGICAL ADVANCE  - TRANSPORT SYSTEMS; WARFARE</a:t>
            </a:r>
          </a:p>
          <a:p>
            <a:pPr>
              <a:defRPr/>
            </a:pPr>
            <a:r>
              <a:rPr lang="en-GB" dirty="0" smtClean="0"/>
              <a:t>DEMOGRAPHY – POPULATION CHANGES e.g. GERMANY AND FRANCE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2. </a:t>
            </a:r>
            <a:r>
              <a:rPr lang="en-GB" b="1" dirty="0" smtClean="0"/>
              <a:t>NON-STRUCTURAL CHANGE (OR DELIBERATE ACTS OF INDIVIDUALS OR GROUPS):</a:t>
            </a:r>
          </a:p>
          <a:p>
            <a:pPr>
              <a:defRPr/>
            </a:pPr>
            <a:r>
              <a:rPr lang="en-GB" dirty="0" smtClean="0"/>
              <a:t>REFORM – POLITICAL ENFRANCHISEMENT; EDUCATION PROVISION; TRADE UNION ACTIVITY  </a:t>
            </a:r>
          </a:p>
          <a:p>
            <a:pPr>
              <a:defRPr/>
            </a:pPr>
            <a:r>
              <a:rPr lang="en-GB" dirty="0" smtClean="0"/>
              <a:t>IDEAS – SOCIAL DARWINISM; MARXISM</a:t>
            </a:r>
          </a:p>
          <a:p>
            <a:pPr>
              <a:defRPr/>
            </a:pPr>
            <a:r>
              <a:rPr lang="en-GB" dirty="0" smtClean="0"/>
              <a:t>REVOLUTION – PARTICULARLY FAVOURED BY MARXIST HISTORIANS</a:t>
            </a:r>
          </a:p>
          <a:p>
            <a:pPr>
              <a:defRPr/>
            </a:pPr>
            <a:endParaRPr lang="en-GB" b="1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FACTORS THAT BRING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</a:t>
            </a:r>
            <a:r>
              <a:rPr lang="en-GB" b="1" dirty="0" smtClean="0"/>
              <a:t>STRUCTURAL</a:t>
            </a:r>
            <a:r>
              <a:rPr lang="en-GB" dirty="0" smtClean="0"/>
              <a:t> (AS ABOVE)</a:t>
            </a:r>
          </a:p>
          <a:p>
            <a:endParaRPr lang="en-GB" dirty="0" smtClean="0"/>
          </a:p>
          <a:p>
            <a:r>
              <a:rPr lang="en-GB" dirty="0" smtClean="0"/>
              <a:t>2. </a:t>
            </a:r>
            <a:r>
              <a:rPr lang="en-GB" b="1" dirty="0" smtClean="0"/>
              <a:t>IDEOLOGICAL</a:t>
            </a:r>
            <a:r>
              <a:rPr lang="en-GB" dirty="0" smtClean="0"/>
              <a:t> – SOCIAL DARWINISM; MODERNISM</a:t>
            </a:r>
          </a:p>
          <a:p>
            <a:endParaRPr lang="en-GB" dirty="0" smtClean="0"/>
          </a:p>
          <a:p>
            <a:r>
              <a:rPr lang="en-GB" dirty="0" smtClean="0"/>
              <a:t>3. </a:t>
            </a:r>
            <a:r>
              <a:rPr lang="en-GB" b="1" dirty="0" smtClean="0"/>
              <a:t>GUIDED </a:t>
            </a:r>
            <a:r>
              <a:rPr lang="en-GB" dirty="0" smtClean="0"/>
              <a:t>–</a:t>
            </a:r>
            <a:r>
              <a:rPr lang="en-GB" b="1" dirty="0" smtClean="0"/>
              <a:t> </a:t>
            </a:r>
            <a:r>
              <a:rPr lang="en-GB" dirty="0" smtClean="0"/>
              <a:t>OR POLITICAL (ACTION OF POLITICIANS</a:t>
            </a:r>
          </a:p>
          <a:p>
            <a:r>
              <a:rPr lang="en-GB" dirty="0" smtClean="0"/>
              <a:t>THEREFORE CHANGE CAN BE </a:t>
            </a:r>
            <a:r>
              <a:rPr lang="en-GB" b="1" u="sng" dirty="0" smtClean="0"/>
              <a:t>GUIDED</a:t>
            </a:r>
            <a:r>
              <a:rPr lang="en-GB" dirty="0" smtClean="0"/>
              <a:t> OR </a:t>
            </a:r>
            <a:r>
              <a:rPr lang="en-GB" b="1" u="sng" dirty="0" smtClean="0"/>
              <a:t>UNGUIDED</a:t>
            </a:r>
            <a:endParaRPr lang="en-GB" b="1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AND ‘TOTAL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defRPr/>
            </a:pPr>
            <a:r>
              <a:rPr lang="en-GB" b="1" dirty="0" smtClean="0"/>
              <a:t>1. DEFINITION OF ’TOTAL WAR’:</a:t>
            </a:r>
          </a:p>
          <a:p>
            <a:pPr>
              <a:lnSpc>
                <a:spcPct val="90000"/>
              </a:lnSpc>
              <a:defRPr/>
            </a:pPr>
            <a:endParaRPr lang="en-GB" dirty="0" smtClean="0"/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‘WAR OF MATURE INDUSTRIALISED SOCIETIES’ (ARTHUR MARWICK, ‘EUROPE ON THE EVE OF WAR’ OUP, 1995)</a:t>
            </a:r>
          </a:p>
          <a:p>
            <a:pPr>
              <a:lnSpc>
                <a:spcPct val="90000"/>
              </a:lnSpc>
              <a:defRPr/>
            </a:pPr>
            <a:endParaRPr lang="en-GB" dirty="0" smtClean="0"/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2. </a:t>
            </a:r>
            <a:r>
              <a:rPr lang="en-GB" b="1" dirty="0" smtClean="0"/>
              <a:t>DEFINED BY: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 </a:t>
            </a:r>
          </a:p>
          <a:p>
            <a:pPr>
              <a:lnSpc>
                <a:spcPct val="90000"/>
              </a:lnSpc>
              <a:defRPr/>
            </a:pPr>
            <a:r>
              <a:rPr lang="en-GB" b="1" dirty="0" smtClean="0"/>
              <a:t>A. DIRECT CIVILIAN INVOLVEMENT </a:t>
            </a:r>
            <a:r>
              <a:rPr lang="en-GB" dirty="0" smtClean="0"/>
              <a:t>– MANPOWER ORGANISATION; PRODUCTION CONTROL; SOCIETY GEARED TO THE WAR EFFORT</a:t>
            </a:r>
          </a:p>
          <a:p>
            <a:pPr>
              <a:lnSpc>
                <a:spcPct val="90000"/>
              </a:lnSpc>
              <a:defRPr/>
            </a:pPr>
            <a:r>
              <a:rPr lang="en-GB" b="1" dirty="0" smtClean="0"/>
              <a:t>B. LACK OF CONSTRAINT – </a:t>
            </a:r>
            <a:r>
              <a:rPr lang="en-GB" dirty="0" smtClean="0"/>
              <a:t>NEED TO CONTROL/DEFEAT OPPONENT; GO BEYOND LIMITED DYNASTIC AIMS; TERRITORIAL AGGRANDISEMENT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AND ‘TOTAL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2. </a:t>
            </a:r>
            <a:r>
              <a:rPr lang="en-GB" b="1" dirty="0" smtClean="0"/>
              <a:t>DEFINED BY: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 C. </a:t>
            </a:r>
            <a:r>
              <a:rPr lang="en-GB" b="1" dirty="0" smtClean="0"/>
              <a:t>DEATH ON AN UNPRECEDENTED SCALE</a:t>
            </a:r>
            <a:r>
              <a:rPr lang="en-GB" dirty="0" smtClean="0"/>
              <a:t> –</a:t>
            </a:r>
          </a:p>
          <a:p>
            <a:pPr>
              <a:lnSpc>
                <a:spcPct val="90000"/>
              </a:lnSpc>
              <a:defRPr/>
            </a:pPr>
            <a:endParaRPr lang="en-GB" dirty="0" smtClean="0"/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 TOTAL DEATH FIGURE 1914-18:- 9.45 </a:t>
            </a:r>
            <a:r>
              <a:rPr lang="en-GB" smtClean="0"/>
              <a:t>MILLION (NIALL FERGUSON </a:t>
            </a:r>
            <a:r>
              <a:rPr lang="en-GB" dirty="0" smtClean="0"/>
              <a:t>‘THE PITY OF WAR’, 1999, P.295)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AND ‘TOTAL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b="1" dirty="0" smtClean="0"/>
              <a:t>GREAT WAR FATALITIES</a:t>
            </a:r>
            <a:r>
              <a:rPr lang="en-GB" dirty="0" smtClean="0"/>
              <a:t>:</a:t>
            </a:r>
          </a:p>
          <a:p>
            <a:pPr>
              <a:defRPr/>
            </a:pPr>
            <a:r>
              <a:rPr lang="en-GB" dirty="0" smtClean="0"/>
              <a:t>BRITAIN 723,000</a:t>
            </a:r>
          </a:p>
          <a:p>
            <a:pPr>
              <a:defRPr/>
            </a:pPr>
            <a:r>
              <a:rPr lang="en-GB" dirty="0" smtClean="0"/>
              <a:t>BRITISH EMPIRE – 198,000</a:t>
            </a:r>
          </a:p>
          <a:p>
            <a:pPr>
              <a:defRPr/>
            </a:pPr>
            <a:r>
              <a:rPr lang="en-GB" dirty="0" smtClean="0"/>
              <a:t>FRANCE – 1,398,000</a:t>
            </a:r>
          </a:p>
          <a:p>
            <a:pPr>
              <a:defRPr/>
            </a:pPr>
            <a:r>
              <a:rPr lang="en-GB" dirty="0" smtClean="0"/>
              <a:t>RUSSIA – 1,811,000</a:t>
            </a:r>
          </a:p>
          <a:p>
            <a:pPr>
              <a:defRPr/>
            </a:pPr>
            <a:r>
              <a:rPr lang="en-GB" dirty="0" smtClean="0"/>
              <a:t>GERMANY – 2,037,000</a:t>
            </a:r>
          </a:p>
          <a:p>
            <a:pPr>
              <a:defRPr/>
            </a:pPr>
            <a:r>
              <a:rPr lang="en-GB" dirty="0" smtClean="0"/>
              <a:t>TURKEY – 804,000</a:t>
            </a:r>
          </a:p>
          <a:p>
            <a:pPr>
              <a:defRPr/>
            </a:pPr>
            <a:r>
              <a:rPr lang="en-GB" dirty="0" smtClean="0"/>
              <a:t>ITALY – 578,000</a:t>
            </a:r>
          </a:p>
          <a:p>
            <a:pPr>
              <a:defRPr/>
            </a:pPr>
            <a:r>
              <a:rPr lang="en-GB" dirty="0" smtClean="0"/>
              <a:t>USA – 114,000</a:t>
            </a:r>
          </a:p>
          <a:p>
            <a:pPr>
              <a:defRPr/>
            </a:pPr>
            <a:r>
              <a:rPr lang="en-GB" dirty="0" smtClean="0"/>
              <a:t>Source: Ferguson ‘The Pity of War’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GREAT WAR - BRITISH LOSSES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Gregory on British losses: Based on 750,000 fatalities and 6 close relatives (parents, siblings, widows, orphans), 4.5 million Britons lost a close relative. That is 10% of population. (‘The Last Great War, p.253) </a:t>
            </a:r>
            <a:endParaRPr lang="en-GB" dirty="0"/>
          </a:p>
        </p:txBody>
      </p:sp>
      <p:pic>
        <p:nvPicPr>
          <p:cNvPr id="1026" name="Picture 2" descr="C:\Users\Sony\Pictures\THE LAST GREAT WAR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700808"/>
            <a:ext cx="3240359" cy="42484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‘TOTAL WAR’ AND THE STATE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b="1" dirty="0" smtClean="0"/>
              <a:t>D. STATE INVOLVEMENT:</a:t>
            </a:r>
          </a:p>
          <a:p>
            <a:pPr>
              <a:defRPr/>
            </a:pPr>
            <a:r>
              <a:rPr lang="en-GB" dirty="0" err="1" smtClean="0"/>
              <a:t>i</a:t>
            </a:r>
            <a:r>
              <a:rPr lang="en-GB" dirty="0" smtClean="0"/>
              <a:t>  DORA – DEFENCE OF THE REALM ACT</a:t>
            </a:r>
          </a:p>
          <a:p>
            <a:pPr>
              <a:defRPr/>
            </a:pPr>
            <a:r>
              <a:rPr lang="en-GB" dirty="0" smtClean="0"/>
              <a:t>ii RATIONING – LIMITED AND LATE</a:t>
            </a:r>
          </a:p>
          <a:p>
            <a:pPr>
              <a:defRPr/>
            </a:pPr>
            <a:r>
              <a:rPr lang="en-GB" dirty="0" smtClean="0"/>
              <a:t>iii. CONSCRIPTION – COMPLEX </a:t>
            </a:r>
          </a:p>
          <a:p>
            <a:pPr>
              <a:defRPr/>
            </a:pPr>
            <a:r>
              <a:rPr lang="en-GB" dirty="0" smtClean="0"/>
              <a:t>iv.  ROLE OF WOMEN</a:t>
            </a:r>
          </a:p>
          <a:p>
            <a:pPr>
              <a:defRPr/>
            </a:pPr>
            <a:r>
              <a:rPr lang="en-GB" dirty="0" smtClean="0"/>
              <a:t>v. DILUTION OF LABOUR</a:t>
            </a:r>
          </a:p>
          <a:p>
            <a:pPr>
              <a:defRPr/>
            </a:pPr>
            <a:r>
              <a:rPr lang="en-GB" dirty="0" smtClean="0"/>
              <a:t>ALL = STATE CONTROL OF INDUSTRY AND THE INDIVIDUAL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‘TOTAL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E. </a:t>
            </a:r>
            <a:r>
              <a:rPr lang="en-GB" b="1" dirty="0" smtClean="0"/>
              <a:t>ECONOMIC COSTS </a:t>
            </a:r>
            <a:r>
              <a:rPr lang="en-GB" dirty="0" smtClean="0"/>
              <a:t>– HIGH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F. </a:t>
            </a:r>
            <a:r>
              <a:rPr lang="en-GB" b="1" dirty="0" smtClean="0"/>
              <a:t>STIMULUS TO TECHNOLOGY </a:t>
            </a:r>
            <a:r>
              <a:rPr lang="en-GB" dirty="0" smtClean="0"/>
              <a:t>AND MEDICINE –’MOTHER OF INVENTION’ 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G. </a:t>
            </a:r>
            <a:r>
              <a:rPr lang="en-GB" b="1" dirty="0" smtClean="0"/>
              <a:t>SOCIAL IMPACT </a:t>
            </a:r>
            <a:r>
              <a:rPr lang="en-GB" dirty="0" smtClean="0"/>
              <a:t>– SOCIAL HOMOGENEITY AND THE MINGLING OF CLASS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CONTINUITY AND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en-GB" b="1" dirty="0" smtClean="0"/>
              <a:t>TRADITIONS OF THOUGHT: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1. </a:t>
            </a:r>
            <a:r>
              <a:rPr lang="en-GB" b="1" dirty="0" smtClean="0"/>
              <a:t>CONSERVATISM</a:t>
            </a:r>
            <a:r>
              <a:rPr lang="en-GB" dirty="0" smtClean="0"/>
              <a:t> – RESISTANCE TO CHANGE; PRESERVATION OF INSTITUTIONS</a:t>
            </a:r>
          </a:p>
          <a:p>
            <a:pPr>
              <a:defRPr/>
            </a:pPr>
            <a:r>
              <a:rPr lang="en-GB" dirty="0" smtClean="0"/>
              <a:t>2. </a:t>
            </a:r>
            <a:r>
              <a:rPr lang="en-GB" b="1" dirty="0" smtClean="0"/>
              <a:t>LIBERALISM</a:t>
            </a:r>
            <a:r>
              <a:rPr lang="en-GB" dirty="0" smtClean="0"/>
              <a:t> – SOCIAL REFORM; PRIVATE ENTERPRISE; REPRESENTATIVE GOVT</a:t>
            </a:r>
          </a:p>
          <a:p>
            <a:pPr>
              <a:defRPr/>
            </a:pPr>
            <a:r>
              <a:rPr lang="en-GB" dirty="0" smtClean="0"/>
              <a:t>3. </a:t>
            </a:r>
            <a:r>
              <a:rPr lang="en-GB" b="1" dirty="0" smtClean="0"/>
              <a:t>NATIONALISM</a:t>
            </a:r>
            <a:r>
              <a:rPr lang="en-GB" dirty="0" smtClean="0"/>
              <a:t> – LIBERAL OUTLOOK OR EXPANSIONIST/JINGOISTIC</a:t>
            </a:r>
          </a:p>
          <a:p>
            <a:pPr>
              <a:defRPr/>
            </a:pPr>
            <a:r>
              <a:rPr lang="en-GB" dirty="0" smtClean="0"/>
              <a:t>4. </a:t>
            </a:r>
            <a:r>
              <a:rPr lang="en-GB" b="1" dirty="0" smtClean="0"/>
              <a:t>SOCIALISM</a:t>
            </a:r>
            <a:r>
              <a:rPr lang="en-GB" dirty="0" smtClean="0"/>
              <a:t> – COMMUNITY NOT ‘THE SELF’ AS BASIC UNIT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AHHI 5003 -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smtClean="0"/>
              <a:t>FOUR AREAS OF STUDY</a:t>
            </a:r>
            <a:r>
              <a:rPr lang="en-GB" dirty="0" smtClean="0"/>
              <a:t>:</a:t>
            </a:r>
          </a:p>
          <a:p>
            <a:r>
              <a:rPr lang="en-GB" dirty="0" smtClean="0"/>
              <a:t>1. RISE AND FALL -  ECONOMIC GROWTH AND DECLINE (SEMINAR 2 AND 3)</a:t>
            </a:r>
          </a:p>
          <a:p>
            <a:endParaRPr lang="en-GB" dirty="0" smtClean="0"/>
          </a:p>
          <a:p>
            <a:r>
              <a:rPr lang="en-GB" dirty="0" smtClean="0"/>
              <a:t>2. RISE AND FALL – EMPIRE (SEMINAR 3 AND 4)</a:t>
            </a:r>
          </a:p>
          <a:p>
            <a:endParaRPr lang="en-GB" dirty="0" smtClean="0"/>
          </a:p>
          <a:p>
            <a:r>
              <a:rPr lang="en-GB" dirty="0" smtClean="0"/>
              <a:t>3. POLITICS, DEMOCRACY, AND STATE (SEMINAR 5 AND 6)</a:t>
            </a:r>
          </a:p>
          <a:p>
            <a:endParaRPr lang="en-GB" dirty="0" smtClean="0"/>
          </a:p>
          <a:p>
            <a:r>
              <a:rPr lang="en-GB" dirty="0" smtClean="0"/>
              <a:t>4. ASPECTS OF THE CULTURAL HISTORY OF BRITAIN (SEMINAR 7 AND 8)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2. </a:t>
            </a:r>
            <a:r>
              <a:rPr lang="en-GB" b="1" dirty="0" smtClean="0"/>
              <a:t>INDUSTRIALISATION:</a:t>
            </a:r>
          </a:p>
          <a:p>
            <a:r>
              <a:rPr lang="en-GB" b="1" dirty="0" smtClean="0"/>
              <a:t>Why Britain?</a:t>
            </a:r>
          </a:p>
          <a:p>
            <a:r>
              <a:rPr lang="en-GB" b="1" dirty="0" smtClean="0"/>
              <a:t>Its Impact</a:t>
            </a:r>
          </a:p>
          <a:p>
            <a:r>
              <a:rPr lang="en-GB" b="1" dirty="0" smtClean="0"/>
              <a:t>Poor Law Provision</a:t>
            </a:r>
          </a:p>
          <a:p>
            <a:r>
              <a:rPr lang="en-GB" b="1" dirty="0" smtClean="0"/>
              <a:t>Demography and Population</a:t>
            </a:r>
          </a:p>
          <a:p>
            <a:r>
              <a:rPr lang="en-GB" b="1" dirty="0" smtClean="0"/>
              <a:t>Innovation and invention</a:t>
            </a:r>
          </a:p>
          <a:p>
            <a:r>
              <a:rPr lang="en-GB" b="1" dirty="0" smtClean="0"/>
              <a:t>Regionalism and Urbanisation</a:t>
            </a:r>
          </a:p>
          <a:p>
            <a:r>
              <a:rPr lang="en-GB" b="1" dirty="0" smtClean="0"/>
              <a:t>‘The Condition of England’</a:t>
            </a:r>
          </a:p>
          <a:p>
            <a:r>
              <a:rPr lang="en-GB" b="1" dirty="0" smtClean="0"/>
              <a:t>Class and Class conscience</a:t>
            </a:r>
          </a:p>
          <a:p>
            <a:endParaRPr lang="en-GB" b="1" dirty="0" smtClean="0"/>
          </a:p>
          <a:p>
            <a:endParaRPr lang="en-GB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3. THE IMPACT OF ‘TOTAL WAR’:</a:t>
            </a:r>
          </a:p>
          <a:p>
            <a:r>
              <a:rPr lang="en-GB" dirty="0" smtClean="0"/>
              <a:t>BRITAIN’S ECONOMIC PRE-EMINENCE CHALLENGED</a:t>
            </a:r>
          </a:p>
          <a:p>
            <a:r>
              <a:rPr lang="en-GB" dirty="0" smtClean="0"/>
              <a:t>STATE INVOLVEMENT IN THE ERA OF ‘TOTAL WAR’</a:t>
            </a:r>
          </a:p>
          <a:p>
            <a:r>
              <a:rPr lang="en-GB" dirty="0" smtClean="0"/>
              <a:t>IMPACT OF ‘TOTAL WAR’ ON BRITAIN’S STANDING IN THE WORLD</a:t>
            </a:r>
          </a:p>
          <a:p>
            <a:r>
              <a:rPr lang="en-GB" dirty="0" smtClean="0"/>
              <a:t>FROM CONSENSUS TO CONVICTION –FROM KEYNSIAN ECONOMICS TO MONETRAISM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</a:t>
            </a:r>
            <a:r>
              <a:rPr lang="en-GB" dirty="0" err="1" smtClean="0"/>
              <a:t>contd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4. </a:t>
            </a:r>
            <a:r>
              <a:rPr lang="en-GB" b="1" dirty="0" smtClean="0"/>
              <a:t>BRITAIN’S IMPERIAL CENTURY:</a:t>
            </a:r>
          </a:p>
          <a:p>
            <a:r>
              <a:rPr lang="en-GB" dirty="0" smtClean="0"/>
              <a:t>POST 1815 – BRITAIN EXPANDS HER OVERSEAS INTERESTS</a:t>
            </a:r>
          </a:p>
          <a:p>
            <a:r>
              <a:rPr lang="en-GB" dirty="0" smtClean="0"/>
              <a:t>‘PAX BRITANNICA’ – BRITAIN’S IMPERIAL CENTURY</a:t>
            </a:r>
          </a:p>
          <a:p>
            <a:r>
              <a:rPr lang="en-GB" dirty="0" smtClean="0"/>
              <a:t>‘NEW IMPERIALISM’ AND RIVALRIES</a:t>
            </a:r>
          </a:p>
          <a:p>
            <a:r>
              <a:rPr lang="en-GB" dirty="0" smtClean="0"/>
              <a:t>CONTROLLING BRITAIN’S OVERSEAS INTERESTS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b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5. BRITAIN RETREATS – FROM EMPIRE TO COMMONWEALTH:</a:t>
            </a:r>
          </a:p>
          <a:p>
            <a:r>
              <a:rPr lang="en-GB" dirty="0" smtClean="0"/>
              <a:t>‘IMPERIAL STRAINS’  - INDIAN, ARAB, AND IRISH NATIONALISM</a:t>
            </a:r>
          </a:p>
          <a:p>
            <a:r>
              <a:rPr lang="en-GB" dirty="0" smtClean="0"/>
              <a:t>RESPONDING TO THE RISE OF FASCISM </a:t>
            </a:r>
          </a:p>
          <a:p>
            <a:r>
              <a:rPr lang="en-GB" dirty="0" smtClean="0"/>
              <a:t>‘LIFE AFTER DEATH’ – DECOLONISATION AND THE TRANSITION TO ‘COMMONWEALTH’</a:t>
            </a:r>
          </a:p>
          <a:p>
            <a:r>
              <a:rPr lang="en-GB" dirty="0" smtClean="0"/>
              <a:t>BRITAINS ‘OTHER COMMONWEALTH’ – RELATIONS WOTH AMERICA AND THE EUROPEAN UNION.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6. POLITICAL REFORM IN 19</a:t>
            </a:r>
            <a:r>
              <a:rPr lang="en-GB" b="1" baseline="30000" dirty="0" smtClean="0"/>
              <a:t>TH</a:t>
            </a:r>
            <a:r>
              <a:rPr lang="en-GB" b="1" dirty="0" smtClean="0"/>
              <a:t> CENTURY BRITAIN</a:t>
            </a:r>
            <a:r>
              <a:rPr lang="en-GB" dirty="0" smtClean="0"/>
              <a:t>:</a:t>
            </a:r>
          </a:p>
          <a:p>
            <a:r>
              <a:rPr lang="en-GB" dirty="0" smtClean="0"/>
              <a:t>THE RISE OF RADICAL POLITICAL THOUGHT</a:t>
            </a:r>
          </a:p>
          <a:p>
            <a:r>
              <a:rPr lang="en-GB" dirty="0" smtClean="0"/>
              <a:t>CHALLENGING THE CONSERVATIVE ORDER – ‘CHARTISM’ AND THE FIGHT FOR PARLIAMENTARY REFORM</a:t>
            </a:r>
          </a:p>
          <a:p>
            <a:r>
              <a:rPr lang="en-GB" dirty="0" smtClean="0"/>
              <a:t>THE EMERGENCE OF THE MODERN POLITICAL PARTY</a:t>
            </a:r>
          </a:p>
          <a:p>
            <a:r>
              <a:rPr lang="en-GB" dirty="0" smtClean="0"/>
              <a:t>THE RISE OF ORGANISED LABOUR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7. POLITICAL AND WELFARE REFORM IN THE 20</a:t>
            </a:r>
            <a:r>
              <a:rPr lang="en-GB" b="1" baseline="30000" dirty="0" smtClean="0"/>
              <a:t>TH</a:t>
            </a:r>
            <a:r>
              <a:rPr lang="en-GB" b="1" dirty="0" smtClean="0"/>
              <a:t> CENTURY</a:t>
            </a:r>
            <a:r>
              <a:rPr lang="en-GB" dirty="0" smtClean="0"/>
              <a:t>:</a:t>
            </a:r>
          </a:p>
          <a:p>
            <a:r>
              <a:rPr lang="en-GB" dirty="0" smtClean="0"/>
              <a:t>THE RISE OF THE WELFARE STATE – SOCIAL POLICY IN BRITAIN 1906-1948</a:t>
            </a:r>
          </a:p>
          <a:p>
            <a:r>
              <a:rPr lang="en-GB" dirty="0" smtClean="0"/>
              <a:t>‘TOTAL WAR’ AND THE LIVES OF ORDINARY BRITONS</a:t>
            </a:r>
          </a:p>
          <a:p>
            <a:r>
              <a:rPr lang="en-GB" dirty="0" smtClean="0"/>
              <a:t>IMPACT OF WAR ON THE BRITISH POLITICAL SCENE</a:t>
            </a:r>
          </a:p>
          <a:p>
            <a:r>
              <a:rPr lang="en-GB" dirty="0" smtClean="0"/>
              <a:t>‘A BRAVE NEW WORLD’ – BRITAIN IN THE 1950s, 60s</a:t>
            </a:r>
            <a:r>
              <a:rPr lang="en-GB" smtClean="0"/>
              <a:t>, AND BEYOND</a:t>
            </a:r>
            <a:endParaRPr lang="en-GB" dirty="0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8. THE MAKING OF MODERN BRITAIN</a:t>
            </a:r>
            <a:r>
              <a:rPr lang="en-GB" dirty="0" smtClean="0"/>
              <a:t>:</a:t>
            </a:r>
          </a:p>
          <a:p>
            <a:endParaRPr lang="en-GB" dirty="0" smtClean="0"/>
          </a:p>
          <a:p>
            <a:r>
              <a:rPr lang="en-GB" dirty="0" smtClean="0"/>
              <a:t>CLASS AND CLASS CONSCIENCE IN URBAN BRITAIN</a:t>
            </a:r>
          </a:p>
          <a:p>
            <a:r>
              <a:rPr lang="en-GB" dirty="0" smtClean="0"/>
              <a:t>‘A CRISIS OF FAITH’ – CHALLENGES TO VICTORIAN VALUES FROM SECULARISM AND THE RISE OF SCIENCE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9. WAR, PEACE, AND SOCIAL CHANGE</a:t>
            </a:r>
            <a:r>
              <a:rPr lang="en-GB" dirty="0" smtClean="0"/>
              <a:t>: </a:t>
            </a:r>
          </a:p>
          <a:p>
            <a:r>
              <a:rPr lang="en-GB" dirty="0" smtClean="0"/>
              <a:t>‘TOTAL WAR’ AND THE ROLE OF WOMEN</a:t>
            </a:r>
          </a:p>
          <a:p>
            <a:r>
              <a:rPr lang="en-GB" dirty="0" smtClean="0"/>
              <a:t>‘CONFLICTING IDENTITIES’ – THE REBIRTH OF NATIONAL </a:t>
            </a:r>
            <a:r>
              <a:rPr lang="en-GB" smtClean="0"/>
              <a:t>IDENTITY AND WHAT IT MEANS TO BE BRITISH</a:t>
            </a:r>
            <a:endParaRPr lang="en-GB" dirty="0" smtClean="0"/>
          </a:p>
          <a:p>
            <a:r>
              <a:rPr lang="en-GB" dirty="0" smtClean="0"/>
              <a:t>‘COOL BRITANNIA’ – THE CULTURAL LIFE OF BRITONS FROM THE 1960s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443</TotalTime>
  <Words>938</Words>
  <Application>Microsoft Office PowerPoint</Application>
  <PresentationFormat>On-screen Show (4:3)</PresentationFormat>
  <Paragraphs>133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Apex</vt:lpstr>
      <vt:lpstr>AHHI 5003 – MODERN BRITAIN</vt:lpstr>
      <vt:lpstr>HISTORICAL CHANGE</vt:lpstr>
      <vt:lpstr>HISTORIC CHANGE</vt:lpstr>
      <vt:lpstr>HISTORIC CHANGE</vt:lpstr>
      <vt:lpstr>FACTORS THAT BRING CHANGE</vt:lpstr>
      <vt:lpstr>CHANGE AND ‘TOTAL WAR’</vt:lpstr>
      <vt:lpstr>CHANGE AND ‘TOTAL WAR’</vt:lpstr>
      <vt:lpstr>CHANGE AND ‘TOTAL WAR’</vt:lpstr>
      <vt:lpstr>THE GREAT WAR - BRITISH LOSSES</vt:lpstr>
      <vt:lpstr>‘TOTAL WAR’ AND THE STATE </vt:lpstr>
      <vt:lpstr>‘TOTAL WAR’</vt:lpstr>
      <vt:lpstr>CONTINUITY AND CHANGE</vt:lpstr>
      <vt:lpstr>AHHI 5003 - OVERVIEW</vt:lpstr>
      <vt:lpstr>OVERVIEW contd...</vt:lpstr>
      <vt:lpstr>OVERVIEW contd...</vt:lpstr>
      <vt:lpstr>OVERVIEW contd</vt:lpstr>
      <vt:lpstr>OVERVIEW contd...</vt:lpstr>
      <vt:lpstr>OVERVIEW contd...</vt:lpstr>
      <vt:lpstr>OVERVIEW contd...</vt:lpstr>
      <vt:lpstr>OVERVIEW contd...</vt:lpstr>
      <vt:lpstr>OVERVIEW contd...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5003 – MODERN BRITAIN</dc:title>
  <dc:creator>Sony</dc:creator>
  <cp:lastModifiedBy>Sony</cp:lastModifiedBy>
  <cp:revision>16</cp:revision>
  <dcterms:created xsi:type="dcterms:W3CDTF">2012-01-17T11:29:46Z</dcterms:created>
  <dcterms:modified xsi:type="dcterms:W3CDTF">2012-01-23T13:41:23Z</dcterms:modified>
</cp:coreProperties>
</file>