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sldIdLst>
    <p:sldId id="257" r:id="rId2"/>
    <p:sldId id="276" r:id="rId3"/>
    <p:sldId id="293" r:id="rId4"/>
    <p:sldId id="328" r:id="rId5"/>
    <p:sldId id="313" r:id="rId6"/>
    <p:sldId id="330" r:id="rId7"/>
    <p:sldId id="327" r:id="rId8"/>
    <p:sldId id="382" r:id="rId9"/>
    <p:sldId id="325" r:id="rId10"/>
    <p:sldId id="326" r:id="rId11"/>
    <p:sldId id="332" r:id="rId12"/>
    <p:sldId id="383" r:id="rId13"/>
    <p:sldId id="385" r:id="rId14"/>
    <p:sldId id="386" r:id="rId15"/>
    <p:sldId id="387" r:id="rId16"/>
    <p:sldId id="388" r:id="rId17"/>
    <p:sldId id="389" r:id="rId18"/>
    <p:sldId id="391" r:id="rId19"/>
    <p:sldId id="392" r:id="rId20"/>
    <p:sldId id="393" r:id="rId21"/>
    <p:sldId id="273" r:id="rId22"/>
    <p:sldId id="28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24"/>
    <p:restoredTop sz="54364"/>
  </p:normalViewPr>
  <p:slideViewPr>
    <p:cSldViewPr snapToGrid="0" snapToObjects="1">
      <p:cViewPr>
        <p:scale>
          <a:sx n="90" d="100"/>
          <a:sy n="90" d="100"/>
        </p:scale>
        <p:origin x="544" y="136"/>
      </p:cViewPr>
      <p:guideLst/>
    </p:cSldViewPr>
  </p:slideViewPr>
  <p:notesTextViewPr>
    <p:cViewPr>
      <p:scale>
        <a:sx n="1" d="1"/>
        <a:sy n="1" d="1"/>
      </p:scale>
      <p:origin x="0" y="-161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26A2C-5479-944A-8225-4D3982AB50B4}" type="datetimeFigureOut">
              <a:rPr lang="en-US" smtClean="0"/>
              <a:t>7/2/20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6B352B-CE58-8244-A246-7FE01DB8FCC2}" type="slidenum">
              <a:rPr lang="en-US" smtClean="0"/>
              <a:t>‹#›</a:t>
            </a:fld>
            <a:endParaRPr lang="en-US"/>
          </a:p>
        </p:txBody>
      </p:sp>
    </p:spTree>
    <p:extLst>
      <p:ext uri="{BB962C8B-B14F-4D97-AF65-F5344CB8AC3E}">
        <p14:creationId xmlns:p14="http://schemas.microsoft.com/office/powerpoint/2010/main" val="373836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asq.org/quality-resources/histogram"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sz="1200" b="0" i="0" kern="1200" dirty="0">
                <a:solidFill>
                  <a:schemeClr val="tx1"/>
                </a:solidFill>
                <a:effectLst/>
                <a:latin typeface="+mn-lt"/>
                <a:ea typeface="+mn-ea"/>
                <a:cs typeface="+mn-cs"/>
              </a:rPr>
              <a:t>1. Performance</a:t>
            </a:r>
          </a:p>
          <a:p>
            <a:r>
              <a:rPr lang="en-GB" sz="1200" b="0" i="0" kern="1200" dirty="0">
                <a:solidFill>
                  <a:schemeClr val="tx1"/>
                </a:solidFill>
                <a:effectLst/>
                <a:latin typeface="+mn-lt"/>
                <a:ea typeface="+mn-ea"/>
                <a:cs typeface="+mn-cs"/>
              </a:rPr>
              <a:t>Performance refers to a product's primary operating characteristics. For an automobile, performance would include traits like acceleration, handling, cruising speed, and comfort. Because this dimension of quality involves measurable attributes, brands can usually be ranked objectively on individual aspects of performance. Overall performance rankings, however, are more difficult to develop, especially when they involve benefits that not every customer needs.</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2. Features</a:t>
            </a:r>
          </a:p>
          <a:p>
            <a:r>
              <a:rPr lang="en-GB" sz="1200" b="0" i="0" kern="1200" dirty="0">
                <a:solidFill>
                  <a:schemeClr val="tx1"/>
                </a:solidFill>
                <a:effectLst/>
                <a:latin typeface="+mn-lt"/>
                <a:ea typeface="+mn-ea"/>
                <a:cs typeface="+mn-cs"/>
              </a:rPr>
              <a:t>Features are usually the secondary aspects of performance, the "bells and whistles" of products and services, those characteristics that supplement their basic functioning. The line separating primary performance characteristics from secondary features is often difficult to draw. What is crucial is that features involve objective and measurable attributes; objective individual needs, not prejudices, affect their translation into quality differences.</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3. Reliability</a:t>
            </a:r>
          </a:p>
          <a:p>
            <a:r>
              <a:rPr lang="en-GB" sz="1200" b="0" i="0" kern="1200" dirty="0">
                <a:solidFill>
                  <a:schemeClr val="tx1"/>
                </a:solidFill>
                <a:effectLst/>
                <a:latin typeface="+mn-lt"/>
                <a:ea typeface="+mn-ea"/>
                <a:cs typeface="+mn-cs"/>
              </a:rPr>
              <a:t>This dimension reflects the probability of a product malfunctioning or failing within a specified time period. Among the most common measures of reliability are the mean time to first failure, the mean time between failures, and the failure rate per unit time. Because these measures require a product to be in use for a specified period, they are more relevant to durable goods than to products or services that are consumed instantly.</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4. Conformance</a:t>
            </a:r>
          </a:p>
          <a:p>
            <a:r>
              <a:rPr lang="en-GB" sz="1200" b="0" i="0" kern="1200" dirty="0">
                <a:solidFill>
                  <a:schemeClr val="tx1"/>
                </a:solidFill>
                <a:effectLst/>
                <a:latin typeface="+mn-lt"/>
                <a:ea typeface="+mn-ea"/>
                <a:cs typeface="+mn-cs"/>
              </a:rPr>
              <a:t>Conformance is the degree to which a product's design and operating characteristics meet established standards. The two most common measures of failure in conformance are defect rates in the factory and, once a product is in the hands of the customer, the incidence of service calls. These measures neglect other deviations from standard, like misspelled labels or shoddy construction, that do not lead to service or repair.</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5. Durability</a:t>
            </a:r>
          </a:p>
          <a:p>
            <a:r>
              <a:rPr lang="en-GB" sz="1200" b="0" i="0" kern="1200" dirty="0">
                <a:solidFill>
                  <a:schemeClr val="tx1"/>
                </a:solidFill>
                <a:effectLst/>
                <a:latin typeface="+mn-lt"/>
                <a:ea typeface="+mn-ea"/>
                <a:cs typeface="+mn-cs"/>
              </a:rPr>
              <a:t>A measure of product life, durability has both economic and technical dimensions. Technically, durability can be defined as the amount of use one gets from a product before it deteriorates. Alternatively, it may be defined as the amount of use one gets from a product before it breaks down and replacement is preferable to continued repair.</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6. Serviceability</a:t>
            </a:r>
          </a:p>
          <a:p>
            <a:r>
              <a:rPr lang="en-GB" sz="1200" b="0" i="0" kern="1200" dirty="0">
                <a:solidFill>
                  <a:schemeClr val="tx1"/>
                </a:solidFill>
                <a:effectLst/>
                <a:latin typeface="+mn-lt"/>
                <a:ea typeface="+mn-ea"/>
                <a:cs typeface="+mn-cs"/>
              </a:rPr>
              <a:t>Serviceability is the speed, courtesy, competence, and ease of repair. Consumers are concerned not only about a product breaking down but also about the time before service is restored, the timeliness with which service appointments are kept, the nature of dealings with service personnel, and the frequency with which service calls or repairs fail to correct outstanding problems. In those cases where problems are not immediately resolved and complaints are filed, a company's complaints handling procedures are also likely to affect customers' ultimate evaluation of product and service quality.</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7. Aesthetics</a:t>
            </a:r>
          </a:p>
          <a:p>
            <a:r>
              <a:rPr lang="en-GB" sz="1200" b="0" i="0" kern="1200" dirty="0">
                <a:solidFill>
                  <a:schemeClr val="tx1"/>
                </a:solidFill>
                <a:effectLst/>
                <a:latin typeface="+mn-lt"/>
                <a:ea typeface="+mn-ea"/>
                <a:cs typeface="+mn-cs"/>
              </a:rPr>
              <a:t>Aesthetics is a subjective dimension of quality. How a product looks, feels, sounds, tastes, or smells is a matter of personal judgement and a reflection of individual preference. On this dimension of quality it may be difficult to please everyone.</a:t>
            </a:r>
          </a:p>
          <a:p>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8. Perceived Quality</a:t>
            </a:r>
          </a:p>
          <a:p>
            <a:r>
              <a:rPr lang="en-GB" sz="1200" b="0" i="0" kern="1200" dirty="0">
                <a:solidFill>
                  <a:schemeClr val="tx1"/>
                </a:solidFill>
                <a:effectLst/>
                <a:latin typeface="+mn-lt"/>
                <a:ea typeface="+mn-ea"/>
                <a:cs typeface="+mn-cs"/>
              </a:rPr>
              <a:t>Consumers do not always have complete information about a product's or service's attributes; indirect measures may be their only basis for comparing brands. A product's durability for example can seldom be observed directly; it must usually be inferred from various tangible and intangible aspects of the product. In such circumstances, images, advertising, and brand names - inferences about quality rather than the reality itself - can be critical.</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4163530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dirty="0"/>
              <a:t>Aristotle:</a:t>
            </a:r>
            <a:br>
              <a:rPr lang="en-US" dirty="0"/>
            </a:br>
            <a:r>
              <a:rPr lang="en-GB" sz="1200" b="0" i="0" kern="1200" dirty="0">
                <a:solidFill>
                  <a:schemeClr val="tx1"/>
                </a:solidFill>
                <a:effectLst/>
                <a:latin typeface="+mn-lt"/>
                <a:ea typeface="+mn-ea"/>
                <a:cs typeface="+mn-cs"/>
              </a:rPr>
              <a:t>Habit is what drives any business. From products or processes to the human resources and the whole management team, quality always plays a crucial role and is a big issue. Quality decides the success or failure of any business. Therefore it becomes imperative for any organization to focus on quality (not only for products but also for processes).</a:t>
            </a:r>
          </a:p>
          <a:p>
            <a:pPr fontAlgn="base"/>
            <a:r>
              <a:rPr lang="en-GB" sz="1200" b="0" i="0" kern="1200" dirty="0">
                <a:solidFill>
                  <a:schemeClr val="tx1"/>
                </a:solidFill>
                <a:effectLst/>
                <a:latin typeface="+mn-lt"/>
                <a:ea typeface="+mn-ea"/>
                <a:cs typeface="+mn-cs"/>
              </a:rPr>
              <a:t>As said by Aristotle Quality is a Habit and its not an act and there are two types of habit which decided the fate of the organization. Good Habits &amp; Bad Habits. Habit becomes Behaviour and group of behaviour forms Culture. Therefore Quality is also related to the culture of the organization.</a:t>
            </a:r>
            <a:endParaRPr lang="en-US" dirty="0"/>
          </a:p>
          <a:p>
            <a:endParaRPr lang="en-US" dirty="0"/>
          </a:p>
          <a:p>
            <a:r>
              <a:rPr lang="en-US" dirty="0" err="1"/>
              <a:t>Juran</a:t>
            </a:r>
            <a:r>
              <a:rPr lang="en-US" dirty="0"/>
              <a:t> Model</a:t>
            </a:r>
            <a:br>
              <a:rPr lang="en-US" dirty="0"/>
            </a:br>
            <a:r>
              <a:rPr lang="en-GB" sz="1200" b="0" i="0" kern="1200" dirty="0">
                <a:solidFill>
                  <a:schemeClr val="tx1"/>
                </a:solidFill>
                <a:effectLst/>
                <a:latin typeface="+mn-lt"/>
                <a:ea typeface="+mn-ea"/>
                <a:cs typeface="+mn-cs"/>
              </a:rPr>
              <a:t>a holistic/cross functional management approach to quality where the concept of quality revolves around a quality trilogy, composed of </a:t>
            </a:r>
            <a:r>
              <a:rPr lang="en-GB" sz="1200" b="1" i="0" kern="1200" dirty="0">
                <a:solidFill>
                  <a:schemeClr val="tx1"/>
                </a:solidFill>
                <a:effectLst/>
                <a:latin typeface="+mn-lt"/>
                <a:ea typeface="+mn-ea"/>
                <a:cs typeface="+mn-cs"/>
              </a:rPr>
              <a:t>quality planning</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quality control </a:t>
            </a:r>
            <a:r>
              <a:rPr lang="en-GB" sz="1200" b="0" i="0" kern="1200" dirty="0">
                <a:solidFill>
                  <a:schemeClr val="tx1"/>
                </a:solidFill>
                <a:effectLst/>
                <a:latin typeface="+mn-lt"/>
                <a:ea typeface="+mn-ea"/>
                <a:cs typeface="+mn-cs"/>
              </a:rPr>
              <a:t>and </a:t>
            </a:r>
            <a:r>
              <a:rPr lang="en-GB" sz="1200" b="1" i="0" kern="1200" dirty="0">
                <a:solidFill>
                  <a:schemeClr val="tx1"/>
                </a:solidFill>
                <a:effectLst/>
                <a:latin typeface="+mn-lt"/>
                <a:ea typeface="+mn-ea"/>
                <a:cs typeface="+mn-cs"/>
              </a:rPr>
              <a:t>quality improvement.</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Garvin</a:t>
            </a:r>
            <a:r>
              <a:rPr lang="en-GB" sz="1200" b="0" i="0" kern="1200" dirty="0">
                <a:solidFill>
                  <a:schemeClr val="tx1"/>
                </a:solidFill>
                <a:effectLst/>
                <a:latin typeface="+mn-lt"/>
                <a:ea typeface="+mn-ea"/>
                <a:cs typeface="+mn-cs"/>
              </a:rPr>
              <a:t> proposes 8 critical </a:t>
            </a:r>
            <a:r>
              <a:rPr lang="en-GB" sz="1200" b="1" i="0" kern="1200" dirty="0">
                <a:solidFill>
                  <a:schemeClr val="tx1"/>
                </a:solidFill>
                <a:effectLst/>
                <a:latin typeface="+mn-lt"/>
                <a:ea typeface="+mn-ea"/>
                <a:cs typeface="+mn-cs"/>
              </a:rPr>
              <a:t>dimensions</a:t>
            </a:r>
            <a:r>
              <a:rPr lang="en-GB" sz="1200" b="0" i="0" kern="1200" dirty="0">
                <a:solidFill>
                  <a:schemeClr val="tx1"/>
                </a:solidFill>
                <a:effectLst/>
                <a:latin typeface="+mn-lt"/>
                <a:ea typeface="+mn-ea"/>
                <a:cs typeface="+mn-cs"/>
              </a:rPr>
              <a:t> or categories of </a:t>
            </a:r>
            <a:r>
              <a:rPr lang="en-GB" sz="1200" b="1" i="0" kern="1200" dirty="0">
                <a:solidFill>
                  <a:schemeClr val="tx1"/>
                </a:solidFill>
                <a:effectLst/>
                <a:latin typeface="+mn-lt"/>
                <a:ea typeface="+mn-ea"/>
                <a:cs typeface="+mn-cs"/>
              </a:rPr>
              <a:t>quality</a:t>
            </a:r>
            <a:r>
              <a:rPr lang="en-GB" sz="1200" b="0" i="0" kern="1200" dirty="0">
                <a:solidFill>
                  <a:schemeClr val="tx1"/>
                </a:solidFill>
                <a:effectLst/>
                <a:latin typeface="+mn-lt"/>
                <a:ea typeface="+mn-ea"/>
                <a:cs typeface="+mn-cs"/>
              </a:rPr>
              <a:t> that can serve as a framework for strategic analysis: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Performance, features, reliability, conformance, durability, serviceability, aesthetics, and perceived </a:t>
            </a:r>
            <a:r>
              <a:rPr lang="en-GB" sz="1200" b="1" i="0" kern="1200" dirty="0">
                <a:solidFill>
                  <a:schemeClr val="tx1"/>
                </a:solidFill>
                <a:effectLst/>
                <a:latin typeface="+mn-lt"/>
                <a:ea typeface="+mn-ea"/>
                <a:cs typeface="+mn-cs"/>
              </a:rPr>
              <a:t>quality</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Deming</a:t>
            </a:r>
            <a:r>
              <a:rPr lang="en-GB" sz="1200" b="0" i="0" kern="1200" dirty="0">
                <a:solidFill>
                  <a:schemeClr val="tx1"/>
                </a:solidFill>
                <a:effectLst/>
                <a:latin typeface="+mn-lt"/>
                <a:ea typeface="+mn-ea"/>
                <a:cs typeface="+mn-cs"/>
              </a:rPr>
              <a:t> offered 14 key principles for management for transforming business effectiveness.  This was built on the Shewhart cycle of PDCA (plan/do/check/act).  </a:t>
            </a:r>
            <a:r>
              <a:rPr lang="en-GB" sz="1200" b="0" i="0" kern="1200" dirty="0" err="1">
                <a:solidFill>
                  <a:schemeClr val="tx1"/>
                </a:solidFill>
                <a:effectLst/>
                <a:latin typeface="+mn-lt"/>
                <a:ea typeface="+mn-ea"/>
                <a:cs typeface="+mn-cs"/>
              </a:rPr>
              <a:t>Demings</a:t>
            </a:r>
            <a:r>
              <a:rPr lang="en-GB" sz="1200" b="0" i="0" kern="1200" dirty="0">
                <a:solidFill>
                  <a:schemeClr val="tx1"/>
                </a:solidFill>
                <a:effectLst/>
                <a:latin typeface="+mn-lt"/>
                <a:ea typeface="+mn-ea"/>
                <a:cs typeface="+mn-cs"/>
              </a:rPr>
              <a:t> system focusses on viewing the world through 4 lenses: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Appreciating a system</a:t>
            </a:r>
          </a:p>
          <a:p>
            <a:r>
              <a:rPr lang="en-GB" sz="1200" b="0" i="0" kern="1200" dirty="0">
                <a:solidFill>
                  <a:schemeClr val="tx1"/>
                </a:solidFill>
                <a:effectLst/>
                <a:latin typeface="+mn-lt"/>
                <a:ea typeface="+mn-ea"/>
                <a:cs typeface="+mn-cs"/>
              </a:rPr>
              <a:t>Understanding variation</a:t>
            </a:r>
          </a:p>
          <a:p>
            <a:r>
              <a:rPr lang="en-US" b="0" dirty="0"/>
              <a:t>Psychology (science of </a:t>
            </a:r>
            <a:r>
              <a:rPr lang="en-US" b="0" dirty="0" err="1"/>
              <a:t>behaviour</a:t>
            </a:r>
            <a:r>
              <a:rPr lang="en-US" b="0" dirty="0"/>
              <a:t> &amp; mind)</a:t>
            </a:r>
          </a:p>
          <a:p>
            <a:r>
              <a:rPr lang="en-US" b="0" dirty="0"/>
              <a:t>Epistemology (theory of knowledge)</a:t>
            </a:r>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1338312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Quality Planning:</a:t>
            </a:r>
            <a:r>
              <a:rPr lang="en-GB" sz="1200" b="0" i="0" kern="1200" dirty="0">
                <a:solidFill>
                  <a:schemeClr val="tx1"/>
                </a:solidFill>
                <a:effectLst/>
                <a:latin typeface="+mn-lt"/>
                <a:ea typeface="+mn-ea"/>
                <a:cs typeface="+mn-cs"/>
              </a:rPr>
              <a:t> As with all management activities and processes, Quality journey begins with planning the activities that needs to be done to adhere to the Vision, Mission and Goals of the organization and to comply with customer and compliance requirements.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Quality Planning comprises of </a:t>
            </a:r>
            <a:r>
              <a:rPr lang="en-GB" sz="1200" b="0" i="0" kern="1200" dirty="0" err="1">
                <a:solidFill>
                  <a:schemeClr val="tx1"/>
                </a:solidFill>
                <a:effectLst/>
                <a:latin typeface="+mn-lt"/>
                <a:ea typeface="+mn-ea"/>
                <a:cs typeface="+mn-cs"/>
              </a:rPr>
              <a:t>i</a:t>
            </a:r>
            <a:r>
              <a:rPr lang="en-GB" sz="1200" b="0" i="0" kern="1200" dirty="0">
                <a:solidFill>
                  <a:schemeClr val="tx1"/>
                </a:solidFill>
                <a:effectLst/>
                <a:latin typeface="+mn-lt"/>
                <a:ea typeface="+mn-ea"/>
                <a:cs typeface="+mn-cs"/>
              </a:rPr>
              <a:t>) Understanding the customer, ii) Determining their needs, iii) Defining the product/service features, specifications iv)Designing the product/service v) Devising the processes that will enable to meet the customer needs.</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Quality Control:</a:t>
            </a:r>
            <a:r>
              <a:rPr lang="en-GB" sz="1200" b="0" i="0" kern="1200" dirty="0">
                <a:solidFill>
                  <a:schemeClr val="tx1"/>
                </a:solidFill>
                <a:effectLst/>
                <a:latin typeface="+mn-lt"/>
                <a:ea typeface="+mn-ea"/>
                <a:cs typeface="+mn-cs"/>
              </a:rPr>
              <a:t> Once the processes are defined, the responsibility is now with operations, to adhere to the processes and specifications required by the product/service. For this purpose periodic checks and inspection has to be done, metrics need to be tracked, to ensure that the process is in control and meets specifications and the metrics need the set target. Wherever there is a defect a corrective and preventive action needs to be done, and root cause has to be arrived at. Also the deviation in the metrics and process audit results need to be monitored and corrected for meeting the required target as specified by the processes.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Quality Improvement:</a:t>
            </a:r>
            <a:r>
              <a:rPr lang="en-GB" sz="1200" b="0" i="0" kern="1200" dirty="0">
                <a:solidFill>
                  <a:schemeClr val="tx1"/>
                </a:solidFill>
                <a:effectLst/>
                <a:latin typeface="+mn-lt"/>
                <a:ea typeface="+mn-ea"/>
                <a:cs typeface="+mn-cs"/>
              </a:rPr>
              <a:t> However robust the process design and the product features are, there are chances that it may fail to meet customer requirements and design targets. It might be due to some special causes that are present in the system and might be due to change in business scenarios, customer requirements, market completion and many more forces. The role of Quality Improvement is to identify and prove the need for improvement from the exiting performance levels even though they meet the target and devise means and ways to achieve the new target and implement them successfully.</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2416470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Quality assurance is defined as a procedure or set of procedures intended to ensure that a product or service on the development (before work is complete, as opposed to afterwards) meets specified requirements. QA is sometimes expressed together with QC as a single expression, quality assurance and control (QA/QC).</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Embedding and ensuring these procedures are integral and part of the fabric of the company will ensure that customers will have confidence in the products. Over time, quality then becomes synonymous with the company.</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Example:</a:t>
            </a:r>
            <a:br>
              <a:rPr lang="en-GB" sz="1200" kern="1200" dirty="0">
                <a:solidFill>
                  <a:schemeClr val="tx1"/>
                </a:solidFill>
                <a:effectLst/>
                <a:latin typeface="+mn-lt"/>
                <a:ea typeface="+mn-ea"/>
                <a:cs typeface="+mn-cs"/>
              </a:rPr>
            </a:b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 manufacturing company manufacturing car brake parts. In this situation quality assurance and quality control go hand-in-hand with quality assurance insures that the quality philosophy is endemic within the psyche of the company and quality control is accepted without question by operators. All testing procedures are carried out methodically without cutting corners. Component failures could result in fatalities, which would reflect not only negatively on the operators and engineers but also on the company.</a:t>
            </a:r>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2704616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Total Quality Control is a continual process</a:t>
            </a:r>
          </a:p>
          <a:p>
            <a:r>
              <a:rPr lang="en-GB" sz="1200" b="1" i="0" kern="1200" dirty="0">
                <a:solidFill>
                  <a:schemeClr val="tx1"/>
                </a:solidFill>
                <a:effectLst/>
                <a:latin typeface="+mn-lt"/>
                <a:ea typeface="+mn-ea"/>
                <a:cs typeface="+mn-cs"/>
              </a:rPr>
              <a:t>Quality standards must be continually reviewed, revised and improved.</a:t>
            </a:r>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Deming`s research forms the cornerstone of Japan`s adoption of Total Quality Control post World War Two. </a:t>
            </a:r>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Deming introduced the cycle of design, production, sales and market research which is to be followed by another cycle that begins with redesign based on the experience obtained from the previous cycle. In this way, quality </a:t>
            </a:r>
            <a:r>
              <a:rPr lang="en-GB" sz="1200" b="0" i="0" kern="1200" dirty="0" err="1">
                <a:solidFill>
                  <a:schemeClr val="tx1"/>
                </a:solidFill>
                <a:effectLst/>
                <a:latin typeface="+mn-lt"/>
                <a:ea typeface="+mn-ea"/>
                <a:cs typeface="+mn-cs"/>
              </a:rPr>
              <a:t>contiuously</a:t>
            </a:r>
            <a:r>
              <a:rPr lang="en-GB" sz="1200" b="0" i="0" kern="1200" dirty="0">
                <a:solidFill>
                  <a:schemeClr val="tx1"/>
                </a:solidFill>
                <a:effectLst/>
                <a:latin typeface="+mn-lt"/>
                <a:ea typeface="+mn-ea"/>
                <a:cs typeface="+mn-cs"/>
              </a:rPr>
              <a:t> improves </a:t>
            </a:r>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"What this approach suggests", states </a:t>
            </a:r>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Ishikawa, is that the manufacturer must always be keenly attentive to consumer requirements, and the opinions of consumers must be anticipated as the manufacturer establishes his own standards. Unless this is done, QC cannot achieve its goals, nor can it assure quality to consumers.”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QC circles provide the space for effective employee engagement.</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QC circles are now the key feature of Japanese quality management</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The QC Priorities are:</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 1. Quality</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 2. Cost</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 3. Delivery</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 4. Safety</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 5. Morale</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 6. Environment</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Key: All aspects of management should be improved. This is now called Total Quality Management.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There are two ways to implement improvement strategies: Top Down and Bottom Up.</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From the bottom comes creative suggestions. This is the key to effective kaizen.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Promote Total Quality Control with Total Participation</a:t>
            </a:r>
          </a:p>
          <a:p>
            <a:r>
              <a:rPr lang="en-GB" sz="1200" b="0" i="0" kern="1200" dirty="0">
                <a:solidFill>
                  <a:schemeClr val="tx1"/>
                </a:solidFill>
                <a:effectLst/>
                <a:latin typeface="+mn-lt"/>
                <a:ea typeface="+mn-ea"/>
                <a:cs typeface="+mn-cs"/>
              </a:rPr>
              <a:t>Employee engagement is crucial to this process.</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When problems occur:</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 Look into each area</a:t>
            </a: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2. Look into each aspect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making a product, there are many divisions involved. </a:t>
            </a:r>
            <a:r>
              <a:rPr lang="en-GB" sz="1200" b="0" i="0" kern="1200" dirty="0" err="1">
                <a:solidFill>
                  <a:schemeClr val="tx1"/>
                </a:solidFill>
                <a:effectLst/>
                <a:latin typeface="+mn-lt"/>
                <a:ea typeface="+mn-ea"/>
                <a:cs typeface="+mn-cs"/>
              </a:rPr>
              <a:t>Ie:Design</a:t>
            </a:r>
            <a:r>
              <a:rPr lang="en-GB" sz="1200" b="0" i="0" kern="1200" dirty="0">
                <a:solidFill>
                  <a:schemeClr val="tx1"/>
                </a:solidFill>
                <a:effectLst/>
                <a:latin typeface="+mn-lt"/>
                <a:ea typeface="+mn-ea"/>
                <a:cs typeface="+mn-cs"/>
              </a:rPr>
              <a:t>, Production and Inspection.</a:t>
            </a:r>
          </a:p>
          <a:p>
            <a:r>
              <a:rPr lang="en-GB" sz="1200" b="0" i="0" kern="1200" dirty="0">
                <a:solidFill>
                  <a:schemeClr val="tx1"/>
                </a:solidFill>
                <a:effectLst/>
                <a:latin typeface="+mn-lt"/>
                <a:ea typeface="+mn-ea"/>
                <a:cs typeface="+mn-cs"/>
              </a:rPr>
              <a:t>When problems occur,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&amp; clarify if there is a problem in drawing, production method or inspection or between departments.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When problems occur, check every possible angle, focus on each process.</a:t>
            </a:r>
          </a:p>
          <a:p>
            <a:r>
              <a:rPr lang="en-GB" sz="1200" b="1" i="0" kern="1200" dirty="0">
                <a:solidFill>
                  <a:schemeClr val="tx1"/>
                </a:solidFill>
                <a:effectLst/>
                <a:latin typeface="+mn-lt"/>
                <a:ea typeface="+mn-ea"/>
                <a:cs typeface="+mn-cs"/>
              </a:rPr>
              <a:t>Key aspects to check:</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Workers` skill level</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Working environment</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Equipment</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Machines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Process Approach to Attaining a Result</a:t>
            </a:r>
          </a:p>
          <a:p>
            <a:r>
              <a:rPr lang="en-GB" sz="1200" b="0" i="0" kern="1200" dirty="0">
                <a:solidFill>
                  <a:schemeClr val="tx1"/>
                </a:solidFill>
                <a:effectLst/>
                <a:latin typeface="+mn-lt"/>
                <a:ea typeface="+mn-ea"/>
                <a:cs typeface="+mn-cs"/>
              </a:rPr>
              <a:t>Special note from the Toyota Group experts:</a:t>
            </a:r>
          </a:p>
          <a:p>
            <a:r>
              <a:rPr lang="en-GB" sz="1200" b="0" i="0" kern="1200" dirty="0">
                <a:solidFill>
                  <a:schemeClr val="tx1"/>
                </a:solidFill>
                <a:effectLst/>
                <a:latin typeface="+mn-lt"/>
                <a:ea typeface="+mn-ea"/>
                <a:cs typeface="+mn-cs"/>
              </a:rPr>
              <a:t>Western style is to evaluate the end result. They tend to not look into the </a:t>
            </a:r>
            <a:r>
              <a:rPr lang="en-GB" sz="1200" b="0" i="0" kern="1200" dirty="0" err="1">
                <a:solidFill>
                  <a:schemeClr val="tx1"/>
                </a:solidFill>
                <a:effectLst/>
                <a:latin typeface="+mn-lt"/>
                <a:ea typeface="+mn-ea"/>
                <a:cs typeface="+mn-cs"/>
              </a:rPr>
              <a:t>process.The</a:t>
            </a:r>
            <a:r>
              <a:rPr lang="en-GB" sz="1200" b="0" i="0" kern="1200" dirty="0">
                <a:solidFill>
                  <a:schemeClr val="tx1"/>
                </a:solidFill>
                <a:effectLst/>
                <a:latin typeface="+mn-lt"/>
                <a:ea typeface="+mn-ea"/>
                <a:cs typeface="+mn-cs"/>
              </a:rPr>
              <a:t> weakness in this is that it`s just control/ management by achieving targets which misses the bigger picture and long term stability of the company - It is a system that does not find the most efficient process.</a:t>
            </a:r>
          </a:p>
          <a:p>
            <a:r>
              <a:rPr lang="en-GB" sz="1200" b="1" i="0" kern="1200" dirty="0">
                <a:solidFill>
                  <a:schemeClr val="tx1"/>
                </a:solidFill>
                <a:effectLst/>
                <a:latin typeface="+mn-lt"/>
                <a:ea typeface="+mn-ea"/>
                <a:cs typeface="+mn-cs"/>
              </a:rPr>
              <a:t>For example: A plant sets a target to reduce maintenance cost.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If they just want to reduce cost, they stop repairing or reduce the maintenance schedule. (This saves money)</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Target is attained. BUT the machine hasn`t been repaired which can lead to all sorts of problems down the track.</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This is the stumbling block western companies hit when trying to implement kaizen and lean manufacturing.</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3721947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Quality control is a process intended to ensure that product quality or performed service adheres to a defined set of criteria or meets the requirements of the client. Through the quality control process, the product quality will be maintained, and manufacturing defects examined and refined.  This can include refinements of both the product but also the manufacturing process.</a:t>
            </a:r>
          </a:p>
          <a:p>
            <a:br>
              <a:rPr lang="en-GB" dirty="0"/>
            </a:b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3616749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1. Six Sigma is considered as a philosophy: It establishes any process as a relationship between an Output variable ‘y’ and many input variables ‘x’s. The entire philosophy revolves around identifying, </a:t>
            </a:r>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and controlling the various ‘x’s to manage ‘y’ at the desired range.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y=f(xi)</a:t>
            </a:r>
          </a:p>
          <a:p>
            <a:r>
              <a:rPr lang="en-GB" sz="1200" b="0" i="0" kern="1200" dirty="0">
                <a:solidFill>
                  <a:schemeClr val="tx1"/>
                </a:solidFill>
                <a:effectLst/>
                <a:latin typeface="+mn-lt"/>
                <a:ea typeface="+mn-ea"/>
                <a:cs typeface="+mn-cs"/>
              </a:rPr>
              <a:t>Where, y is the output variable or the process result and xi are the input variables that affect the performance of the process y.</a:t>
            </a:r>
          </a:p>
          <a:p>
            <a:r>
              <a:rPr lang="en-GB" sz="1200" b="0" i="0" kern="1200" dirty="0">
                <a:solidFill>
                  <a:schemeClr val="tx1"/>
                </a:solidFill>
                <a:effectLst/>
                <a:latin typeface="+mn-lt"/>
                <a:ea typeface="+mn-ea"/>
                <a:cs typeface="+mn-cs"/>
              </a:rPr>
              <a:t>The number of input variables will differ depending on the nature of the process and output variable.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2. ‘Six Sigma’ is a set of Tools: This approach defines Six Sigma as a set of Statistical and Management tools, that when applied together helps a process eliminate variation and reduce defects. Some of the tools include Statistical Process Control, Control charts, FMEA, Process Mapping, Design of Experiments, Accelerated Life Testing, Hypothesis Testing etc.</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3. ‘Six Sigma’ is a Methodology: It considers all work as processes that can be defined, measured, </a:t>
            </a:r>
            <a:r>
              <a:rPr lang="en-GB" sz="1200" b="0" i="0" kern="1200" dirty="0" err="1">
                <a:solidFill>
                  <a:schemeClr val="tx1"/>
                </a:solidFill>
                <a:effectLst/>
                <a:latin typeface="+mn-lt"/>
                <a:ea typeface="+mn-ea"/>
                <a:cs typeface="+mn-cs"/>
              </a:rPr>
              <a:t>analyzed</a:t>
            </a:r>
            <a:r>
              <a:rPr lang="en-GB" sz="1200" b="0" i="0" kern="1200" dirty="0">
                <a:solidFill>
                  <a:schemeClr val="tx1"/>
                </a:solidFill>
                <a:effectLst/>
                <a:latin typeface="+mn-lt"/>
                <a:ea typeface="+mn-ea"/>
                <a:cs typeface="+mn-cs"/>
              </a:rPr>
              <a:t>, improved and controlled. It employs the two methods: DMAIC – Define, Measure,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Improve and Control for process improvement &amp; correction and DMADV – Define, Measure,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Design and Validate for process design and re-engineering. Basically Six Sigma does the below three actions to achieve its results: Process improvement, Process design &amp; re-design and process control.</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4. ‘Six Sigma’ is a Metric: Worldwide, Six sigma performance means lesser than or equal to 3.4 defects per million opportunities (DPMO).</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Benefits of 6 Sigma</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Improved Customer Satisfaction levels</a:t>
            </a:r>
          </a:p>
          <a:p>
            <a:r>
              <a:rPr lang="en-GB" sz="1200" b="0" i="0" kern="1200" dirty="0">
                <a:solidFill>
                  <a:schemeClr val="tx1"/>
                </a:solidFill>
                <a:effectLst/>
                <a:latin typeface="+mn-lt"/>
                <a:ea typeface="+mn-ea"/>
                <a:cs typeface="+mn-cs"/>
              </a:rPr>
              <a:t>Increase in Revenue</a:t>
            </a:r>
          </a:p>
          <a:p>
            <a:r>
              <a:rPr lang="en-GB" sz="1200" b="0" i="0" kern="1200" dirty="0">
                <a:solidFill>
                  <a:schemeClr val="tx1"/>
                </a:solidFill>
                <a:effectLst/>
                <a:latin typeface="+mn-lt"/>
                <a:ea typeface="+mn-ea"/>
                <a:cs typeface="+mn-cs"/>
              </a:rPr>
              <a:t>Reduction in cost</a:t>
            </a:r>
          </a:p>
          <a:p>
            <a:r>
              <a:rPr lang="en-GB" sz="1200" b="0" i="0" kern="1200" dirty="0">
                <a:solidFill>
                  <a:schemeClr val="tx1"/>
                </a:solidFill>
                <a:effectLst/>
                <a:latin typeface="+mn-lt"/>
                <a:ea typeface="+mn-ea"/>
                <a:cs typeface="+mn-cs"/>
              </a:rPr>
              <a:t>Reduced Process variation</a:t>
            </a:r>
          </a:p>
          <a:p>
            <a:r>
              <a:rPr lang="en-GB" sz="1200" b="0" i="0" kern="1200" dirty="0">
                <a:solidFill>
                  <a:schemeClr val="tx1"/>
                </a:solidFill>
                <a:effectLst/>
                <a:latin typeface="+mn-lt"/>
                <a:ea typeface="+mn-ea"/>
                <a:cs typeface="+mn-cs"/>
              </a:rPr>
              <a:t>Boost in Employee morale and increased participation and ownership</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term “Six Sigma” refers to a process in which the production is 99.99966% defect free and it originated from terminology that is associated with the manufacturing industry. Here, specific terms are associated with statistic modelling and manufacturing processes. A “sigma rating” indicates the yield or percentage of defect-free products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Six Sigma is a method to measure process quality with the end goal of near-total perfection. The goal of using Six Sigma is to improve the end product by removing errors in the production process in any sphere where it’s applicable. It’s mostly a data-driven approach that relies on management strategies for improving process flow and end results.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philosophy is simple – to work smarter, not harder. Decisions are based on data, process capability is improved, mistakes are reduced if not eliminated, sigma rating goes up.</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This is achieved by creating select groups of trained and certified professionals within any given organization that would adopt, control and improve the Six Sigma methodology.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Each unique project within a given organization that would utilize the Six Sigma concept is going to have a very rigid set or rules for costs involved and expected end results.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Six sigma methods</a:t>
            </a:r>
          </a:p>
          <a:p>
            <a:r>
              <a:rPr lang="en-GB" sz="1200" b="0" i="0" kern="1200" dirty="0">
                <a:solidFill>
                  <a:schemeClr val="tx1"/>
                </a:solidFill>
                <a:effectLst/>
                <a:latin typeface="+mn-lt"/>
                <a:ea typeface="+mn-ea"/>
                <a:cs typeface="+mn-cs"/>
              </a:rPr>
              <a:t>There are 2 methods used:</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Define, Measure, </a:t>
            </a:r>
            <a:r>
              <a:rPr lang="en-GB" sz="1200" b="1" i="0" kern="1200" dirty="0" err="1">
                <a:solidFill>
                  <a:schemeClr val="tx1"/>
                </a:solidFill>
                <a:effectLst/>
                <a:latin typeface="+mn-lt"/>
                <a:ea typeface="+mn-ea"/>
                <a:cs typeface="+mn-cs"/>
              </a:rPr>
              <a:t>Analyze</a:t>
            </a:r>
            <a:r>
              <a:rPr lang="en-GB" sz="1200" b="1" i="0" kern="1200" dirty="0">
                <a:solidFill>
                  <a:schemeClr val="tx1"/>
                </a:solidFill>
                <a:effectLst/>
                <a:latin typeface="+mn-lt"/>
                <a:ea typeface="+mn-ea"/>
                <a:cs typeface="+mn-cs"/>
              </a:rPr>
              <a:t>, Improve and Control (DMAIC)</a:t>
            </a:r>
          </a:p>
          <a:p>
            <a:r>
              <a:rPr lang="en-GB" sz="1200" b="0" i="0" kern="1200" dirty="0">
                <a:solidFill>
                  <a:schemeClr val="tx1"/>
                </a:solidFill>
                <a:effectLst/>
                <a:latin typeface="+mn-lt"/>
                <a:ea typeface="+mn-ea"/>
                <a:cs typeface="+mn-cs"/>
              </a:rPr>
              <a:t>The DMAIC Process is a problem solving tool that can be used to improve, optimize and stabilize business processes. This cyclical problem solving model seeks to improve the processes within an organization. DMAIC is an acronym that stands for: Define, Measure, Analyse, Improve and Control.</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DMAIC Process is actually an application of Deming’s PDCA cycle. The DMAIC Process takes a project based approach, whereas the PDCA cycle has a wider application. This means it is can also be applied to one project. The DMAIC process analyses the root cause of the problem whereas the PDCA cycle focuses on the entire operation and it unearths other causes as well.</a:t>
            </a:r>
          </a:p>
          <a:p>
            <a:endParaRPr lang="en-GB" sz="1200" b="0" i="0" kern="1200" dirty="0">
              <a:solidFill>
                <a:schemeClr val="tx1"/>
              </a:solidFill>
              <a:effectLst/>
              <a:latin typeface="+mn-lt"/>
              <a:ea typeface="+mn-ea"/>
              <a:cs typeface="+mn-cs"/>
            </a:endParaRPr>
          </a:p>
          <a:p>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Define, Measure, </a:t>
            </a:r>
            <a:r>
              <a:rPr lang="en-GB" sz="1200" b="1" i="0" kern="1200" dirty="0" err="1">
                <a:solidFill>
                  <a:schemeClr val="tx1"/>
                </a:solidFill>
                <a:effectLst/>
                <a:latin typeface="+mn-lt"/>
                <a:ea typeface="+mn-ea"/>
                <a:cs typeface="+mn-cs"/>
              </a:rPr>
              <a:t>Analyze</a:t>
            </a:r>
            <a:r>
              <a:rPr lang="en-GB" sz="1200" b="1" i="0" kern="1200" dirty="0">
                <a:solidFill>
                  <a:schemeClr val="tx1"/>
                </a:solidFill>
                <a:effectLst/>
                <a:latin typeface="+mn-lt"/>
                <a:ea typeface="+mn-ea"/>
                <a:cs typeface="+mn-cs"/>
              </a:rPr>
              <a:t>, Design and Verify (DMADV)</a:t>
            </a:r>
          </a:p>
          <a:p>
            <a:r>
              <a:rPr lang="en-GB" sz="1200" b="0" i="0" kern="1200" dirty="0">
                <a:solidFill>
                  <a:schemeClr val="tx1"/>
                </a:solidFill>
                <a:effectLst/>
                <a:latin typeface="+mn-lt"/>
                <a:ea typeface="+mn-ea"/>
                <a:cs typeface="+mn-cs"/>
              </a:rPr>
              <a:t>DMADV Process is particularly useful for the implementing of new strategies and initiatives. It is about identifying the goal of the project, the process or the service. Not just from the perspective of the organisation, but also from the perspective of other stakeholders, including customers. It should be clearly defined which guidelines are important for the development of a product or service, and if there are any potential risks and what the production schedule is.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One important characteristics of Six Sigma is that it’s used all across the organization. Unlike most of the previous systems for quality management and control that were used only on the top management level and by statisticians Six Sigma is used at all levels of the organization that it’ll be implement in. There is still hierarchy of the methodology and who does what.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Three main differences Six Sigma has from other process improvement methodologies:</a:t>
            </a:r>
          </a:p>
          <a:p>
            <a:r>
              <a:rPr lang="en-GB" sz="1200" b="0" i="0" kern="1200" dirty="0">
                <a:solidFill>
                  <a:schemeClr val="tx1"/>
                </a:solidFill>
                <a:effectLst/>
                <a:latin typeface="+mn-lt"/>
                <a:ea typeface="+mn-ea"/>
                <a:cs typeface="+mn-cs"/>
              </a:rPr>
              <a:t>It uses two disciplined approaches:</a:t>
            </a:r>
          </a:p>
          <a:p>
            <a:r>
              <a:rPr lang="en-GB" sz="1200" b="0" i="0" kern="1200" dirty="0">
                <a:solidFill>
                  <a:schemeClr val="tx1"/>
                </a:solidFill>
                <a:effectLst/>
                <a:latin typeface="+mn-lt"/>
                <a:ea typeface="+mn-ea"/>
                <a:cs typeface="+mn-cs"/>
              </a:rPr>
              <a:t>DMAIC – used to develop/improve existing practice</a:t>
            </a:r>
          </a:p>
          <a:p>
            <a:r>
              <a:rPr lang="en-GB" sz="1200" b="0" i="0" kern="1200" dirty="0">
                <a:solidFill>
                  <a:schemeClr val="tx1"/>
                </a:solidFill>
                <a:effectLst/>
                <a:latin typeface="+mn-lt"/>
                <a:ea typeface="+mn-ea"/>
                <a:cs typeface="+mn-cs"/>
              </a:rPr>
              <a:t>DMADV – used to devise/design a defect-free procedure</a:t>
            </a:r>
          </a:p>
          <a:p>
            <a:r>
              <a:rPr lang="en-GB" sz="1200" b="0" i="0" kern="1200" dirty="0">
                <a:solidFill>
                  <a:schemeClr val="tx1"/>
                </a:solidFill>
                <a:effectLst/>
                <a:latin typeface="+mn-lt"/>
                <a:ea typeface="+mn-ea"/>
                <a:cs typeface="+mn-cs"/>
              </a:rPr>
              <a:t>Uses varied numerical and problem solving techniques and tools</a:t>
            </a:r>
          </a:p>
          <a:p>
            <a:r>
              <a:rPr lang="en-GB" sz="1200" b="0" i="0" kern="1200" dirty="0">
                <a:solidFill>
                  <a:schemeClr val="tx1"/>
                </a:solidFill>
                <a:effectLst/>
                <a:latin typeface="+mn-lt"/>
                <a:ea typeface="+mn-ea"/>
                <a:cs typeface="+mn-cs"/>
              </a:rPr>
              <a:t>Is being run by a trained and certified professional (Black Belt) and guided by a Master Black Belt</a:t>
            </a:r>
          </a:p>
          <a:p>
            <a:r>
              <a:rPr lang="en-GB" sz="1200" b="0" i="0" kern="1200" dirty="0">
                <a:solidFill>
                  <a:schemeClr val="tx1"/>
                </a:solidFill>
                <a:effectLst/>
                <a:latin typeface="+mn-lt"/>
                <a:ea typeface="+mn-ea"/>
                <a:cs typeface="+mn-cs"/>
              </a:rPr>
              <a:t>Six Sigma uses a collection of numerical and problem solving techniques and tools taken from Kaizen, Total Quality Management, and Lean Manufacturing. Each tool is associated with a particular phase/stage of the DMAIC/DMADV approach.</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Background Information – if required</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While discussing about Six Sigma, the role of Carl Fredrick Gauss is very important. Though he may not be an active contributor in Six sigma history, his invention of the concept ‘Normal curve’ laid foundation for Six Sigma (For Six Sigma is based on Normal curve and sigma value around the curve).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Another important person is </a:t>
            </a:r>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A.Walter</a:t>
            </a:r>
            <a:r>
              <a:rPr lang="en-GB" sz="1200" b="0" i="0" kern="1200" dirty="0">
                <a:solidFill>
                  <a:schemeClr val="tx1"/>
                </a:solidFill>
                <a:effectLst/>
                <a:latin typeface="+mn-lt"/>
                <a:ea typeface="+mn-ea"/>
                <a:cs typeface="+mn-cs"/>
              </a:rPr>
              <a:t> Shewhart who invented the concept of Statistical Process Control. His concepts ‘Chance cause’ and ‘Assignable cause’ is one of the founding stones of Six Sigma methodology. Worldwide, many companies use this concept within and outside Six sigma framework. He was the one who first used Control Charts for Process control. Now, nobody can imagine Six Sigma implementation without Control charts.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Coming to the official introduction of Six Sigma as a concept and methodology, we should know about engineers like Bill Smith, Michael Harry who did enormous research in developing Six Sigma as a concept and tool. One should also know about leaders like Bob Galvin, Jack Welch and Larry </a:t>
            </a:r>
            <a:r>
              <a:rPr lang="en-GB" sz="1200" b="0" i="0" kern="1200" dirty="0" err="1">
                <a:solidFill>
                  <a:schemeClr val="tx1"/>
                </a:solidFill>
                <a:effectLst/>
                <a:latin typeface="+mn-lt"/>
                <a:ea typeface="+mn-ea"/>
                <a:cs typeface="+mn-cs"/>
              </a:rPr>
              <a:t>Bossidy</a:t>
            </a:r>
            <a:r>
              <a:rPr lang="en-GB" sz="1200" b="0" i="0" kern="1200" dirty="0">
                <a:solidFill>
                  <a:schemeClr val="tx1"/>
                </a:solidFill>
                <a:effectLst/>
                <a:latin typeface="+mn-lt"/>
                <a:ea typeface="+mn-ea"/>
                <a:cs typeface="+mn-cs"/>
              </a:rPr>
              <a:t> for understanding the capabilities of this concept to its depth and providing enormous support and emphasis on utilizing Six Sigma to its full benefit.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knows that Six Sigma originated from Motorola. In 1985, Bill Smith an engineer in Motorola wrote a report on the correlation between product performance in field and rework done during production. Along with Michael Harry (Another engineer whose contribution to Six sigma is enormous), he started exploring a standard problem solving method for defect reduction (which was then a huge concern for Motorola). The approach was called MAIC: Measure,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Improve and Control. Bill Smith is regarded as the ‘Father of Six Sigma’, for he was one of the reasons for leading Motorola to a huge success of reducing the defects by 1/100th in four years and bringing it to Six Sigma level of performance (i.e. 3.4 defects per million opportunities). Within two years of introduction of Six Sigma in Motorola, Motorola won the famous Malcolm Baldrige Quality Award.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Another person who has equal credit in developing the concept of Six Sigma was Michael Harry. Under Bob Galvin’s request Michael Harry joined Motorola’s Six Sigma Research institute in 1989. He was the brain behind taking Six Sigma training and concepts to all employees in Motorola and thus leading Motorola to quick success in Six Sigma journey. Also, he was the brain behind creating Six Sigma roles as ‘Belts’ similar to martial arts.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Bob Galvin is one of the persons quoted as an example for a successful leader. He is known for taking and owning Six Sigma as a management approach and leading, motivating the team for its success. In 1981 Bob Galvin (then CEO of Motorola) challenged its Japanese competitor that Motorola will achieve tenfold improvement in performance. In 1987, Bob launched “The Six Sigma Quality Program” and made everyone in the organization responsible for achieving the common goal- reaching Six Sigma level. He also linked Six sigma to everyone’s KPIs and Performance assessment. Thus he proved to be a great leader demonstrating the commitment of leadership in Six sigma journey and also achieved the results by utilizing the right skilled people to lead and assist him in the journey.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Larry </a:t>
            </a:r>
            <a:r>
              <a:rPr lang="en-GB" sz="1200" b="0" i="0" kern="1200" dirty="0" err="1">
                <a:solidFill>
                  <a:schemeClr val="tx1"/>
                </a:solidFill>
                <a:effectLst/>
                <a:latin typeface="+mn-lt"/>
                <a:ea typeface="+mn-ea"/>
                <a:cs typeface="+mn-cs"/>
              </a:rPr>
              <a:t>Bossidy</a:t>
            </a:r>
            <a:r>
              <a:rPr lang="en-GB" sz="1200" b="0" i="0" kern="1200" dirty="0">
                <a:solidFill>
                  <a:schemeClr val="tx1"/>
                </a:solidFill>
                <a:effectLst/>
                <a:latin typeface="+mn-lt"/>
                <a:ea typeface="+mn-ea"/>
                <a:cs typeface="+mn-cs"/>
              </a:rPr>
              <a:t> – CEO of Allied Signal (Now Honeywell) was inspired by the Six Sigma success story of Motorola. He was also a friend of Bob Galvin, from whom he learnt the Six Sigma methodology. </a:t>
            </a:r>
            <a:r>
              <a:rPr lang="en-GB" sz="1200" b="0" i="0" kern="1200" dirty="0" err="1">
                <a:solidFill>
                  <a:schemeClr val="tx1"/>
                </a:solidFill>
                <a:effectLst/>
                <a:latin typeface="+mn-lt"/>
                <a:ea typeface="+mn-ea"/>
                <a:cs typeface="+mn-cs"/>
              </a:rPr>
              <a:t>Bossidy’s</a:t>
            </a:r>
            <a:r>
              <a:rPr lang="en-GB" sz="1200" b="0" i="0" kern="1200" dirty="0">
                <a:solidFill>
                  <a:schemeClr val="tx1"/>
                </a:solidFill>
                <a:effectLst/>
                <a:latin typeface="+mn-lt"/>
                <a:ea typeface="+mn-ea"/>
                <a:cs typeface="+mn-cs"/>
              </a:rPr>
              <a:t> thought process of </a:t>
            </a:r>
            <a:r>
              <a:rPr lang="en-GB" sz="1200" b="0" i="0" kern="1200" dirty="0" err="1">
                <a:solidFill>
                  <a:schemeClr val="tx1"/>
                </a:solidFill>
                <a:effectLst/>
                <a:latin typeface="+mn-lt"/>
                <a:ea typeface="+mn-ea"/>
                <a:cs typeface="+mn-cs"/>
              </a:rPr>
              <a:t>i</a:t>
            </a:r>
            <a:r>
              <a:rPr lang="en-GB" sz="1200" b="0" i="0" kern="1200" dirty="0">
                <a:solidFill>
                  <a:schemeClr val="tx1"/>
                </a:solidFill>
                <a:effectLst/>
                <a:latin typeface="+mn-lt"/>
                <a:ea typeface="+mn-ea"/>
                <a:cs typeface="+mn-cs"/>
              </a:rPr>
              <a:t>) Project selection based on cost saving and customer satisfaction ii) Role of Top level Executives in Six Sigma and providing them training in six sigma methodology (This is how the role of Six Sigma Champions got introduced) brought key changes in Six Sigma journey and got adopted into the Six Sigma framework that we use today.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Last but not the least, let’s discuss Jack Welch who is a strong promoter of Six Sigma and has written books about it. Jack Welch was the CEO of GE (General Electric), in 1995 when he adopted Six Sigma in GE to reduce defects and rework. Under the leadership of Jack Welch, GE reported a saving of $12 billion. With his leadership capabilities, Jack Welch has taken Six Sigma to greater heights and made it as a globally adopted strategy. Now GE is among one of the top few globally recognized training </a:t>
            </a:r>
            <a:r>
              <a:rPr lang="en-GB" sz="1200" b="0" i="0" kern="1200" dirty="0" err="1">
                <a:solidFill>
                  <a:schemeClr val="tx1"/>
                </a:solidFill>
                <a:effectLst/>
                <a:latin typeface="+mn-lt"/>
                <a:ea typeface="+mn-ea"/>
                <a:cs typeface="+mn-cs"/>
              </a:rPr>
              <a:t>centers</a:t>
            </a:r>
            <a:r>
              <a:rPr lang="en-GB" sz="1200" b="0" i="0" kern="1200" dirty="0">
                <a:solidFill>
                  <a:schemeClr val="tx1"/>
                </a:solidFill>
                <a:effectLst/>
                <a:latin typeface="+mn-lt"/>
                <a:ea typeface="+mn-ea"/>
                <a:cs typeface="+mn-cs"/>
              </a:rPr>
              <a:t> for Six Sigma.</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Thus the above people have given us one of the finest tools of business management that can create wonders in our organizations.</a:t>
            </a:r>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3884743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Seven Basic Tools of Quality (also known as 7 QC Tools) originated in Japan when the country was undergoing major quality revolution and had become a mandatory topic as part of Japanese’s industrial training program.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These tools which comprised of simple graphical and statistical techniques were helpful in solving critical quality related issues. These tools were often referred as Seven Basics Tools of Quality because these tools could be implemented by any person with very basic training in statistics and were simple to apply to solve quality-related complex issues.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7 QC tools can be applied across any industry starting from product development phase till delivery.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7QC tools even today owns the same popularity and is extensively used in various phases of  Six Sigma </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2643328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Stratification is a method of dividing data into sub–categories and classify data based on group, division, class or levels that helps in deriving meaningful information to understand an existing problem.</a:t>
            </a:r>
          </a:p>
          <a:p>
            <a:endParaRPr lang="en-GB" sz="1200" b="0" i="0"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The very purpose of Stratification is to divide the data and conquer the </a:t>
            </a:r>
            <a:r>
              <a:rPr lang="en-GB" sz="1200" b="1" i="1" kern="1200" dirty="0" err="1">
                <a:solidFill>
                  <a:schemeClr val="tx1"/>
                </a:solidFill>
                <a:effectLst/>
                <a:latin typeface="+mn-lt"/>
                <a:ea typeface="+mn-ea"/>
                <a:cs typeface="+mn-cs"/>
              </a:rPr>
              <a:t>meaningfull</a:t>
            </a:r>
            <a:r>
              <a:rPr lang="en-GB" sz="1200" b="1" i="1" kern="1200" dirty="0">
                <a:solidFill>
                  <a:schemeClr val="tx1"/>
                </a:solidFill>
                <a:effectLst/>
                <a:latin typeface="+mn-lt"/>
                <a:ea typeface="+mn-ea"/>
                <a:cs typeface="+mn-cs"/>
              </a:rPr>
              <a:t> Information </a:t>
            </a:r>
            <a:r>
              <a:rPr lang="en-GB" sz="1200" b="0" i="1" kern="1200" dirty="0">
                <a:solidFill>
                  <a:schemeClr val="tx1"/>
                </a:solidFill>
                <a:effectLst/>
                <a:latin typeface="+mn-lt"/>
                <a:ea typeface="+mn-ea"/>
                <a:cs typeface="+mn-cs"/>
              </a:rPr>
              <a:t>to solve a problem.</a:t>
            </a:r>
            <a:endParaRPr lang="en-GB" sz="1200" b="0" i="0" kern="1200" dirty="0">
              <a:solidFill>
                <a:schemeClr val="tx1"/>
              </a:solidFill>
              <a:effectLst/>
              <a:latin typeface="+mn-lt"/>
              <a:ea typeface="+mn-ea"/>
              <a:cs typeface="+mn-cs"/>
            </a:endParaRPr>
          </a:p>
          <a:p>
            <a:endParaRPr lang="en-GB" sz="1200" b="1" i="0" kern="1200" dirty="0">
              <a:solidFill>
                <a:schemeClr val="tx1"/>
              </a:solidFill>
              <a:effectLst/>
              <a:latin typeface="+mn-lt"/>
              <a:ea typeface="+mn-ea"/>
              <a:cs typeface="+mn-cs"/>
            </a:endParaRP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Example for diagram above:</a:t>
            </a:r>
            <a:br>
              <a:rPr lang="en-GB" sz="1200" b="1" i="0" kern="1200" dirty="0">
                <a:solidFill>
                  <a:schemeClr val="tx1"/>
                </a:solidFill>
                <a:effectLst/>
                <a:latin typeface="+mn-lt"/>
                <a:ea typeface="+mn-ea"/>
                <a:cs typeface="+mn-cs"/>
              </a:rPr>
            </a:br>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Un–stratified data</a:t>
            </a:r>
            <a:r>
              <a:rPr lang="en-GB" sz="1200" b="0" i="0" kern="1200" dirty="0">
                <a:solidFill>
                  <a:schemeClr val="tx1"/>
                </a:solidFill>
                <a:effectLst/>
                <a:latin typeface="+mn-lt"/>
                <a:ea typeface="+mn-ea"/>
                <a:cs typeface="+mn-cs"/>
              </a:rPr>
              <a:t> (An employee reached late to office on following dates)</a:t>
            </a:r>
          </a:p>
          <a:p>
            <a:r>
              <a:rPr lang="en-GB" sz="1200" b="0" i="0" kern="1200" dirty="0">
                <a:solidFill>
                  <a:schemeClr val="tx1"/>
                </a:solidFill>
                <a:effectLst/>
                <a:latin typeface="+mn-lt"/>
                <a:ea typeface="+mn-ea"/>
                <a:cs typeface="+mn-cs"/>
              </a:rPr>
              <a:t>5-Jan, 12-Jan,13-Jan, 19-Jan, 21-Jan, 26-Jan,27-Jan</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Stratified data:</a:t>
            </a:r>
            <a:r>
              <a:rPr lang="en-GB" sz="1200" b="0" i="0" kern="1200" dirty="0">
                <a:solidFill>
                  <a:schemeClr val="tx1"/>
                </a:solidFill>
                <a:effectLst/>
                <a:latin typeface="+mn-lt"/>
                <a:ea typeface="+mn-ea"/>
                <a:cs typeface="+mn-cs"/>
              </a:rPr>
              <a:t> (Same data classified by day of the week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stratification process can be used either while the sampling is done, if the project team suspects that the results will be too broad or they can be implemented after the results have been obtained and found to be unhelpful.</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process is iterative.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Results should be drawn to understand whether they are actionable. If not, further stratification should be employed.</a:t>
            </a:r>
          </a:p>
          <a:p>
            <a:r>
              <a:rPr lang="en-GB" sz="1200" b="0" i="0" kern="1200" dirty="0">
                <a:solidFill>
                  <a:schemeClr val="tx1"/>
                </a:solidFill>
                <a:effectLst/>
                <a:latin typeface="+mn-lt"/>
                <a:ea typeface="+mn-ea"/>
                <a:cs typeface="+mn-cs"/>
              </a:rPr>
              <a:t>Stratification is a basic but vital tool of quality management. The results of the process largely depend upon the data collection plans involved and hence they must be carefully designed to meet the needs of the organization.</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Important - </a:t>
            </a:r>
            <a:r>
              <a:rPr lang="en-GB" sz="1200" b="0" i="0" kern="1200" dirty="0">
                <a:solidFill>
                  <a:schemeClr val="tx1"/>
                </a:solidFill>
                <a:effectLst/>
                <a:latin typeface="+mn-lt"/>
                <a:ea typeface="+mn-ea"/>
                <a:cs typeface="+mn-cs"/>
              </a:rPr>
              <a:t>project team must know the data it is trying to collect and stop at the point where they are likely to get what they want from the process.</a:t>
            </a:r>
            <a:endParaRPr lang="en-GB" sz="1200" b="1" i="0" kern="1200" dirty="0">
              <a:solidFill>
                <a:schemeClr val="tx1"/>
              </a:solidFill>
              <a:effectLst/>
              <a:latin typeface="+mn-lt"/>
              <a:ea typeface="+mn-ea"/>
              <a:cs typeface="+mn-cs"/>
            </a:endParaRPr>
          </a:p>
          <a:p>
            <a:br>
              <a:rPr lang="en-GB" dirty="0"/>
            </a:b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1283942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Histogram</a:t>
            </a:r>
          </a:p>
          <a:p>
            <a:endParaRPr lang="en-GB" sz="1200" b="0" i="0" kern="1200" dirty="0">
              <a:solidFill>
                <a:schemeClr val="tx1"/>
              </a:solidFill>
              <a:effectLst/>
              <a:latin typeface="+mn-lt"/>
              <a:ea typeface="+mn-ea"/>
              <a:cs typeface="+mn-cs"/>
            </a:endParaRPr>
          </a:p>
          <a:p>
            <a:r>
              <a:rPr lang="en-GB" dirty="0"/>
              <a:t>A useful tool to describe a sense of the frequency distribution of observed values of a variable. It is a type of bar chart that visualizes both attribute and variable data of a product or process, also assists users to show the distribution of data and the amount of variation within a process. It displays the different measures of central tendency (mean, mode, and average). It should be designed properly for those working into the operation process can easily utilize and understand them.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Use a histogram when:</a:t>
            </a:r>
          </a:p>
          <a:p>
            <a:r>
              <a:rPr lang="en-GB" sz="1200" b="0" i="0" kern="1200" dirty="0">
                <a:solidFill>
                  <a:schemeClr val="tx1"/>
                </a:solidFill>
                <a:effectLst/>
                <a:latin typeface="+mn-lt"/>
                <a:ea typeface="+mn-ea"/>
                <a:cs typeface="+mn-cs"/>
              </a:rPr>
              <a:t>The data are numerical</a:t>
            </a:r>
          </a:p>
          <a:p>
            <a:r>
              <a:rPr lang="en-GB" sz="1200" b="0" i="0" kern="1200" dirty="0">
                <a:solidFill>
                  <a:schemeClr val="tx1"/>
                </a:solidFill>
                <a:effectLst/>
                <a:latin typeface="+mn-lt"/>
                <a:ea typeface="+mn-ea"/>
                <a:cs typeface="+mn-cs"/>
              </a:rPr>
              <a:t>You want to see the shape of the data’s distribution, especially when determining whether the output of a process is distributed approximately normally</a:t>
            </a:r>
          </a:p>
          <a:p>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whether a process can meet the customer’s requirements</a:t>
            </a:r>
          </a:p>
          <a:p>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what the output from a supplier’s process looks like</a:t>
            </a:r>
          </a:p>
          <a:p>
            <a:r>
              <a:rPr lang="en-GB" sz="1200" b="0" i="0" kern="1200" dirty="0">
                <a:solidFill>
                  <a:schemeClr val="tx1"/>
                </a:solidFill>
                <a:effectLst/>
                <a:latin typeface="+mn-lt"/>
                <a:ea typeface="+mn-ea"/>
                <a:cs typeface="+mn-cs"/>
              </a:rPr>
              <a:t>Seeing whether a process change has occurred from one time period to another</a:t>
            </a:r>
          </a:p>
          <a:p>
            <a:r>
              <a:rPr lang="en-GB" sz="1200" b="0" i="0" kern="1200" dirty="0">
                <a:solidFill>
                  <a:schemeClr val="tx1"/>
                </a:solidFill>
                <a:effectLst/>
                <a:latin typeface="+mn-lt"/>
                <a:ea typeface="+mn-ea"/>
                <a:cs typeface="+mn-cs"/>
              </a:rPr>
              <a:t>Determining whether the outputs of two or more processes are different</a:t>
            </a:r>
          </a:p>
          <a:p>
            <a:r>
              <a:rPr lang="en-GB" sz="1200" b="0" i="0" kern="1200" dirty="0">
                <a:solidFill>
                  <a:schemeClr val="tx1"/>
                </a:solidFill>
                <a:effectLst/>
                <a:latin typeface="+mn-lt"/>
                <a:ea typeface="+mn-ea"/>
                <a:cs typeface="+mn-cs"/>
              </a:rPr>
              <a:t>You wish to communicate the distribution of data quickly and easily to others</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u="none" strike="noStrike" kern="1200" cap="all" dirty="0">
                <a:solidFill>
                  <a:schemeClr val="tx1"/>
                </a:solidFill>
                <a:effectLst/>
                <a:latin typeface="+mn-lt"/>
                <a:ea typeface="+mn-ea"/>
                <a:cs typeface="+mn-cs"/>
              </a:rPr>
              <a:t>HISTOGRAM SHAPES AND WHAT THEY MEAN</a:t>
            </a:r>
            <a:endParaRPr lang="en-GB" sz="1200" b="0" i="0" kern="1200" cap="all"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Normal Distribution</a:t>
            </a:r>
          </a:p>
          <a:p>
            <a:r>
              <a:rPr lang="en-GB" sz="1200" b="0" i="0" kern="1200" dirty="0">
                <a:solidFill>
                  <a:schemeClr val="tx1"/>
                </a:solidFill>
                <a:effectLst/>
                <a:latin typeface="+mn-lt"/>
                <a:ea typeface="+mn-ea"/>
                <a:cs typeface="+mn-cs"/>
              </a:rPr>
              <a:t>A common pattern is the bell-shaped curve known as the "normal distribution." In a normal or "typical" distribution, points are as likely to occur on one side of the average as on the other. Note that other distributions look similar to the normal distribution. Statistical calculations must be used to prove a normal distribution.</a:t>
            </a:r>
          </a:p>
          <a:p>
            <a:r>
              <a:rPr lang="en-GB" sz="1200" b="0" i="0" kern="1200" dirty="0">
                <a:solidFill>
                  <a:schemeClr val="tx1"/>
                </a:solidFill>
                <a:effectLst/>
                <a:latin typeface="+mn-lt"/>
                <a:ea typeface="+mn-ea"/>
                <a:cs typeface="+mn-cs"/>
              </a:rPr>
              <a:t>It's important to note that "normal" refers to the typical distribution for a particular process. For example, many processes have a natural limit on one side and will produce skewed distributions. This is normal—meaning typical—for those processes, even if the distribution isn’t considered "normal."</a:t>
            </a:r>
          </a:p>
          <a:p>
            <a:r>
              <a:rPr lang="en-GB" sz="1200" b="1" i="0" kern="1200" dirty="0">
                <a:solidFill>
                  <a:schemeClr val="tx1"/>
                </a:solidFill>
                <a:effectLst/>
                <a:latin typeface="+mn-lt"/>
                <a:ea typeface="+mn-ea"/>
                <a:cs typeface="+mn-cs"/>
              </a:rPr>
              <a:t>Skewed Distribution</a:t>
            </a:r>
          </a:p>
          <a:p>
            <a:r>
              <a:rPr lang="en-GB" sz="1200" b="0" i="0" kern="1200" dirty="0">
                <a:solidFill>
                  <a:schemeClr val="tx1"/>
                </a:solidFill>
                <a:effectLst/>
                <a:latin typeface="+mn-lt"/>
                <a:ea typeface="+mn-ea"/>
                <a:cs typeface="+mn-cs"/>
              </a:rPr>
              <a:t>The skewed distribution is asymmetrical because a natural limit prevents outcomes on one side. The distribution’s peak is off </a:t>
            </a:r>
            <a:r>
              <a:rPr lang="en-GB" sz="1200" b="0" i="0" kern="1200" dirty="0" err="1">
                <a:solidFill>
                  <a:schemeClr val="tx1"/>
                </a:solidFill>
                <a:effectLst/>
                <a:latin typeface="+mn-lt"/>
                <a:ea typeface="+mn-ea"/>
                <a:cs typeface="+mn-cs"/>
              </a:rPr>
              <a:t>center</a:t>
            </a:r>
            <a:r>
              <a:rPr lang="en-GB" sz="1200" b="0" i="0" kern="1200" dirty="0">
                <a:solidFill>
                  <a:schemeClr val="tx1"/>
                </a:solidFill>
                <a:effectLst/>
                <a:latin typeface="+mn-lt"/>
                <a:ea typeface="+mn-ea"/>
                <a:cs typeface="+mn-cs"/>
              </a:rPr>
              <a:t> toward the limit and a tail stretches away from it. For example, a distribution of analyses of a very pure product would be skewed, because the product cannot be more than 100 percent pure. Other examples of natural limits are holes that cannot be smaller than the diameter of the drill bit or call-handling times that cannot be less than zero. These distributions are called right- or left-skewed according to the direction of the tail.</a:t>
            </a:r>
          </a:p>
          <a:p>
            <a:r>
              <a:rPr lang="en-GB" sz="1200" b="1" i="0" kern="1200" dirty="0">
                <a:solidFill>
                  <a:schemeClr val="tx1"/>
                </a:solidFill>
                <a:effectLst/>
                <a:latin typeface="+mn-lt"/>
                <a:ea typeface="+mn-ea"/>
                <a:cs typeface="+mn-cs"/>
              </a:rPr>
              <a:t>Double-Peaked or Bimodal</a:t>
            </a:r>
          </a:p>
          <a:p>
            <a:r>
              <a:rPr lang="en-GB" sz="1200" b="0" i="0" kern="1200" dirty="0">
                <a:solidFill>
                  <a:schemeClr val="tx1"/>
                </a:solidFill>
                <a:effectLst/>
                <a:latin typeface="+mn-lt"/>
                <a:ea typeface="+mn-ea"/>
                <a:cs typeface="+mn-cs"/>
              </a:rPr>
              <a:t>The bimodal distribution looks like the back of a two-humped camel. The outcomes of two processes with different distributions are combined in one set of data. For example, a distribution of production data from a two-shift operation might be bimodal, if each shift produces a different distribution of results. Stratification often reveals this problem.</a:t>
            </a:r>
          </a:p>
          <a:p>
            <a:r>
              <a:rPr lang="en-GB" sz="1200" b="1" i="0" kern="1200" dirty="0">
                <a:solidFill>
                  <a:schemeClr val="tx1"/>
                </a:solidFill>
                <a:effectLst/>
                <a:latin typeface="+mn-lt"/>
                <a:ea typeface="+mn-ea"/>
                <a:cs typeface="+mn-cs"/>
              </a:rPr>
              <a:t>Plateau or Multimodal Distribution</a:t>
            </a:r>
          </a:p>
          <a:p>
            <a:r>
              <a:rPr lang="en-GB" sz="1200" b="0" i="0" kern="1200" dirty="0">
                <a:solidFill>
                  <a:schemeClr val="tx1"/>
                </a:solidFill>
                <a:effectLst/>
                <a:latin typeface="+mn-lt"/>
                <a:ea typeface="+mn-ea"/>
                <a:cs typeface="+mn-cs"/>
              </a:rPr>
              <a:t>The plateau might be called a “multimodal distribution.” Several processes with normal distributions are combined. Because there are many peaks close together, the top of the distribution resembles a plateau.</a:t>
            </a:r>
          </a:p>
          <a:p>
            <a:r>
              <a:rPr lang="en-GB" sz="1200" b="1" i="0" kern="1200" dirty="0">
                <a:solidFill>
                  <a:schemeClr val="tx1"/>
                </a:solidFill>
                <a:effectLst/>
                <a:latin typeface="+mn-lt"/>
                <a:ea typeface="+mn-ea"/>
                <a:cs typeface="+mn-cs"/>
              </a:rPr>
              <a:t>Edge Peak Distribution</a:t>
            </a:r>
          </a:p>
          <a:p>
            <a:r>
              <a:rPr lang="en-GB" sz="1200" b="0" i="0" kern="1200" dirty="0">
                <a:solidFill>
                  <a:schemeClr val="tx1"/>
                </a:solidFill>
                <a:effectLst/>
                <a:latin typeface="+mn-lt"/>
                <a:ea typeface="+mn-ea"/>
                <a:cs typeface="+mn-cs"/>
              </a:rPr>
              <a:t>The edge peak distribution looks like the normal distribution except that it has a large peak at one tail. Usually this is caused by faulty construction of the histogram, with data lumped together into a group </a:t>
            </a:r>
            <a:r>
              <a:rPr lang="en-GB" sz="1200" b="0" i="0" kern="1200" dirty="0" err="1">
                <a:solidFill>
                  <a:schemeClr val="tx1"/>
                </a:solidFill>
                <a:effectLst/>
                <a:latin typeface="+mn-lt"/>
                <a:ea typeface="+mn-ea"/>
                <a:cs typeface="+mn-cs"/>
              </a:rPr>
              <a:t>labeled</a:t>
            </a:r>
            <a:r>
              <a:rPr lang="en-GB" sz="1200" b="0" i="0" kern="1200" dirty="0">
                <a:solidFill>
                  <a:schemeClr val="tx1"/>
                </a:solidFill>
                <a:effectLst/>
                <a:latin typeface="+mn-lt"/>
                <a:ea typeface="+mn-ea"/>
                <a:cs typeface="+mn-cs"/>
              </a:rPr>
              <a:t> “greater than.”</a:t>
            </a:r>
          </a:p>
          <a:p>
            <a:r>
              <a:rPr lang="en-GB" sz="1200" b="1" i="0" kern="1200" dirty="0">
                <a:solidFill>
                  <a:schemeClr val="tx1"/>
                </a:solidFill>
                <a:effectLst/>
                <a:latin typeface="+mn-lt"/>
                <a:ea typeface="+mn-ea"/>
                <a:cs typeface="+mn-cs"/>
              </a:rPr>
              <a:t>Comb Distribution</a:t>
            </a:r>
          </a:p>
          <a:p>
            <a:r>
              <a:rPr lang="en-GB" sz="1200" b="0" i="0" kern="1200" dirty="0">
                <a:solidFill>
                  <a:schemeClr val="tx1"/>
                </a:solidFill>
                <a:effectLst/>
                <a:latin typeface="+mn-lt"/>
                <a:ea typeface="+mn-ea"/>
                <a:cs typeface="+mn-cs"/>
              </a:rPr>
              <a:t>In a comb distribution, the bars are alternately tall and short. This distribution often results from rounded-off data and/or an incorrectly constructed histogram. For example, temperature data rounded off to the nearest 0.2 degree would show a comb shape if the bar width for the histogram were 0.1 degree.</a:t>
            </a:r>
          </a:p>
          <a:p>
            <a:r>
              <a:rPr lang="en-GB" sz="1200" b="1" i="0" kern="1200" dirty="0">
                <a:solidFill>
                  <a:schemeClr val="tx1"/>
                </a:solidFill>
                <a:effectLst/>
                <a:latin typeface="+mn-lt"/>
                <a:ea typeface="+mn-ea"/>
                <a:cs typeface="+mn-cs"/>
              </a:rPr>
              <a:t>Truncated or Heart-Cut Distribution</a:t>
            </a:r>
          </a:p>
          <a:p>
            <a:r>
              <a:rPr lang="en-GB" sz="1200" b="0" i="0" kern="1200" dirty="0">
                <a:solidFill>
                  <a:schemeClr val="tx1"/>
                </a:solidFill>
                <a:effectLst/>
                <a:latin typeface="+mn-lt"/>
                <a:ea typeface="+mn-ea"/>
                <a:cs typeface="+mn-cs"/>
              </a:rPr>
              <a:t>The truncated distribution looks like a normal distribution with the tails cut off. The supplier might be producing a normal distribution of material and then relying on inspection to separate what is within specification limits from what is out of spec. The resulting shipments to the customer from inside the specifications are the heart cut.</a:t>
            </a:r>
          </a:p>
          <a:p>
            <a:r>
              <a:rPr lang="en-GB" sz="1200" b="1" i="0" kern="1200" dirty="0">
                <a:solidFill>
                  <a:schemeClr val="tx1"/>
                </a:solidFill>
                <a:effectLst/>
                <a:latin typeface="+mn-lt"/>
                <a:ea typeface="+mn-ea"/>
                <a:cs typeface="+mn-cs"/>
              </a:rPr>
              <a:t>Dog Food Distribution</a:t>
            </a:r>
          </a:p>
          <a:p>
            <a:r>
              <a:rPr lang="en-GB" sz="1200" b="0" i="0" kern="1200" dirty="0">
                <a:solidFill>
                  <a:schemeClr val="tx1"/>
                </a:solidFill>
                <a:effectLst/>
                <a:latin typeface="+mn-lt"/>
                <a:ea typeface="+mn-ea"/>
                <a:cs typeface="+mn-cs"/>
              </a:rPr>
              <a:t>The dog food distribution is missing something—results near the average. If a customer receives this kind of distribution, someone else is receiving a heart cut and the customer is left with the “dog food,” the odds and ends left over after the master’s meal. Even though what the customer receives is within specifications, the product falls into two clusters: one near the upper specification limit and one near the lower specification limit. This variation often causes problems in the customer’s process.</a:t>
            </a:r>
          </a:p>
          <a:p>
            <a:endParaRPr lang="en-GB" sz="1200" b="0" i="0" kern="1200" dirty="0">
              <a:solidFill>
                <a:schemeClr val="tx1"/>
              </a:solidFill>
              <a:effectLst/>
              <a:latin typeface="+mn-lt"/>
              <a:ea typeface="+mn-ea"/>
              <a:cs typeface="+mn-cs"/>
            </a:endParaRPr>
          </a:p>
          <a:p>
            <a:r>
              <a:rPr lang="en-GB" dirty="0">
                <a:hlinkClick r:id="rId3"/>
              </a:rPr>
              <a:t>https://asq.org/quality-resources/histogram</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13</a:t>
            </a:fld>
            <a:endParaRPr lang="en-US"/>
          </a:p>
        </p:txBody>
      </p:sp>
    </p:spTree>
    <p:extLst>
      <p:ext uri="{BB962C8B-B14F-4D97-AF65-F5344CB8AC3E}">
        <p14:creationId xmlns:p14="http://schemas.microsoft.com/office/powerpoint/2010/main" val="24928936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Check sheets are simple forms with certain formats that can aid the </a:t>
            </a:r>
            <a:r>
              <a:rPr lang="en-GB" sz="1200" b="0" i="0" kern="1200" dirty="0" err="1">
                <a:solidFill>
                  <a:schemeClr val="tx1"/>
                </a:solidFill>
                <a:effectLst/>
                <a:latin typeface="+mn-lt"/>
                <a:ea typeface="+mn-ea"/>
                <a:cs typeface="+mn-cs"/>
              </a:rPr>
              <a:t>userto</a:t>
            </a:r>
            <a:r>
              <a:rPr lang="en-GB" sz="1200" b="0" i="0" kern="1200" dirty="0">
                <a:solidFill>
                  <a:schemeClr val="tx1"/>
                </a:solidFill>
                <a:effectLst/>
                <a:latin typeface="+mn-lt"/>
                <a:ea typeface="+mn-ea"/>
                <a:cs typeface="+mn-cs"/>
              </a:rPr>
              <a:t> record data in an firm systematically.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Data are “collected and tabulated” on the check sheet to record the frequency of specific events during a data collection period. </a:t>
            </a:r>
          </a:p>
          <a:p>
            <a:r>
              <a:rPr lang="en-GB" sz="1200" b="0" i="0" kern="1200" dirty="0">
                <a:solidFill>
                  <a:schemeClr val="tx1"/>
                </a:solidFill>
                <a:effectLst/>
                <a:latin typeface="+mn-lt"/>
                <a:ea typeface="+mn-ea"/>
                <a:cs typeface="+mn-cs"/>
              </a:rPr>
              <a:t>They prepare a “consistent, effective, and economical approach” that can be applied in the auditing of quality assurance for </a:t>
            </a:r>
            <a:r>
              <a:rPr lang="en-GB" sz="1200" b="0" i="0" kern="1200" dirty="0" err="1">
                <a:solidFill>
                  <a:schemeClr val="tx1"/>
                </a:solidFill>
                <a:effectLst/>
                <a:latin typeface="+mn-lt"/>
                <a:ea typeface="+mn-ea"/>
                <a:cs typeface="+mn-cs"/>
              </a:rPr>
              <a:t>reveiwing</a:t>
            </a:r>
            <a:r>
              <a:rPr lang="en-GB" sz="1200" b="0" i="0" kern="1200" dirty="0">
                <a:solidFill>
                  <a:schemeClr val="tx1"/>
                </a:solidFill>
                <a:effectLst/>
                <a:latin typeface="+mn-lt"/>
                <a:ea typeface="+mn-ea"/>
                <a:cs typeface="+mn-cs"/>
              </a:rPr>
              <a:t> and to follow the steps in a particular process.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They help users to arrange the data for the utilization later (Montgomery, 2009; </a:t>
            </a:r>
            <a:r>
              <a:rPr lang="en-GB" sz="1200" b="0" i="0" kern="1200" dirty="0" err="1">
                <a:solidFill>
                  <a:schemeClr val="tx1"/>
                </a:solidFill>
                <a:effectLst/>
                <a:latin typeface="+mn-lt"/>
                <a:ea typeface="+mn-ea"/>
                <a:cs typeface="+mn-cs"/>
              </a:rPr>
              <a:t>Omachonu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andRoss</a:t>
            </a:r>
            <a:r>
              <a:rPr lang="en-GB" sz="1200" b="0" i="0" kern="1200" dirty="0">
                <a:solidFill>
                  <a:schemeClr val="tx1"/>
                </a:solidFill>
                <a:effectLst/>
                <a:latin typeface="+mn-lt"/>
                <a:ea typeface="+mn-ea"/>
                <a:cs typeface="+mn-cs"/>
              </a:rPr>
              <a:t>, 2004).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main advantages of check sheets are to be very easily to apply and understand, and it can make a clear picture of the situation and condition of the organization.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They are efficient and powerful tools to identify frequently problems, but they </a:t>
            </a:r>
            <a:r>
              <a:rPr lang="en-GB" sz="1200" b="0" i="0" kern="1200" dirty="0" err="1">
                <a:solidFill>
                  <a:schemeClr val="tx1"/>
                </a:solidFill>
                <a:effectLst/>
                <a:latin typeface="+mn-lt"/>
                <a:ea typeface="+mn-ea"/>
                <a:cs typeface="+mn-cs"/>
              </a:rPr>
              <a:t>dont</a:t>
            </a:r>
            <a:r>
              <a:rPr lang="en-GB" sz="1200" b="0" i="0" kern="1200" dirty="0">
                <a:solidFill>
                  <a:schemeClr val="tx1"/>
                </a:solidFill>
                <a:effectLst/>
                <a:latin typeface="+mn-lt"/>
                <a:ea typeface="+mn-ea"/>
                <a:cs typeface="+mn-cs"/>
              </a:rPr>
              <a:t> have effective ability to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the quality problem into the workplace.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3 major types </a:t>
            </a:r>
          </a:p>
          <a:p>
            <a:r>
              <a:rPr lang="en-GB" sz="1200" b="0" i="0" kern="1200" dirty="0">
                <a:solidFill>
                  <a:schemeClr val="tx1"/>
                </a:solidFill>
                <a:effectLst/>
                <a:latin typeface="+mn-lt"/>
                <a:ea typeface="+mn-ea"/>
                <a:cs typeface="+mn-cs"/>
              </a:rPr>
              <a:t>Defect-location check sheets; </a:t>
            </a:r>
          </a:p>
          <a:p>
            <a:r>
              <a:rPr lang="en-GB" sz="1200" b="0" i="0" kern="1200" dirty="0">
                <a:solidFill>
                  <a:schemeClr val="tx1"/>
                </a:solidFill>
                <a:effectLst/>
                <a:latin typeface="+mn-lt"/>
                <a:ea typeface="+mn-ea"/>
                <a:cs typeface="+mn-cs"/>
              </a:rPr>
              <a:t>tally check sheets,</a:t>
            </a:r>
          </a:p>
          <a:p>
            <a:r>
              <a:rPr lang="en-GB" sz="1200" b="0" i="0" kern="1200" dirty="0">
                <a:solidFill>
                  <a:schemeClr val="tx1"/>
                </a:solidFill>
                <a:effectLst/>
                <a:latin typeface="+mn-lt"/>
                <a:ea typeface="+mn-ea"/>
                <a:cs typeface="+mn-cs"/>
              </a:rPr>
              <a:t>and; defect-cause check sheet</a:t>
            </a:r>
          </a:p>
          <a:p>
            <a:endParaRPr lang="en-GB" sz="1200" b="0" i="0" kern="1200" dirty="0">
              <a:solidFill>
                <a:schemeClr val="tx1"/>
              </a:solidFill>
              <a:effectLst/>
              <a:latin typeface="+mn-lt"/>
              <a:ea typeface="+mn-ea"/>
              <a:cs typeface="+mn-cs"/>
            </a:endParaRPr>
          </a:p>
          <a:p>
            <a:r>
              <a:rPr lang="en-GB" sz="1200" b="0" i="0" kern="1200" cap="all" dirty="0">
                <a:solidFill>
                  <a:schemeClr val="tx1"/>
                </a:solidFill>
                <a:effectLst/>
                <a:latin typeface="+mn-lt"/>
                <a:ea typeface="+mn-ea"/>
                <a:cs typeface="+mn-cs"/>
              </a:rPr>
              <a:t>CHECK SHEET PROCEDURE</a:t>
            </a:r>
          </a:p>
          <a:p>
            <a:r>
              <a:rPr lang="en-GB" sz="1200" b="0" i="0" kern="1200" dirty="0">
                <a:solidFill>
                  <a:schemeClr val="tx1"/>
                </a:solidFill>
                <a:effectLst/>
                <a:latin typeface="+mn-lt"/>
                <a:ea typeface="+mn-ea"/>
                <a:cs typeface="+mn-cs"/>
              </a:rPr>
              <a:t>Decide what event or problem will be observed. Develop operational definitions.</a:t>
            </a:r>
          </a:p>
          <a:p>
            <a:r>
              <a:rPr lang="en-GB" sz="1200" b="0" i="0" kern="1200" dirty="0">
                <a:solidFill>
                  <a:schemeClr val="tx1"/>
                </a:solidFill>
                <a:effectLst/>
                <a:latin typeface="+mn-lt"/>
                <a:ea typeface="+mn-ea"/>
                <a:cs typeface="+mn-cs"/>
              </a:rPr>
              <a:t>Decide when data will be collected and for how long.</a:t>
            </a:r>
          </a:p>
          <a:p>
            <a:r>
              <a:rPr lang="en-GB" sz="1200" b="0" i="0" kern="1200" dirty="0">
                <a:solidFill>
                  <a:schemeClr val="tx1"/>
                </a:solidFill>
                <a:effectLst/>
                <a:latin typeface="+mn-lt"/>
                <a:ea typeface="+mn-ea"/>
                <a:cs typeface="+mn-cs"/>
              </a:rPr>
              <a:t>Design the form. Set it up so that data can be recorded simply by making check marks or X's or similar symbols and so that data do not have to be recopied for analysis.</a:t>
            </a:r>
          </a:p>
          <a:p>
            <a:r>
              <a:rPr lang="en-GB" sz="1200" b="0" i="0" kern="1200" dirty="0">
                <a:solidFill>
                  <a:schemeClr val="tx1"/>
                </a:solidFill>
                <a:effectLst/>
                <a:latin typeface="+mn-lt"/>
                <a:ea typeface="+mn-ea"/>
                <a:cs typeface="+mn-cs"/>
              </a:rPr>
              <a:t>Label all spaces on the form.</a:t>
            </a:r>
          </a:p>
          <a:p>
            <a:r>
              <a:rPr lang="en-GB" sz="1200" b="0" i="0" kern="1200" dirty="0">
                <a:solidFill>
                  <a:schemeClr val="tx1"/>
                </a:solidFill>
                <a:effectLst/>
                <a:latin typeface="+mn-lt"/>
                <a:ea typeface="+mn-ea"/>
                <a:cs typeface="+mn-cs"/>
              </a:rPr>
              <a:t>Test the check sheet for a short trial period to be sure it collects the appropriate data and is easy to use.</a:t>
            </a:r>
          </a:p>
          <a:p>
            <a:r>
              <a:rPr lang="en-GB" sz="1200" b="0" i="0" kern="1200" dirty="0">
                <a:solidFill>
                  <a:schemeClr val="tx1"/>
                </a:solidFill>
                <a:effectLst/>
                <a:latin typeface="+mn-lt"/>
                <a:ea typeface="+mn-ea"/>
                <a:cs typeface="+mn-cs"/>
              </a:rPr>
              <a:t>Each time the targeted event or problem occurs, record data on the check sheet.</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2041704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Kaoru Ishikawa is considered by many researchers to be the founder and first promoter of the ‘Fishbone’ diagram (or Cause-and-Effect Diagram) for root cause analysis and the concept of Quality Control (QC) circles. </a:t>
            </a:r>
          </a:p>
          <a:p>
            <a:endParaRPr lang="en-GB" dirty="0"/>
          </a:p>
          <a:p>
            <a:r>
              <a:rPr lang="en-GB" dirty="0"/>
              <a:t>Cause and effect diagram was developed by </a:t>
            </a:r>
            <a:r>
              <a:rPr lang="en-GB" dirty="0" err="1"/>
              <a:t>Dr.</a:t>
            </a:r>
            <a:r>
              <a:rPr lang="en-GB" dirty="0"/>
              <a:t> Kaoru Ishikawa in 1943. </a:t>
            </a:r>
          </a:p>
          <a:p>
            <a:r>
              <a:rPr lang="en-GB" dirty="0"/>
              <a:t>It has also two other names that are Ishikawa diagram and fishbone because the shape of the diagram looks like the skeleton of a fish to identify quality problems based on their degree of importance (</a:t>
            </a:r>
            <a:r>
              <a:rPr lang="en-GB" dirty="0" err="1"/>
              <a:t>Neyestani</a:t>
            </a:r>
            <a:r>
              <a:rPr lang="en-GB" dirty="0"/>
              <a:t>, 2017). </a:t>
            </a:r>
          </a:p>
          <a:p>
            <a:endParaRPr lang="en-GB" dirty="0"/>
          </a:p>
          <a:p>
            <a:r>
              <a:rPr lang="en-GB" dirty="0"/>
              <a:t>The cause and effect diagram is a problem-solving tool that investigates and </a:t>
            </a:r>
            <a:r>
              <a:rPr lang="en-GB" dirty="0" err="1"/>
              <a:t>analizes</a:t>
            </a:r>
            <a:r>
              <a:rPr lang="en-GB" dirty="0"/>
              <a:t> systematically all the potential or real causes that result in a single effect. On the other hand, it is an efficient tool that equips the organization's management to explore for the possible causes of a problem (</a:t>
            </a:r>
            <a:r>
              <a:rPr lang="en-GB" dirty="0" err="1"/>
              <a:t>Juran</a:t>
            </a:r>
            <a:r>
              <a:rPr lang="en-GB" dirty="0"/>
              <a:t> and Godfrey, 1998). </a:t>
            </a:r>
          </a:p>
          <a:p>
            <a:endParaRPr lang="en-GB" dirty="0"/>
          </a:p>
          <a:p>
            <a:r>
              <a:rPr lang="en-GB" dirty="0"/>
              <a:t>This diagram can provide the problem-solving efforts by “gathering and organizing the possible causes, reaching a common understanding of the problem, exposing gaps in existing knowledge, ranking the most probable causes, and studying each cause” (</a:t>
            </a:r>
            <a:r>
              <a:rPr lang="en-GB" dirty="0" err="1"/>
              <a:t>Omachonu</a:t>
            </a:r>
            <a:r>
              <a:rPr lang="en-GB" dirty="0"/>
              <a:t> and Ross, 2004). The generic categories of the cause and effect diagram are usually six elements (causes) such as environment, materials, machine, measurement, man, and method.</a:t>
            </a:r>
          </a:p>
          <a:p>
            <a:endParaRPr lang="en-GB" dirty="0"/>
          </a:p>
          <a:p>
            <a:r>
              <a:rPr lang="en-GB" dirty="0"/>
              <a:t>“Potential causes” can be indicated by arrows entering the main cause arrow</a:t>
            </a: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1137484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Pareto chart is a bar graph. The lengths of the bars represent frequency or cost (time or money), and are arranged with longest bars on the left and the shortest to the right. In this way the chart visually depicts which situations are more significant.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It introduced by Italian economist, Vilfredo   Pareto, who worked   with   income   and   other   unequal   distributions   in  19th  century; that 80% of the wealth was owned by only 20% of the population.</a:t>
            </a:r>
          </a:p>
          <a:p>
            <a:r>
              <a:rPr lang="en-GB" sz="1200" b="0" i="0" kern="1200" dirty="0">
                <a:solidFill>
                  <a:schemeClr val="tx1"/>
                </a:solidFill>
                <a:effectLst/>
                <a:latin typeface="+mn-lt"/>
                <a:ea typeface="+mn-ea"/>
                <a:cs typeface="+mn-cs"/>
              </a:rPr>
              <a:t>Pareto principle was modified  by </a:t>
            </a:r>
            <a:r>
              <a:rPr lang="en-GB" sz="1200" b="0" i="0" kern="1200" dirty="0" err="1">
                <a:solidFill>
                  <a:schemeClr val="tx1"/>
                </a:solidFill>
                <a:effectLst/>
                <a:latin typeface="+mn-lt"/>
                <a:ea typeface="+mn-ea"/>
                <a:cs typeface="+mn-cs"/>
              </a:rPr>
              <a:t>Juran</a:t>
            </a:r>
            <a:r>
              <a:rPr lang="en-GB" sz="1200" b="0" i="0" kern="1200" dirty="0">
                <a:solidFill>
                  <a:schemeClr val="tx1"/>
                </a:solidFill>
                <a:effectLst/>
                <a:latin typeface="+mn-lt"/>
                <a:ea typeface="+mn-ea"/>
                <a:cs typeface="+mn-cs"/>
              </a:rPr>
              <a:t> in 1950. A Pareto chart is </a:t>
            </a:r>
            <a:r>
              <a:rPr lang="en-GB" sz="1200" b="0" i="0" kern="1200" dirty="0" err="1">
                <a:solidFill>
                  <a:schemeClr val="tx1"/>
                </a:solidFill>
                <a:effectLst/>
                <a:latin typeface="+mn-lt"/>
                <a:ea typeface="+mn-ea"/>
                <a:cs typeface="+mn-cs"/>
              </a:rPr>
              <a:t>aspecial</a:t>
            </a:r>
            <a:r>
              <a:rPr lang="en-GB" sz="1200" b="0" i="0" kern="1200" dirty="0">
                <a:solidFill>
                  <a:schemeClr val="tx1"/>
                </a:solidFill>
                <a:effectLst/>
                <a:latin typeface="+mn-lt"/>
                <a:ea typeface="+mn-ea"/>
                <a:cs typeface="+mn-cs"/>
              </a:rPr>
              <a:t> type of histogram that can easily be apply to find and prioritize quality problems,   conditions,   or   their   causes   of   in   the   organization shows relative importance of variables, prioritized in descending order from left to right side of the chart.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Aim is to figure out the different kind of   “nonconformity” from data figures, maintenance data, repair data, parts scrap rates, or other sources.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Can generate a mean for investigating concerning quality improvement, and improving efficiency, “material waste, energy conservation, safety issues, cost reductions”, etc., </a:t>
            </a:r>
          </a:p>
          <a:p>
            <a:endParaRPr lang="en-GB" sz="1200" b="0" i="0" kern="1200" dirty="0">
              <a:solidFill>
                <a:schemeClr val="tx1"/>
              </a:solidFill>
              <a:effectLst/>
              <a:latin typeface="+mn-lt"/>
              <a:ea typeface="+mn-ea"/>
              <a:cs typeface="+mn-cs"/>
            </a:endParaRPr>
          </a:p>
          <a:p>
            <a:r>
              <a:rPr lang="en-GB" sz="1200" b="0" i="0" u="none" strike="noStrike" kern="1200" cap="all" dirty="0">
                <a:solidFill>
                  <a:schemeClr val="tx1"/>
                </a:solidFill>
                <a:effectLst/>
                <a:latin typeface="+mn-lt"/>
                <a:ea typeface="+mn-ea"/>
                <a:cs typeface="+mn-cs"/>
              </a:rPr>
              <a:t>PARETO CHART PROCEDURE</a:t>
            </a:r>
            <a:endParaRPr lang="en-GB" sz="1200" b="0" i="0" kern="1200" cap="all"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Decide what categories you will use to group items.</a:t>
            </a:r>
          </a:p>
          <a:p>
            <a:r>
              <a:rPr lang="en-GB" sz="1200" b="0" i="0" kern="1200" dirty="0">
                <a:solidFill>
                  <a:schemeClr val="tx1"/>
                </a:solidFill>
                <a:effectLst/>
                <a:latin typeface="+mn-lt"/>
                <a:ea typeface="+mn-ea"/>
                <a:cs typeface="+mn-cs"/>
              </a:rPr>
              <a:t>Decide what measurement is appropriate. Common measurements are frequency, quantity, cost and time.</a:t>
            </a:r>
          </a:p>
          <a:p>
            <a:r>
              <a:rPr lang="en-GB" sz="1200" b="0" i="0" kern="1200" dirty="0">
                <a:solidFill>
                  <a:schemeClr val="tx1"/>
                </a:solidFill>
                <a:effectLst/>
                <a:latin typeface="+mn-lt"/>
                <a:ea typeface="+mn-ea"/>
                <a:cs typeface="+mn-cs"/>
              </a:rPr>
              <a:t>Decide what period of time the Pareto chart will cover: One work cycle? One full day? A week?</a:t>
            </a:r>
          </a:p>
          <a:p>
            <a:r>
              <a:rPr lang="en-GB" sz="1200" b="0" i="0" kern="1200" dirty="0">
                <a:solidFill>
                  <a:schemeClr val="tx1"/>
                </a:solidFill>
                <a:effectLst/>
                <a:latin typeface="+mn-lt"/>
                <a:ea typeface="+mn-ea"/>
                <a:cs typeface="+mn-cs"/>
              </a:rPr>
              <a:t>Collect the data, recording the category each time, or assemble data that already exist.</a:t>
            </a:r>
          </a:p>
          <a:p>
            <a:r>
              <a:rPr lang="en-GB" sz="1200" b="0" i="0" kern="1200" dirty="0">
                <a:solidFill>
                  <a:schemeClr val="tx1"/>
                </a:solidFill>
                <a:effectLst/>
                <a:latin typeface="+mn-lt"/>
                <a:ea typeface="+mn-ea"/>
                <a:cs typeface="+mn-cs"/>
              </a:rPr>
              <a:t>Subtotal the measurements for each category.</a:t>
            </a:r>
          </a:p>
          <a:p>
            <a:r>
              <a:rPr lang="en-GB" sz="1200" b="0" i="0" kern="1200" dirty="0">
                <a:solidFill>
                  <a:schemeClr val="tx1"/>
                </a:solidFill>
                <a:effectLst/>
                <a:latin typeface="+mn-lt"/>
                <a:ea typeface="+mn-ea"/>
                <a:cs typeface="+mn-cs"/>
              </a:rPr>
              <a:t>Determine the appropriate scale for the measurements you have collected. The maximum value will be the largest subtotal from step 5. (If you will do optional steps 8 and 9 below, the maximum value will be the sum of all subtotals from step 5.) Mark the scale on the left side of the chart.</a:t>
            </a:r>
          </a:p>
          <a:p>
            <a:r>
              <a:rPr lang="en-GB" sz="1200" b="0" i="0" kern="1200" dirty="0">
                <a:solidFill>
                  <a:schemeClr val="tx1"/>
                </a:solidFill>
                <a:effectLst/>
                <a:latin typeface="+mn-lt"/>
                <a:ea typeface="+mn-ea"/>
                <a:cs typeface="+mn-cs"/>
              </a:rPr>
              <a:t>Construct and label bars for each category. Place the tallest at the far left, then the next tallest to its right, and so on. If there are many categories with small measurements, they can be grouped as “other.”</a:t>
            </a:r>
          </a:p>
          <a:p>
            <a:r>
              <a:rPr lang="en-GB" sz="1200" b="1" i="0" kern="1200" dirty="0">
                <a:solidFill>
                  <a:schemeClr val="tx1"/>
                </a:solidFill>
                <a:effectLst/>
                <a:latin typeface="+mn-lt"/>
                <a:ea typeface="+mn-ea"/>
                <a:cs typeface="+mn-cs"/>
              </a:rPr>
              <a:t>Note:</a:t>
            </a:r>
            <a:r>
              <a:rPr lang="en-GB" sz="1200" b="0" i="0" kern="1200" dirty="0">
                <a:solidFill>
                  <a:schemeClr val="tx1"/>
                </a:solidFill>
                <a:effectLst/>
                <a:latin typeface="+mn-lt"/>
                <a:ea typeface="+mn-ea"/>
                <a:cs typeface="+mn-cs"/>
              </a:rPr>
              <a:t> Steps 8 and 9 are optional but are useful for analysis and communication.</a:t>
            </a:r>
          </a:p>
          <a:p>
            <a:r>
              <a:rPr lang="en-GB" sz="1200" b="0" i="0" kern="1200" dirty="0">
                <a:solidFill>
                  <a:schemeClr val="tx1"/>
                </a:solidFill>
                <a:effectLst/>
                <a:latin typeface="+mn-lt"/>
                <a:ea typeface="+mn-ea"/>
                <a:cs typeface="+mn-cs"/>
              </a:rPr>
              <a:t>Calculate the percentage for each category: the subtotal for that category divided by the total for all categories. Draw a right vertical axis and label it with percentages. Be sure the two scales match. For example, the left measurement that corresponds to one-half should be exactly opposite 50% on the right scale.</a:t>
            </a:r>
          </a:p>
          <a:p>
            <a:r>
              <a:rPr lang="en-GB" sz="1200" b="0" i="0" kern="1200" dirty="0">
                <a:solidFill>
                  <a:schemeClr val="tx1"/>
                </a:solidFill>
                <a:effectLst/>
                <a:latin typeface="+mn-lt"/>
                <a:ea typeface="+mn-ea"/>
                <a:cs typeface="+mn-cs"/>
              </a:rPr>
              <a:t>Calculate and draw cumulative sums: add the subtotals for the first and second categories, and place a dot above the second bar indicating that sum. To that sum add the subtotal for the third category, and place a dot above the third bar for that new sum. Continue the process for all the bars. Connect the dots, starting at the top of the first bar. The last dot should reach 100% on the right scale.</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304504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cap="all" dirty="0">
                <a:solidFill>
                  <a:schemeClr val="tx1"/>
                </a:solidFill>
                <a:effectLst/>
                <a:latin typeface="+mn-lt"/>
                <a:ea typeface="+mn-ea"/>
                <a:cs typeface="+mn-cs"/>
              </a:rPr>
              <a:t>SCATTER DIAGRAM CONSIDERATIONS</a:t>
            </a:r>
            <a:endParaRPr lang="en-GB" sz="1200" b="0" i="0" kern="1200" cap="all"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Even if the scatter diagram shows a relationship, do not assume that one variable caused the other. Both may be influenced by a third variable.</a:t>
            </a:r>
          </a:p>
          <a:p>
            <a:r>
              <a:rPr lang="en-GB" sz="1200" b="0" i="0" kern="1200" dirty="0">
                <a:solidFill>
                  <a:schemeClr val="tx1"/>
                </a:solidFill>
                <a:effectLst/>
                <a:latin typeface="+mn-lt"/>
                <a:ea typeface="+mn-ea"/>
                <a:cs typeface="+mn-cs"/>
              </a:rPr>
              <a:t>When the data are plotted, the more the diagram resembles a straight line, the stronger the relationship.</a:t>
            </a:r>
          </a:p>
          <a:p>
            <a:r>
              <a:rPr lang="en-GB" sz="1200" b="0" i="0" kern="1200" dirty="0">
                <a:solidFill>
                  <a:schemeClr val="tx1"/>
                </a:solidFill>
                <a:effectLst/>
                <a:latin typeface="+mn-lt"/>
                <a:ea typeface="+mn-ea"/>
                <a:cs typeface="+mn-cs"/>
              </a:rPr>
              <a:t>If a line is not clear, statistics (</a:t>
            </a:r>
            <a:r>
              <a:rPr lang="en-GB" sz="1200" b="0" i="1" kern="1200" dirty="0">
                <a:solidFill>
                  <a:schemeClr val="tx1"/>
                </a:solidFill>
                <a:effectLst/>
                <a:latin typeface="+mn-lt"/>
                <a:ea typeface="+mn-ea"/>
                <a:cs typeface="+mn-cs"/>
              </a:rPr>
              <a:t>N</a:t>
            </a:r>
            <a:r>
              <a:rPr lang="en-GB" sz="1200" b="0" i="0" kern="1200" dirty="0">
                <a:solidFill>
                  <a:schemeClr val="tx1"/>
                </a:solidFill>
                <a:effectLst/>
                <a:latin typeface="+mn-lt"/>
                <a:ea typeface="+mn-ea"/>
                <a:cs typeface="+mn-cs"/>
              </a:rPr>
              <a:t> and Q) determine whether there is reasonable certainty that a relationship exists. If the statistics say that no relationship exists, the pattern could have occurred by random chance.</a:t>
            </a:r>
          </a:p>
          <a:p>
            <a:r>
              <a:rPr lang="en-GB" sz="1200" b="0" i="0" kern="1200" dirty="0">
                <a:solidFill>
                  <a:schemeClr val="tx1"/>
                </a:solidFill>
                <a:effectLst/>
                <a:latin typeface="+mn-lt"/>
                <a:ea typeface="+mn-ea"/>
                <a:cs typeface="+mn-cs"/>
              </a:rPr>
              <a:t>If the scatter diagram shows no relationship between the variables, consider whether the data might be stratified.</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Scatter charts help to detect and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a pattern/relationship between two quality and compliance variables (as an independent variable and a dependent variable), and understanding if there is a relationship between them, so what kind of the relationship is (Weak or strong and positive or negative). The shape of the scatter diagram often shows the degree and direction of relationship between two variables, and the correlation may reveal the causes of a problem.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Scatter diagrams are very useful in regression modelling</a:t>
            </a:r>
          </a:p>
        </p:txBody>
      </p:sp>
      <p:sp>
        <p:nvSpPr>
          <p:cNvPr id="4" name="Slide Number Placeholder 3"/>
          <p:cNvSpPr>
            <a:spLocks noGrp="1"/>
          </p:cNvSpPr>
          <p:nvPr>
            <p:ph type="sldNum" sz="quarter" idx="5"/>
          </p:nvPr>
        </p:nvSpPr>
        <p:spPr/>
        <p:txBody>
          <a:bodyPr/>
          <a:lstStyle/>
          <a:p>
            <a:fld id="{166B352B-CE58-8244-A246-7FE01DB8FCC2}" type="slidenum">
              <a:rPr lang="en-US" smtClean="0"/>
              <a:t>17</a:t>
            </a:fld>
            <a:endParaRPr lang="en-US"/>
          </a:p>
        </p:txBody>
      </p:sp>
    </p:spTree>
    <p:extLst>
      <p:ext uri="{BB962C8B-B14F-4D97-AF65-F5344CB8AC3E}">
        <p14:creationId xmlns:p14="http://schemas.microsoft.com/office/powerpoint/2010/main" val="2022935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By comparing current data, conclusions can be drawn about whether the process variation is consistent (in control) or is unpredictable (out of control, affected by special causes of variation). </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Control charts for variable data are used in pairs. The top chart monitors the average, or the </a:t>
            </a:r>
            <a:r>
              <a:rPr lang="en-GB" sz="1200" b="0" i="0" kern="1200" dirty="0" err="1">
                <a:solidFill>
                  <a:schemeClr val="tx1"/>
                </a:solidFill>
                <a:effectLst/>
                <a:latin typeface="+mn-lt"/>
                <a:ea typeface="+mn-ea"/>
                <a:cs typeface="+mn-cs"/>
              </a:rPr>
              <a:t>centering</a:t>
            </a:r>
            <a:r>
              <a:rPr lang="en-GB" sz="1200" b="0" i="0" kern="1200" dirty="0">
                <a:solidFill>
                  <a:schemeClr val="tx1"/>
                </a:solidFill>
                <a:effectLst/>
                <a:latin typeface="+mn-lt"/>
                <a:ea typeface="+mn-ea"/>
                <a:cs typeface="+mn-cs"/>
              </a:rPr>
              <a:t> of the distribution of data from the process. The bottom chart monitors the range, or the width of the distribution. If your data were shots in target practice, the average is where the shots are clustering, and the range is how tightly they are clustered. Control charts for attribute data are used singly.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Introduces at the Bell Telephone Laboratories, and probably the   most   “technically   sophisticated”   for     quality   management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Control charts illustrates the amount and nature of variation in the process over time”. Also, it can draw and describe what has been happening in the process. </a:t>
            </a:r>
          </a:p>
          <a:p>
            <a:r>
              <a:rPr lang="en-GB" sz="1200" b="0" i="0" kern="1200" dirty="0">
                <a:solidFill>
                  <a:schemeClr val="tx1"/>
                </a:solidFill>
                <a:effectLst/>
                <a:latin typeface="+mn-lt"/>
                <a:ea typeface="+mn-ea"/>
                <a:cs typeface="+mn-cs"/>
              </a:rPr>
              <a:t>Therefore, itis very important to apply control chart, because it can observe and monitor process to study process that is in “statistical control” (No problem with quality)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This chart can be utilized for estimating “the parameters” and “reducing the variability” in a process (</a:t>
            </a:r>
            <a:r>
              <a:rPr lang="en-GB" sz="1200" b="0" i="0" kern="1200" dirty="0" err="1">
                <a:solidFill>
                  <a:schemeClr val="tx1"/>
                </a:solidFill>
                <a:effectLst/>
                <a:latin typeface="+mn-lt"/>
                <a:ea typeface="+mn-ea"/>
                <a:cs typeface="+mn-cs"/>
              </a:rPr>
              <a:t>Omachonu</a:t>
            </a:r>
            <a:r>
              <a:rPr lang="en-GB" sz="1200" b="0" i="0" kern="1200" dirty="0">
                <a:solidFill>
                  <a:schemeClr val="tx1"/>
                </a:solidFill>
                <a:effectLst/>
                <a:latin typeface="+mn-lt"/>
                <a:ea typeface="+mn-ea"/>
                <a:cs typeface="+mn-cs"/>
              </a:rPr>
              <a:t>  and Ross, 2004).</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main aim   of     control   chart   is   to   prevent   the   defects   in   process.   It  is essentially  for different  businesses   and   industries,   the   reason   is   that unsatisfactory products or services are more cost effective than spending higher proportions of prevention by other tools like control charts (</a:t>
            </a:r>
            <a:r>
              <a:rPr lang="en-GB" sz="1200" b="0" i="0" kern="1200" dirty="0" err="1">
                <a:solidFill>
                  <a:schemeClr val="tx1"/>
                </a:solidFill>
                <a:effectLst/>
                <a:latin typeface="+mn-lt"/>
                <a:ea typeface="+mn-ea"/>
                <a:cs typeface="+mn-cs"/>
              </a:rPr>
              <a:t>Juran</a:t>
            </a:r>
            <a:r>
              <a:rPr lang="en-GB" sz="1200" b="0" i="0" kern="1200" dirty="0">
                <a:solidFill>
                  <a:schemeClr val="tx1"/>
                </a:solidFill>
                <a:effectLst/>
                <a:latin typeface="+mn-lt"/>
                <a:ea typeface="+mn-ea"/>
                <a:cs typeface="+mn-cs"/>
              </a:rPr>
              <a:t> and Godfrey, 1998).  </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1033211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Out-of-control signals</a:t>
            </a:r>
          </a:p>
          <a:p>
            <a:pPr lvl="1"/>
            <a:r>
              <a:rPr lang="en-GB" sz="1200" b="0" i="0" kern="1200" dirty="0">
                <a:solidFill>
                  <a:schemeClr val="tx1"/>
                </a:solidFill>
                <a:effectLst/>
                <a:latin typeface="+mn-lt"/>
                <a:ea typeface="+mn-ea"/>
                <a:cs typeface="+mn-cs"/>
              </a:rPr>
              <a:t>A single point outside the control limits. In Figure, point sixteen is above the UCL (upper control limit).</a:t>
            </a:r>
          </a:p>
          <a:p>
            <a:pPr lvl="1"/>
            <a:r>
              <a:rPr lang="en-GB" sz="1200" b="0" i="0" kern="1200" dirty="0">
                <a:solidFill>
                  <a:schemeClr val="tx1"/>
                </a:solidFill>
                <a:effectLst/>
                <a:latin typeface="+mn-lt"/>
                <a:ea typeface="+mn-ea"/>
                <a:cs typeface="+mn-cs"/>
              </a:rPr>
              <a:t>Two out of three successive points are on the same side of the </a:t>
            </a:r>
            <a:r>
              <a:rPr lang="en-GB" sz="1200" b="0" i="0" kern="1200" dirty="0" err="1">
                <a:solidFill>
                  <a:schemeClr val="tx1"/>
                </a:solidFill>
                <a:effectLst/>
                <a:latin typeface="+mn-lt"/>
                <a:ea typeface="+mn-ea"/>
                <a:cs typeface="+mn-cs"/>
              </a:rPr>
              <a:t>centerline</a:t>
            </a:r>
            <a:r>
              <a:rPr lang="en-GB" sz="1200" b="0" i="0" kern="1200" dirty="0">
                <a:solidFill>
                  <a:schemeClr val="tx1"/>
                </a:solidFill>
                <a:effectLst/>
                <a:latin typeface="+mn-lt"/>
                <a:ea typeface="+mn-ea"/>
                <a:cs typeface="+mn-cs"/>
              </a:rPr>
              <a:t> and farther than 2</a:t>
            </a:r>
            <a:r>
              <a:rPr lang="en-GB" sz="1200" b="0" i="1" kern="1200" dirty="0">
                <a:solidFill>
                  <a:schemeClr val="tx1"/>
                </a:solidFill>
                <a:effectLst/>
                <a:latin typeface="+mn-lt"/>
                <a:ea typeface="+mn-ea"/>
                <a:cs typeface="+mn-cs"/>
              </a:rPr>
              <a:t> </a:t>
            </a:r>
            <a:r>
              <a:rPr lang="el-GR" sz="1200" b="0" i="1" kern="1200" dirty="0">
                <a:solidFill>
                  <a:schemeClr val="tx1"/>
                </a:solidFill>
                <a:effectLst/>
                <a:latin typeface="+mn-lt"/>
                <a:ea typeface="+mn-ea"/>
                <a:cs typeface="+mn-cs"/>
              </a:rPr>
              <a:t>σ </a:t>
            </a:r>
            <a:r>
              <a:rPr lang="en-GB" sz="1200" b="0" i="0" kern="1200" dirty="0">
                <a:solidFill>
                  <a:schemeClr val="tx1"/>
                </a:solidFill>
                <a:effectLst/>
                <a:latin typeface="+mn-lt"/>
                <a:ea typeface="+mn-ea"/>
                <a:cs typeface="+mn-cs"/>
              </a:rPr>
              <a:t>from it. In Figure 1, point 4 sends that signal.</a:t>
            </a:r>
          </a:p>
          <a:p>
            <a:pPr lvl="1"/>
            <a:r>
              <a:rPr lang="en-GB" sz="1200" b="0" i="0" kern="1200" dirty="0">
                <a:solidFill>
                  <a:schemeClr val="tx1"/>
                </a:solidFill>
                <a:effectLst/>
                <a:latin typeface="+mn-lt"/>
                <a:ea typeface="+mn-ea"/>
                <a:cs typeface="+mn-cs"/>
              </a:rPr>
              <a:t>Four out of five successive points are on the same side of the </a:t>
            </a:r>
            <a:r>
              <a:rPr lang="en-GB" sz="1200" b="0" i="0" kern="1200" dirty="0" err="1">
                <a:solidFill>
                  <a:schemeClr val="tx1"/>
                </a:solidFill>
                <a:effectLst/>
                <a:latin typeface="+mn-lt"/>
                <a:ea typeface="+mn-ea"/>
                <a:cs typeface="+mn-cs"/>
              </a:rPr>
              <a:t>centerline</a:t>
            </a:r>
            <a:r>
              <a:rPr lang="en-GB" sz="1200" b="0" i="0" kern="1200" dirty="0">
                <a:solidFill>
                  <a:schemeClr val="tx1"/>
                </a:solidFill>
                <a:effectLst/>
                <a:latin typeface="+mn-lt"/>
                <a:ea typeface="+mn-ea"/>
                <a:cs typeface="+mn-cs"/>
              </a:rPr>
              <a:t> and farther than 1</a:t>
            </a:r>
            <a:r>
              <a:rPr lang="en-GB" sz="1200" b="0" i="1" kern="1200" dirty="0">
                <a:solidFill>
                  <a:schemeClr val="tx1"/>
                </a:solidFill>
                <a:effectLst/>
                <a:latin typeface="+mn-lt"/>
                <a:ea typeface="+mn-ea"/>
                <a:cs typeface="+mn-cs"/>
              </a:rPr>
              <a:t> </a:t>
            </a:r>
            <a:r>
              <a:rPr lang="el-GR" sz="1200" b="0" i="1" kern="1200" dirty="0">
                <a:solidFill>
                  <a:schemeClr val="tx1"/>
                </a:solidFill>
                <a:effectLst/>
                <a:latin typeface="+mn-lt"/>
                <a:ea typeface="+mn-ea"/>
                <a:cs typeface="+mn-cs"/>
              </a:rPr>
              <a:t>σ </a:t>
            </a:r>
            <a:r>
              <a:rPr lang="en-GB" sz="1200" b="0" i="0" kern="1200" dirty="0">
                <a:solidFill>
                  <a:schemeClr val="tx1"/>
                </a:solidFill>
                <a:effectLst/>
                <a:latin typeface="+mn-lt"/>
                <a:ea typeface="+mn-ea"/>
                <a:cs typeface="+mn-cs"/>
              </a:rPr>
              <a:t>from it. In Figure 1, point 11 sends that signal.</a:t>
            </a:r>
          </a:p>
          <a:p>
            <a:pPr lvl="1"/>
            <a:r>
              <a:rPr lang="en-GB" sz="1200" b="0" i="0" kern="1200" dirty="0">
                <a:solidFill>
                  <a:schemeClr val="tx1"/>
                </a:solidFill>
                <a:effectLst/>
                <a:latin typeface="+mn-lt"/>
                <a:ea typeface="+mn-ea"/>
                <a:cs typeface="+mn-cs"/>
              </a:rPr>
              <a:t>A run of eight in a row are on the same side of the </a:t>
            </a:r>
            <a:r>
              <a:rPr lang="en-GB" sz="1200" b="0" i="0" kern="1200" dirty="0" err="1">
                <a:solidFill>
                  <a:schemeClr val="tx1"/>
                </a:solidFill>
                <a:effectLst/>
                <a:latin typeface="+mn-lt"/>
                <a:ea typeface="+mn-ea"/>
                <a:cs typeface="+mn-cs"/>
              </a:rPr>
              <a:t>centerline</a:t>
            </a:r>
            <a:r>
              <a:rPr lang="en-GB" sz="1200" b="0" i="0" kern="1200" dirty="0">
                <a:solidFill>
                  <a:schemeClr val="tx1"/>
                </a:solidFill>
                <a:effectLst/>
                <a:latin typeface="+mn-lt"/>
                <a:ea typeface="+mn-ea"/>
                <a:cs typeface="+mn-cs"/>
              </a:rPr>
              <a:t>. Or 10 out of 11, 12 out of 14, or 16 out of 20. In Figure 1, point 21 is eighth in a row above the </a:t>
            </a:r>
            <a:r>
              <a:rPr lang="en-GB" sz="1200" b="0" i="0" kern="1200" dirty="0" err="1">
                <a:solidFill>
                  <a:schemeClr val="tx1"/>
                </a:solidFill>
                <a:effectLst/>
                <a:latin typeface="+mn-lt"/>
                <a:ea typeface="+mn-ea"/>
                <a:cs typeface="+mn-cs"/>
              </a:rPr>
              <a:t>centerline</a:t>
            </a:r>
            <a:r>
              <a:rPr lang="en-GB" sz="1200" b="0" i="0" kern="1200" dirty="0">
                <a:solidFill>
                  <a:schemeClr val="tx1"/>
                </a:solidFill>
                <a:effectLst/>
                <a:latin typeface="+mn-lt"/>
                <a:ea typeface="+mn-ea"/>
                <a:cs typeface="+mn-cs"/>
              </a:rPr>
              <a:t>.</a:t>
            </a:r>
          </a:p>
          <a:p>
            <a:pPr lvl="1"/>
            <a:endParaRPr lang="en-GB" sz="1200" b="0" i="0" kern="1200" dirty="0">
              <a:solidFill>
                <a:schemeClr val="tx1"/>
              </a:solidFill>
              <a:effectLst/>
              <a:latin typeface="+mn-lt"/>
              <a:ea typeface="+mn-ea"/>
              <a:cs typeface="+mn-cs"/>
            </a:endParaRPr>
          </a:p>
          <a:p>
            <a:pPr lvl="1"/>
            <a:r>
              <a:rPr lang="en-GB" sz="1200" b="0" i="0" kern="1200" dirty="0">
                <a:solidFill>
                  <a:schemeClr val="tx1"/>
                </a:solidFill>
                <a:effectLst/>
                <a:latin typeface="+mn-lt"/>
                <a:ea typeface="+mn-ea"/>
                <a:cs typeface="+mn-cs"/>
              </a:rPr>
              <a:t>Obvious consistent or persistent patterns that suggest something unusual about your data and your process.</a:t>
            </a:r>
          </a:p>
          <a:p>
            <a:endParaRPr lang="en-GB" sz="1200" b="1" i="0" kern="1200" dirty="0">
              <a:solidFill>
                <a:schemeClr val="tx1"/>
              </a:solidFill>
              <a:effectLst/>
              <a:latin typeface="+mn-lt"/>
              <a:ea typeface="+mn-ea"/>
              <a:cs typeface="+mn-cs"/>
            </a:endParaRP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Figure -  Control Chart: Out-of-Control Signals</a:t>
            </a: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19</a:t>
            </a:fld>
            <a:endParaRPr lang="en-US"/>
          </a:p>
        </p:txBody>
      </p:sp>
    </p:spTree>
    <p:extLst>
      <p:ext uri="{BB962C8B-B14F-4D97-AF65-F5344CB8AC3E}">
        <p14:creationId xmlns:p14="http://schemas.microsoft.com/office/powerpoint/2010/main" val="3183147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Quality assurance/quality control (QA/QC):</a:t>
            </a:r>
            <a:r>
              <a:rPr lang="en-GB" sz="1200" b="0" i="0" kern="1200" dirty="0">
                <a:solidFill>
                  <a:schemeClr val="tx1"/>
                </a:solidFill>
                <a:effectLst/>
                <a:latin typeface="+mn-lt"/>
                <a:ea typeface="+mn-ea"/>
                <a:cs typeface="+mn-cs"/>
              </a:rPr>
              <a: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2 terms that have many interpretations because of the multiple definitions for the words “assurance” and “control.”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For example, “assurance” can mean the act of giving confidence, the state of being certain or the act of making certain; “control” can mean an evaluation to indicate needed corrective responses, the act of guiding or the state of a process in which the variability is attributable to a constant system of chance causes.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quality assurance: </a:t>
            </a:r>
          </a:p>
          <a:p>
            <a:r>
              <a:rPr lang="en-GB" sz="1200" b="0" i="0" kern="1200" dirty="0">
                <a:solidFill>
                  <a:schemeClr val="tx1"/>
                </a:solidFill>
                <a:effectLst/>
                <a:latin typeface="+mn-lt"/>
                <a:ea typeface="+mn-ea"/>
                <a:cs typeface="+mn-cs"/>
              </a:rPr>
              <a:t>all the planned and systematic activities implemented within the quality system that can be demonstrated to provide confidence that a product or service will fulfil requirements for quality.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quality control</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operational techniques and activities used to fulfil requirements for quality.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Often, however, “quality assurance” and “quality control” are used interchangeably, referring to the actions performed to ensure the quality of a product, service or process.</a:t>
            </a:r>
          </a:p>
        </p:txBody>
      </p:sp>
      <p:sp>
        <p:nvSpPr>
          <p:cNvPr id="4" name="Slide Number Placeholder 3"/>
          <p:cNvSpPr>
            <a:spLocks noGrp="1"/>
          </p:cNvSpPr>
          <p:nvPr>
            <p:ph type="sldNum" sz="quarter" idx="5"/>
          </p:nvPr>
        </p:nvSpPr>
        <p:spPr/>
        <p:txBody>
          <a:bodyPr/>
          <a:lstStyle/>
          <a:p>
            <a:fld id="{166B352B-CE58-8244-A246-7FE01DB8FCC2}" type="slidenum">
              <a:rPr lang="en-US" smtClean="0"/>
              <a:t>20</a:t>
            </a:fld>
            <a:endParaRPr lang="en-US"/>
          </a:p>
        </p:txBody>
      </p:sp>
    </p:spTree>
    <p:extLst>
      <p:ext uri="{BB962C8B-B14F-4D97-AF65-F5344CB8AC3E}">
        <p14:creationId xmlns:p14="http://schemas.microsoft.com/office/powerpoint/2010/main" val="1321711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21</a:t>
            </a:fld>
            <a:endParaRPr lang="en-US"/>
          </a:p>
        </p:txBody>
      </p:sp>
    </p:spTree>
    <p:extLst>
      <p:ext uri="{BB962C8B-B14F-4D97-AF65-F5344CB8AC3E}">
        <p14:creationId xmlns:p14="http://schemas.microsoft.com/office/powerpoint/2010/main" val="267526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22</a:t>
            </a:fld>
            <a:endParaRPr lang="en-US"/>
          </a:p>
        </p:txBody>
      </p:sp>
    </p:spTree>
    <p:extLst>
      <p:ext uri="{BB962C8B-B14F-4D97-AF65-F5344CB8AC3E}">
        <p14:creationId xmlns:p14="http://schemas.microsoft.com/office/powerpoint/2010/main" val="26009031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FA1EB535-FD61-4A9C-9096-2BD4B955C174}" type="datetime1">
              <a:rPr lang="en-GB" smtClean="0"/>
              <a:t>02/07/2020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287889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1746"/>
            <a:ext cx="10972800" cy="1143000"/>
          </a:xfrm>
        </p:spPr>
        <p:txBody>
          <a:bodyPr>
            <a:normAutofit/>
          </a:bodyPr>
          <a:lstStyle>
            <a:lvl1pPr>
              <a:defRPr sz="3200"/>
            </a:lvl1pPr>
          </a:lstStyle>
          <a:p>
            <a:r>
              <a:rPr lang="en-US"/>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lvl1pPr>
              <a:defRPr sz="2800"/>
            </a:lvl1pPr>
            <a:lvl2pPr>
              <a:defRPr sz="2400"/>
            </a:lvl2pPr>
            <a:lvl3pPr>
              <a:defRPr sz="2000"/>
            </a:lvl3pPr>
            <a:lvl4pPr>
              <a:defRPr sz="18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4369EF55-93F3-4F59-B2CC-7FFC222AECF8}" type="datetime1">
              <a:rPr lang="en-GB" smtClean="0"/>
              <a:t>02/07/2020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54394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F97E76-EFB2-4AF3-AA78-C4BDCD222E78}" type="datetime1">
              <a:rPr lang="en-GB" smtClean="0"/>
              <a:t>02/07/2020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987751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74A07F-3A93-4B0D-B98F-18F7D6B6F8F9}" type="datetime1">
              <a:rPr lang="en-GB" smtClean="0"/>
              <a:t>02/07/2020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094021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C19E6F-DAA7-45F5-B261-DD074588C1C0}" type="datetime1">
              <a:rPr lang="en-GB" smtClean="0"/>
              <a:t>02/07/2020</a:t>
            </a:fld>
            <a:endParaRPr lang="en-GB"/>
          </a:p>
        </p:txBody>
      </p:sp>
      <p:sp>
        <p:nvSpPr>
          <p:cNvPr id="9" name="Slide Number Placeholder 8"/>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149654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06A818-4D65-4773-95B1-ACD3D376FA51}" type="datetime1">
              <a:rPr lang="en-GB" smtClean="0"/>
              <a:t>02/07/2020</a:t>
            </a:fld>
            <a:endParaRPr lang="en-GB"/>
          </a:p>
        </p:txBody>
      </p:sp>
      <p:sp>
        <p:nvSpPr>
          <p:cNvPr id="5" name="Slide Number Placeholder 4"/>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911184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5BDFB3-B3CA-4774-A124-EED5487DA404}" type="datetime1">
              <a:rPr lang="en-GB" smtClean="0"/>
              <a:t>02/07/2020</a:t>
            </a:fld>
            <a:endParaRPr lang="en-GB"/>
          </a:p>
        </p:txBody>
      </p:sp>
      <p:sp>
        <p:nvSpPr>
          <p:cNvPr id="4" name="Slide Number Placeholder 3"/>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65738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7E4E5F-8B6A-428A-AFA4-33B6B75F534E}" type="datetime1">
              <a:rPr lang="en-GB" smtClean="0"/>
              <a:t>02/07/2020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77806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D4F45BF-86A6-4971-9911-E4ECF186F714}" type="datetime1">
              <a:rPr lang="en-GB" smtClean="0"/>
              <a:t>02/07/2020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2868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69EA52-3928-4B5E-A0EE-C76291E66012}" type="datetime1">
              <a:rPr lang="en-GB" smtClean="0"/>
              <a:t>02/07/2020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486845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5ED639-EB68-42BD-BAA3-182B0CBB6A30}" type="datetime1">
              <a:rPr lang="en-GB" smtClean="0"/>
              <a:t>02/07/2020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024714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183E945C-4056-4F98-BB02-CCD2975A3A20}" type="datetime1">
              <a:rPr lang="en-GB" smtClean="0"/>
              <a:t>02/07/2020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3D165440-4880-415F-9146-4793BDD623F8}" type="slidenum">
              <a:rPr lang="en-GB" smtClean="0"/>
              <a:t>‹#›</a:t>
            </a:fld>
            <a:endParaRPr lang="en-GB"/>
          </a:p>
        </p:txBody>
      </p:sp>
      <p:sp>
        <p:nvSpPr>
          <p:cNvPr id="7" name="Date Placeholder 3">
            <a:extLst>
              <a:ext uri="{FF2B5EF4-FFF2-40B4-BE49-F238E27FC236}">
                <a16:creationId xmlns:a16="http://schemas.microsoft.com/office/drawing/2014/main" id="{1FCA4A94-EA50-5741-99A8-0A685A7BC2DA}"/>
              </a:ext>
            </a:extLst>
          </p:cNvPr>
          <p:cNvSpPr txBox="1">
            <a:spLocks/>
          </p:cNvSpPr>
          <p:nvPr userDrawn="1"/>
        </p:nvSpPr>
        <p:spPr>
          <a:xfrm>
            <a:off x="11329416" y="6619156"/>
            <a:ext cx="896111" cy="222928"/>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dirty="0"/>
              <a:t>M. Bell-Davies</a:t>
            </a:r>
          </a:p>
        </p:txBody>
      </p:sp>
    </p:spTree>
    <p:extLst>
      <p:ext uri="{BB962C8B-B14F-4D97-AF65-F5344CB8AC3E}">
        <p14:creationId xmlns:p14="http://schemas.microsoft.com/office/powerpoint/2010/main" val="5439296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tiff"/></Relationships>
</file>

<file path=ppt/slides/_rels/slide17.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C4C4-D4F9-AF47-9CE8-98B486B46F57}"/>
              </a:ext>
            </a:extLst>
          </p:cNvPr>
          <p:cNvSpPr>
            <a:spLocks noGrp="1"/>
          </p:cNvSpPr>
          <p:nvPr>
            <p:ph type="ctrTitle"/>
          </p:nvPr>
        </p:nvSpPr>
        <p:spPr/>
        <p:txBody>
          <a:bodyPr/>
          <a:lstStyle/>
          <a:p>
            <a:r>
              <a:rPr lang="en-US" dirty="0">
                <a:solidFill>
                  <a:schemeClr val="bg1"/>
                </a:solidFill>
              </a:rPr>
              <a:t>BA Management Skills for the Workplace</a:t>
            </a:r>
            <a:br>
              <a:rPr lang="en-US" dirty="0">
                <a:solidFill>
                  <a:schemeClr val="bg1"/>
                </a:solidFill>
              </a:rPr>
            </a:br>
            <a:r>
              <a:rPr lang="en-US" dirty="0">
                <a:solidFill>
                  <a:schemeClr val="bg1"/>
                </a:solidFill>
              </a:rPr>
              <a:t>BMSK5003</a:t>
            </a:r>
            <a:endParaRPr lang="en-US" dirty="0"/>
          </a:p>
        </p:txBody>
      </p:sp>
      <p:sp>
        <p:nvSpPr>
          <p:cNvPr id="3" name="Subtitle 2">
            <a:extLst>
              <a:ext uri="{FF2B5EF4-FFF2-40B4-BE49-F238E27FC236}">
                <a16:creationId xmlns:a16="http://schemas.microsoft.com/office/drawing/2014/main" id="{50F01303-D95B-654C-B7CE-C557920BD28C}"/>
              </a:ext>
            </a:extLst>
          </p:cNvPr>
          <p:cNvSpPr>
            <a:spLocks noGrp="1"/>
          </p:cNvSpPr>
          <p:nvPr>
            <p:ph type="subTitle" idx="1"/>
          </p:nvPr>
        </p:nvSpPr>
        <p:spPr>
          <a:xfrm>
            <a:off x="2371060" y="3744615"/>
            <a:ext cx="7989164" cy="529673"/>
          </a:xfrm>
        </p:spPr>
        <p:txBody>
          <a:bodyPr>
            <a:normAutofit fontScale="92500" lnSpcReduction="10000"/>
          </a:bodyPr>
          <a:lstStyle/>
          <a:p>
            <a:r>
              <a:rPr lang="en-GB" b="1" dirty="0">
                <a:solidFill>
                  <a:schemeClr val="bg1"/>
                </a:solidFill>
              </a:rPr>
              <a:t>Understanding the Customer Experience </a:t>
            </a:r>
            <a:endParaRPr lang="en-US" dirty="0">
              <a:solidFill>
                <a:schemeClr val="bg1"/>
              </a:solidFill>
            </a:endParaRPr>
          </a:p>
        </p:txBody>
      </p:sp>
    </p:spTree>
    <p:extLst>
      <p:ext uri="{BB962C8B-B14F-4D97-AF65-F5344CB8AC3E}">
        <p14:creationId xmlns:p14="http://schemas.microsoft.com/office/powerpoint/2010/main" val="2135153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1624E0-EED6-F345-8795-C24FA88A2101}"/>
              </a:ext>
            </a:extLst>
          </p:cNvPr>
          <p:cNvSpPr>
            <a:spLocks noGrp="1"/>
          </p:cNvSpPr>
          <p:nvPr>
            <p:ph idx="1"/>
          </p:nvPr>
        </p:nvSpPr>
        <p:spPr/>
        <p:txBody>
          <a:bodyPr>
            <a:normAutofit fontScale="40000" lnSpcReduction="20000"/>
          </a:bodyPr>
          <a:lstStyle/>
          <a:p>
            <a:pPr marL="0" indent="0">
              <a:buNone/>
            </a:pPr>
            <a:r>
              <a:rPr lang="en-US" sz="4000" b="1" dirty="0"/>
              <a:t>Assignment - recap</a:t>
            </a:r>
            <a:endParaRPr lang="en-US" sz="4000" dirty="0"/>
          </a:p>
          <a:p>
            <a:endParaRPr lang="en-US" sz="4000" dirty="0"/>
          </a:p>
          <a:p>
            <a:pPr marL="0" indent="0">
              <a:buNone/>
            </a:pPr>
            <a:r>
              <a:rPr lang="en-US" sz="4000" b="1" dirty="0"/>
              <a:t>Critically </a:t>
            </a:r>
            <a:r>
              <a:rPr lang="en-US" sz="4000" b="1" dirty="0" err="1"/>
              <a:t>analyse</a:t>
            </a:r>
            <a:r>
              <a:rPr lang="en-US" sz="4000" b="1" dirty="0"/>
              <a:t> the factors that impact on your </a:t>
            </a:r>
            <a:r>
              <a:rPr lang="en-US" sz="4000" b="1" dirty="0" err="1"/>
              <a:t>organisations</a:t>
            </a:r>
            <a:r>
              <a:rPr lang="en-US" sz="4000" b="1" dirty="0"/>
              <a:t> ability to </a:t>
            </a:r>
            <a:r>
              <a:rPr lang="en-US" sz="4000" b="1" dirty="0" err="1"/>
              <a:t>maximise</a:t>
            </a:r>
            <a:r>
              <a:rPr lang="en-US" sz="4000" b="1" dirty="0"/>
              <a:t> customer value. </a:t>
            </a:r>
          </a:p>
          <a:p>
            <a:pPr marL="0" indent="0">
              <a:buNone/>
            </a:pPr>
            <a:r>
              <a:rPr lang="en-US" sz="4000" dirty="0"/>
              <a:t>	a. </a:t>
            </a:r>
            <a:r>
              <a:rPr lang="en-US" sz="4000" dirty="0" err="1"/>
              <a:t>analyse</a:t>
            </a:r>
            <a:r>
              <a:rPr lang="en-US" sz="4000" dirty="0"/>
              <a:t> the customers’ experience of an </a:t>
            </a:r>
            <a:r>
              <a:rPr lang="en-US" sz="4000" dirty="0" err="1"/>
              <a:t>organisation</a:t>
            </a:r>
            <a:r>
              <a:rPr lang="en-US" sz="4000" dirty="0"/>
              <a:t>;</a:t>
            </a:r>
          </a:p>
          <a:p>
            <a:pPr marL="0" indent="0">
              <a:buNone/>
            </a:pPr>
            <a:r>
              <a:rPr lang="en-US" sz="4000" dirty="0"/>
              <a:t>	b. critically evaluate the benefits and challenges of developing and maintaining good customer relationships.</a:t>
            </a:r>
          </a:p>
          <a:p>
            <a:endParaRPr lang="en-US" sz="4000" dirty="0"/>
          </a:p>
          <a:p>
            <a:pPr marL="0" indent="0">
              <a:buNone/>
            </a:pPr>
            <a:r>
              <a:rPr lang="en-US" sz="4000" b="1" dirty="0"/>
              <a:t>Critical understanding of your </a:t>
            </a:r>
            <a:r>
              <a:rPr lang="en-US" sz="4000" b="1" dirty="0" err="1"/>
              <a:t>organisations</a:t>
            </a:r>
            <a:r>
              <a:rPr lang="en-US" sz="4000" b="1" dirty="0"/>
              <a:t> quality processes and its effectiveness in meeting customer requirements.</a:t>
            </a:r>
          </a:p>
          <a:p>
            <a:pPr marL="0" indent="0">
              <a:buNone/>
            </a:pPr>
            <a:r>
              <a:rPr lang="en-US" sz="4000" dirty="0"/>
              <a:t>	a. evidence a critical understanding of quality process in the workplace;</a:t>
            </a:r>
          </a:p>
          <a:p>
            <a:pPr marL="0" indent="0">
              <a:buNone/>
            </a:pPr>
            <a:r>
              <a:rPr lang="en-US" sz="4000" dirty="0"/>
              <a:t>	b. </a:t>
            </a:r>
            <a:r>
              <a:rPr lang="en-US" sz="4000" dirty="0" err="1"/>
              <a:t>analyse</a:t>
            </a:r>
            <a:r>
              <a:rPr lang="en-US" sz="4000" dirty="0"/>
              <a:t> the customers’ experience of an </a:t>
            </a:r>
            <a:r>
              <a:rPr lang="en-US" sz="4000" dirty="0" err="1"/>
              <a:t>organisation</a:t>
            </a:r>
            <a:r>
              <a:rPr lang="en-US" sz="4000" dirty="0"/>
              <a:t>;</a:t>
            </a:r>
          </a:p>
          <a:p>
            <a:pPr marL="0" indent="0">
              <a:buNone/>
            </a:pPr>
            <a:r>
              <a:rPr lang="en-US" sz="4000" dirty="0"/>
              <a:t>  </a:t>
            </a:r>
          </a:p>
          <a:p>
            <a:pPr marL="0" indent="0">
              <a:buNone/>
            </a:pPr>
            <a:r>
              <a:rPr lang="en-US" sz="4000" b="1" dirty="0"/>
              <a:t>Aim</a:t>
            </a:r>
          </a:p>
          <a:p>
            <a:pPr marL="0" indent="0">
              <a:buNone/>
            </a:pPr>
            <a:r>
              <a:rPr lang="en-US" sz="4000" dirty="0"/>
              <a:t>To instill a critical understanding of quality systems and controls for customers</a:t>
            </a:r>
          </a:p>
          <a:p>
            <a:endParaRPr lang="en-US" sz="4000" dirty="0"/>
          </a:p>
          <a:p>
            <a:pPr marL="0" indent="0">
              <a:buNone/>
            </a:pPr>
            <a:br>
              <a:rPr lang="en-US" sz="4000" b="1" dirty="0">
                <a:solidFill>
                  <a:srgbClr val="FF0000"/>
                </a:solidFill>
              </a:rPr>
            </a:br>
            <a:r>
              <a:rPr lang="en-US" sz="4000" b="1" dirty="0">
                <a:solidFill>
                  <a:srgbClr val="FF0000"/>
                </a:solidFill>
              </a:rPr>
              <a:t>							Submission Date: Sunday 19th July 2020</a:t>
            </a:r>
          </a:p>
          <a:p>
            <a:pPr marL="0" indent="0">
              <a:buNone/>
            </a:pPr>
            <a:endParaRPr lang="en-US" dirty="0"/>
          </a:p>
        </p:txBody>
      </p:sp>
      <p:sp>
        <p:nvSpPr>
          <p:cNvPr id="4" name="Slide Number Placeholder 3">
            <a:extLst>
              <a:ext uri="{FF2B5EF4-FFF2-40B4-BE49-F238E27FC236}">
                <a16:creationId xmlns:a16="http://schemas.microsoft.com/office/drawing/2014/main" id="{58D56B7B-4337-5C46-BFC8-BAF2878D3926}"/>
              </a:ext>
            </a:extLst>
          </p:cNvPr>
          <p:cNvSpPr>
            <a:spLocks noGrp="1"/>
          </p:cNvSpPr>
          <p:nvPr>
            <p:ph type="sldNum" sz="quarter" idx="12"/>
          </p:nvPr>
        </p:nvSpPr>
        <p:spPr/>
        <p:txBody>
          <a:bodyPr/>
          <a:lstStyle/>
          <a:p>
            <a:fld id="{3D165440-4880-415F-9146-4793BDD623F8}" type="slidenum">
              <a:rPr lang="en-GB" smtClean="0"/>
              <a:t>2</a:t>
            </a:fld>
            <a:endParaRPr lang="en-GB"/>
          </a:p>
        </p:txBody>
      </p:sp>
      <p:sp>
        <p:nvSpPr>
          <p:cNvPr id="7" name="Title 1">
            <a:extLst>
              <a:ext uri="{FF2B5EF4-FFF2-40B4-BE49-F238E27FC236}">
                <a16:creationId xmlns:a16="http://schemas.microsoft.com/office/drawing/2014/main" id="{D82B824D-014C-5E4D-BFDF-B892FA5C9BF9}"/>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Tree>
    <p:extLst>
      <p:ext uri="{BB962C8B-B14F-4D97-AF65-F5344CB8AC3E}">
        <p14:creationId xmlns:p14="http://schemas.microsoft.com/office/powerpoint/2010/main" val="3456653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0B4E8-0292-6F46-AD74-9509CAB79D8A}"/>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
        <p:nvSpPr>
          <p:cNvPr id="4" name="Slide Number Placeholder 3">
            <a:extLst>
              <a:ext uri="{FF2B5EF4-FFF2-40B4-BE49-F238E27FC236}">
                <a16:creationId xmlns:a16="http://schemas.microsoft.com/office/drawing/2014/main" id="{7AECE98E-8BE4-E942-A046-7042179FA54E}"/>
              </a:ext>
            </a:extLst>
          </p:cNvPr>
          <p:cNvSpPr>
            <a:spLocks noGrp="1"/>
          </p:cNvSpPr>
          <p:nvPr>
            <p:ph type="sldNum" sz="quarter" idx="12"/>
          </p:nvPr>
        </p:nvSpPr>
        <p:spPr/>
        <p:txBody>
          <a:bodyPr/>
          <a:lstStyle/>
          <a:p>
            <a:fld id="{3D165440-4880-415F-9146-4793BDD623F8}" type="slidenum">
              <a:rPr lang="en-GB" smtClean="0"/>
              <a:t>3</a:t>
            </a:fld>
            <a:endParaRPr lang="en-GB"/>
          </a:p>
        </p:txBody>
      </p:sp>
      <p:sp>
        <p:nvSpPr>
          <p:cNvPr id="5" name="Content Placeholder 3">
            <a:extLst>
              <a:ext uri="{FF2B5EF4-FFF2-40B4-BE49-F238E27FC236}">
                <a16:creationId xmlns:a16="http://schemas.microsoft.com/office/drawing/2014/main" id="{14E46C33-1EBF-4B44-91F2-B10CEE5E623F}"/>
              </a:ext>
            </a:extLst>
          </p:cNvPr>
          <p:cNvSpPr txBox="1">
            <a:spLocks/>
          </p:cNvSpPr>
          <p:nvPr/>
        </p:nvSpPr>
        <p:spPr>
          <a:xfrm>
            <a:off x="597778" y="1386809"/>
            <a:ext cx="5828506" cy="4329224"/>
          </a:xfrm>
          <a:prstGeom prst="rect">
            <a:avLst/>
          </a:prstGeom>
        </p:spPr>
        <p:txBody>
          <a:bodyPr>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altLang="en-US" b="1" dirty="0">
                <a:cs typeface="Arial" panose="020B0604020202020204" pitchFamily="34" charset="0"/>
              </a:rPr>
              <a:t>Critically analyse the factors that impact on your organisations ability to maximise customer value</a:t>
            </a:r>
          </a:p>
          <a:p>
            <a:pPr marL="571500" indent="-571500">
              <a:buFont typeface="+mj-lt"/>
              <a:buAutoNum type="romanLcPeriod"/>
            </a:pPr>
            <a:endParaRPr lang="en-GB" altLang="en-US" sz="2200" i="1" dirty="0">
              <a:cs typeface="Arial" panose="020B0604020202020204" pitchFamily="34" charset="0"/>
            </a:endParaRPr>
          </a:p>
          <a:p>
            <a:r>
              <a:rPr lang="en-GB" altLang="en-US" sz="2500" dirty="0">
                <a:cs typeface="Arial" panose="020B0604020202020204" pitchFamily="34" charset="0"/>
              </a:rPr>
              <a:t>What is criticality?</a:t>
            </a:r>
          </a:p>
          <a:p>
            <a:r>
              <a:rPr lang="en-GB" altLang="en-US" sz="2500" dirty="0">
                <a:cs typeface="Arial" panose="020B0604020202020204" pitchFamily="34" charset="0"/>
              </a:rPr>
              <a:t>What factors?</a:t>
            </a:r>
          </a:p>
          <a:p>
            <a:r>
              <a:rPr lang="en-GB" altLang="en-US" sz="2500" dirty="0">
                <a:cs typeface="Arial" panose="020B0604020202020204" pitchFamily="34" charset="0"/>
              </a:rPr>
              <a:t>Who said what about factors?</a:t>
            </a:r>
          </a:p>
          <a:p>
            <a:r>
              <a:rPr lang="en-GB" altLang="en-US" sz="2500" dirty="0">
                <a:cs typeface="Arial" panose="020B0604020202020204" pitchFamily="34" charset="0"/>
              </a:rPr>
              <a:t>What maximises customer value?</a:t>
            </a:r>
          </a:p>
          <a:p>
            <a:r>
              <a:rPr lang="en-GB" altLang="en-US" sz="2500" dirty="0">
                <a:cs typeface="Arial" panose="020B0604020202020204" pitchFamily="34" charset="0"/>
              </a:rPr>
              <a:t>What is customer value? Who said?</a:t>
            </a:r>
          </a:p>
          <a:p>
            <a:r>
              <a:rPr lang="en-GB" altLang="en-US" sz="2500" dirty="0">
                <a:cs typeface="Arial" panose="020B0604020202020204" pitchFamily="34" charset="0"/>
              </a:rPr>
              <a:t>Where does your own organisation fit in?</a:t>
            </a:r>
          </a:p>
          <a:p>
            <a:pPr marL="0" indent="0">
              <a:buFont typeface="Arial" pitchFamily="34" charset="0"/>
              <a:buNone/>
            </a:pPr>
            <a:endParaRPr lang="en-GB" altLang="en-US" dirty="0">
              <a:cs typeface="Arial" panose="020B0604020202020204" pitchFamily="34" charset="0"/>
            </a:endParaRPr>
          </a:p>
          <a:p>
            <a:pPr marL="0" indent="0">
              <a:buFont typeface="Arial" pitchFamily="34" charset="0"/>
              <a:buNone/>
            </a:pPr>
            <a:r>
              <a:rPr lang="en-GB" altLang="en-US" b="1" dirty="0">
                <a:cs typeface="Arial" panose="020B0604020202020204" pitchFamily="34" charset="0"/>
              </a:rPr>
              <a:t>Demonstrate critical understanding of organisations quality processes and its effectiveness in meeting customer requirements. </a:t>
            </a:r>
          </a:p>
          <a:p>
            <a:pPr marL="0" indent="0">
              <a:buFont typeface="Arial" pitchFamily="34" charset="0"/>
              <a:buNone/>
            </a:pPr>
            <a:endParaRPr lang="en-GB" altLang="en-US" sz="2900" b="1" dirty="0">
              <a:cs typeface="Arial" panose="020B0604020202020204" pitchFamily="34" charset="0"/>
            </a:endParaRPr>
          </a:p>
          <a:p>
            <a:pPr marL="414900" algn="just">
              <a:lnSpc>
                <a:spcPts val="1060"/>
              </a:lnSpc>
              <a:tabLst>
                <a:tab pos="0" algn="l"/>
                <a:tab pos="108000" algn="l"/>
              </a:tabLst>
              <a:defRPr/>
            </a:pPr>
            <a:r>
              <a:rPr lang="en-GB" altLang="en-US" sz="2500" dirty="0"/>
              <a:t>What is Critical Understanding?</a:t>
            </a:r>
          </a:p>
          <a:p>
            <a:pPr marL="414900" algn="just">
              <a:lnSpc>
                <a:spcPts val="1060"/>
              </a:lnSpc>
              <a:tabLst>
                <a:tab pos="0" algn="l"/>
                <a:tab pos="108000" algn="l"/>
              </a:tabLst>
              <a:defRPr/>
            </a:pPr>
            <a:r>
              <a:rPr lang="en-GB" altLang="en-US" sz="2500" dirty="0"/>
              <a:t>What quality systems do your organisation and others have?</a:t>
            </a:r>
          </a:p>
          <a:p>
            <a:pPr marL="414900" algn="just">
              <a:lnSpc>
                <a:spcPts val="1060"/>
              </a:lnSpc>
              <a:tabLst>
                <a:tab pos="0" algn="l"/>
                <a:tab pos="108000" algn="l"/>
              </a:tabLst>
              <a:defRPr/>
            </a:pPr>
            <a:r>
              <a:rPr lang="en-GB" altLang="en-US" sz="2500" dirty="0"/>
              <a:t>How do they work?  Do they work? Are they effective?</a:t>
            </a:r>
          </a:p>
          <a:p>
            <a:pPr marL="414900" algn="just">
              <a:lnSpc>
                <a:spcPts val="1060"/>
              </a:lnSpc>
              <a:tabLst>
                <a:tab pos="0" algn="l"/>
                <a:tab pos="108000" algn="l"/>
              </a:tabLst>
              <a:defRPr/>
            </a:pPr>
            <a:r>
              <a:rPr lang="en-GB" altLang="en-US" sz="2500" dirty="0"/>
              <a:t>What do the customers want?</a:t>
            </a:r>
          </a:p>
          <a:p>
            <a:pPr marL="414900" algn="just">
              <a:lnSpc>
                <a:spcPts val="1060"/>
              </a:lnSpc>
              <a:tabLst>
                <a:tab pos="0" algn="l"/>
                <a:tab pos="108000" algn="l"/>
              </a:tabLst>
              <a:defRPr/>
            </a:pPr>
            <a:r>
              <a:rPr lang="en-GB" altLang="en-US" sz="2500" dirty="0"/>
              <a:t>Who are your customers?</a:t>
            </a:r>
          </a:p>
          <a:p>
            <a:pPr marL="0" indent="0">
              <a:buFont typeface="Arial" pitchFamily="34" charset="0"/>
              <a:buNone/>
            </a:pPr>
            <a:endParaRPr lang="en-GB" altLang="en-US" sz="2600" dirty="0">
              <a:cs typeface="Arial" panose="020B0604020202020204" pitchFamily="34" charset="0"/>
            </a:endParaRPr>
          </a:p>
          <a:p>
            <a:endParaRPr lang="en-GB" sz="2200" dirty="0"/>
          </a:p>
          <a:p>
            <a:endParaRPr lang="en-GB" dirty="0"/>
          </a:p>
        </p:txBody>
      </p:sp>
      <p:sp>
        <p:nvSpPr>
          <p:cNvPr id="6" name="Content Placeholder 5">
            <a:extLst>
              <a:ext uri="{FF2B5EF4-FFF2-40B4-BE49-F238E27FC236}">
                <a16:creationId xmlns:a16="http://schemas.microsoft.com/office/drawing/2014/main" id="{82956464-5E0D-2540-95E6-AFD4AF0A7E25}"/>
              </a:ext>
            </a:extLst>
          </p:cNvPr>
          <p:cNvSpPr txBox="1">
            <a:spLocks/>
          </p:cNvSpPr>
          <p:nvPr/>
        </p:nvSpPr>
        <p:spPr>
          <a:xfrm>
            <a:off x="6158270" y="1212531"/>
            <a:ext cx="6033730" cy="4135202"/>
          </a:xfrm>
          <a:prstGeom prst="rect">
            <a:avLst/>
          </a:prstGeom>
        </p:spPr>
        <p:txBody>
          <a:bodyPr>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70000"/>
              </a:lnSpc>
              <a:spcBef>
                <a:spcPts val="0"/>
              </a:spcBef>
              <a:buFont typeface="Arial" pitchFamily="34" charset="0"/>
              <a:buNone/>
            </a:pPr>
            <a:r>
              <a:rPr lang="en-GB" sz="3600" b="1" dirty="0"/>
              <a:t>Common Assessment Criteria</a:t>
            </a:r>
          </a:p>
          <a:p>
            <a:pPr marL="0" indent="0">
              <a:lnSpc>
                <a:spcPct val="170000"/>
              </a:lnSpc>
              <a:spcBef>
                <a:spcPts val="0"/>
              </a:spcBef>
              <a:buFont typeface="Arial" pitchFamily="34" charset="0"/>
              <a:buNone/>
            </a:pPr>
            <a:endParaRPr lang="en-GB" sz="3300" dirty="0"/>
          </a:p>
          <a:p>
            <a:pPr marL="0" indent="0">
              <a:lnSpc>
                <a:spcPct val="170000"/>
              </a:lnSpc>
              <a:spcBef>
                <a:spcPts val="0"/>
              </a:spcBef>
              <a:buFont typeface="Arial" pitchFamily="34" charset="0"/>
              <a:buNone/>
            </a:pPr>
            <a:r>
              <a:rPr lang="en-GB" sz="3300" dirty="0"/>
              <a:t>Engagement with Literature Skills.			20</a:t>
            </a:r>
          </a:p>
          <a:p>
            <a:pPr marL="0" indent="0">
              <a:lnSpc>
                <a:spcPct val="170000"/>
              </a:lnSpc>
              <a:spcBef>
                <a:spcPts val="0"/>
              </a:spcBef>
              <a:buFont typeface="Arial" pitchFamily="34" charset="0"/>
              <a:buNone/>
            </a:pPr>
            <a:r>
              <a:rPr lang="en-GB" sz="3300" dirty="0"/>
              <a:t>Knowledge and Understanding Skills 			30</a:t>
            </a:r>
          </a:p>
          <a:p>
            <a:pPr marL="0" indent="0">
              <a:lnSpc>
                <a:spcPct val="170000"/>
              </a:lnSpc>
              <a:spcBef>
                <a:spcPts val="0"/>
              </a:spcBef>
              <a:buFont typeface="Arial" pitchFamily="34" charset="0"/>
              <a:buNone/>
            </a:pPr>
            <a:r>
              <a:rPr lang="en-GB" sz="3300" dirty="0"/>
              <a:t>Cognitive and Intellectual Skills          			30</a:t>
            </a:r>
          </a:p>
          <a:p>
            <a:pPr marL="0" indent="0">
              <a:lnSpc>
                <a:spcPct val="170000"/>
              </a:lnSpc>
              <a:spcBef>
                <a:spcPts val="0"/>
              </a:spcBef>
              <a:buFont typeface="Arial" pitchFamily="34" charset="0"/>
              <a:buNone/>
            </a:pPr>
            <a:r>
              <a:rPr lang="en-GB" sz="3300" dirty="0"/>
              <a:t>Practical Application Skills 				10</a:t>
            </a:r>
          </a:p>
          <a:p>
            <a:pPr marL="0" indent="0">
              <a:lnSpc>
                <a:spcPct val="170000"/>
              </a:lnSpc>
              <a:spcBef>
                <a:spcPts val="0"/>
              </a:spcBef>
              <a:buFont typeface="Arial" pitchFamily="34" charset="0"/>
              <a:buNone/>
            </a:pPr>
            <a:r>
              <a:rPr lang="en-GB" sz="3300" dirty="0"/>
              <a:t>Transferable Skills for Life and Professional Practice 	10</a:t>
            </a:r>
          </a:p>
          <a:p>
            <a:pPr marL="514350" indent="-514350">
              <a:buFont typeface="+mj-lt"/>
              <a:buAutoNum type="arabicPeriod"/>
            </a:pPr>
            <a:endParaRPr lang="en-GB" dirty="0"/>
          </a:p>
        </p:txBody>
      </p:sp>
    </p:spTree>
    <p:extLst>
      <p:ext uri="{BB962C8B-B14F-4D97-AF65-F5344CB8AC3E}">
        <p14:creationId xmlns:p14="http://schemas.microsoft.com/office/powerpoint/2010/main" val="2275062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Eight Dimensions of Quality</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4</a:t>
            </a:fld>
            <a:endParaRPr lang="en-GB" altLang="en-US"/>
          </a:p>
        </p:txBody>
      </p:sp>
      <p:pic>
        <p:nvPicPr>
          <p:cNvPr id="8" name="Picture 7">
            <a:extLst>
              <a:ext uri="{FF2B5EF4-FFF2-40B4-BE49-F238E27FC236}">
                <a16:creationId xmlns:a16="http://schemas.microsoft.com/office/drawing/2014/main" id="{F6A25D45-3BF3-0840-9C49-7805A642C293}"/>
              </a:ext>
            </a:extLst>
          </p:cNvPr>
          <p:cNvPicPr>
            <a:picLocks noChangeAspect="1"/>
          </p:cNvPicPr>
          <p:nvPr/>
        </p:nvPicPr>
        <p:blipFill>
          <a:blip r:embed="rId3"/>
          <a:stretch>
            <a:fillRect/>
          </a:stretch>
        </p:blipFill>
        <p:spPr>
          <a:xfrm>
            <a:off x="8277548" y="1174746"/>
            <a:ext cx="3810075" cy="3787751"/>
          </a:xfrm>
          <a:prstGeom prst="rect">
            <a:avLst/>
          </a:prstGeom>
        </p:spPr>
      </p:pic>
      <p:sp>
        <p:nvSpPr>
          <p:cNvPr id="9" name="TextBox 8">
            <a:extLst>
              <a:ext uri="{FF2B5EF4-FFF2-40B4-BE49-F238E27FC236}">
                <a16:creationId xmlns:a16="http://schemas.microsoft.com/office/drawing/2014/main" id="{C65F6F38-FBAD-5744-A0B7-A0DE93D65A07}"/>
              </a:ext>
            </a:extLst>
          </p:cNvPr>
          <p:cNvSpPr txBox="1"/>
          <p:nvPr/>
        </p:nvSpPr>
        <p:spPr>
          <a:xfrm>
            <a:off x="423861" y="1174746"/>
            <a:ext cx="7853687" cy="3970318"/>
          </a:xfrm>
          <a:prstGeom prst="rect">
            <a:avLst/>
          </a:prstGeom>
          <a:noFill/>
        </p:spPr>
        <p:txBody>
          <a:bodyPr wrap="square" rtlCol="0">
            <a:spAutoFit/>
          </a:bodyPr>
          <a:lstStyle/>
          <a:p>
            <a:pPr marL="285750" indent="-285750">
              <a:buFont typeface="Arial" panose="020B0604020202020204" pitchFamily="34" charset="0"/>
              <a:buChar char="•"/>
            </a:pPr>
            <a:r>
              <a:rPr lang="en-GB" b="1" dirty="0"/>
              <a:t>Performance</a:t>
            </a:r>
            <a:r>
              <a:rPr lang="en-GB" dirty="0"/>
              <a:t> - primary operating characteristics</a:t>
            </a:r>
          </a:p>
          <a:p>
            <a:pPr marL="285750" indent="-285750">
              <a:buFont typeface="Arial" panose="020B0604020202020204" pitchFamily="34" charset="0"/>
              <a:buChar char="•"/>
            </a:pPr>
            <a:r>
              <a:rPr lang="en-GB" b="1" dirty="0"/>
              <a:t>Features</a:t>
            </a:r>
            <a:r>
              <a:rPr lang="en-GB" dirty="0"/>
              <a:t> - secondary aspects of performance, the "bells and whistles" of products and services</a:t>
            </a:r>
          </a:p>
          <a:p>
            <a:pPr marL="285750" indent="-285750">
              <a:buFont typeface="Arial" panose="020B0604020202020204" pitchFamily="34" charset="0"/>
              <a:buChar char="•"/>
            </a:pPr>
            <a:r>
              <a:rPr lang="en-GB" b="1" dirty="0"/>
              <a:t>Reliability</a:t>
            </a:r>
            <a:r>
              <a:rPr lang="en-GB" dirty="0"/>
              <a:t> - the probability of a product malfunctioning or failing within a specified time period</a:t>
            </a:r>
          </a:p>
          <a:p>
            <a:pPr marL="285750" indent="-285750">
              <a:buFont typeface="Arial" panose="020B0604020202020204" pitchFamily="34" charset="0"/>
              <a:buChar char="•"/>
            </a:pPr>
            <a:r>
              <a:rPr lang="en-GB" b="1" dirty="0"/>
              <a:t>Conformance</a:t>
            </a:r>
            <a:r>
              <a:rPr lang="en-GB" dirty="0"/>
              <a:t> - how much does the design and operating characteristics meet established standards</a:t>
            </a:r>
          </a:p>
          <a:p>
            <a:pPr marL="285750" indent="-285750">
              <a:buFont typeface="Arial" panose="020B0604020202020204" pitchFamily="34" charset="0"/>
              <a:buChar char="•"/>
            </a:pPr>
            <a:r>
              <a:rPr lang="en-GB" b="1" dirty="0"/>
              <a:t>Durability</a:t>
            </a:r>
            <a:r>
              <a:rPr lang="en-GB" dirty="0"/>
              <a:t> – a measure of product life, durability has both economic and technical dimensions</a:t>
            </a:r>
          </a:p>
          <a:p>
            <a:pPr marL="285750" indent="-285750">
              <a:buFont typeface="Arial" panose="020B0604020202020204" pitchFamily="34" charset="0"/>
              <a:buChar char="•"/>
            </a:pPr>
            <a:r>
              <a:rPr lang="en-GB" b="1" dirty="0"/>
              <a:t>Serviceability</a:t>
            </a:r>
            <a:r>
              <a:rPr lang="en-GB" dirty="0"/>
              <a:t> - the speed, courtesy, competence, and ease of repair</a:t>
            </a:r>
          </a:p>
          <a:p>
            <a:pPr marL="285750" indent="-285750">
              <a:buFont typeface="Arial" panose="020B0604020202020204" pitchFamily="34" charset="0"/>
              <a:buChar char="•"/>
            </a:pPr>
            <a:r>
              <a:rPr lang="en-GB" b="1" dirty="0"/>
              <a:t>Aesthetics</a:t>
            </a:r>
            <a:r>
              <a:rPr lang="en-GB" dirty="0"/>
              <a:t> - how a product looks, feels, sounds, tastes, or smells (subjective)</a:t>
            </a:r>
          </a:p>
          <a:p>
            <a:pPr marL="285750" indent="-285750">
              <a:buFont typeface="Arial" panose="020B0604020202020204" pitchFamily="34" charset="0"/>
              <a:buChar char="•"/>
            </a:pPr>
            <a:r>
              <a:rPr lang="en-GB" b="1" dirty="0"/>
              <a:t>Perceived quality </a:t>
            </a:r>
            <a:r>
              <a:rPr lang="en-GB" dirty="0"/>
              <a:t>- tangible and intangible product aspects</a:t>
            </a:r>
          </a:p>
          <a:p>
            <a:r>
              <a:rPr lang="en-GB" dirty="0"/>
              <a:t>	</a:t>
            </a:r>
          </a:p>
          <a:p>
            <a:pPr algn="r"/>
            <a:r>
              <a:rPr lang="en-US" dirty="0"/>
              <a:t>(Garvin, 1987)</a:t>
            </a:r>
          </a:p>
        </p:txBody>
      </p:sp>
    </p:spTree>
    <p:extLst>
      <p:ext uri="{BB962C8B-B14F-4D97-AF65-F5344CB8AC3E}">
        <p14:creationId xmlns:p14="http://schemas.microsoft.com/office/powerpoint/2010/main" val="181170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 Control</a:t>
            </a:r>
          </a:p>
        </p:txBody>
      </p:sp>
      <p:sp>
        <p:nvSpPr>
          <p:cNvPr id="3" name="Content Placeholder 2"/>
          <p:cNvSpPr>
            <a:spLocks noGrp="1"/>
          </p:cNvSpPr>
          <p:nvPr>
            <p:ph idx="1"/>
          </p:nvPr>
        </p:nvSpPr>
        <p:spPr>
          <a:xfrm>
            <a:off x="609600" y="928688"/>
            <a:ext cx="10972800" cy="4514850"/>
          </a:xfrm>
        </p:spPr>
        <p:txBody>
          <a:bodyPr>
            <a:normAutofit lnSpcReduction="10000"/>
          </a:bodyPr>
          <a:lstStyle/>
          <a:p>
            <a:pPr marL="0" indent="0">
              <a:buNone/>
            </a:pPr>
            <a:endParaRPr lang="en-GB" dirty="0"/>
          </a:p>
          <a:p>
            <a:r>
              <a:rPr lang="en-GB" dirty="0"/>
              <a:t>“Quality is not an act, it is a habit”  (Aristotle)</a:t>
            </a:r>
            <a:br>
              <a:rPr lang="en-GB" dirty="0"/>
            </a:br>
            <a:r>
              <a:rPr lang="en-GB" dirty="0" err="1"/>
              <a:t>Juran</a:t>
            </a:r>
            <a:r>
              <a:rPr lang="en-GB" dirty="0"/>
              <a:t> Model</a:t>
            </a:r>
          </a:p>
          <a:p>
            <a:r>
              <a:rPr lang="en-GB" dirty="0" err="1"/>
              <a:t>Garvins</a:t>
            </a:r>
            <a:r>
              <a:rPr lang="en-GB" dirty="0"/>
              <a:t> 8 Dimensions of Quality</a:t>
            </a:r>
          </a:p>
          <a:p>
            <a:r>
              <a:rPr lang="en-GB" dirty="0" err="1"/>
              <a:t>Demings</a:t>
            </a:r>
            <a:r>
              <a:rPr lang="en-GB" dirty="0"/>
              <a:t> 14 Points of Quality</a:t>
            </a:r>
          </a:p>
          <a:p>
            <a:r>
              <a:rPr lang="en-GB" dirty="0"/>
              <a:t>Total Quality Management – TQM</a:t>
            </a:r>
          </a:p>
          <a:p>
            <a:r>
              <a:rPr lang="en-GB" dirty="0"/>
              <a:t>LEAN </a:t>
            </a:r>
          </a:p>
          <a:p>
            <a:r>
              <a:rPr lang="en-GB" dirty="0"/>
              <a:t>MUDA</a:t>
            </a:r>
          </a:p>
          <a:p>
            <a:r>
              <a:rPr lang="en-GB" dirty="0"/>
              <a:t>Process Focus</a:t>
            </a:r>
          </a:p>
          <a:p>
            <a:pPr marL="0" indent="0">
              <a:buNone/>
            </a:pPr>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5</a:t>
            </a:fld>
            <a:endParaRPr lang="en-GB" altLang="en-US" dirty="0"/>
          </a:p>
        </p:txBody>
      </p:sp>
    </p:spTree>
    <p:extLst>
      <p:ext uri="{BB962C8B-B14F-4D97-AF65-F5344CB8AC3E}">
        <p14:creationId xmlns:p14="http://schemas.microsoft.com/office/powerpoint/2010/main" val="1851757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BBBF3-C8F1-7D47-B7F0-3EA47F75B155}"/>
              </a:ext>
            </a:extLst>
          </p:cNvPr>
          <p:cNvSpPr>
            <a:spLocks noGrp="1"/>
          </p:cNvSpPr>
          <p:nvPr>
            <p:ph type="title"/>
          </p:nvPr>
        </p:nvSpPr>
        <p:spPr/>
        <p:txBody>
          <a:bodyPr/>
          <a:lstStyle/>
          <a:p>
            <a:r>
              <a:rPr lang="en-US" dirty="0"/>
              <a:t>Quality Control</a:t>
            </a:r>
          </a:p>
        </p:txBody>
      </p:sp>
      <p:sp>
        <p:nvSpPr>
          <p:cNvPr id="4" name="Slide Number Placeholder 3">
            <a:extLst>
              <a:ext uri="{FF2B5EF4-FFF2-40B4-BE49-F238E27FC236}">
                <a16:creationId xmlns:a16="http://schemas.microsoft.com/office/drawing/2014/main" id="{6F1B497B-D168-6142-9BB7-BDB34617A31E}"/>
              </a:ext>
            </a:extLst>
          </p:cNvPr>
          <p:cNvSpPr>
            <a:spLocks noGrp="1"/>
          </p:cNvSpPr>
          <p:nvPr>
            <p:ph type="sldNum" sz="quarter" idx="12"/>
          </p:nvPr>
        </p:nvSpPr>
        <p:spPr/>
        <p:txBody>
          <a:bodyPr/>
          <a:lstStyle/>
          <a:p>
            <a:fld id="{3D165440-4880-415F-9146-4793BDD623F8}" type="slidenum">
              <a:rPr lang="en-GB" smtClean="0"/>
              <a:t>6</a:t>
            </a:fld>
            <a:endParaRPr lang="en-GB"/>
          </a:p>
        </p:txBody>
      </p:sp>
      <p:sp>
        <p:nvSpPr>
          <p:cNvPr id="9" name="TextBox 8">
            <a:extLst>
              <a:ext uri="{FF2B5EF4-FFF2-40B4-BE49-F238E27FC236}">
                <a16:creationId xmlns:a16="http://schemas.microsoft.com/office/drawing/2014/main" id="{A20301E6-772E-9742-9A2E-4BEA9E7F7CC8}"/>
              </a:ext>
            </a:extLst>
          </p:cNvPr>
          <p:cNvSpPr txBox="1"/>
          <p:nvPr/>
        </p:nvSpPr>
        <p:spPr>
          <a:xfrm>
            <a:off x="452539" y="1174746"/>
            <a:ext cx="11308051" cy="3139321"/>
          </a:xfrm>
          <a:prstGeom prst="rect">
            <a:avLst/>
          </a:prstGeom>
          <a:noFill/>
        </p:spPr>
        <p:txBody>
          <a:bodyPr wrap="square" rtlCol="0">
            <a:spAutoFit/>
          </a:bodyPr>
          <a:lstStyle/>
          <a:p>
            <a:r>
              <a:rPr lang="en-GB" dirty="0"/>
              <a:t>Demonstrate a critical understanding of your organisations quality processes and its effectiveness in meeting customer requirements.</a:t>
            </a:r>
          </a:p>
          <a:p>
            <a:br>
              <a:rPr lang="en-GB" dirty="0"/>
            </a:br>
            <a:r>
              <a:rPr lang="en-GB" b="1" dirty="0"/>
              <a:t>Quality Control</a:t>
            </a:r>
            <a:endParaRPr lang="en-GB" dirty="0"/>
          </a:p>
          <a:p>
            <a:r>
              <a:rPr lang="en-GB" dirty="0"/>
              <a:t>The processes and specifications required by the product/service. Periodic checks and inspection </a:t>
            </a:r>
          </a:p>
          <a:p>
            <a:r>
              <a:rPr lang="en-GB" dirty="0"/>
              <a:t>metrics need to be tracked</a:t>
            </a:r>
            <a:br>
              <a:rPr lang="en-GB" dirty="0"/>
            </a:br>
            <a:br>
              <a:rPr lang="en-GB" dirty="0"/>
            </a:br>
            <a:r>
              <a:rPr lang="en-GB" b="1" dirty="0"/>
              <a:t>Quality Improvement</a:t>
            </a:r>
            <a:br>
              <a:rPr lang="en-GB" b="1" dirty="0"/>
            </a:br>
            <a:r>
              <a:rPr lang="en-GB" dirty="0"/>
              <a:t>To identify and prove the need for improvement from the exiting performance levels to achieve new targets and implement them successfully.</a:t>
            </a:r>
          </a:p>
          <a:p>
            <a:endParaRPr lang="en-US" dirty="0"/>
          </a:p>
        </p:txBody>
      </p:sp>
    </p:spTree>
    <p:extLst>
      <p:ext uri="{BB962C8B-B14F-4D97-AF65-F5344CB8AC3E}">
        <p14:creationId xmlns:p14="http://schemas.microsoft.com/office/powerpoint/2010/main" val="1536785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Quality Control</a:t>
            </a:r>
            <a:endParaRPr lang="en-US" i="1"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r>
              <a:rPr lang="en-GB" dirty="0"/>
              <a:t>A procedure or set of procedures intended to ensure that a manufactured product or performed service adheres to a defined set of quality criteria or meets the requirements of the client or customer.</a:t>
            </a:r>
          </a:p>
          <a:p>
            <a:pPr marL="0" indent="0" algn="r">
              <a:buNone/>
            </a:pPr>
            <a:r>
              <a:rPr lang="en-GB" dirty="0"/>
              <a:t>			</a:t>
            </a:r>
          </a:p>
          <a:p>
            <a:pPr marL="0" indent="0" algn="r">
              <a:buNone/>
            </a:pPr>
            <a:r>
              <a:rPr lang="en-GB" dirty="0"/>
              <a:t>(Richards, 2020)</a:t>
            </a:r>
            <a:endParaRPr lang="en-GB" sz="2300" dirty="0"/>
          </a:p>
          <a:p>
            <a:pPr marL="0" indent="0">
              <a:buNone/>
            </a:pP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7</a:t>
            </a:fld>
            <a:endParaRPr lang="en-GB" altLang="en-US"/>
          </a:p>
        </p:txBody>
      </p:sp>
    </p:spTree>
    <p:extLst>
      <p:ext uri="{BB962C8B-B14F-4D97-AF65-F5344CB8AC3E}">
        <p14:creationId xmlns:p14="http://schemas.microsoft.com/office/powerpoint/2010/main" val="4278087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BBBF3-C8F1-7D47-B7F0-3EA47F75B155}"/>
              </a:ext>
            </a:extLst>
          </p:cNvPr>
          <p:cNvSpPr>
            <a:spLocks noGrp="1"/>
          </p:cNvSpPr>
          <p:nvPr>
            <p:ph type="title"/>
          </p:nvPr>
        </p:nvSpPr>
        <p:spPr/>
        <p:txBody>
          <a:bodyPr/>
          <a:lstStyle/>
          <a:p>
            <a:r>
              <a:rPr lang="en-US" dirty="0"/>
              <a:t>Quality Control</a:t>
            </a:r>
          </a:p>
        </p:txBody>
      </p:sp>
      <p:sp>
        <p:nvSpPr>
          <p:cNvPr id="4" name="Slide Number Placeholder 3">
            <a:extLst>
              <a:ext uri="{FF2B5EF4-FFF2-40B4-BE49-F238E27FC236}">
                <a16:creationId xmlns:a16="http://schemas.microsoft.com/office/drawing/2014/main" id="{6F1B497B-D168-6142-9BB7-BDB34617A31E}"/>
              </a:ext>
            </a:extLst>
          </p:cNvPr>
          <p:cNvSpPr>
            <a:spLocks noGrp="1"/>
          </p:cNvSpPr>
          <p:nvPr>
            <p:ph type="sldNum" sz="quarter" idx="12"/>
          </p:nvPr>
        </p:nvSpPr>
        <p:spPr/>
        <p:txBody>
          <a:bodyPr/>
          <a:lstStyle/>
          <a:p>
            <a:fld id="{3D165440-4880-415F-9146-4793BDD623F8}" type="slidenum">
              <a:rPr lang="en-GB" smtClean="0"/>
              <a:t>8</a:t>
            </a:fld>
            <a:endParaRPr lang="en-GB"/>
          </a:p>
        </p:txBody>
      </p:sp>
      <p:sp>
        <p:nvSpPr>
          <p:cNvPr id="9" name="TextBox 8">
            <a:extLst>
              <a:ext uri="{FF2B5EF4-FFF2-40B4-BE49-F238E27FC236}">
                <a16:creationId xmlns:a16="http://schemas.microsoft.com/office/drawing/2014/main" id="{A20301E6-772E-9742-9A2E-4BEA9E7F7CC8}"/>
              </a:ext>
            </a:extLst>
          </p:cNvPr>
          <p:cNvSpPr txBox="1"/>
          <p:nvPr/>
        </p:nvSpPr>
        <p:spPr>
          <a:xfrm>
            <a:off x="452539" y="1174746"/>
            <a:ext cx="11308051" cy="4524315"/>
          </a:xfrm>
          <a:prstGeom prst="rect">
            <a:avLst/>
          </a:prstGeom>
          <a:noFill/>
        </p:spPr>
        <p:txBody>
          <a:bodyPr wrap="square" rtlCol="0">
            <a:spAutoFit/>
          </a:bodyPr>
          <a:lstStyle/>
          <a:p>
            <a:r>
              <a:rPr lang="en-GB" dirty="0"/>
              <a:t>Quality control consists of </a:t>
            </a:r>
            <a:r>
              <a:rPr lang="en-GB" b="1" dirty="0"/>
              <a:t>developing, designing, producing, marketing and servicing, </a:t>
            </a:r>
            <a:r>
              <a:rPr lang="en-GB" dirty="0"/>
              <a:t>products and services with optimum cost-effectiveness and usefulness, which customers will </a:t>
            </a:r>
            <a:r>
              <a:rPr lang="en-GB" b="1" dirty="0"/>
              <a:t>purchase with satisfaction.</a:t>
            </a:r>
          </a:p>
          <a:p>
            <a:endParaRPr lang="en-GB" b="1" dirty="0"/>
          </a:p>
          <a:p>
            <a:r>
              <a:rPr lang="en-GB" dirty="0"/>
              <a:t>To meet this goal, everyone in the company must participate in and promote quality control, including top executives, all divisions, within the company and all employees.</a:t>
            </a:r>
          </a:p>
          <a:p>
            <a:br>
              <a:rPr lang="en-GB" b="1" dirty="0"/>
            </a:br>
            <a:endParaRPr lang="en-GB" b="1" dirty="0"/>
          </a:p>
          <a:p>
            <a:r>
              <a:rPr lang="en-GB" b="1" dirty="0"/>
              <a:t>To engage in quality control:</a:t>
            </a:r>
          </a:p>
          <a:p>
            <a:endParaRPr lang="en-GB" b="1" dirty="0"/>
          </a:p>
          <a:p>
            <a:pPr marL="285750" indent="-285750">
              <a:buFont typeface="Arial" panose="020B0604020202020204" pitchFamily="34" charset="0"/>
              <a:buChar char="•"/>
            </a:pPr>
            <a:r>
              <a:rPr lang="en-GB" dirty="0"/>
              <a:t>Make total quality control the foundation of your business process.</a:t>
            </a:r>
          </a:p>
          <a:p>
            <a:pPr marL="285750" indent="-285750">
              <a:buFont typeface="Arial" panose="020B0604020202020204" pitchFamily="34" charset="0"/>
              <a:buChar char="•"/>
            </a:pPr>
            <a:r>
              <a:rPr lang="en-GB" dirty="0"/>
              <a:t>Focus full scale efforts on the control of cost, price and profit.</a:t>
            </a:r>
          </a:p>
          <a:p>
            <a:pPr marL="285750" indent="-285750">
              <a:buFont typeface="Arial" panose="020B0604020202020204" pitchFamily="34" charset="0"/>
              <a:buChar char="•"/>
            </a:pPr>
            <a:r>
              <a:rPr lang="en-GB" dirty="0"/>
              <a:t>Control quantity - amount of production and stock</a:t>
            </a:r>
          </a:p>
          <a:p>
            <a:endParaRPr lang="en-GB" b="1" dirty="0"/>
          </a:p>
          <a:p>
            <a:endParaRPr lang="en-GB" b="1" dirty="0"/>
          </a:p>
          <a:p>
            <a:pPr algn="r"/>
            <a:r>
              <a:rPr lang="en-GB" dirty="0"/>
              <a:t>(Ishikawa, 1989)</a:t>
            </a:r>
          </a:p>
          <a:p>
            <a:endParaRPr lang="en-US" dirty="0"/>
          </a:p>
        </p:txBody>
      </p:sp>
    </p:spTree>
    <p:extLst>
      <p:ext uri="{BB962C8B-B14F-4D97-AF65-F5344CB8AC3E}">
        <p14:creationId xmlns:p14="http://schemas.microsoft.com/office/powerpoint/2010/main" val="3969785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 Control</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9</a:t>
            </a:fld>
            <a:endParaRPr lang="en-GB" altLang="en-US"/>
          </a:p>
        </p:txBody>
      </p:sp>
      <p:pic>
        <p:nvPicPr>
          <p:cNvPr id="5" name="Picture 4">
            <a:extLst>
              <a:ext uri="{FF2B5EF4-FFF2-40B4-BE49-F238E27FC236}">
                <a16:creationId xmlns:a16="http://schemas.microsoft.com/office/drawing/2014/main" id="{06F692DB-D452-9A47-B70C-2E6D443A97EB}"/>
              </a:ext>
            </a:extLst>
          </p:cNvPr>
          <p:cNvPicPr>
            <a:picLocks noChangeAspect="1"/>
          </p:cNvPicPr>
          <p:nvPr/>
        </p:nvPicPr>
        <p:blipFill>
          <a:blip r:embed="rId3"/>
          <a:stretch>
            <a:fillRect/>
          </a:stretch>
        </p:blipFill>
        <p:spPr>
          <a:xfrm>
            <a:off x="8106508" y="368983"/>
            <a:ext cx="3827584" cy="5231031"/>
          </a:xfrm>
          <a:prstGeom prst="rect">
            <a:avLst/>
          </a:prstGeom>
        </p:spPr>
      </p:pic>
      <p:sp>
        <p:nvSpPr>
          <p:cNvPr id="6" name="TextBox 5">
            <a:extLst>
              <a:ext uri="{FF2B5EF4-FFF2-40B4-BE49-F238E27FC236}">
                <a16:creationId xmlns:a16="http://schemas.microsoft.com/office/drawing/2014/main" id="{368967AA-09E0-264A-A86D-3A73146F8781}"/>
              </a:ext>
            </a:extLst>
          </p:cNvPr>
          <p:cNvSpPr txBox="1"/>
          <p:nvPr/>
        </p:nvSpPr>
        <p:spPr>
          <a:xfrm>
            <a:off x="187290" y="1174746"/>
            <a:ext cx="7547259" cy="2308324"/>
          </a:xfrm>
          <a:prstGeom prst="rect">
            <a:avLst/>
          </a:prstGeom>
          <a:noFill/>
        </p:spPr>
        <p:txBody>
          <a:bodyPr wrap="none" rtlCol="0">
            <a:spAutoFit/>
          </a:bodyPr>
          <a:lstStyle/>
          <a:p>
            <a:r>
              <a:rPr lang="en-GB" dirty="0"/>
              <a:t>Incoming quality control is the process of inspecting raw and/or component </a:t>
            </a:r>
          </a:p>
          <a:p>
            <a:r>
              <a:rPr lang="en-GB" dirty="0"/>
              <a:t>materials from suppliers upon arrival. </a:t>
            </a:r>
          </a:p>
          <a:p>
            <a:endParaRPr lang="en-GB" dirty="0"/>
          </a:p>
          <a:p>
            <a:pPr marL="285750" indent="-285750">
              <a:buFont typeface="Arial" panose="020B0604020202020204" pitchFamily="34" charset="0"/>
              <a:buChar char="•"/>
            </a:pPr>
            <a:r>
              <a:rPr lang="en-GB" b="1" dirty="0"/>
              <a:t>Defective Parts? </a:t>
            </a:r>
            <a:br>
              <a:rPr lang="en-GB" dirty="0"/>
            </a:br>
            <a:r>
              <a:rPr lang="en-GB" dirty="0"/>
              <a:t>Negotiate with the supplier for return or exchange</a:t>
            </a:r>
            <a:br>
              <a:rPr lang="en-GB" dirty="0"/>
            </a:br>
            <a:endParaRPr lang="en-GB" dirty="0"/>
          </a:p>
          <a:p>
            <a:pPr marL="285750" indent="-285750">
              <a:buFont typeface="Arial" panose="020B0604020202020204" pitchFamily="34" charset="0"/>
              <a:buChar char="•"/>
            </a:pPr>
            <a:r>
              <a:rPr lang="en-GB" b="1" dirty="0"/>
              <a:t>Ultimate Purpose </a:t>
            </a:r>
            <a:br>
              <a:rPr lang="en-GB" dirty="0"/>
            </a:br>
            <a:r>
              <a:rPr lang="en-GB" dirty="0"/>
              <a:t>To ensure product quality will not be affected. </a:t>
            </a:r>
            <a:endParaRPr lang="en-US" dirty="0"/>
          </a:p>
        </p:txBody>
      </p:sp>
    </p:spTree>
    <p:extLst>
      <p:ext uri="{BB962C8B-B14F-4D97-AF65-F5344CB8AC3E}">
        <p14:creationId xmlns:p14="http://schemas.microsoft.com/office/powerpoint/2010/main" val="3428307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Six Sigma</a:t>
            </a:r>
            <a:endParaRPr lang="en-US" dirty="0"/>
          </a:p>
        </p:txBody>
      </p:sp>
      <p:sp>
        <p:nvSpPr>
          <p:cNvPr id="3" name="Content Placeholder 2"/>
          <p:cNvSpPr>
            <a:spLocks noGrp="1"/>
          </p:cNvSpPr>
          <p:nvPr>
            <p:ph idx="1"/>
          </p:nvPr>
        </p:nvSpPr>
        <p:spPr/>
        <p:txBody>
          <a:bodyPr>
            <a:normAutofit fontScale="92500"/>
          </a:bodyPr>
          <a:lstStyle/>
          <a:p>
            <a:r>
              <a:rPr lang="en-GB" dirty="0"/>
              <a:t>Six Sigma is about process improvement as part of quality management. Existing products and/or services are improved using analytical techniques and statistics. </a:t>
            </a:r>
          </a:p>
          <a:p>
            <a:r>
              <a:rPr lang="en-GB" dirty="0"/>
              <a:t>Six Sigma focuses on reducing variability in matters that are perceived as Critical to Quality (CTQ) by the customer. </a:t>
            </a:r>
          </a:p>
          <a:p>
            <a:r>
              <a:rPr lang="en-GB" dirty="0"/>
              <a:t>These CTQs are very important and vital to quality; it is about the internal critical quality parameters that relate to the customer’s wishes and needs. </a:t>
            </a:r>
          </a:p>
          <a:p>
            <a:r>
              <a:rPr lang="en-GB" dirty="0"/>
              <a:t>CTQs are quality characteristics of the process or service that meet the requirements of the customer.</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10</a:t>
            </a:fld>
            <a:endParaRPr lang="en-GB" altLang="en-US"/>
          </a:p>
        </p:txBody>
      </p:sp>
    </p:spTree>
    <p:extLst>
      <p:ext uri="{BB962C8B-B14F-4D97-AF65-F5344CB8AC3E}">
        <p14:creationId xmlns:p14="http://schemas.microsoft.com/office/powerpoint/2010/main" val="2722027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7 Basic Tools of Quality</a:t>
            </a:r>
            <a:endParaRPr lang="en-US" dirty="0"/>
          </a:p>
        </p:txBody>
      </p:sp>
      <p:sp>
        <p:nvSpPr>
          <p:cNvPr id="3" name="Content Placeholder 2"/>
          <p:cNvSpPr>
            <a:spLocks noGrp="1"/>
          </p:cNvSpPr>
          <p:nvPr>
            <p:ph idx="1"/>
          </p:nvPr>
        </p:nvSpPr>
        <p:spPr>
          <a:xfrm>
            <a:off x="1585912" y="1071564"/>
            <a:ext cx="10358438" cy="4257674"/>
          </a:xfrm>
        </p:spPr>
        <p:txBody>
          <a:bodyPr>
            <a:normAutofit/>
          </a:bodyPr>
          <a:lstStyle/>
          <a:p>
            <a:r>
              <a:rPr lang="en-GB" dirty="0"/>
              <a:t>Stratification (Divide and Conquer)</a:t>
            </a:r>
          </a:p>
          <a:p>
            <a:r>
              <a:rPr lang="en-GB" dirty="0"/>
              <a:t>Histogram</a:t>
            </a:r>
          </a:p>
          <a:p>
            <a:r>
              <a:rPr lang="en-GB" dirty="0"/>
              <a:t>Check Sheet (Tally Sheet)</a:t>
            </a:r>
          </a:p>
          <a:p>
            <a:r>
              <a:rPr lang="en-GB" dirty="0"/>
              <a:t>Cause-and-effect diagram (“fishbone” or Ishikawa diagram)</a:t>
            </a:r>
          </a:p>
          <a:p>
            <a:r>
              <a:rPr lang="en-GB" dirty="0"/>
              <a:t>Pareto chart (80/20 Rule)</a:t>
            </a:r>
          </a:p>
          <a:p>
            <a:r>
              <a:rPr lang="en-GB" dirty="0"/>
              <a:t>Scatter diagram </a:t>
            </a:r>
          </a:p>
          <a:p>
            <a:r>
              <a:rPr lang="en-GB" dirty="0"/>
              <a:t>Control chart(Deming, 1982)</a:t>
            </a:r>
          </a:p>
          <a:p>
            <a:pPr marL="0" indent="0">
              <a:buNone/>
            </a:pPr>
            <a:endParaRPr lang="en-US" sz="21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11</a:t>
            </a:fld>
            <a:endParaRPr lang="en-GB" altLang="en-US"/>
          </a:p>
        </p:txBody>
      </p:sp>
    </p:spTree>
    <p:extLst>
      <p:ext uri="{BB962C8B-B14F-4D97-AF65-F5344CB8AC3E}">
        <p14:creationId xmlns:p14="http://schemas.microsoft.com/office/powerpoint/2010/main" val="2253004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Stratification (Divide and Conquer)</a:t>
            </a:r>
            <a:endParaRPr lang="en-US" dirty="0"/>
          </a:p>
        </p:txBody>
      </p:sp>
      <p:sp>
        <p:nvSpPr>
          <p:cNvPr id="3" name="Content Placeholder 2"/>
          <p:cNvSpPr>
            <a:spLocks noGrp="1"/>
          </p:cNvSpPr>
          <p:nvPr>
            <p:ph idx="1"/>
          </p:nvPr>
        </p:nvSpPr>
        <p:spPr>
          <a:xfrm>
            <a:off x="263769" y="1071564"/>
            <a:ext cx="7543799" cy="4467590"/>
          </a:xfrm>
        </p:spPr>
        <p:txBody>
          <a:bodyPr>
            <a:normAutofit fontScale="70000" lnSpcReduction="20000"/>
          </a:bodyPr>
          <a:lstStyle/>
          <a:p>
            <a:pPr marL="0" indent="0">
              <a:buNone/>
            </a:pPr>
            <a:r>
              <a:rPr lang="en-GB" dirty="0"/>
              <a:t>Sorts data, people, and objects into distinct groups or layers</a:t>
            </a:r>
          </a:p>
          <a:p>
            <a:pPr marL="0" indent="0">
              <a:buNone/>
            </a:pPr>
            <a:r>
              <a:rPr lang="en-GB" dirty="0"/>
              <a:t>used in combination with other data analysis tools. </a:t>
            </a:r>
          </a:p>
          <a:p>
            <a:pPr marL="0" indent="0">
              <a:buNone/>
            </a:pPr>
            <a:endParaRPr lang="en-GB" dirty="0"/>
          </a:p>
          <a:p>
            <a:pPr marL="0" indent="0">
              <a:buNone/>
            </a:pPr>
            <a:r>
              <a:rPr lang="en-GB" dirty="0"/>
              <a:t>Examples of different sources that might require data to be stratified:</a:t>
            </a:r>
          </a:p>
          <a:p>
            <a:pPr marL="0" indent="0">
              <a:buNone/>
            </a:pPr>
            <a:endParaRPr lang="en-GB" dirty="0"/>
          </a:p>
          <a:p>
            <a:r>
              <a:rPr lang="en-GB" dirty="0"/>
              <a:t>Equipment</a:t>
            </a:r>
          </a:p>
          <a:p>
            <a:r>
              <a:rPr lang="en-GB" dirty="0"/>
              <a:t>Shifts</a:t>
            </a:r>
          </a:p>
          <a:p>
            <a:r>
              <a:rPr lang="en-GB" dirty="0"/>
              <a:t>Departments</a:t>
            </a:r>
          </a:p>
          <a:p>
            <a:r>
              <a:rPr lang="en-GB" dirty="0"/>
              <a:t>Materials</a:t>
            </a:r>
          </a:p>
          <a:p>
            <a:r>
              <a:rPr lang="en-GB" dirty="0"/>
              <a:t>Suppliers</a:t>
            </a:r>
          </a:p>
          <a:p>
            <a:r>
              <a:rPr lang="en-GB" dirty="0"/>
              <a:t>Day of the week</a:t>
            </a:r>
          </a:p>
          <a:p>
            <a:r>
              <a:rPr lang="en-GB" dirty="0"/>
              <a:t>Time of day</a:t>
            </a:r>
          </a:p>
          <a:p>
            <a:r>
              <a:rPr lang="en-GB" dirty="0"/>
              <a:t>Products</a:t>
            </a:r>
          </a:p>
          <a:p>
            <a:pPr marL="0" indent="0">
              <a:buNone/>
            </a:pPr>
            <a:endParaRPr lang="en-US" sz="21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12</a:t>
            </a:fld>
            <a:endParaRPr lang="en-GB" altLang="en-US"/>
          </a:p>
        </p:txBody>
      </p:sp>
      <p:pic>
        <p:nvPicPr>
          <p:cNvPr id="7" name="Picture 6">
            <a:extLst>
              <a:ext uri="{FF2B5EF4-FFF2-40B4-BE49-F238E27FC236}">
                <a16:creationId xmlns:a16="http://schemas.microsoft.com/office/drawing/2014/main" id="{F0CA7133-EBBA-0A45-81A6-7B9AD41855F0}"/>
              </a:ext>
            </a:extLst>
          </p:cNvPr>
          <p:cNvPicPr>
            <a:picLocks noChangeAspect="1"/>
          </p:cNvPicPr>
          <p:nvPr/>
        </p:nvPicPr>
        <p:blipFill>
          <a:blip r:embed="rId3"/>
          <a:stretch>
            <a:fillRect/>
          </a:stretch>
        </p:blipFill>
        <p:spPr>
          <a:xfrm>
            <a:off x="4466050" y="2835459"/>
            <a:ext cx="6629400" cy="939800"/>
          </a:xfrm>
          <a:prstGeom prst="rect">
            <a:avLst/>
          </a:prstGeom>
        </p:spPr>
      </p:pic>
    </p:spTree>
    <p:extLst>
      <p:ext uri="{BB962C8B-B14F-4D97-AF65-F5344CB8AC3E}">
        <p14:creationId xmlns:p14="http://schemas.microsoft.com/office/powerpoint/2010/main" val="3840722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Histogram</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sz="1400" dirty="0"/>
              <a:t>Represents frequency of items falling into different categories of a given population or sample</a:t>
            </a:r>
            <a:endParaRPr lang="en-US" sz="14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13</a:t>
            </a:fld>
            <a:endParaRPr lang="en-GB" altLang="en-US"/>
          </a:p>
        </p:txBody>
      </p:sp>
      <p:pic>
        <p:nvPicPr>
          <p:cNvPr id="5" name="Picture 4">
            <a:extLst>
              <a:ext uri="{FF2B5EF4-FFF2-40B4-BE49-F238E27FC236}">
                <a16:creationId xmlns:a16="http://schemas.microsoft.com/office/drawing/2014/main" id="{F964B7BF-B2DF-9941-AF77-1311FC8E8482}"/>
              </a:ext>
            </a:extLst>
          </p:cNvPr>
          <p:cNvPicPr>
            <a:picLocks noChangeAspect="1"/>
          </p:cNvPicPr>
          <p:nvPr/>
        </p:nvPicPr>
        <p:blipFill>
          <a:blip r:embed="rId3"/>
          <a:stretch>
            <a:fillRect/>
          </a:stretch>
        </p:blipFill>
        <p:spPr>
          <a:xfrm>
            <a:off x="6187068" y="1913383"/>
            <a:ext cx="5847162" cy="3756285"/>
          </a:xfrm>
          <a:prstGeom prst="rect">
            <a:avLst/>
          </a:prstGeom>
        </p:spPr>
      </p:pic>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4" y="1913383"/>
            <a:ext cx="5490110" cy="446759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400" b="1" dirty="0"/>
              <a:t>Characteristics</a:t>
            </a:r>
            <a:r>
              <a:rPr lang="en-US" sz="1400" dirty="0"/>
              <a:t>:</a:t>
            </a:r>
            <a:br>
              <a:rPr lang="en-US" sz="1400" dirty="0"/>
            </a:br>
            <a:br>
              <a:rPr lang="en-US" sz="1400" dirty="0"/>
            </a:br>
            <a:endParaRPr lang="en-US" sz="1400" dirty="0"/>
          </a:p>
          <a:p>
            <a:r>
              <a:rPr lang="en-US" sz="1400" dirty="0"/>
              <a:t>Histogram is used to represent categorization of Continuous data</a:t>
            </a:r>
          </a:p>
          <a:p>
            <a:r>
              <a:rPr lang="en-US" sz="1400" dirty="0"/>
              <a:t>There is no gap between the bars unlike Bar graph, to signify that the data is continuous</a:t>
            </a:r>
          </a:p>
          <a:p>
            <a:r>
              <a:rPr lang="en-US" sz="1400" dirty="0"/>
              <a:t>The width of the groups is equal.</a:t>
            </a:r>
          </a:p>
        </p:txBody>
      </p:sp>
    </p:spTree>
    <p:extLst>
      <p:ext uri="{BB962C8B-B14F-4D97-AF65-F5344CB8AC3E}">
        <p14:creationId xmlns:p14="http://schemas.microsoft.com/office/powerpoint/2010/main" val="2751897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Check Sheet/Tally</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sz="1400" dirty="0"/>
              <a:t>Represents frequency of items falling into different categories of a given population or sample</a:t>
            </a:r>
            <a:endParaRPr lang="en-US" sz="14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14</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5894621"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400" dirty="0"/>
              <a:t>When to use a check sheet</a:t>
            </a:r>
          </a:p>
          <a:p>
            <a:pPr marL="0" indent="0">
              <a:buNone/>
            </a:pPr>
            <a:endParaRPr lang="en-US" sz="1400" dirty="0"/>
          </a:p>
          <a:p>
            <a:r>
              <a:rPr lang="en-US" sz="1400" dirty="0"/>
              <a:t>When data can be observed and collected repeatedly by the same person or at the same location</a:t>
            </a:r>
          </a:p>
          <a:p>
            <a:r>
              <a:rPr lang="en-US" sz="1400" dirty="0"/>
              <a:t>When collecting data on the frequency or patterns of events, problems, defects, defect location, defect causes, or similar issues</a:t>
            </a:r>
          </a:p>
          <a:p>
            <a:r>
              <a:rPr lang="en-US" sz="1400" dirty="0"/>
              <a:t>When collecting data from a production process</a:t>
            </a:r>
          </a:p>
        </p:txBody>
      </p:sp>
      <p:pic>
        <p:nvPicPr>
          <p:cNvPr id="6" name="Picture 5">
            <a:extLst>
              <a:ext uri="{FF2B5EF4-FFF2-40B4-BE49-F238E27FC236}">
                <a16:creationId xmlns:a16="http://schemas.microsoft.com/office/drawing/2014/main" id="{3529172F-3360-1F45-BC19-85FFC812A405}"/>
              </a:ext>
            </a:extLst>
          </p:cNvPr>
          <p:cNvPicPr>
            <a:picLocks noChangeAspect="1"/>
          </p:cNvPicPr>
          <p:nvPr/>
        </p:nvPicPr>
        <p:blipFill>
          <a:blip r:embed="rId3"/>
          <a:stretch>
            <a:fillRect/>
          </a:stretch>
        </p:blipFill>
        <p:spPr>
          <a:xfrm>
            <a:off x="6296025" y="1734299"/>
            <a:ext cx="5600700" cy="1828800"/>
          </a:xfrm>
          <a:prstGeom prst="rect">
            <a:avLst/>
          </a:prstGeom>
        </p:spPr>
      </p:pic>
    </p:spTree>
    <p:extLst>
      <p:ext uri="{BB962C8B-B14F-4D97-AF65-F5344CB8AC3E}">
        <p14:creationId xmlns:p14="http://schemas.microsoft.com/office/powerpoint/2010/main" val="1743595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Cause-and-effect diagram</a:t>
            </a:r>
            <a:br>
              <a:rPr lang="en-GB" dirty="0"/>
            </a:b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Fishbone diagram, Ishikawa diagram</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15</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6542322"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400" dirty="0"/>
              <a:t>identifies many possible causes for an effect or problem. It can be used to structure a brainstorming session. It immediately sorts ideas into useful categories.</a:t>
            </a:r>
          </a:p>
          <a:p>
            <a:pPr marL="0" indent="0">
              <a:buNone/>
            </a:pPr>
            <a:endParaRPr lang="en-US" sz="1400" dirty="0"/>
          </a:p>
          <a:p>
            <a:pPr marL="0" indent="0">
              <a:buNone/>
            </a:pPr>
            <a:r>
              <a:rPr lang="en-US" sz="1400" b="1" dirty="0"/>
              <a:t>When to use Fishbone diagram:</a:t>
            </a:r>
            <a:br>
              <a:rPr lang="en-US" sz="1400" b="1" dirty="0"/>
            </a:br>
            <a:endParaRPr lang="en-US" sz="1400" b="1" dirty="0"/>
          </a:p>
          <a:p>
            <a:r>
              <a:rPr lang="en-US" sz="1400" dirty="0"/>
              <a:t>When identifying possible causes for a problem</a:t>
            </a:r>
          </a:p>
          <a:p>
            <a:r>
              <a:rPr lang="en-US" sz="1400" dirty="0"/>
              <a:t>When a team’s thinking tends to fall into ruts</a:t>
            </a:r>
          </a:p>
        </p:txBody>
      </p:sp>
      <p:pic>
        <p:nvPicPr>
          <p:cNvPr id="5" name="Picture 4">
            <a:extLst>
              <a:ext uri="{FF2B5EF4-FFF2-40B4-BE49-F238E27FC236}">
                <a16:creationId xmlns:a16="http://schemas.microsoft.com/office/drawing/2014/main" id="{7D285C36-08EE-8048-B605-1F665C554A38}"/>
              </a:ext>
            </a:extLst>
          </p:cNvPr>
          <p:cNvPicPr>
            <a:picLocks noChangeAspect="1"/>
          </p:cNvPicPr>
          <p:nvPr/>
        </p:nvPicPr>
        <p:blipFill>
          <a:blip r:embed="rId3"/>
          <a:stretch>
            <a:fillRect/>
          </a:stretch>
        </p:blipFill>
        <p:spPr>
          <a:xfrm>
            <a:off x="6943725" y="1608881"/>
            <a:ext cx="5109980" cy="3844652"/>
          </a:xfrm>
          <a:prstGeom prst="rect">
            <a:avLst/>
          </a:prstGeom>
        </p:spPr>
      </p:pic>
    </p:spTree>
    <p:extLst>
      <p:ext uri="{BB962C8B-B14F-4D97-AF65-F5344CB8AC3E}">
        <p14:creationId xmlns:p14="http://schemas.microsoft.com/office/powerpoint/2010/main" val="425217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5. Pareto chart (80/20 Rule)</a:t>
            </a:r>
            <a:br>
              <a:rPr lang="en-GB" dirty="0"/>
            </a:b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Pareto diagram/analysis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16</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2" y="1913383"/>
            <a:ext cx="7428147"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400" dirty="0"/>
              <a:t>A Pareto chart is a bar graph. </a:t>
            </a:r>
          </a:p>
          <a:p>
            <a:pPr marL="0" indent="0">
              <a:buNone/>
            </a:pPr>
            <a:endParaRPr lang="en-US" sz="1400" dirty="0"/>
          </a:p>
          <a:p>
            <a:pPr marL="0" indent="0">
              <a:buNone/>
            </a:pPr>
            <a:r>
              <a:rPr lang="en-US" sz="1400" dirty="0"/>
              <a:t>The lengths of the bars represent frequency or cost (time or money), and are arranged with longest bars on the left and the shortest to the right. In this way the chart visually depicts which situations are more significant. </a:t>
            </a:r>
          </a:p>
          <a:p>
            <a:pPr marL="0" indent="0">
              <a:buNone/>
            </a:pPr>
            <a:endParaRPr lang="en-US" sz="1400" dirty="0"/>
          </a:p>
          <a:p>
            <a:pPr marL="0" indent="0">
              <a:buNone/>
            </a:pPr>
            <a:r>
              <a:rPr lang="en-US" sz="1400" b="1" dirty="0"/>
              <a:t>When to use Pareto Chart:</a:t>
            </a:r>
            <a:br>
              <a:rPr lang="en-US" sz="1400" b="1" dirty="0"/>
            </a:br>
            <a:endParaRPr lang="en-US" sz="1400" b="1" dirty="0"/>
          </a:p>
          <a:p>
            <a:r>
              <a:rPr lang="en-US" sz="1400" dirty="0"/>
              <a:t>When analyzing data about the frequency of problems or causes in a process</a:t>
            </a:r>
          </a:p>
          <a:p>
            <a:r>
              <a:rPr lang="en-US" sz="1400" dirty="0"/>
              <a:t>When there are many problems or causes and you want to focus on the most significant</a:t>
            </a:r>
          </a:p>
          <a:p>
            <a:r>
              <a:rPr lang="en-US" sz="1400" dirty="0"/>
              <a:t>When analyzing broad causes by looking at their specific components</a:t>
            </a:r>
          </a:p>
          <a:p>
            <a:r>
              <a:rPr lang="en-US" sz="1400" dirty="0"/>
              <a:t>When communicating with others about your data</a:t>
            </a:r>
          </a:p>
          <a:p>
            <a:pPr marL="0" indent="0">
              <a:buNone/>
            </a:pPr>
            <a:endParaRPr lang="en-US" sz="1400" dirty="0"/>
          </a:p>
        </p:txBody>
      </p:sp>
      <p:pic>
        <p:nvPicPr>
          <p:cNvPr id="6" name="Picture 5">
            <a:extLst>
              <a:ext uri="{FF2B5EF4-FFF2-40B4-BE49-F238E27FC236}">
                <a16:creationId xmlns:a16="http://schemas.microsoft.com/office/drawing/2014/main" id="{47EE3B79-E7F0-C649-88EE-60ACC24DC6EC}"/>
              </a:ext>
            </a:extLst>
          </p:cNvPr>
          <p:cNvPicPr>
            <a:picLocks noChangeAspect="1"/>
          </p:cNvPicPr>
          <p:nvPr/>
        </p:nvPicPr>
        <p:blipFill>
          <a:blip r:embed="rId3"/>
          <a:stretch>
            <a:fillRect/>
          </a:stretch>
        </p:blipFill>
        <p:spPr>
          <a:xfrm>
            <a:off x="8699512" y="2869419"/>
            <a:ext cx="3360737" cy="2745569"/>
          </a:xfrm>
          <a:prstGeom prst="rect">
            <a:avLst/>
          </a:prstGeom>
        </p:spPr>
      </p:pic>
      <p:pic>
        <p:nvPicPr>
          <p:cNvPr id="7" name="Picture 6">
            <a:extLst>
              <a:ext uri="{FF2B5EF4-FFF2-40B4-BE49-F238E27FC236}">
                <a16:creationId xmlns:a16="http://schemas.microsoft.com/office/drawing/2014/main" id="{62533D71-C157-DE46-BE7A-F346B1DA454B}"/>
              </a:ext>
            </a:extLst>
          </p:cNvPr>
          <p:cNvPicPr>
            <a:picLocks noChangeAspect="1"/>
          </p:cNvPicPr>
          <p:nvPr/>
        </p:nvPicPr>
        <p:blipFill>
          <a:blip r:embed="rId4"/>
          <a:stretch>
            <a:fillRect/>
          </a:stretch>
        </p:blipFill>
        <p:spPr>
          <a:xfrm>
            <a:off x="8807463" y="653630"/>
            <a:ext cx="3022587" cy="2089570"/>
          </a:xfrm>
          <a:prstGeom prst="rect">
            <a:avLst/>
          </a:prstGeom>
        </p:spPr>
      </p:pic>
    </p:spTree>
    <p:extLst>
      <p:ext uri="{BB962C8B-B14F-4D97-AF65-F5344CB8AC3E}">
        <p14:creationId xmlns:p14="http://schemas.microsoft.com/office/powerpoint/2010/main" val="848987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6. Scatter diagram</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scatter plot, X-Y graph</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17</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7213835" cy="3701605"/>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400" dirty="0"/>
              <a:t>The scatter diagram graphs pairs of numerical data, with one variable on each axis, to look for a relationship between them. If the variables are correlated, the points will fall along a line or curve. The better the correlation, the tighter the points will hug the line.</a:t>
            </a:r>
            <a:endParaRPr lang="en-US" sz="1400" dirty="0"/>
          </a:p>
          <a:p>
            <a:pPr marL="0" indent="0">
              <a:buNone/>
            </a:pPr>
            <a:br>
              <a:rPr lang="en-US" sz="1400" b="1" dirty="0"/>
            </a:br>
            <a:r>
              <a:rPr lang="en-US" sz="1400" b="1" dirty="0"/>
              <a:t>When to use Scatter Chart:</a:t>
            </a:r>
            <a:br>
              <a:rPr lang="en-US" sz="1400" b="1" dirty="0"/>
            </a:br>
            <a:endParaRPr lang="en-US" sz="1400" b="1" dirty="0"/>
          </a:p>
          <a:p>
            <a:r>
              <a:rPr lang="en-US" sz="1400" dirty="0"/>
              <a:t>When you have paired numerical data</a:t>
            </a:r>
          </a:p>
          <a:p>
            <a:r>
              <a:rPr lang="en-US" sz="1400" dirty="0"/>
              <a:t>When your dependent variable may have multiple values for each value of your independent variable</a:t>
            </a:r>
          </a:p>
          <a:p>
            <a:r>
              <a:rPr lang="en-US" sz="1400" dirty="0"/>
              <a:t>When trying to determine whether the two variables are related, such as:</a:t>
            </a:r>
          </a:p>
          <a:p>
            <a:r>
              <a:rPr lang="en-US" sz="1400" dirty="0"/>
              <a:t>When trying to identify potential root causes of problems</a:t>
            </a:r>
          </a:p>
          <a:p>
            <a:r>
              <a:rPr lang="en-US" sz="1400" dirty="0"/>
              <a:t>After brainstorming causes and effects using a fishbone diagram to determine objectively whether a particular cause and effect are related</a:t>
            </a:r>
          </a:p>
          <a:p>
            <a:r>
              <a:rPr lang="en-US" sz="1400" dirty="0"/>
              <a:t>When determining whether two effects that appear to be related both occur with the same cause</a:t>
            </a:r>
          </a:p>
          <a:p>
            <a:r>
              <a:rPr lang="en-US" sz="1400" dirty="0"/>
              <a:t>When testing for autocorrelation before constructing a control chart</a:t>
            </a:r>
          </a:p>
        </p:txBody>
      </p:sp>
      <p:pic>
        <p:nvPicPr>
          <p:cNvPr id="9" name="Picture 8">
            <a:extLst>
              <a:ext uri="{FF2B5EF4-FFF2-40B4-BE49-F238E27FC236}">
                <a16:creationId xmlns:a16="http://schemas.microsoft.com/office/drawing/2014/main" id="{6536D93F-49B3-B54C-B004-9F791975E783}"/>
              </a:ext>
            </a:extLst>
          </p:cNvPr>
          <p:cNvPicPr>
            <a:picLocks noChangeAspect="1"/>
          </p:cNvPicPr>
          <p:nvPr/>
        </p:nvPicPr>
        <p:blipFill>
          <a:blip r:embed="rId3"/>
          <a:stretch>
            <a:fillRect/>
          </a:stretch>
        </p:blipFill>
        <p:spPr>
          <a:xfrm>
            <a:off x="7500939" y="2209166"/>
            <a:ext cx="4676774" cy="3427254"/>
          </a:xfrm>
          <a:prstGeom prst="rect">
            <a:avLst/>
          </a:prstGeom>
        </p:spPr>
      </p:pic>
    </p:spTree>
    <p:extLst>
      <p:ext uri="{BB962C8B-B14F-4D97-AF65-F5344CB8AC3E}">
        <p14:creationId xmlns:p14="http://schemas.microsoft.com/office/powerpoint/2010/main" val="1792145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7. Control chart</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scatter plot, X-Y graph</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18</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7213835"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400" dirty="0"/>
              <a:t>Used to study how a process changes over time. Data are plotted in time order. A control chart always has a central line for the average, an upper line for the upper control limit, and a lower line for the lower control limit. These lines are determined from historical data. </a:t>
            </a:r>
          </a:p>
          <a:p>
            <a:pPr marL="0" indent="0">
              <a:buNone/>
            </a:pPr>
            <a:br>
              <a:rPr lang="en-US" sz="1400" b="1" dirty="0"/>
            </a:br>
            <a:r>
              <a:rPr lang="en-US" sz="1400" b="1" dirty="0"/>
              <a:t>When to use Control  Chart:</a:t>
            </a:r>
            <a:br>
              <a:rPr lang="en-US" sz="1400" b="1" dirty="0"/>
            </a:br>
            <a:endParaRPr lang="en-US" sz="1400" b="1" dirty="0"/>
          </a:p>
          <a:p>
            <a:r>
              <a:rPr lang="en-US" sz="1400" dirty="0"/>
              <a:t>When controlling ongoing processes by finding and correcting problems as they occur</a:t>
            </a:r>
          </a:p>
          <a:p>
            <a:r>
              <a:rPr lang="en-US" sz="1400" dirty="0"/>
              <a:t>When predicting the expected range of outcomes from a process</a:t>
            </a:r>
          </a:p>
          <a:p>
            <a:r>
              <a:rPr lang="en-US" sz="1400" dirty="0"/>
              <a:t>When determining whether a process is stable (in statistical control)</a:t>
            </a:r>
          </a:p>
          <a:p>
            <a:r>
              <a:rPr lang="en-US" sz="1400" dirty="0"/>
              <a:t>When analyzing patterns of process variation from special causes (non-routine events) or common causes (built into the process)</a:t>
            </a:r>
          </a:p>
          <a:p>
            <a:r>
              <a:rPr lang="en-US" sz="1400" dirty="0"/>
              <a:t>When determining whether your quality improvement project should aim to prevent specific problems or to make fundamental changes to the process </a:t>
            </a:r>
          </a:p>
        </p:txBody>
      </p:sp>
      <p:pic>
        <p:nvPicPr>
          <p:cNvPr id="9" name="Picture 8">
            <a:extLst>
              <a:ext uri="{FF2B5EF4-FFF2-40B4-BE49-F238E27FC236}">
                <a16:creationId xmlns:a16="http://schemas.microsoft.com/office/drawing/2014/main" id="{6536D93F-49B3-B54C-B004-9F791975E783}"/>
              </a:ext>
            </a:extLst>
          </p:cNvPr>
          <p:cNvPicPr>
            <a:picLocks noChangeAspect="1"/>
          </p:cNvPicPr>
          <p:nvPr/>
        </p:nvPicPr>
        <p:blipFill>
          <a:blip r:embed="rId3"/>
          <a:stretch>
            <a:fillRect/>
          </a:stretch>
        </p:blipFill>
        <p:spPr>
          <a:xfrm>
            <a:off x="7500939" y="2209166"/>
            <a:ext cx="4676774" cy="3427254"/>
          </a:xfrm>
          <a:prstGeom prst="rect">
            <a:avLst/>
          </a:prstGeom>
        </p:spPr>
      </p:pic>
    </p:spTree>
    <p:extLst>
      <p:ext uri="{BB962C8B-B14F-4D97-AF65-F5344CB8AC3E}">
        <p14:creationId xmlns:p14="http://schemas.microsoft.com/office/powerpoint/2010/main" val="4022872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7. Control chart</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19</a:t>
            </a:fld>
            <a:endParaRPr lang="en-GB" altLang="en-US"/>
          </a:p>
        </p:txBody>
      </p:sp>
      <p:pic>
        <p:nvPicPr>
          <p:cNvPr id="7" name="Picture 6">
            <a:extLst>
              <a:ext uri="{FF2B5EF4-FFF2-40B4-BE49-F238E27FC236}">
                <a16:creationId xmlns:a16="http://schemas.microsoft.com/office/drawing/2014/main" id="{3F77C7A5-C6E1-6445-9C96-7875145A803A}"/>
              </a:ext>
            </a:extLst>
          </p:cNvPr>
          <p:cNvPicPr>
            <a:picLocks noChangeAspect="1"/>
          </p:cNvPicPr>
          <p:nvPr/>
        </p:nvPicPr>
        <p:blipFill>
          <a:blip r:embed="rId3"/>
          <a:stretch>
            <a:fillRect/>
          </a:stretch>
        </p:blipFill>
        <p:spPr>
          <a:xfrm>
            <a:off x="2837442" y="1251521"/>
            <a:ext cx="6517116" cy="4451582"/>
          </a:xfrm>
          <a:prstGeom prst="rect">
            <a:avLst/>
          </a:prstGeom>
        </p:spPr>
      </p:pic>
      <p:sp>
        <p:nvSpPr>
          <p:cNvPr id="10" name="TextBox 9">
            <a:extLst>
              <a:ext uri="{FF2B5EF4-FFF2-40B4-BE49-F238E27FC236}">
                <a16:creationId xmlns:a16="http://schemas.microsoft.com/office/drawing/2014/main" id="{5AD8A133-5BCE-A646-A408-C873E5E91E2C}"/>
              </a:ext>
            </a:extLst>
          </p:cNvPr>
          <p:cNvSpPr txBox="1"/>
          <p:nvPr/>
        </p:nvSpPr>
        <p:spPr>
          <a:xfrm>
            <a:off x="328613" y="928356"/>
            <a:ext cx="3988592" cy="646331"/>
          </a:xfrm>
          <a:prstGeom prst="rect">
            <a:avLst/>
          </a:prstGeom>
          <a:noFill/>
        </p:spPr>
        <p:txBody>
          <a:bodyPr wrap="none" rtlCol="0">
            <a:spAutoFit/>
          </a:bodyPr>
          <a:lstStyle/>
          <a:p>
            <a:r>
              <a:rPr lang="en-GB" b="1" dirty="0"/>
              <a:t>Control Chart: Out-of-Control Signals</a:t>
            </a:r>
            <a:endParaRPr lang="en-GB" dirty="0"/>
          </a:p>
          <a:p>
            <a:endParaRPr lang="en-US" dirty="0"/>
          </a:p>
        </p:txBody>
      </p:sp>
    </p:spTree>
    <p:extLst>
      <p:ext uri="{BB962C8B-B14F-4D97-AF65-F5344CB8AC3E}">
        <p14:creationId xmlns:p14="http://schemas.microsoft.com/office/powerpoint/2010/main" val="2295079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Qulity</a:t>
            </a:r>
            <a:r>
              <a:rPr lang="en-GB" dirty="0"/>
              <a:t> </a:t>
            </a:r>
            <a:r>
              <a:rPr lang="en-GB" dirty="0" err="1"/>
              <a:t>Contol</a:t>
            </a:r>
            <a:r>
              <a:rPr lang="en-GB" dirty="0"/>
              <a:t> </a:t>
            </a:r>
            <a:r>
              <a:rPr lang="en-GB" dirty="0" err="1"/>
              <a:t>Overveiw</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20</a:t>
            </a:fld>
            <a:endParaRPr lang="en-GB" altLang="en-US"/>
          </a:p>
        </p:txBody>
      </p:sp>
      <p:sp>
        <p:nvSpPr>
          <p:cNvPr id="10" name="TextBox 9">
            <a:extLst>
              <a:ext uri="{FF2B5EF4-FFF2-40B4-BE49-F238E27FC236}">
                <a16:creationId xmlns:a16="http://schemas.microsoft.com/office/drawing/2014/main" id="{5AD8A133-5BCE-A646-A408-C873E5E91E2C}"/>
              </a:ext>
            </a:extLst>
          </p:cNvPr>
          <p:cNvSpPr txBox="1"/>
          <p:nvPr/>
        </p:nvSpPr>
        <p:spPr>
          <a:xfrm>
            <a:off x="271457" y="1174746"/>
            <a:ext cx="11388785" cy="3693319"/>
          </a:xfrm>
          <a:prstGeom prst="rect">
            <a:avLst/>
          </a:prstGeom>
          <a:noFill/>
        </p:spPr>
        <p:txBody>
          <a:bodyPr wrap="square" rtlCol="0">
            <a:spAutoFit/>
          </a:bodyPr>
          <a:lstStyle/>
          <a:p>
            <a:r>
              <a:rPr lang="en-GB" dirty="0"/>
              <a:t>Quality tools are defined as an instrument or technique to support and improve the activities of quality management and improvement.</a:t>
            </a:r>
          </a:p>
          <a:p>
            <a:endParaRPr lang="en-GB" dirty="0"/>
          </a:p>
          <a:p>
            <a:endParaRPr lang="en-GB" dirty="0"/>
          </a:p>
          <a:p>
            <a:endParaRPr lang="en-GB" dirty="0"/>
          </a:p>
          <a:p>
            <a:r>
              <a:rPr lang="en-GB" dirty="0"/>
              <a:t>These tools can help identify new ways to </a:t>
            </a:r>
          </a:p>
          <a:p>
            <a:pPr marL="285750" indent="-285750">
              <a:buFont typeface="Arial" panose="020B0604020202020204" pitchFamily="34" charset="0"/>
              <a:buChar char="•"/>
            </a:pPr>
            <a:r>
              <a:rPr lang="en-GB" dirty="0"/>
              <a:t>identify causes, </a:t>
            </a:r>
          </a:p>
          <a:p>
            <a:pPr marL="285750" indent="-285750">
              <a:buFont typeface="Arial" panose="020B0604020202020204" pitchFamily="34" charset="0"/>
              <a:buChar char="•"/>
            </a:pPr>
            <a:r>
              <a:rPr lang="en-GB" dirty="0"/>
              <a:t>understand processes, </a:t>
            </a:r>
          </a:p>
          <a:p>
            <a:pPr marL="285750" indent="-285750">
              <a:buFont typeface="Arial" panose="020B0604020202020204" pitchFamily="34" charset="0"/>
              <a:buChar char="•"/>
            </a:pPr>
            <a:r>
              <a:rPr lang="en-GB" dirty="0"/>
              <a:t>collect and analyse data, </a:t>
            </a:r>
          </a:p>
          <a:p>
            <a:pPr marL="285750" indent="-285750">
              <a:buFont typeface="Arial" panose="020B0604020202020204" pitchFamily="34" charset="0"/>
              <a:buChar char="•"/>
            </a:pPr>
            <a:r>
              <a:rPr lang="en-GB" dirty="0"/>
              <a:t>generate ideas, </a:t>
            </a:r>
          </a:p>
          <a:p>
            <a:pPr marL="285750" indent="-285750">
              <a:buFont typeface="Arial" panose="020B0604020202020204" pitchFamily="34" charset="0"/>
              <a:buChar char="•"/>
            </a:pPr>
            <a:r>
              <a:rPr lang="en-GB" dirty="0"/>
              <a:t>keep projects on track, and </a:t>
            </a:r>
          </a:p>
          <a:p>
            <a:pPr marL="285750" indent="-285750">
              <a:buFont typeface="Arial" panose="020B0604020202020204" pitchFamily="34" charset="0"/>
              <a:buChar char="•"/>
            </a:pPr>
            <a:r>
              <a:rPr lang="en-GB" dirty="0"/>
              <a:t>make informed decisions for all of your continuous improvement activities.</a:t>
            </a:r>
          </a:p>
          <a:p>
            <a:endParaRPr lang="en-US" dirty="0"/>
          </a:p>
        </p:txBody>
      </p:sp>
      <p:pic>
        <p:nvPicPr>
          <p:cNvPr id="5" name="Picture 4">
            <a:extLst>
              <a:ext uri="{FF2B5EF4-FFF2-40B4-BE49-F238E27FC236}">
                <a16:creationId xmlns:a16="http://schemas.microsoft.com/office/drawing/2014/main" id="{AFDBCD43-CC8A-7549-AC60-75D57B327203}"/>
              </a:ext>
            </a:extLst>
          </p:cNvPr>
          <p:cNvPicPr>
            <a:picLocks noChangeAspect="1"/>
          </p:cNvPicPr>
          <p:nvPr/>
        </p:nvPicPr>
        <p:blipFill>
          <a:blip r:embed="rId3"/>
          <a:stretch>
            <a:fillRect/>
          </a:stretch>
        </p:blipFill>
        <p:spPr>
          <a:xfrm>
            <a:off x="8101015" y="1630360"/>
            <a:ext cx="4032250" cy="4032250"/>
          </a:xfrm>
          <a:prstGeom prst="rect">
            <a:avLst/>
          </a:prstGeom>
        </p:spPr>
      </p:pic>
    </p:spTree>
    <p:extLst>
      <p:ext uri="{BB962C8B-B14F-4D97-AF65-F5344CB8AC3E}">
        <p14:creationId xmlns:p14="http://schemas.microsoft.com/office/powerpoint/2010/main" val="2720902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p:txBody>
          <a:bodyPr/>
          <a:lstStyle/>
          <a:p>
            <a:fld id="{3D165440-4880-415F-9146-4793BDD623F8}" type="slidenum">
              <a:rPr lang="en-GB" smtClean="0"/>
              <a:t>21</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Title 1">
            <a:extLst>
              <a:ext uri="{FF2B5EF4-FFF2-40B4-BE49-F238E27FC236}">
                <a16:creationId xmlns:a16="http://schemas.microsoft.com/office/drawing/2014/main" id="{C9F92E14-77D9-4F48-B96D-6FE17F31658D}"/>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Tree>
    <p:extLst>
      <p:ext uri="{BB962C8B-B14F-4D97-AF65-F5344CB8AC3E}">
        <p14:creationId xmlns:p14="http://schemas.microsoft.com/office/powerpoint/2010/main" val="40439105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p:txBody>
          <a:bodyPr/>
          <a:lstStyle/>
          <a:p>
            <a:fld id="{3D165440-4880-415F-9146-4793BDD623F8}" type="slidenum">
              <a:rPr lang="en-GB" smtClean="0"/>
              <a:t>22</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689113" y="1174746"/>
            <a:ext cx="2700338" cy="461665"/>
          </a:xfrm>
          <a:prstGeom prst="rect">
            <a:avLst/>
          </a:prstGeom>
          <a:noFill/>
        </p:spPr>
        <p:txBody>
          <a:bodyPr wrap="square" rtlCol="0">
            <a:spAutoFit/>
          </a:bodyPr>
          <a:lstStyle/>
          <a:p>
            <a:r>
              <a:rPr lang="en-US" sz="2400" b="1" dirty="0"/>
              <a:t>References</a:t>
            </a:r>
            <a:endParaRPr lang="en-US" sz="2400" dirty="0"/>
          </a:p>
        </p:txBody>
      </p:sp>
      <p:sp>
        <p:nvSpPr>
          <p:cNvPr id="5" name="Content Placeholder 4">
            <a:extLst>
              <a:ext uri="{FF2B5EF4-FFF2-40B4-BE49-F238E27FC236}">
                <a16:creationId xmlns:a16="http://schemas.microsoft.com/office/drawing/2014/main" id="{42AD142F-1159-844D-826D-373F8A3BA0FD}"/>
              </a:ext>
            </a:extLst>
          </p:cNvPr>
          <p:cNvSpPr>
            <a:spLocks noGrp="1"/>
          </p:cNvSpPr>
          <p:nvPr>
            <p:ph idx="1"/>
          </p:nvPr>
        </p:nvSpPr>
        <p:spPr>
          <a:xfrm>
            <a:off x="689113" y="1959566"/>
            <a:ext cx="10972800" cy="3586795"/>
          </a:xfrm>
        </p:spPr>
        <p:txBody>
          <a:bodyPr>
            <a:normAutofit/>
          </a:bodyPr>
          <a:lstStyle/>
          <a:p>
            <a:pPr marL="0" indent="0">
              <a:buNone/>
            </a:pPr>
            <a:r>
              <a:rPr lang="en-GB" sz="1600" dirty="0"/>
              <a:t>Ishikawa, K., 1989. </a:t>
            </a:r>
            <a:r>
              <a:rPr lang="en-GB" sz="1600" i="1" dirty="0"/>
              <a:t>Introduction To Quality Control</a:t>
            </a:r>
            <a:r>
              <a:rPr lang="en-GB" sz="1600" dirty="0"/>
              <a:t>. [S l.]: Chapman-Hall.</a:t>
            </a:r>
            <a:endParaRPr lang="en-GB" sz="1600" dirty="0">
              <a:cs typeface="Arial" panose="020B0604020202020204" pitchFamily="34" charset="0"/>
            </a:endParaRPr>
          </a:p>
          <a:p>
            <a:pPr marL="0" indent="0">
              <a:buNone/>
            </a:pPr>
            <a:br>
              <a:rPr lang="en-GB" sz="1600" dirty="0">
                <a:cs typeface="Arial" panose="020B0604020202020204" pitchFamily="34" charset="0"/>
              </a:rPr>
            </a:br>
            <a:r>
              <a:rPr lang="en-GB" sz="1600" dirty="0" err="1">
                <a:cs typeface="Arial" panose="020B0604020202020204" pitchFamily="34" charset="0"/>
              </a:rPr>
              <a:t>Juran</a:t>
            </a:r>
            <a:r>
              <a:rPr lang="en-GB" sz="1600" dirty="0">
                <a:cs typeface="Arial" panose="020B0604020202020204" pitchFamily="34" charset="0"/>
              </a:rPr>
              <a:t>, J. and </a:t>
            </a:r>
            <a:r>
              <a:rPr lang="en-GB" sz="1600" dirty="0" err="1">
                <a:cs typeface="Arial" panose="020B0604020202020204" pitchFamily="34" charset="0"/>
              </a:rPr>
              <a:t>Gryna</a:t>
            </a:r>
            <a:r>
              <a:rPr lang="en-GB" sz="1600" dirty="0">
                <a:cs typeface="Arial" panose="020B0604020202020204" pitchFamily="34" charset="0"/>
              </a:rPr>
              <a:t>, F., 1988. </a:t>
            </a:r>
            <a:r>
              <a:rPr lang="en-GB" sz="1600" i="1" dirty="0" err="1">
                <a:cs typeface="Arial" panose="020B0604020202020204" pitchFamily="34" charset="0"/>
              </a:rPr>
              <a:t>Juran's</a:t>
            </a:r>
            <a:r>
              <a:rPr lang="en-GB" sz="1600" i="1" dirty="0">
                <a:cs typeface="Arial" panose="020B0604020202020204" pitchFamily="34" charset="0"/>
              </a:rPr>
              <a:t> Quality Handbook</a:t>
            </a:r>
            <a:r>
              <a:rPr lang="en-GB" sz="1600" dirty="0">
                <a:cs typeface="Arial" panose="020B0604020202020204" pitchFamily="34" charset="0"/>
              </a:rPr>
              <a:t>. 4th ed. McGraw-Hill Education.</a:t>
            </a:r>
          </a:p>
          <a:p>
            <a:pPr marL="0" indent="0">
              <a:buNone/>
            </a:pPr>
            <a:endParaRPr lang="en-GB" sz="1600" dirty="0">
              <a:cs typeface="Arial" panose="020B0604020202020204" pitchFamily="34" charset="0"/>
            </a:endParaRPr>
          </a:p>
          <a:p>
            <a:pPr marL="0" indent="0">
              <a:buNone/>
            </a:pPr>
            <a:r>
              <a:rPr lang="en-GB" sz="1600" dirty="0" err="1">
                <a:cs typeface="Arial" panose="020B0604020202020204" pitchFamily="34" charset="0"/>
              </a:rPr>
              <a:t>Mortiboys</a:t>
            </a:r>
            <a:r>
              <a:rPr lang="en-GB" sz="1600" dirty="0">
                <a:cs typeface="Arial" panose="020B0604020202020204" pitchFamily="34" charset="0"/>
              </a:rPr>
              <a:t>, R J (1991) Leadership and Quality Management: A Guide for Chief Executives, Department of Trade and Industry, London</a:t>
            </a:r>
          </a:p>
          <a:p>
            <a:pPr marL="0" indent="0">
              <a:buNone/>
            </a:pPr>
            <a:endParaRPr lang="en-GB" sz="1600" dirty="0">
              <a:cs typeface="Arial" panose="020B0604020202020204" pitchFamily="34" charset="0"/>
            </a:endParaRPr>
          </a:p>
          <a:p>
            <a:pPr marL="0" indent="0">
              <a:buNone/>
            </a:pPr>
            <a:r>
              <a:rPr lang="en-GB" sz="1600" dirty="0">
                <a:cs typeface="Arial" panose="020B0604020202020204" pitchFamily="34" charset="0"/>
              </a:rPr>
              <a:t>Richards, K., 2020. </a:t>
            </a:r>
            <a:r>
              <a:rPr lang="en-GB" sz="1600" i="1" dirty="0">
                <a:cs typeface="Arial" panose="020B0604020202020204" pitchFamily="34" charset="0"/>
              </a:rPr>
              <a:t>The Engineering Design Primer</a:t>
            </a:r>
            <a:r>
              <a:rPr lang="en-GB" sz="1600" dirty="0">
                <a:cs typeface="Arial" panose="020B0604020202020204" pitchFamily="34" charset="0"/>
              </a:rPr>
              <a:t>. Boca </a:t>
            </a:r>
            <a:r>
              <a:rPr lang="en-GB" sz="1600" dirty="0" err="1">
                <a:cs typeface="Arial" panose="020B0604020202020204" pitchFamily="34" charset="0"/>
              </a:rPr>
              <a:t>Ratan</a:t>
            </a:r>
            <a:r>
              <a:rPr lang="en-GB" sz="1600" dirty="0">
                <a:cs typeface="Arial" panose="020B0604020202020204" pitchFamily="34" charset="0"/>
              </a:rPr>
              <a:t>, Florida. FL 33487: Taylor and Francis Group.</a:t>
            </a:r>
            <a:br>
              <a:rPr lang="en-GB" sz="1600" dirty="0"/>
            </a:br>
            <a:endParaRPr lang="en-US" sz="1600" dirty="0"/>
          </a:p>
        </p:txBody>
      </p:sp>
      <p:sp>
        <p:nvSpPr>
          <p:cNvPr id="9" name="Title 1">
            <a:extLst>
              <a:ext uri="{FF2B5EF4-FFF2-40B4-BE49-F238E27FC236}">
                <a16:creationId xmlns:a16="http://schemas.microsoft.com/office/drawing/2014/main" id="{19F7ACEA-B27A-4042-BF6C-B448A751241D}"/>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Tree>
    <p:extLst>
      <p:ext uri="{BB962C8B-B14F-4D97-AF65-F5344CB8AC3E}">
        <p14:creationId xmlns:p14="http://schemas.microsoft.com/office/powerpoint/2010/main" val="16804061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F0835F6A-5680-114F-BFBE-3CDA6CAE3715}" vid="{89D54862-BCFF-594F-B14E-A9C3DC1AAF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20140311PresentationUWTSDTemplate</Template>
  <TotalTime>15709</TotalTime>
  <Words>8537</Words>
  <Application>Microsoft Macintosh PowerPoint</Application>
  <PresentationFormat>Widescreen</PresentationFormat>
  <Paragraphs>529</Paragraphs>
  <Slides>22</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Myriad Pro</vt:lpstr>
      <vt:lpstr>20140311PresentationUWTSDTemplate</vt:lpstr>
      <vt:lpstr>BA Management Skills for the Workplace BMSK5003</vt:lpstr>
      <vt:lpstr>Understanding the Customer Experience</vt:lpstr>
      <vt:lpstr>Understanding the Customer Experience</vt:lpstr>
      <vt:lpstr>Eight Dimensions of Quality</vt:lpstr>
      <vt:lpstr>Quality Control</vt:lpstr>
      <vt:lpstr>Quality Control</vt:lpstr>
      <vt:lpstr>Quality Control</vt:lpstr>
      <vt:lpstr>Quality Control</vt:lpstr>
      <vt:lpstr>Quality Control</vt:lpstr>
      <vt:lpstr>Six Sigma</vt:lpstr>
      <vt:lpstr>7 Basic Tools of Quality</vt:lpstr>
      <vt:lpstr>1. Stratification (Divide and Conquer)</vt:lpstr>
      <vt:lpstr>2. Histogram</vt:lpstr>
      <vt:lpstr>3. Check Sheet/Tally</vt:lpstr>
      <vt:lpstr>4. Cause-and-effect diagram </vt:lpstr>
      <vt:lpstr>5. Pareto chart (80/20 Rule) </vt:lpstr>
      <vt:lpstr>6. Scatter diagram</vt:lpstr>
      <vt:lpstr>7. Control chart</vt:lpstr>
      <vt:lpstr>7. Control chart</vt:lpstr>
      <vt:lpstr>Qulity Contol Overveiw</vt:lpstr>
      <vt:lpstr>Understanding the Customer Experience</vt:lpstr>
      <vt:lpstr>Understanding the Customer Experience</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Bell-Davies</dc:creator>
  <cp:lastModifiedBy>Mark Bell-Davies</cp:lastModifiedBy>
  <cp:revision>36</cp:revision>
  <dcterms:created xsi:type="dcterms:W3CDTF">2020-06-08T16:11:31Z</dcterms:created>
  <dcterms:modified xsi:type="dcterms:W3CDTF">2020-07-07T14:19:59Z</dcterms:modified>
</cp:coreProperties>
</file>