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9" r:id="rId2"/>
    <p:sldId id="290" r:id="rId3"/>
    <p:sldId id="291" r:id="rId4"/>
    <p:sldId id="260" r:id="rId5"/>
    <p:sldId id="261" r:id="rId6"/>
    <p:sldId id="263" r:id="rId7"/>
    <p:sldId id="300" r:id="rId8"/>
    <p:sldId id="301" r:id="rId9"/>
    <p:sldId id="299" r:id="rId10"/>
    <p:sldId id="264" r:id="rId11"/>
    <p:sldId id="266" r:id="rId12"/>
    <p:sldId id="268" r:id="rId13"/>
    <p:sldId id="267" r:id="rId14"/>
    <p:sldId id="284" r:id="rId15"/>
    <p:sldId id="285" r:id="rId16"/>
    <p:sldId id="289" r:id="rId17"/>
    <p:sldId id="279" r:id="rId18"/>
    <p:sldId id="278" r:id="rId19"/>
    <p:sldId id="280" r:id="rId20"/>
    <p:sldId id="274" r:id="rId21"/>
    <p:sldId id="275" r:id="rId22"/>
    <p:sldId id="276" r:id="rId23"/>
    <p:sldId id="277" r:id="rId24"/>
    <p:sldId id="288" r:id="rId25"/>
    <p:sldId id="286" r:id="rId26"/>
    <p:sldId id="283" r:id="rId27"/>
    <p:sldId id="282" r:id="rId28"/>
    <p:sldId id="287" r:id="rId29"/>
    <p:sldId id="269" r:id="rId30"/>
    <p:sldId id="270" r:id="rId31"/>
    <p:sldId id="272" r:id="rId32"/>
    <p:sldId id="271" r:id="rId33"/>
    <p:sldId id="273" r:id="rId34"/>
    <p:sldId id="298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8" autoAdjust="0"/>
    <p:restoredTop sz="91176" autoAdjust="0"/>
  </p:normalViewPr>
  <p:slideViewPr>
    <p:cSldViewPr snapToGrid="0">
      <p:cViewPr varScale="1">
        <p:scale>
          <a:sx n="84" d="100"/>
          <a:sy n="84" d="100"/>
        </p:scale>
        <p:origin x="54" y="3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828A1A-DD82-40E5-BF38-81CB79AA5C1C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8BB446-7C0C-42DE-880B-F9C5D731A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430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BB446-7C0C-42DE-880B-F9C5D731A17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6517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BB446-7C0C-42DE-880B-F9C5D731A17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514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BB446-7C0C-42DE-880B-F9C5D731A17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776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759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954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97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489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330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73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506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869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75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41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7563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12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911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638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9558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851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E8EAE28D-133A-4C50-A3F3-D1C7E2E30D4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FC26146B-AEA8-4C3D-898A-6EF45F9F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746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microsoft.com/office/2007/relationships/hdphoto" Target="../media/hdphoto5.wdp"/><Relationship Id="rId17" Type="http://schemas.openxmlformats.org/officeDocument/2006/relationships/image" Target="../media/image18.png"/><Relationship Id="rId2" Type="http://schemas.openxmlformats.org/officeDocument/2006/relationships/image" Target="../media/image9.png"/><Relationship Id="rId16" Type="http://schemas.microsoft.com/office/2007/relationships/hdphoto" Target="../media/hdphoto6.wdp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5" Type="http://schemas.openxmlformats.org/officeDocument/2006/relationships/image" Target="../media/image17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3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xSlBX32jx0" TargetMode="External"/><Relationship Id="rId2" Type="http://schemas.openxmlformats.org/officeDocument/2006/relationships/hyperlink" Target="https://www.youtube.com/watch?v=Rwy0ccHjfg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youtube.com/watch?v=Ivz6cUkltFI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s://www.youtube.com/watch?v=Q9TwotB878w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s://www.youtube.com/watch?v=qQJNMlvSLek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44583" y="5094631"/>
            <a:ext cx="9440034" cy="1828801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USA College Sport </a:t>
            </a:r>
          </a:p>
        </p:txBody>
      </p:sp>
    </p:spTree>
    <p:extLst>
      <p:ext uri="{BB962C8B-B14F-4D97-AF65-F5344CB8AC3E}">
        <p14:creationId xmlns:p14="http://schemas.microsoft.com/office/powerpoint/2010/main" val="35722798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Last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771" y="2915790"/>
            <a:ext cx="6365546" cy="4058751"/>
          </a:xfrm>
        </p:spPr>
        <p:txBody>
          <a:bodyPr/>
          <a:lstStyle/>
          <a:p>
            <a:r>
              <a:rPr lang="en-GB" dirty="0"/>
              <a:t>Past, Future and Present Facilities</a:t>
            </a:r>
          </a:p>
          <a:p>
            <a:r>
              <a:rPr lang="en-GB" dirty="0"/>
              <a:t>Technology in Sport and Stadiums.</a:t>
            </a:r>
          </a:p>
          <a:p>
            <a:endParaRPr lang="en-GB" dirty="0"/>
          </a:p>
          <a:p>
            <a:r>
              <a:rPr lang="en-GB" dirty="0"/>
              <a:t>Students to present back findings- Man UTD / Lakers </a:t>
            </a:r>
          </a:p>
        </p:txBody>
      </p:sp>
      <p:pic>
        <p:nvPicPr>
          <p:cNvPr id="6146" name="Picture 2" descr="Image result for tottenham spurs new sta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858" y="2037249"/>
            <a:ext cx="5199371" cy="405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193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Lesson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2413767"/>
            <a:ext cx="5764911" cy="4058751"/>
          </a:xfrm>
        </p:spPr>
        <p:txBody>
          <a:bodyPr/>
          <a:lstStyle/>
          <a:p>
            <a:r>
              <a:rPr lang="en-GB" dirty="0"/>
              <a:t>An overview into college sport and the NCAA</a:t>
            </a:r>
          </a:p>
          <a:p>
            <a:r>
              <a:rPr lang="en-GB" dirty="0"/>
              <a:t>A basic understanding of the transition process between college sport and major leagues</a:t>
            </a:r>
          </a:p>
          <a:p>
            <a:r>
              <a:rPr lang="en-GB" dirty="0"/>
              <a:t>The financial implications of the NCAA</a:t>
            </a:r>
          </a:p>
          <a:p>
            <a:r>
              <a:rPr lang="en-GB" dirty="0"/>
              <a:t>A debate involving student athletes wages.</a:t>
            </a:r>
          </a:p>
          <a:p>
            <a:endParaRPr lang="en-GB" dirty="0"/>
          </a:p>
        </p:txBody>
      </p:sp>
      <p:pic>
        <p:nvPicPr>
          <p:cNvPr id="7170" name="Picture 2" descr="Image result for sport in north amer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798" y="2167785"/>
            <a:ext cx="5089323" cy="287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748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Sport In North America</a:t>
            </a:r>
          </a:p>
        </p:txBody>
      </p:sp>
      <p:sp>
        <p:nvSpPr>
          <p:cNvPr id="5" name="AutoShape 6" descr="Image result for american football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american football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1009">
            <a:off x="76110" y="1974099"/>
            <a:ext cx="2044283" cy="204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2" descr="Image result for baseball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4" descr="Image result for baseball clipar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6" descr="Image result for baseball clipart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8" descr="Image result for baseball clipart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7778">
                        <a14:foregroundMark x1="44444" y1="48000" x2="44444" y2="48000"/>
                        <a14:foregroundMark x1="43556" y1="48889" x2="43556" y2="48889"/>
                        <a14:foregroundMark x1="40444" y1="50222" x2="40444" y2="50222"/>
                        <a14:foregroundMark x1="46667" y1="50222" x2="51111" y2="50222"/>
                        <a14:foregroundMark x1="52444" y1="49333" x2="61333" y2="51111"/>
                        <a14:foregroundMark x1="61333" y1="51111" x2="65333" y2="51556"/>
                        <a14:foregroundMark x1="65333" y1="51556" x2="65333" y2="51556"/>
                        <a14:foregroundMark x1="72000" y1="53778" x2="76444" y2="59111"/>
                        <a14:foregroundMark x1="74222" y1="63111" x2="25333" y2="51556"/>
                        <a14:foregroundMark x1="28000" y1="36000" x2="33778" y2="76444"/>
                        <a14:foregroundMark x1="24889" y1="14222" x2="62222" y2="90667"/>
                        <a14:foregroundMark x1="14222" y1="17333" x2="78667" y2="90667"/>
                        <a14:foregroundMark x1="72889" y1="6667" x2="13778" y2="80889"/>
                        <a14:foregroundMark x1="24000" y1="12889" x2="68000" y2="40444"/>
                        <a14:foregroundMark x1="35111" y1="8444" x2="64444" y2="18222"/>
                        <a14:foregroundMark x1="72889" y1="6222" x2="78667" y2="89333"/>
                        <a14:foregroundMark x1="75556" y1="56000" x2="75556" y2="56000"/>
                        <a14:foregroundMark x1="82222" y1="51556" x2="82222" y2="51556"/>
                        <a14:foregroundMark x1="82222" y1="51556" x2="82222" y2="51556"/>
                        <a14:foregroundMark x1="87111" y1="60889" x2="89333" y2="63111"/>
                        <a14:foregroundMark x1="89333" y1="63111" x2="89333" y2="63111"/>
                        <a14:foregroundMark x1="89333" y1="63111" x2="89333" y2="53333"/>
                        <a14:foregroundMark x1="89333" y1="51111" x2="87111" y2="48000"/>
                        <a14:foregroundMark x1="87111" y1="44889" x2="87111" y2="44889"/>
                        <a14:foregroundMark x1="86222" y1="43556" x2="86222" y2="43556"/>
                        <a14:foregroundMark x1="85333" y1="40444" x2="85333" y2="34667"/>
                        <a14:foregroundMark x1="30222" y1="55556" x2="30222" y2="55556"/>
                        <a14:foregroundMark x1="31556" y1="51556" x2="31556" y2="51556"/>
                        <a14:foregroundMark x1="29333" y1="47111" x2="20444" y2="44889"/>
                        <a14:foregroundMark x1="21778" y1="35111" x2="21778" y2="35111"/>
                        <a14:foregroundMark x1="18667" y1="35111" x2="16000" y2="44889"/>
                        <a14:foregroundMark x1="16000" y1="46667" x2="16000" y2="53778"/>
                        <a14:foregroundMark x1="12889" y1="63111" x2="12889" y2="63111"/>
                        <a14:foregroundMark x1="12889" y1="65778" x2="12889" y2="65778"/>
                        <a14:foregroundMark x1="12889" y1="62222" x2="12889" y2="62222"/>
                        <a14:foregroundMark x1="12889" y1="58222" x2="12889" y2="56000"/>
                        <a14:foregroundMark x1="46667" y1="88444" x2="46667" y2="88444"/>
                        <a14:foregroundMark x1="46667" y1="88444" x2="46667" y2="88444"/>
                        <a14:foregroundMark x1="46667" y1="88444" x2="46667" y2="88444"/>
                        <a14:foregroundMark x1="39111" y1="87556" x2="39111" y2="87556"/>
                        <a14:foregroundMark x1="32889" y1="85333" x2="32889" y2="85333"/>
                        <a14:foregroundMark x1="30222" y1="83111" x2="30222" y2="83111"/>
                        <a14:foregroundMark x1="29333" y1="82222" x2="29333" y2="82222"/>
                        <a14:foregroundMark x1="27111" y1="80000" x2="27111" y2="80000"/>
                        <a14:foregroundMark x1="25333" y1="78667" x2="25333" y2="78667"/>
                        <a14:foregroundMark x1="25333" y1="78667" x2="25333" y2="78667"/>
                        <a14:foregroundMark x1="24000" y1="78667" x2="24000" y2="78667"/>
                        <a14:foregroundMark x1="22667" y1="82222" x2="35111" y2="86667"/>
                        <a14:foregroundMark x1="42667" y1="89778" x2="42667" y2="89778"/>
                        <a14:foregroundMark x1="26222" y1="81778" x2="26222" y2="81778"/>
                        <a14:foregroundMark x1="79556" y1="23111" x2="79556" y2="23111"/>
                        <a14:foregroundMark x1="80889" y1="24889" x2="80889" y2="24889"/>
                        <a14:foregroundMark x1="82222" y1="26222" x2="82222" y2="26222"/>
                        <a14:foregroundMark x1="84000" y1="29333" x2="84000" y2="29333"/>
                        <a14:foregroundMark x1="37333" y1="72000" x2="37333" y2="72000"/>
                        <a14:foregroundMark x1="39111" y1="80889" x2="39111" y2="80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76030" y="2196969"/>
            <a:ext cx="1621005" cy="1621005"/>
          </a:xfrm>
          <a:prstGeom prst="rect">
            <a:avLst/>
          </a:prstGeom>
        </p:spPr>
      </p:pic>
      <p:sp>
        <p:nvSpPr>
          <p:cNvPr id="12" name="AutoShape 22" descr="Image result for Basketball clipart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03" b="95946" l="441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56689" y="2166388"/>
            <a:ext cx="1754311" cy="1715670"/>
          </a:xfrm>
          <a:prstGeom prst="rect">
            <a:avLst/>
          </a:prstGeom>
        </p:spPr>
      </p:pic>
      <p:sp>
        <p:nvSpPr>
          <p:cNvPr id="14" name="AutoShape 24" descr="Image result for football clipart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34821" y1="63111" x2="34821" y2="63111"/>
                        <a14:foregroundMark x1="39286" y1="62667" x2="39286" y2="62667"/>
                        <a14:foregroundMark x1="39286" y1="62667" x2="39286" y2="62667"/>
                        <a14:foregroundMark x1="40179" y1="64889" x2="40179" y2="64889"/>
                        <a14:foregroundMark x1="41518" y1="65333" x2="41518" y2="65333"/>
                        <a14:foregroundMark x1="43304" y1="65333" x2="52232" y2="59556"/>
                        <a14:foregroundMark x1="53125" y1="59556" x2="53125" y2="59556"/>
                        <a14:foregroundMark x1="51339" y1="58667" x2="49107" y2="57333"/>
                        <a14:foregroundMark x1="47768" y1="56444" x2="43304" y2="54222"/>
                        <a14:foregroundMark x1="43304" y1="54222" x2="40179" y2="54222"/>
                        <a14:foregroundMark x1="36607" y1="55111" x2="34375" y2="55111"/>
                        <a14:foregroundMark x1="34375" y1="55111" x2="34375" y2="55111"/>
                        <a14:foregroundMark x1="32143" y1="55111" x2="26786" y2="58667"/>
                        <a14:foregroundMark x1="17857" y1="62667" x2="17857" y2="62667"/>
                        <a14:foregroundMark x1="27232" y1="69333" x2="27232" y2="69333"/>
                        <a14:foregroundMark x1="34821" y1="70667" x2="34821" y2="70667"/>
                        <a14:foregroundMark x1="45536" y1="72889" x2="45536" y2="72889"/>
                        <a14:foregroundMark x1="73214" y1="65333" x2="73214" y2="65333"/>
                        <a14:foregroundMark x1="75000" y1="64889" x2="75000" y2="64889"/>
                        <a14:foregroundMark x1="74107" y1="67111" x2="73214" y2="69333"/>
                        <a14:foregroundMark x1="70982" y1="73778" x2="70982" y2="73778"/>
                        <a14:foregroundMark x1="70982" y1="76889" x2="78571" y2="76000"/>
                        <a14:foregroundMark x1="78571" y1="69333" x2="79911" y2="65333"/>
                        <a14:foregroundMark x1="80804" y1="64889" x2="80804" y2="64889"/>
                        <a14:foregroundMark x1="80804" y1="64889" x2="80804" y2="64889"/>
                        <a14:foregroundMark x1="80804" y1="60889" x2="80804" y2="60889"/>
                        <a14:foregroundMark x1="80804" y1="58667" x2="80804" y2="58667"/>
                        <a14:foregroundMark x1="80804" y1="56444" x2="80804" y2="56444"/>
                        <a14:foregroundMark x1="79911" y1="55556" x2="74107" y2="55556"/>
                        <a14:foregroundMark x1="74107" y1="55556" x2="70982" y2="56444"/>
                        <a14:foregroundMark x1="70089" y1="61778" x2="70089" y2="65333"/>
                        <a14:foregroundMark x1="84375" y1="81778" x2="84375" y2="81778"/>
                        <a14:foregroundMark x1="84375" y1="82667" x2="82143" y2="84000"/>
                        <a14:foregroundMark x1="78571" y1="85778" x2="78571" y2="85778"/>
                        <a14:foregroundMark x1="77232" y1="88000" x2="77232" y2="88000"/>
                        <a14:foregroundMark x1="70089" y1="91111" x2="70089" y2="91111"/>
                        <a14:foregroundMark x1="68750" y1="91556" x2="68750" y2="91556"/>
                        <a14:foregroundMark x1="75446" y1="88000" x2="75446" y2="88000"/>
                        <a14:foregroundMark x1="55357" y1="95556" x2="55357" y2="95556"/>
                        <a14:foregroundMark x1="34375" y1="93778" x2="34375" y2="93778"/>
                        <a14:foregroundMark x1="31250" y1="88889" x2="31250" y2="88889"/>
                        <a14:foregroundMark x1="27232" y1="84000" x2="27232" y2="84000"/>
                        <a14:foregroundMark x1="25000" y1="81778" x2="25000" y2="81778"/>
                        <a14:foregroundMark x1="23661" y1="81333" x2="23661" y2="81333"/>
                        <a14:foregroundMark x1="22321" y1="79556" x2="22321" y2="79556"/>
                        <a14:foregroundMark x1="21429" y1="79556" x2="21429" y2="79556"/>
                        <a14:foregroundMark x1="20536" y1="79111" x2="20536" y2="79111"/>
                        <a14:foregroundMark x1="20536" y1="79111" x2="20536" y2="79111"/>
                        <a14:foregroundMark x1="20089" y1="33333" x2="20089" y2="33333"/>
                        <a14:foregroundMark x1="22321" y1="34222" x2="25893" y2="36889"/>
                        <a14:foregroundMark x1="25893" y1="36889" x2="25893" y2="36889"/>
                        <a14:foregroundMark x1="37054" y1="37778" x2="37054" y2="37778"/>
                        <a14:foregroundMark x1="40179" y1="30222" x2="40179" y2="24889"/>
                        <a14:foregroundMark x1="39286" y1="24444" x2="39286" y2="24444"/>
                        <a14:foregroundMark x1="37054" y1="24444" x2="33482" y2="24444"/>
                        <a14:foregroundMark x1="21429" y1="24444" x2="21429" y2="24444"/>
                        <a14:foregroundMark x1="22321" y1="27111" x2="24554" y2="31111"/>
                        <a14:foregroundMark x1="24554" y1="35556" x2="24554" y2="35556"/>
                        <a14:foregroundMark x1="23661" y1="44444" x2="23661" y2="44444"/>
                        <a14:foregroundMark x1="10268" y1="37778" x2="10268" y2="37778"/>
                        <a14:foregroundMark x1="10714" y1="21333" x2="10714" y2="21333"/>
                        <a14:foregroundMark x1="10714" y1="20444" x2="10714" y2="20444"/>
                        <a14:foregroundMark x1="12500" y1="22222" x2="12500" y2="22222"/>
                        <a14:foregroundMark x1="12500" y1="22667" x2="10268" y2="30222"/>
                        <a14:foregroundMark x1="8036" y1="32444" x2="8036" y2="32444"/>
                        <a14:foregroundMark x1="4911" y1="37778" x2="4911" y2="37778"/>
                        <a14:foregroundMark x1="3571" y1="66222" x2="3571" y2="66222"/>
                        <a14:foregroundMark x1="3571" y1="63111" x2="3571" y2="63111"/>
                        <a14:foregroundMark x1="4911" y1="58222" x2="4911" y2="58222"/>
                        <a14:foregroundMark x1="6250" y1="65333" x2="6250" y2="65333"/>
                        <a14:foregroundMark x1="8036" y1="70667" x2="8036" y2="70667"/>
                        <a14:foregroundMark x1="32589" y1="82667" x2="32589" y2="82667"/>
                        <a14:foregroundMark x1="32143" y1="82667" x2="20089" y2="73778"/>
                        <a14:foregroundMark x1="51339" y1="20444" x2="51339" y2="20444"/>
                        <a14:foregroundMark x1="53125" y1="16000" x2="53125" y2="16000"/>
                        <a14:foregroundMark x1="54464" y1="16000" x2="59821" y2="16000"/>
                        <a14:foregroundMark x1="64286" y1="15556" x2="64286" y2="15556"/>
                        <a14:foregroundMark x1="64286" y1="15556" x2="64286" y2="15556"/>
                        <a14:foregroundMark x1="65179" y1="13778" x2="64286" y2="11556"/>
                        <a14:foregroundMark x1="64286" y1="8444" x2="64286" y2="8444"/>
                        <a14:foregroundMark x1="55804" y1="8000" x2="50893" y2="9333"/>
                        <a14:foregroundMark x1="45536" y1="12444" x2="45536" y2="12444"/>
                        <a14:foregroundMark x1="45536" y1="12444" x2="45536" y2="12444"/>
                        <a14:foregroundMark x1="79464" y1="34667" x2="79464" y2="34667"/>
                        <a14:foregroundMark x1="79464" y1="34667" x2="79464" y2="34667"/>
                        <a14:foregroundMark x1="79911" y1="30222" x2="79911" y2="30222"/>
                        <a14:foregroundMark x1="79911" y1="30222" x2="79911" y2="30222"/>
                        <a14:foregroundMark x1="79911" y1="30222" x2="83036" y2="34667"/>
                        <a14:foregroundMark x1="85268" y1="40000" x2="85268" y2="40000"/>
                        <a14:foregroundMark x1="85268" y1="40000" x2="85268" y2="40000"/>
                        <a14:foregroundMark x1="85268" y1="40000" x2="85268" y2="40000"/>
                        <a14:foregroundMark x1="86161" y1="35556" x2="86161" y2="35556"/>
                        <a14:foregroundMark x1="84375" y1="24889" x2="84375" y2="24889"/>
                        <a14:foregroundMark x1="80804" y1="24444" x2="77679" y2="24444"/>
                        <a14:foregroundMark x1="77232" y1="24444" x2="75446" y2="27111"/>
                        <a14:foregroundMark x1="72768" y1="34222" x2="73214" y2="36444"/>
                        <a14:foregroundMark x1="77679" y1="41333" x2="77679" y2="41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5076" y="2196969"/>
            <a:ext cx="1708485" cy="17161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987" b="96507" l="4276" r="95066">
                        <a14:foregroundMark x1="29605" y1="33624" x2="29605" y2="33624"/>
                        <a14:foregroundMark x1="44079" y1="53275" x2="44079" y2="53275"/>
                        <a14:foregroundMark x1="44079" y1="53275" x2="47368" y2="51965"/>
                        <a14:foregroundMark x1="53618" y1="48035" x2="53618" y2="48035"/>
                        <a14:foregroundMark x1="60197" y1="44541" x2="62829" y2="42358"/>
                        <a14:foregroundMark x1="69408" y1="38428" x2="69408" y2="38428"/>
                        <a14:foregroundMark x1="70066" y1="38428" x2="70066" y2="38428"/>
                        <a14:foregroundMark x1="57237" y1="38428" x2="57237" y2="38428"/>
                        <a14:foregroundMark x1="44079" y1="38428" x2="44079" y2="38428"/>
                        <a14:foregroundMark x1="26316" y1="40175" x2="23684" y2="41485"/>
                        <a14:foregroundMark x1="22368" y1="42358" x2="22368" y2="42358"/>
                        <a14:foregroundMark x1="20724" y1="42795" x2="40132" y2="47598"/>
                        <a14:foregroundMark x1="65132" y1="48035" x2="65132" y2="48035"/>
                        <a14:foregroundMark x1="65132" y1="48035" x2="65132" y2="48035"/>
                        <a14:foregroundMark x1="71711" y1="48035" x2="71711" y2="48035"/>
                        <a14:foregroundMark x1="73026" y1="45852" x2="73026" y2="45852"/>
                        <a14:foregroundMark x1="53618" y1="30568" x2="53618" y2="30568"/>
                        <a14:foregroundMark x1="36184" y1="30568" x2="24013" y2="30568"/>
                        <a14:foregroundMark x1="34539" y1="42795" x2="36184" y2="42795"/>
                        <a14:foregroundMark x1="43092" y1="42795" x2="43092" y2="42795"/>
                        <a14:foregroundMark x1="47368" y1="47598" x2="50000" y2="47598"/>
                        <a14:foregroundMark x1="42434" y1="31878" x2="42434" y2="31878"/>
                        <a14:foregroundMark x1="43421" y1="29694" x2="43421" y2="29694"/>
                        <a14:foregroundMark x1="48026" y1="29694" x2="50000" y2="28821"/>
                        <a14:foregroundMark x1="60526" y1="30568" x2="60526" y2="30568"/>
                        <a14:foregroundMark x1="61842" y1="31441" x2="67434" y2="34061"/>
                        <a14:foregroundMark x1="67434" y1="34061" x2="26316" y2="42795"/>
                        <a14:foregroundMark x1="36184" y1="30568" x2="82895" y2="65939"/>
                        <a14:foregroundMark x1="67763" y1="33624" x2="50000" y2="64192"/>
                        <a14:foregroundMark x1="46382" y1="32751" x2="46382" y2="68559"/>
                        <a14:foregroundMark x1="65132" y1="34934" x2="67763" y2="74672"/>
                        <a14:foregroundMark x1="57895" y1="55459" x2="57895" y2="55459"/>
                        <a14:foregroundMark x1="59539" y1="55459" x2="61184" y2="56769"/>
                        <a14:foregroundMark x1="61184" y1="56769" x2="61184" y2="56769"/>
                        <a14:foregroundMark x1="61184" y1="56769" x2="61184" y2="56769"/>
                        <a14:foregroundMark x1="61184" y1="62882" x2="61184" y2="62882"/>
                        <a14:foregroundMark x1="61184" y1="63755" x2="61184" y2="63755"/>
                        <a14:foregroundMark x1="65789" y1="70306" x2="65789" y2="70306"/>
                        <a14:foregroundMark x1="66776" y1="70306" x2="66776" y2="70306"/>
                        <a14:foregroundMark x1="73355" y1="69432" x2="73355" y2="69432"/>
                        <a14:foregroundMark x1="73355" y1="68559" x2="73355" y2="68559"/>
                        <a14:foregroundMark x1="74671" y1="67249" x2="74671" y2="67249"/>
                        <a14:foregroundMark x1="76645" y1="65066" x2="76645" y2="65066"/>
                        <a14:foregroundMark x1="77303" y1="65066" x2="78289" y2="62882"/>
                        <a14:foregroundMark x1="78947" y1="60699" x2="78947" y2="55459"/>
                        <a14:foregroundMark x1="78947" y1="54585" x2="78947" y2="54585"/>
                        <a14:foregroundMark x1="78289" y1="53275" x2="78289" y2="53275"/>
                        <a14:foregroundMark x1="77961" y1="51965" x2="76316" y2="50218"/>
                        <a14:foregroundMark x1="76316" y1="48035" x2="75658" y2="38428"/>
                        <a14:foregroundMark x1="75658" y1="37991" x2="71711" y2="34934"/>
                        <a14:foregroundMark x1="71711" y1="34934" x2="71711" y2="34934"/>
                        <a14:foregroundMark x1="71053" y1="32751" x2="71053" y2="32751"/>
                        <a14:foregroundMark x1="71053" y1="31441" x2="71053" y2="31441"/>
                        <a14:foregroundMark x1="70724" y1="26638" x2="68421" y2="20087"/>
                        <a14:foregroundMark x1="67434" y1="19651" x2="67434" y2="19651"/>
                        <a14:foregroundMark x1="42434" y1="14847" x2="42434" y2="14847"/>
                        <a14:foregroundMark x1="42434" y1="17467" x2="42434" y2="17467"/>
                        <a14:foregroundMark x1="46382" y1="19651" x2="46382" y2="19651"/>
                        <a14:foregroundMark x1="50000" y1="20961" x2="39474" y2="23144"/>
                        <a14:foregroundMark x1="32895" y1="24017" x2="32895" y2="24017"/>
                        <a14:foregroundMark x1="32566" y1="24454" x2="27961" y2="28384"/>
                        <a14:foregroundMark x1="24671" y1="30568" x2="23026" y2="32751"/>
                        <a14:foregroundMark x1="20724" y1="33624" x2="20395" y2="36245"/>
                        <a14:foregroundMark x1="20395" y1="38428" x2="20395" y2="48035"/>
                        <a14:foregroundMark x1="20395" y1="54148" x2="20395" y2="54148"/>
                        <a14:foregroundMark x1="20724" y1="56769" x2="20724" y2="56769"/>
                        <a14:foregroundMark x1="22368" y1="60699" x2="22368" y2="62882"/>
                        <a14:foregroundMark x1="24013" y1="68559" x2="24013" y2="68559"/>
                        <a14:foregroundMark x1="30263" y1="73799" x2="30263" y2="73799"/>
                        <a14:foregroundMark x1="37829" y1="73799" x2="37829" y2="73799"/>
                        <a14:foregroundMark x1="48355" y1="73799" x2="48355" y2="73799"/>
                        <a14:foregroundMark x1="49013" y1="73799" x2="49013" y2="73799"/>
                        <a14:foregroundMark x1="49013" y1="73799" x2="49013" y2="73799"/>
                        <a14:foregroundMark x1="49013" y1="73799" x2="49013" y2="73799"/>
                        <a14:foregroundMark x1="49671" y1="73799" x2="49671" y2="73799"/>
                        <a14:foregroundMark x1="76645" y1="73799" x2="46382" y2="84716"/>
                        <a14:foregroundMark x1="70066" y1="75983" x2="41447" y2="82533"/>
                        <a14:foregroundMark x1="25658" y1="51092" x2="25658" y2="51092"/>
                        <a14:foregroundMark x1="28947" y1="51528" x2="28947" y2="51528"/>
                        <a14:foregroundMark x1="33224" y1="52402" x2="33224" y2="52402"/>
                        <a14:foregroundMark x1="38158" y1="55895" x2="38158" y2="55895"/>
                        <a14:foregroundMark x1="41118" y1="55895" x2="41118" y2="55895"/>
                        <a14:foregroundMark x1="13487" y1="39738" x2="13487" y2="39738"/>
                        <a14:foregroundMark x1="15132" y1="43668" x2="15132" y2="43668"/>
                        <a14:foregroundMark x1="18421" y1="47162" x2="18421" y2="47162"/>
                        <a14:foregroundMark x1="67763" y1="53712" x2="67763" y2="53712"/>
                        <a14:foregroundMark x1="71711" y1="53275" x2="71711" y2="53275"/>
                        <a14:foregroundMark x1="73355" y1="52402" x2="73355" y2="52402"/>
                        <a14:foregroundMark x1="75987" y1="52402" x2="75987" y2="52402"/>
                        <a14:foregroundMark x1="79934" y1="50218" x2="79934" y2="50218"/>
                        <a14:foregroundMark x1="81579" y1="45852" x2="81579" y2="45852"/>
                        <a14:foregroundMark x1="82566" y1="44978" x2="82566" y2="44978"/>
                        <a14:foregroundMark x1="72039" y1="52402" x2="72039" y2="52402"/>
                        <a14:foregroundMark x1="79276" y1="48908" x2="79276" y2="48908"/>
                        <a14:foregroundMark x1="78618" y1="48035" x2="78618" y2="48035"/>
                        <a14:foregroundMark x1="77632" y1="48908" x2="77632" y2="48908"/>
                        <a14:foregroundMark x1="85526" y1="43668" x2="85526" y2="43668"/>
                        <a14:foregroundMark x1="85526" y1="43668" x2="85526" y2="43668"/>
                        <a14:foregroundMark x1="72697" y1="53275" x2="72697" y2="53275"/>
                        <a14:foregroundMark x1="67763" y1="53712" x2="67763" y2="53712"/>
                        <a14:foregroundMark x1="65461" y1="55459" x2="65461" y2="554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57085" y="2165946"/>
            <a:ext cx="2278157" cy="1716112"/>
          </a:xfrm>
          <a:prstGeom prst="rect">
            <a:avLst/>
          </a:prstGeom>
        </p:spPr>
      </p:pic>
      <p:pic>
        <p:nvPicPr>
          <p:cNvPr id="1054" name="Picture 30" descr="Image result for nfl logo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26129" y1="65250" x2="26129" y2="65250"/>
                        <a14:foregroundMark x1="29032" y1="72250" x2="29032" y2="72250"/>
                        <a14:foregroundMark x1="39032" y1="80750" x2="39032" y2="80750"/>
                        <a14:foregroundMark x1="40968" y1="80750" x2="40968" y2="80750"/>
                        <a14:foregroundMark x1="42903" y1="80750" x2="42903" y2="80750"/>
                        <a14:foregroundMark x1="44839" y1="80750" x2="44839" y2="80750"/>
                        <a14:foregroundMark x1="59677" y1="79250" x2="59677" y2="79250"/>
                        <a14:foregroundMark x1="59677" y1="79250" x2="71613" y2="78500"/>
                        <a14:foregroundMark x1="79677" y1="77000" x2="79677" y2="77000"/>
                        <a14:foregroundMark x1="81613" y1="63000" x2="7097" y2="54500"/>
                        <a14:foregroundMark x1="7097" y1="26250" x2="93548" y2="28500"/>
                        <a14:foregroundMark x1="53871" y1="16250" x2="49032" y2="80000"/>
                        <a14:foregroundMark x1="7097" y1="39250" x2="87742" y2="36250"/>
                        <a14:foregroundMark x1="91613" y1="37000" x2="91613" y2="19250"/>
                        <a14:foregroundMark x1="91613" y1="19250" x2="6129" y2="20750"/>
                        <a14:foregroundMark x1="14194" y1="59250" x2="14194" y2="78500"/>
                        <a14:foregroundMark x1="13226" y1="82250" x2="86452" y2="70750"/>
                        <a14:foregroundMark x1="85484" y1="54500" x2="62903" y2="60750"/>
                        <a14:foregroundMark x1="90645" y1="50750" x2="87742" y2="68500"/>
                        <a14:foregroundMark x1="88710" y1="53000" x2="51935" y2="51500"/>
                        <a14:foregroundMark x1="53871" y1="47750" x2="13226" y2="47750"/>
                        <a14:foregroundMark x1="38065" y1="67000" x2="9355" y2="60750"/>
                        <a14:foregroundMark x1="9355" y1="47000" x2="7097" y2="77000"/>
                        <a14:foregroundMark x1="43871" y1="87000" x2="76774" y2="81500"/>
                        <a14:foregroundMark x1="76774" y1="84500" x2="91613" y2="80750"/>
                        <a14:foregroundMark x1="20000" y1="80000" x2="20000" y2="66250"/>
                        <a14:foregroundMark x1="8065" y1="44500" x2="49032" y2="42250"/>
                        <a14:foregroundMark x1="49032" y1="10750" x2="49032" y2="20000"/>
                        <a14:backgroundMark x1="28065" y1="4500" x2="28065" y2="4500"/>
                        <a14:backgroundMark x1="22258" y1="5500" x2="22258" y2="5500"/>
                        <a14:backgroundMark x1="22258" y1="5500" x2="15161" y2="7000"/>
                        <a14:backgroundMark x1="15161" y1="7000" x2="15161" y2="7000"/>
                        <a14:backgroundMark x1="7097" y1="7000" x2="7097" y2="7000"/>
                        <a14:backgroundMark x1="13226" y1="10000" x2="24194" y2="9250"/>
                        <a14:backgroundMark x1="27097" y1="9250" x2="39032" y2="3000"/>
                        <a14:backgroundMark x1="83548" y1="7000" x2="83548" y2="7000"/>
                        <a14:backgroundMark x1="80645" y1="7000" x2="80645" y2="7000"/>
                        <a14:backgroundMark x1="76774" y1="7000" x2="76774" y2="7000"/>
                        <a14:backgroundMark x1="72581" y1="7000" x2="72581" y2="7000"/>
                        <a14:backgroundMark x1="71613" y1="7000" x2="68710" y2="7000"/>
                        <a14:backgroundMark x1="16129" y1="93000" x2="16129" y2="93000"/>
                        <a14:backgroundMark x1="16129" y1="93000" x2="19032" y2="93000"/>
                        <a14:backgroundMark x1="20968" y1="93000" x2="20968" y2="93000"/>
                        <a14:backgroundMark x1="28065" y1="93750" x2="28065" y2="93750"/>
                        <a14:backgroundMark x1="29032" y1="93750" x2="31935" y2="94500"/>
                        <a14:backgroundMark x1="35161" y1="95250" x2="35161" y2="95250"/>
                        <a14:backgroundMark x1="73548" y1="97000" x2="73548" y2="97000"/>
                        <a14:backgroundMark x1="73548" y1="96000" x2="73548" y2="96000"/>
                        <a14:backgroundMark x1="75806" y1="96000" x2="75806" y2="96000"/>
                        <a14:backgroundMark x1="79677" y1="95250" x2="79677" y2="95250"/>
                        <a14:backgroundMark x1="83548" y1="93000" x2="83548" y2="93000"/>
                        <a14:backgroundMark x1="84516" y1="93000" x2="84516" y2="93000"/>
                        <a14:backgroundMark x1="88710" y1="91500" x2="88710" y2="91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934515"/>
            <a:ext cx="1480720" cy="191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Image result for mlb log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215" y="4282906"/>
            <a:ext cx="2094636" cy="12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Image result for nba log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634" y="4067124"/>
            <a:ext cx="887255" cy="200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http://content.sportslogos.net/logos/9/1029/full/8653__major_league_soccer-primary-2015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027" b="100000" l="1444" r="100000">
                        <a14:foregroundMark x1="3430" y1="26182" x2="2888" y2="12669"/>
                        <a14:foregroundMark x1="27076" y1="47973" x2="56859" y2="33108"/>
                        <a14:foregroundMark x1="20217" y1="47128" x2="64801" y2="16385"/>
                        <a14:foregroundMark x1="10830" y1="36824" x2="59386" y2="9966"/>
                        <a14:foregroundMark x1="18773" y1="10980" x2="33032" y2="63345"/>
                        <a14:foregroundMark x1="13718" y1="16385" x2="37545" y2="28041"/>
                        <a14:foregroundMark x1="36101" y1="15541" x2="21661" y2="20608"/>
                        <a14:foregroundMark x1="15704" y1="15541" x2="15704" y2="15541"/>
                        <a14:foregroundMark x1="13718" y1="14527" x2="13718" y2="14527"/>
                        <a14:foregroundMark x1="13357" y1="14189" x2="13357" y2="14189"/>
                        <a14:foregroundMark x1="10830" y1="18750" x2="10830" y2="18750"/>
                        <a14:foregroundMark x1="10830" y1="24831" x2="10830" y2="24831"/>
                        <a14:foregroundMark x1="10830" y1="25676" x2="10830" y2="25676"/>
                        <a14:foregroundMark x1="10830" y1="18750" x2="10830" y2="18750"/>
                        <a14:foregroundMark x1="10830" y1="15034" x2="10830" y2="15034"/>
                        <a14:foregroundMark x1="12274" y1="12669" x2="12274" y2="12669"/>
                        <a14:foregroundMark x1="17148" y1="14527" x2="17148" y2="14527"/>
                        <a14:foregroundMark x1="23646" y1="16385" x2="23646" y2="16385"/>
                        <a14:foregroundMark x1="23646" y1="16385" x2="25632" y2="16047"/>
                        <a14:foregroundMark x1="26173" y1="15541" x2="26173" y2="15541"/>
                        <a14:foregroundMark x1="26173" y1="15541" x2="26173" y2="13176"/>
                        <a14:foregroundMark x1="26715" y1="12669" x2="33574" y2="21959"/>
                        <a14:foregroundMark x1="40614" y1="25338" x2="40614" y2="25338"/>
                        <a14:foregroundMark x1="40614" y1="25338" x2="40614" y2="25338"/>
                        <a14:foregroundMark x1="19134" y1="38345" x2="19134" y2="38345"/>
                        <a14:foregroundMark x1="19134" y1="38345" x2="19134" y2="38345"/>
                        <a14:foregroundMark x1="48375" y1="74831" x2="70758" y2="35980"/>
                        <a14:foregroundMark x1="66787" y1="81926" x2="83574" y2="48480"/>
                        <a14:foregroundMark x1="85199" y1="34628" x2="40072" y2="66554"/>
                        <a14:foregroundMark x1="52347" y1="58277" x2="50903" y2="75338"/>
                        <a14:foregroundMark x1="46931" y1="75338" x2="42058" y2="76689"/>
                        <a14:foregroundMark x1="29061" y1="76689" x2="29061" y2="76689"/>
                        <a14:foregroundMark x1="33032" y1="76689" x2="33032" y2="76689"/>
                        <a14:foregroundMark x1="40072" y1="77703" x2="40072" y2="77703"/>
                        <a14:foregroundMark x1="47473" y1="80068" x2="53430" y2="83784"/>
                        <a14:foregroundMark x1="58845" y1="84628" x2="58845" y2="84628"/>
                        <a14:foregroundMark x1="58845" y1="84628" x2="58845" y2="84628"/>
                        <a14:foregroundMark x1="59386" y1="84122" x2="59386" y2="84122"/>
                        <a14:foregroundMark x1="61913" y1="80405" x2="61913" y2="80405"/>
                        <a14:foregroundMark x1="64260" y1="75338" x2="70758" y2="67905"/>
                        <a14:foregroundMark x1="73285" y1="65203" x2="73285" y2="47466"/>
                        <a14:foregroundMark x1="83574" y1="23480" x2="83574" y2="234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033" y="4205783"/>
            <a:ext cx="1584570" cy="169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Image result for nhl] logo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386" y="4067124"/>
            <a:ext cx="1525013" cy="174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36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100000">
              <a:srgbClr val="FFFFFF"/>
            </a:gs>
            <a:gs pos="100000">
              <a:schemeClr val="tx1"/>
            </a:gs>
            <a:gs pos="80000">
              <a:schemeClr val="tx1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most popular sports in america 201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722"/>
          <a:stretch/>
        </p:blipFill>
        <p:spPr bwMode="auto">
          <a:xfrm>
            <a:off x="459512" y="1648645"/>
            <a:ext cx="11289557" cy="345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177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4D32A32B-4AE6-9CA9-E4DE-A6BCDE00B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6952" y="1670318"/>
            <a:ext cx="6738096" cy="4881140"/>
          </a:xfr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F043D6-E4CF-161D-6319-96CFFFDDA6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4488"/>
            <a:ext cx="12192000" cy="931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0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009440-13C7-EA06-8618-F0C032C0A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4653" y="325666"/>
            <a:ext cx="6782693" cy="620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75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1F772-892B-1C37-31A0-CAB1E574F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6165" y="1092485"/>
            <a:ext cx="3459197" cy="4137061"/>
          </a:xfrm>
        </p:spPr>
        <p:txBody>
          <a:bodyPr>
            <a:normAutofit fontScale="90000"/>
          </a:bodyPr>
          <a:lstStyle/>
          <a:p>
            <a:r>
              <a:rPr lang="en-GB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Level of interest in selected sports in the United States as of February 2022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6A03B8-2018-488D-5F1A-877E37C14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148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884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USA College Sports vs UK Sport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244" y="1851799"/>
            <a:ext cx="4936499" cy="4058751"/>
          </a:xfrm>
        </p:spPr>
        <p:txBody>
          <a:bodyPr>
            <a:normAutofit/>
          </a:bodyPr>
          <a:lstStyle/>
          <a:p>
            <a:r>
              <a:rPr lang="en-GB" sz="2800" dirty="0"/>
              <a:t>Highly structured </a:t>
            </a:r>
          </a:p>
          <a:p>
            <a:r>
              <a:rPr lang="en-GB" sz="2800" dirty="0"/>
              <a:t>Commercialised </a:t>
            </a:r>
          </a:p>
          <a:p>
            <a:r>
              <a:rPr lang="en-GB" sz="2800" dirty="0"/>
              <a:t>Students input is minimal</a:t>
            </a:r>
          </a:p>
          <a:p>
            <a:r>
              <a:rPr lang="en-GB" sz="2800" dirty="0"/>
              <a:t>Paid professional staff</a:t>
            </a:r>
          </a:p>
          <a:p>
            <a:endParaRPr lang="en-GB" sz="2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331058" y="1851800"/>
            <a:ext cx="4936499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Somewhat structured</a:t>
            </a:r>
          </a:p>
          <a:p>
            <a:r>
              <a:rPr lang="en-GB" sz="2800" dirty="0"/>
              <a:t>Commercialised, non-profit </a:t>
            </a:r>
          </a:p>
          <a:p>
            <a:r>
              <a:rPr lang="en-GB" sz="2800" dirty="0"/>
              <a:t>All input is student -led</a:t>
            </a:r>
          </a:p>
          <a:p>
            <a:r>
              <a:rPr lang="en-GB" sz="2800" dirty="0"/>
              <a:t>Coaches are usually students.</a:t>
            </a:r>
          </a:p>
          <a:p>
            <a:r>
              <a:rPr lang="en-GB" sz="2800" dirty="0"/>
              <a:t>This is changing slowly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633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NCAA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200" y="1844417"/>
            <a:ext cx="10353762" cy="5125551"/>
          </a:xfrm>
        </p:spPr>
        <p:txBody>
          <a:bodyPr>
            <a:normAutofit/>
          </a:bodyPr>
          <a:lstStyle/>
          <a:p>
            <a:r>
              <a:rPr lang="en-GB" dirty="0"/>
              <a:t>National Collegiate Athletic Association</a:t>
            </a:r>
          </a:p>
          <a:p>
            <a:r>
              <a:rPr lang="en-GB" dirty="0"/>
              <a:t>Governing body of Intercollegiate Athletics</a:t>
            </a:r>
          </a:p>
          <a:p>
            <a:pPr lvl="1"/>
            <a:r>
              <a:rPr lang="en-GB" dirty="0"/>
              <a:t>Field Hockey, Volleyball, Water Polo, Bowling, Gymnastics, Skiing, Cross Country, Fencing, Wrestling, Golf, Lacrosse, Rowing and Tennis. </a:t>
            </a:r>
          </a:p>
          <a:p>
            <a:r>
              <a:rPr lang="en-GB" dirty="0"/>
              <a:t>Not for Profit Organisation</a:t>
            </a:r>
          </a:p>
          <a:p>
            <a:pPr lvl="1"/>
            <a:r>
              <a:rPr lang="en-GB" dirty="0"/>
              <a:t>Controversial </a:t>
            </a:r>
          </a:p>
          <a:p>
            <a:pPr marL="450000" lvl="1" indent="0">
              <a:buNone/>
            </a:pPr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352" b="89167" l="49479" r="99896">
                        <a14:foregroundMark x1="58698" y1="62593" x2="58698" y2="62593"/>
                        <a14:foregroundMark x1="59635" y1="60648" x2="54583" y2="61389"/>
                        <a14:foregroundMark x1="50000" y1="35463" x2="50260" y2="79444"/>
                        <a14:foregroundMark x1="50260" y1="79444" x2="73854" y2="88056"/>
                        <a14:foregroundMark x1="98958" y1="79630" x2="98750" y2="34722"/>
                        <a14:foregroundMark x1="98750" y1="34722" x2="50365" y2="34444"/>
                        <a14:foregroundMark x1="50365" y1="34907" x2="50260" y2="78889"/>
                        <a14:foregroundMark x1="74583" y1="86019" x2="98594" y2="78241"/>
                        <a14:foregroundMark x1="50417" y1="78704" x2="74740" y2="85741"/>
                        <a14:foregroundMark x1="56927" y1="54259" x2="56927" y2="54259"/>
                        <a14:foregroundMark x1="54219" y1="49907" x2="59844" y2="62685"/>
                        <a14:foregroundMark x1="60104" y1="49259" x2="52552" y2="60833"/>
                        <a14:foregroundMark x1="89115" y1="52222" x2="94583" y2="64074"/>
                        <a14:foregroundMark x1="95156" y1="52037" x2="89115" y2="62685"/>
                        <a14:foregroundMark x1="92656" y1="56389" x2="96042" y2="60463"/>
                      </a14:backgroundRemoval>
                    </a14:imgEffect>
                  </a14:imgLayer>
                </a14:imgProps>
              </a:ext>
            </a:extLst>
          </a:blip>
          <a:srcRect l="50000" t="34757" b="11443"/>
          <a:stretch/>
        </p:blipFill>
        <p:spPr>
          <a:xfrm>
            <a:off x="6240447" y="3255744"/>
            <a:ext cx="5951553" cy="360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688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NCAA Divisions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19266"/>
            <a:ext cx="4925531" cy="4925025"/>
          </a:xfrm>
        </p:spPr>
        <p:txBody>
          <a:bodyPr>
            <a:normAutofit/>
          </a:bodyPr>
          <a:lstStyle/>
          <a:p>
            <a:r>
              <a:rPr lang="en-GB" dirty="0"/>
              <a:t>Division I</a:t>
            </a:r>
          </a:p>
          <a:p>
            <a:pPr lvl="1"/>
            <a:r>
              <a:rPr lang="en-GB" dirty="0">
                <a:effectLst/>
              </a:rPr>
              <a:t>Division I schools generally have the biggest student bodies, manage the largest athletics budgets and offer the most generous number of scholarships </a:t>
            </a:r>
          </a:p>
          <a:p>
            <a:pPr lvl="1"/>
            <a:r>
              <a:rPr lang="en-GB" dirty="0">
                <a:effectLst/>
              </a:rPr>
              <a:t>Over 350 colleges. 6,000 athletic teams. Opportunities for more than 170,000 student-athletes to compete in NCAA</a:t>
            </a:r>
            <a:endParaRPr lang="en-GB" dirty="0"/>
          </a:p>
          <a:p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pic>
        <p:nvPicPr>
          <p:cNvPr id="3074" name="Picture 2" descr="https://www.mapmania.org/static/map/original/map_of_all_351_ncaa_division_1_mens_basketball_teams_662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531" y="1819266"/>
            <a:ext cx="7266469" cy="427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794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NCAA Division 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985" y="1780576"/>
            <a:ext cx="4588647" cy="4058751"/>
          </a:xfrm>
        </p:spPr>
        <p:txBody>
          <a:bodyPr>
            <a:normAutofit/>
          </a:bodyPr>
          <a:lstStyle/>
          <a:p>
            <a:r>
              <a:rPr lang="en-GB" dirty="0">
                <a:effectLst/>
              </a:rPr>
              <a:t>More than 300 NCAA colleges and universities that provide thousands of student-athletes the opportunity to compete at a high level of scholarship athletics while excelling in the classroom and fully engaging in the broader campus experience. </a:t>
            </a:r>
          </a:p>
          <a:p>
            <a:r>
              <a:rPr lang="en-GB" dirty="0">
                <a:effectLst/>
              </a:rPr>
              <a:t>Institutions in Division II generally don’t have the financial resources to devote to their athletics programs or choose not to place such a heavy financial emphasis on them. </a:t>
            </a:r>
          </a:p>
          <a:p>
            <a:endParaRPr lang="en-GB" dirty="0"/>
          </a:p>
        </p:txBody>
      </p:sp>
      <p:pic>
        <p:nvPicPr>
          <p:cNvPr id="4098" name="Picture 2" descr="https://upload.wikimedia.org/wikipedia/commons/9/90/NCAA_D2_FB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969" y="1860609"/>
            <a:ext cx="7088517" cy="389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224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pload.wikimedia.org/wikipedia/commons/a/a4/NCAA_Division_3_football_map_2014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321" y="1949505"/>
            <a:ext cx="7422943" cy="408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NCAA Division III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49505"/>
            <a:ext cx="4845321" cy="4058751"/>
          </a:xfrm>
        </p:spPr>
        <p:txBody>
          <a:bodyPr>
            <a:normAutofit/>
          </a:bodyPr>
          <a:lstStyle/>
          <a:p>
            <a:pPr algn="just"/>
            <a:r>
              <a:rPr lang="en-GB" sz="1800" dirty="0">
                <a:effectLst/>
              </a:rPr>
              <a:t>More than 190,000 student-athletes at 450 institutions make up Division III, the largest NCAA division both in number of participants and number of schools.</a:t>
            </a:r>
          </a:p>
          <a:p>
            <a:pPr algn="just"/>
            <a:r>
              <a:rPr lang="en-GB" sz="1800" dirty="0">
                <a:effectLst/>
              </a:rPr>
              <a:t>The division minimizes the conflicts between athletics and academics and helps student-athletes progress toward graduation through shorter practice and playing seasons and regional competition that reduces time away from academic studies </a:t>
            </a:r>
          </a:p>
          <a:p>
            <a:pPr lvl="1" algn="just"/>
            <a:endParaRPr lang="en-GB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76346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3548" t="12463" r="26399" b="29583"/>
          <a:stretch/>
        </p:blipFill>
        <p:spPr>
          <a:xfrm>
            <a:off x="1857983" y="137603"/>
            <a:ext cx="7879404" cy="672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819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7429" y="3148519"/>
            <a:ext cx="10353762" cy="970450"/>
          </a:xfrm>
        </p:spPr>
        <p:txBody>
          <a:bodyPr/>
          <a:lstStyle/>
          <a:p>
            <a:r>
              <a:rPr lang="en-GB" dirty="0"/>
              <a:t>Basketball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469" t="19104" r="24164" b="6221"/>
          <a:stretch/>
        </p:blipFill>
        <p:spPr>
          <a:xfrm>
            <a:off x="1702339" y="3637"/>
            <a:ext cx="7562953" cy="692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411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Swansea vs Cardiff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195" y="1748393"/>
            <a:ext cx="5273612" cy="4058751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30 sporting events</a:t>
            </a:r>
          </a:p>
          <a:p>
            <a:r>
              <a:rPr lang="en-GB" sz="2800" dirty="0"/>
              <a:t>Average of 30,000 a year.</a:t>
            </a:r>
          </a:p>
          <a:p>
            <a:r>
              <a:rPr lang="en-GB" sz="2800" dirty="0"/>
              <a:t>Sport Swansea is growing and there are big future plans</a:t>
            </a:r>
          </a:p>
          <a:p>
            <a:r>
              <a:rPr lang="en-GB" sz="2800" dirty="0"/>
              <a:t>Cardiff MET- Recent UEFA Europa League </a:t>
            </a:r>
          </a:p>
          <a:p>
            <a:r>
              <a:rPr lang="en-GB" sz="2800" dirty="0"/>
              <a:t>Changes are coming</a:t>
            </a:r>
          </a:p>
          <a:p>
            <a:r>
              <a:rPr lang="en-GB" sz="2800" dirty="0"/>
              <a:t>Pandemic?</a:t>
            </a:r>
          </a:p>
        </p:txBody>
      </p:sp>
      <p:pic>
        <p:nvPicPr>
          <p:cNvPr id="5122" name="Picture 2" descr="Image result for swansea vs cardiff varsit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676" y="1748393"/>
            <a:ext cx="6004593" cy="369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5453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Cost of Colleges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5936184" cy="4058751"/>
          </a:xfrm>
        </p:spPr>
        <p:txBody>
          <a:bodyPr>
            <a:normAutofit/>
          </a:bodyPr>
          <a:lstStyle/>
          <a:p>
            <a:r>
              <a:rPr lang="en-GB" sz="3200" dirty="0"/>
              <a:t>Have a guess- What are the top 5 most expensive colleges in America and what price they might be to attend on a annual basis.</a:t>
            </a:r>
          </a:p>
          <a:p>
            <a:endParaRPr lang="en-GB" sz="3200" dirty="0"/>
          </a:p>
        </p:txBody>
      </p:sp>
      <p:sp>
        <p:nvSpPr>
          <p:cNvPr id="4" name="AutoShape 2" descr="Image result for tas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137" r="11459" b="12089"/>
          <a:stretch/>
        </p:blipFill>
        <p:spPr>
          <a:xfrm>
            <a:off x="7523747" y="1596092"/>
            <a:ext cx="4539916" cy="5026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1164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Costs of colleges (Top 5 2018)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6030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Including Tuition Fees, Room and Board, Books and supplies and any other expenses.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670" y="2192756"/>
            <a:ext cx="1987726" cy="1987726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04043" y="4265313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$54,340</a:t>
            </a:r>
          </a:p>
          <a:p>
            <a:pPr marL="36900" indent="0">
              <a:buNone/>
            </a:pPr>
            <a:r>
              <a:rPr lang="en-GB" dirty="0"/>
              <a:t>$71,710</a:t>
            </a:r>
          </a:p>
          <a:p>
            <a:pPr marL="36900" indent="0">
              <a:buNone/>
            </a:pPr>
            <a:r>
              <a:rPr lang="en-GB" dirty="0"/>
              <a:t>34%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44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1026" name="Picture 2" descr="Image result for university of chicago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422" y="2763805"/>
            <a:ext cx="2337000" cy="122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2243396" y="4128769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$48,759</a:t>
            </a:r>
          </a:p>
          <a:p>
            <a:pPr marL="36900" indent="0">
              <a:buNone/>
            </a:pPr>
            <a:r>
              <a:rPr lang="en-GB" dirty="0"/>
              <a:t>$78,852</a:t>
            </a:r>
          </a:p>
          <a:p>
            <a:pPr marL="36900" indent="0">
              <a:buNone/>
            </a:pPr>
            <a:r>
              <a:rPr lang="en-GB" dirty="0"/>
              <a:t>8%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3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1028" name="Picture 4" descr="Image result for harvey mudd college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845" y="2522972"/>
            <a:ext cx="2233661" cy="146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4973845" y="4180482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$56,331</a:t>
            </a:r>
          </a:p>
          <a:p>
            <a:pPr marL="36900" indent="0">
              <a:buNone/>
            </a:pPr>
            <a:r>
              <a:rPr lang="en-GB" dirty="0"/>
              <a:t>$76,953</a:t>
            </a:r>
          </a:p>
          <a:p>
            <a:pPr marL="36900" indent="0">
              <a:buNone/>
            </a:pPr>
            <a:r>
              <a:rPr lang="en-GB" dirty="0"/>
              <a:t>13%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12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1034" name="Picture 10" descr="Image result for vassar college 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871" y="2498124"/>
            <a:ext cx="1695071" cy="168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ontent Placeholder 2"/>
          <p:cNvSpPr txBox="1">
            <a:spLocks/>
          </p:cNvSpPr>
          <p:nvPr/>
        </p:nvSpPr>
        <p:spPr>
          <a:xfrm>
            <a:off x="7290729" y="4265313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$56,130</a:t>
            </a:r>
          </a:p>
          <a:p>
            <a:pPr marL="36900" indent="0">
              <a:buNone/>
            </a:pPr>
            <a:r>
              <a:rPr lang="en-GB" dirty="0"/>
              <a:t>$72,750</a:t>
            </a:r>
          </a:p>
          <a:p>
            <a:pPr marL="36900" indent="0">
              <a:buNone/>
            </a:pPr>
            <a:r>
              <a:rPr lang="en-GB" dirty="0"/>
              <a:t>28%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12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AutoShape 18" descr="Image result for columbia university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6" name="Picture 22" descr="Relat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307" y="2498124"/>
            <a:ext cx="2486242" cy="168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Content Placeholder 2"/>
          <p:cNvSpPr txBox="1">
            <a:spLocks/>
          </p:cNvSpPr>
          <p:nvPr/>
        </p:nvSpPr>
        <p:spPr>
          <a:xfrm>
            <a:off x="9557387" y="4257292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$57,208</a:t>
            </a:r>
          </a:p>
          <a:p>
            <a:pPr marL="36900" indent="0">
              <a:buNone/>
            </a:pPr>
            <a:r>
              <a:rPr lang="en-GB" dirty="0"/>
              <a:t>$74,173</a:t>
            </a:r>
          </a:p>
          <a:p>
            <a:pPr marL="36900" indent="0">
              <a:buNone/>
            </a:pPr>
            <a:r>
              <a:rPr lang="en-GB" dirty="0"/>
              <a:t>6%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5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69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6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Studies Tuition Fees</a:t>
            </a:r>
          </a:p>
        </p:txBody>
      </p:sp>
      <p:pic>
        <p:nvPicPr>
          <p:cNvPr id="4" name="Picture 2" descr="Image result for clemson tig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43" y="1534242"/>
            <a:ext cx="2557201" cy="255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mage result for oregon ducks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278" y="1755451"/>
            <a:ext cx="3939679" cy="216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alabama football lo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991" y="1580050"/>
            <a:ext cx="2755238" cy="275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204043" y="4237149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$37,128</a:t>
            </a:r>
          </a:p>
          <a:p>
            <a:pPr marL="36900" indent="0">
              <a:buNone/>
            </a:pPr>
            <a:r>
              <a:rPr lang="en-GB" dirty="0"/>
              <a:t>$49,352</a:t>
            </a:r>
          </a:p>
          <a:p>
            <a:pPr marL="36900" indent="0">
              <a:buNone/>
            </a:pPr>
            <a:r>
              <a:rPr lang="en-GB" dirty="0"/>
              <a:t>51.3%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66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795278" y="4237148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$35,478</a:t>
            </a:r>
          </a:p>
          <a:p>
            <a:pPr marL="36900" indent="0">
              <a:buNone/>
            </a:pPr>
            <a:r>
              <a:rPr lang="en-GB" dirty="0"/>
              <a:t>$51,870</a:t>
            </a:r>
          </a:p>
          <a:p>
            <a:pPr marL="36900" indent="0">
              <a:buNone/>
            </a:pPr>
            <a:r>
              <a:rPr lang="en-GB" dirty="0"/>
              <a:t>74%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102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393537" y="4237149"/>
            <a:ext cx="2039353" cy="239428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None/>
            </a:pPr>
            <a:r>
              <a:rPr lang="en-GB" dirty="0"/>
              <a:t>$29,230</a:t>
            </a:r>
          </a:p>
          <a:p>
            <a:pPr marL="36900" indent="0">
              <a:buNone/>
            </a:pPr>
            <a:r>
              <a:rPr lang="en-GB" dirty="0"/>
              <a:t>$50,032</a:t>
            </a:r>
          </a:p>
          <a:p>
            <a:pPr marL="36900" indent="0">
              <a:buNone/>
            </a:pPr>
            <a:r>
              <a:rPr lang="en-GB" dirty="0"/>
              <a:t>54%</a:t>
            </a:r>
          </a:p>
          <a:p>
            <a:pPr marL="36900" indent="0">
              <a:buNone/>
            </a:pPr>
            <a:r>
              <a:rPr lang="en-GB" dirty="0"/>
              <a:t>Acceptance</a:t>
            </a:r>
          </a:p>
          <a:p>
            <a:pPr marL="36900" indent="0">
              <a:buNone/>
            </a:pPr>
            <a:r>
              <a:rPr lang="en-GB" dirty="0"/>
              <a:t>National ranking: 129</a:t>
            </a:r>
          </a:p>
          <a:p>
            <a:pPr marL="3690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098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NCAA College Football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4 levels of college football in the NCAA. </a:t>
            </a:r>
          </a:p>
          <a:p>
            <a:pPr lvl="1"/>
            <a:r>
              <a:rPr lang="en-GB" dirty="0"/>
              <a:t>Football Bowl Subdivision (FBS)</a:t>
            </a:r>
          </a:p>
          <a:p>
            <a:pPr lvl="2"/>
            <a:r>
              <a:rPr lang="en-GB" dirty="0"/>
              <a:t>124 Teams</a:t>
            </a:r>
          </a:p>
          <a:p>
            <a:pPr lvl="2"/>
            <a:r>
              <a:rPr lang="en-GB" dirty="0"/>
              <a:t>11 Conferences</a:t>
            </a:r>
          </a:p>
          <a:p>
            <a:pPr lvl="2"/>
            <a:r>
              <a:rPr lang="en-GB" dirty="0" err="1"/>
              <a:t>Southeastern</a:t>
            </a:r>
            <a:r>
              <a:rPr lang="en-GB" dirty="0"/>
              <a:t> Conference (SEC) – reputation as being the best. (14 members – Alabama)</a:t>
            </a:r>
          </a:p>
          <a:p>
            <a:pPr lvl="1"/>
            <a:r>
              <a:rPr lang="en-GB" dirty="0"/>
              <a:t>Football Championship Subdivision (FCS)</a:t>
            </a:r>
          </a:p>
          <a:p>
            <a:pPr lvl="1"/>
            <a:r>
              <a:rPr lang="en-GB" dirty="0"/>
              <a:t>Division II</a:t>
            </a:r>
          </a:p>
          <a:p>
            <a:pPr lvl="1"/>
            <a:r>
              <a:rPr lang="en-GB" dirty="0"/>
              <a:t>Division III</a:t>
            </a:r>
          </a:p>
          <a:p>
            <a:pPr lvl="1"/>
            <a:r>
              <a:rPr lang="en-GB" dirty="0"/>
              <a:t>1.6% make it to Pro.</a:t>
            </a:r>
          </a:p>
          <a:p>
            <a:pPr marL="450000" lvl="1" indent="0">
              <a:buNone/>
            </a:pPr>
            <a:endParaRPr lang="en-GB" dirty="0"/>
          </a:p>
        </p:txBody>
      </p:sp>
      <p:pic>
        <p:nvPicPr>
          <p:cNvPr id="3074" name="Picture 2" descr="Image result for college foot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436" y="3761824"/>
            <a:ext cx="5243124" cy="29492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24532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119" y="230617"/>
            <a:ext cx="10353762" cy="970450"/>
          </a:xfrm>
        </p:spPr>
        <p:txBody>
          <a:bodyPr>
            <a:normAutofit fontScale="90000"/>
          </a:bodyPr>
          <a:lstStyle/>
          <a:p>
            <a:r>
              <a:rPr lang="en-GB" dirty="0"/>
              <a:t>FBS Rankings – Playoff National Championship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7057" y="2331162"/>
            <a:ext cx="6510500" cy="4058751"/>
          </a:xfrm>
        </p:spPr>
        <p:txBody>
          <a:bodyPr/>
          <a:lstStyle/>
          <a:p>
            <a:r>
              <a:rPr lang="en-GB" dirty="0"/>
              <a:t>Alabama lost against Clemson. 44-16 (7.01.2019)</a:t>
            </a:r>
          </a:p>
          <a:p>
            <a:r>
              <a:rPr lang="en-GB" dirty="0"/>
              <a:t>2015  – Alabama </a:t>
            </a:r>
          </a:p>
          <a:p>
            <a:r>
              <a:rPr lang="en-GB" dirty="0"/>
              <a:t>2016– Clemson </a:t>
            </a:r>
          </a:p>
          <a:p>
            <a:r>
              <a:rPr lang="en-GB" dirty="0"/>
              <a:t>2017 – Alabama </a:t>
            </a:r>
          </a:p>
          <a:p>
            <a:r>
              <a:rPr lang="en-GB" dirty="0"/>
              <a:t>2018 – Clemson</a:t>
            </a:r>
          </a:p>
          <a:p>
            <a:r>
              <a:rPr lang="en-GB" dirty="0"/>
              <a:t>2019-LSU</a:t>
            </a:r>
          </a:p>
          <a:p>
            <a:r>
              <a:rPr lang="en-GB" dirty="0"/>
              <a:t>2020-Alabama</a:t>
            </a:r>
          </a:p>
          <a:p>
            <a:r>
              <a:rPr lang="en-GB" dirty="0"/>
              <a:t>2021-Georgia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484" t="24443" r="60873" b="26672"/>
          <a:stretch/>
        </p:blipFill>
        <p:spPr>
          <a:xfrm>
            <a:off x="0" y="1279072"/>
            <a:ext cx="4441714" cy="41202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0891" t="56403" r="66073" b="38306"/>
          <a:stretch/>
        </p:blipFill>
        <p:spPr>
          <a:xfrm>
            <a:off x="0" y="5845628"/>
            <a:ext cx="4441714" cy="54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47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Facilities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5159104" cy="4873303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https://www.youtube.com/watch?v=Rwy0ccHjfg0</a:t>
            </a:r>
            <a:r>
              <a:rPr lang="en-GB" dirty="0"/>
              <a:t> </a:t>
            </a:r>
          </a:p>
          <a:p>
            <a:r>
              <a:rPr lang="en-GB" sz="2800" dirty="0"/>
              <a:t>2017, $55 million.</a:t>
            </a:r>
          </a:p>
          <a:p>
            <a:r>
              <a:rPr lang="en-GB" sz="2800" dirty="0"/>
              <a:t>2017 came 1</a:t>
            </a:r>
            <a:r>
              <a:rPr lang="en-GB" sz="2800" baseline="30000" dirty="0"/>
              <a:t>st</a:t>
            </a:r>
            <a:r>
              <a:rPr lang="en-GB" sz="2800" dirty="0"/>
              <a:t> </a:t>
            </a:r>
          </a:p>
          <a:p>
            <a:r>
              <a:rPr lang="en-GB" sz="2800" dirty="0"/>
              <a:t>2018 came 2</a:t>
            </a:r>
            <a:r>
              <a:rPr lang="en-GB" sz="2800" baseline="30000" dirty="0"/>
              <a:t>nd</a:t>
            </a:r>
            <a:r>
              <a:rPr lang="en-GB" sz="2800" dirty="0"/>
              <a:t> </a:t>
            </a:r>
          </a:p>
          <a:p>
            <a:r>
              <a:rPr lang="en-GB" dirty="0">
                <a:hlinkClick r:id="rId3"/>
              </a:rPr>
              <a:t>https://www.youtube.com/watch?v=-xSlBX32jx0</a:t>
            </a:r>
            <a:r>
              <a:rPr lang="en-GB" dirty="0"/>
              <a:t>  </a:t>
            </a:r>
          </a:p>
          <a:p>
            <a:r>
              <a:rPr lang="en-GB" sz="2800" dirty="0"/>
              <a:t>2013, $68 million</a:t>
            </a:r>
          </a:p>
          <a:p>
            <a:r>
              <a:rPr lang="en-GB" sz="2800" dirty="0"/>
              <a:t>2014 came 2</a:t>
            </a:r>
            <a:r>
              <a:rPr lang="en-GB" sz="2800" baseline="30000" dirty="0"/>
              <a:t>nd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pic>
        <p:nvPicPr>
          <p:cNvPr id="4098" name="Picture 2" descr="Image result for clemson tig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9175" y="0"/>
            <a:ext cx="3522825" cy="352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oregon ducks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676" y="3502175"/>
            <a:ext cx="6119101" cy="335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7094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Alabama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6966883" cy="4058751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https://www.youtube.com/watch?v=Ivz6cUkltFI</a:t>
            </a:r>
            <a:r>
              <a:rPr lang="en-GB" dirty="0"/>
              <a:t> (stop at 2.49minutes)</a:t>
            </a:r>
          </a:p>
          <a:p>
            <a:r>
              <a:rPr lang="en-GB" dirty="0"/>
              <a:t>Stadium go from 101,821 seats to sub 100,000 with a new video board.</a:t>
            </a:r>
          </a:p>
          <a:p>
            <a:r>
              <a:rPr lang="en-GB" dirty="0"/>
              <a:t>$600 million plan to upgrade the facilities</a:t>
            </a:r>
          </a:p>
          <a:p>
            <a:pPr lvl="1"/>
            <a:r>
              <a:rPr lang="en-GB" dirty="0"/>
              <a:t>$75.5million for part of Phase I starting in 2019, changing seats for technology in the football stadium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pic>
        <p:nvPicPr>
          <p:cNvPr id="5122" name="Picture 2" descr="Image result for alabama football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678" y="1952842"/>
            <a:ext cx="3990756" cy="399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520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UK – USW case study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£15m Sports Park ($19m)</a:t>
            </a:r>
          </a:p>
          <a:p>
            <a:r>
              <a:rPr lang="en-GB" dirty="0"/>
              <a:t>4G playing field </a:t>
            </a:r>
          </a:p>
          <a:p>
            <a:r>
              <a:rPr lang="en-GB" dirty="0"/>
              <a:t>Strength and conditioning laboratory with 12 stations</a:t>
            </a:r>
          </a:p>
          <a:p>
            <a:r>
              <a:rPr lang="en-GB" dirty="0"/>
              <a:t>Observation area overlooking the pitches</a:t>
            </a:r>
          </a:p>
          <a:p>
            <a:r>
              <a:rPr lang="en-GB" dirty="0"/>
              <a:t>Cardiff Academy base</a:t>
            </a:r>
          </a:p>
          <a:p>
            <a:r>
              <a:rPr lang="en-GB" dirty="0"/>
              <a:t>Welsh FA – Training centre</a:t>
            </a:r>
          </a:p>
          <a:p>
            <a:r>
              <a:rPr lang="en-GB" dirty="0"/>
              <a:t>Newport Gwent Dragons</a:t>
            </a:r>
          </a:p>
          <a:p>
            <a:r>
              <a:rPr lang="en-GB" dirty="0"/>
              <a:t>Regional and national squads</a:t>
            </a:r>
          </a:p>
          <a:p>
            <a:endParaRPr lang="en-GB" dirty="0"/>
          </a:p>
        </p:txBody>
      </p:sp>
      <p:pic>
        <p:nvPicPr>
          <p:cNvPr id="4100" name="Picture 4" descr="Image result for usw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017" y="465221"/>
            <a:ext cx="3810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d2yz4l0oueiofy.cloudfront.net/dashboard/wp-content/uploads/2018/06/20082113/-15003778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75" y="3524250"/>
            <a:ext cx="652462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6339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NFL Draft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391" y="2149642"/>
            <a:ext cx="4808387" cy="5005137"/>
          </a:xfrm>
        </p:spPr>
        <p:txBody>
          <a:bodyPr>
            <a:normAutofit/>
          </a:bodyPr>
          <a:lstStyle/>
          <a:p>
            <a:r>
              <a:rPr lang="en-GB" dirty="0"/>
              <a:t>32 clubs receive 1 pick </a:t>
            </a:r>
          </a:p>
          <a:p>
            <a:r>
              <a:rPr lang="en-GB" dirty="0"/>
              <a:t>7 rounds of the NFL draft </a:t>
            </a:r>
          </a:p>
          <a:p>
            <a:r>
              <a:rPr lang="en-GB" dirty="0"/>
              <a:t>Order of selection is determined by the reserve order of finish in the previous season.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6900" indent="0">
              <a:buNone/>
            </a:pPr>
            <a:endParaRPr lang="en-GB" dirty="0"/>
          </a:p>
          <a:p>
            <a:r>
              <a:rPr lang="en-GB" dirty="0">
                <a:hlinkClick r:id="rId2"/>
              </a:rPr>
              <a:t>https://www.youtube.com/watch?v=Q9TwotB878w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1026" name="Picture 2" descr="Image result for nfl draft syste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778" y="2005263"/>
            <a:ext cx="7068222" cy="397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581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NCAA Basketball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2360644"/>
            <a:ext cx="6805772" cy="4058751"/>
          </a:xfrm>
        </p:spPr>
        <p:txBody>
          <a:bodyPr/>
          <a:lstStyle/>
          <a:p>
            <a:r>
              <a:rPr lang="en-GB" dirty="0"/>
              <a:t>347 Division I college basketball teams.</a:t>
            </a:r>
          </a:p>
          <a:p>
            <a:r>
              <a:rPr lang="en-GB" dirty="0"/>
              <a:t>Each team offers 13 scholarships</a:t>
            </a:r>
          </a:p>
          <a:p>
            <a:r>
              <a:rPr lang="en-GB" dirty="0"/>
              <a:t>4,511 Division I college basketball players</a:t>
            </a:r>
          </a:p>
          <a:p>
            <a:r>
              <a:rPr lang="en-GB" dirty="0"/>
              <a:t>NCAA senior players drafted by an NBA team; Less than one in 75, or 1.3 percent. </a:t>
            </a:r>
          </a:p>
          <a:p>
            <a:r>
              <a:rPr lang="en-GB" dirty="0"/>
              <a:t>68 teams make it to March Madness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6421" t="30865" r="38217" b="4893"/>
          <a:stretch/>
        </p:blipFill>
        <p:spPr>
          <a:xfrm>
            <a:off x="7719567" y="2360644"/>
            <a:ext cx="4400899" cy="44973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74522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NCAA Basketball – March Madness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4251763" cy="512555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Single –elimination tournament of 68 teams.</a:t>
            </a:r>
          </a:p>
          <a:p>
            <a:r>
              <a:rPr lang="en-GB" dirty="0"/>
              <a:t>2019 – March 17</a:t>
            </a:r>
            <a:r>
              <a:rPr lang="en-GB" baseline="30000" dirty="0"/>
              <a:t>th</a:t>
            </a:r>
            <a:r>
              <a:rPr lang="en-GB" dirty="0"/>
              <a:t> to April 6</a:t>
            </a:r>
            <a:r>
              <a:rPr lang="en-GB" baseline="30000" dirty="0"/>
              <a:t>th</a:t>
            </a:r>
            <a:r>
              <a:rPr lang="en-GB" dirty="0"/>
              <a:t> /8</a:t>
            </a:r>
            <a:r>
              <a:rPr lang="en-GB" baseline="30000" dirty="0"/>
              <a:t>th</a:t>
            </a:r>
            <a:r>
              <a:rPr lang="en-GB" dirty="0"/>
              <a:t> </a:t>
            </a:r>
          </a:p>
          <a:p>
            <a:r>
              <a:rPr lang="en-GB" dirty="0"/>
              <a:t>2018 – Villanova</a:t>
            </a:r>
          </a:p>
          <a:p>
            <a:r>
              <a:rPr lang="en-GB" dirty="0"/>
              <a:t>2017- North Carolina</a:t>
            </a:r>
          </a:p>
          <a:p>
            <a:r>
              <a:rPr lang="en-GB" dirty="0"/>
              <a:t>2016- Villanova</a:t>
            </a:r>
          </a:p>
          <a:p>
            <a:r>
              <a:rPr lang="en-GB" dirty="0"/>
              <a:t>2015- Duke</a:t>
            </a:r>
          </a:p>
          <a:p>
            <a:endParaRPr lang="en-GB" dirty="0"/>
          </a:p>
          <a:p>
            <a:r>
              <a:rPr lang="en-GB" dirty="0"/>
              <a:t>CBS and Time Warner’s Turner $8.8 billion broadcasting deal  until 2032.</a:t>
            </a:r>
          </a:p>
          <a:p>
            <a:r>
              <a:rPr lang="en-GB" dirty="0">
                <a:hlinkClick r:id="rId2"/>
              </a:rPr>
              <a:t>https://www.youtube.com/watch?v=qQJNMlvSLek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098" name="Picture 2" descr="Image result for march madn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558" y="2774207"/>
            <a:ext cx="7026442" cy="270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1399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NBA Lottery Draft Pick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5" y="2087267"/>
            <a:ext cx="6347617" cy="4058751"/>
          </a:xfrm>
        </p:spPr>
        <p:txBody>
          <a:bodyPr/>
          <a:lstStyle/>
          <a:p>
            <a:r>
              <a:rPr lang="en-GB" dirty="0"/>
              <a:t>14 Balls, one combination to assign 1</a:t>
            </a:r>
            <a:r>
              <a:rPr lang="en-GB" baseline="30000" dirty="0"/>
              <a:t>st</a:t>
            </a:r>
            <a:r>
              <a:rPr lang="en-GB" dirty="0"/>
              <a:t> pick</a:t>
            </a:r>
          </a:p>
          <a:p>
            <a:r>
              <a:rPr lang="en-GB" dirty="0"/>
              <a:t>The lottery is used for the 14 teams that did not make the playoffs. </a:t>
            </a:r>
          </a:p>
          <a:p>
            <a:r>
              <a:rPr lang="en-GB" dirty="0"/>
              <a:t>The team with the worst records will pick no lower than fourth </a:t>
            </a:r>
          </a:p>
          <a:p>
            <a:r>
              <a:rPr lang="en-GB" dirty="0"/>
              <a:t>After 1</a:t>
            </a:r>
            <a:r>
              <a:rPr lang="en-GB" baseline="30000" dirty="0"/>
              <a:t>st</a:t>
            </a:r>
            <a:r>
              <a:rPr lang="en-GB" dirty="0"/>
              <a:t>, 2</a:t>
            </a:r>
            <a:r>
              <a:rPr lang="en-GB" baseline="30000" dirty="0"/>
              <a:t>nd</a:t>
            </a:r>
            <a:r>
              <a:rPr lang="en-GB" dirty="0"/>
              <a:t> and 3</a:t>
            </a:r>
            <a:r>
              <a:rPr lang="en-GB" baseline="30000" dirty="0"/>
              <a:t>rd</a:t>
            </a:r>
            <a:r>
              <a:rPr lang="en-GB" dirty="0"/>
              <a:t> get picked, the lottery teams will continue to pick in reverse order of their season record. </a:t>
            </a:r>
          </a:p>
        </p:txBody>
      </p:sp>
      <p:pic>
        <p:nvPicPr>
          <p:cNvPr id="2050" name="Picture 2" descr="Image result for NBA lottery draft pi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024" y="2087267"/>
            <a:ext cx="5477435" cy="308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0329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NCAA Funding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8207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en-GB" sz="2800" dirty="0">
                <a:solidFill>
                  <a:srgbClr val="92D050"/>
                </a:solidFill>
              </a:rPr>
              <a:t>$821.4M (March Madness)                        $129.4M (Ticket sales)</a:t>
            </a:r>
          </a:p>
          <a:p>
            <a:pPr marL="3690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$210.8M Division I Sponsorship and Scholarship Funds</a:t>
            </a:r>
          </a:p>
          <a:p>
            <a:pPr marL="3690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$160.5M Division I Basketball Performance Fund </a:t>
            </a:r>
          </a:p>
          <a:p>
            <a:pPr marL="3690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$96.7M Division I championships (travel, food, accommodation)</a:t>
            </a:r>
          </a:p>
          <a:p>
            <a:pPr marL="3690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$82.2M Student Assistance Fund</a:t>
            </a:r>
          </a:p>
          <a:p>
            <a:pPr marL="3690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$42.3M Division II Allocation</a:t>
            </a:r>
          </a:p>
          <a:p>
            <a:pPr marL="3690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>$28.2M Division III Allocation </a:t>
            </a:r>
          </a:p>
        </p:txBody>
      </p:sp>
      <p:pic>
        <p:nvPicPr>
          <p:cNvPr id="1026" name="Picture 2" descr="NCAA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2534" y="345352"/>
            <a:ext cx="1353185" cy="131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899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Coaches Salaries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college football coaches salaries 201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81" y="1524748"/>
            <a:ext cx="4830755" cy="483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ollege basketball coaches salaries 20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420" y="1524748"/>
            <a:ext cx="4830755" cy="483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2680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Athlete “Salaries”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9250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1. College Education. NCAA research shows 15 percent of Division I student-athletes are first-generation college students. </a:t>
            </a:r>
          </a:p>
          <a:p>
            <a:r>
              <a:rPr lang="en-GB" dirty="0"/>
              <a:t>2. Academic Success. College student-athletes graduate at rates higher than college students in general.</a:t>
            </a:r>
          </a:p>
          <a:p>
            <a:r>
              <a:rPr lang="en-GB" dirty="0"/>
              <a:t>3. Scholarships. A full men’s basketball scholarship can be worth at least $120,000 per year</a:t>
            </a:r>
          </a:p>
          <a:p>
            <a:r>
              <a:rPr lang="en-GB" dirty="0"/>
              <a:t>4.  Student Assistance Fund. Clothes, training gear and family tragedies.</a:t>
            </a:r>
          </a:p>
          <a:p>
            <a:r>
              <a:rPr lang="en-GB" dirty="0"/>
              <a:t>5. Academic and Support Services. Technology and tutoring. </a:t>
            </a:r>
          </a:p>
          <a:p>
            <a:r>
              <a:rPr lang="en-GB" dirty="0"/>
              <a:t>6. Medical care.</a:t>
            </a:r>
          </a:p>
          <a:p>
            <a:r>
              <a:rPr lang="en-GB" dirty="0"/>
              <a:t>7. Elite Training Opportunities. Facilities, equipment and coaching.</a:t>
            </a:r>
          </a:p>
          <a:p>
            <a:r>
              <a:rPr lang="en-GB" dirty="0"/>
              <a:t>8. Healthy Living. Free food, nutritionist and dieticians. </a:t>
            </a:r>
          </a:p>
          <a:p>
            <a:r>
              <a:rPr lang="en-GB" dirty="0"/>
              <a:t>9. Exposure and Experiences. Travelling for competitions and conferences. </a:t>
            </a:r>
          </a:p>
          <a:p>
            <a:r>
              <a:rPr lang="en-GB" dirty="0"/>
              <a:t>10. Preparation for Life. Leadership, Time management and collaboration.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NCAA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5249" y="269152"/>
            <a:ext cx="1353185" cy="131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7459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Should Students- athletes get paid?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45810"/>
            <a:ext cx="6005165" cy="405875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Being an athlete on its own is a full time job – weight room, court/field and competitions.</a:t>
            </a:r>
          </a:p>
          <a:p>
            <a:r>
              <a:rPr lang="en-GB" dirty="0"/>
              <a:t>Athletes miss college for competitions and national television time.</a:t>
            </a:r>
          </a:p>
          <a:p>
            <a:r>
              <a:rPr lang="en-GB" dirty="0"/>
              <a:t>Athletes are the ones represented in the advertising deals.</a:t>
            </a:r>
          </a:p>
          <a:p>
            <a:r>
              <a:rPr lang="en-GB" dirty="0"/>
              <a:t>Coaches and universities administrations are the ones making money from the athletes games.</a:t>
            </a:r>
          </a:p>
          <a:p>
            <a:r>
              <a:rPr lang="en-GB" dirty="0"/>
              <a:t>Coaches also receive bonuses for breaking records, reaching the off season and winning big games. And the players do not. </a:t>
            </a:r>
          </a:p>
          <a:p>
            <a:endParaRPr lang="en-GB" dirty="0"/>
          </a:p>
        </p:txBody>
      </p:sp>
      <p:pic>
        <p:nvPicPr>
          <p:cNvPr id="2050" name="Picture 2" descr="https://img.huffingtonpost.com/asset/58cfd1f01d000028007cf4c8.jpg?ops=scalefit_720_noupsc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165" y="1945810"/>
            <a:ext cx="6186835" cy="415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9661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Should student –athletes get paid?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2360521"/>
            <a:ext cx="6669260" cy="4058751"/>
          </a:xfrm>
        </p:spPr>
        <p:txBody>
          <a:bodyPr/>
          <a:lstStyle/>
          <a:p>
            <a:r>
              <a:rPr lang="en-GB" dirty="0"/>
              <a:t>Taking into consideration the funding and money provided to the NCAA, do you think student-athletes should get paid?</a:t>
            </a:r>
          </a:p>
          <a:p>
            <a:r>
              <a:rPr lang="en-GB" dirty="0"/>
              <a:t>2x Teams</a:t>
            </a:r>
          </a:p>
          <a:p>
            <a:r>
              <a:rPr lang="en-GB" dirty="0"/>
              <a:t>Write down points for / against students getting paid</a:t>
            </a:r>
          </a:p>
          <a:p>
            <a:r>
              <a:rPr lang="en-GB" dirty="0"/>
              <a:t>You have 20 minutes.</a:t>
            </a:r>
          </a:p>
          <a:p>
            <a:pPr marL="36900" indent="0">
              <a:buNone/>
            </a:pPr>
            <a:endParaRPr lang="en-GB" dirty="0"/>
          </a:p>
          <a:p>
            <a:pPr marL="3690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1028" name="Picture 4" descr="Image result for debate tim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 t="2399" r="3342" b="16051"/>
          <a:stretch/>
        </p:blipFill>
        <p:spPr bwMode="auto">
          <a:xfrm>
            <a:off x="7583055" y="1732449"/>
            <a:ext cx="4479636" cy="43965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0167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F5243-B1AE-3544-8DC3-4EBD4D9C3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116173"/>
            <a:ext cx="9601200" cy="1485900"/>
          </a:xfrm>
        </p:spPr>
        <p:txBody>
          <a:bodyPr/>
          <a:lstStyle/>
          <a:p>
            <a:r>
              <a:rPr lang="en-US" dirty="0"/>
              <a:t>Assignment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E0AE1D-95D1-574B-A8A1-55FD382BFA5B}"/>
              </a:ext>
            </a:extLst>
          </p:cNvPr>
          <p:cNvSpPr txBox="1"/>
          <p:nvPr/>
        </p:nvSpPr>
        <p:spPr>
          <a:xfrm>
            <a:off x="884420" y="859123"/>
            <a:ext cx="109728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TASK A</a:t>
            </a:r>
            <a:r>
              <a:rPr lang="en-GB" b="1" dirty="0"/>
              <a:t> </a:t>
            </a:r>
            <a:r>
              <a:rPr lang="en-GB" dirty="0"/>
              <a:t>(5000 maximum) 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Students will submit an individual report.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Critically evaluate the Professional Team Sport environment and ascertain the differences between the US and the UK model? Additionally, consider if their relationship is getting closer or more distant. 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NOTE: Traditionally we have thought of the English model as being characterised by ‘utility maximisation’ (winning on the pitch) and the American by ‘profit maximisation’.  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Consider the following key emerging themes: </a:t>
            </a:r>
          </a:p>
          <a:p>
            <a:r>
              <a:rPr lang="en-GB" dirty="0"/>
              <a:t> </a:t>
            </a:r>
          </a:p>
          <a:p>
            <a:pPr lvl="0"/>
            <a:r>
              <a:rPr lang="en-GB" dirty="0"/>
              <a:t>Club ownership</a:t>
            </a:r>
          </a:p>
          <a:p>
            <a:pPr lvl="0"/>
            <a:r>
              <a:rPr lang="en-GB" dirty="0"/>
              <a:t>League Structure </a:t>
            </a:r>
          </a:p>
          <a:p>
            <a:pPr lvl="0"/>
            <a:r>
              <a:rPr lang="en-GB" dirty="0"/>
              <a:t>Merchandising and sponsorship </a:t>
            </a:r>
          </a:p>
          <a:p>
            <a:pPr lvl="0"/>
            <a:r>
              <a:rPr lang="en-GB" dirty="0"/>
              <a:t>TV Broadcasting rights </a:t>
            </a:r>
          </a:p>
          <a:p>
            <a:pPr lvl="0"/>
            <a:r>
              <a:rPr lang="en-GB" dirty="0"/>
              <a:t>Globalisation </a:t>
            </a:r>
          </a:p>
          <a:p>
            <a:pPr lvl="0"/>
            <a:r>
              <a:rPr lang="en-GB" dirty="0"/>
              <a:t>Stadiums  </a:t>
            </a:r>
          </a:p>
          <a:p>
            <a:pPr lvl="0"/>
            <a:endParaRPr lang="en-GB" dirty="0"/>
          </a:p>
          <a:p>
            <a:pPr algn="ctr"/>
            <a:r>
              <a:rPr lang="en-GB" u="sng" dirty="0"/>
              <a:t>Report format required with a structured contents page and </a:t>
            </a:r>
            <a:endParaRPr lang="en-GB" dirty="0"/>
          </a:p>
          <a:p>
            <a:pPr algn="ctr"/>
            <a:r>
              <a:rPr lang="en-GB" u="sng" dirty="0"/>
              <a:t>A range of references from a variety of credible sources. 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4173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1410</Words>
  <Application>Microsoft Office PowerPoint</Application>
  <PresentationFormat>Widescreen</PresentationFormat>
  <Paragraphs>224</Paragraphs>
  <Slides>34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Calibri</vt:lpstr>
      <vt:lpstr>Calisto MT</vt:lpstr>
      <vt:lpstr>Open Sans</vt:lpstr>
      <vt:lpstr>Wingdings 2</vt:lpstr>
      <vt:lpstr>Slate</vt:lpstr>
      <vt:lpstr>USA College Sport </vt:lpstr>
      <vt:lpstr>Last Week</vt:lpstr>
      <vt:lpstr>Today’s Lesson </vt:lpstr>
      <vt:lpstr>Sport In North America</vt:lpstr>
      <vt:lpstr>PowerPoint Presentation</vt:lpstr>
      <vt:lpstr>PowerPoint Presentation</vt:lpstr>
      <vt:lpstr>PowerPoint Presentation</vt:lpstr>
      <vt:lpstr>Level of interest in selected sports in the United States as of February 2022</vt:lpstr>
      <vt:lpstr>USA College Sports vs UK Sport</vt:lpstr>
      <vt:lpstr>NCAA</vt:lpstr>
      <vt:lpstr>NCAA Divisions</vt:lpstr>
      <vt:lpstr>NCAA Division II</vt:lpstr>
      <vt:lpstr>NCAA Division III</vt:lpstr>
      <vt:lpstr>PowerPoint Presentation</vt:lpstr>
      <vt:lpstr>Basketball</vt:lpstr>
      <vt:lpstr>Swansea vs Cardiff</vt:lpstr>
      <vt:lpstr>Cost of Colleges Task</vt:lpstr>
      <vt:lpstr>Costs of colleges (Top 5 2018)</vt:lpstr>
      <vt:lpstr>Case Studies Tuition Fees</vt:lpstr>
      <vt:lpstr>NCAA College Football</vt:lpstr>
      <vt:lpstr>FBS Rankings – Playoff National Championship</vt:lpstr>
      <vt:lpstr>Facilities</vt:lpstr>
      <vt:lpstr>Alabama</vt:lpstr>
      <vt:lpstr>UK – USW case study </vt:lpstr>
      <vt:lpstr>NFL Draft System</vt:lpstr>
      <vt:lpstr>NCAA Basketball</vt:lpstr>
      <vt:lpstr>NCAA Basketball – March Madness</vt:lpstr>
      <vt:lpstr>NBA Lottery Draft Pick </vt:lpstr>
      <vt:lpstr>NCAA Funding</vt:lpstr>
      <vt:lpstr>Coaches Salaries</vt:lpstr>
      <vt:lpstr>Student Athlete “Salaries”</vt:lpstr>
      <vt:lpstr>Should Students- athletes get paid?</vt:lpstr>
      <vt:lpstr>Should student –athletes get paid?</vt:lpstr>
      <vt:lpstr>Assignment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https://www.youtube.com/watch?v=-xSlBX32jx0</dc:title>
  <dc:creator>Alice SilvaSurgyPereira (P147900)</dc:creator>
  <cp:lastModifiedBy>Mark Napieralla</cp:lastModifiedBy>
  <cp:revision>68</cp:revision>
  <dcterms:created xsi:type="dcterms:W3CDTF">2019-02-11T09:25:03Z</dcterms:created>
  <dcterms:modified xsi:type="dcterms:W3CDTF">2024-02-13T14:17:51Z</dcterms:modified>
</cp:coreProperties>
</file>