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5680"/>
  </p:normalViewPr>
  <p:slideViewPr>
    <p:cSldViewPr snapToGrid="0">
      <p:cViewPr varScale="1">
        <p:scale>
          <a:sx n="78" d="100"/>
          <a:sy n="78" d="100"/>
        </p:scale>
        <p:origin x="85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9B068D5-97E9-419E-9386-D9D70BC3D7B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8ED5BA3A-4D3F-46D5-910C-FA686D7A6449}">
      <dgm:prSet/>
      <dgm:spPr/>
      <dgm:t>
        <a:bodyPr/>
        <a:lstStyle/>
        <a:p>
          <a:r>
            <a:rPr lang="en-GB" b="1"/>
            <a:t>Maslow's Hierarchy of Needs (Maslow, 1943):</a:t>
          </a:r>
          <a:endParaRPr lang="en-US"/>
        </a:p>
      </dgm:t>
    </dgm:pt>
    <dgm:pt modelId="{59407AF2-6051-41DB-A9E4-32FB644B2A70}" type="parTrans" cxnId="{920AF964-01E2-45F1-92BD-D3C0DF6743B8}">
      <dgm:prSet/>
      <dgm:spPr/>
      <dgm:t>
        <a:bodyPr/>
        <a:lstStyle/>
        <a:p>
          <a:endParaRPr lang="en-US"/>
        </a:p>
      </dgm:t>
    </dgm:pt>
    <dgm:pt modelId="{BB56F244-8953-41F0-8695-B8CD14C9B27C}" type="sibTrans" cxnId="{920AF964-01E2-45F1-92BD-D3C0DF6743B8}">
      <dgm:prSet/>
      <dgm:spPr/>
      <dgm:t>
        <a:bodyPr/>
        <a:lstStyle/>
        <a:p>
          <a:endParaRPr lang="en-US"/>
        </a:p>
      </dgm:t>
    </dgm:pt>
    <dgm:pt modelId="{83EE2157-4B71-418D-BFAE-B8744265164E}">
      <dgm:prSet/>
      <dgm:spPr/>
      <dgm:t>
        <a:bodyPr/>
        <a:lstStyle/>
        <a:p>
          <a:r>
            <a:rPr lang="en-GB" dirty="0"/>
            <a:t>Proposes that people are usually motivated by a hierarchy of needs, from physiological need to self-actualisation.</a:t>
          </a:r>
          <a:endParaRPr lang="en-US" dirty="0"/>
        </a:p>
      </dgm:t>
    </dgm:pt>
    <dgm:pt modelId="{6DCE9558-9BEB-4DF6-9287-0018734FB9B3}" type="parTrans" cxnId="{A48321C9-CC0F-45E1-80DC-898AF6178EB1}">
      <dgm:prSet/>
      <dgm:spPr/>
      <dgm:t>
        <a:bodyPr/>
        <a:lstStyle/>
        <a:p>
          <a:endParaRPr lang="en-US"/>
        </a:p>
      </dgm:t>
    </dgm:pt>
    <dgm:pt modelId="{804913A5-1AE0-4220-A384-76F615A02A5B}" type="sibTrans" cxnId="{A48321C9-CC0F-45E1-80DC-898AF6178EB1}">
      <dgm:prSet/>
      <dgm:spPr/>
      <dgm:t>
        <a:bodyPr/>
        <a:lstStyle/>
        <a:p>
          <a:endParaRPr lang="en-US"/>
        </a:p>
      </dgm:t>
    </dgm:pt>
    <dgm:pt modelId="{83892C18-E1BD-4401-9517-1B438BEF4B43}">
      <dgm:prSet/>
      <dgm:spPr/>
      <dgm:t>
        <a:bodyPr/>
        <a:lstStyle/>
        <a:p>
          <a:r>
            <a:rPr lang="en-GB" dirty="0"/>
            <a:t>Individuals must satisfy first their lower-level needs in order to move on to the higher-level ones.</a:t>
          </a:r>
          <a:endParaRPr lang="en-US" dirty="0"/>
        </a:p>
      </dgm:t>
    </dgm:pt>
    <dgm:pt modelId="{7EBEB227-6963-480B-B405-9D1E34C88FFF}" type="parTrans" cxnId="{F541864A-0C1E-4955-B8AB-4A8BAF49D5F6}">
      <dgm:prSet/>
      <dgm:spPr/>
      <dgm:t>
        <a:bodyPr/>
        <a:lstStyle/>
        <a:p>
          <a:endParaRPr lang="en-US"/>
        </a:p>
      </dgm:t>
    </dgm:pt>
    <dgm:pt modelId="{7B25EF2A-824B-4C46-91D4-E94D9C948EDE}" type="sibTrans" cxnId="{F541864A-0C1E-4955-B8AB-4A8BAF49D5F6}">
      <dgm:prSet/>
      <dgm:spPr/>
      <dgm:t>
        <a:bodyPr/>
        <a:lstStyle/>
        <a:p>
          <a:endParaRPr lang="en-US"/>
        </a:p>
      </dgm:t>
    </dgm:pt>
    <dgm:pt modelId="{CB68547A-6A2D-4FD4-A147-B1F99C554A1C}">
      <dgm:prSet/>
      <dgm:spPr/>
      <dgm:t>
        <a:bodyPr/>
        <a:lstStyle/>
        <a:p>
          <a:r>
            <a:rPr lang="en-GB" b="1"/>
            <a:t>Herzberg's Two-Factor Theory (Herzberg, Mausner &amp; Snyderman, 1959):</a:t>
          </a:r>
          <a:endParaRPr lang="en-US"/>
        </a:p>
      </dgm:t>
    </dgm:pt>
    <dgm:pt modelId="{74EF9E1F-2F82-42E0-872C-E196BCAA71FB}" type="parTrans" cxnId="{C2D62235-6F61-4CDA-A2ED-1A13515B040C}">
      <dgm:prSet/>
      <dgm:spPr/>
      <dgm:t>
        <a:bodyPr/>
        <a:lstStyle/>
        <a:p>
          <a:endParaRPr lang="en-US"/>
        </a:p>
      </dgm:t>
    </dgm:pt>
    <dgm:pt modelId="{93E9253C-FB91-4ACC-B2CB-D131663EF107}" type="sibTrans" cxnId="{C2D62235-6F61-4CDA-A2ED-1A13515B040C}">
      <dgm:prSet/>
      <dgm:spPr/>
      <dgm:t>
        <a:bodyPr/>
        <a:lstStyle/>
        <a:p>
          <a:endParaRPr lang="en-US"/>
        </a:p>
      </dgm:t>
    </dgm:pt>
    <dgm:pt modelId="{93BD1B32-4756-4ECD-88AD-2E49F2031DF8}">
      <dgm:prSet/>
      <dgm:spPr/>
      <dgm:t>
        <a:bodyPr/>
        <a:lstStyle/>
        <a:p>
          <a:r>
            <a:rPr lang="en-GB" dirty="0"/>
            <a:t>Suggests that motivation is influenced by hygiene factors (e.g., pay, work conditions) and motivators (e.g., achievements, recognition).</a:t>
          </a:r>
          <a:endParaRPr lang="en-US" dirty="0"/>
        </a:p>
      </dgm:t>
    </dgm:pt>
    <dgm:pt modelId="{4CA001E2-371A-4862-A5A6-5FE604B748FE}" type="parTrans" cxnId="{E9C74B53-CBBD-43B5-9DAB-F1EB89418A43}">
      <dgm:prSet/>
      <dgm:spPr/>
      <dgm:t>
        <a:bodyPr/>
        <a:lstStyle/>
        <a:p>
          <a:endParaRPr lang="en-US"/>
        </a:p>
      </dgm:t>
    </dgm:pt>
    <dgm:pt modelId="{E6D2ADB7-AC62-4480-8E9D-F2356061252F}" type="sibTrans" cxnId="{E9C74B53-CBBD-43B5-9DAB-F1EB89418A43}">
      <dgm:prSet/>
      <dgm:spPr/>
      <dgm:t>
        <a:bodyPr/>
        <a:lstStyle/>
        <a:p>
          <a:endParaRPr lang="en-US"/>
        </a:p>
      </dgm:t>
    </dgm:pt>
    <dgm:pt modelId="{BD52EDD6-7D69-490C-9031-90B7AD96BF31}">
      <dgm:prSet/>
      <dgm:spPr/>
      <dgm:t>
        <a:bodyPr/>
        <a:lstStyle/>
        <a:p>
          <a:r>
            <a:rPr lang="en-GB" dirty="0"/>
            <a:t>Hygiene factors usually prevent dissatisfaction, while motivators bring motivation and satisfaction in the workplace.</a:t>
          </a:r>
          <a:endParaRPr lang="en-US" dirty="0"/>
        </a:p>
      </dgm:t>
    </dgm:pt>
    <dgm:pt modelId="{347F5D05-A0C1-4264-89B8-DFFC68FD818B}" type="parTrans" cxnId="{28FE1D24-16BC-4DC3-A1D2-8AA44FDD9E38}">
      <dgm:prSet/>
      <dgm:spPr/>
      <dgm:t>
        <a:bodyPr/>
        <a:lstStyle/>
        <a:p>
          <a:endParaRPr lang="en-US"/>
        </a:p>
      </dgm:t>
    </dgm:pt>
    <dgm:pt modelId="{2D7C28F2-E71E-4004-9E4A-29F3F0C7B321}" type="sibTrans" cxnId="{28FE1D24-16BC-4DC3-A1D2-8AA44FDD9E38}">
      <dgm:prSet/>
      <dgm:spPr/>
      <dgm:t>
        <a:bodyPr/>
        <a:lstStyle/>
        <a:p>
          <a:endParaRPr lang="en-US"/>
        </a:p>
      </dgm:t>
    </dgm:pt>
    <dgm:pt modelId="{B8BAF47F-F481-8C4F-861D-9F08C8AF324A}" type="pres">
      <dgm:prSet presAssocID="{19B068D5-97E9-419E-9386-D9D70BC3D7BE}" presName="vert0" presStyleCnt="0">
        <dgm:presLayoutVars>
          <dgm:dir/>
          <dgm:animOne val="branch"/>
          <dgm:animLvl val="lvl"/>
        </dgm:presLayoutVars>
      </dgm:prSet>
      <dgm:spPr/>
    </dgm:pt>
    <dgm:pt modelId="{27959C47-07E5-D94E-B29F-74878E5EBB6F}" type="pres">
      <dgm:prSet presAssocID="{8ED5BA3A-4D3F-46D5-910C-FA686D7A6449}" presName="thickLine" presStyleLbl="alignNode1" presStyleIdx="0" presStyleCnt="2"/>
      <dgm:spPr/>
    </dgm:pt>
    <dgm:pt modelId="{4A473F1C-F46B-0F48-9FB1-18935D1064F7}" type="pres">
      <dgm:prSet presAssocID="{8ED5BA3A-4D3F-46D5-910C-FA686D7A6449}" presName="horz1" presStyleCnt="0"/>
      <dgm:spPr/>
    </dgm:pt>
    <dgm:pt modelId="{69517B13-F625-C84C-9C6B-2BE98CA67931}" type="pres">
      <dgm:prSet presAssocID="{8ED5BA3A-4D3F-46D5-910C-FA686D7A6449}" presName="tx1" presStyleLbl="revTx" presStyleIdx="0" presStyleCnt="6"/>
      <dgm:spPr/>
    </dgm:pt>
    <dgm:pt modelId="{C9216BC2-FC7A-5947-8A34-9BE4C76EE086}" type="pres">
      <dgm:prSet presAssocID="{8ED5BA3A-4D3F-46D5-910C-FA686D7A6449}" presName="vert1" presStyleCnt="0"/>
      <dgm:spPr/>
    </dgm:pt>
    <dgm:pt modelId="{9A21E447-EDE6-6D48-8B25-D67E15625B7E}" type="pres">
      <dgm:prSet presAssocID="{83EE2157-4B71-418D-BFAE-B8744265164E}" presName="vertSpace2a" presStyleCnt="0"/>
      <dgm:spPr/>
    </dgm:pt>
    <dgm:pt modelId="{AF3A3A78-C9DE-4A47-9069-C8F31B8354BF}" type="pres">
      <dgm:prSet presAssocID="{83EE2157-4B71-418D-BFAE-B8744265164E}" presName="horz2" presStyleCnt="0"/>
      <dgm:spPr/>
    </dgm:pt>
    <dgm:pt modelId="{68AB27BF-398A-C343-AE48-BD84BCCF74C9}" type="pres">
      <dgm:prSet presAssocID="{83EE2157-4B71-418D-BFAE-B8744265164E}" presName="horzSpace2" presStyleCnt="0"/>
      <dgm:spPr/>
    </dgm:pt>
    <dgm:pt modelId="{480B2B6A-7C21-9844-80A8-B823923E3E02}" type="pres">
      <dgm:prSet presAssocID="{83EE2157-4B71-418D-BFAE-B8744265164E}" presName="tx2" presStyleLbl="revTx" presStyleIdx="1" presStyleCnt="6"/>
      <dgm:spPr/>
    </dgm:pt>
    <dgm:pt modelId="{133822D2-500E-9C4E-BC01-0E1F95B78C48}" type="pres">
      <dgm:prSet presAssocID="{83EE2157-4B71-418D-BFAE-B8744265164E}" presName="vert2" presStyleCnt="0"/>
      <dgm:spPr/>
    </dgm:pt>
    <dgm:pt modelId="{4A150820-E634-1C4E-AF37-3F7C010FC3F3}" type="pres">
      <dgm:prSet presAssocID="{83EE2157-4B71-418D-BFAE-B8744265164E}" presName="thinLine2b" presStyleLbl="callout" presStyleIdx="0" presStyleCnt="4"/>
      <dgm:spPr/>
    </dgm:pt>
    <dgm:pt modelId="{26C612A9-24BA-8A48-9D35-2BC17908A8AB}" type="pres">
      <dgm:prSet presAssocID="{83EE2157-4B71-418D-BFAE-B8744265164E}" presName="vertSpace2b" presStyleCnt="0"/>
      <dgm:spPr/>
    </dgm:pt>
    <dgm:pt modelId="{24658497-67EC-234C-9720-E3FB2CF5D5DB}" type="pres">
      <dgm:prSet presAssocID="{83892C18-E1BD-4401-9517-1B438BEF4B43}" presName="horz2" presStyleCnt="0"/>
      <dgm:spPr/>
    </dgm:pt>
    <dgm:pt modelId="{882402D0-1A5A-824E-8144-29B8FFD656AC}" type="pres">
      <dgm:prSet presAssocID="{83892C18-E1BD-4401-9517-1B438BEF4B43}" presName="horzSpace2" presStyleCnt="0"/>
      <dgm:spPr/>
    </dgm:pt>
    <dgm:pt modelId="{C1ED41AA-89B6-0B4F-820D-54FB9AD9E375}" type="pres">
      <dgm:prSet presAssocID="{83892C18-E1BD-4401-9517-1B438BEF4B43}" presName="tx2" presStyleLbl="revTx" presStyleIdx="2" presStyleCnt="6"/>
      <dgm:spPr/>
    </dgm:pt>
    <dgm:pt modelId="{B19AC3A7-DE8C-CF44-B95C-48D18063D2AB}" type="pres">
      <dgm:prSet presAssocID="{83892C18-E1BD-4401-9517-1B438BEF4B43}" presName="vert2" presStyleCnt="0"/>
      <dgm:spPr/>
    </dgm:pt>
    <dgm:pt modelId="{2FC9A020-3FDE-6B4C-8362-CCE3C106E35D}" type="pres">
      <dgm:prSet presAssocID="{83892C18-E1BD-4401-9517-1B438BEF4B43}" presName="thinLine2b" presStyleLbl="callout" presStyleIdx="1" presStyleCnt="4"/>
      <dgm:spPr/>
    </dgm:pt>
    <dgm:pt modelId="{BA85E5CF-7FFA-F843-9CB9-F0E8230200FB}" type="pres">
      <dgm:prSet presAssocID="{83892C18-E1BD-4401-9517-1B438BEF4B43}" presName="vertSpace2b" presStyleCnt="0"/>
      <dgm:spPr/>
    </dgm:pt>
    <dgm:pt modelId="{77FB0D62-839B-A54A-8297-03813B0B02D6}" type="pres">
      <dgm:prSet presAssocID="{CB68547A-6A2D-4FD4-A147-B1F99C554A1C}" presName="thickLine" presStyleLbl="alignNode1" presStyleIdx="1" presStyleCnt="2"/>
      <dgm:spPr/>
    </dgm:pt>
    <dgm:pt modelId="{EDA837A8-AAD0-0249-B287-400D43B3292D}" type="pres">
      <dgm:prSet presAssocID="{CB68547A-6A2D-4FD4-A147-B1F99C554A1C}" presName="horz1" presStyleCnt="0"/>
      <dgm:spPr/>
    </dgm:pt>
    <dgm:pt modelId="{009FC2C2-D4DC-BE4E-8946-2F777805D7C9}" type="pres">
      <dgm:prSet presAssocID="{CB68547A-6A2D-4FD4-A147-B1F99C554A1C}" presName="tx1" presStyleLbl="revTx" presStyleIdx="3" presStyleCnt="6"/>
      <dgm:spPr/>
    </dgm:pt>
    <dgm:pt modelId="{0CE1A755-2B12-9C4A-B040-E81DD8163F0A}" type="pres">
      <dgm:prSet presAssocID="{CB68547A-6A2D-4FD4-A147-B1F99C554A1C}" presName="vert1" presStyleCnt="0"/>
      <dgm:spPr/>
    </dgm:pt>
    <dgm:pt modelId="{EB157BD3-6699-2B49-A931-C44BF82C9D57}" type="pres">
      <dgm:prSet presAssocID="{93BD1B32-4756-4ECD-88AD-2E49F2031DF8}" presName="vertSpace2a" presStyleCnt="0"/>
      <dgm:spPr/>
    </dgm:pt>
    <dgm:pt modelId="{F82B838E-44C1-C541-A295-3AAD875476E1}" type="pres">
      <dgm:prSet presAssocID="{93BD1B32-4756-4ECD-88AD-2E49F2031DF8}" presName="horz2" presStyleCnt="0"/>
      <dgm:spPr/>
    </dgm:pt>
    <dgm:pt modelId="{A0117E47-D55D-EB4A-828D-12FC5E458B8A}" type="pres">
      <dgm:prSet presAssocID="{93BD1B32-4756-4ECD-88AD-2E49F2031DF8}" presName="horzSpace2" presStyleCnt="0"/>
      <dgm:spPr/>
    </dgm:pt>
    <dgm:pt modelId="{AB717980-34E1-FC4C-BA3C-6757805BDBD7}" type="pres">
      <dgm:prSet presAssocID="{93BD1B32-4756-4ECD-88AD-2E49F2031DF8}" presName="tx2" presStyleLbl="revTx" presStyleIdx="4" presStyleCnt="6"/>
      <dgm:spPr/>
    </dgm:pt>
    <dgm:pt modelId="{D69D62EF-4CD9-604C-AC6E-1E4045962534}" type="pres">
      <dgm:prSet presAssocID="{93BD1B32-4756-4ECD-88AD-2E49F2031DF8}" presName="vert2" presStyleCnt="0"/>
      <dgm:spPr/>
    </dgm:pt>
    <dgm:pt modelId="{B562AF89-55F2-1141-BEA7-4401BAA966CA}" type="pres">
      <dgm:prSet presAssocID="{93BD1B32-4756-4ECD-88AD-2E49F2031DF8}" presName="thinLine2b" presStyleLbl="callout" presStyleIdx="2" presStyleCnt="4"/>
      <dgm:spPr/>
    </dgm:pt>
    <dgm:pt modelId="{4DD80FED-1948-E745-81A0-3343B2428192}" type="pres">
      <dgm:prSet presAssocID="{93BD1B32-4756-4ECD-88AD-2E49F2031DF8}" presName="vertSpace2b" presStyleCnt="0"/>
      <dgm:spPr/>
    </dgm:pt>
    <dgm:pt modelId="{DA9C667B-6EEC-A842-B4F9-DE61AA7551C1}" type="pres">
      <dgm:prSet presAssocID="{BD52EDD6-7D69-490C-9031-90B7AD96BF31}" presName="horz2" presStyleCnt="0"/>
      <dgm:spPr/>
    </dgm:pt>
    <dgm:pt modelId="{1CB2642E-B238-484E-A482-D24540C84503}" type="pres">
      <dgm:prSet presAssocID="{BD52EDD6-7D69-490C-9031-90B7AD96BF31}" presName="horzSpace2" presStyleCnt="0"/>
      <dgm:spPr/>
    </dgm:pt>
    <dgm:pt modelId="{86002957-EC21-5F40-8C55-455B42B7D0BF}" type="pres">
      <dgm:prSet presAssocID="{BD52EDD6-7D69-490C-9031-90B7AD96BF31}" presName="tx2" presStyleLbl="revTx" presStyleIdx="5" presStyleCnt="6"/>
      <dgm:spPr/>
    </dgm:pt>
    <dgm:pt modelId="{0BB34949-F47E-5C4F-A791-13384CFA9606}" type="pres">
      <dgm:prSet presAssocID="{BD52EDD6-7D69-490C-9031-90B7AD96BF31}" presName="vert2" presStyleCnt="0"/>
      <dgm:spPr/>
    </dgm:pt>
    <dgm:pt modelId="{7F1BA3B3-33B2-BC4E-AADE-3ACB79F073FB}" type="pres">
      <dgm:prSet presAssocID="{BD52EDD6-7D69-490C-9031-90B7AD96BF31}" presName="thinLine2b" presStyleLbl="callout" presStyleIdx="3" presStyleCnt="4"/>
      <dgm:spPr/>
    </dgm:pt>
    <dgm:pt modelId="{F361769D-AE25-4C47-ACF8-8C9DCA8F7D90}" type="pres">
      <dgm:prSet presAssocID="{BD52EDD6-7D69-490C-9031-90B7AD96BF31}" presName="vertSpace2b" presStyleCnt="0"/>
      <dgm:spPr/>
    </dgm:pt>
  </dgm:ptLst>
  <dgm:cxnLst>
    <dgm:cxn modelId="{28FE1D24-16BC-4DC3-A1D2-8AA44FDD9E38}" srcId="{CB68547A-6A2D-4FD4-A147-B1F99C554A1C}" destId="{BD52EDD6-7D69-490C-9031-90B7AD96BF31}" srcOrd="1" destOrd="0" parTransId="{347F5D05-A0C1-4264-89B8-DFFC68FD818B}" sibTransId="{2D7C28F2-E71E-4004-9E4A-29F3F0C7B321}"/>
    <dgm:cxn modelId="{C2D62235-6F61-4CDA-A2ED-1A13515B040C}" srcId="{19B068D5-97E9-419E-9386-D9D70BC3D7BE}" destId="{CB68547A-6A2D-4FD4-A147-B1F99C554A1C}" srcOrd="1" destOrd="0" parTransId="{74EF9E1F-2F82-42E0-872C-E196BCAA71FB}" sibTransId="{93E9253C-FB91-4ACC-B2CB-D131663EF107}"/>
    <dgm:cxn modelId="{920AF964-01E2-45F1-92BD-D3C0DF6743B8}" srcId="{19B068D5-97E9-419E-9386-D9D70BC3D7BE}" destId="{8ED5BA3A-4D3F-46D5-910C-FA686D7A6449}" srcOrd="0" destOrd="0" parTransId="{59407AF2-6051-41DB-A9E4-32FB644B2A70}" sibTransId="{BB56F244-8953-41F0-8695-B8CD14C9B27C}"/>
    <dgm:cxn modelId="{F541864A-0C1E-4955-B8AB-4A8BAF49D5F6}" srcId="{8ED5BA3A-4D3F-46D5-910C-FA686D7A6449}" destId="{83892C18-E1BD-4401-9517-1B438BEF4B43}" srcOrd="1" destOrd="0" parTransId="{7EBEB227-6963-480B-B405-9D1E34C88FFF}" sibTransId="{7B25EF2A-824B-4C46-91D4-E94D9C948EDE}"/>
    <dgm:cxn modelId="{E9C74B53-CBBD-43B5-9DAB-F1EB89418A43}" srcId="{CB68547A-6A2D-4FD4-A147-B1F99C554A1C}" destId="{93BD1B32-4756-4ECD-88AD-2E49F2031DF8}" srcOrd="0" destOrd="0" parTransId="{4CA001E2-371A-4862-A5A6-5FE604B748FE}" sibTransId="{E6D2ADB7-AC62-4480-8E9D-F2356061252F}"/>
    <dgm:cxn modelId="{E2BD9384-853C-F948-AE9E-D42C55C16505}" type="presOf" srcId="{19B068D5-97E9-419E-9386-D9D70BC3D7BE}" destId="{B8BAF47F-F481-8C4F-861D-9F08C8AF324A}" srcOrd="0" destOrd="0" presId="urn:microsoft.com/office/officeart/2008/layout/LinedList"/>
    <dgm:cxn modelId="{2CE3B285-5994-8344-8ED0-C8AACC8CA4A2}" type="presOf" srcId="{BD52EDD6-7D69-490C-9031-90B7AD96BF31}" destId="{86002957-EC21-5F40-8C55-455B42B7D0BF}" srcOrd="0" destOrd="0" presId="urn:microsoft.com/office/officeart/2008/layout/LinedList"/>
    <dgm:cxn modelId="{F1B21896-886B-9E46-8196-FA70AD6FF4C0}" type="presOf" srcId="{83892C18-E1BD-4401-9517-1B438BEF4B43}" destId="{C1ED41AA-89B6-0B4F-820D-54FB9AD9E375}" srcOrd="0" destOrd="0" presId="urn:microsoft.com/office/officeart/2008/layout/LinedList"/>
    <dgm:cxn modelId="{733E499C-3C53-E54B-A679-EB2A9B19AE20}" type="presOf" srcId="{93BD1B32-4756-4ECD-88AD-2E49F2031DF8}" destId="{AB717980-34E1-FC4C-BA3C-6757805BDBD7}" srcOrd="0" destOrd="0" presId="urn:microsoft.com/office/officeart/2008/layout/LinedList"/>
    <dgm:cxn modelId="{B633FFB6-FCA1-154B-AB93-BABA08B05D56}" type="presOf" srcId="{83EE2157-4B71-418D-BFAE-B8744265164E}" destId="{480B2B6A-7C21-9844-80A8-B823923E3E02}" srcOrd="0" destOrd="0" presId="urn:microsoft.com/office/officeart/2008/layout/LinedList"/>
    <dgm:cxn modelId="{A48321C9-CC0F-45E1-80DC-898AF6178EB1}" srcId="{8ED5BA3A-4D3F-46D5-910C-FA686D7A6449}" destId="{83EE2157-4B71-418D-BFAE-B8744265164E}" srcOrd="0" destOrd="0" parTransId="{6DCE9558-9BEB-4DF6-9287-0018734FB9B3}" sibTransId="{804913A5-1AE0-4220-A384-76F615A02A5B}"/>
    <dgm:cxn modelId="{F4D686F1-B5A5-9040-8CE3-433A6947FE26}" type="presOf" srcId="{CB68547A-6A2D-4FD4-A147-B1F99C554A1C}" destId="{009FC2C2-D4DC-BE4E-8946-2F777805D7C9}" srcOrd="0" destOrd="0" presId="urn:microsoft.com/office/officeart/2008/layout/LinedList"/>
    <dgm:cxn modelId="{6119DDF4-728B-3C43-B331-117D257DB42B}" type="presOf" srcId="{8ED5BA3A-4D3F-46D5-910C-FA686D7A6449}" destId="{69517B13-F625-C84C-9C6B-2BE98CA67931}" srcOrd="0" destOrd="0" presId="urn:microsoft.com/office/officeart/2008/layout/LinedList"/>
    <dgm:cxn modelId="{C70CB42D-85B7-F04F-801B-079EC6F4F02B}" type="presParOf" srcId="{B8BAF47F-F481-8C4F-861D-9F08C8AF324A}" destId="{27959C47-07E5-D94E-B29F-74878E5EBB6F}" srcOrd="0" destOrd="0" presId="urn:microsoft.com/office/officeart/2008/layout/LinedList"/>
    <dgm:cxn modelId="{4F8B06A7-3B51-6041-BCFC-1CC5D45833DB}" type="presParOf" srcId="{B8BAF47F-F481-8C4F-861D-9F08C8AF324A}" destId="{4A473F1C-F46B-0F48-9FB1-18935D1064F7}" srcOrd="1" destOrd="0" presId="urn:microsoft.com/office/officeart/2008/layout/LinedList"/>
    <dgm:cxn modelId="{144B4531-3690-134A-A222-DCCC50AB7C6A}" type="presParOf" srcId="{4A473F1C-F46B-0F48-9FB1-18935D1064F7}" destId="{69517B13-F625-C84C-9C6B-2BE98CA67931}" srcOrd="0" destOrd="0" presId="urn:microsoft.com/office/officeart/2008/layout/LinedList"/>
    <dgm:cxn modelId="{FDCA3DB4-4717-2843-B8DB-44F45227E657}" type="presParOf" srcId="{4A473F1C-F46B-0F48-9FB1-18935D1064F7}" destId="{C9216BC2-FC7A-5947-8A34-9BE4C76EE086}" srcOrd="1" destOrd="0" presId="urn:microsoft.com/office/officeart/2008/layout/LinedList"/>
    <dgm:cxn modelId="{1A973619-C70F-9D49-8290-9B1A6D06A29E}" type="presParOf" srcId="{C9216BC2-FC7A-5947-8A34-9BE4C76EE086}" destId="{9A21E447-EDE6-6D48-8B25-D67E15625B7E}" srcOrd="0" destOrd="0" presId="urn:microsoft.com/office/officeart/2008/layout/LinedList"/>
    <dgm:cxn modelId="{6F1AF93C-48CD-404E-B6A3-AC9F84E37295}" type="presParOf" srcId="{C9216BC2-FC7A-5947-8A34-9BE4C76EE086}" destId="{AF3A3A78-C9DE-4A47-9069-C8F31B8354BF}" srcOrd="1" destOrd="0" presId="urn:microsoft.com/office/officeart/2008/layout/LinedList"/>
    <dgm:cxn modelId="{5A312968-5FDC-5A42-99A8-2279B6A0A9C9}" type="presParOf" srcId="{AF3A3A78-C9DE-4A47-9069-C8F31B8354BF}" destId="{68AB27BF-398A-C343-AE48-BD84BCCF74C9}" srcOrd="0" destOrd="0" presId="urn:microsoft.com/office/officeart/2008/layout/LinedList"/>
    <dgm:cxn modelId="{6AC12FBE-89A6-E648-B8D6-730598634765}" type="presParOf" srcId="{AF3A3A78-C9DE-4A47-9069-C8F31B8354BF}" destId="{480B2B6A-7C21-9844-80A8-B823923E3E02}" srcOrd="1" destOrd="0" presId="urn:microsoft.com/office/officeart/2008/layout/LinedList"/>
    <dgm:cxn modelId="{909F6E42-6C4B-4D43-ABB4-3ABFF091C3D7}" type="presParOf" srcId="{AF3A3A78-C9DE-4A47-9069-C8F31B8354BF}" destId="{133822D2-500E-9C4E-BC01-0E1F95B78C48}" srcOrd="2" destOrd="0" presId="urn:microsoft.com/office/officeart/2008/layout/LinedList"/>
    <dgm:cxn modelId="{4E719D22-DCDA-6045-B4A3-95ACFC5A517A}" type="presParOf" srcId="{C9216BC2-FC7A-5947-8A34-9BE4C76EE086}" destId="{4A150820-E634-1C4E-AF37-3F7C010FC3F3}" srcOrd="2" destOrd="0" presId="urn:microsoft.com/office/officeart/2008/layout/LinedList"/>
    <dgm:cxn modelId="{F6698256-0D45-494F-8FBD-78AA06ED9810}" type="presParOf" srcId="{C9216BC2-FC7A-5947-8A34-9BE4C76EE086}" destId="{26C612A9-24BA-8A48-9D35-2BC17908A8AB}" srcOrd="3" destOrd="0" presId="urn:microsoft.com/office/officeart/2008/layout/LinedList"/>
    <dgm:cxn modelId="{3B141C62-05C8-BA40-94E0-1116A7E8220C}" type="presParOf" srcId="{C9216BC2-FC7A-5947-8A34-9BE4C76EE086}" destId="{24658497-67EC-234C-9720-E3FB2CF5D5DB}" srcOrd="4" destOrd="0" presId="urn:microsoft.com/office/officeart/2008/layout/LinedList"/>
    <dgm:cxn modelId="{144837A0-7408-9046-BAF1-BB8DB7EBA3E4}" type="presParOf" srcId="{24658497-67EC-234C-9720-E3FB2CF5D5DB}" destId="{882402D0-1A5A-824E-8144-29B8FFD656AC}" srcOrd="0" destOrd="0" presId="urn:microsoft.com/office/officeart/2008/layout/LinedList"/>
    <dgm:cxn modelId="{1C19344C-D5B4-E744-BF25-1DFB31BFDF66}" type="presParOf" srcId="{24658497-67EC-234C-9720-E3FB2CF5D5DB}" destId="{C1ED41AA-89B6-0B4F-820D-54FB9AD9E375}" srcOrd="1" destOrd="0" presId="urn:microsoft.com/office/officeart/2008/layout/LinedList"/>
    <dgm:cxn modelId="{4B3A0486-F9D1-1A4A-9DED-EAC7094D54E9}" type="presParOf" srcId="{24658497-67EC-234C-9720-E3FB2CF5D5DB}" destId="{B19AC3A7-DE8C-CF44-B95C-48D18063D2AB}" srcOrd="2" destOrd="0" presId="urn:microsoft.com/office/officeart/2008/layout/LinedList"/>
    <dgm:cxn modelId="{8C060CED-FF66-BD49-A944-434C0CD1DCC3}" type="presParOf" srcId="{C9216BC2-FC7A-5947-8A34-9BE4C76EE086}" destId="{2FC9A020-3FDE-6B4C-8362-CCE3C106E35D}" srcOrd="5" destOrd="0" presId="urn:microsoft.com/office/officeart/2008/layout/LinedList"/>
    <dgm:cxn modelId="{E5E647DE-CFE0-174B-8159-CC97C7EF3737}" type="presParOf" srcId="{C9216BC2-FC7A-5947-8A34-9BE4C76EE086}" destId="{BA85E5CF-7FFA-F843-9CB9-F0E8230200FB}" srcOrd="6" destOrd="0" presId="urn:microsoft.com/office/officeart/2008/layout/LinedList"/>
    <dgm:cxn modelId="{10892256-B71B-C64D-8A01-9BCBD516D307}" type="presParOf" srcId="{B8BAF47F-F481-8C4F-861D-9F08C8AF324A}" destId="{77FB0D62-839B-A54A-8297-03813B0B02D6}" srcOrd="2" destOrd="0" presId="urn:microsoft.com/office/officeart/2008/layout/LinedList"/>
    <dgm:cxn modelId="{EB16C99C-261E-3A44-A5EB-0063432530E9}" type="presParOf" srcId="{B8BAF47F-F481-8C4F-861D-9F08C8AF324A}" destId="{EDA837A8-AAD0-0249-B287-400D43B3292D}" srcOrd="3" destOrd="0" presId="urn:microsoft.com/office/officeart/2008/layout/LinedList"/>
    <dgm:cxn modelId="{6823B342-996D-C846-8C9D-DA240A1BDFBC}" type="presParOf" srcId="{EDA837A8-AAD0-0249-B287-400D43B3292D}" destId="{009FC2C2-D4DC-BE4E-8946-2F777805D7C9}" srcOrd="0" destOrd="0" presId="urn:microsoft.com/office/officeart/2008/layout/LinedList"/>
    <dgm:cxn modelId="{50809B07-B7EE-5545-928E-204762323EE7}" type="presParOf" srcId="{EDA837A8-AAD0-0249-B287-400D43B3292D}" destId="{0CE1A755-2B12-9C4A-B040-E81DD8163F0A}" srcOrd="1" destOrd="0" presId="urn:microsoft.com/office/officeart/2008/layout/LinedList"/>
    <dgm:cxn modelId="{F900732A-F6A9-A14B-A4D4-53152D134A58}" type="presParOf" srcId="{0CE1A755-2B12-9C4A-B040-E81DD8163F0A}" destId="{EB157BD3-6699-2B49-A931-C44BF82C9D57}" srcOrd="0" destOrd="0" presId="urn:microsoft.com/office/officeart/2008/layout/LinedList"/>
    <dgm:cxn modelId="{11EADD4A-8423-4D4C-94B0-0FA3EEB82434}" type="presParOf" srcId="{0CE1A755-2B12-9C4A-B040-E81DD8163F0A}" destId="{F82B838E-44C1-C541-A295-3AAD875476E1}" srcOrd="1" destOrd="0" presId="urn:microsoft.com/office/officeart/2008/layout/LinedList"/>
    <dgm:cxn modelId="{EA90A625-CE54-6C4A-966C-6B15757090EC}" type="presParOf" srcId="{F82B838E-44C1-C541-A295-3AAD875476E1}" destId="{A0117E47-D55D-EB4A-828D-12FC5E458B8A}" srcOrd="0" destOrd="0" presId="urn:microsoft.com/office/officeart/2008/layout/LinedList"/>
    <dgm:cxn modelId="{7C131224-E0FE-304B-A5E8-88819A135E51}" type="presParOf" srcId="{F82B838E-44C1-C541-A295-3AAD875476E1}" destId="{AB717980-34E1-FC4C-BA3C-6757805BDBD7}" srcOrd="1" destOrd="0" presId="urn:microsoft.com/office/officeart/2008/layout/LinedList"/>
    <dgm:cxn modelId="{C34C84D2-F756-0743-9603-6C6B541DE687}" type="presParOf" srcId="{F82B838E-44C1-C541-A295-3AAD875476E1}" destId="{D69D62EF-4CD9-604C-AC6E-1E4045962534}" srcOrd="2" destOrd="0" presId="urn:microsoft.com/office/officeart/2008/layout/LinedList"/>
    <dgm:cxn modelId="{BA449B69-B0A5-7749-9DEF-A97202585E8C}" type="presParOf" srcId="{0CE1A755-2B12-9C4A-B040-E81DD8163F0A}" destId="{B562AF89-55F2-1141-BEA7-4401BAA966CA}" srcOrd="2" destOrd="0" presId="urn:microsoft.com/office/officeart/2008/layout/LinedList"/>
    <dgm:cxn modelId="{0BEE4CC0-37A3-764C-ABFA-7AD19ECC1E26}" type="presParOf" srcId="{0CE1A755-2B12-9C4A-B040-E81DD8163F0A}" destId="{4DD80FED-1948-E745-81A0-3343B2428192}" srcOrd="3" destOrd="0" presId="urn:microsoft.com/office/officeart/2008/layout/LinedList"/>
    <dgm:cxn modelId="{F727BB6A-3857-294E-BD23-AF6D17B1CD87}" type="presParOf" srcId="{0CE1A755-2B12-9C4A-B040-E81DD8163F0A}" destId="{DA9C667B-6EEC-A842-B4F9-DE61AA7551C1}" srcOrd="4" destOrd="0" presId="urn:microsoft.com/office/officeart/2008/layout/LinedList"/>
    <dgm:cxn modelId="{166425FD-EF70-414F-BEC2-380242D8904A}" type="presParOf" srcId="{DA9C667B-6EEC-A842-B4F9-DE61AA7551C1}" destId="{1CB2642E-B238-484E-A482-D24540C84503}" srcOrd="0" destOrd="0" presId="urn:microsoft.com/office/officeart/2008/layout/LinedList"/>
    <dgm:cxn modelId="{782CED1D-54B7-EA46-AB72-5E1329AA2448}" type="presParOf" srcId="{DA9C667B-6EEC-A842-B4F9-DE61AA7551C1}" destId="{86002957-EC21-5F40-8C55-455B42B7D0BF}" srcOrd="1" destOrd="0" presId="urn:microsoft.com/office/officeart/2008/layout/LinedList"/>
    <dgm:cxn modelId="{DBED387F-4D07-4F40-86CA-976A4521C03A}" type="presParOf" srcId="{DA9C667B-6EEC-A842-B4F9-DE61AA7551C1}" destId="{0BB34949-F47E-5C4F-A791-13384CFA9606}" srcOrd="2" destOrd="0" presId="urn:microsoft.com/office/officeart/2008/layout/LinedList"/>
    <dgm:cxn modelId="{A96B44B3-B87F-5349-B992-BAEB87889B55}" type="presParOf" srcId="{0CE1A755-2B12-9C4A-B040-E81DD8163F0A}" destId="{7F1BA3B3-33B2-BC4E-AADE-3ACB79F073FB}" srcOrd="5" destOrd="0" presId="urn:microsoft.com/office/officeart/2008/layout/LinedList"/>
    <dgm:cxn modelId="{A66FEA80-D45C-384E-98C4-0CE51F9ABA42}" type="presParOf" srcId="{0CE1A755-2B12-9C4A-B040-E81DD8163F0A}" destId="{F361769D-AE25-4C47-ACF8-8C9DCA8F7D90}" srcOrd="6"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71E7E23-1BA9-4BD7-BE45-2E905C4F5CCE}"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DFF2F9B-B362-44FE-920E-FCBF3D918207}">
      <dgm:prSet/>
      <dgm:spPr/>
      <dgm:t>
        <a:bodyPr/>
        <a:lstStyle/>
        <a:p>
          <a:r>
            <a:rPr lang="en-GB" b="1"/>
            <a:t>Expectancy Theory (Vroom, 1964):</a:t>
          </a:r>
          <a:endParaRPr lang="en-US"/>
        </a:p>
      </dgm:t>
    </dgm:pt>
    <dgm:pt modelId="{30091D61-C786-4B92-8DA8-9BC6AE2ABC2A}" type="parTrans" cxnId="{AB7CE29A-CD0B-457A-AA55-D117F2AC9661}">
      <dgm:prSet/>
      <dgm:spPr/>
      <dgm:t>
        <a:bodyPr/>
        <a:lstStyle/>
        <a:p>
          <a:endParaRPr lang="en-US"/>
        </a:p>
      </dgm:t>
    </dgm:pt>
    <dgm:pt modelId="{08814A4D-3338-43F8-8448-3EC0DA85A214}" type="sibTrans" cxnId="{AB7CE29A-CD0B-457A-AA55-D117F2AC9661}">
      <dgm:prSet/>
      <dgm:spPr/>
      <dgm:t>
        <a:bodyPr/>
        <a:lstStyle/>
        <a:p>
          <a:endParaRPr lang="en-US"/>
        </a:p>
      </dgm:t>
    </dgm:pt>
    <dgm:pt modelId="{27436B46-BC64-43EE-9BD0-7B3ADE333778}">
      <dgm:prSet/>
      <dgm:spPr/>
      <dgm:t>
        <a:bodyPr/>
        <a:lstStyle/>
        <a:p>
          <a:r>
            <a:rPr lang="en-GB" dirty="0"/>
            <a:t>Argues that motivation is created by an individual's belief that their own efforts will create performance (expectancy), this performance will result in outcomes (instrumentality), and the outcomes have value (valence).</a:t>
          </a:r>
          <a:endParaRPr lang="en-US" dirty="0"/>
        </a:p>
      </dgm:t>
    </dgm:pt>
    <dgm:pt modelId="{6079C508-71F8-4DA8-AEC9-5AC4F545ECDC}" type="parTrans" cxnId="{71F61256-F6EE-4CC9-B540-5D5E4D35C0DC}">
      <dgm:prSet/>
      <dgm:spPr/>
      <dgm:t>
        <a:bodyPr/>
        <a:lstStyle/>
        <a:p>
          <a:endParaRPr lang="en-US"/>
        </a:p>
      </dgm:t>
    </dgm:pt>
    <dgm:pt modelId="{B419F224-2612-4514-964D-07B16EA7AD4D}" type="sibTrans" cxnId="{71F61256-F6EE-4CC9-B540-5D5E4D35C0DC}">
      <dgm:prSet/>
      <dgm:spPr/>
      <dgm:t>
        <a:bodyPr/>
        <a:lstStyle/>
        <a:p>
          <a:endParaRPr lang="en-US"/>
        </a:p>
      </dgm:t>
    </dgm:pt>
    <dgm:pt modelId="{940FCACC-49B8-4E09-8D2A-0645E9524262}">
      <dgm:prSet/>
      <dgm:spPr/>
      <dgm:t>
        <a:bodyPr/>
        <a:lstStyle/>
        <a:p>
          <a:r>
            <a:rPr lang="en-GB" b="1"/>
            <a:t>Goal Setting Theory (Locke &amp; Latham, 1990):</a:t>
          </a:r>
          <a:endParaRPr lang="en-US"/>
        </a:p>
      </dgm:t>
    </dgm:pt>
    <dgm:pt modelId="{4C72187A-1F17-439F-9213-E56AE2DEAD2A}" type="parTrans" cxnId="{AA76370B-1507-4EE2-B5F8-CA141ACA452F}">
      <dgm:prSet/>
      <dgm:spPr/>
      <dgm:t>
        <a:bodyPr/>
        <a:lstStyle/>
        <a:p>
          <a:endParaRPr lang="en-US"/>
        </a:p>
      </dgm:t>
    </dgm:pt>
    <dgm:pt modelId="{AA030D53-A378-4D83-BB49-824B9FC1B776}" type="sibTrans" cxnId="{AA76370B-1507-4EE2-B5F8-CA141ACA452F}">
      <dgm:prSet/>
      <dgm:spPr/>
      <dgm:t>
        <a:bodyPr/>
        <a:lstStyle/>
        <a:p>
          <a:endParaRPr lang="en-US"/>
        </a:p>
      </dgm:t>
    </dgm:pt>
    <dgm:pt modelId="{D74350A0-4431-4708-B6C0-58CFC665E4E1}">
      <dgm:prSet/>
      <dgm:spPr/>
      <dgm:t>
        <a:bodyPr/>
        <a:lstStyle/>
        <a:p>
          <a:r>
            <a:rPr lang="en-GB" dirty="0"/>
            <a:t>Proposes that creating a list of specific and challenging goals can lead to a higher performance.</a:t>
          </a:r>
          <a:endParaRPr lang="en-US" dirty="0"/>
        </a:p>
      </dgm:t>
    </dgm:pt>
    <dgm:pt modelId="{AC55D647-E4EE-4FE7-A31A-4EB3818028D1}" type="parTrans" cxnId="{CEF3AE43-ACDA-4C9C-AC70-470A43068A74}">
      <dgm:prSet/>
      <dgm:spPr/>
      <dgm:t>
        <a:bodyPr/>
        <a:lstStyle/>
        <a:p>
          <a:endParaRPr lang="en-US"/>
        </a:p>
      </dgm:t>
    </dgm:pt>
    <dgm:pt modelId="{DC0B8148-2755-4E30-BAA3-45699F106812}" type="sibTrans" cxnId="{CEF3AE43-ACDA-4C9C-AC70-470A43068A74}">
      <dgm:prSet/>
      <dgm:spPr/>
      <dgm:t>
        <a:bodyPr/>
        <a:lstStyle/>
        <a:p>
          <a:endParaRPr lang="en-US"/>
        </a:p>
      </dgm:t>
    </dgm:pt>
    <dgm:pt modelId="{DE0FC508-31CC-4FB2-90B9-D155A7E5BD02}">
      <dgm:prSet/>
      <dgm:spPr/>
      <dgm:t>
        <a:bodyPr/>
        <a:lstStyle/>
        <a:p>
          <a:r>
            <a:rPr lang="en-GB" dirty="0"/>
            <a:t>Motivation is influenced by the clarity and challenge of goals, as well as feedback and commitment.</a:t>
          </a:r>
          <a:endParaRPr lang="en-US" dirty="0"/>
        </a:p>
      </dgm:t>
    </dgm:pt>
    <dgm:pt modelId="{A20668B0-0BDE-4D63-AA18-AF94A0DBD7C6}" type="parTrans" cxnId="{EDF9418F-2ABD-4E44-AA2A-AA29271E1B89}">
      <dgm:prSet/>
      <dgm:spPr/>
      <dgm:t>
        <a:bodyPr/>
        <a:lstStyle/>
        <a:p>
          <a:endParaRPr lang="en-US"/>
        </a:p>
      </dgm:t>
    </dgm:pt>
    <dgm:pt modelId="{E798BE0A-F59D-437F-B69C-49BDC819EE21}" type="sibTrans" cxnId="{EDF9418F-2ABD-4E44-AA2A-AA29271E1B89}">
      <dgm:prSet/>
      <dgm:spPr/>
      <dgm:t>
        <a:bodyPr/>
        <a:lstStyle/>
        <a:p>
          <a:endParaRPr lang="en-US"/>
        </a:p>
      </dgm:t>
    </dgm:pt>
    <dgm:pt modelId="{99CDCE07-6415-44C5-898D-BEA4AEE3D5C1}">
      <dgm:prSet/>
      <dgm:spPr/>
      <dgm:t>
        <a:bodyPr/>
        <a:lstStyle/>
        <a:p>
          <a:r>
            <a:rPr lang="en-GB" b="1"/>
            <a:t>Equity Theory (Adams, 1965):</a:t>
          </a:r>
          <a:endParaRPr lang="en-US"/>
        </a:p>
      </dgm:t>
    </dgm:pt>
    <dgm:pt modelId="{9FB924A9-9492-4E4D-85DD-1D7DFBA950E1}" type="parTrans" cxnId="{A148011B-3861-49B0-B8A6-2D116AAB6445}">
      <dgm:prSet/>
      <dgm:spPr/>
      <dgm:t>
        <a:bodyPr/>
        <a:lstStyle/>
        <a:p>
          <a:endParaRPr lang="en-US"/>
        </a:p>
      </dgm:t>
    </dgm:pt>
    <dgm:pt modelId="{3F694550-86B6-44DF-A5A4-E0EA20F1F782}" type="sibTrans" cxnId="{A148011B-3861-49B0-B8A6-2D116AAB6445}">
      <dgm:prSet/>
      <dgm:spPr/>
      <dgm:t>
        <a:bodyPr/>
        <a:lstStyle/>
        <a:p>
          <a:endParaRPr lang="en-US"/>
        </a:p>
      </dgm:t>
    </dgm:pt>
    <dgm:pt modelId="{E658C496-8D6E-495C-B28B-6CDDC39C5482}">
      <dgm:prSet/>
      <dgm:spPr/>
      <dgm:t>
        <a:bodyPr/>
        <a:lstStyle/>
        <a:p>
          <a:r>
            <a:rPr lang="en-GB"/>
            <a:t>Posits that individuals are motivated by fairness and will be demotivated if they perceive inequities in their input/output ratios compared to others.</a:t>
          </a:r>
          <a:endParaRPr lang="en-US"/>
        </a:p>
      </dgm:t>
    </dgm:pt>
    <dgm:pt modelId="{3D5BEA7E-E12A-4055-80F7-264B10DE0221}" type="parTrans" cxnId="{0507B701-5BF9-428B-BB75-3A09C89EF358}">
      <dgm:prSet/>
      <dgm:spPr/>
      <dgm:t>
        <a:bodyPr/>
        <a:lstStyle/>
        <a:p>
          <a:endParaRPr lang="en-US"/>
        </a:p>
      </dgm:t>
    </dgm:pt>
    <dgm:pt modelId="{6CCBDEAA-518F-462A-A50C-0438FD2E9CCD}" type="sibTrans" cxnId="{0507B701-5BF9-428B-BB75-3A09C89EF358}">
      <dgm:prSet/>
      <dgm:spPr/>
      <dgm:t>
        <a:bodyPr/>
        <a:lstStyle/>
        <a:p>
          <a:endParaRPr lang="en-US"/>
        </a:p>
      </dgm:t>
    </dgm:pt>
    <dgm:pt modelId="{2AAD4653-6EB2-4069-9F0B-6402F28D2F3B}">
      <dgm:prSet/>
      <dgm:spPr/>
      <dgm:t>
        <a:bodyPr/>
        <a:lstStyle/>
        <a:p>
          <a:r>
            <a:rPr lang="en-GB"/>
            <a:t>People seek to restore equity by adjusting their inputs or outcomes or altering their perceptions.</a:t>
          </a:r>
          <a:endParaRPr lang="en-US"/>
        </a:p>
      </dgm:t>
    </dgm:pt>
    <dgm:pt modelId="{24F75712-75B1-4C4C-99AE-5DA859ABCF95}" type="parTrans" cxnId="{C7E4A283-EFCE-411C-A36C-EE023864AB21}">
      <dgm:prSet/>
      <dgm:spPr/>
      <dgm:t>
        <a:bodyPr/>
        <a:lstStyle/>
        <a:p>
          <a:endParaRPr lang="en-US"/>
        </a:p>
      </dgm:t>
    </dgm:pt>
    <dgm:pt modelId="{792A1E85-3476-4D88-8105-DB290C68AAE7}" type="sibTrans" cxnId="{C7E4A283-EFCE-411C-A36C-EE023864AB21}">
      <dgm:prSet/>
      <dgm:spPr/>
      <dgm:t>
        <a:bodyPr/>
        <a:lstStyle/>
        <a:p>
          <a:endParaRPr lang="en-US"/>
        </a:p>
      </dgm:t>
    </dgm:pt>
    <dgm:pt modelId="{DDF91BCF-1FAA-934E-B95D-C81640B1AB18}" type="pres">
      <dgm:prSet presAssocID="{571E7E23-1BA9-4BD7-BE45-2E905C4F5CCE}" presName="vert0" presStyleCnt="0">
        <dgm:presLayoutVars>
          <dgm:dir/>
          <dgm:animOne val="branch"/>
          <dgm:animLvl val="lvl"/>
        </dgm:presLayoutVars>
      </dgm:prSet>
      <dgm:spPr/>
    </dgm:pt>
    <dgm:pt modelId="{8F7A124C-3BE5-2B49-BA07-A0492EEB868D}" type="pres">
      <dgm:prSet presAssocID="{FDFF2F9B-B362-44FE-920E-FCBF3D918207}" presName="thickLine" presStyleLbl="alignNode1" presStyleIdx="0" presStyleCnt="3"/>
      <dgm:spPr/>
    </dgm:pt>
    <dgm:pt modelId="{6C420D4F-96C6-DD4C-ADDD-07198749BEE0}" type="pres">
      <dgm:prSet presAssocID="{FDFF2F9B-B362-44FE-920E-FCBF3D918207}" presName="horz1" presStyleCnt="0"/>
      <dgm:spPr/>
    </dgm:pt>
    <dgm:pt modelId="{D97F024D-CA18-6F49-A6EA-5502A63DDE90}" type="pres">
      <dgm:prSet presAssocID="{FDFF2F9B-B362-44FE-920E-FCBF3D918207}" presName="tx1" presStyleLbl="revTx" presStyleIdx="0" presStyleCnt="8"/>
      <dgm:spPr/>
    </dgm:pt>
    <dgm:pt modelId="{F0742299-4083-8C4A-8DDD-4697DD9480EA}" type="pres">
      <dgm:prSet presAssocID="{FDFF2F9B-B362-44FE-920E-FCBF3D918207}" presName="vert1" presStyleCnt="0"/>
      <dgm:spPr/>
    </dgm:pt>
    <dgm:pt modelId="{4605CDE3-A6F3-E741-B63A-06885D82BC62}" type="pres">
      <dgm:prSet presAssocID="{27436B46-BC64-43EE-9BD0-7B3ADE333778}" presName="vertSpace2a" presStyleCnt="0"/>
      <dgm:spPr/>
    </dgm:pt>
    <dgm:pt modelId="{BD4BA467-2857-4A45-A9E0-4F29945ED66B}" type="pres">
      <dgm:prSet presAssocID="{27436B46-BC64-43EE-9BD0-7B3ADE333778}" presName="horz2" presStyleCnt="0"/>
      <dgm:spPr/>
    </dgm:pt>
    <dgm:pt modelId="{BA9DF55A-2275-4F48-ABD6-1DC9BE0D4F94}" type="pres">
      <dgm:prSet presAssocID="{27436B46-BC64-43EE-9BD0-7B3ADE333778}" presName="horzSpace2" presStyleCnt="0"/>
      <dgm:spPr/>
    </dgm:pt>
    <dgm:pt modelId="{638B043D-3C3C-BE42-93F2-842B6846F7E3}" type="pres">
      <dgm:prSet presAssocID="{27436B46-BC64-43EE-9BD0-7B3ADE333778}" presName="tx2" presStyleLbl="revTx" presStyleIdx="1" presStyleCnt="8"/>
      <dgm:spPr/>
    </dgm:pt>
    <dgm:pt modelId="{659988CA-CCC4-2642-A4AF-291F7F5ED0C2}" type="pres">
      <dgm:prSet presAssocID="{27436B46-BC64-43EE-9BD0-7B3ADE333778}" presName="vert2" presStyleCnt="0"/>
      <dgm:spPr/>
    </dgm:pt>
    <dgm:pt modelId="{EEE4857B-8125-1F43-BD78-22F6305CFE6B}" type="pres">
      <dgm:prSet presAssocID="{27436B46-BC64-43EE-9BD0-7B3ADE333778}" presName="thinLine2b" presStyleLbl="callout" presStyleIdx="0" presStyleCnt="5"/>
      <dgm:spPr/>
    </dgm:pt>
    <dgm:pt modelId="{032D1957-5711-0444-996D-4586CB1A9B2B}" type="pres">
      <dgm:prSet presAssocID="{27436B46-BC64-43EE-9BD0-7B3ADE333778}" presName="vertSpace2b" presStyleCnt="0"/>
      <dgm:spPr/>
    </dgm:pt>
    <dgm:pt modelId="{FE40E82C-9E03-514F-B294-FDB36CB52ECB}" type="pres">
      <dgm:prSet presAssocID="{940FCACC-49B8-4E09-8D2A-0645E9524262}" presName="thickLine" presStyleLbl="alignNode1" presStyleIdx="1" presStyleCnt="3"/>
      <dgm:spPr/>
    </dgm:pt>
    <dgm:pt modelId="{6623D45D-43AA-6E48-A204-AC5476E5890B}" type="pres">
      <dgm:prSet presAssocID="{940FCACC-49B8-4E09-8D2A-0645E9524262}" presName="horz1" presStyleCnt="0"/>
      <dgm:spPr/>
    </dgm:pt>
    <dgm:pt modelId="{F97F738A-DB05-E24D-AD48-CC989B7F7B10}" type="pres">
      <dgm:prSet presAssocID="{940FCACC-49B8-4E09-8D2A-0645E9524262}" presName="tx1" presStyleLbl="revTx" presStyleIdx="2" presStyleCnt="8"/>
      <dgm:spPr/>
    </dgm:pt>
    <dgm:pt modelId="{9AB17EA7-8AE4-5940-B910-B9F178F7F919}" type="pres">
      <dgm:prSet presAssocID="{940FCACC-49B8-4E09-8D2A-0645E9524262}" presName="vert1" presStyleCnt="0"/>
      <dgm:spPr/>
    </dgm:pt>
    <dgm:pt modelId="{C6C8506F-3A06-FA47-827A-57ED3DE6F41F}" type="pres">
      <dgm:prSet presAssocID="{D74350A0-4431-4708-B6C0-58CFC665E4E1}" presName="vertSpace2a" presStyleCnt="0"/>
      <dgm:spPr/>
    </dgm:pt>
    <dgm:pt modelId="{59784A74-0E7C-F545-8E93-41C49B76ACA5}" type="pres">
      <dgm:prSet presAssocID="{D74350A0-4431-4708-B6C0-58CFC665E4E1}" presName="horz2" presStyleCnt="0"/>
      <dgm:spPr/>
    </dgm:pt>
    <dgm:pt modelId="{386FE404-13E4-AD41-BA5F-1E6927F92556}" type="pres">
      <dgm:prSet presAssocID="{D74350A0-4431-4708-B6C0-58CFC665E4E1}" presName="horzSpace2" presStyleCnt="0"/>
      <dgm:spPr/>
    </dgm:pt>
    <dgm:pt modelId="{85766A83-C7BE-9C4A-AFBE-7C84AA36A6D1}" type="pres">
      <dgm:prSet presAssocID="{D74350A0-4431-4708-B6C0-58CFC665E4E1}" presName="tx2" presStyleLbl="revTx" presStyleIdx="3" presStyleCnt="8"/>
      <dgm:spPr/>
    </dgm:pt>
    <dgm:pt modelId="{EE7E67FC-A7B5-814A-AEDF-4782A061A76B}" type="pres">
      <dgm:prSet presAssocID="{D74350A0-4431-4708-B6C0-58CFC665E4E1}" presName="vert2" presStyleCnt="0"/>
      <dgm:spPr/>
    </dgm:pt>
    <dgm:pt modelId="{A8A90DFA-6386-894C-9C8A-58D6F23C32E8}" type="pres">
      <dgm:prSet presAssocID="{D74350A0-4431-4708-B6C0-58CFC665E4E1}" presName="thinLine2b" presStyleLbl="callout" presStyleIdx="1" presStyleCnt="5"/>
      <dgm:spPr/>
    </dgm:pt>
    <dgm:pt modelId="{7E4548C7-74F7-714F-8E6C-2BA9F26619E2}" type="pres">
      <dgm:prSet presAssocID="{D74350A0-4431-4708-B6C0-58CFC665E4E1}" presName="vertSpace2b" presStyleCnt="0"/>
      <dgm:spPr/>
    </dgm:pt>
    <dgm:pt modelId="{86C1A7B9-743A-5144-9C05-D4A3731E3162}" type="pres">
      <dgm:prSet presAssocID="{DE0FC508-31CC-4FB2-90B9-D155A7E5BD02}" presName="horz2" presStyleCnt="0"/>
      <dgm:spPr/>
    </dgm:pt>
    <dgm:pt modelId="{8BA976F6-3064-1D48-8CF8-3FE935B3CB6F}" type="pres">
      <dgm:prSet presAssocID="{DE0FC508-31CC-4FB2-90B9-D155A7E5BD02}" presName="horzSpace2" presStyleCnt="0"/>
      <dgm:spPr/>
    </dgm:pt>
    <dgm:pt modelId="{52B553F2-765F-454F-8D70-10AD9E0E1E36}" type="pres">
      <dgm:prSet presAssocID="{DE0FC508-31CC-4FB2-90B9-D155A7E5BD02}" presName="tx2" presStyleLbl="revTx" presStyleIdx="4" presStyleCnt="8"/>
      <dgm:spPr/>
    </dgm:pt>
    <dgm:pt modelId="{F13583C3-F85F-4143-9C3A-D1FF6F2E1FFE}" type="pres">
      <dgm:prSet presAssocID="{DE0FC508-31CC-4FB2-90B9-D155A7E5BD02}" presName="vert2" presStyleCnt="0"/>
      <dgm:spPr/>
    </dgm:pt>
    <dgm:pt modelId="{429EA4A0-69DB-A140-8C19-4A51638DD399}" type="pres">
      <dgm:prSet presAssocID="{DE0FC508-31CC-4FB2-90B9-D155A7E5BD02}" presName="thinLine2b" presStyleLbl="callout" presStyleIdx="2" presStyleCnt="5"/>
      <dgm:spPr/>
    </dgm:pt>
    <dgm:pt modelId="{AA4D3D51-25DF-7847-AA7F-F3B0F035B3C4}" type="pres">
      <dgm:prSet presAssocID="{DE0FC508-31CC-4FB2-90B9-D155A7E5BD02}" presName="vertSpace2b" presStyleCnt="0"/>
      <dgm:spPr/>
    </dgm:pt>
    <dgm:pt modelId="{89B28CF7-D13A-234A-887E-80403FFB7AA0}" type="pres">
      <dgm:prSet presAssocID="{99CDCE07-6415-44C5-898D-BEA4AEE3D5C1}" presName="thickLine" presStyleLbl="alignNode1" presStyleIdx="2" presStyleCnt="3"/>
      <dgm:spPr/>
    </dgm:pt>
    <dgm:pt modelId="{A588D9DE-C276-B243-9EAD-667D881C824F}" type="pres">
      <dgm:prSet presAssocID="{99CDCE07-6415-44C5-898D-BEA4AEE3D5C1}" presName="horz1" presStyleCnt="0"/>
      <dgm:spPr/>
    </dgm:pt>
    <dgm:pt modelId="{69841D92-72B6-0A4D-A7AA-2B1470C3426F}" type="pres">
      <dgm:prSet presAssocID="{99CDCE07-6415-44C5-898D-BEA4AEE3D5C1}" presName="tx1" presStyleLbl="revTx" presStyleIdx="5" presStyleCnt="8"/>
      <dgm:spPr/>
    </dgm:pt>
    <dgm:pt modelId="{A9486F97-269A-494A-B779-A7D302ED1871}" type="pres">
      <dgm:prSet presAssocID="{99CDCE07-6415-44C5-898D-BEA4AEE3D5C1}" presName="vert1" presStyleCnt="0"/>
      <dgm:spPr/>
    </dgm:pt>
    <dgm:pt modelId="{CD32FDB3-8217-604E-9D2B-A490633A8BB4}" type="pres">
      <dgm:prSet presAssocID="{E658C496-8D6E-495C-B28B-6CDDC39C5482}" presName="vertSpace2a" presStyleCnt="0"/>
      <dgm:spPr/>
    </dgm:pt>
    <dgm:pt modelId="{30D442DD-9E5A-0544-9523-40897CD3262D}" type="pres">
      <dgm:prSet presAssocID="{E658C496-8D6E-495C-B28B-6CDDC39C5482}" presName="horz2" presStyleCnt="0"/>
      <dgm:spPr/>
    </dgm:pt>
    <dgm:pt modelId="{26E14768-595B-5344-BEB7-1287CE1BFAC7}" type="pres">
      <dgm:prSet presAssocID="{E658C496-8D6E-495C-B28B-6CDDC39C5482}" presName="horzSpace2" presStyleCnt="0"/>
      <dgm:spPr/>
    </dgm:pt>
    <dgm:pt modelId="{2CC9D658-1F6C-B345-9749-D9E7AEF8A2E7}" type="pres">
      <dgm:prSet presAssocID="{E658C496-8D6E-495C-B28B-6CDDC39C5482}" presName="tx2" presStyleLbl="revTx" presStyleIdx="6" presStyleCnt="8"/>
      <dgm:spPr/>
    </dgm:pt>
    <dgm:pt modelId="{A383E870-BF00-DE40-8713-B03EB2FAB020}" type="pres">
      <dgm:prSet presAssocID="{E658C496-8D6E-495C-B28B-6CDDC39C5482}" presName="vert2" presStyleCnt="0"/>
      <dgm:spPr/>
    </dgm:pt>
    <dgm:pt modelId="{09BBDA4C-7888-544C-8873-0BDCB6D53221}" type="pres">
      <dgm:prSet presAssocID="{E658C496-8D6E-495C-B28B-6CDDC39C5482}" presName="thinLine2b" presStyleLbl="callout" presStyleIdx="3" presStyleCnt="5"/>
      <dgm:spPr/>
    </dgm:pt>
    <dgm:pt modelId="{625A8706-01C2-9B4F-A532-48F3D5797845}" type="pres">
      <dgm:prSet presAssocID="{E658C496-8D6E-495C-B28B-6CDDC39C5482}" presName="vertSpace2b" presStyleCnt="0"/>
      <dgm:spPr/>
    </dgm:pt>
    <dgm:pt modelId="{7E993E80-AA97-BE4F-95E1-7E5DE2164D1D}" type="pres">
      <dgm:prSet presAssocID="{2AAD4653-6EB2-4069-9F0B-6402F28D2F3B}" presName="horz2" presStyleCnt="0"/>
      <dgm:spPr/>
    </dgm:pt>
    <dgm:pt modelId="{40645A3B-AB74-ED43-AC19-E168C85B2868}" type="pres">
      <dgm:prSet presAssocID="{2AAD4653-6EB2-4069-9F0B-6402F28D2F3B}" presName="horzSpace2" presStyleCnt="0"/>
      <dgm:spPr/>
    </dgm:pt>
    <dgm:pt modelId="{F3F379AB-FB16-6244-9856-DD868E8E29CF}" type="pres">
      <dgm:prSet presAssocID="{2AAD4653-6EB2-4069-9F0B-6402F28D2F3B}" presName="tx2" presStyleLbl="revTx" presStyleIdx="7" presStyleCnt="8"/>
      <dgm:spPr/>
    </dgm:pt>
    <dgm:pt modelId="{4E19C2DE-1F86-5B4C-898B-C7B35E2DB5E6}" type="pres">
      <dgm:prSet presAssocID="{2AAD4653-6EB2-4069-9F0B-6402F28D2F3B}" presName="vert2" presStyleCnt="0"/>
      <dgm:spPr/>
    </dgm:pt>
    <dgm:pt modelId="{2FBC1C54-F7B9-BE4C-8129-CC92169EB9A2}" type="pres">
      <dgm:prSet presAssocID="{2AAD4653-6EB2-4069-9F0B-6402F28D2F3B}" presName="thinLine2b" presStyleLbl="callout" presStyleIdx="4" presStyleCnt="5"/>
      <dgm:spPr/>
    </dgm:pt>
    <dgm:pt modelId="{DC620267-40A4-934F-81F3-749A0ECCDCDF}" type="pres">
      <dgm:prSet presAssocID="{2AAD4653-6EB2-4069-9F0B-6402F28D2F3B}" presName="vertSpace2b" presStyleCnt="0"/>
      <dgm:spPr/>
    </dgm:pt>
  </dgm:ptLst>
  <dgm:cxnLst>
    <dgm:cxn modelId="{0507B701-5BF9-428B-BB75-3A09C89EF358}" srcId="{99CDCE07-6415-44C5-898D-BEA4AEE3D5C1}" destId="{E658C496-8D6E-495C-B28B-6CDDC39C5482}" srcOrd="0" destOrd="0" parTransId="{3D5BEA7E-E12A-4055-80F7-264B10DE0221}" sibTransId="{6CCBDEAA-518F-462A-A50C-0438FD2E9CCD}"/>
    <dgm:cxn modelId="{AA76370B-1507-4EE2-B5F8-CA141ACA452F}" srcId="{571E7E23-1BA9-4BD7-BE45-2E905C4F5CCE}" destId="{940FCACC-49B8-4E09-8D2A-0645E9524262}" srcOrd="1" destOrd="0" parTransId="{4C72187A-1F17-439F-9213-E56AE2DEAD2A}" sibTransId="{AA030D53-A378-4D83-BB49-824B9FC1B776}"/>
    <dgm:cxn modelId="{A148011B-3861-49B0-B8A6-2D116AAB6445}" srcId="{571E7E23-1BA9-4BD7-BE45-2E905C4F5CCE}" destId="{99CDCE07-6415-44C5-898D-BEA4AEE3D5C1}" srcOrd="2" destOrd="0" parTransId="{9FB924A9-9492-4E4D-85DD-1D7DFBA950E1}" sibTransId="{3F694550-86B6-44DF-A5A4-E0EA20F1F782}"/>
    <dgm:cxn modelId="{9ED7981F-F699-7D49-8197-ECB10D7048BA}" type="presOf" srcId="{FDFF2F9B-B362-44FE-920E-FCBF3D918207}" destId="{D97F024D-CA18-6F49-A6EA-5502A63DDE90}" srcOrd="0" destOrd="0" presId="urn:microsoft.com/office/officeart/2008/layout/LinedList"/>
    <dgm:cxn modelId="{BDCB3D34-9D25-BC4F-A2E6-2525A2401526}" type="presOf" srcId="{D74350A0-4431-4708-B6C0-58CFC665E4E1}" destId="{85766A83-C7BE-9C4A-AFBE-7C84AA36A6D1}" srcOrd="0" destOrd="0" presId="urn:microsoft.com/office/officeart/2008/layout/LinedList"/>
    <dgm:cxn modelId="{CEF3AE43-ACDA-4C9C-AC70-470A43068A74}" srcId="{940FCACC-49B8-4E09-8D2A-0645E9524262}" destId="{D74350A0-4431-4708-B6C0-58CFC665E4E1}" srcOrd="0" destOrd="0" parTransId="{AC55D647-E4EE-4FE7-A31A-4EB3818028D1}" sibTransId="{DC0B8148-2755-4E30-BAA3-45699F106812}"/>
    <dgm:cxn modelId="{58967564-78A5-014D-AEAC-C219F5D205B5}" type="presOf" srcId="{E658C496-8D6E-495C-B28B-6CDDC39C5482}" destId="{2CC9D658-1F6C-B345-9749-D9E7AEF8A2E7}" srcOrd="0" destOrd="0" presId="urn:microsoft.com/office/officeart/2008/layout/LinedList"/>
    <dgm:cxn modelId="{20B7F94F-622D-5D4E-8D45-A49759E3C0F1}" type="presOf" srcId="{940FCACC-49B8-4E09-8D2A-0645E9524262}" destId="{F97F738A-DB05-E24D-AD48-CC989B7F7B10}" srcOrd="0" destOrd="0" presId="urn:microsoft.com/office/officeart/2008/layout/LinedList"/>
    <dgm:cxn modelId="{71F61256-F6EE-4CC9-B540-5D5E4D35C0DC}" srcId="{FDFF2F9B-B362-44FE-920E-FCBF3D918207}" destId="{27436B46-BC64-43EE-9BD0-7B3ADE333778}" srcOrd="0" destOrd="0" parTransId="{6079C508-71F8-4DA8-AEC9-5AC4F545ECDC}" sibTransId="{B419F224-2612-4514-964D-07B16EA7AD4D}"/>
    <dgm:cxn modelId="{D7786B7E-8F06-BF45-9B7A-A0994021439D}" type="presOf" srcId="{2AAD4653-6EB2-4069-9F0B-6402F28D2F3B}" destId="{F3F379AB-FB16-6244-9856-DD868E8E29CF}" srcOrd="0" destOrd="0" presId="urn:microsoft.com/office/officeart/2008/layout/LinedList"/>
    <dgm:cxn modelId="{C7E4A283-EFCE-411C-A36C-EE023864AB21}" srcId="{99CDCE07-6415-44C5-898D-BEA4AEE3D5C1}" destId="{2AAD4653-6EB2-4069-9F0B-6402F28D2F3B}" srcOrd="1" destOrd="0" parTransId="{24F75712-75B1-4C4C-99AE-5DA859ABCF95}" sibTransId="{792A1E85-3476-4D88-8105-DB290C68AAE7}"/>
    <dgm:cxn modelId="{B6739B8E-FEEC-AE4A-BD55-A6E9D6C92ECC}" type="presOf" srcId="{27436B46-BC64-43EE-9BD0-7B3ADE333778}" destId="{638B043D-3C3C-BE42-93F2-842B6846F7E3}" srcOrd="0" destOrd="0" presId="urn:microsoft.com/office/officeart/2008/layout/LinedList"/>
    <dgm:cxn modelId="{EDF9418F-2ABD-4E44-AA2A-AA29271E1B89}" srcId="{940FCACC-49B8-4E09-8D2A-0645E9524262}" destId="{DE0FC508-31CC-4FB2-90B9-D155A7E5BD02}" srcOrd="1" destOrd="0" parTransId="{A20668B0-0BDE-4D63-AA18-AF94A0DBD7C6}" sibTransId="{E798BE0A-F59D-437F-B69C-49BDC819EE21}"/>
    <dgm:cxn modelId="{AB7CE29A-CD0B-457A-AA55-D117F2AC9661}" srcId="{571E7E23-1BA9-4BD7-BE45-2E905C4F5CCE}" destId="{FDFF2F9B-B362-44FE-920E-FCBF3D918207}" srcOrd="0" destOrd="0" parTransId="{30091D61-C786-4B92-8DA8-9BC6AE2ABC2A}" sibTransId="{08814A4D-3338-43F8-8448-3EC0DA85A214}"/>
    <dgm:cxn modelId="{63C990AF-0932-1F49-A04F-9B217EC8485A}" type="presOf" srcId="{DE0FC508-31CC-4FB2-90B9-D155A7E5BD02}" destId="{52B553F2-765F-454F-8D70-10AD9E0E1E36}" srcOrd="0" destOrd="0" presId="urn:microsoft.com/office/officeart/2008/layout/LinedList"/>
    <dgm:cxn modelId="{7E8EC1BD-6A4E-4B44-896D-F1831FE5EE74}" type="presOf" srcId="{99CDCE07-6415-44C5-898D-BEA4AEE3D5C1}" destId="{69841D92-72B6-0A4D-A7AA-2B1470C3426F}" srcOrd="0" destOrd="0" presId="urn:microsoft.com/office/officeart/2008/layout/LinedList"/>
    <dgm:cxn modelId="{5AC19ED0-9AA3-2E4D-A507-C66C827D8E91}" type="presOf" srcId="{571E7E23-1BA9-4BD7-BE45-2E905C4F5CCE}" destId="{DDF91BCF-1FAA-934E-B95D-C81640B1AB18}" srcOrd="0" destOrd="0" presId="urn:microsoft.com/office/officeart/2008/layout/LinedList"/>
    <dgm:cxn modelId="{CEA99CA0-97AE-A548-9D5D-151B0FFD4AE2}" type="presParOf" srcId="{DDF91BCF-1FAA-934E-B95D-C81640B1AB18}" destId="{8F7A124C-3BE5-2B49-BA07-A0492EEB868D}" srcOrd="0" destOrd="0" presId="urn:microsoft.com/office/officeart/2008/layout/LinedList"/>
    <dgm:cxn modelId="{79C34DCE-0DBD-8646-A3FB-004A3EA9EFBD}" type="presParOf" srcId="{DDF91BCF-1FAA-934E-B95D-C81640B1AB18}" destId="{6C420D4F-96C6-DD4C-ADDD-07198749BEE0}" srcOrd="1" destOrd="0" presId="urn:microsoft.com/office/officeart/2008/layout/LinedList"/>
    <dgm:cxn modelId="{263756B9-A8C2-F143-8E76-31E156FD9985}" type="presParOf" srcId="{6C420D4F-96C6-DD4C-ADDD-07198749BEE0}" destId="{D97F024D-CA18-6F49-A6EA-5502A63DDE90}" srcOrd="0" destOrd="0" presId="urn:microsoft.com/office/officeart/2008/layout/LinedList"/>
    <dgm:cxn modelId="{BFEDB22E-13AB-3C46-A476-7D2D0B0BE312}" type="presParOf" srcId="{6C420D4F-96C6-DD4C-ADDD-07198749BEE0}" destId="{F0742299-4083-8C4A-8DDD-4697DD9480EA}" srcOrd="1" destOrd="0" presId="urn:microsoft.com/office/officeart/2008/layout/LinedList"/>
    <dgm:cxn modelId="{8E40C290-8ADD-AF40-B3C5-F199774C0212}" type="presParOf" srcId="{F0742299-4083-8C4A-8DDD-4697DD9480EA}" destId="{4605CDE3-A6F3-E741-B63A-06885D82BC62}" srcOrd="0" destOrd="0" presId="urn:microsoft.com/office/officeart/2008/layout/LinedList"/>
    <dgm:cxn modelId="{471E06B1-2804-774F-ABBE-1A0FA9048678}" type="presParOf" srcId="{F0742299-4083-8C4A-8DDD-4697DD9480EA}" destId="{BD4BA467-2857-4A45-A9E0-4F29945ED66B}" srcOrd="1" destOrd="0" presId="urn:microsoft.com/office/officeart/2008/layout/LinedList"/>
    <dgm:cxn modelId="{B758B81B-5334-1D43-B082-C93907AB6072}" type="presParOf" srcId="{BD4BA467-2857-4A45-A9E0-4F29945ED66B}" destId="{BA9DF55A-2275-4F48-ABD6-1DC9BE0D4F94}" srcOrd="0" destOrd="0" presId="urn:microsoft.com/office/officeart/2008/layout/LinedList"/>
    <dgm:cxn modelId="{676F1E6F-78B1-654B-AEA0-14C9B8203541}" type="presParOf" srcId="{BD4BA467-2857-4A45-A9E0-4F29945ED66B}" destId="{638B043D-3C3C-BE42-93F2-842B6846F7E3}" srcOrd="1" destOrd="0" presId="urn:microsoft.com/office/officeart/2008/layout/LinedList"/>
    <dgm:cxn modelId="{423263CC-6569-8C4C-90C2-D72BD06E869B}" type="presParOf" srcId="{BD4BA467-2857-4A45-A9E0-4F29945ED66B}" destId="{659988CA-CCC4-2642-A4AF-291F7F5ED0C2}" srcOrd="2" destOrd="0" presId="urn:microsoft.com/office/officeart/2008/layout/LinedList"/>
    <dgm:cxn modelId="{92FC0900-BD16-724E-9907-05E8289F767B}" type="presParOf" srcId="{F0742299-4083-8C4A-8DDD-4697DD9480EA}" destId="{EEE4857B-8125-1F43-BD78-22F6305CFE6B}" srcOrd="2" destOrd="0" presId="urn:microsoft.com/office/officeart/2008/layout/LinedList"/>
    <dgm:cxn modelId="{07F81496-3530-674C-86CF-BC5D669C85F0}" type="presParOf" srcId="{F0742299-4083-8C4A-8DDD-4697DD9480EA}" destId="{032D1957-5711-0444-996D-4586CB1A9B2B}" srcOrd="3" destOrd="0" presId="urn:microsoft.com/office/officeart/2008/layout/LinedList"/>
    <dgm:cxn modelId="{03094A26-6879-A04A-9575-4FEFEDE4249C}" type="presParOf" srcId="{DDF91BCF-1FAA-934E-B95D-C81640B1AB18}" destId="{FE40E82C-9E03-514F-B294-FDB36CB52ECB}" srcOrd="2" destOrd="0" presId="urn:microsoft.com/office/officeart/2008/layout/LinedList"/>
    <dgm:cxn modelId="{D79E47F7-C947-B941-8D2C-C36251961511}" type="presParOf" srcId="{DDF91BCF-1FAA-934E-B95D-C81640B1AB18}" destId="{6623D45D-43AA-6E48-A204-AC5476E5890B}" srcOrd="3" destOrd="0" presId="urn:microsoft.com/office/officeart/2008/layout/LinedList"/>
    <dgm:cxn modelId="{D9615D6F-0735-DC46-ACDE-2F72DA608B58}" type="presParOf" srcId="{6623D45D-43AA-6E48-A204-AC5476E5890B}" destId="{F97F738A-DB05-E24D-AD48-CC989B7F7B10}" srcOrd="0" destOrd="0" presId="urn:microsoft.com/office/officeart/2008/layout/LinedList"/>
    <dgm:cxn modelId="{59926334-0AF0-914A-8BF0-B9123C87FEE5}" type="presParOf" srcId="{6623D45D-43AA-6E48-A204-AC5476E5890B}" destId="{9AB17EA7-8AE4-5940-B910-B9F178F7F919}" srcOrd="1" destOrd="0" presId="urn:microsoft.com/office/officeart/2008/layout/LinedList"/>
    <dgm:cxn modelId="{A4607B7F-BC6C-F048-BC00-370C7CFA5C49}" type="presParOf" srcId="{9AB17EA7-8AE4-5940-B910-B9F178F7F919}" destId="{C6C8506F-3A06-FA47-827A-57ED3DE6F41F}" srcOrd="0" destOrd="0" presId="urn:microsoft.com/office/officeart/2008/layout/LinedList"/>
    <dgm:cxn modelId="{625738C4-B904-8F42-AED2-E0FA56EFDDB8}" type="presParOf" srcId="{9AB17EA7-8AE4-5940-B910-B9F178F7F919}" destId="{59784A74-0E7C-F545-8E93-41C49B76ACA5}" srcOrd="1" destOrd="0" presId="urn:microsoft.com/office/officeart/2008/layout/LinedList"/>
    <dgm:cxn modelId="{C0972E12-254D-394D-BD76-2C743741CF2A}" type="presParOf" srcId="{59784A74-0E7C-F545-8E93-41C49B76ACA5}" destId="{386FE404-13E4-AD41-BA5F-1E6927F92556}" srcOrd="0" destOrd="0" presId="urn:microsoft.com/office/officeart/2008/layout/LinedList"/>
    <dgm:cxn modelId="{21C1A748-82E5-714D-9285-82303C87CFD9}" type="presParOf" srcId="{59784A74-0E7C-F545-8E93-41C49B76ACA5}" destId="{85766A83-C7BE-9C4A-AFBE-7C84AA36A6D1}" srcOrd="1" destOrd="0" presId="urn:microsoft.com/office/officeart/2008/layout/LinedList"/>
    <dgm:cxn modelId="{F8A892C7-5058-A649-A8C8-CEB52C7563C5}" type="presParOf" srcId="{59784A74-0E7C-F545-8E93-41C49B76ACA5}" destId="{EE7E67FC-A7B5-814A-AEDF-4782A061A76B}" srcOrd="2" destOrd="0" presId="urn:microsoft.com/office/officeart/2008/layout/LinedList"/>
    <dgm:cxn modelId="{9CF2D3AF-A799-6844-B819-75A8999809F4}" type="presParOf" srcId="{9AB17EA7-8AE4-5940-B910-B9F178F7F919}" destId="{A8A90DFA-6386-894C-9C8A-58D6F23C32E8}" srcOrd="2" destOrd="0" presId="urn:microsoft.com/office/officeart/2008/layout/LinedList"/>
    <dgm:cxn modelId="{A4EFB38E-9B3C-BF4D-B854-486FEB0F967D}" type="presParOf" srcId="{9AB17EA7-8AE4-5940-B910-B9F178F7F919}" destId="{7E4548C7-74F7-714F-8E6C-2BA9F26619E2}" srcOrd="3" destOrd="0" presId="urn:microsoft.com/office/officeart/2008/layout/LinedList"/>
    <dgm:cxn modelId="{9D911732-E8D2-4348-9A4C-39A250BAC148}" type="presParOf" srcId="{9AB17EA7-8AE4-5940-B910-B9F178F7F919}" destId="{86C1A7B9-743A-5144-9C05-D4A3731E3162}" srcOrd="4" destOrd="0" presId="urn:microsoft.com/office/officeart/2008/layout/LinedList"/>
    <dgm:cxn modelId="{6C1AC725-44A8-3A4C-975F-F8EB21B257D1}" type="presParOf" srcId="{86C1A7B9-743A-5144-9C05-D4A3731E3162}" destId="{8BA976F6-3064-1D48-8CF8-3FE935B3CB6F}" srcOrd="0" destOrd="0" presId="urn:microsoft.com/office/officeart/2008/layout/LinedList"/>
    <dgm:cxn modelId="{45AB91B9-C422-7344-967B-E6FA494D0F95}" type="presParOf" srcId="{86C1A7B9-743A-5144-9C05-D4A3731E3162}" destId="{52B553F2-765F-454F-8D70-10AD9E0E1E36}" srcOrd="1" destOrd="0" presId="urn:microsoft.com/office/officeart/2008/layout/LinedList"/>
    <dgm:cxn modelId="{2799F450-7002-FE45-92C2-49BBA930C829}" type="presParOf" srcId="{86C1A7B9-743A-5144-9C05-D4A3731E3162}" destId="{F13583C3-F85F-4143-9C3A-D1FF6F2E1FFE}" srcOrd="2" destOrd="0" presId="urn:microsoft.com/office/officeart/2008/layout/LinedList"/>
    <dgm:cxn modelId="{4D4A07D5-7A04-0B4F-BB03-93CAB2DD3A15}" type="presParOf" srcId="{9AB17EA7-8AE4-5940-B910-B9F178F7F919}" destId="{429EA4A0-69DB-A140-8C19-4A51638DD399}" srcOrd="5" destOrd="0" presId="urn:microsoft.com/office/officeart/2008/layout/LinedList"/>
    <dgm:cxn modelId="{0602B548-1BBF-FD43-9A0E-2B931F172A32}" type="presParOf" srcId="{9AB17EA7-8AE4-5940-B910-B9F178F7F919}" destId="{AA4D3D51-25DF-7847-AA7F-F3B0F035B3C4}" srcOrd="6" destOrd="0" presId="urn:microsoft.com/office/officeart/2008/layout/LinedList"/>
    <dgm:cxn modelId="{508D199F-ADA1-624C-9C28-4DCE76F7FEEE}" type="presParOf" srcId="{DDF91BCF-1FAA-934E-B95D-C81640B1AB18}" destId="{89B28CF7-D13A-234A-887E-80403FFB7AA0}" srcOrd="4" destOrd="0" presId="urn:microsoft.com/office/officeart/2008/layout/LinedList"/>
    <dgm:cxn modelId="{BFBDE707-9A42-8046-88E4-1AE135FD38CE}" type="presParOf" srcId="{DDF91BCF-1FAA-934E-B95D-C81640B1AB18}" destId="{A588D9DE-C276-B243-9EAD-667D881C824F}" srcOrd="5" destOrd="0" presId="urn:microsoft.com/office/officeart/2008/layout/LinedList"/>
    <dgm:cxn modelId="{E1FE1BB5-4F87-CD4B-A3C7-F80E5E19CC4C}" type="presParOf" srcId="{A588D9DE-C276-B243-9EAD-667D881C824F}" destId="{69841D92-72B6-0A4D-A7AA-2B1470C3426F}" srcOrd="0" destOrd="0" presId="urn:microsoft.com/office/officeart/2008/layout/LinedList"/>
    <dgm:cxn modelId="{C5E0CA7B-DF3F-D64D-9DD0-C095E365C4A8}" type="presParOf" srcId="{A588D9DE-C276-B243-9EAD-667D881C824F}" destId="{A9486F97-269A-494A-B779-A7D302ED1871}" srcOrd="1" destOrd="0" presId="urn:microsoft.com/office/officeart/2008/layout/LinedList"/>
    <dgm:cxn modelId="{4D85A26E-338D-1C47-91C9-63BC5778B566}" type="presParOf" srcId="{A9486F97-269A-494A-B779-A7D302ED1871}" destId="{CD32FDB3-8217-604E-9D2B-A490633A8BB4}" srcOrd="0" destOrd="0" presId="urn:microsoft.com/office/officeart/2008/layout/LinedList"/>
    <dgm:cxn modelId="{A99B3780-4566-0D46-9F75-BB3C0DE35425}" type="presParOf" srcId="{A9486F97-269A-494A-B779-A7D302ED1871}" destId="{30D442DD-9E5A-0544-9523-40897CD3262D}" srcOrd="1" destOrd="0" presId="urn:microsoft.com/office/officeart/2008/layout/LinedList"/>
    <dgm:cxn modelId="{83BD896A-DE7D-8A42-8EE6-F4D1C1B983A4}" type="presParOf" srcId="{30D442DD-9E5A-0544-9523-40897CD3262D}" destId="{26E14768-595B-5344-BEB7-1287CE1BFAC7}" srcOrd="0" destOrd="0" presId="urn:microsoft.com/office/officeart/2008/layout/LinedList"/>
    <dgm:cxn modelId="{8607C9CF-9296-A94E-8CA4-A40465A6B983}" type="presParOf" srcId="{30D442DD-9E5A-0544-9523-40897CD3262D}" destId="{2CC9D658-1F6C-B345-9749-D9E7AEF8A2E7}" srcOrd="1" destOrd="0" presId="urn:microsoft.com/office/officeart/2008/layout/LinedList"/>
    <dgm:cxn modelId="{E494EE5A-5E62-8E44-9864-623AD255873A}" type="presParOf" srcId="{30D442DD-9E5A-0544-9523-40897CD3262D}" destId="{A383E870-BF00-DE40-8713-B03EB2FAB020}" srcOrd="2" destOrd="0" presId="urn:microsoft.com/office/officeart/2008/layout/LinedList"/>
    <dgm:cxn modelId="{A1DD53DD-78C0-A641-9EC7-655F42FE72F1}" type="presParOf" srcId="{A9486F97-269A-494A-B779-A7D302ED1871}" destId="{09BBDA4C-7888-544C-8873-0BDCB6D53221}" srcOrd="2" destOrd="0" presId="urn:microsoft.com/office/officeart/2008/layout/LinedList"/>
    <dgm:cxn modelId="{F0E6741F-FE26-7B4D-8AA5-BB5263388F98}" type="presParOf" srcId="{A9486F97-269A-494A-B779-A7D302ED1871}" destId="{625A8706-01C2-9B4F-A532-48F3D5797845}" srcOrd="3" destOrd="0" presId="urn:microsoft.com/office/officeart/2008/layout/LinedList"/>
    <dgm:cxn modelId="{A217AE75-CC76-F141-AE1A-0DD4A664948D}" type="presParOf" srcId="{A9486F97-269A-494A-B779-A7D302ED1871}" destId="{7E993E80-AA97-BE4F-95E1-7E5DE2164D1D}" srcOrd="4" destOrd="0" presId="urn:microsoft.com/office/officeart/2008/layout/LinedList"/>
    <dgm:cxn modelId="{5A320156-E7BB-8349-AB9A-5FA532555925}" type="presParOf" srcId="{7E993E80-AA97-BE4F-95E1-7E5DE2164D1D}" destId="{40645A3B-AB74-ED43-AC19-E168C85B2868}" srcOrd="0" destOrd="0" presId="urn:microsoft.com/office/officeart/2008/layout/LinedList"/>
    <dgm:cxn modelId="{E518CAB9-250F-C64C-8ECD-EA74A3036196}" type="presParOf" srcId="{7E993E80-AA97-BE4F-95E1-7E5DE2164D1D}" destId="{F3F379AB-FB16-6244-9856-DD868E8E29CF}" srcOrd="1" destOrd="0" presId="urn:microsoft.com/office/officeart/2008/layout/LinedList"/>
    <dgm:cxn modelId="{7DCCAFBB-2BF8-BA4F-BBCC-03A38B72AFBE}" type="presParOf" srcId="{7E993E80-AA97-BE4F-95E1-7E5DE2164D1D}" destId="{4E19C2DE-1F86-5B4C-898B-C7B35E2DB5E6}" srcOrd="2" destOrd="0" presId="urn:microsoft.com/office/officeart/2008/layout/LinedList"/>
    <dgm:cxn modelId="{A407EA97-C979-7646-A84F-7FF50B0C3DF9}" type="presParOf" srcId="{A9486F97-269A-494A-B779-A7D302ED1871}" destId="{2FBC1C54-F7B9-BE4C-8129-CC92169EB9A2}" srcOrd="5" destOrd="0" presId="urn:microsoft.com/office/officeart/2008/layout/LinedList"/>
    <dgm:cxn modelId="{378AF0AC-3464-F347-9FC8-BACB17E2DFF5}" type="presParOf" srcId="{A9486F97-269A-494A-B779-A7D302ED1871}" destId="{DC620267-40A4-934F-81F3-749A0ECCDCDF}" srcOrd="6"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959C47-07E5-D94E-B29F-74878E5EBB6F}">
      <dsp:nvSpPr>
        <dsp:cNvPr id="0" name=""/>
        <dsp:cNvSpPr/>
      </dsp:nvSpPr>
      <dsp:spPr>
        <a:xfrm>
          <a:off x="0" y="0"/>
          <a:ext cx="794241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517B13-F625-C84C-9C6B-2BE98CA67931}">
      <dsp:nvSpPr>
        <dsp:cNvPr id="0" name=""/>
        <dsp:cNvSpPr/>
      </dsp:nvSpPr>
      <dsp:spPr>
        <a:xfrm>
          <a:off x="0" y="0"/>
          <a:ext cx="1588482" cy="272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Maslow's Hierarchy of Needs (Maslow, 1943):</a:t>
          </a:r>
          <a:endParaRPr lang="en-US" sz="1900" kern="1200"/>
        </a:p>
      </dsp:txBody>
      <dsp:txXfrm>
        <a:off x="0" y="0"/>
        <a:ext cx="1588482" cy="2721834"/>
      </dsp:txXfrm>
    </dsp:sp>
    <dsp:sp modelId="{480B2B6A-7C21-9844-80A8-B823923E3E02}">
      <dsp:nvSpPr>
        <dsp:cNvPr id="0" name=""/>
        <dsp:cNvSpPr/>
      </dsp:nvSpPr>
      <dsp:spPr>
        <a:xfrm>
          <a:off x="1707619" y="63261"/>
          <a:ext cx="6234794" cy="126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Proposes that people are usually motivated by a hierarchy of needs, from physiological need to self-actualisation.</a:t>
          </a:r>
          <a:endParaRPr lang="en-US" sz="2000" kern="1200" dirty="0"/>
        </a:p>
      </dsp:txBody>
      <dsp:txXfrm>
        <a:off x="1707619" y="63261"/>
        <a:ext cx="6234794" cy="1265227"/>
      </dsp:txXfrm>
    </dsp:sp>
    <dsp:sp modelId="{4A150820-E634-1C4E-AF37-3F7C010FC3F3}">
      <dsp:nvSpPr>
        <dsp:cNvPr id="0" name=""/>
        <dsp:cNvSpPr/>
      </dsp:nvSpPr>
      <dsp:spPr>
        <a:xfrm>
          <a:off x="1588482" y="1328489"/>
          <a:ext cx="6353931"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C1ED41AA-89B6-0B4F-820D-54FB9AD9E375}">
      <dsp:nvSpPr>
        <dsp:cNvPr id="0" name=""/>
        <dsp:cNvSpPr/>
      </dsp:nvSpPr>
      <dsp:spPr>
        <a:xfrm>
          <a:off x="1707619" y="1391750"/>
          <a:ext cx="6234794" cy="126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Individuals must satisfy first their lower-level needs in order to move on to the higher-level ones.</a:t>
          </a:r>
          <a:endParaRPr lang="en-US" sz="2000" kern="1200" dirty="0"/>
        </a:p>
      </dsp:txBody>
      <dsp:txXfrm>
        <a:off x="1707619" y="1391750"/>
        <a:ext cx="6234794" cy="1265227"/>
      </dsp:txXfrm>
    </dsp:sp>
    <dsp:sp modelId="{2FC9A020-3FDE-6B4C-8362-CCE3C106E35D}">
      <dsp:nvSpPr>
        <dsp:cNvPr id="0" name=""/>
        <dsp:cNvSpPr/>
      </dsp:nvSpPr>
      <dsp:spPr>
        <a:xfrm>
          <a:off x="1588482" y="2656978"/>
          <a:ext cx="6353931"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7FB0D62-839B-A54A-8297-03813B0B02D6}">
      <dsp:nvSpPr>
        <dsp:cNvPr id="0" name=""/>
        <dsp:cNvSpPr/>
      </dsp:nvSpPr>
      <dsp:spPr>
        <a:xfrm>
          <a:off x="0" y="2721834"/>
          <a:ext cx="7942414"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09FC2C2-D4DC-BE4E-8946-2F777805D7C9}">
      <dsp:nvSpPr>
        <dsp:cNvPr id="0" name=""/>
        <dsp:cNvSpPr/>
      </dsp:nvSpPr>
      <dsp:spPr>
        <a:xfrm>
          <a:off x="0" y="2721834"/>
          <a:ext cx="1588482" cy="272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2390" tIns="72390" rIns="72390" bIns="72390" numCol="1" spcCol="1270" anchor="t" anchorCtr="0">
          <a:noAutofit/>
        </a:bodyPr>
        <a:lstStyle/>
        <a:p>
          <a:pPr marL="0" lvl="0" indent="0" algn="l" defTabSz="844550">
            <a:lnSpc>
              <a:spcPct val="90000"/>
            </a:lnSpc>
            <a:spcBef>
              <a:spcPct val="0"/>
            </a:spcBef>
            <a:spcAft>
              <a:spcPct val="35000"/>
            </a:spcAft>
            <a:buNone/>
          </a:pPr>
          <a:r>
            <a:rPr lang="en-GB" sz="1900" b="1" kern="1200"/>
            <a:t>Herzberg's Two-Factor Theory (Herzberg, Mausner &amp; Snyderman, 1959):</a:t>
          </a:r>
          <a:endParaRPr lang="en-US" sz="1900" kern="1200"/>
        </a:p>
      </dsp:txBody>
      <dsp:txXfrm>
        <a:off x="0" y="2721834"/>
        <a:ext cx="1588482" cy="2721834"/>
      </dsp:txXfrm>
    </dsp:sp>
    <dsp:sp modelId="{AB717980-34E1-FC4C-BA3C-6757805BDBD7}">
      <dsp:nvSpPr>
        <dsp:cNvPr id="0" name=""/>
        <dsp:cNvSpPr/>
      </dsp:nvSpPr>
      <dsp:spPr>
        <a:xfrm>
          <a:off x="1707619" y="2785096"/>
          <a:ext cx="6234794" cy="126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Suggests that motivation is influenced by hygiene factors (e.g., pay, work conditions) and motivators (e.g., achievements, recognition).</a:t>
          </a:r>
          <a:endParaRPr lang="en-US" sz="2000" kern="1200" dirty="0"/>
        </a:p>
      </dsp:txBody>
      <dsp:txXfrm>
        <a:off x="1707619" y="2785096"/>
        <a:ext cx="6234794" cy="1265227"/>
      </dsp:txXfrm>
    </dsp:sp>
    <dsp:sp modelId="{B562AF89-55F2-1141-BEA7-4401BAA966CA}">
      <dsp:nvSpPr>
        <dsp:cNvPr id="0" name=""/>
        <dsp:cNvSpPr/>
      </dsp:nvSpPr>
      <dsp:spPr>
        <a:xfrm>
          <a:off x="1588482" y="4050324"/>
          <a:ext cx="6353931"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6002957-EC21-5F40-8C55-455B42B7D0BF}">
      <dsp:nvSpPr>
        <dsp:cNvPr id="0" name=""/>
        <dsp:cNvSpPr/>
      </dsp:nvSpPr>
      <dsp:spPr>
        <a:xfrm>
          <a:off x="1707619" y="4113585"/>
          <a:ext cx="6234794" cy="12652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Hygiene factors usually prevent dissatisfaction, while motivators bring motivation and satisfaction in the workplace.</a:t>
          </a:r>
          <a:endParaRPr lang="en-US" sz="2000" kern="1200" dirty="0"/>
        </a:p>
      </dsp:txBody>
      <dsp:txXfrm>
        <a:off x="1707619" y="4113585"/>
        <a:ext cx="6234794" cy="1265227"/>
      </dsp:txXfrm>
    </dsp:sp>
    <dsp:sp modelId="{7F1BA3B3-33B2-BC4E-AADE-3ACB79F073FB}">
      <dsp:nvSpPr>
        <dsp:cNvPr id="0" name=""/>
        <dsp:cNvSpPr/>
      </dsp:nvSpPr>
      <dsp:spPr>
        <a:xfrm>
          <a:off x="1588482" y="5378813"/>
          <a:ext cx="6353931"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7A124C-3BE5-2B49-BA07-A0492EEB868D}">
      <dsp:nvSpPr>
        <dsp:cNvPr id="0" name=""/>
        <dsp:cNvSpPr/>
      </dsp:nvSpPr>
      <dsp:spPr>
        <a:xfrm>
          <a:off x="0" y="2860"/>
          <a:ext cx="977576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97F024D-CA18-6F49-A6EA-5502A63DDE90}">
      <dsp:nvSpPr>
        <dsp:cNvPr id="0" name=""/>
        <dsp:cNvSpPr/>
      </dsp:nvSpPr>
      <dsp:spPr>
        <a:xfrm>
          <a:off x="0" y="2860"/>
          <a:ext cx="1955153" cy="1951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Expectancy Theory (Vroom, 1964):</a:t>
          </a:r>
          <a:endParaRPr lang="en-US" sz="2300" kern="1200"/>
        </a:p>
      </dsp:txBody>
      <dsp:txXfrm>
        <a:off x="0" y="2860"/>
        <a:ext cx="1955153" cy="1951148"/>
      </dsp:txXfrm>
    </dsp:sp>
    <dsp:sp modelId="{638B043D-3C3C-BE42-93F2-842B6846F7E3}">
      <dsp:nvSpPr>
        <dsp:cNvPr id="0" name=""/>
        <dsp:cNvSpPr/>
      </dsp:nvSpPr>
      <dsp:spPr>
        <a:xfrm>
          <a:off x="2101789" y="91462"/>
          <a:ext cx="7673977" cy="17720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Argues that motivation is created by an individual's belief that their own efforts will create performance (expectancy), this performance will result in outcomes (instrumentality), and the outcomes have value (valence).</a:t>
          </a:r>
          <a:endParaRPr lang="en-US" sz="1800" kern="1200" dirty="0"/>
        </a:p>
      </dsp:txBody>
      <dsp:txXfrm>
        <a:off x="2101789" y="91462"/>
        <a:ext cx="7673977" cy="1772039"/>
      </dsp:txXfrm>
    </dsp:sp>
    <dsp:sp modelId="{EEE4857B-8125-1F43-BD78-22F6305CFE6B}">
      <dsp:nvSpPr>
        <dsp:cNvPr id="0" name=""/>
        <dsp:cNvSpPr/>
      </dsp:nvSpPr>
      <dsp:spPr>
        <a:xfrm>
          <a:off x="1955153" y="1863502"/>
          <a:ext cx="7820613"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E40E82C-9E03-514F-B294-FDB36CB52ECB}">
      <dsp:nvSpPr>
        <dsp:cNvPr id="0" name=""/>
        <dsp:cNvSpPr/>
      </dsp:nvSpPr>
      <dsp:spPr>
        <a:xfrm>
          <a:off x="0" y="1954009"/>
          <a:ext cx="977576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97F738A-DB05-E24D-AD48-CC989B7F7B10}">
      <dsp:nvSpPr>
        <dsp:cNvPr id="0" name=""/>
        <dsp:cNvSpPr/>
      </dsp:nvSpPr>
      <dsp:spPr>
        <a:xfrm>
          <a:off x="0" y="1954009"/>
          <a:ext cx="1955153" cy="1951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Goal Setting Theory (Locke &amp; Latham, 1990):</a:t>
          </a:r>
          <a:endParaRPr lang="en-US" sz="2300" kern="1200"/>
        </a:p>
      </dsp:txBody>
      <dsp:txXfrm>
        <a:off x="0" y="1954009"/>
        <a:ext cx="1955153" cy="1951148"/>
      </dsp:txXfrm>
    </dsp:sp>
    <dsp:sp modelId="{85766A83-C7BE-9C4A-AFBE-7C84AA36A6D1}">
      <dsp:nvSpPr>
        <dsp:cNvPr id="0" name=""/>
        <dsp:cNvSpPr/>
      </dsp:nvSpPr>
      <dsp:spPr>
        <a:xfrm>
          <a:off x="2101789" y="1999358"/>
          <a:ext cx="7673977" cy="906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Proposes that creating a list of specific and challenging goals can lead to a higher performance.</a:t>
          </a:r>
          <a:endParaRPr lang="en-US" sz="1800" kern="1200" dirty="0"/>
        </a:p>
      </dsp:txBody>
      <dsp:txXfrm>
        <a:off x="2101789" y="1999358"/>
        <a:ext cx="7673977" cy="906979"/>
      </dsp:txXfrm>
    </dsp:sp>
    <dsp:sp modelId="{A8A90DFA-6386-894C-9C8A-58D6F23C32E8}">
      <dsp:nvSpPr>
        <dsp:cNvPr id="0" name=""/>
        <dsp:cNvSpPr/>
      </dsp:nvSpPr>
      <dsp:spPr>
        <a:xfrm>
          <a:off x="1955153" y="2906337"/>
          <a:ext cx="7820613"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2B553F2-765F-454F-8D70-10AD9E0E1E36}">
      <dsp:nvSpPr>
        <dsp:cNvPr id="0" name=""/>
        <dsp:cNvSpPr/>
      </dsp:nvSpPr>
      <dsp:spPr>
        <a:xfrm>
          <a:off x="2101789" y="2951686"/>
          <a:ext cx="7673977" cy="906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dirty="0"/>
            <a:t>Motivation is influenced by the clarity and challenge of goals, as well as feedback and commitment.</a:t>
          </a:r>
          <a:endParaRPr lang="en-US" sz="1800" kern="1200" dirty="0"/>
        </a:p>
      </dsp:txBody>
      <dsp:txXfrm>
        <a:off x="2101789" y="2951686"/>
        <a:ext cx="7673977" cy="906979"/>
      </dsp:txXfrm>
    </dsp:sp>
    <dsp:sp modelId="{429EA4A0-69DB-A140-8C19-4A51638DD399}">
      <dsp:nvSpPr>
        <dsp:cNvPr id="0" name=""/>
        <dsp:cNvSpPr/>
      </dsp:nvSpPr>
      <dsp:spPr>
        <a:xfrm>
          <a:off x="1955153" y="3858666"/>
          <a:ext cx="7820613"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89B28CF7-D13A-234A-887E-80403FFB7AA0}">
      <dsp:nvSpPr>
        <dsp:cNvPr id="0" name=""/>
        <dsp:cNvSpPr/>
      </dsp:nvSpPr>
      <dsp:spPr>
        <a:xfrm>
          <a:off x="0" y="3905158"/>
          <a:ext cx="9775767" cy="0"/>
        </a:xfrm>
        <a:prstGeom prst="line">
          <a:avLst/>
        </a:prstGeom>
        <a:solidFill>
          <a:schemeClr val="accent1">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841D92-72B6-0A4D-A7AA-2B1470C3426F}">
      <dsp:nvSpPr>
        <dsp:cNvPr id="0" name=""/>
        <dsp:cNvSpPr/>
      </dsp:nvSpPr>
      <dsp:spPr>
        <a:xfrm>
          <a:off x="0" y="3905158"/>
          <a:ext cx="1955153" cy="195114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Equity Theory (Adams, 1965):</a:t>
          </a:r>
          <a:endParaRPr lang="en-US" sz="2300" kern="1200"/>
        </a:p>
      </dsp:txBody>
      <dsp:txXfrm>
        <a:off x="0" y="3905158"/>
        <a:ext cx="1955153" cy="1951148"/>
      </dsp:txXfrm>
    </dsp:sp>
    <dsp:sp modelId="{2CC9D658-1F6C-B345-9749-D9E7AEF8A2E7}">
      <dsp:nvSpPr>
        <dsp:cNvPr id="0" name=""/>
        <dsp:cNvSpPr/>
      </dsp:nvSpPr>
      <dsp:spPr>
        <a:xfrm>
          <a:off x="2101789" y="3950507"/>
          <a:ext cx="7673977" cy="906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Posits that individuals are motivated by fairness and will be demotivated if they perceive inequities in their input/output ratios compared to others.</a:t>
          </a:r>
          <a:endParaRPr lang="en-US" sz="1800" kern="1200"/>
        </a:p>
      </dsp:txBody>
      <dsp:txXfrm>
        <a:off x="2101789" y="3950507"/>
        <a:ext cx="7673977" cy="906979"/>
      </dsp:txXfrm>
    </dsp:sp>
    <dsp:sp modelId="{09BBDA4C-7888-544C-8873-0BDCB6D53221}">
      <dsp:nvSpPr>
        <dsp:cNvPr id="0" name=""/>
        <dsp:cNvSpPr/>
      </dsp:nvSpPr>
      <dsp:spPr>
        <a:xfrm>
          <a:off x="1955153" y="4857486"/>
          <a:ext cx="7820613"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3F379AB-FB16-6244-9856-DD868E8E29CF}">
      <dsp:nvSpPr>
        <dsp:cNvPr id="0" name=""/>
        <dsp:cNvSpPr/>
      </dsp:nvSpPr>
      <dsp:spPr>
        <a:xfrm>
          <a:off x="2101789" y="4902835"/>
          <a:ext cx="7673977" cy="9069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kern="1200"/>
            <a:t>People seek to restore equity by adjusting their inputs or outcomes or altering their perceptions.</a:t>
          </a:r>
          <a:endParaRPr lang="en-US" sz="1800" kern="1200"/>
        </a:p>
      </dsp:txBody>
      <dsp:txXfrm>
        <a:off x="2101789" y="4902835"/>
        <a:ext cx="7673977" cy="906979"/>
      </dsp:txXfrm>
    </dsp:sp>
    <dsp:sp modelId="{2FBC1C54-F7B9-BE4C-8129-CC92169EB9A2}">
      <dsp:nvSpPr>
        <dsp:cNvPr id="0" name=""/>
        <dsp:cNvSpPr/>
      </dsp:nvSpPr>
      <dsp:spPr>
        <a:xfrm>
          <a:off x="1955153" y="5809814"/>
          <a:ext cx="7820613" cy="0"/>
        </a:xfrm>
        <a:prstGeom prst="line">
          <a:avLst/>
        </a:prstGeom>
        <a:solidFill>
          <a:schemeClr val="accent1">
            <a:hueOff val="0"/>
            <a:satOff val="0"/>
            <a:lumOff val="0"/>
            <a:alphaOff val="0"/>
          </a:schemeClr>
        </a:solidFill>
        <a:ln w="15875" cap="rnd" cmpd="sng" algn="ctr">
          <a:solidFill>
            <a:schemeClr val="accent1">
              <a:tint val="5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O"/>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49376DB-B8FB-3D4E-B4C4-48BA4FFFDDEE}" type="datetimeFigureOut">
              <a:rPr lang="en-RO" smtClean="0"/>
              <a:t>06/29/2023</a:t>
            </a:fld>
            <a:endParaRPr lang="en-RO"/>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O"/>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RO"/>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O"/>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E70335-B02E-AE44-9E59-7C4FCC025163}" type="slidenum">
              <a:rPr lang="en-RO" smtClean="0"/>
              <a:t>‹#›</a:t>
            </a:fld>
            <a:endParaRPr lang="en-RO"/>
          </a:p>
        </p:txBody>
      </p:sp>
    </p:spTree>
    <p:extLst>
      <p:ext uri="{BB962C8B-B14F-4D97-AF65-F5344CB8AC3E}">
        <p14:creationId xmlns:p14="http://schemas.microsoft.com/office/powerpoint/2010/main" val="9517252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RO" dirty="0"/>
          </a:p>
        </p:txBody>
      </p:sp>
      <p:sp>
        <p:nvSpPr>
          <p:cNvPr id="4" name="Slide Number Placeholder 3"/>
          <p:cNvSpPr>
            <a:spLocks noGrp="1"/>
          </p:cNvSpPr>
          <p:nvPr>
            <p:ph type="sldNum" sz="quarter" idx="5"/>
          </p:nvPr>
        </p:nvSpPr>
        <p:spPr/>
        <p:txBody>
          <a:bodyPr/>
          <a:lstStyle/>
          <a:p>
            <a:fld id="{E6E70335-B02E-AE44-9E59-7C4FCC025163}" type="slidenum">
              <a:rPr lang="en-RO" smtClean="0"/>
              <a:t>9</a:t>
            </a:fld>
            <a:endParaRPr lang="en-RO"/>
          </a:p>
        </p:txBody>
      </p:sp>
    </p:spTree>
    <p:extLst>
      <p:ext uri="{BB962C8B-B14F-4D97-AF65-F5344CB8AC3E}">
        <p14:creationId xmlns:p14="http://schemas.microsoft.com/office/powerpoint/2010/main" val="1357580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6/29/2023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6/29/2023</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E1C49D-6879-39B3-62D7-AD34A32B9B27}"/>
              </a:ext>
            </a:extLst>
          </p:cNvPr>
          <p:cNvSpPr>
            <a:spLocks noGrp="1"/>
          </p:cNvSpPr>
          <p:nvPr>
            <p:ph type="ctrTitle"/>
          </p:nvPr>
        </p:nvSpPr>
        <p:spPr>
          <a:xfrm>
            <a:off x="2589211" y="2210843"/>
            <a:ext cx="8915399" cy="2262781"/>
          </a:xfrm>
        </p:spPr>
        <p:txBody>
          <a:bodyPr>
            <a:normAutofit/>
          </a:bodyPr>
          <a:lstStyle/>
          <a:p>
            <a:pPr algn="ctr"/>
            <a:r>
              <a:rPr lang="en-GB" sz="3600" dirty="0">
                <a:effectLst/>
                <a:ea typeface="Times New Roman" panose="02020603050405020304" pitchFamily="18" charset="0"/>
              </a:rPr>
              <a:t>Developing relationships and workplace achievement</a:t>
            </a:r>
            <a:r>
              <a:rPr lang="en-RO" sz="3600" dirty="0">
                <a:effectLst/>
              </a:rPr>
              <a:t> </a:t>
            </a:r>
            <a:endParaRPr lang="en-RO" sz="3600" dirty="0"/>
          </a:p>
        </p:txBody>
      </p:sp>
      <p:sp>
        <p:nvSpPr>
          <p:cNvPr id="3" name="Subtitle 2">
            <a:extLst>
              <a:ext uri="{FF2B5EF4-FFF2-40B4-BE49-F238E27FC236}">
                <a16:creationId xmlns:a16="http://schemas.microsoft.com/office/drawing/2014/main" id="{A8FC16F2-BD3C-8AEE-515B-7C1C74668004}"/>
              </a:ext>
            </a:extLst>
          </p:cNvPr>
          <p:cNvSpPr>
            <a:spLocks noGrp="1"/>
          </p:cNvSpPr>
          <p:nvPr>
            <p:ph type="subTitle" idx="1"/>
          </p:nvPr>
        </p:nvSpPr>
        <p:spPr>
          <a:xfrm>
            <a:off x="2589212" y="4647157"/>
            <a:ext cx="8915399" cy="1126283"/>
          </a:xfrm>
        </p:spPr>
        <p:txBody>
          <a:bodyPr>
            <a:noAutofit/>
          </a:bodyPr>
          <a:lstStyle/>
          <a:p>
            <a:pPr algn="ctr"/>
            <a:r>
              <a:rPr lang="en-GB" dirty="0"/>
              <a:t>Module: BMSW 5102</a:t>
            </a:r>
            <a:r>
              <a:rPr lang="en-RO" dirty="0"/>
              <a:t> - </a:t>
            </a:r>
            <a:r>
              <a:rPr lang="en-GB" dirty="0"/>
              <a:t>Developing Relationships and Workplace Achievement </a:t>
            </a:r>
          </a:p>
          <a:p>
            <a:pPr algn="ctr"/>
            <a:r>
              <a:rPr lang="en-GB" dirty="0"/>
              <a:t>Lecturer: </a:t>
            </a:r>
            <a:r>
              <a:rPr lang="en-GB" dirty="0" err="1"/>
              <a:t>Dr.</a:t>
            </a:r>
            <a:r>
              <a:rPr lang="en-GB" dirty="0"/>
              <a:t> Doreen </a:t>
            </a:r>
            <a:r>
              <a:rPr lang="en-GB" dirty="0" err="1"/>
              <a:t>Nyaa</a:t>
            </a:r>
            <a:r>
              <a:rPr lang="en-GB" dirty="0"/>
              <a:t> </a:t>
            </a:r>
            <a:r>
              <a:rPr lang="en-GB" dirty="0" err="1"/>
              <a:t>Amundam</a:t>
            </a:r>
            <a:r>
              <a:rPr lang="en-RO" dirty="0"/>
              <a:t> </a:t>
            </a:r>
          </a:p>
          <a:p>
            <a:pPr algn="ctr"/>
            <a:r>
              <a:rPr lang="en-GB" dirty="0"/>
              <a:t>Student: Cristian </a:t>
            </a:r>
            <a:r>
              <a:rPr lang="en-GB" dirty="0" err="1"/>
              <a:t>Ioan</a:t>
            </a:r>
            <a:r>
              <a:rPr lang="en-GB" dirty="0"/>
              <a:t> </a:t>
            </a:r>
            <a:r>
              <a:rPr lang="en-GB" dirty="0" err="1"/>
              <a:t>Spridon</a:t>
            </a:r>
            <a:endParaRPr lang="en-RO" dirty="0"/>
          </a:p>
          <a:p>
            <a:pPr algn="ctr"/>
            <a:r>
              <a:rPr lang="en-GB" dirty="0"/>
              <a:t>Student ID: 2118625</a:t>
            </a:r>
            <a:endParaRPr lang="en-RO" dirty="0"/>
          </a:p>
          <a:p>
            <a:endParaRPr lang="en-RO" dirty="0"/>
          </a:p>
        </p:txBody>
      </p:sp>
    </p:spTree>
    <p:extLst>
      <p:ext uri="{BB962C8B-B14F-4D97-AF65-F5344CB8AC3E}">
        <p14:creationId xmlns:p14="http://schemas.microsoft.com/office/powerpoint/2010/main" val="136438398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5" name="Group 14">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6"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7"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8"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9"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0"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1"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22"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23"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4"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5"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6"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7"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9" name="Group 28">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30"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31"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32"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33"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4"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5"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6"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7"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8"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9"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40"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41"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43" name="Rectangle 42">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5"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7" name="Rectangle 46">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9" name="Group 48">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50"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51"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2"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3"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4"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5"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6"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7"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8"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9"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60"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1"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63" name="Group 62">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4"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5"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6"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7"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8"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9"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70"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1"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2"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3"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4"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5"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5" name="TextBox 4">
            <a:extLst>
              <a:ext uri="{FF2B5EF4-FFF2-40B4-BE49-F238E27FC236}">
                <a16:creationId xmlns:a16="http://schemas.microsoft.com/office/drawing/2014/main" id="{AE5A02F4-DACB-794E-13C5-B3E392AB9D41}"/>
              </a:ext>
            </a:extLst>
          </p:cNvPr>
          <p:cNvSpPr txBox="1"/>
          <p:nvPr/>
        </p:nvSpPr>
        <p:spPr>
          <a:xfrm>
            <a:off x="6483096" y="624110"/>
            <a:ext cx="5021516" cy="128089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tx1">
                    <a:lumMod val="85000"/>
                    <a:lumOff val="15000"/>
                  </a:schemeClr>
                </a:solidFill>
                <a:effectLst/>
                <a:latin typeface="+mj-lt"/>
                <a:ea typeface="+mj-ea"/>
                <a:cs typeface="+mj-cs"/>
              </a:rPr>
              <a:t>Employee motivation</a:t>
            </a:r>
          </a:p>
        </p:txBody>
      </p:sp>
      <p:sp>
        <p:nvSpPr>
          <p:cNvPr id="77" name="Rectangle 76">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9"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11" name="Picture 10" descr="Plant growing in a concrete crack">
            <a:extLst>
              <a:ext uri="{FF2B5EF4-FFF2-40B4-BE49-F238E27FC236}">
                <a16:creationId xmlns:a16="http://schemas.microsoft.com/office/drawing/2014/main" id="{F6216362-4796-DC7B-C8B5-F9903C7E269C}"/>
              </a:ext>
            </a:extLst>
          </p:cNvPr>
          <p:cNvPicPr>
            <a:picLocks noChangeAspect="1"/>
          </p:cNvPicPr>
          <p:nvPr/>
        </p:nvPicPr>
        <p:blipFill rotWithShape="1">
          <a:blip r:embed="rId2"/>
          <a:srcRect l="17951" r="36584" b="-2"/>
          <a:stretch/>
        </p:blipFill>
        <p:spPr>
          <a:xfrm>
            <a:off x="-1555" y="1731"/>
            <a:ext cx="4671091" cy="6858000"/>
          </a:xfrm>
          <a:prstGeom prst="rect">
            <a:avLst/>
          </a:prstGeom>
        </p:spPr>
      </p:pic>
      <p:sp>
        <p:nvSpPr>
          <p:cNvPr id="9" name="TextBox 8">
            <a:extLst>
              <a:ext uri="{FF2B5EF4-FFF2-40B4-BE49-F238E27FC236}">
                <a16:creationId xmlns:a16="http://schemas.microsoft.com/office/drawing/2014/main" id="{3559423E-6D69-5FEB-45D3-9806CC689F63}"/>
              </a:ext>
            </a:extLst>
          </p:cNvPr>
          <p:cNvSpPr txBox="1"/>
          <p:nvPr/>
        </p:nvSpPr>
        <p:spPr>
          <a:xfrm>
            <a:off x="6438191" y="2133600"/>
            <a:ext cx="5066419" cy="3777622"/>
          </a:xfrm>
          <a:prstGeom prst="rect">
            <a:avLst/>
          </a:prstGeom>
        </p:spPr>
        <p:txBody>
          <a:bodyPr vert="horz" lIns="91440" tIns="45720" rIns="91440" bIns="45720" rtlCol="0">
            <a:normAutofit/>
          </a:bodyPr>
          <a:lstStyle/>
          <a:p>
            <a:pPr marL="342900" lvl="0" indent="-342900">
              <a:lnSpc>
                <a:spcPct val="90000"/>
              </a:lnSpc>
              <a:spcBef>
                <a:spcPts val="1000"/>
              </a:spcBef>
              <a:buClr>
                <a:schemeClr val="accent1"/>
              </a:buClr>
              <a:buFont typeface="Wingdings 3" charset="2"/>
              <a:buChar char=""/>
            </a:pPr>
            <a:r>
              <a:rPr lang="en-US" sz="1400" dirty="0">
                <a:solidFill>
                  <a:schemeClr val="tx1">
                    <a:lumMod val="75000"/>
                    <a:lumOff val="25000"/>
                  </a:schemeClr>
                </a:solidFill>
                <a:effectLst/>
              </a:rPr>
              <a:t>Definition: Employee motivation </a:t>
            </a:r>
            <a:r>
              <a:rPr lang="en-US" sz="1400" dirty="0">
                <a:solidFill>
                  <a:schemeClr val="tx1">
                    <a:lumMod val="75000"/>
                    <a:lumOff val="25000"/>
                  </a:schemeClr>
                </a:solidFill>
              </a:rPr>
              <a:t>include</a:t>
            </a:r>
            <a:r>
              <a:rPr lang="en-US" sz="1400" dirty="0">
                <a:solidFill>
                  <a:schemeClr val="tx1">
                    <a:lumMod val="75000"/>
                    <a:lumOff val="25000"/>
                  </a:schemeClr>
                </a:solidFill>
                <a:effectLst/>
              </a:rPr>
              <a:t> the level of commitment, energy, and creativity brought by employees to their jobs (Luthans, 1998). It's essential for the accomplishment of </a:t>
            </a:r>
            <a:r>
              <a:rPr lang="en-US" sz="1400" dirty="0" err="1">
                <a:solidFill>
                  <a:schemeClr val="tx1">
                    <a:lumMod val="75000"/>
                    <a:lumOff val="25000"/>
                  </a:schemeClr>
                </a:solidFill>
                <a:effectLst/>
              </a:rPr>
              <a:t>organisational</a:t>
            </a:r>
            <a:r>
              <a:rPr lang="en-US" sz="1400" dirty="0">
                <a:solidFill>
                  <a:schemeClr val="tx1">
                    <a:lumMod val="75000"/>
                    <a:lumOff val="25000"/>
                  </a:schemeClr>
                </a:solidFill>
                <a:effectLst/>
              </a:rPr>
              <a:t> goals and objectives.</a:t>
            </a:r>
          </a:p>
          <a:p>
            <a:pPr marL="342900" lvl="0" indent="-342900">
              <a:lnSpc>
                <a:spcPct val="90000"/>
              </a:lnSpc>
              <a:spcBef>
                <a:spcPts val="1000"/>
              </a:spcBef>
              <a:buClr>
                <a:schemeClr val="accent1"/>
              </a:buClr>
              <a:buFont typeface="Wingdings 3" charset="2"/>
              <a:buChar char=""/>
            </a:pPr>
            <a:r>
              <a:rPr lang="en-US" sz="1400" dirty="0">
                <a:solidFill>
                  <a:schemeClr val="tx1">
                    <a:lumMod val="75000"/>
                    <a:lumOff val="25000"/>
                  </a:schemeClr>
                </a:solidFill>
                <a:effectLst/>
              </a:rPr>
              <a:t>Intrinsic Motivation: Some employees are highly motivated by internal factors such as a sense of achievement, fulfilment, or personal growth (Deci &amp; Ryan, 2000). They thrive on the challenges and the inherent satisfaction derived from their work.</a:t>
            </a:r>
          </a:p>
          <a:p>
            <a:pPr marL="342900" lvl="0" indent="-342900">
              <a:lnSpc>
                <a:spcPct val="90000"/>
              </a:lnSpc>
              <a:spcBef>
                <a:spcPts val="1000"/>
              </a:spcBef>
              <a:buClr>
                <a:schemeClr val="accent1"/>
              </a:buClr>
              <a:buFont typeface="Wingdings 3" charset="2"/>
              <a:buChar char=""/>
            </a:pPr>
            <a:r>
              <a:rPr lang="en-US" sz="1400" dirty="0">
                <a:solidFill>
                  <a:schemeClr val="tx1">
                    <a:lumMod val="75000"/>
                    <a:lumOff val="25000"/>
                  </a:schemeClr>
                </a:solidFill>
                <a:effectLst/>
              </a:rPr>
              <a:t>Extrinsic Motivation: </a:t>
            </a:r>
            <a:r>
              <a:rPr lang="en-US" sz="1400" dirty="0">
                <a:solidFill>
                  <a:schemeClr val="tx1">
                    <a:lumMod val="75000"/>
                    <a:lumOff val="25000"/>
                  </a:schemeClr>
                </a:solidFill>
              </a:rPr>
              <a:t>E</a:t>
            </a:r>
            <a:r>
              <a:rPr lang="en-US" sz="1400" dirty="0">
                <a:solidFill>
                  <a:schemeClr val="tx1">
                    <a:lumMod val="75000"/>
                    <a:lumOff val="25000"/>
                  </a:schemeClr>
                </a:solidFill>
                <a:effectLst/>
              </a:rPr>
              <a:t>xtrinsic motivation </a:t>
            </a:r>
            <a:r>
              <a:rPr lang="en-US" sz="1400" dirty="0">
                <a:solidFill>
                  <a:schemeClr val="tx1">
                    <a:lumMod val="75000"/>
                    <a:lumOff val="25000"/>
                  </a:schemeClr>
                </a:solidFill>
              </a:rPr>
              <a:t>is defined by</a:t>
            </a:r>
            <a:r>
              <a:rPr lang="en-US" sz="1400" dirty="0">
                <a:solidFill>
                  <a:schemeClr val="tx1">
                    <a:lumMod val="75000"/>
                    <a:lumOff val="25000"/>
                  </a:schemeClr>
                </a:solidFill>
                <a:effectLst/>
              </a:rPr>
              <a:t> external factors such as pay, rewards, or recognition. It plays a crucial role in encouraging employees to work toward achieving specific outcomes (Ryan &amp; Deci, 2000).</a:t>
            </a:r>
          </a:p>
        </p:txBody>
      </p:sp>
    </p:spTree>
    <p:extLst>
      <p:ext uri="{BB962C8B-B14F-4D97-AF65-F5344CB8AC3E}">
        <p14:creationId xmlns:p14="http://schemas.microsoft.com/office/powerpoint/2010/main" val="15176753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1" name="Rectangle 40">
            <a:extLst>
              <a:ext uri="{FF2B5EF4-FFF2-40B4-BE49-F238E27FC236}">
                <a16:creationId xmlns:a16="http://schemas.microsoft.com/office/drawing/2014/main" id="{F7E42047-F7E7-4687-BBE0-D4BDC8E77B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3" name="Group 42">
            <a:extLst>
              <a:ext uri="{FF2B5EF4-FFF2-40B4-BE49-F238E27FC236}">
                <a16:creationId xmlns:a16="http://schemas.microsoft.com/office/drawing/2014/main" id="{8D6F839A-C8D9-4FBC-8EFD-9E56D12F4C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906785" y="228600"/>
            <a:ext cx="2851523" cy="6638625"/>
            <a:chOff x="2487613" y="285750"/>
            <a:chExt cx="2428875" cy="5654676"/>
          </a:xfrm>
        </p:grpSpPr>
        <p:sp>
          <p:nvSpPr>
            <p:cNvPr id="44" name="Freeform 11">
              <a:extLst>
                <a:ext uri="{FF2B5EF4-FFF2-40B4-BE49-F238E27FC236}">
                  <a16:creationId xmlns:a16="http://schemas.microsoft.com/office/drawing/2014/main" id="{D1F0D09B-BA85-41B1-A8DE-73728B72E5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5" name="Freeform 12">
              <a:extLst>
                <a:ext uri="{FF2B5EF4-FFF2-40B4-BE49-F238E27FC236}">
                  <a16:creationId xmlns:a16="http://schemas.microsoft.com/office/drawing/2014/main" id="{FB2D0F0C-3A27-4FC3-A6A3-D2095D9B24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6" name="Freeform 13">
              <a:extLst>
                <a:ext uri="{FF2B5EF4-FFF2-40B4-BE49-F238E27FC236}">
                  <a16:creationId xmlns:a16="http://schemas.microsoft.com/office/drawing/2014/main" id="{FA1C69EF-E6E6-4BDD-B62F-637FC9F3C3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7" name="Freeform 14">
              <a:extLst>
                <a:ext uri="{FF2B5EF4-FFF2-40B4-BE49-F238E27FC236}">
                  <a16:creationId xmlns:a16="http://schemas.microsoft.com/office/drawing/2014/main" id="{75B4F36E-07F6-4E6F-A9D9-A7F6D9585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48" name="Freeform 15">
              <a:extLst>
                <a:ext uri="{FF2B5EF4-FFF2-40B4-BE49-F238E27FC236}">
                  <a16:creationId xmlns:a16="http://schemas.microsoft.com/office/drawing/2014/main" id="{7D9136C7-12F1-4F21-A438-ED7668DDF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49" name="Freeform 16">
              <a:extLst>
                <a:ext uri="{FF2B5EF4-FFF2-40B4-BE49-F238E27FC236}">
                  <a16:creationId xmlns:a16="http://schemas.microsoft.com/office/drawing/2014/main" id="{C718EF12-B769-45D9-9B6E-7AEAA3108A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0" name="Freeform 17">
              <a:extLst>
                <a:ext uri="{FF2B5EF4-FFF2-40B4-BE49-F238E27FC236}">
                  <a16:creationId xmlns:a16="http://schemas.microsoft.com/office/drawing/2014/main" id="{534EAD53-3968-459E-B27C-09126A0FE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1" name="Freeform 18">
              <a:extLst>
                <a:ext uri="{FF2B5EF4-FFF2-40B4-BE49-F238E27FC236}">
                  <a16:creationId xmlns:a16="http://schemas.microsoft.com/office/drawing/2014/main" id="{67658BFE-59E2-4A2D-9E8A-18F81C350B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2" name="Freeform 19">
              <a:extLst>
                <a:ext uri="{FF2B5EF4-FFF2-40B4-BE49-F238E27FC236}">
                  <a16:creationId xmlns:a16="http://schemas.microsoft.com/office/drawing/2014/main" id="{3FEC8A9E-385D-4407-9671-E30238022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3" name="Freeform 20">
              <a:extLst>
                <a:ext uri="{FF2B5EF4-FFF2-40B4-BE49-F238E27FC236}">
                  <a16:creationId xmlns:a16="http://schemas.microsoft.com/office/drawing/2014/main" id="{EFC82234-632C-4B76-A8FF-2C9C0DCA682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4" name="Freeform 21">
              <a:extLst>
                <a:ext uri="{FF2B5EF4-FFF2-40B4-BE49-F238E27FC236}">
                  <a16:creationId xmlns:a16="http://schemas.microsoft.com/office/drawing/2014/main" id="{662A4DB3-C195-4230-953D-307E4100F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5" name="Freeform 22">
              <a:extLst>
                <a:ext uri="{FF2B5EF4-FFF2-40B4-BE49-F238E27FC236}">
                  <a16:creationId xmlns:a16="http://schemas.microsoft.com/office/drawing/2014/main" id="{94D310CF-9541-4CD7-855B-E2E1EF343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7" name="Group 56">
            <a:extLst>
              <a:ext uri="{FF2B5EF4-FFF2-40B4-BE49-F238E27FC236}">
                <a16:creationId xmlns:a16="http://schemas.microsoft.com/office/drawing/2014/main" id="{70EDA856-A216-4EEC-9AB6-A59FFC70361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47733" y="-786"/>
            <a:ext cx="2356675" cy="6854040"/>
            <a:chOff x="6627813" y="194833"/>
            <a:chExt cx="1952625" cy="5678918"/>
          </a:xfrm>
        </p:grpSpPr>
        <p:sp>
          <p:nvSpPr>
            <p:cNvPr id="58" name="Freeform 27">
              <a:extLst>
                <a:ext uri="{FF2B5EF4-FFF2-40B4-BE49-F238E27FC236}">
                  <a16:creationId xmlns:a16="http://schemas.microsoft.com/office/drawing/2014/main" id="{36F815B8-AFA8-45E9-A3D1-977F2D192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59" name="Freeform 28">
              <a:extLst>
                <a:ext uri="{FF2B5EF4-FFF2-40B4-BE49-F238E27FC236}">
                  <a16:creationId xmlns:a16="http://schemas.microsoft.com/office/drawing/2014/main" id="{5D8FF653-8B3F-4B96-904D-1A4482EAEE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0" name="Freeform 29">
              <a:extLst>
                <a:ext uri="{FF2B5EF4-FFF2-40B4-BE49-F238E27FC236}">
                  <a16:creationId xmlns:a16="http://schemas.microsoft.com/office/drawing/2014/main" id="{4DD2E775-AB45-4AF1-B5B7-54948CFB987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1" name="Freeform 30">
              <a:extLst>
                <a:ext uri="{FF2B5EF4-FFF2-40B4-BE49-F238E27FC236}">
                  <a16:creationId xmlns:a16="http://schemas.microsoft.com/office/drawing/2014/main" id="{7BDE7E7B-E3AA-4A24-8F9D-CE77C96CA2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2" name="Freeform 31">
              <a:extLst>
                <a:ext uri="{FF2B5EF4-FFF2-40B4-BE49-F238E27FC236}">
                  <a16:creationId xmlns:a16="http://schemas.microsoft.com/office/drawing/2014/main" id="{D129CAA9-35E5-48CE-88AE-9806695CB85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3" name="Freeform 32">
              <a:extLst>
                <a:ext uri="{FF2B5EF4-FFF2-40B4-BE49-F238E27FC236}">
                  <a16:creationId xmlns:a16="http://schemas.microsoft.com/office/drawing/2014/main" id="{A73989FF-4EFF-4181-81A4-72EF2E67DB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4" name="Freeform 33">
              <a:extLst>
                <a:ext uri="{FF2B5EF4-FFF2-40B4-BE49-F238E27FC236}">
                  <a16:creationId xmlns:a16="http://schemas.microsoft.com/office/drawing/2014/main" id="{8C2C17BD-8FA0-4F42-B2CD-5E5A9F5429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5" name="Freeform 34">
              <a:extLst>
                <a:ext uri="{FF2B5EF4-FFF2-40B4-BE49-F238E27FC236}">
                  <a16:creationId xmlns:a16="http://schemas.microsoft.com/office/drawing/2014/main" id="{EEE99CF3-AD71-46FB-8E7D-67825F7816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6" name="Freeform 35">
              <a:extLst>
                <a:ext uri="{FF2B5EF4-FFF2-40B4-BE49-F238E27FC236}">
                  <a16:creationId xmlns:a16="http://schemas.microsoft.com/office/drawing/2014/main" id="{D0F9D5ED-7591-4E88-9FDA-4C1DC47E9D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7" name="Freeform 36">
              <a:extLst>
                <a:ext uri="{FF2B5EF4-FFF2-40B4-BE49-F238E27FC236}">
                  <a16:creationId xmlns:a16="http://schemas.microsoft.com/office/drawing/2014/main" id="{88FA7C13-D80D-4514-B9DB-87AE076ACE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68" name="Freeform 37">
              <a:extLst>
                <a:ext uri="{FF2B5EF4-FFF2-40B4-BE49-F238E27FC236}">
                  <a16:creationId xmlns:a16="http://schemas.microsoft.com/office/drawing/2014/main" id="{202C78DF-D842-450B-A87D-E035719E4E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69" name="Freeform 38">
              <a:extLst>
                <a:ext uri="{FF2B5EF4-FFF2-40B4-BE49-F238E27FC236}">
                  <a16:creationId xmlns:a16="http://schemas.microsoft.com/office/drawing/2014/main" id="{A4789F83-2423-47F8-8958-48E477BAE0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1" name="Rectangle 70">
            <a:extLst>
              <a:ext uri="{FF2B5EF4-FFF2-40B4-BE49-F238E27FC236}">
                <a16:creationId xmlns:a16="http://schemas.microsoft.com/office/drawing/2014/main" id="{2C509E7A-337A-4664-BEC2-03F9BCA0A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1632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3" name="Freeform 11">
            <a:extLst>
              <a:ext uri="{FF2B5EF4-FFF2-40B4-BE49-F238E27FC236}">
                <a16:creationId xmlns:a16="http://schemas.microsoft.com/office/drawing/2014/main" id="{D9AB99AB-E300-4B19-97C3-9A12EA3C7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2716320"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Hands-on top of each other">
            <a:extLst>
              <a:ext uri="{FF2B5EF4-FFF2-40B4-BE49-F238E27FC236}">
                <a16:creationId xmlns:a16="http://schemas.microsoft.com/office/drawing/2014/main" id="{1451FEF0-214B-A2CB-2E24-F27230C21C53}"/>
              </a:ext>
            </a:extLst>
          </p:cNvPr>
          <p:cNvPicPr>
            <a:picLocks noChangeAspect="1"/>
          </p:cNvPicPr>
          <p:nvPr/>
        </p:nvPicPr>
        <p:blipFill rotWithShape="1">
          <a:blip r:embed="rId2"/>
          <a:srcRect l="62672" r="19973" b="1"/>
          <a:stretch/>
        </p:blipFill>
        <p:spPr>
          <a:xfrm>
            <a:off x="20" y="1730"/>
            <a:ext cx="2720524" cy="6858000"/>
          </a:xfrm>
          <a:prstGeom prst="rect">
            <a:avLst/>
          </a:prstGeom>
        </p:spPr>
      </p:pic>
      <p:sp>
        <p:nvSpPr>
          <p:cNvPr id="3" name="TextBox 2">
            <a:extLst>
              <a:ext uri="{FF2B5EF4-FFF2-40B4-BE49-F238E27FC236}">
                <a16:creationId xmlns:a16="http://schemas.microsoft.com/office/drawing/2014/main" id="{073AF0AD-3BFB-A829-8528-5C87EAABF3DF}"/>
              </a:ext>
            </a:extLst>
          </p:cNvPr>
          <p:cNvSpPr txBox="1"/>
          <p:nvPr/>
        </p:nvSpPr>
        <p:spPr>
          <a:xfrm>
            <a:off x="5046301" y="1410942"/>
            <a:ext cx="6847944" cy="3777622"/>
          </a:xfrm>
          <a:prstGeom prst="rect">
            <a:avLst/>
          </a:prstGeom>
        </p:spPr>
        <p:txBody>
          <a:bodyPr vert="horz" lIns="91440" tIns="45720" rIns="91440" bIns="45720" rtlCol="0">
            <a:noAutofit/>
          </a:bodyPr>
          <a:lstStyle/>
          <a:p>
            <a:pPr marL="342900" lvl="0" indent="-342900">
              <a:lnSpc>
                <a:spcPct val="90000"/>
              </a:lnSpc>
              <a:spcBef>
                <a:spcPts val="1000"/>
              </a:spcBef>
              <a:buClr>
                <a:schemeClr val="accent1"/>
              </a:buClr>
              <a:buFont typeface="Wingdings 3" charset="2"/>
              <a:buChar char=""/>
            </a:pPr>
            <a:r>
              <a:rPr lang="en-US" sz="1600" dirty="0">
                <a:solidFill>
                  <a:schemeClr val="tx1">
                    <a:lumMod val="75000"/>
                    <a:lumOff val="25000"/>
                  </a:schemeClr>
                </a:solidFill>
                <a:effectLst/>
              </a:rPr>
              <a:t>Engagement and Productivity: When employees are motivated, they are likely to be more engaged and productive. This can lead to better performance and ultimately, improved </a:t>
            </a:r>
            <a:r>
              <a:rPr lang="en-US" sz="1600" dirty="0" err="1">
                <a:solidFill>
                  <a:schemeClr val="tx1">
                    <a:lumMod val="75000"/>
                    <a:lumOff val="25000"/>
                  </a:schemeClr>
                </a:solidFill>
                <a:effectLst/>
              </a:rPr>
              <a:t>organisational</a:t>
            </a:r>
            <a:r>
              <a:rPr lang="en-US" sz="1600" dirty="0">
                <a:solidFill>
                  <a:schemeClr val="tx1">
                    <a:lumMod val="75000"/>
                    <a:lumOff val="25000"/>
                  </a:schemeClr>
                </a:solidFill>
                <a:effectLst/>
              </a:rPr>
              <a:t> outcomes (Harter, Schmidt, &amp; Hayes, 2002).</a:t>
            </a:r>
          </a:p>
          <a:p>
            <a:pPr marL="342900" lvl="0" indent="-342900">
              <a:lnSpc>
                <a:spcPct val="90000"/>
              </a:lnSpc>
              <a:spcBef>
                <a:spcPts val="1000"/>
              </a:spcBef>
              <a:buClr>
                <a:schemeClr val="accent1"/>
              </a:buClr>
              <a:buFont typeface="Wingdings 3" charset="2"/>
              <a:buChar char=""/>
            </a:pPr>
            <a:r>
              <a:rPr lang="en-US" sz="1600" dirty="0">
                <a:solidFill>
                  <a:schemeClr val="tx1">
                    <a:lumMod val="75000"/>
                    <a:lumOff val="25000"/>
                  </a:schemeClr>
                </a:solidFill>
                <a:effectLst/>
              </a:rPr>
              <a:t>Retention: Motivated employees are less likely to leave the </a:t>
            </a:r>
            <a:r>
              <a:rPr lang="en-US" sz="1600" dirty="0" err="1">
                <a:solidFill>
                  <a:schemeClr val="tx1">
                    <a:lumMod val="75000"/>
                    <a:lumOff val="25000"/>
                  </a:schemeClr>
                </a:solidFill>
                <a:effectLst/>
              </a:rPr>
              <a:t>organisation</a:t>
            </a:r>
            <a:r>
              <a:rPr lang="en-US" sz="1600" dirty="0">
                <a:solidFill>
                  <a:schemeClr val="tx1">
                    <a:lumMod val="75000"/>
                    <a:lumOff val="25000"/>
                  </a:schemeClr>
                </a:solidFill>
                <a:effectLst/>
              </a:rPr>
              <a:t>, which can reduce turnover and its associated costs (Shaw, </a:t>
            </a:r>
            <a:r>
              <a:rPr lang="en-US" sz="1600" dirty="0" err="1">
                <a:solidFill>
                  <a:schemeClr val="tx1">
                    <a:lumMod val="75000"/>
                    <a:lumOff val="25000"/>
                  </a:schemeClr>
                </a:solidFill>
                <a:effectLst/>
              </a:rPr>
              <a:t>Delery</a:t>
            </a:r>
            <a:r>
              <a:rPr lang="en-US" sz="1600" dirty="0">
                <a:solidFill>
                  <a:schemeClr val="tx1">
                    <a:lumMod val="75000"/>
                    <a:lumOff val="25000"/>
                  </a:schemeClr>
                </a:solidFill>
                <a:effectLst/>
              </a:rPr>
              <a:t>, Jenkins &amp; Gupta, 1998).</a:t>
            </a:r>
          </a:p>
          <a:p>
            <a:pPr marL="342900" lvl="0" indent="-342900">
              <a:lnSpc>
                <a:spcPct val="90000"/>
              </a:lnSpc>
              <a:spcBef>
                <a:spcPts val="1000"/>
              </a:spcBef>
              <a:buClr>
                <a:schemeClr val="accent1"/>
              </a:buClr>
              <a:buFont typeface="Wingdings 3" charset="2"/>
              <a:buChar char=""/>
            </a:pPr>
            <a:r>
              <a:rPr lang="en-US" sz="1600" dirty="0">
                <a:solidFill>
                  <a:schemeClr val="tx1">
                    <a:lumMod val="75000"/>
                    <a:lumOff val="25000"/>
                  </a:schemeClr>
                </a:solidFill>
                <a:effectLst/>
              </a:rPr>
              <a:t>Innovation and Adaptability: Employee motivation fosters a culture of innovation and adaptability. Motivated employees are more likely to contribute new ideas and adapt to changes, which is critical in a dynamic business environment (Amabile, 1997).</a:t>
            </a:r>
          </a:p>
          <a:p>
            <a:pPr marL="342900" lvl="0" indent="-342900">
              <a:lnSpc>
                <a:spcPct val="90000"/>
              </a:lnSpc>
              <a:spcBef>
                <a:spcPts val="1000"/>
              </a:spcBef>
              <a:buClr>
                <a:schemeClr val="accent1"/>
              </a:buClr>
              <a:buFont typeface="Wingdings 3" charset="2"/>
              <a:buChar char=""/>
            </a:pPr>
            <a:r>
              <a:rPr lang="en-US" sz="1600" dirty="0">
                <a:solidFill>
                  <a:schemeClr val="tx1">
                    <a:lumMod val="75000"/>
                    <a:lumOff val="25000"/>
                  </a:schemeClr>
                </a:solidFill>
                <a:effectLst/>
              </a:rPr>
              <a:t>Maslow’s Hierarchy of Needs: Understanding Maslow’s hierarchy of needs can be useful in employee motivation. As employees fulfil their basic needs, they seek to fulfil higher-level psychological, and </a:t>
            </a:r>
            <a:r>
              <a:rPr lang="en-US" sz="1600" dirty="0" err="1">
                <a:solidFill>
                  <a:schemeClr val="tx1">
                    <a:lumMod val="75000"/>
                    <a:lumOff val="25000"/>
                  </a:schemeClr>
                </a:solidFill>
                <a:effectLst/>
              </a:rPr>
              <a:t>self-fulfilment</a:t>
            </a:r>
            <a:r>
              <a:rPr lang="en-US" sz="1600" dirty="0">
                <a:solidFill>
                  <a:schemeClr val="tx1">
                    <a:lumMod val="75000"/>
                    <a:lumOff val="25000"/>
                  </a:schemeClr>
                </a:solidFill>
                <a:effectLst/>
              </a:rPr>
              <a:t> needs (Maslow, 1943).</a:t>
            </a:r>
          </a:p>
        </p:txBody>
      </p:sp>
    </p:spTree>
    <p:extLst>
      <p:ext uri="{BB962C8B-B14F-4D97-AF65-F5344CB8AC3E}">
        <p14:creationId xmlns:p14="http://schemas.microsoft.com/office/powerpoint/2010/main" val="148078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5" name="Rectangle 44">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7" name="Picture 6" descr="A gaming object">
            <a:extLst>
              <a:ext uri="{FF2B5EF4-FFF2-40B4-BE49-F238E27FC236}">
                <a16:creationId xmlns:a16="http://schemas.microsoft.com/office/drawing/2014/main" id="{773A6543-B6E0-442A-4621-A53F1B6CB35D}"/>
              </a:ext>
            </a:extLst>
          </p:cNvPr>
          <p:cNvPicPr>
            <a:picLocks noChangeAspect="1"/>
          </p:cNvPicPr>
          <p:nvPr/>
        </p:nvPicPr>
        <p:blipFill rotWithShape="1">
          <a:blip r:embed="rId2"/>
          <a:srcRect l="34754" r="26968" b="-1"/>
          <a:stretch/>
        </p:blipFill>
        <p:spPr>
          <a:xfrm>
            <a:off x="8229598" y="10"/>
            <a:ext cx="3962401" cy="6857990"/>
          </a:xfrm>
          <a:prstGeom prst="rect">
            <a:avLst/>
          </a:prstGeom>
        </p:spPr>
      </p:pic>
      <p:sp>
        <p:nvSpPr>
          <p:cNvPr id="47"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9E22B041-C408-1D0C-6C79-6E195D8353E7}"/>
              </a:ext>
            </a:extLst>
          </p:cNvPr>
          <p:cNvSpPr txBox="1"/>
          <p:nvPr/>
        </p:nvSpPr>
        <p:spPr>
          <a:xfrm>
            <a:off x="541867" y="787400"/>
            <a:ext cx="7145866" cy="778933"/>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2500">
                <a:solidFill>
                  <a:srgbClr val="FEFFFF"/>
                </a:solidFill>
                <a:effectLst/>
                <a:latin typeface="+mj-lt"/>
                <a:ea typeface="+mj-ea"/>
                <a:cs typeface="+mj-cs"/>
              </a:rPr>
              <a:t>Key difference between extrinsic and intrinsic motivation types as a development vehicle</a:t>
            </a:r>
          </a:p>
        </p:txBody>
      </p:sp>
      <p:sp>
        <p:nvSpPr>
          <p:cNvPr id="5" name="TextBox 4">
            <a:extLst>
              <a:ext uri="{FF2B5EF4-FFF2-40B4-BE49-F238E27FC236}">
                <a16:creationId xmlns:a16="http://schemas.microsoft.com/office/drawing/2014/main" id="{0E2810AB-DBFC-1023-D6D8-59FBF47D2FE4}"/>
              </a:ext>
            </a:extLst>
          </p:cNvPr>
          <p:cNvSpPr txBox="1"/>
          <p:nvPr/>
        </p:nvSpPr>
        <p:spPr>
          <a:xfrm>
            <a:off x="541866" y="2032000"/>
            <a:ext cx="7145867" cy="3879222"/>
          </a:xfrm>
          <a:prstGeom prst="rect">
            <a:avLst/>
          </a:prstGeom>
        </p:spPr>
        <p:txBody>
          <a:bodyPr vert="horz" lIns="91440" tIns="45720" rIns="91440" bIns="45720" rtlCol="0">
            <a:normAutofit/>
          </a:bodyPr>
          <a:lstStyle/>
          <a:p>
            <a:pPr>
              <a:lnSpc>
                <a:spcPct val="90000"/>
              </a:lnSpc>
              <a:spcBef>
                <a:spcPts val="1000"/>
              </a:spcBef>
              <a:buClr>
                <a:schemeClr val="accent1"/>
              </a:buClr>
            </a:pPr>
            <a:r>
              <a:rPr lang="en-US" sz="1100" dirty="0">
                <a:solidFill>
                  <a:srgbClr val="FEFFFF"/>
                </a:solidFill>
                <a:effectLst/>
              </a:rPr>
              <a:t>Basic Distinction: Extrinsic motivation involves engaging in a </a:t>
            </a:r>
            <a:r>
              <a:rPr lang="en-US" sz="1100" dirty="0" err="1">
                <a:solidFill>
                  <a:srgbClr val="FEFFFF"/>
                </a:solidFill>
                <a:effectLst/>
              </a:rPr>
              <a:t>behaviour</a:t>
            </a:r>
            <a:r>
              <a:rPr lang="en-US" sz="1100" dirty="0">
                <a:solidFill>
                  <a:srgbClr val="FEFFFF"/>
                </a:solidFill>
                <a:effectLst/>
              </a:rPr>
              <a:t> to earn external rewards or avoid punishments, while intrinsic motivation involves doing something because it is inherently interesting or enjoyable (Ryan &amp; Deci, 2000).</a:t>
            </a:r>
          </a:p>
          <a:p>
            <a:pPr>
              <a:lnSpc>
                <a:spcPct val="90000"/>
              </a:lnSpc>
              <a:spcBef>
                <a:spcPts val="1000"/>
              </a:spcBef>
              <a:buClr>
                <a:schemeClr val="accent1"/>
              </a:buClr>
            </a:pPr>
            <a:endParaRPr lang="en-US" sz="1100" dirty="0">
              <a:solidFill>
                <a:srgbClr val="FEFFFF"/>
              </a:solidFill>
              <a:effectLst/>
            </a:endParaRPr>
          </a:p>
          <a:p>
            <a:pPr>
              <a:lnSpc>
                <a:spcPct val="90000"/>
              </a:lnSpc>
              <a:spcBef>
                <a:spcPts val="1000"/>
              </a:spcBef>
              <a:buClr>
                <a:schemeClr val="accent1"/>
              </a:buClr>
            </a:pPr>
            <a:r>
              <a:rPr lang="en-US" sz="1100" dirty="0">
                <a:solidFill>
                  <a:srgbClr val="FEFFFF"/>
                </a:solidFill>
                <a:effectLst/>
              </a:rPr>
              <a:t>Extrinsic Motivation as a Development Vehicle:</a:t>
            </a:r>
          </a:p>
          <a:p>
            <a:pPr marL="342900" lvl="0" indent="-342900">
              <a:lnSpc>
                <a:spcPct val="90000"/>
              </a:lnSpc>
              <a:spcBef>
                <a:spcPts val="1000"/>
              </a:spcBef>
              <a:buClr>
                <a:schemeClr val="accent1"/>
              </a:buClr>
              <a:buSzPts val="1000"/>
              <a:buFont typeface="Wingdings 3" charset="2"/>
              <a:buChar char=""/>
              <a:tabLst>
                <a:tab pos="457200" algn="l"/>
              </a:tabLst>
            </a:pPr>
            <a:r>
              <a:rPr lang="en-US" sz="1100" dirty="0">
                <a:solidFill>
                  <a:srgbClr val="FEFFFF"/>
                </a:solidFill>
                <a:effectLst/>
              </a:rPr>
              <a:t>Advantages:</a:t>
            </a:r>
          </a:p>
          <a:p>
            <a:pPr marL="742950" lvl="1" indent="-285750">
              <a:lnSpc>
                <a:spcPct val="90000"/>
              </a:lnSpc>
              <a:spcBef>
                <a:spcPts val="1000"/>
              </a:spcBef>
              <a:buClr>
                <a:schemeClr val="accent1"/>
              </a:buClr>
              <a:buFont typeface="Wingdings 3" charset="2"/>
              <a:buChar char=""/>
            </a:pPr>
            <a:r>
              <a:rPr lang="en-US" sz="1100" dirty="0">
                <a:solidFill>
                  <a:srgbClr val="FEFFFF"/>
                </a:solidFill>
                <a:effectLst/>
              </a:rPr>
              <a:t>It can be easier to implement and quantify (e.g., monetary incentives) (</a:t>
            </a:r>
            <a:r>
              <a:rPr lang="en-US" sz="1100" dirty="0" err="1">
                <a:solidFill>
                  <a:srgbClr val="FEFFFF"/>
                </a:solidFill>
                <a:effectLst/>
              </a:rPr>
              <a:t>Condly</a:t>
            </a:r>
            <a:r>
              <a:rPr lang="en-US" sz="1100" dirty="0">
                <a:solidFill>
                  <a:srgbClr val="FEFFFF"/>
                </a:solidFill>
                <a:effectLst/>
              </a:rPr>
              <a:t>, Clark &amp; </a:t>
            </a:r>
            <a:r>
              <a:rPr lang="en-US" sz="1100" dirty="0" err="1">
                <a:solidFill>
                  <a:srgbClr val="FEFFFF"/>
                </a:solidFill>
                <a:effectLst/>
              </a:rPr>
              <a:t>Stolovitch</a:t>
            </a:r>
            <a:r>
              <a:rPr lang="en-US" sz="1100" dirty="0">
                <a:solidFill>
                  <a:srgbClr val="FEFFFF"/>
                </a:solidFill>
                <a:effectLst/>
              </a:rPr>
              <a:t>, 2003).</a:t>
            </a:r>
          </a:p>
          <a:p>
            <a:pPr marL="742950" lvl="1" indent="-285750">
              <a:lnSpc>
                <a:spcPct val="90000"/>
              </a:lnSpc>
              <a:spcBef>
                <a:spcPts val="1000"/>
              </a:spcBef>
              <a:buClr>
                <a:schemeClr val="accent1"/>
              </a:buClr>
              <a:buFont typeface="Wingdings 3" charset="2"/>
              <a:buChar char=""/>
            </a:pPr>
            <a:r>
              <a:rPr lang="en-US" sz="1100" dirty="0">
                <a:solidFill>
                  <a:srgbClr val="FEFFFF"/>
                </a:solidFill>
                <a:effectLst/>
              </a:rPr>
              <a:t>Can be effective in boosting motivation quickly, especially for mundane tasks (Frey &amp; </a:t>
            </a:r>
            <a:r>
              <a:rPr lang="en-US" sz="1100" dirty="0" err="1">
                <a:solidFill>
                  <a:srgbClr val="FEFFFF"/>
                </a:solidFill>
                <a:effectLst/>
              </a:rPr>
              <a:t>Jegen</a:t>
            </a:r>
            <a:r>
              <a:rPr lang="en-US" sz="1100" dirty="0">
                <a:solidFill>
                  <a:srgbClr val="FEFFFF"/>
                </a:solidFill>
                <a:effectLst/>
              </a:rPr>
              <a:t>, 2001).</a:t>
            </a:r>
          </a:p>
          <a:p>
            <a:pPr marL="342900" lvl="0" indent="-342900">
              <a:lnSpc>
                <a:spcPct val="90000"/>
              </a:lnSpc>
              <a:spcBef>
                <a:spcPts val="1000"/>
              </a:spcBef>
              <a:buClr>
                <a:schemeClr val="accent1"/>
              </a:buClr>
              <a:buSzPts val="1000"/>
              <a:buFont typeface="Wingdings 3" charset="2"/>
              <a:buChar char=""/>
              <a:tabLst>
                <a:tab pos="457200" algn="l"/>
              </a:tabLst>
            </a:pPr>
            <a:r>
              <a:rPr lang="en-US" sz="1100" dirty="0">
                <a:solidFill>
                  <a:srgbClr val="FEFFFF"/>
                </a:solidFill>
                <a:effectLst/>
              </a:rPr>
              <a:t>Disadvantages:</a:t>
            </a:r>
          </a:p>
          <a:p>
            <a:pPr marL="742950" lvl="1" indent="-285750">
              <a:lnSpc>
                <a:spcPct val="90000"/>
              </a:lnSpc>
              <a:spcBef>
                <a:spcPts val="1000"/>
              </a:spcBef>
              <a:buClr>
                <a:schemeClr val="accent1"/>
              </a:buClr>
              <a:buFont typeface="Wingdings 3" charset="2"/>
              <a:buChar char=""/>
            </a:pPr>
            <a:r>
              <a:rPr lang="en-US" sz="1100" dirty="0">
                <a:solidFill>
                  <a:srgbClr val="FEFFFF"/>
                </a:solidFill>
                <a:effectLst/>
              </a:rPr>
              <a:t>May decrease intrinsic motivation over time as the individual becomes more focused on external rewards (Deci, </a:t>
            </a:r>
            <a:r>
              <a:rPr lang="en-US" sz="1100" dirty="0" err="1">
                <a:solidFill>
                  <a:srgbClr val="FEFFFF"/>
                </a:solidFill>
                <a:effectLst/>
              </a:rPr>
              <a:t>Koestner</a:t>
            </a:r>
            <a:r>
              <a:rPr lang="en-US" sz="1100" dirty="0">
                <a:solidFill>
                  <a:srgbClr val="FEFFFF"/>
                </a:solidFill>
                <a:effectLst/>
              </a:rPr>
              <a:t> &amp; Ryan, 1999).</a:t>
            </a:r>
          </a:p>
          <a:p>
            <a:pPr marL="742950" lvl="1" indent="-285750">
              <a:lnSpc>
                <a:spcPct val="90000"/>
              </a:lnSpc>
              <a:spcBef>
                <a:spcPts val="1000"/>
              </a:spcBef>
              <a:buClr>
                <a:schemeClr val="accent1"/>
              </a:buClr>
              <a:buFont typeface="Wingdings 3" charset="2"/>
              <a:buChar char=""/>
            </a:pPr>
            <a:r>
              <a:rPr lang="en-US" sz="1100" dirty="0">
                <a:solidFill>
                  <a:srgbClr val="FEFFFF"/>
                </a:solidFill>
                <a:effectLst/>
              </a:rPr>
              <a:t>Can lead to dependency, where motivation declines if the reward is removed (Pfeffer &amp; Sutton, 2006).</a:t>
            </a:r>
          </a:p>
          <a:p>
            <a:pPr marL="742950" lvl="1" indent="-285750">
              <a:lnSpc>
                <a:spcPct val="90000"/>
              </a:lnSpc>
              <a:spcBef>
                <a:spcPts val="1000"/>
              </a:spcBef>
              <a:buClr>
                <a:schemeClr val="accent1"/>
              </a:buClr>
              <a:buFont typeface="Wingdings 3" charset="2"/>
              <a:buChar char=""/>
            </a:pPr>
            <a:r>
              <a:rPr lang="en-US" sz="1100" dirty="0">
                <a:solidFill>
                  <a:srgbClr val="FEFFFF"/>
                </a:solidFill>
                <a:effectLst/>
              </a:rPr>
              <a:t>May not foster long-term commitment and engagement (</a:t>
            </a:r>
            <a:r>
              <a:rPr lang="en-US" sz="1100" dirty="0" err="1">
                <a:solidFill>
                  <a:srgbClr val="FEFFFF"/>
                </a:solidFill>
                <a:effectLst/>
              </a:rPr>
              <a:t>Gagné</a:t>
            </a:r>
            <a:r>
              <a:rPr lang="en-US" sz="1100" dirty="0">
                <a:solidFill>
                  <a:srgbClr val="FEFFFF"/>
                </a:solidFill>
                <a:effectLst/>
              </a:rPr>
              <a:t> &amp; Deci, 2005).</a:t>
            </a:r>
          </a:p>
        </p:txBody>
      </p:sp>
    </p:spTree>
    <p:extLst>
      <p:ext uri="{BB962C8B-B14F-4D97-AF65-F5344CB8AC3E}">
        <p14:creationId xmlns:p14="http://schemas.microsoft.com/office/powerpoint/2010/main" val="2795240766"/>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0"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1"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2"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3"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4"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5"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6"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7"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18"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19"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0"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1"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3" name="Group 22">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4"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5"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6"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7"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28"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29"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0"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1"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2"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3"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4"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5"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7" name="Rectangle 36">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9"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1" name="Rectangle 40">
            <a:extLst>
              <a:ext uri="{FF2B5EF4-FFF2-40B4-BE49-F238E27FC236}">
                <a16:creationId xmlns:a16="http://schemas.microsoft.com/office/drawing/2014/main" id="{39EE869B-085D-43B3-AED8-9B06556124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3" name="Rectangle 42">
            <a:extLst>
              <a:ext uri="{FF2B5EF4-FFF2-40B4-BE49-F238E27FC236}">
                <a16:creationId xmlns:a16="http://schemas.microsoft.com/office/drawing/2014/main" id="{C54E744A-A072-47AF-981A-3718617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8229600" cy="6858000"/>
          </a:xfrm>
          <a:prstGeom prst="rect">
            <a:avLst/>
          </a:prstGeom>
          <a:solidFill>
            <a:schemeClr val="tx2">
              <a:lumMod val="10000"/>
              <a:alpha val="90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5" name="Picture 4">
            <a:extLst>
              <a:ext uri="{FF2B5EF4-FFF2-40B4-BE49-F238E27FC236}">
                <a16:creationId xmlns:a16="http://schemas.microsoft.com/office/drawing/2014/main" id="{689CB656-5885-FEB9-69C3-7CE281A15DD3}"/>
              </a:ext>
            </a:extLst>
          </p:cNvPr>
          <p:cNvPicPr>
            <a:picLocks noChangeAspect="1"/>
          </p:cNvPicPr>
          <p:nvPr/>
        </p:nvPicPr>
        <p:blipFill rotWithShape="1">
          <a:blip r:embed="rId2"/>
          <a:srcRect l="31461" r="36039"/>
          <a:stretch/>
        </p:blipFill>
        <p:spPr>
          <a:xfrm>
            <a:off x="8229598" y="10"/>
            <a:ext cx="3962401" cy="6857990"/>
          </a:xfrm>
          <a:prstGeom prst="rect">
            <a:avLst/>
          </a:prstGeom>
        </p:spPr>
      </p:pic>
      <p:sp>
        <p:nvSpPr>
          <p:cNvPr id="45" name="Freeform 5">
            <a:extLst>
              <a:ext uri="{FF2B5EF4-FFF2-40B4-BE49-F238E27FC236}">
                <a16:creationId xmlns:a16="http://schemas.microsoft.com/office/drawing/2014/main" id="{F0254341-1068-4FB7-8AEF-220C6EB410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3" name="TextBox 2">
            <a:extLst>
              <a:ext uri="{FF2B5EF4-FFF2-40B4-BE49-F238E27FC236}">
                <a16:creationId xmlns:a16="http://schemas.microsoft.com/office/drawing/2014/main" id="{C91DF5A9-05B6-5D5D-4AC9-5CCB178F394C}"/>
              </a:ext>
            </a:extLst>
          </p:cNvPr>
          <p:cNvSpPr txBox="1"/>
          <p:nvPr/>
        </p:nvSpPr>
        <p:spPr>
          <a:xfrm>
            <a:off x="541866" y="2032000"/>
            <a:ext cx="7145867" cy="3879222"/>
          </a:xfrm>
          <a:prstGeom prst="rect">
            <a:avLst/>
          </a:prstGeom>
        </p:spPr>
        <p:txBody>
          <a:bodyPr vert="horz" lIns="91440" tIns="45720" rIns="91440" bIns="45720" rtlCol="0">
            <a:normAutofit/>
          </a:bodyPr>
          <a:lstStyle/>
          <a:p>
            <a:pPr>
              <a:lnSpc>
                <a:spcPct val="90000"/>
              </a:lnSpc>
              <a:spcBef>
                <a:spcPts val="1000"/>
              </a:spcBef>
              <a:buClr>
                <a:schemeClr val="accent1"/>
              </a:buClr>
            </a:pPr>
            <a:r>
              <a:rPr lang="en-US" sz="1300" dirty="0">
                <a:solidFill>
                  <a:srgbClr val="FEFFFF"/>
                </a:solidFill>
                <a:effectLst/>
              </a:rPr>
              <a:t>Intrinsic Motivation as a Development Vehicle:</a:t>
            </a:r>
          </a:p>
          <a:p>
            <a:pPr marL="342900" lvl="0" indent="-342900">
              <a:lnSpc>
                <a:spcPct val="90000"/>
              </a:lnSpc>
              <a:spcBef>
                <a:spcPts val="1000"/>
              </a:spcBef>
              <a:buClr>
                <a:schemeClr val="accent1"/>
              </a:buClr>
              <a:buSzPts val="1000"/>
              <a:buFont typeface="Wingdings 3" charset="2"/>
              <a:buChar char=""/>
              <a:tabLst>
                <a:tab pos="457200" algn="l"/>
              </a:tabLst>
            </a:pPr>
            <a:r>
              <a:rPr lang="en-US" sz="1300" dirty="0">
                <a:solidFill>
                  <a:srgbClr val="FEFFFF"/>
                </a:solidFill>
                <a:effectLst/>
              </a:rPr>
              <a:t>Advantages:</a:t>
            </a:r>
          </a:p>
          <a:p>
            <a:pPr marL="742950" lvl="1" indent="-285750">
              <a:lnSpc>
                <a:spcPct val="90000"/>
              </a:lnSpc>
              <a:spcBef>
                <a:spcPts val="1000"/>
              </a:spcBef>
              <a:buClr>
                <a:schemeClr val="accent1"/>
              </a:buClr>
              <a:buFont typeface="Wingdings 3" charset="2"/>
              <a:buChar char=""/>
            </a:pPr>
            <a:r>
              <a:rPr lang="en-US" sz="1300" dirty="0">
                <a:solidFill>
                  <a:srgbClr val="FEFFFF"/>
                </a:solidFill>
                <a:effectLst/>
              </a:rPr>
              <a:t>Fosters long-term engagement and higher satisfaction (Ryan &amp; Deci, 2000).</a:t>
            </a:r>
          </a:p>
          <a:p>
            <a:pPr marL="742950" lvl="1" indent="-285750">
              <a:lnSpc>
                <a:spcPct val="90000"/>
              </a:lnSpc>
              <a:spcBef>
                <a:spcPts val="1000"/>
              </a:spcBef>
              <a:buClr>
                <a:schemeClr val="accent1"/>
              </a:buClr>
              <a:buFont typeface="Wingdings 3" charset="2"/>
              <a:buChar char=""/>
            </a:pPr>
            <a:r>
              <a:rPr lang="en-US" sz="1300" dirty="0">
                <a:solidFill>
                  <a:srgbClr val="FEFFFF"/>
                </a:solidFill>
                <a:effectLst/>
              </a:rPr>
              <a:t>Encourages creativity and innovation, as individuals are motivated by genuine interest (Amabile, 1996).</a:t>
            </a:r>
          </a:p>
          <a:p>
            <a:pPr marL="742950" lvl="1" indent="-285750">
              <a:lnSpc>
                <a:spcPct val="90000"/>
              </a:lnSpc>
              <a:spcBef>
                <a:spcPts val="1000"/>
              </a:spcBef>
              <a:buClr>
                <a:schemeClr val="accent1"/>
              </a:buClr>
              <a:buFont typeface="Wingdings 3" charset="2"/>
              <a:buChar char=""/>
            </a:pPr>
            <a:r>
              <a:rPr lang="en-US" sz="1300" dirty="0">
                <a:solidFill>
                  <a:srgbClr val="FEFFFF"/>
                </a:solidFill>
                <a:effectLst/>
              </a:rPr>
              <a:t>Builds a sense of ownership and responsibility for one’s work (Pink, 2009).</a:t>
            </a:r>
          </a:p>
          <a:p>
            <a:pPr marL="342900" lvl="0" indent="-342900">
              <a:lnSpc>
                <a:spcPct val="90000"/>
              </a:lnSpc>
              <a:spcBef>
                <a:spcPts val="1000"/>
              </a:spcBef>
              <a:buClr>
                <a:schemeClr val="accent1"/>
              </a:buClr>
              <a:buSzPts val="1000"/>
              <a:buFont typeface="Wingdings 3" charset="2"/>
              <a:buChar char=""/>
              <a:tabLst>
                <a:tab pos="457200" algn="l"/>
              </a:tabLst>
            </a:pPr>
            <a:r>
              <a:rPr lang="en-US" sz="1300" dirty="0">
                <a:solidFill>
                  <a:srgbClr val="FEFFFF"/>
                </a:solidFill>
                <a:effectLst/>
              </a:rPr>
              <a:t>Disadvantages:</a:t>
            </a:r>
          </a:p>
          <a:p>
            <a:pPr marL="742950" lvl="1" indent="-285750">
              <a:lnSpc>
                <a:spcPct val="90000"/>
              </a:lnSpc>
              <a:spcBef>
                <a:spcPts val="1000"/>
              </a:spcBef>
              <a:buClr>
                <a:schemeClr val="accent1"/>
              </a:buClr>
              <a:buFont typeface="Wingdings 3" charset="2"/>
              <a:buChar char=""/>
            </a:pPr>
            <a:r>
              <a:rPr lang="en-US" sz="1300" dirty="0">
                <a:solidFill>
                  <a:srgbClr val="FEFFFF"/>
                </a:solidFill>
                <a:effectLst/>
              </a:rPr>
              <a:t>May be harder to cultivate in a work environment not conducive to autonomy and creativity (Ryan &amp; Deci, 2000).</a:t>
            </a:r>
          </a:p>
          <a:p>
            <a:pPr marL="742950" lvl="1" indent="-285750">
              <a:lnSpc>
                <a:spcPct val="90000"/>
              </a:lnSpc>
              <a:spcBef>
                <a:spcPts val="1000"/>
              </a:spcBef>
              <a:buClr>
                <a:schemeClr val="accent1"/>
              </a:buClr>
              <a:buFont typeface="Wingdings 3" charset="2"/>
              <a:buChar char=""/>
            </a:pPr>
            <a:r>
              <a:rPr lang="en-US" sz="1300" dirty="0">
                <a:solidFill>
                  <a:srgbClr val="FEFFFF"/>
                </a:solidFill>
                <a:effectLst/>
              </a:rPr>
              <a:t>Not all tasks have elements that can be intrinsically motivating (Deci &amp; Ryan, 1985).</a:t>
            </a:r>
          </a:p>
          <a:p>
            <a:pPr marL="742950" lvl="1" indent="-285750">
              <a:lnSpc>
                <a:spcPct val="90000"/>
              </a:lnSpc>
              <a:spcBef>
                <a:spcPts val="1000"/>
              </a:spcBef>
              <a:buClr>
                <a:schemeClr val="accent1"/>
              </a:buClr>
              <a:buFont typeface="Wingdings 3" charset="2"/>
              <a:buChar char=""/>
            </a:pPr>
            <a:r>
              <a:rPr lang="en-US" sz="1300" dirty="0">
                <a:solidFill>
                  <a:srgbClr val="FEFFFF"/>
                </a:solidFill>
                <a:effectLst/>
              </a:rPr>
              <a:t>Balancing the Two Types: A blend of intrinsic and extrinsic motivation can be ideal for development. Using extrinsic rewards to acknowledge achievements while also fostering an environment that allows for autonomy and personal growth can lead to well-rounded motivation (Grant, 2008).</a:t>
            </a:r>
          </a:p>
        </p:txBody>
      </p:sp>
    </p:spTree>
    <p:extLst>
      <p:ext uri="{BB962C8B-B14F-4D97-AF65-F5344CB8AC3E}">
        <p14:creationId xmlns:p14="http://schemas.microsoft.com/office/powerpoint/2010/main" val="1321712530"/>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166BF9EE-F7AC-4FA5-AC7E-001B3A642F7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3B48D182-44E3-4D8B-ACEF-F1A900BE44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355A535A-A489-477F-A314-593AA8CAFB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54C2D4C-FD83-4EF4-9312-04442ABD6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C20701C2-CD9A-4698-BC97-E1085820C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62575C35-466F-42AE-87A1-D691849AB8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58236F37-6119-45AC-80A0-CD2C311B50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F3FDD799-39FE-4D6F-9A64-2F472B215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9820D241-1D49-442C-A95A-00BC1BF9E2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BC2197C-B383-4866-8ABD-74222400BE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404B06AA-FC93-4471-9DE4-56A401E70A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E580600C-013F-4FAF-8FB7-4CC0FA80A9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9BFCF199-64B2-4AEE-88C4-E954ABF362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E312DBA5-56D8-42B2-BA94-28168C2A670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7AD46C74-3117-46B0-B267-0F61B57CAC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8C13B810-9664-45D8-8510-D6ED0ADD72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10306E52-A922-4458-BCCE-C3C840CC75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CB578819-B7E7-4250-932F-52AE2A2A9A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454B9C91-B623-424A-B16E-F764F189D3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EFD03C4A-8484-41E6-B458-032F1DCA7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DDC2F3C3-1D4E-4913-9C5C-F9A65B47E5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1E15BCA2-2420-4C53-ADE9-40FBAC2384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73D5FBF4-7129-4C51-B603-E3BC334195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0165B164-CE2A-494C-88FC-507232B37C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7F127E5-B10B-4D18-BCF0-E7C3C7F40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FC692D59-F28D-4E42-B435-225F2C6CFA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1996130F-9AB5-4DE9-8574-3AF891C5C1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7326F4E6-9131-42DA-97B2-0BA8D1E25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E0DB8093-5BEC-4A65-2789-7EFC4E93E452}"/>
              </a:ext>
            </a:extLst>
          </p:cNvPr>
          <p:cNvSpPr txBox="1"/>
          <p:nvPr/>
        </p:nvSpPr>
        <p:spPr>
          <a:xfrm>
            <a:off x="649224" y="645106"/>
            <a:ext cx="3650279" cy="1259894"/>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tx1">
                    <a:lumMod val="85000"/>
                    <a:lumOff val="15000"/>
                  </a:schemeClr>
                </a:solidFill>
                <a:effectLst/>
                <a:latin typeface="+mj-lt"/>
                <a:ea typeface="+mj-ea"/>
                <a:cs typeface="+mj-cs"/>
              </a:rPr>
              <a:t>My motivation</a:t>
            </a:r>
          </a:p>
        </p:txBody>
      </p:sp>
      <p:sp>
        <p:nvSpPr>
          <p:cNvPr id="45" name="Rectangle 44">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852590BD-CC83-330B-7A31-F85D9DC311B6}"/>
              </a:ext>
            </a:extLst>
          </p:cNvPr>
          <p:cNvSpPr txBox="1"/>
          <p:nvPr/>
        </p:nvSpPr>
        <p:spPr>
          <a:xfrm>
            <a:off x="649225" y="2133600"/>
            <a:ext cx="3650278" cy="3759253"/>
          </a:xfrm>
          <a:prstGeom prst="rect">
            <a:avLst/>
          </a:prstGeom>
        </p:spPr>
        <p:txBody>
          <a:bodyPr vert="horz" lIns="91440" tIns="45720" rIns="91440" bIns="45720" rtlCol="0">
            <a:normAutofit/>
          </a:bodyPr>
          <a:lstStyle/>
          <a:p>
            <a:pPr>
              <a:lnSpc>
                <a:spcPct val="90000"/>
              </a:lnSpc>
              <a:spcBef>
                <a:spcPts val="1000"/>
              </a:spcBef>
              <a:buClr>
                <a:schemeClr val="accent1"/>
              </a:buClr>
            </a:pPr>
            <a:r>
              <a:rPr lang="en-US" sz="1300" dirty="0">
                <a:solidFill>
                  <a:schemeClr val="tx1">
                    <a:lumMod val="75000"/>
                    <a:lumOff val="25000"/>
                  </a:schemeClr>
                </a:solidFill>
                <a:effectLst/>
              </a:rPr>
              <a:t>	In my case, intrinsic motivation often plays a more significant role in my engagement and performance at work. This is primarily because I generally seek personal growth and a sense of achievement. For example, during my time spent at the university, I might take up a research project not for monetary gain but to quench curiosity and contribute to knowledge. Moreover, I am working part-time in a field aligned with my studies and I am driven by the desire to apply theoretical knowledge to practical situations and gain real-world experience. However, extrinsic motivation, such as earning money to support my education or gaining credentials for a resume, can also be motivating factors for me and other fellow students.</a:t>
            </a:r>
          </a:p>
        </p:txBody>
      </p:sp>
      <p:pic>
        <p:nvPicPr>
          <p:cNvPr id="8" name="Graphic 7" descr="Podium">
            <a:extLst>
              <a:ext uri="{FF2B5EF4-FFF2-40B4-BE49-F238E27FC236}">
                <a16:creationId xmlns:a16="http://schemas.microsoft.com/office/drawing/2014/main" id="{099BCA23-32BE-D53F-C35F-E578E136A5C9}"/>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469945" y="640080"/>
            <a:ext cx="5252773" cy="5252773"/>
          </a:xfrm>
          <a:prstGeom prst="rect">
            <a:avLst/>
          </a:prstGeom>
        </p:spPr>
      </p:pic>
      <p:sp>
        <p:nvSpPr>
          <p:cNvPr id="47"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297045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7FD7C1F-5793-1C8B-B336-30B65369CFD3}"/>
              </a:ext>
            </a:extLst>
          </p:cNvPr>
          <p:cNvSpPr txBox="1"/>
          <p:nvPr/>
        </p:nvSpPr>
        <p:spPr>
          <a:xfrm>
            <a:off x="4591099" y="309348"/>
            <a:ext cx="3009801" cy="461665"/>
          </a:xfrm>
          <a:prstGeom prst="rect">
            <a:avLst/>
          </a:prstGeom>
          <a:noFill/>
        </p:spPr>
        <p:txBody>
          <a:bodyPr wrap="square">
            <a:spAutoFit/>
          </a:bodyPr>
          <a:lstStyle/>
          <a:p>
            <a:r>
              <a:rPr lang="en-GB" sz="2400" b="1" kern="0" dirty="0">
                <a:effectLst/>
                <a:latin typeface="Arial" panose="020B0604020202020204" pitchFamily="34" charset="0"/>
                <a:ea typeface="Times New Roman" panose="02020603050405020304" pitchFamily="18" charset="0"/>
              </a:rPr>
              <a:t>Motivation theories</a:t>
            </a:r>
            <a:r>
              <a:rPr lang="en-RO" sz="2400" b="1" dirty="0">
                <a:effectLst/>
              </a:rPr>
              <a:t> </a:t>
            </a:r>
            <a:endParaRPr lang="en-RO" sz="2400" b="1" dirty="0"/>
          </a:p>
        </p:txBody>
      </p:sp>
      <p:graphicFrame>
        <p:nvGraphicFramePr>
          <p:cNvPr id="7" name="TextBox 2">
            <a:extLst>
              <a:ext uri="{FF2B5EF4-FFF2-40B4-BE49-F238E27FC236}">
                <a16:creationId xmlns:a16="http://schemas.microsoft.com/office/drawing/2014/main" id="{EDAED512-1B4D-0D05-AB34-4B0BADECC6DC}"/>
              </a:ext>
            </a:extLst>
          </p:cNvPr>
          <p:cNvGraphicFramePr/>
          <p:nvPr>
            <p:extLst>
              <p:ext uri="{D42A27DB-BD31-4B8C-83A1-F6EECF244321}">
                <p14:modId xmlns:p14="http://schemas.microsoft.com/office/powerpoint/2010/main" val="3058059586"/>
              </p:ext>
            </p:extLst>
          </p:nvPr>
        </p:nvGraphicFramePr>
        <p:xfrm>
          <a:off x="3047011" y="1280149"/>
          <a:ext cx="7942414" cy="544367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566414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C7043F41-0B5F-891D-FA90-2258DBBD7E59}"/>
              </a:ext>
            </a:extLst>
          </p:cNvPr>
          <p:cNvGraphicFramePr/>
          <p:nvPr>
            <p:extLst>
              <p:ext uri="{D42A27DB-BD31-4B8C-83A1-F6EECF244321}">
                <p14:modId xmlns:p14="http://schemas.microsoft.com/office/powerpoint/2010/main" val="1961713418"/>
              </p:ext>
            </p:extLst>
          </p:nvPr>
        </p:nvGraphicFramePr>
        <p:xfrm>
          <a:off x="2161309" y="499416"/>
          <a:ext cx="9775767" cy="5859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091491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7398C59F-5A18-487B-91D6-B955AACF2E5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2" name="Freeform 11">
              <a:extLst>
                <a:ext uri="{FF2B5EF4-FFF2-40B4-BE49-F238E27FC236}">
                  <a16:creationId xmlns:a16="http://schemas.microsoft.com/office/drawing/2014/main" id="{0557FAFE-C7C3-47EC-A4F5-9B21663192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95BC28FB-3882-4674-9D79-EA58BEB7CE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9C6EC892-83F9-402F-8552-0AD7C0556E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18387766-037C-4EF0-8471-D19CBF2A4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1E364F38-6F3A-476A-93E6-962EA817C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35C335A4-1E67-4293-8BE2-DFB085D4FB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9A8A0F10-2C98-4297-9F92-5D95533927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C3B112A3-006E-4008-A778-DB5F6A09D5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E5E62767-5C25-4C49-9568-432433A3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598EC006-77B1-42BA-B815-66CCB9B170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A144ED09-DA06-491D-95A8-AB3DED432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1CB00BD2-11CD-4A38-8F38-02B0D1105E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520234FB-542E-4550-9C2F-1B56FD41A1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26" name="Freeform 27">
              <a:extLst>
                <a:ext uri="{FF2B5EF4-FFF2-40B4-BE49-F238E27FC236}">
                  <a16:creationId xmlns:a16="http://schemas.microsoft.com/office/drawing/2014/main" id="{41FCE1F3-DEB3-47CD-90FF-7DABB4AF4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5708E488-C19B-452C-B197-6F1C34F6E7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89D3FD25-890E-4981-A71D-EE796873D7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51B5414C-556A-47CB-8EE2-974A85A7A4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1C02B20C-2B27-4B75-8AEE-A5D2E2674B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54427714-F9AA-4F93-BD1D-400F1EA93F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28A77D6A-9E81-497F-ABCC-2695BB5ADD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2A1533BA-1478-4F7C-8E24-3F3E905050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39686201-E633-40FD-A80A-1E28AD52E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76A215C2-F590-4938-810B-F8A79366C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85F418E7-330D-4002-8EC8-33C1A897FF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8FFE669A-54C9-4436-9566-C5A90F16DB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9" name="Rectangle 38">
            <a:extLst>
              <a:ext uri="{FF2B5EF4-FFF2-40B4-BE49-F238E27FC236}">
                <a16:creationId xmlns:a16="http://schemas.microsoft.com/office/drawing/2014/main" id="{DE91395A-2D18-4AF6-A0AC-AAA7189FE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A57352BE-A213-4040-BE8E-D4A925AD9D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useBgFill="1">
        <p:nvSpPr>
          <p:cNvPr id="43" name="Rectangle 42">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45" name="Group 44">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46"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47"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48"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49"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0"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1"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2"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3"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4"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5"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6"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57"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59" name="Group 58">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60"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1"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2"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3"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4"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5"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6"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67"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68"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69"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0"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1"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3" name="TextBox 2">
            <a:extLst>
              <a:ext uri="{FF2B5EF4-FFF2-40B4-BE49-F238E27FC236}">
                <a16:creationId xmlns:a16="http://schemas.microsoft.com/office/drawing/2014/main" id="{356B7527-21D0-603C-B221-54AEF1B5B11F}"/>
              </a:ext>
            </a:extLst>
          </p:cNvPr>
          <p:cNvSpPr txBox="1"/>
          <p:nvPr/>
        </p:nvSpPr>
        <p:spPr>
          <a:xfrm>
            <a:off x="6483096" y="624110"/>
            <a:ext cx="5021516" cy="1280890"/>
          </a:xfrm>
          <a:prstGeom prst="rect">
            <a:avLst/>
          </a:prstGeom>
        </p:spPr>
        <p:txBody>
          <a:bodyPr vert="horz" lIns="91440" tIns="45720" rIns="91440" bIns="45720" rtlCol="0" anchor="t">
            <a:normAutofit/>
          </a:bodyPr>
          <a:lstStyle/>
          <a:p>
            <a:pPr>
              <a:spcBef>
                <a:spcPct val="0"/>
              </a:spcBef>
              <a:spcAft>
                <a:spcPts val="600"/>
              </a:spcAft>
            </a:pPr>
            <a:r>
              <a:rPr lang="en-US" sz="3600">
                <a:solidFill>
                  <a:schemeClr val="tx1">
                    <a:lumMod val="85000"/>
                    <a:lumOff val="15000"/>
                  </a:schemeClr>
                </a:solidFill>
                <a:effectLst/>
                <a:latin typeface="+mj-lt"/>
                <a:ea typeface="+mj-ea"/>
                <a:cs typeface="+mj-cs"/>
              </a:rPr>
              <a:t>References:</a:t>
            </a:r>
          </a:p>
        </p:txBody>
      </p:sp>
      <p:sp>
        <p:nvSpPr>
          <p:cNvPr id="73" name="Rectangle 72">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5"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7" name="Picture 6" descr="Exclamation mark on a yellow background">
            <a:extLst>
              <a:ext uri="{FF2B5EF4-FFF2-40B4-BE49-F238E27FC236}">
                <a16:creationId xmlns:a16="http://schemas.microsoft.com/office/drawing/2014/main" id="{7E0FF2D3-28A3-D601-3349-4F7BF8760A1D}"/>
              </a:ext>
            </a:extLst>
          </p:cNvPr>
          <p:cNvPicPr>
            <a:picLocks noChangeAspect="1"/>
          </p:cNvPicPr>
          <p:nvPr/>
        </p:nvPicPr>
        <p:blipFill rotWithShape="1">
          <a:blip r:embed="rId3"/>
          <a:srcRect l="30917" r="17999"/>
          <a:stretch/>
        </p:blipFill>
        <p:spPr>
          <a:xfrm>
            <a:off x="-1555" y="1731"/>
            <a:ext cx="4671091" cy="6858000"/>
          </a:xfrm>
          <a:prstGeom prst="rect">
            <a:avLst/>
          </a:prstGeom>
        </p:spPr>
      </p:pic>
      <p:sp>
        <p:nvSpPr>
          <p:cNvPr id="5" name="TextBox 4">
            <a:extLst>
              <a:ext uri="{FF2B5EF4-FFF2-40B4-BE49-F238E27FC236}">
                <a16:creationId xmlns:a16="http://schemas.microsoft.com/office/drawing/2014/main" id="{38CF9635-7549-98FD-F994-28D87440F31E}"/>
              </a:ext>
            </a:extLst>
          </p:cNvPr>
          <p:cNvSpPr txBox="1"/>
          <p:nvPr/>
        </p:nvSpPr>
        <p:spPr>
          <a:xfrm>
            <a:off x="6254388" y="1415216"/>
            <a:ext cx="5809004" cy="3777622"/>
          </a:xfrm>
          <a:prstGeom prst="rect">
            <a:avLst/>
          </a:prstGeom>
        </p:spPr>
        <p:txBody>
          <a:bodyPr vert="horz" lIns="91440" tIns="45720" rIns="91440" bIns="45720" rtlCol="0">
            <a:noAutofit/>
          </a:bodyPr>
          <a:lstStyle/>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Adams, J. S. (1965). Inequity in social exchange. In L. Berkowitz (Ed.), Advances in Experimental Social Psychology (pp. 267-299). Academic Press.</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Amabile, T. M. (1997). Motivating creativity in organizations: On doing what you love and loving what you do. California Management Review, 40(1), 39-58.</a:t>
            </a:r>
          </a:p>
          <a:p>
            <a:pPr>
              <a:lnSpc>
                <a:spcPct val="90000"/>
              </a:lnSpc>
              <a:spcBef>
                <a:spcPts val="1000"/>
              </a:spcBef>
              <a:buClr>
                <a:schemeClr val="accent1"/>
              </a:buClr>
              <a:buFont typeface="Wingdings 3" charset="2"/>
              <a:buChar char=""/>
            </a:pPr>
            <a:r>
              <a:rPr lang="en-US" sz="800" dirty="0" err="1">
                <a:solidFill>
                  <a:schemeClr val="tx1">
                    <a:lumMod val="75000"/>
                    <a:lumOff val="25000"/>
                  </a:schemeClr>
                </a:solidFill>
                <a:effectLst/>
              </a:rPr>
              <a:t>Condly</a:t>
            </a:r>
            <a:r>
              <a:rPr lang="en-US" sz="800" dirty="0">
                <a:solidFill>
                  <a:schemeClr val="tx1">
                    <a:lumMod val="75000"/>
                    <a:lumOff val="25000"/>
                  </a:schemeClr>
                </a:solidFill>
                <a:effectLst/>
              </a:rPr>
              <a:t>, S. J., Clark, R. E., &amp; </a:t>
            </a:r>
            <a:r>
              <a:rPr lang="en-US" sz="800" dirty="0" err="1">
                <a:solidFill>
                  <a:schemeClr val="tx1">
                    <a:lumMod val="75000"/>
                    <a:lumOff val="25000"/>
                  </a:schemeClr>
                </a:solidFill>
                <a:effectLst/>
              </a:rPr>
              <a:t>Stolovitch</a:t>
            </a:r>
            <a:r>
              <a:rPr lang="en-US" sz="800" dirty="0">
                <a:solidFill>
                  <a:schemeClr val="tx1">
                    <a:lumMod val="75000"/>
                    <a:lumOff val="25000"/>
                  </a:schemeClr>
                </a:solidFill>
                <a:effectLst/>
              </a:rPr>
              <a:t>, H. D. (2003). The effects of incentives on workplace performance: A meta-analytic review of research studies. Performance Improvement Quarterly, 16(3), 46-63.</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Deci, E. L., &amp; Ryan, R. M. (2000). The "what" and "why" of goal pursuits: Human needs and the self-determination of behavior. Psychological Inquiry, 11(4), 227-268.</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Deci, E. L., </a:t>
            </a:r>
            <a:r>
              <a:rPr lang="en-US" sz="800" dirty="0" err="1">
                <a:solidFill>
                  <a:schemeClr val="tx1">
                    <a:lumMod val="75000"/>
                    <a:lumOff val="25000"/>
                  </a:schemeClr>
                </a:solidFill>
                <a:effectLst/>
              </a:rPr>
              <a:t>Koestner</a:t>
            </a:r>
            <a:r>
              <a:rPr lang="en-US" sz="800" dirty="0">
                <a:solidFill>
                  <a:schemeClr val="tx1">
                    <a:lumMod val="75000"/>
                    <a:lumOff val="25000"/>
                  </a:schemeClr>
                </a:solidFill>
                <a:effectLst/>
              </a:rPr>
              <a:t>, R., &amp; Ryan, R. M. (1999). A meta-analytic review of experiments examining the effects of extrinsic rewards on intrinsic motivation. Psychological Bulletin, 125(6), 627-668.</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Frey, B. S., &amp; </a:t>
            </a:r>
            <a:r>
              <a:rPr lang="en-US" sz="800" dirty="0" err="1">
                <a:solidFill>
                  <a:schemeClr val="tx1">
                    <a:lumMod val="75000"/>
                    <a:lumOff val="25000"/>
                  </a:schemeClr>
                </a:solidFill>
                <a:effectLst/>
              </a:rPr>
              <a:t>Jegen</a:t>
            </a:r>
            <a:r>
              <a:rPr lang="en-US" sz="800" dirty="0">
                <a:solidFill>
                  <a:schemeClr val="tx1">
                    <a:lumMod val="75000"/>
                    <a:lumOff val="25000"/>
                  </a:schemeClr>
                </a:solidFill>
                <a:effectLst/>
              </a:rPr>
              <a:t>, R. (2001). Motivation crowding theory. Journal of Economic Surveys, 15(5), 589-611.</a:t>
            </a:r>
          </a:p>
          <a:p>
            <a:pPr>
              <a:lnSpc>
                <a:spcPct val="90000"/>
              </a:lnSpc>
              <a:spcBef>
                <a:spcPts val="1000"/>
              </a:spcBef>
              <a:buClr>
                <a:schemeClr val="accent1"/>
              </a:buClr>
              <a:buFont typeface="Wingdings 3" charset="2"/>
              <a:buChar char=""/>
            </a:pPr>
            <a:r>
              <a:rPr lang="en-US" sz="800" dirty="0" err="1">
                <a:solidFill>
                  <a:schemeClr val="tx1">
                    <a:lumMod val="75000"/>
                    <a:lumOff val="25000"/>
                  </a:schemeClr>
                </a:solidFill>
                <a:effectLst/>
              </a:rPr>
              <a:t>Gagné</a:t>
            </a:r>
            <a:r>
              <a:rPr lang="en-US" sz="800" dirty="0">
                <a:solidFill>
                  <a:schemeClr val="tx1">
                    <a:lumMod val="75000"/>
                    <a:lumOff val="25000"/>
                  </a:schemeClr>
                </a:solidFill>
                <a:effectLst/>
              </a:rPr>
              <a:t>, M., &amp; Deci, E. L. (2005). Self‐determination theory and work motivation. Journal of Organizational Behavior, 26(4), 331-362.</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Grant, A. M. (2008). Does intrinsic motivation fuel the prosocial fire? Motivational synergy in predicting persistence, performance, and productivity. Journal of Applied Psychology, 93(1), 48-58.</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Harter, J. K., Schmidt, F. L., &amp; Hayes, T. L. (2002). Business-unit-level relationship between employee satisfaction, employee engagement, and business outcomes: A meta-analysis. Journal of Applied Psychology, 87(2), 268-279.</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Herzberg, F., </a:t>
            </a:r>
            <a:r>
              <a:rPr lang="en-US" sz="800" dirty="0" err="1">
                <a:solidFill>
                  <a:schemeClr val="tx1">
                    <a:lumMod val="75000"/>
                    <a:lumOff val="25000"/>
                  </a:schemeClr>
                </a:solidFill>
                <a:effectLst/>
              </a:rPr>
              <a:t>Mausner</a:t>
            </a:r>
            <a:r>
              <a:rPr lang="en-US" sz="800" dirty="0">
                <a:solidFill>
                  <a:schemeClr val="tx1">
                    <a:lumMod val="75000"/>
                    <a:lumOff val="25000"/>
                  </a:schemeClr>
                </a:solidFill>
                <a:effectLst/>
              </a:rPr>
              <a:t>, B., &amp; Snyderman, B. B. (1959). The motivation to work. New York: John Wiley &amp; Sons.</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Locke, E. A., &amp; Latham, G. P. (1990). A theory of goal setting &amp; task performance. Englewood Cliffs, NJ: Prentice-Hall.</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Luthans, F. (1998). Organizational Behavior. Boston, MA: Irwin McGraw-Hill.</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Maslow, A. H. (1943). A theory of human motivation. Psychological Review, 50(4), 370-396.</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Pink, D. H. (2009). Drive: The surprising truth about what motivates us. New York: Riverhead Books.</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Ryan, R. M., &amp; Deci, E. L. (2000). Intrinsic and extrinsic motivations: Classic definitions and new directions. Contemporary Educational Psychology, 25(1), 54-67.</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Shaw, J. D., </a:t>
            </a:r>
            <a:r>
              <a:rPr lang="en-US" sz="800" dirty="0" err="1">
                <a:solidFill>
                  <a:schemeClr val="tx1">
                    <a:lumMod val="75000"/>
                    <a:lumOff val="25000"/>
                  </a:schemeClr>
                </a:solidFill>
                <a:effectLst/>
              </a:rPr>
              <a:t>Delery</a:t>
            </a:r>
            <a:r>
              <a:rPr lang="en-US" sz="800" dirty="0">
                <a:solidFill>
                  <a:schemeClr val="tx1">
                    <a:lumMod val="75000"/>
                    <a:lumOff val="25000"/>
                  </a:schemeClr>
                </a:solidFill>
                <a:effectLst/>
              </a:rPr>
              <a:t>, J. E., Jenkins, G. D., &amp; Gupta, N. (1998). An organization-level analysis of voluntary and involuntary turnover. Academy of Management Journal, 41(5), 511-525.</a:t>
            </a:r>
          </a:p>
          <a:p>
            <a:pPr>
              <a:lnSpc>
                <a:spcPct val="90000"/>
              </a:lnSpc>
              <a:spcBef>
                <a:spcPts val="1000"/>
              </a:spcBef>
              <a:buClr>
                <a:schemeClr val="accent1"/>
              </a:buClr>
              <a:buFont typeface="Wingdings 3" charset="2"/>
              <a:buChar char=""/>
            </a:pPr>
            <a:r>
              <a:rPr lang="en-US" sz="800" dirty="0">
                <a:solidFill>
                  <a:schemeClr val="tx1">
                    <a:lumMod val="75000"/>
                    <a:lumOff val="25000"/>
                  </a:schemeClr>
                </a:solidFill>
                <a:effectLst/>
              </a:rPr>
              <a:t>Vroom, V. H. (1964). Work and motivation. New York: Wiley.</a:t>
            </a:r>
          </a:p>
          <a:p>
            <a:pPr>
              <a:lnSpc>
                <a:spcPct val="90000"/>
              </a:lnSpc>
              <a:spcBef>
                <a:spcPts val="1000"/>
              </a:spcBef>
              <a:buClr>
                <a:schemeClr val="accent1"/>
              </a:buClr>
            </a:pPr>
            <a:endParaRPr lang="en-US" sz="800" dirty="0">
              <a:solidFill>
                <a:schemeClr val="tx1">
                  <a:lumMod val="75000"/>
                  <a:lumOff val="25000"/>
                </a:schemeClr>
              </a:solidFill>
              <a:effectLst/>
            </a:endParaRPr>
          </a:p>
        </p:txBody>
      </p:sp>
    </p:spTree>
    <p:extLst>
      <p:ext uri="{BB962C8B-B14F-4D97-AF65-F5344CB8AC3E}">
        <p14:creationId xmlns:p14="http://schemas.microsoft.com/office/powerpoint/2010/main" val="355778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32</TotalTime>
  <Words>1547</Words>
  <Application>Microsoft Office PowerPoint</Application>
  <PresentationFormat>Widescreen</PresentationFormat>
  <Paragraphs>69</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Century Gothic</vt:lpstr>
      <vt:lpstr>Wingdings 3</vt:lpstr>
      <vt:lpstr>Wisp</vt:lpstr>
      <vt:lpstr>Developing relationships and workplace achievement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Developing relationships and workplace achievement</dc:title>
  <dc:creator>Cristian Spridon</dc:creator>
  <cp:lastModifiedBy>Cristian Ioan Spridon</cp:lastModifiedBy>
  <cp:revision>2</cp:revision>
  <dcterms:created xsi:type="dcterms:W3CDTF">2023-06-26T17:15:31Z</dcterms:created>
  <dcterms:modified xsi:type="dcterms:W3CDTF">2023-06-29T15:28:55Z</dcterms:modified>
</cp:coreProperties>
</file>