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92" autoAdjust="0"/>
    <p:restoredTop sz="83728" autoAdjust="0"/>
  </p:normalViewPr>
  <p:slideViewPr>
    <p:cSldViewPr>
      <p:cViewPr varScale="1">
        <p:scale>
          <a:sx n="90" d="100"/>
          <a:sy n="90" d="100"/>
        </p:scale>
        <p:origin x="142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fictional patient that I will continue to refer to in this presentation is Mr James Hartley, a 58-year-old retired Lorry driver who lives alone in a semi-urban area in England. Mr Hartley recently found out that he has Coronary Heart Disease, or CHD. Coronary Heart Disease is one of the leading causes of death in the United Kingdom, where the British Heart Foundation demonstrates that approximately 64,000 people die each year in the country (British Heart Foundation, 2023). It occurs when the coronary arteries supplying oxygenated blood to the heart muscle are constricted or occluded by the deposition of fats in the atherosclerosis condition. The following presentation plan aims at outlining an evidence-based and holistic care plan for Mr Hartley based on the NHS and NICE guidelines.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538919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Mr James Hartley is a male of 58 years, White British. He is an isolated man who has spent more than 30 years of his life working as a lorry driver, which is not a very active profession. Since he retired two years ago, his amount of physical activity has been reduced considerably. In terms of the necessary health indicators, Mr Hartley weighs 31.2, which classifies him as obese. His blood pressure is 148/92 millimetres of mercury, which is classified as Stage 2 hypertension. His overall cholesterol rate is 6.4 millimoles per litre against the recommended rate, and fasting blood glucose is 6.8 millimoles per litre, indicating a pre-diabetic condition. He is approximately 20 cigarettes per day and 18 units of alcohol per week. He also reports mild anxiety and significantly decreased contact with the healthcare services.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4078698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To develop the effects of Coronary Heart Disease on Mr Hartley, we must first consider the normal anatomy and physiology of the cardiovascular system. The heart is a muscular organ present in the thoracic cavity, and it contains four chambers: the right and left atria, and the right and left ventricles. It plays a significant role in pushing the oxygenated and deoxygenated blood to the lungs and body, respectively. It is the left and right coronary arteries, the aortic branches above the aortic valve, that provide the blood supply to the myocardium or the heart muscle per se (</a:t>
            </a:r>
            <a:r>
              <a:rPr kumimoji="1" lang="en-GB" sz="1200" kern="1200" dirty="0" err="1">
                <a:solidFill>
                  <a:schemeClr val="tx1"/>
                </a:solidFill>
                <a:effectLst/>
                <a:latin typeface="Arial" panose="020B0604020202020204" pitchFamily="34" charset="0"/>
                <a:ea typeface="+mn-ea"/>
                <a:cs typeface="+mn-cs"/>
              </a:rPr>
              <a:t>Bleiweis</a:t>
            </a:r>
            <a:r>
              <a:rPr kumimoji="1" lang="en-GB" sz="1200" kern="1200" dirty="0">
                <a:solidFill>
                  <a:schemeClr val="tx1"/>
                </a:solidFill>
                <a:effectLst/>
                <a:latin typeface="Arial" panose="020B0604020202020204" pitchFamily="34" charset="0"/>
                <a:ea typeface="+mn-ea"/>
                <a:cs typeface="+mn-cs"/>
              </a:rPr>
              <a:t> et al., 2025). </a:t>
            </a:r>
          </a:p>
          <a:p>
            <a:r>
              <a:rPr kumimoji="1" lang="en-GB" sz="1200" kern="1200" dirty="0">
                <a:solidFill>
                  <a:schemeClr val="tx1"/>
                </a:solidFill>
                <a:effectLst/>
                <a:latin typeface="Arial" panose="020B0604020202020204" pitchFamily="34" charset="0"/>
                <a:ea typeface="+mn-ea"/>
                <a:cs typeface="+mn-cs"/>
              </a:rPr>
              <a:t>When the cardiovascular system is working normally, these arteries are wide, pliable and consequently transport oxygen and nutrients to the heart tissue effectively (Tikhomirova and Muravyov, 2023). In Coronary Heart Disease, however, the walls of the arteries are lined with fatty plaques (cholesterol, inflammatory cells and fibrous tissue) in a process called atherosclerosis. Over time, these plaques shrink the lumen of the arteries, and the blood flow to the myocardium is reduced. This can lead to chest pain known as angina, in case a plaque rupture results in a clot, which can then result in a heart attack, or myocardial infarction. It is the key pathology involved in Mr Hartley.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75096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On the care plan of Mr Hartley, the first one is the lifestyle and health behaviours of the patient, which is predominantly the focus of the condition management. Mr Hartley is now on a high saturated fat, salt and very little fruit and vegetable diet. He is not very active, with less than 30 minutes of exercise weekly since retiring. He is a persistent heavy smoker who consumes more than the recommended 14 units of alcohol per week, as recommended by the NHS. His sleep has also been problematic, with an average of five to six hours per day, and little understanding of how his daily routine impacts his cardiovascular health. His social isolation worsens these issues as his retirement was due to studies continually linking loneliness to poorer health outcomes and less willingness to change and intervene with behaviour (Keilman, 2022).</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20320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second content of the care plan delivered by Mr Hartley presents the routine of his daily care as postulated by him. He will also be advised to take his prescribed medications every day, which will include a statin to control the amount of cholesterol, an antihypertensive to control the blood pressure, and low-dose aspirin to prevent the danger of clots in accordance with the NICE guideline NG136 (NICE, 2019). He will also measure his blood pressure twice a day at home and use a validated monitor. A planned program of light exercises will be initiated; therefore, the initial exercise will be 30 minutes of brisk walking daily, but will gradually increase. The changes in diet will also conform to the principles of the DASH diet modified with the lowered sodium levels, an increased intake of fibre and a lesser amount of saturated fats. He will also be referred to the NHS Stop Smoking Services and followed up by cardiology and GP after every three to six months.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540921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third part of the care plan is related to communication and ethical issues as the primary aspects of the person-centred care delivery. Any message to Mr Hartley will be reported using simple, articulate language, with consideration of his low health literacy, to ensure that he understands his condition and available treatment alternatives. All the care interactions shall be premised on shared decision-making that appreciates his autonomy and entitlement to take part in decision-making about his own health as required by the Mental Capacity Act of 2005 (Maghsoudi, </a:t>
            </a:r>
            <a:r>
              <a:rPr kumimoji="1" lang="en-GB" sz="1200" kern="1200" dirty="0" err="1">
                <a:solidFill>
                  <a:schemeClr val="tx1"/>
                </a:solidFill>
                <a:effectLst/>
                <a:latin typeface="Arial" panose="020B0604020202020204" pitchFamily="34" charset="0"/>
                <a:ea typeface="+mn-ea"/>
                <a:cs typeface="+mn-cs"/>
              </a:rPr>
              <a:t>Mohsenpour</a:t>
            </a:r>
            <a:r>
              <a:rPr kumimoji="1" lang="en-GB" sz="1200" kern="1200" dirty="0">
                <a:solidFill>
                  <a:schemeClr val="tx1"/>
                </a:solidFill>
                <a:effectLst/>
                <a:latin typeface="Arial" panose="020B0604020202020204" pitchFamily="34" charset="0"/>
                <a:ea typeface="+mn-ea"/>
                <a:cs typeface="+mn-cs"/>
              </a:rPr>
              <a:t> and Nazif, 2022). It will also adhere to the GDPR law and the NMC Code (2018) regarding strict confidentiality. He will not be judged for his smoking and alcohol use. His GP, cardiologist, dietitian, pharmacist and a mental health practitioner of the IAPT service will be involved in the interdisciplinary team and care coordination.</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848195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Mr Hartley is experiencing a high number of non-modifiable and modifiable risk factors of Coronary Heart Disease. The non-modifiable risk factors are age (he is 58) and biological sex because, at an earlier age, a man is statistically more likely to develop CHD than a female gender (British Heart Foundation, 2023). He has numerous risk factors that can be changed. Smoking has been considered one of the strongest predictors of cardiovascular disease because it predisposes inflammation of the arteries, increases blood pressure, and worsens atherosclerosis. The hypertension, with a reading of 148 over 92, places the walls of the arteries under a continuous mechanical load, which improves the formation of plaque. Atheromatous deposition is directly caused by his high levels of cholesterol of 6.4 millimoles per litre. His blood glucose level is 300-350 mg/DL, indicating that he is pre-diabetic; he is overweight and not exercising, which makes him physically inactive, and he has a bad diet that contributes to worsening his metabolic risk. Finally, his anxiety and social isolation are listed among the psychosocial risk factors that can be linked to the increased amount of cortisol and the decreased quantity of treatment compliance (Tan et al., 2023).</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258279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Based on the risk factors and care plan discussed, the evidence-based practice recommendations can be proposed as follows for the continued management of Mr Hartley. First of all, his medication plan should be reviewed regularly to ensure that it is filled not only with statins and antihypertensives but also per the NICE guideline NG136 (NICE, 2019). Secondly, he needs to be referred to an NHS Cardiac Rehabilitation Programme that is strong in reducing the number of deaths and readmissions following the diagnosis of CHD. Thirdly, one should consult with a registered dietitian to help with the systematic change in diet based on a Mediterranean or a DASH diet. The NICE PH10 public health guideline PH10 recommends pharmacotherapy with either varenicline or nicotine replacement therapy, with behavioural support assistance, to quit smoking (NICE, 2013). Mr Hartley should aim to obtain at least 150 minutes of moderate intensity aerobic exercise per week as recommended by the NHS physical activity guidelines. It is also referred to as IAPT for anxiety management. Blood pressure monitoring, HbA1c and lipid should be offered after three or six months.</a:t>
            </a:r>
            <a:endParaRPr kumimoji="1" lang="en-US"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912278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In conclusion, in this presentation, a comprehensive care plan was outlined in relation to Mr James Hartley, a fictitious individual who is a 58-year-old male with Coronary Heart Disease. We have talked about the cardiovascular anatomy and physiology of the cardiovascular system, the atherosclerosis impact on the coronary blood flow and the significant list of modifiable and non-modifiable risk factors that can be implemented for Mr Hartley. The proposed care plan is holistic and patient-focused and concentrates on medication, lifestyle, mental health, communication and ethical concerns. This is subject to any recommendation based on the current NHS and NICE guidelines. With the support and follow-ups, it is possible to maintain the firm clinical underpinning on the potential to change the long-term cardiovascular outcomes and the quality of life overall of Mr Hartley.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366706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3816424"/>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2429957</a:t>
            </a:r>
          </a:p>
          <a:p>
            <a:pPr algn="l" eaLnBrk="1" hangingPunct="1"/>
            <a:r>
              <a:rPr lang="en-GB" altLang="en-US" sz="2800" b="1" dirty="0">
                <a:solidFill>
                  <a:schemeClr val="bg1"/>
                </a:solidFill>
              </a:rPr>
              <a:t>Student Name: Anna Yeboah</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b="1">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half" idx="1"/>
          </p:nvPr>
        </p:nvSpPr>
        <p:spPr>
          <a:xfrm>
            <a:off x="457200" y="1600201"/>
            <a:ext cx="4038600" cy="3989040"/>
          </a:xfrm>
        </p:spPr>
        <p:txBody>
          <a:bodyPr wrap="square" anchor="t">
            <a:normAutofit fontScale="77500" lnSpcReduction="20000"/>
          </a:bodyPr>
          <a:lstStyle/>
          <a:p>
            <a:pPr algn="just">
              <a:lnSpc>
                <a:spcPct val="150000"/>
              </a:lnSpc>
            </a:pPr>
            <a:endParaRPr lang="en-US" sz="2200" dirty="0">
              <a:latin typeface="Arial" panose="020B0604020202020204" pitchFamily="34" charset="0"/>
              <a:cs typeface="Arial" panose="020B0604020202020204" pitchFamily="34" charset="0"/>
            </a:endParaRPr>
          </a:p>
          <a:p>
            <a:pPr algn="just">
              <a:lnSpc>
                <a:spcPct val="150000"/>
              </a:lnSpc>
            </a:pPr>
            <a:r>
              <a:rPr lang="en-US" sz="2200" dirty="0" err="1">
                <a:latin typeface="Arial" panose="020B0604020202020204" pitchFamily="34" charset="0"/>
                <a:cs typeface="Arial" panose="020B0604020202020204" pitchFamily="34" charset="0"/>
              </a:rPr>
              <a:t>Mr</a:t>
            </a:r>
            <a:r>
              <a:rPr lang="en-US" sz="2200" dirty="0">
                <a:latin typeface="Arial" panose="020B0604020202020204" pitchFamily="34" charset="0"/>
                <a:cs typeface="Arial" panose="020B0604020202020204" pitchFamily="34" charset="0"/>
              </a:rPr>
              <a:t> James Hartley, 58, retired lorry driver, recently diagnosed with CHD </a:t>
            </a:r>
          </a:p>
          <a:p>
            <a:pPr algn="just">
              <a:lnSpc>
                <a:spcPct val="150000"/>
              </a:lnSpc>
            </a:pPr>
            <a:r>
              <a:rPr lang="en-US" sz="2200" dirty="0">
                <a:latin typeface="Arial" panose="020B0604020202020204" pitchFamily="34" charset="0"/>
                <a:cs typeface="Arial" panose="020B0604020202020204" pitchFamily="34" charset="0"/>
              </a:rPr>
              <a:t>CHD kills ~64,000 people annually in the UK (British Heart Foundation, 2023) </a:t>
            </a:r>
          </a:p>
          <a:p>
            <a:pPr algn="just">
              <a:lnSpc>
                <a:spcPct val="150000"/>
              </a:lnSpc>
            </a:pPr>
            <a:r>
              <a:rPr lang="en-US" sz="2200" dirty="0">
                <a:latin typeface="Arial" panose="020B0604020202020204" pitchFamily="34" charset="0"/>
                <a:cs typeface="Arial" panose="020B0604020202020204" pitchFamily="34" charset="0"/>
              </a:rPr>
              <a:t>Presentation outlines an evidence-based care plan using NHS/NICE guidelines </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latin typeface="Arial" panose="020B0604020202020204" pitchFamily="34" charset="0"/>
                <a:cs typeface="Arial" panose="020B0604020202020204" pitchFamily="34" charset="0"/>
              </a:rPr>
              <a:pPr>
                <a:lnSpc>
                  <a:spcPct val="90000"/>
                </a:lnSpc>
                <a:spcAft>
                  <a:spcPts val="600"/>
                </a:spcAft>
                <a:defRPr/>
              </a:pPr>
              <a:t>06/04/2026</a:t>
            </a:fld>
            <a:endParaRPr lang="en-GB" altLang="en-US" sz="9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latin typeface="Arial" panose="020B0604020202020204" pitchFamily="34" charset="0"/>
              </a:rPr>
              <a:pPr>
                <a:spcAft>
                  <a:spcPts val="600"/>
                </a:spcAft>
                <a:defRPr/>
              </a:pPr>
              <a:t>2</a:t>
            </a:fld>
            <a:endParaRPr lang="en-GB" altLang="en-US">
              <a:latin typeface="Arial" panose="020B0604020202020204" pitchFamily="34" charset="0"/>
            </a:endParaRPr>
          </a:p>
        </p:txBody>
      </p:sp>
      <p:pic>
        <p:nvPicPr>
          <p:cNvPr id="1029" name="Picture 5" descr="Coronary heart disease (Ischaemic heart disease) - types, causes &amp; symptoms  - BHF">
            <a:extLst>
              <a:ext uri="{FF2B5EF4-FFF2-40B4-BE49-F238E27FC236}">
                <a16:creationId xmlns:a16="http://schemas.microsoft.com/office/drawing/2014/main" id="{8C05AE33-94C6-E760-6F16-03972C1AD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916832"/>
            <a:ext cx="4411584" cy="2846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1143000"/>
          </a:xfrm>
        </p:spPr>
        <p:txBody>
          <a:bodyPr wrap="square" anchor="ctr">
            <a:normAutofit/>
          </a:bodyPr>
          <a:lstStyle/>
          <a:p>
            <a:r>
              <a:rPr lang="en-GB" b="1"/>
              <a:t>Information about the person</a:t>
            </a:r>
          </a:p>
        </p:txBody>
      </p:sp>
      <p:pic>
        <p:nvPicPr>
          <p:cNvPr id="2051" name="Picture 3" descr="Developing a Job Description and Person Specification | It's A People  Business">
            <a:extLst>
              <a:ext uri="{FF2B5EF4-FFF2-40B4-BE49-F238E27FC236}">
                <a16:creationId xmlns:a16="http://schemas.microsoft.com/office/drawing/2014/main" id="{1F72FF56-7733-F97C-AA41-A87DC99F30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161" r="2" b="2"/>
          <a:stretch>
            <a:fillRect/>
          </a:stretch>
        </p:blipFill>
        <p:spPr bwMode="auto">
          <a:xfrm>
            <a:off x="457200" y="1451600"/>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3880F13-35A9-9D38-4535-EF0C49E1491E}"/>
              </a:ext>
            </a:extLst>
          </p:cNvPr>
          <p:cNvSpPr>
            <a:spLocks noGrp="1"/>
          </p:cNvSpPr>
          <p:nvPr>
            <p:ph sz="half" idx="2"/>
          </p:nvPr>
        </p:nvSpPr>
        <p:spPr>
          <a:xfrm>
            <a:off x="4648200" y="1600201"/>
            <a:ext cx="4038600" cy="3989040"/>
          </a:xfrm>
        </p:spPr>
        <p:txBody>
          <a:bodyPr wrap="square" anchor="t">
            <a:normAutofit fontScale="85000" lnSpcReduction="20000"/>
          </a:bodyPr>
          <a:lstStyle/>
          <a:p>
            <a:pPr algn="just">
              <a:lnSpc>
                <a:spcPct val="150000"/>
              </a:lnSpc>
            </a:pPr>
            <a:r>
              <a:rPr lang="en-GB" sz="2200" dirty="0"/>
              <a:t>BMI 31.2 (obese), BP 148/92 (Stage 2 hypertension), cholesterol 6.4 mmol/L, pre-diabetic </a:t>
            </a:r>
          </a:p>
          <a:p>
            <a:pPr algn="just">
              <a:lnSpc>
                <a:spcPct val="150000"/>
              </a:lnSpc>
            </a:pPr>
            <a:r>
              <a:rPr lang="en-GB" sz="2200" dirty="0"/>
              <a:t>Smokes 20 cigarettes/day, drinks 18 units alcohol/week, sleeps only 5–6 hours </a:t>
            </a:r>
          </a:p>
          <a:p>
            <a:pPr algn="just">
              <a:lnSpc>
                <a:spcPct val="150000"/>
              </a:lnSpc>
            </a:pPr>
            <a:r>
              <a:rPr lang="en-GB" sz="2200" dirty="0"/>
              <a:t>Socially isolated, low physical activity since retirement, limited healthcare contact </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06/04/2026</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038600" cy="3989040"/>
          </a:xfrm>
        </p:spPr>
        <p:txBody>
          <a:bodyPr wrap="square" anchor="t">
            <a:normAutofit/>
          </a:bodyPr>
          <a:lstStyle/>
          <a:p>
            <a:pPr>
              <a:lnSpc>
                <a:spcPct val="90000"/>
              </a:lnSpc>
            </a:pPr>
            <a:endParaRPr lang="en-GB" sz="2000"/>
          </a:p>
          <a:p>
            <a:pPr>
              <a:lnSpc>
                <a:spcPct val="90000"/>
              </a:lnSpc>
            </a:pPr>
            <a:r>
              <a:rPr lang="en-GB" sz="2000"/>
              <a:t>Heart pumps blood via coronary arteries supplying oxygen to the myocardium (</a:t>
            </a:r>
            <a:r>
              <a:rPr lang="en-GB" sz="2000" err="1"/>
              <a:t>Bleiweis</a:t>
            </a:r>
            <a:r>
              <a:rPr lang="en-GB" sz="2000"/>
              <a:t> et al., 2025) </a:t>
            </a:r>
          </a:p>
          <a:p>
            <a:pPr>
              <a:lnSpc>
                <a:spcPct val="90000"/>
              </a:lnSpc>
            </a:pPr>
            <a:r>
              <a:rPr lang="en-GB" sz="2000"/>
              <a:t>Normal arteries are wide and pliable, transporting oxygen effectively (Tikhomirova and Muravyov, 2023) </a:t>
            </a:r>
          </a:p>
          <a:p>
            <a:pPr>
              <a:lnSpc>
                <a:spcPct val="90000"/>
              </a:lnSpc>
            </a:pPr>
            <a:r>
              <a:rPr lang="en-GB" sz="2000"/>
              <a:t>In CHD, atherosclerotic plaques narrow arteries, reducing blood flow and risking heart attack </a:t>
            </a:r>
          </a:p>
        </p:txBody>
      </p:sp>
      <p:pic>
        <p:nvPicPr>
          <p:cNvPr id="3075" name="Picture 3" descr="Intro to A&amp;P for EMR Students">
            <a:extLst>
              <a:ext uri="{FF2B5EF4-FFF2-40B4-BE49-F238E27FC236}">
                <a16:creationId xmlns:a16="http://schemas.microsoft.com/office/drawing/2014/main" id="{F95DB5B0-2E23-870D-4C45-A52235F140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5" b="1232"/>
          <a:stretch>
            <a:fillRect/>
          </a:stretch>
        </p:blipFill>
        <p:spPr bwMode="auto">
          <a:xfrm>
            <a:off x="4648200" y="1600201"/>
            <a:ext cx="4038600" cy="3989040"/>
          </a:xfrm>
          <a:prstGeom prst="rect">
            <a:avLst/>
          </a:prstGeom>
          <a:solidFill>
            <a:srgbClr val="FFFFFF"/>
          </a:solidFill>
        </p:spPr>
      </p:pic>
      <p:sp>
        <p:nvSpPr>
          <p:cNvPr id="3080" name="Date Placeholder 4">
            <a:extLst>
              <a:ext uri="{FF2B5EF4-FFF2-40B4-BE49-F238E27FC236}">
                <a16:creationId xmlns:a16="http://schemas.microsoft.com/office/drawing/2014/main" id="{BABE7A6F-2DE9-9193-56EF-74A6246FCCD1}"/>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06/04/2026</a:t>
            </a:fld>
            <a:endParaRPr lang="en-GB" altLang="en-US"/>
          </a:p>
        </p:txBody>
      </p:sp>
      <p:sp>
        <p:nvSpPr>
          <p:cNvPr id="3082" name="Slide Number Placeholder 5">
            <a:extLst>
              <a:ext uri="{FF2B5EF4-FFF2-40B4-BE49-F238E27FC236}">
                <a16:creationId xmlns:a16="http://schemas.microsoft.com/office/drawing/2014/main" id="{68DD1551-E3FE-BE68-10E3-23C5435CF487}"/>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b="1"/>
              <a:t>Care Plan (1/3)</a:t>
            </a:r>
          </a:p>
        </p:txBody>
      </p:sp>
      <p:pic>
        <p:nvPicPr>
          <p:cNvPr id="4099" name="Picture 3" descr="What is A Care Plan in Aged Care? | 5 Things You Need to Know">
            <a:extLst>
              <a:ext uri="{FF2B5EF4-FFF2-40B4-BE49-F238E27FC236}">
                <a16:creationId xmlns:a16="http://schemas.microsoft.com/office/drawing/2014/main" id="{3E54829F-41AC-9445-8129-3C47085CD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63" r="12112"/>
          <a:stretch>
            <a:fillRect/>
          </a:stretch>
        </p:blipFill>
        <p:spPr bwMode="auto">
          <a:xfrm>
            <a:off x="457200" y="1600201"/>
            <a:ext cx="4038600" cy="3989040"/>
          </a:xfrm>
          <a:prstGeom prst="rect">
            <a:avLst/>
          </a:prstGeom>
          <a:solidFill>
            <a:srgbClr val="FFFFFF"/>
          </a:solidFill>
        </p:spPr>
      </p:pic>
      <p:sp>
        <p:nvSpPr>
          <p:cNvPr id="3" name="Content Placeholder 2">
            <a:extLst>
              <a:ext uri="{FF2B5EF4-FFF2-40B4-BE49-F238E27FC236}">
                <a16:creationId xmlns:a16="http://schemas.microsoft.com/office/drawing/2014/main" id="{6434F549-6873-A292-8A34-6B47A514022A}"/>
              </a:ext>
            </a:extLst>
          </p:cNvPr>
          <p:cNvSpPr>
            <a:spLocks noGrp="1"/>
          </p:cNvSpPr>
          <p:nvPr>
            <p:ph sz="half" idx="2"/>
          </p:nvPr>
        </p:nvSpPr>
        <p:spPr>
          <a:xfrm>
            <a:off x="4648200" y="1600201"/>
            <a:ext cx="4038600" cy="3989040"/>
          </a:xfrm>
        </p:spPr>
        <p:txBody>
          <a:bodyPr wrap="square" anchor="t">
            <a:normAutofit/>
          </a:bodyPr>
          <a:lstStyle/>
          <a:p>
            <a:pPr marL="0" lvl="0" indent="0">
              <a:lnSpc>
                <a:spcPct val="90000"/>
              </a:lnSpc>
              <a:spcBef>
                <a:spcPct val="0"/>
              </a:spcBef>
              <a:spcAft>
                <a:spcPts val="600"/>
              </a:spcAft>
              <a:buNone/>
            </a:pPr>
            <a:endParaRPr lang="en-US" altLang="en-US" sz="2400"/>
          </a:p>
          <a:p>
            <a:pPr marL="0" lvl="0" indent="0">
              <a:lnSpc>
                <a:spcPct val="90000"/>
              </a:lnSpc>
              <a:spcBef>
                <a:spcPct val="0"/>
              </a:spcBef>
              <a:spcAft>
                <a:spcPts val="600"/>
              </a:spcAft>
              <a:buFontTx/>
              <a:buChar char="•"/>
            </a:pPr>
            <a:r>
              <a:rPr lang="en-US" altLang="en-US" sz="2400"/>
              <a:t>Poor diet, minimal exercise, heavy smoking and excess alcohol all identified </a:t>
            </a:r>
          </a:p>
          <a:p>
            <a:pPr marL="0" lvl="0" indent="0">
              <a:lnSpc>
                <a:spcPct val="90000"/>
              </a:lnSpc>
              <a:spcBef>
                <a:spcPct val="0"/>
              </a:spcBef>
              <a:spcAft>
                <a:spcPts val="600"/>
              </a:spcAft>
              <a:buFontTx/>
              <a:buChar char="•"/>
            </a:pPr>
            <a:r>
              <a:rPr lang="en-US" altLang="en-US" sz="2400"/>
              <a:t>Sleep issues and low health awareness worsen cardiovascular risk </a:t>
            </a:r>
          </a:p>
          <a:p>
            <a:pPr marL="0" lvl="0" indent="0">
              <a:lnSpc>
                <a:spcPct val="90000"/>
              </a:lnSpc>
              <a:spcBef>
                <a:spcPct val="0"/>
              </a:spcBef>
              <a:spcAft>
                <a:spcPts val="600"/>
              </a:spcAft>
              <a:buFontTx/>
              <a:buChar char="•"/>
            </a:pPr>
            <a:r>
              <a:rPr lang="en-US" altLang="en-US" sz="2400"/>
              <a:t>Social isolation linked to poorer outcomes and reduced behaviour change (Keilman, 2022)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r>
              <a:rPr lang="en-GB" b="1"/>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a:xfrm>
            <a:off x="457200" y="1600201"/>
            <a:ext cx="4038600" cy="3989040"/>
          </a:xfrm>
        </p:spPr>
        <p:txBody>
          <a:bodyPr wrap="square" anchor="t">
            <a:normAutofit/>
          </a:bodyPr>
          <a:lstStyle/>
          <a:p>
            <a:pPr>
              <a:lnSpc>
                <a:spcPct val="90000"/>
              </a:lnSpc>
            </a:pPr>
            <a:endParaRPr lang="en-GB" sz="2200"/>
          </a:p>
          <a:p>
            <a:pPr>
              <a:lnSpc>
                <a:spcPct val="90000"/>
              </a:lnSpc>
            </a:pPr>
            <a:r>
              <a:rPr lang="en-GB" sz="2200"/>
              <a:t>Daily medications: statin, antihypertensive, low-dose aspirin (NICE, 2019) </a:t>
            </a:r>
          </a:p>
          <a:p>
            <a:pPr>
              <a:lnSpc>
                <a:spcPct val="90000"/>
              </a:lnSpc>
            </a:pPr>
            <a:r>
              <a:rPr lang="en-GB" sz="2200"/>
              <a:t>Home BP monitoring twice daily; gradual exercise programme starting with brisk walking </a:t>
            </a:r>
          </a:p>
          <a:p>
            <a:pPr>
              <a:lnSpc>
                <a:spcPct val="90000"/>
              </a:lnSpc>
            </a:pPr>
            <a:r>
              <a:rPr lang="en-GB" sz="2200"/>
              <a:t>DASH diet adopted; referred to NHS Stop Smoking Services; regular GP/cardiology follow-up </a:t>
            </a:r>
          </a:p>
        </p:txBody>
      </p:sp>
      <p:pic>
        <p:nvPicPr>
          <p:cNvPr id="5123" name="Picture 3" descr="An Introduction To Care Planning | Care Docs">
            <a:extLst>
              <a:ext uri="{FF2B5EF4-FFF2-40B4-BE49-F238E27FC236}">
                <a16:creationId xmlns:a16="http://schemas.microsoft.com/office/drawing/2014/main" id="{BEA760C8-9FEA-87C4-828A-520E10E099E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3193" r="18917" b="6"/>
          <a:stretch>
            <a:fillRect/>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06/04/2026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1143000"/>
          </a:xfrm>
        </p:spPr>
        <p:txBody>
          <a:bodyPr wrap="square" anchor="ctr">
            <a:normAutofit/>
          </a:bodyPr>
          <a:lstStyle/>
          <a:p>
            <a:r>
              <a:rPr lang="en-GB" b="1"/>
              <a:t>Care Plan (3/3) </a:t>
            </a:r>
          </a:p>
        </p:txBody>
      </p:sp>
      <p:pic>
        <p:nvPicPr>
          <p:cNvPr id="6146" name="Picture 2" descr="What is A Care Plan in Aged Care? | 5 Things You Need to Know">
            <a:extLst>
              <a:ext uri="{FF2B5EF4-FFF2-40B4-BE49-F238E27FC236}">
                <a16:creationId xmlns:a16="http://schemas.microsoft.com/office/drawing/2014/main" id="{A0E2F3B1-7C8C-369E-99ED-E51D2B9F1B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87447"/>
            <a:ext cx="4038600" cy="3614547"/>
          </a:xfrm>
          <a:prstGeom prst="rect">
            <a:avLst/>
          </a:prstGeom>
          <a:solidFill>
            <a:srgbClr val="FFFFFF"/>
          </a:solidFill>
        </p:spPr>
      </p:pic>
      <p:sp>
        <p:nvSpPr>
          <p:cNvPr id="3" name="Content Placeholder 2">
            <a:extLst>
              <a:ext uri="{FF2B5EF4-FFF2-40B4-BE49-F238E27FC236}">
                <a16:creationId xmlns:a16="http://schemas.microsoft.com/office/drawing/2014/main" id="{CB8DB334-A7AC-B263-B902-D885AE203F43}"/>
              </a:ext>
            </a:extLst>
          </p:cNvPr>
          <p:cNvSpPr>
            <a:spLocks noGrp="1"/>
          </p:cNvSpPr>
          <p:nvPr>
            <p:ph sz="half" idx="2"/>
          </p:nvPr>
        </p:nvSpPr>
        <p:spPr>
          <a:xfrm>
            <a:off x="4648200" y="1600201"/>
            <a:ext cx="4038600" cy="3989040"/>
          </a:xfrm>
        </p:spPr>
        <p:txBody>
          <a:bodyPr wrap="square" anchor="t">
            <a:normAutofit/>
          </a:bodyPr>
          <a:lstStyle/>
          <a:p>
            <a:pPr>
              <a:lnSpc>
                <a:spcPct val="90000"/>
              </a:lnSpc>
            </a:pPr>
            <a:endParaRPr lang="en-GB" sz="2000"/>
          </a:p>
          <a:p>
            <a:pPr>
              <a:lnSpc>
                <a:spcPct val="90000"/>
              </a:lnSpc>
            </a:pPr>
            <a:r>
              <a:rPr lang="en-GB" sz="2000"/>
              <a:t>Simple language used; shared decision-making respected per Mental Capacity Act 2005 (Maghsoudi, </a:t>
            </a:r>
            <a:r>
              <a:rPr lang="en-GB" sz="2000" err="1"/>
              <a:t>Mohsenpour</a:t>
            </a:r>
            <a:r>
              <a:rPr lang="en-GB" sz="2000"/>
              <a:t> and Nazif, 2022) </a:t>
            </a:r>
          </a:p>
          <a:p>
            <a:pPr>
              <a:lnSpc>
                <a:spcPct val="90000"/>
              </a:lnSpc>
            </a:pPr>
            <a:r>
              <a:rPr lang="en-GB" sz="2000"/>
              <a:t>Confidentiality maintained per GDPR and NMC Code (2018); no judgment on lifestyle choices </a:t>
            </a:r>
          </a:p>
          <a:p>
            <a:pPr>
              <a:lnSpc>
                <a:spcPct val="90000"/>
              </a:lnSpc>
            </a:pPr>
            <a:r>
              <a:rPr lang="en-GB" sz="2000"/>
              <a:t>Multidisciplinary team includes GP, cardiologist, dietitian, pharmacist, and IAPT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06/04/2026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611560" y="1600201"/>
            <a:ext cx="3466728" cy="3989040"/>
          </a:xfrm>
        </p:spPr>
        <p:txBody>
          <a:bodyPr wrap="square" anchor="t">
            <a:normAutofit fontScale="77500" lnSpcReduction="20000"/>
          </a:bodyPr>
          <a:lstStyle/>
          <a:p>
            <a:pPr algn="just">
              <a:lnSpc>
                <a:spcPct val="150000"/>
              </a:lnSpc>
            </a:pPr>
            <a:r>
              <a:rPr lang="en-GB" sz="2000" dirty="0">
                <a:latin typeface="Arial" panose="020B0604020202020204" pitchFamily="34" charset="0"/>
                <a:cs typeface="Arial" panose="020B0604020202020204" pitchFamily="34" charset="0"/>
              </a:rPr>
              <a:t>Non-modifiable: age (58) and male sex increase CHD likelihood (British Heart Foundation, 2023) </a:t>
            </a:r>
          </a:p>
          <a:p>
            <a:pPr algn="just">
              <a:lnSpc>
                <a:spcPct val="150000"/>
              </a:lnSpc>
            </a:pPr>
            <a:r>
              <a:rPr lang="en-GB" sz="2000" dirty="0">
                <a:latin typeface="Arial" panose="020B0604020202020204" pitchFamily="34" charset="0"/>
                <a:cs typeface="Arial" panose="020B0604020202020204" pitchFamily="34" charset="0"/>
              </a:rPr>
              <a:t>Modifiable: smoking, hypertension, high cholesterol, pre-diabetes, obesity, inactivity </a:t>
            </a:r>
          </a:p>
          <a:p>
            <a:pPr algn="just">
              <a:lnSpc>
                <a:spcPct val="150000"/>
              </a:lnSpc>
            </a:pPr>
            <a:r>
              <a:rPr lang="en-GB" sz="2000" dirty="0">
                <a:latin typeface="Arial" panose="020B0604020202020204" pitchFamily="34" charset="0"/>
                <a:cs typeface="Arial" panose="020B0604020202020204" pitchFamily="34" charset="0"/>
              </a:rPr>
              <a:t>Psychosocial: anxiety and isolation raise cortisol and reduce treatment compliance (Tan et al., 2023) </a:t>
            </a:r>
          </a:p>
        </p:txBody>
      </p:sp>
      <p:pic>
        <p:nvPicPr>
          <p:cNvPr id="7171" name="Picture 3" descr="The Odds on Needing Long-Term Care - WSJ">
            <a:extLst>
              <a:ext uri="{FF2B5EF4-FFF2-40B4-BE49-F238E27FC236}">
                <a16:creationId xmlns:a16="http://schemas.microsoft.com/office/drawing/2014/main" id="{29B075F7-6671-D87E-3E36-2907FEB175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173" r="15247" b="-2"/>
          <a:stretch>
            <a:fillRect/>
          </a:stretch>
        </p:blipFill>
        <p:spPr bwMode="auto">
          <a:xfrm>
            <a:off x="4648200" y="1600201"/>
            <a:ext cx="4038600" cy="3989040"/>
          </a:xfrm>
          <a:prstGeom prst="rect">
            <a:avLst/>
          </a:prstGeom>
          <a:solidFill>
            <a:srgbClr val="FFFFFF"/>
          </a:solidFill>
        </p:spPr>
      </p:pic>
      <p:sp>
        <p:nvSpPr>
          <p:cNvPr id="7180" name="Date Placeholder 4">
            <a:extLst>
              <a:ext uri="{FF2B5EF4-FFF2-40B4-BE49-F238E27FC236}">
                <a16:creationId xmlns:a16="http://schemas.microsoft.com/office/drawing/2014/main" id="{FFF9A458-8CF4-24EE-BA11-08BFA86B3717}"/>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latin typeface="Arial" panose="020B0604020202020204" pitchFamily="34" charset="0"/>
                <a:cs typeface="Arial" panose="020B0604020202020204" pitchFamily="34" charset="0"/>
              </a:rPr>
              <a:pPr>
                <a:spcAft>
                  <a:spcPts val="600"/>
                </a:spcAft>
                <a:defRPr/>
              </a:pPr>
              <a:t>06/04/2026</a:t>
            </a:fld>
            <a:endParaRPr lang="en-GB" altLang="en-US">
              <a:latin typeface="Arial" panose="020B0604020202020204" pitchFamily="34" charset="0"/>
              <a:cs typeface="Arial" panose="020B0604020202020204" pitchFamily="34" charset="0"/>
            </a:endParaRPr>
          </a:p>
        </p:txBody>
      </p:sp>
      <p:sp>
        <p:nvSpPr>
          <p:cNvPr id="7181" name="Slide Number Placeholder 5">
            <a:extLst>
              <a:ext uri="{FF2B5EF4-FFF2-40B4-BE49-F238E27FC236}">
                <a16:creationId xmlns:a16="http://schemas.microsoft.com/office/drawing/2014/main" id="{73E4B9A0-4C2B-8BEE-6B25-B13E0DEFCA12}"/>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latin typeface="Arial" panose="020B0604020202020204" pitchFamily="34" charset="0"/>
              </a:rPr>
              <a:pPr>
                <a:spcAft>
                  <a:spcPts val="600"/>
                </a:spcAft>
                <a:defRPr/>
              </a:pPr>
              <a:t>8</a:t>
            </a:fld>
            <a:endParaRPr lang="en-GB" altLang="en-US">
              <a:latin typeface="Arial" panose="020B0604020202020204" pitchFamily="34" charset="0"/>
            </a:endParaRPr>
          </a:p>
        </p:txBody>
      </p:sp>
    </p:spTree>
    <p:extLst>
      <p:ext uri="{BB962C8B-B14F-4D97-AF65-F5344CB8AC3E}">
        <p14:creationId xmlns:p14="http://schemas.microsoft.com/office/powerpoint/2010/main" val="168872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96640" y="1600201"/>
            <a:ext cx="4223831" cy="3412975"/>
          </a:xfrm>
        </p:spPr>
        <p:txBody>
          <a:bodyPr/>
          <a:lstStyle/>
          <a:p>
            <a:pPr algn="just">
              <a:lnSpc>
                <a:spcPct val="150000"/>
              </a:lnSpc>
              <a:spcBef>
                <a:spcPct val="0"/>
              </a:spcBef>
            </a:pPr>
            <a:r>
              <a:rPr lang="en-US" altLang="en-US" sz="1400" dirty="0">
                <a:latin typeface="Arial" panose="020B0604020202020204" pitchFamily="34" charset="0"/>
                <a:cs typeface="Arial" panose="020B0604020202020204" pitchFamily="34" charset="0"/>
              </a:rPr>
              <a:t>Review medications per NG136 (NICE, 2019); refer to NHS Cardiac Rehabilitation Programme </a:t>
            </a:r>
          </a:p>
          <a:p>
            <a:pPr algn="just">
              <a:lnSpc>
                <a:spcPct val="150000"/>
              </a:lnSpc>
              <a:spcBef>
                <a:spcPct val="0"/>
              </a:spcBef>
            </a:pPr>
            <a:r>
              <a:rPr lang="en-US" altLang="en-US" sz="1400" dirty="0">
                <a:latin typeface="Arial" panose="020B0604020202020204" pitchFamily="34" charset="0"/>
                <a:cs typeface="Arial" panose="020B0604020202020204" pitchFamily="34" charset="0"/>
              </a:rPr>
              <a:t>Dietitian referral for Mediterranean/DASH diet; NRT or varenicline for smoking cessation </a:t>
            </a:r>
          </a:p>
          <a:p>
            <a:pPr algn="just">
              <a:lnSpc>
                <a:spcPct val="150000"/>
              </a:lnSpc>
              <a:spcBef>
                <a:spcPct val="0"/>
              </a:spcBef>
            </a:pPr>
            <a:r>
              <a:rPr lang="en-US" altLang="en-US" sz="1400" dirty="0">
                <a:latin typeface="Arial" panose="020B0604020202020204" pitchFamily="34" charset="0"/>
                <a:cs typeface="Arial" panose="020B0604020202020204" pitchFamily="34" charset="0"/>
              </a:rPr>
              <a:t>150 mins/week moderate exercise; IAPT for anxiety; regular BP, HbA1c, lipid monitoring on </a:t>
            </a:r>
            <a:r>
              <a:rPr kumimoji="1" lang="en-GB" sz="1400" dirty="0">
                <a:latin typeface="Arial" panose="020B0604020202020204" pitchFamily="34" charset="0"/>
              </a:rPr>
              <a:t>(NICE, 2013). </a:t>
            </a:r>
          </a:p>
          <a:p>
            <a:pPr algn="just">
              <a:lnSpc>
                <a:spcPct val="150000"/>
              </a:lnSpc>
              <a:spcBef>
                <a:spcPct val="0"/>
              </a:spcBef>
            </a:pPr>
            <a:r>
              <a:rPr lang="en-US" altLang="en-US" sz="1400" dirty="0">
                <a:latin typeface="Arial" panose="020B0604020202020204" pitchFamily="34" charset="0"/>
                <a:cs typeface="Arial" panose="020B0604020202020204" pitchFamily="34" charset="0"/>
              </a:rPr>
              <a:t>150 mins/week moderate exercise; IAPT for anxiety; regular BP, HbA1c, lipid monitoring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latin typeface="Arial" panose="020B0604020202020204" pitchFamily="34" charset="0"/>
                <a:cs typeface="Arial" panose="020B0604020202020204" pitchFamily="34" charset="0"/>
              </a:rPr>
              <a:pPr>
                <a:defRPr/>
              </a:pPr>
              <a:t>06/04/2026</a:t>
            </a:fld>
            <a:endParaRPr lang="en-GB" altLang="en-US">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latin typeface="Arial" panose="020B0604020202020204" pitchFamily="34" charset="0"/>
              </a:rPr>
              <a:pPr>
                <a:defRPr/>
              </a:pPr>
              <a:t>9</a:t>
            </a:fld>
            <a:endParaRPr lang="en-GB" altLang="en-US">
              <a:latin typeface="Arial" panose="020B0604020202020204" pitchFamily="34" charset="0"/>
            </a:endParaRPr>
          </a:p>
        </p:txBody>
      </p:sp>
      <p:sp>
        <p:nvSpPr>
          <p:cNvPr id="6" name="Rectangle 1">
            <a:extLst>
              <a:ext uri="{FF2B5EF4-FFF2-40B4-BE49-F238E27FC236}">
                <a16:creationId xmlns:a16="http://schemas.microsoft.com/office/drawing/2014/main" id="{75F944FC-FAD1-0D16-8E71-ACCB59E6D07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endParaRPr>
          </a:p>
        </p:txBody>
      </p:sp>
      <p:pic>
        <p:nvPicPr>
          <p:cNvPr id="8195" name="Picture 3" descr="How To Write the Perfect Nursing Care Plan with Examples">
            <a:extLst>
              <a:ext uri="{FF2B5EF4-FFF2-40B4-BE49-F238E27FC236}">
                <a16:creationId xmlns:a16="http://schemas.microsoft.com/office/drawing/2014/main" id="{A435E29C-2726-3E33-7BF3-1B99E48F54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8837" y="1772816"/>
            <a:ext cx="4223831" cy="324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76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1143000"/>
          </a:xfrm>
        </p:spPr>
        <p:txBody>
          <a:bodyPr wrap="square" anchor="ctr">
            <a:normAutofit/>
          </a:bodyPr>
          <a:lstStyle/>
          <a:p>
            <a:r>
              <a:rPr lang="en-GB"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sz="half" idx="1"/>
          </p:nvPr>
        </p:nvSpPr>
        <p:spPr>
          <a:xfrm>
            <a:off x="457200" y="1600201"/>
            <a:ext cx="4038600" cy="3989040"/>
          </a:xfrm>
        </p:spPr>
        <p:txBody>
          <a:bodyPr wrap="square" anchor="t">
            <a:normAutofit/>
          </a:bodyPr>
          <a:lstStyle/>
          <a:p>
            <a:pPr>
              <a:lnSpc>
                <a:spcPct val="90000"/>
              </a:lnSpc>
            </a:pPr>
            <a:endParaRPr lang="en-US" sz="2200" dirty="0">
              <a:latin typeface="Arial" panose="020B0604020202020204" pitchFamily="34" charset="0"/>
              <a:cs typeface="Arial" panose="020B0604020202020204" pitchFamily="34" charset="0"/>
            </a:endParaRPr>
          </a:p>
          <a:p>
            <a:pPr>
              <a:lnSpc>
                <a:spcPct val="90000"/>
              </a:lnSpc>
            </a:pPr>
            <a:r>
              <a:rPr lang="en-US" sz="2200" dirty="0">
                <a:latin typeface="Arial" panose="020B0604020202020204" pitchFamily="34" charset="0"/>
                <a:cs typeface="Arial" panose="020B0604020202020204" pitchFamily="34" charset="0"/>
              </a:rPr>
              <a:t>Holistic care plan developed covering medication, lifestyle, mental health and ethics </a:t>
            </a:r>
          </a:p>
          <a:p>
            <a:pPr>
              <a:lnSpc>
                <a:spcPct val="90000"/>
              </a:lnSpc>
            </a:pPr>
            <a:r>
              <a:rPr lang="en-US" sz="2200" dirty="0">
                <a:latin typeface="Arial" panose="020B0604020202020204" pitchFamily="34" charset="0"/>
                <a:cs typeface="Arial" panose="020B0604020202020204" pitchFamily="34" charset="0"/>
              </a:rPr>
              <a:t>Plan grounded in current NHS and NICE guidelines throughout </a:t>
            </a:r>
          </a:p>
          <a:p>
            <a:pPr>
              <a:lnSpc>
                <a:spcPct val="90000"/>
              </a:lnSpc>
            </a:pPr>
            <a:r>
              <a:rPr lang="en-US" sz="2200" dirty="0">
                <a:latin typeface="Arial" panose="020B0604020202020204" pitchFamily="34" charset="0"/>
                <a:cs typeface="Arial" panose="020B0604020202020204" pitchFamily="34" charset="0"/>
              </a:rPr>
              <a:t>With ongoing support, long-term cardiovascular outcomes and quality of life can improve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latin typeface="Arial" panose="020B0604020202020204" pitchFamily="34" charset="0"/>
                <a:cs typeface="Arial" panose="020B0604020202020204" pitchFamily="34" charset="0"/>
              </a:rPr>
              <a:pPr>
                <a:lnSpc>
                  <a:spcPct val="90000"/>
                </a:lnSpc>
                <a:spcAft>
                  <a:spcPts val="600"/>
                </a:spcAft>
                <a:defRPr/>
              </a:pPr>
              <a:t>06/04/2026</a:t>
            </a:fld>
            <a:endParaRPr lang="en-GB" altLang="en-US" sz="9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latin typeface="Arial" panose="020B0604020202020204" pitchFamily="34" charset="0"/>
              </a:rPr>
              <a:pPr>
                <a:spcAft>
                  <a:spcPts val="600"/>
                </a:spcAft>
                <a:defRPr/>
              </a:pPr>
              <a:t>10</a:t>
            </a:fld>
            <a:endParaRPr lang="en-GB" altLang="en-US">
              <a:latin typeface="Arial" panose="020B0604020202020204" pitchFamily="34" charset="0"/>
            </a:endParaRPr>
          </a:p>
        </p:txBody>
      </p:sp>
      <p:pic>
        <p:nvPicPr>
          <p:cNvPr id="9219" name="Picture 3" descr="Refine Your Final Word With 10 Alternatives To “In Conclusion” |  Thesaurus.com">
            <a:extLst>
              <a:ext uri="{FF2B5EF4-FFF2-40B4-BE49-F238E27FC236}">
                <a16:creationId xmlns:a16="http://schemas.microsoft.com/office/drawing/2014/main" id="{B16E9411-00E3-95C2-5C7E-3731F9A1BE0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2014438"/>
            <a:ext cx="4038600" cy="3286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544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268760"/>
            <a:ext cx="8229600" cy="3917032"/>
          </a:xfrm>
        </p:spPr>
        <p:txBody>
          <a:bodyPr/>
          <a:lstStyle/>
          <a:p>
            <a:pPr marL="0" indent="0">
              <a:spcBef>
                <a:spcPts val="0"/>
              </a:spcBef>
              <a:buNone/>
            </a:pPr>
            <a:r>
              <a:rPr lang="en-GB" sz="1200" dirty="0" err="1">
                <a:latin typeface="Arial" panose="020B0604020202020204" pitchFamily="34" charset="0"/>
                <a:cs typeface="Arial" panose="020B0604020202020204" pitchFamily="34" charset="0"/>
              </a:rPr>
              <a:t>Bleiweis</a:t>
            </a:r>
            <a:r>
              <a:rPr lang="en-GB" sz="1200" dirty="0">
                <a:latin typeface="Arial" panose="020B0604020202020204" pitchFamily="34" charset="0"/>
                <a:cs typeface="Arial" panose="020B0604020202020204" pitchFamily="34" charset="0"/>
              </a:rPr>
              <a:t>, M.S. et al. (2025) ‘Impact of Congenital Heart Disease Versus Acquired Heart Disease: An Analysis of 181 Patients who Underwent Cardiac Transplantation’, World Journal for </a:t>
            </a:r>
            <a:r>
              <a:rPr lang="en-GB" sz="1200" dirty="0" err="1">
                <a:latin typeface="Arial" panose="020B0604020202020204" pitchFamily="34" charset="0"/>
                <a:cs typeface="Arial" panose="020B0604020202020204" pitchFamily="34" charset="0"/>
              </a:rPr>
              <a:t>Pediatric</a:t>
            </a:r>
            <a:r>
              <a:rPr lang="en-GB" sz="1200" dirty="0">
                <a:latin typeface="Arial" panose="020B0604020202020204" pitchFamily="34" charset="0"/>
                <a:cs typeface="Arial" panose="020B0604020202020204" pitchFamily="34" charset="0"/>
              </a:rPr>
              <a:t> and Congenital Heart Surgery, 21501351251375453. doi:10.1177/21501351251375453 (Accessed: 25 March 2026).</a:t>
            </a:r>
          </a:p>
          <a:p>
            <a:pPr marL="0" indent="0">
              <a:spcBef>
                <a:spcPts val="0"/>
              </a:spcBef>
              <a:buNone/>
            </a:pPr>
            <a:r>
              <a:rPr lang="en-GB" sz="1200" dirty="0">
                <a:latin typeface="Arial" panose="020B0604020202020204" pitchFamily="34" charset="0"/>
                <a:cs typeface="Arial" panose="020B0604020202020204" pitchFamily="34" charset="0"/>
              </a:rPr>
              <a:t>British Heart Foundation (2023) Heart &amp; Circulatory Disease Statistics 2023. Available at: https://www.bhf.org.uk/what-we-do/our-research/heart-statistics/heart-statistics-publications/cardiovascular-disease-statistics-2023 (Accessed: 25 March 2026).</a:t>
            </a:r>
          </a:p>
          <a:p>
            <a:pPr marL="0" indent="0">
              <a:spcBef>
                <a:spcPts val="0"/>
              </a:spcBef>
              <a:buNone/>
            </a:pPr>
            <a:r>
              <a:rPr lang="en-GB" sz="1200" dirty="0">
                <a:latin typeface="Arial" panose="020B0604020202020204" pitchFamily="34" charset="0"/>
                <a:cs typeface="Arial" panose="020B0604020202020204" pitchFamily="34" charset="0"/>
              </a:rPr>
              <a:t>Keilman, L. (2022) *Advances in Family Practice Nursing, E-Book 2022*. Elsevier Health Sciences. Available at: https://books.google.com/books?id=Q41yEAAAQBAJ&amp;pg=PP29 (Accessed: 25 March 2026).</a:t>
            </a:r>
          </a:p>
          <a:p>
            <a:pPr marL="0" indent="0">
              <a:spcBef>
                <a:spcPts val="0"/>
              </a:spcBef>
              <a:buNone/>
            </a:pPr>
            <a:r>
              <a:rPr lang="en-GB" sz="1200" dirty="0">
                <a:latin typeface="Arial" panose="020B0604020202020204" pitchFamily="34" charset="0"/>
                <a:cs typeface="Arial" panose="020B0604020202020204" pitchFamily="34" charset="0"/>
              </a:rPr>
              <a:t>Maghsoudi, S., </a:t>
            </a:r>
            <a:r>
              <a:rPr lang="en-GB" sz="1200" dirty="0" err="1">
                <a:latin typeface="Arial" panose="020B0604020202020204" pitchFamily="34" charset="0"/>
                <a:cs typeface="Arial" panose="020B0604020202020204" pitchFamily="34" charset="0"/>
              </a:rPr>
              <a:t>Mohsenpour</a:t>
            </a:r>
            <a:r>
              <a:rPr lang="en-GB" sz="1200" dirty="0">
                <a:latin typeface="Arial" panose="020B0604020202020204" pitchFamily="34" charset="0"/>
                <a:cs typeface="Arial" panose="020B0604020202020204" pitchFamily="34" charset="0"/>
              </a:rPr>
              <a:t>, M. and Nazif, H. (2022) ‘Comparison of ethical decision-making and interpersonal communication skills training effects on nurses’ ethical climate’, Clinical Ethics, 17(2), pp. 184–190. doi:10.1177/14777509211034139 (Accessed: 25 March 2026).</a:t>
            </a:r>
          </a:p>
          <a:p>
            <a:pPr marL="0" indent="0">
              <a:spcBef>
                <a:spcPts val="0"/>
              </a:spcBef>
              <a:buNone/>
            </a:pPr>
            <a:r>
              <a:rPr lang="en-GB" sz="1200" dirty="0">
                <a:latin typeface="Arial" panose="020B0604020202020204" pitchFamily="34" charset="0"/>
                <a:cs typeface="Arial" panose="020B0604020202020204" pitchFamily="34" charset="0"/>
              </a:rPr>
              <a:t>NICE (2019) Hypertension in adults: diagnosis and management (NG136). Available at: https://www.nice.org.uk/guidance/ng136 (Accessed: 25 March 2026).</a:t>
            </a:r>
          </a:p>
          <a:p>
            <a:pPr marL="0" indent="0">
              <a:spcBef>
                <a:spcPts val="0"/>
              </a:spcBef>
              <a:buNone/>
            </a:pPr>
            <a:r>
              <a:rPr lang="en-GB" sz="1200" dirty="0">
                <a:latin typeface="Arial" panose="020B0604020202020204" pitchFamily="34" charset="0"/>
                <a:cs typeface="Arial" panose="020B0604020202020204" pitchFamily="34" charset="0"/>
              </a:rPr>
              <a:t>NICE (2013) PH10: Smoking: stopping in pregnancy and after childbirth. Available at: https://www.nice.org.uk/guidance/ph10 (Accessed: 25 March 2026).</a:t>
            </a:r>
          </a:p>
          <a:p>
            <a:pPr marL="0" indent="0">
              <a:spcBef>
                <a:spcPts val="0"/>
              </a:spcBef>
              <a:buNone/>
            </a:pPr>
            <a:r>
              <a:rPr lang="en-GB" sz="1200" dirty="0">
                <a:latin typeface="Arial" panose="020B0604020202020204" pitchFamily="34" charset="0"/>
                <a:cs typeface="Arial" panose="020B0604020202020204" pitchFamily="34" charset="0"/>
              </a:rPr>
              <a:t>Tan, C.Y. et al. (2023) ‘Effects of perceived social isolation, fear of social isolation, and gratitude during COVID-19 pandemic on anxiety in Malaysia’, Journal of Pacific Rim Psychology, 17, p. 18344909231208906. doi:10.1177/18344909231208906 (Accessed: 25 March 2026).</a:t>
            </a:r>
          </a:p>
          <a:p>
            <a:pPr marL="0" indent="0">
              <a:spcBef>
                <a:spcPts val="0"/>
              </a:spcBef>
              <a:buNone/>
            </a:pPr>
            <a:r>
              <a:rPr lang="en-GB" sz="1200" dirty="0">
                <a:latin typeface="Arial" panose="020B0604020202020204" pitchFamily="34" charset="0"/>
                <a:cs typeface="Arial" panose="020B0604020202020204" pitchFamily="34" charset="0"/>
              </a:rPr>
              <a:t>Tikhomirova, I. and Muravyov, A. (2023) ‘Hydrogen </a:t>
            </a:r>
            <a:r>
              <a:rPr lang="en-GB" sz="1200" dirty="0" err="1">
                <a:latin typeface="Arial" panose="020B0604020202020204" pitchFamily="34" charset="0"/>
                <a:cs typeface="Arial" panose="020B0604020202020204" pitchFamily="34" charset="0"/>
              </a:rPr>
              <a:t>sulfide</a:t>
            </a:r>
            <a:r>
              <a:rPr lang="en-GB" sz="1200" dirty="0">
                <a:latin typeface="Arial" panose="020B0604020202020204" pitchFamily="34" charset="0"/>
                <a:cs typeface="Arial" panose="020B0604020202020204" pitchFamily="34" charset="0"/>
              </a:rPr>
              <a:t> in the cardiovascular system: A small molecule with promising therapeutic potential’, Journal of Cellular Biotechnology, 9(2), pp. 93–115. doi:10.3233/JCB-230098 (Accessed: 25 March 2026).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latin typeface="Arial" panose="020B0604020202020204" pitchFamily="34" charset="0"/>
                <a:cs typeface="Arial" panose="020B0604020202020204" pitchFamily="34" charset="0"/>
              </a:rPr>
              <a:pPr>
                <a:defRPr/>
              </a:pPr>
              <a:t>06/04/2026</a:t>
            </a:fld>
            <a:endParaRPr lang="en-GB" altLang="en-US">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latin typeface="Arial" panose="020B0604020202020204" pitchFamily="34" charset="0"/>
              </a:rPr>
              <a:pPr>
                <a:defRPr/>
              </a:pPr>
              <a:t>11</a:t>
            </a:fld>
            <a:endParaRPr lang="en-GB" altLang="en-US">
              <a:latin typeface="Arial" panose="020B0604020202020204" pitchFamily="34" charset="0"/>
            </a:endParaRPr>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TotalTime>
  <Words>2486</Words>
  <Application>Microsoft Macintosh PowerPoint</Application>
  <PresentationFormat>On-screen Show (4:3)</PresentationFormat>
  <Paragraphs>100</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Microsoft Office</cp:lastModifiedBy>
  <cp:revision>234</cp:revision>
  <cp:lastPrinted>2018-07-09T15:27:01Z</cp:lastPrinted>
  <dcterms:created xsi:type="dcterms:W3CDTF">2002-10-07T19:43:58Z</dcterms:created>
  <dcterms:modified xsi:type="dcterms:W3CDTF">2026-04-06T22:24:06Z</dcterms:modified>
  <cp:category/>
</cp:coreProperties>
</file>