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62" r:id="rId4"/>
    <p:sldId id="264" r:id="rId5"/>
    <p:sldId id="265" r:id="rId6"/>
    <p:sldId id="267" r:id="rId7"/>
    <p:sldId id="268" r:id="rId8"/>
    <p:sldId id="26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235" autoAdjust="0"/>
  </p:normalViewPr>
  <p:slideViewPr>
    <p:cSldViewPr snapToGrid="0">
      <p:cViewPr>
        <p:scale>
          <a:sx n="75" d="100"/>
          <a:sy n="75" d="100"/>
        </p:scale>
        <p:origin x="90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DEDC49-1E7F-4692-B2C4-4F984F7436F2}"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8097E76F-9544-4EF0-B203-9FF7FC5AF2FF}">
      <dgm:prSet phldrT="[Text]" custT="1"/>
      <dgm:spPr/>
      <dgm:t>
        <a:bodyPr/>
        <a:lstStyle/>
        <a:p>
          <a:r>
            <a:rPr lang="en-US" sz="3200" b="1" dirty="0" smtClean="0">
              <a:solidFill>
                <a:srgbClr val="FFC000"/>
              </a:solidFill>
              <a:latin typeface="Times New Roman" panose="02020603050405020304" pitchFamily="18" charset="0"/>
              <a:cs typeface="Times New Roman" panose="02020603050405020304" pitchFamily="18" charset="0"/>
            </a:rPr>
            <a:t>5Cs</a:t>
          </a:r>
          <a:endParaRPr lang="en-US" sz="3200" b="1" dirty="0">
            <a:solidFill>
              <a:srgbClr val="FFC000"/>
            </a:solidFill>
            <a:latin typeface="Times New Roman" panose="02020603050405020304" pitchFamily="18" charset="0"/>
            <a:cs typeface="Times New Roman" panose="02020603050405020304" pitchFamily="18" charset="0"/>
          </a:endParaRPr>
        </a:p>
      </dgm:t>
    </dgm:pt>
    <dgm:pt modelId="{7DE8EA43-5881-43D6-B8B2-326943303C82}" type="parTrans" cxnId="{C4813507-2D6B-42E2-8C7D-1EE648B6984A}">
      <dgm:prSet/>
      <dgm:spPr/>
      <dgm:t>
        <a:bodyPr/>
        <a:lstStyle/>
        <a:p>
          <a:endParaRPr lang="en-US"/>
        </a:p>
      </dgm:t>
    </dgm:pt>
    <dgm:pt modelId="{4083764A-3789-498B-8B88-3F7BA3E4158D}" type="sibTrans" cxnId="{C4813507-2D6B-42E2-8C7D-1EE648B6984A}">
      <dgm:prSet/>
      <dgm:spPr/>
      <dgm:t>
        <a:bodyPr/>
        <a:lstStyle/>
        <a:p>
          <a:endParaRPr lang="en-US"/>
        </a:p>
      </dgm:t>
    </dgm:pt>
    <dgm:pt modelId="{76DBE5E0-035B-4E5D-948C-588457C7BB37}">
      <dgm:prSet phldrT="[Text]" custT="1"/>
      <dgm:spPr/>
      <dgm:t>
        <a:bodyPr/>
        <a:lstStyle/>
        <a:p>
          <a:r>
            <a:rPr lang="en-US" sz="2000" dirty="0" smtClean="0">
              <a:latin typeface="Times New Roman" panose="02020603050405020304" pitchFamily="18" charset="0"/>
              <a:cs typeface="Times New Roman" panose="02020603050405020304" pitchFamily="18" charset="0"/>
            </a:rPr>
            <a:t>Company</a:t>
          </a:r>
          <a:endParaRPr lang="en-US" sz="2000" dirty="0">
            <a:latin typeface="Times New Roman" panose="02020603050405020304" pitchFamily="18" charset="0"/>
            <a:cs typeface="Times New Roman" panose="02020603050405020304" pitchFamily="18" charset="0"/>
          </a:endParaRPr>
        </a:p>
      </dgm:t>
    </dgm:pt>
    <dgm:pt modelId="{D27E4DC6-22E0-4A7E-BA9C-6960C3762CDA}" type="parTrans" cxnId="{AFCD0159-39F0-4610-AC40-C465F7F50423}">
      <dgm:prSet/>
      <dgm:spPr/>
      <dgm:t>
        <a:bodyPr/>
        <a:lstStyle/>
        <a:p>
          <a:endParaRPr lang="en-US"/>
        </a:p>
      </dgm:t>
    </dgm:pt>
    <dgm:pt modelId="{C142C47F-E5DB-4555-9908-C2D9A746FEC3}" type="sibTrans" cxnId="{AFCD0159-39F0-4610-AC40-C465F7F50423}">
      <dgm:prSet/>
      <dgm:spPr/>
      <dgm:t>
        <a:bodyPr/>
        <a:lstStyle/>
        <a:p>
          <a:endParaRPr lang="en-US" sz="3200">
            <a:latin typeface="Times New Roman" panose="02020603050405020304" pitchFamily="18" charset="0"/>
            <a:cs typeface="Times New Roman" panose="02020603050405020304" pitchFamily="18" charset="0"/>
          </a:endParaRPr>
        </a:p>
      </dgm:t>
    </dgm:pt>
    <dgm:pt modelId="{FF868DFF-1553-4379-975A-798B7A133342}">
      <dgm:prSet phldrT="[Text]" custT="1"/>
      <dgm:spPr/>
      <dgm:t>
        <a:bodyPr/>
        <a:lstStyle/>
        <a:p>
          <a:r>
            <a:rPr lang="en-US" sz="2000" dirty="0" smtClean="0">
              <a:latin typeface="Times New Roman" panose="02020603050405020304" pitchFamily="18" charset="0"/>
              <a:cs typeface="Times New Roman" panose="02020603050405020304" pitchFamily="18" charset="0"/>
            </a:rPr>
            <a:t>Customers </a:t>
          </a:r>
          <a:endParaRPr lang="en-US" sz="2000" dirty="0">
            <a:latin typeface="Times New Roman" panose="02020603050405020304" pitchFamily="18" charset="0"/>
            <a:cs typeface="Times New Roman" panose="02020603050405020304" pitchFamily="18" charset="0"/>
          </a:endParaRPr>
        </a:p>
      </dgm:t>
    </dgm:pt>
    <dgm:pt modelId="{D9F07E44-3A7F-4E0B-9DBE-B46E117870FB}" type="parTrans" cxnId="{C514B5A2-0AF5-40B4-A9E9-0873448BA6FF}">
      <dgm:prSet/>
      <dgm:spPr/>
      <dgm:t>
        <a:bodyPr/>
        <a:lstStyle/>
        <a:p>
          <a:endParaRPr lang="en-US"/>
        </a:p>
      </dgm:t>
    </dgm:pt>
    <dgm:pt modelId="{35CD5AE8-BF19-4755-BCDC-DB28BB2C3B9A}" type="sibTrans" cxnId="{C514B5A2-0AF5-40B4-A9E9-0873448BA6FF}">
      <dgm:prSet/>
      <dgm:spPr/>
      <dgm:t>
        <a:bodyPr/>
        <a:lstStyle/>
        <a:p>
          <a:endParaRPr lang="en-US" sz="3200">
            <a:latin typeface="Times New Roman" panose="02020603050405020304" pitchFamily="18" charset="0"/>
            <a:cs typeface="Times New Roman" panose="02020603050405020304" pitchFamily="18" charset="0"/>
          </a:endParaRPr>
        </a:p>
      </dgm:t>
    </dgm:pt>
    <dgm:pt modelId="{9C9A8220-7BE7-4F3C-8A87-F624A530B5EE}">
      <dgm:prSet phldrT="[Text]" custT="1"/>
      <dgm:spPr/>
      <dgm:t>
        <a:bodyPr/>
        <a:lstStyle/>
        <a:p>
          <a:r>
            <a:rPr lang="en-US" sz="2000" dirty="0" smtClean="0">
              <a:latin typeface="Times New Roman" panose="02020603050405020304" pitchFamily="18" charset="0"/>
              <a:cs typeface="Times New Roman" panose="02020603050405020304" pitchFamily="18" charset="0"/>
            </a:rPr>
            <a:t>Competitors </a:t>
          </a:r>
          <a:endParaRPr lang="en-US" sz="2000" dirty="0">
            <a:latin typeface="Times New Roman" panose="02020603050405020304" pitchFamily="18" charset="0"/>
            <a:cs typeface="Times New Roman" panose="02020603050405020304" pitchFamily="18" charset="0"/>
          </a:endParaRPr>
        </a:p>
      </dgm:t>
    </dgm:pt>
    <dgm:pt modelId="{D8394DFA-712F-4CDC-81EA-4D360B0E8EEF}" type="parTrans" cxnId="{B8995E36-2B4E-4FC5-9999-490ECE6295E0}">
      <dgm:prSet/>
      <dgm:spPr/>
      <dgm:t>
        <a:bodyPr/>
        <a:lstStyle/>
        <a:p>
          <a:endParaRPr lang="en-US"/>
        </a:p>
      </dgm:t>
    </dgm:pt>
    <dgm:pt modelId="{97753A41-215B-495F-9ADA-BC3111DF9660}" type="sibTrans" cxnId="{B8995E36-2B4E-4FC5-9999-490ECE6295E0}">
      <dgm:prSet/>
      <dgm:spPr/>
      <dgm:t>
        <a:bodyPr/>
        <a:lstStyle/>
        <a:p>
          <a:endParaRPr lang="en-US" sz="3200">
            <a:latin typeface="Times New Roman" panose="02020603050405020304" pitchFamily="18" charset="0"/>
            <a:cs typeface="Times New Roman" panose="02020603050405020304" pitchFamily="18" charset="0"/>
          </a:endParaRPr>
        </a:p>
      </dgm:t>
    </dgm:pt>
    <dgm:pt modelId="{C790021F-FB0E-479E-9195-54A9F17A8CC2}">
      <dgm:prSet phldrT="[Text]" custT="1"/>
      <dgm:spPr/>
      <dgm:t>
        <a:bodyPr/>
        <a:lstStyle/>
        <a:p>
          <a:r>
            <a:rPr lang="en-US" sz="2000" dirty="0" smtClean="0">
              <a:latin typeface="Times New Roman" panose="02020603050405020304" pitchFamily="18" charset="0"/>
              <a:cs typeface="Times New Roman" panose="02020603050405020304" pitchFamily="18" charset="0"/>
            </a:rPr>
            <a:t>Collaborators </a:t>
          </a:r>
          <a:endParaRPr lang="en-US" sz="2000" dirty="0">
            <a:latin typeface="Times New Roman" panose="02020603050405020304" pitchFamily="18" charset="0"/>
            <a:cs typeface="Times New Roman" panose="02020603050405020304" pitchFamily="18" charset="0"/>
          </a:endParaRPr>
        </a:p>
      </dgm:t>
    </dgm:pt>
    <dgm:pt modelId="{E33D6B3B-D6D8-4A95-88FE-4A6F826039EC}" type="parTrans" cxnId="{E4C1384C-AF89-4BD8-98A0-ED5810090378}">
      <dgm:prSet/>
      <dgm:spPr/>
      <dgm:t>
        <a:bodyPr/>
        <a:lstStyle/>
        <a:p>
          <a:endParaRPr lang="en-US"/>
        </a:p>
      </dgm:t>
    </dgm:pt>
    <dgm:pt modelId="{71E44105-9150-43DE-8A03-EE3B6CCA8170}" type="sibTrans" cxnId="{E4C1384C-AF89-4BD8-98A0-ED5810090378}">
      <dgm:prSet/>
      <dgm:spPr/>
      <dgm:t>
        <a:bodyPr/>
        <a:lstStyle/>
        <a:p>
          <a:endParaRPr lang="en-US" sz="3200">
            <a:latin typeface="Times New Roman" panose="02020603050405020304" pitchFamily="18" charset="0"/>
            <a:cs typeface="Times New Roman" panose="02020603050405020304" pitchFamily="18" charset="0"/>
          </a:endParaRPr>
        </a:p>
      </dgm:t>
    </dgm:pt>
    <dgm:pt modelId="{9D182485-3EBB-496B-AAA9-54EB8F65186D}">
      <dgm:prSet phldrT="[Text]" custT="1"/>
      <dgm:spPr/>
      <dgm:t>
        <a:bodyPr/>
        <a:lstStyle/>
        <a:p>
          <a:r>
            <a:rPr lang="en-US" sz="2000" dirty="0" smtClean="0">
              <a:latin typeface="Times New Roman" panose="02020603050405020304" pitchFamily="18" charset="0"/>
              <a:cs typeface="Times New Roman" panose="02020603050405020304" pitchFamily="18" charset="0"/>
            </a:rPr>
            <a:t>Climate </a:t>
          </a:r>
          <a:endParaRPr lang="en-US" sz="2000" dirty="0">
            <a:latin typeface="Times New Roman" panose="02020603050405020304" pitchFamily="18" charset="0"/>
            <a:cs typeface="Times New Roman" panose="02020603050405020304" pitchFamily="18" charset="0"/>
          </a:endParaRPr>
        </a:p>
      </dgm:t>
    </dgm:pt>
    <dgm:pt modelId="{80A9EA5F-AB89-4D59-A405-82CC1096401F}" type="parTrans" cxnId="{48E3E617-2743-48FC-B8C6-BF09FB064220}">
      <dgm:prSet/>
      <dgm:spPr/>
      <dgm:t>
        <a:bodyPr/>
        <a:lstStyle/>
        <a:p>
          <a:endParaRPr lang="en-US"/>
        </a:p>
      </dgm:t>
    </dgm:pt>
    <dgm:pt modelId="{B93D12B8-4237-4189-A941-356A0AE1BE17}" type="sibTrans" cxnId="{48E3E617-2743-48FC-B8C6-BF09FB064220}">
      <dgm:prSet/>
      <dgm:spPr/>
      <dgm:t>
        <a:bodyPr/>
        <a:lstStyle/>
        <a:p>
          <a:endParaRPr lang="en-US" sz="3200">
            <a:latin typeface="Times New Roman" panose="02020603050405020304" pitchFamily="18" charset="0"/>
            <a:cs typeface="Times New Roman" panose="02020603050405020304" pitchFamily="18" charset="0"/>
          </a:endParaRPr>
        </a:p>
      </dgm:t>
    </dgm:pt>
    <dgm:pt modelId="{B9DE7A17-A941-43A2-A50F-AD7AC4E80ACB}" type="pres">
      <dgm:prSet presAssocID="{61DEDC49-1E7F-4692-B2C4-4F984F7436F2}" presName="Name0" presStyleCnt="0">
        <dgm:presLayoutVars>
          <dgm:chMax val="1"/>
          <dgm:dir/>
          <dgm:animLvl val="ctr"/>
          <dgm:resizeHandles val="exact"/>
        </dgm:presLayoutVars>
      </dgm:prSet>
      <dgm:spPr/>
    </dgm:pt>
    <dgm:pt modelId="{DB8A71BB-E3EB-4F2D-A7E4-2B6A9EB43065}" type="pres">
      <dgm:prSet presAssocID="{8097E76F-9544-4EF0-B203-9FF7FC5AF2FF}" presName="centerShape" presStyleLbl="node0" presStyleIdx="0" presStyleCnt="1"/>
      <dgm:spPr/>
    </dgm:pt>
    <dgm:pt modelId="{704AD704-9F09-4DE2-9320-AD4177523935}" type="pres">
      <dgm:prSet presAssocID="{76DBE5E0-035B-4E5D-948C-588457C7BB37}" presName="node" presStyleLbl="node1" presStyleIdx="0" presStyleCnt="5" custScaleX="148494" custScaleY="136410">
        <dgm:presLayoutVars>
          <dgm:bulletEnabled val="1"/>
        </dgm:presLayoutVars>
      </dgm:prSet>
      <dgm:spPr/>
    </dgm:pt>
    <dgm:pt modelId="{FBB72BFF-0C19-45F6-A8B7-A529264CC715}" type="pres">
      <dgm:prSet presAssocID="{76DBE5E0-035B-4E5D-948C-588457C7BB37}" presName="dummy" presStyleCnt="0"/>
      <dgm:spPr/>
    </dgm:pt>
    <dgm:pt modelId="{5B4FDF60-6443-4F3B-9383-7EDB257611AA}" type="pres">
      <dgm:prSet presAssocID="{C142C47F-E5DB-4555-9908-C2D9A746FEC3}" presName="sibTrans" presStyleLbl="sibTrans2D1" presStyleIdx="0" presStyleCnt="5"/>
      <dgm:spPr/>
    </dgm:pt>
    <dgm:pt modelId="{44B967C8-8789-4D37-BD6B-A0449FD63546}" type="pres">
      <dgm:prSet presAssocID="{FF868DFF-1553-4379-975A-798B7A133342}" presName="node" presStyleLbl="node1" presStyleIdx="1" presStyleCnt="5" custScaleX="148494" custScaleY="136410">
        <dgm:presLayoutVars>
          <dgm:bulletEnabled val="1"/>
        </dgm:presLayoutVars>
      </dgm:prSet>
      <dgm:spPr/>
    </dgm:pt>
    <dgm:pt modelId="{0C579000-B2EF-48C2-9282-BD3C996F07BA}" type="pres">
      <dgm:prSet presAssocID="{FF868DFF-1553-4379-975A-798B7A133342}" presName="dummy" presStyleCnt="0"/>
      <dgm:spPr/>
    </dgm:pt>
    <dgm:pt modelId="{E47DF374-2144-4CA8-9993-DB7F504B83BE}" type="pres">
      <dgm:prSet presAssocID="{35CD5AE8-BF19-4755-BCDC-DB28BB2C3B9A}" presName="sibTrans" presStyleLbl="sibTrans2D1" presStyleIdx="1" presStyleCnt="5"/>
      <dgm:spPr/>
    </dgm:pt>
    <dgm:pt modelId="{64C11559-CDF6-4E93-94A2-ED24B9BAC67D}" type="pres">
      <dgm:prSet presAssocID="{9C9A8220-7BE7-4F3C-8A87-F624A530B5EE}" presName="node" presStyleLbl="node1" presStyleIdx="2" presStyleCnt="5" custScaleX="148494" custScaleY="136410">
        <dgm:presLayoutVars>
          <dgm:bulletEnabled val="1"/>
        </dgm:presLayoutVars>
      </dgm:prSet>
      <dgm:spPr/>
    </dgm:pt>
    <dgm:pt modelId="{717A37D1-1AF4-49D0-9858-53785A72FF2A}" type="pres">
      <dgm:prSet presAssocID="{9C9A8220-7BE7-4F3C-8A87-F624A530B5EE}" presName="dummy" presStyleCnt="0"/>
      <dgm:spPr/>
    </dgm:pt>
    <dgm:pt modelId="{8EAC55E7-CE96-4FD2-9A83-5F253E623276}" type="pres">
      <dgm:prSet presAssocID="{97753A41-215B-495F-9ADA-BC3111DF9660}" presName="sibTrans" presStyleLbl="sibTrans2D1" presStyleIdx="2" presStyleCnt="5"/>
      <dgm:spPr/>
    </dgm:pt>
    <dgm:pt modelId="{2250DB1E-59EC-4747-AA37-BD7E6969BF14}" type="pres">
      <dgm:prSet presAssocID="{C790021F-FB0E-479E-9195-54A9F17A8CC2}" presName="node" presStyleLbl="node1" presStyleIdx="3" presStyleCnt="5" custScaleX="148494" custScaleY="136410">
        <dgm:presLayoutVars>
          <dgm:bulletEnabled val="1"/>
        </dgm:presLayoutVars>
      </dgm:prSet>
      <dgm:spPr/>
      <dgm:t>
        <a:bodyPr/>
        <a:lstStyle/>
        <a:p>
          <a:endParaRPr lang="en-US"/>
        </a:p>
      </dgm:t>
    </dgm:pt>
    <dgm:pt modelId="{F151F29D-E9E2-4194-9AA8-23E31571C1EC}" type="pres">
      <dgm:prSet presAssocID="{C790021F-FB0E-479E-9195-54A9F17A8CC2}" presName="dummy" presStyleCnt="0"/>
      <dgm:spPr/>
    </dgm:pt>
    <dgm:pt modelId="{E8BD3AEC-4FBE-40D6-A96A-91B4FABF6DA6}" type="pres">
      <dgm:prSet presAssocID="{71E44105-9150-43DE-8A03-EE3B6CCA8170}" presName="sibTrans" presStyleLbl="sibTrans2D1" presStyleIdx="3" presStyleCnt="5"/>
      <dgm:spPr/>
    </dgm:pt>
    <dgm:pt modelId="{B3E758E8-72EB-4985-B9B8-CE7C4F7972AC}" type="pres">
      <dgm:prSet presAssocID="{9D182485-3EBB-496B-AAA9-54EB8F65186D}" presName="node" presStyleLbl="node1" presStyleIdx="4" presStyleCnt="5" custScaleX="148494" custScaleY="136410">
        <dgm:presLayoutVars>
          <dgm:bulletEnabled val="1"/>
        </dgm:presLayoutVars>
      </dgm:prSet>
      <dgm:spPr/>
      <dgm:t>
        <a:bodyPr/>
        <a:lstStyle/>
        <a:p>
          <a:endParaRPr lang="en-US"/>
        </a:p>
      </dgm:t>
    </dgm:pt>
    <dgm:pt modelId="{DB6CEA56-BBD2-446F-8C16-5B24043B2B3D}" type="pres">
      <dgm:prSet presAssocID="{9D182485-3EBB-496B-AAA9-54EB8F65186D}" presName="dummy" presStyleCnt="0"/>
      <dgm:spPr/>
    </dgm:pt>
    <dgm:pt modelId="{5D9D9070-3DF4-45DB-9B24-38E1194B1471}" type="pres">
      <dgm:prSet presAssocID="{B93D12B8-4237-4189-A941-356A0AE1BE17}" presName="sibTrans" presStyleLbl="sibTrans2D1" presStyleIdx="4" presStyleCnt="5"/>
      <dgm:spPr/>
    </dgm:pt>
  </dgm:ptLst>
  <dgm:cxnLst>
    <dgm:cxn modelId="{B8995E36-2B4E-4FC5-9999-490ECE6295E0}" srcId="{8097E76F-9544-4EF0-B203-9FF7FC5AF2FF}" destId="{9C9A8220-7BE7-4F3C-8A87-F624A530B5EE}" srcOrd="2" destOrd="0" parTransId="{D8394DFA-712F-4CDC-81EA-4D360B0E8EEF}" sibTransId="{97753A41-215B-495F-9ADA-BC3111DF9660}"/>
    <dgm:cxn modelId="{106DB04B-6806-481D-A039-F0D39BCEE30F}" type="presOf" srcId="{C790021F-FB0E-479E-9195-54A9F17A8CC2}" destId="{2250DB1E-59EC-4747-AA37-BD7E6969BF14}" srcOrd="0" destOrd="0" presId="urn:microsoft.com/office/officeart/2005/8/layout/radial6"/>
    <dgm:cxn modelId="{53EAF420-FA62-4C7C-8281-518D1809CE88}" type="presOf" srcId="{FF868DFF-1553-4379-975A-798B7A133342}" destId="{44B967C8-8789-4D37-BD6B-A0449FD63546}" srcOrd="0" destOrd="0" presId="urn:microsoft.com/office/officeart/2005/8/layout/radial6"/>
    <dgm:cxn modelId="{C514B5A2-0AF5-40B4-A9E9-0873448BA6FF}" srcId="{8097E76F-9544-4EF0-B203-9FF7FC5AF2FF}" destId="{FF868DFF-1553-4379-975A-798B7A133342}" srcOrd="1" destOrd="0" parTransId="{D9F07E44-3A7F-4E0B-9DBE-B46E117870FB}" sibTransId="{35CD5AE8-BF19-4755-BCDC-DB28BB2C3B9A}"/>
    <dgm:cxn modelId="{BCA9157E-4B75-43A8-9E1B-8CF3F432CCC6}" type="presOf" srcId="{9D182485-3EBB-496B-AAA9-54EB8F65186D}" destId="{B3E758E8-72EB-4985-B9B8-CE7C4F7972AC}" srcOrd="0" destOrd="0" presId="urn:microsoft.com/office/officeart/2005/8/layout/radial6"/>
    <dgm:cxn modelId="{6287A037-68C6-46D2-87D3-DA6FD5D88DC9}" type="presOf" srcId="{71E44105-9150-43DE-8A03-EE3B6CCA8170}" destId="{E8BD3AEC-4FBE-40D6-A96A-91B4FABF6DA6}" srcOrd="0" destOrd="0" presId="urn:microsoft.com/office/officeart/2005/8/layout/radial6"/>
    <dgm:cxn modelId="{554515BC-0D64-4A8B-903E-19DE5B0BD7AD}" type="presOf" srcId="{C142C47F-E5DB-4555-9908-C2D9A746FEC3}" destId="{5B4FDF60-6443-4F3B-9383-7EDB257611AA}" srcOrd="0" destOrd="0" presId="urn:microsoft.com/office/officeart/2005/8/layout/radial6"/>
    <dgm:cxn modelId="{89C6DEC9-00BD-46C3-90C6-5B33301A0B9D}" type="presOf" srcId="{35CD5AE8-BF19-4755-BCDC-DB28BB2C3B9A}" destId="{E47DF374-2144-4CA8-9993-DB7F504B83BE}" srcOrd="0" destOrd="0" presId="urn:microsoft.com/office/officeart/2005/8/layout/radial6"/>
    <dgm:cxn modelId="{C4813507-2D6B-42E2-8C7D-1EE648B6984A}" srcId="{61DEDC49-1E7F-4692-B2C4-4F984F7436F2}" destId="{8097E76F-9544-4EF0-B203-9FF7FC5AF2FF}" srcOrd="0" destOrd="0" parTransId="{7DE8EA43-5881-43D6-B8B2-326943303C82}" sibTransId="{4083764A-3789-498B-8B88-3F7BA3E4158D}"/>
    <dgm:cxn modelId="{6654C1FE-CAA2-4DE3-8F91-3CEA8CF1E41D}" type="presOf" srcId="{76DBE5E0-035B-4E5D-948C-588457C7BB37}" destId="{704AD704-9F09-4DE2-9320-AD4177523935}" srcOrd="0" destOrd="0" presId="urn:microsoft.com/office/officeart/2005/8/layout/radial6"/>
    <dgm:cxn modelId="{2D838A91-2568-4594-8376-3889BF850F7A}" type="presOf" srcId="{61DEDC49-1E7F-4692-B2C4-4F984F7436F2}" destId="{B9DE7A17-A941-43A2-A50F-AD7AC4E80ACB}" srcOrd="0" destOrd="0" presId="urn:microsoft.com/office/officeart/2005/8/layout/radial6"/>
    <dgm:cxn modelId="{930AA40A-5DCF-42C1-895B-6F11FD6DE154}" type="presOf" srcId="{B93D12B8-4237-4189-A941-356A0AE1BE17}" destId="{5D9D9070-3DF4-45DB-9B24-38E1194B1471}" srcOrd="0" destOrd="0" presId="urn:microsoft.com/office/officeart/2005/8/layout/radial6"/>
    <dgm:cxn modelId="{AFCD0159-39F0-4610-AC40-C465F7F50423}" srcId="{8097E76F-9544-4EF0-B203-9FF7FC5AF2FF}" destId="{76DBE5E0-035B-4E5D-948C-588457C7BB37}" srcOrd="0" destOrd="0" parTransId="{D27E4DC6-22E0-4A7E-BA9C-6960C3762CDA}" sibTransId="{C142C47F-E5DB-4555-9908-C2D9A746FEC3}"/>
    <dgm:cxn modelId="{DA463D58-D1EF-48CB-9E2E-2E0490497A25}" type="presOf" srcId="{9C9A8220-7BE7-4F3C-8A87-F624A530B5EE}" destId="{64C11559-CDF6-4E93-94A2-ED24B9BAC67D}" srcOrd="0" destOrd="0" presId="urn:microsoft.com/office/officeart/2005/8/layout/radial6"/>
    <dgm:cxn modelId="{6335BCB6-2265-478E-A263-CA81EDC30D86}" type="presOf" srcId="{8097E76F-9544-4EF0-B203-9FF7FC5AF2FF}" destId="{DB8A71BB-E3EB-4F2D-A7E4-2B6A9EB43065}" srcOrd="0" destOrd="0" presId="urn:microsoft.com/office/officeart/2005/8/layout/radial6"/>
    <dgm:cxn modelId="{E4C1384C-AF89-4BD8-98A0-ED5810090378}" srcId="{8097E76F-9544-4EF0-B203-9FF7FC5AF2FF}" destId="{C790021F-FB0E-479E-9195-54A9F17A8CC2}" srcOrd="3" destOrd="0" parTransId="{E33D6B3B-D6D8-4A95-88FE-4A6F826039EC}" sibTransId="{71E44105-9150-43DE-8A03-EE3B6CCA8170}"/>
    <dgm:cxn modelId="{48E3E617-2743-48FC-B8C6-BF09FB064220}" srcId="{8097E76F-9544-4EF0-B203-9FF7FC5AF2FF}" destId="{9D182485-3EBB-496B-AAA9-54EB8F65186D}" srcOrd="4" destOrd="0" parTransId="{80A9EA5F-AB89-4D59-A405-82CC1096401F}" sibTransId="{B93D12B8-4237-4189-A941-356A0AE1BE17}"/>
    <dgm:cxn modelId="{437ADB0F-0239-4A02-A27D-F324EC516ADC}" type="presOf" srcId="{97753A41-215B-495F-9ADA-BC3111DF9660}" destId="{8EAC55E7-CE96-4FD2-9A83-5F253E623276}" srcOrd="0" destOrd="0" presId="urn:microsoft.com/office/officeart/2005/8/layout/radial6"/>
    <dgm:cxn modelId="{E3186D3E-C3FF-4412-B3D7-8A5367F379D6}" type="presParOf" srcId="{B9DE7A17-A941-43A2-A50F-AD7AC4E80ACB}" destId="{DB8A71BB-E3EB-4F2D-A7E4-2B6A9EB43065}" srcOrd="0" destOrd="0" presId="urn:microsoft.com/office/officeart/2005/8/layout/radial6"/>
    <dgm:cxn modelId="{465ED31B-0B42-4EDB-9B68-EF26F2DF068C}" type="presParOf" srcId="{B9DE7A17-A941-43A2-A50F-AD7AC4E80ACB}" destId="{704AD704-9F09-4DE2-9320-AD4177523935}" srcOrd="1" destOrd="0" presId="urn:microsoft.com/office/officeart/2005/8/layout/radial6"/>
    <dgm:cxn modelId="{084F0DCB-D568-4FF9-8226-7D04A6548765}" type="presParOf" srcId="{B9DE7A17-A941-43A2-A50F-AD7AC4E80ACB}" destId="{FBB72BFF-0C19-45F6-A8B7-A529264CC715}" srcOrd="2" destOrd="0" presId="urn:microsoft.com/office/officeart/2005/8/layout/radial6"/>
    <dgm:cxn modelId="{BEF7157B-15F8-4816-968D-1A39E2D7E675}" type="presParOf" srcId="{B9DE7A17-A941-43A2-A50F-AD7AC4E80ACB}" destId="{5B4FDF60-6443-4F3B-9383-7EDB257611AA}" srcOrd="3" destOrd="0" presId="urn:microsoft.com/office/officeart/2005/8/layout/radial6"/>
    <dgm:cxn modelId="{15A3F8DB-19DF-4FDA-A5C0-65F2B8C983FE}" type="presParOf" srcId="{B9DE7A17-A941-43A2-A50F-AD7AC4E80ACB}" destId="{44B967C8-8789-4D37-BD6B-A0449FD63546}" srcOrd="4" destOrd="0" presId="urn:microsoft.com/office/officeart/2005/8/layout/radial6"/>
    <dgm:cxn modelId="{7A007951-1D35-4AD9-BFA4-B0689B211F04}" type="presParOf" srcId="{B9DE7A17-A941-43A2-A50F-AD7AC4E80ACB}" destId="{0C579000-B2EF-48C2-9282-BD3C996F07BA}" srcOrd="5" destOrd="0" presId="urn:microsoft.com/office/officeart/2005/8/layout/radial6"/>
    <dgm:cxn modelId="{146134A7-DD98-46D3-86CE-C040070D442E}" type="presParOf" srcId="{B9DE7A17-A941-43A2-A50F-AD7AC4E80ACB}" destId="{E47DF374-2144-4CA8-9993-DB7F504B83BE}" srcOrd="6" destOrd="0" presId="urn:microsoft.com/office/officeart/2005/8/layout/radial6"/>
    <dgm:cxn modelId="{75DAD744-998F-426D-9FC3-ABC0E0D51C25}" type="presParOf" srcId="{B9DE7A17-A941-43A2-A50F-AD7AC4E80ACB}" destId="{64C11559-CDF6-4E93-94A2-ED24B9BAC67D}" srcOrd="7" destOrd="0" presId="urn:microsoft.com/office/officeart/2005/8/layout/radial6"/>
    <dgm:cxn modelId="{1D213861-E5BE-4D37-9AB6-2F372B7F29D4}" type="presParOf" srcId="{B9DE7A17-A941-43A2-A50F-AD7AC4E80ACB}" destId="{717A37D1-1AF4-49D0-9858-53785A72FF2A}" srcOrd="8" destOrd="0" presId="urn:microsoft.com/office/officeart/2005/8/layout/radial6"/>
    <dgm:cxn modelId="{92A29442-BE46-4377-A4FB-868E3ED8D514}" type="presParOf" srcId="{B9DE7A17-A941-43A2-A50F-AD7AC4E80ACB}" destId="{8EAC55E7-CE96-4FD2-9A83-5F253E623276}" srcOrd="9" destOrd="0" presId="urn:microsoft.com/office/officeart/2005/8/layout/radial6"/>
    <dgm:cxn modelId="{8481B581-0975-4006-B463-97956EF1B5A2}" type="presParOf" srcId="{B9DE7A17-A941-43A2-A50F-AD7AC4E80ACB}" destId="{2250DB1E-59EC-4747-AA37-BD7E6969BF14}" srcOrd="10" destOrd="0" presId="urn:microsoft.com/office/officeart/2005/8/layout/radial6"/>
    <dgm:cxn modelId="{2070FF2E-0085-4A14-B444-3689F7C4F6BC}" type="presParOf" srcId="{B9DE7A17-A941-43A2-A50F-AD7AC4E80ACB}" destId="{F151F29D-E9E2-4194-9AA8-23E31571C1EC}" srcOrd="11" destOrd="0" presId="urn:microsoft.com/office/officeart/2005/8/layout/radial6"/>
    <dgm:cxn modelId="{EC18FBE8-8EBB-48E9-BB96-EC7111138573}" type="presParOf" srcId="{B9DE7A17-A941-43A2-A50F-AD7AC4E80ACB}" destId="{E8BD3AEC-4FBE-40D6-A96A-91B4FABF6DA6}" srcOrd="12" destOrd="0" presId="urn:microsoft.com/office/officeart/2005/8/layout/radial6"/>
    <dgm:cxn modelId="{6EEFA1BB-9A2D-44DA-AB7E-49EB558B2391}" type="presParOf" srcId="{B9DE7A17-A941-43A2-A50F-AD7AC4E80ACB}" destId="{B3E758E8-72EB-4985-B9B8-CE7C4F7972AC}" srcOrd="13" destOrd="0" presId="urn:microsoft.com/office/officeart/2005/8/layout/radial6"/>
    <dgm:cxn modelId="{9C76CFCD-381D-4488-A675-4E711E96A34C}" type="presParOf" srcId="{B9DE7A17-A941-43A2-A50F-AD7AC4E80ACB}" destId="{DB6CEA56-BBD2-446F-8C16-5B24043B2B3D}" srcOrd="14" destOrd="0" presId="urn:microsoft.com/office/officeart/2005/8/layout/radial6"/>
    <dgm:cxn modelId="{459A49A8-E564-43DB-BB23-39A9A3809C2B}" type="presParOf" srcId="{B9DE7A17-A941-43A2-A50F-AD7AC4E80ACB}" destId="{5D9D9070-3DF4-45DB-9B24-38E1194B1471}"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B450AD-970A-4DA2-ADE6-A71FAD0FD1BD}"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US"/>
        </a:p>
      </dgm:t>
    </dgm:pt>
    <dgm:pt modelId="{8F49F34A-05FE-49B0-88D7-9DFE693EA6DE}">
      <dgm:prSet phldrT="[Text]" custT="1"/>
      <dgm:spPr/>
      <dgm:t>
        <a:bodyPr/>
        <a:lstStyle/>
        <a:p>
          <a:r>
            <a:rPr lang="en-US" sz="2800" b="1" dirty="0" smtClean="0">
              <a:latin typeface="Times New Roman" panose="02020603050405020304" pitchFamily="18" charset="0"/>
              <a:cs typeface="Times New Roman" panose="02020603050405020304" pitchFamily="18" charset="0"/>
            </a:rPr>
            <a:t>Specific </a:t>
          </a:r>
          <a:endParaRPr lang="en-US" sz="2800" b="1" dirty="0">
            <a:latin typeface="Times New Roman" panose="02020603050405020304" pitchFamily="18" charset="0"/>
            <a:cs typeface="Times New Roman" panose="02020603050405020304" pitchFamily="18" charset="0"/>
          </a:endParaRPr>
        </a:p>
      </dgm:t>
    </dgm:pt>
    <dgm:pt modelId="{0B6351D5-E691-4773-8EFC-6B5314231EDE}" type="parTrans" cxnId="{5E0B6E03-62FA-4A8D-9BDC-37679B3FD474}">
      <dgm:prSet/>
      <dgm:spPr/>
      <dgm:t>
        <a:bodyPr/>
        <a:lstStyle/>
        <a:p>
          <a:endParaRPr lang="en-US"/>
        </a:p>
      </dgm:t>
    </dgm:pt>
    <dgm:pt modelId="{70C17292-576A-4656-97B1-39E57632B17E}" type="sibTrans" cxnId="{5E0B6E03-62FA-4A8D-9BDC-37679B3FD474}">
      <dgm:prSet/>
      <dgm:spPr/>
      <dgm:t>
        <a:bodyPr/>
        <a:lstStyle/>
        <a:p>
          <a:endParaRPr lang="en-US" sz="2800" b="1">
            <a:latin typeface="Times New Roman" panose="02020603050405020304" pitchFamily="18" charset="0"/>
            <a:cs typeface="Times New Roman" panose="02020603050405020304" pitchFamily="18" charset="0"/>
          </a:endParaRPr>
        </a:p>
      </dgm:t>
    </dgm:pt>
    <dgm:pt modelId="{3A0C0F81-F3FF-4185-B7BA-0C0400F7B3EF}">
      <dgm:prSet phldrT="[Text]" custT="1"/>
      <dgm:spPr/>
      <dgm:t>
        <a:bodyPr/>
        <a:lstStyle/>
        <a:p>
          <a:r>
            <a:rPr lang="en-US" sz="2800" b="1" dirty="0" smtClean="0">
              <a:latin typeface="Times New Roman" panose="02020603050405020304" pitchFamily="18" charset="0"/>
              <a:cs typeface="Times New Roman" panose="02020603050405020304" pitchFamily="18" charset="0"/>
            </a:rPr>
            <a:t>Measurable</a:t>
          </a:r>
          <a:endParaRPr lang="en-US" sz="2800" b="1" dirty="0">
            <a:latin typeface="Times New Roman" panose="02020603050405020304" pitchFamily="18" charset="0"/>
            <a:cs typeface="Times New Roman" panose="02020603050405020304" pitchFamily="18" charset="0"/>
          </a:endParaRPr>
        </a:p>
      </dgm:t>
    </dgm:pt>
    <dgm:pt modelId="{5F93184A-2D74-4B41-9CDC-C92DAC008626}" type="parTrans" cxnId="{889C6A88-0D92-468D-8323-2020C5BFCC9C}">
      <dgm:prSet/>
      <dgm:spPr/>
      <dgm:t>
        <a:bodyPr/>
        <a:lstStyle/>
        <a:p>
          <a:endParaRPr lang="en-US"/>
        </a:p>
      </dgm:t>
    </dgm:pt>
    <dgm:pt modelId="{1E0A79A7-3BB9-4274-8614-06D0B8DADE6E}" type="sibTrans" cxnId="{889C6A88-0D92-468D-8323-2020C5BFCC9C}">
      <dgm:prSet/>
      <dgm:spPr/>
      <dgm:t>
        <a:bodyPr/>
        <a:lstStyle/>
        <a:p>
          <a:endParaRPr lang="en-US"/>
        </a:p>
      </dgm:t>
    </dgm:pt>
    <dgm:pt modelId="{009CE542-10C9-48F3-8D32-32719D1505CD}">
      <dgm:prSet phldrT="[Text]" custT="1"/>
      <dgm:spPr/>
      <dgm:t>
        <a:bodyPr/>
        <a:lstStyle/>
        <a:p>
          <a:r>
            <a:rPr lang="en-US" sz="2800" b="1" dirty="0" smtClean="0">
              <a:latin typeface="Times New Roman" panose="02020603050405020304" pitchFamily="18" charset="0"/>
              <a:cs typeface="Times New Roman" panose="02020603050405020304" pitchFamily="18" charset="0"/>
            </a:rPr>
            <a:t>Achievable </a:t>
          </a:r>
          <a:endParaRPr lang="en-US" sz="2800" b="1" dirty="0">
            <a:latin typeface="Times New Roman" panose="02020603050405020304" pitchFamily="18" charset="0"/>
            <a:cs typeface="Times New Roman" panose="02020603050405020304" pitchFamily="18" charset="0"/>
          </a:endParaRPr>
        </a:p>
      </dgm:t>
    </dgm:pt>
    <dgm:pt modelId="{531DEE70-9559-45FA-9D0D-9FED864234AC}" type="parTrans" cxnId="{B1E6C7DE-F9D6-42C5-A5CF-BF8696D36201}">
      <dgm:prSet/>
      <dgm:spPr/>
      <dgm:t>
        <a:bodyPr/>
        <a:lstStyle/>
        <a:p>
          <a:endParaRPr lang="en-US"/>
        </a:p>
      </dgm:t>
    </dgm:pt>
    <dgm:pt modelId="{E32AEF11-A78B-4D6E-BCFF-544B60FEB69F}" type="sibTrans" cxnId="{B1E6C7DE-F9D6-42C5-A5CF-BF8696D36201}">
      <dgm:prSet/>
      <dgm:spPr/>
      <dgm:t>
        <a:bodyPr/>
        <a:lstStyle/>
        <a:p>
          <a:endParaRPr lang="en-US"/>
        </a:p>
      </dgm:t>
    </dgm:pt>
    <dgm:pt modelId="{4538709A-0F61-4CBB-9FE0-23597C4FC11A}">
      <dgm:prSet phldrT="[Text]" custT="1"/>
      <dgm:spPr/>
      <dgm:t>
        <a:bodyPr/>
        <a:lstStyle/>
        <a:p>
          <a:r>
            <a:rPr lang="en-US" sz="2800" b="1" dirty="0" smtClean="0">
              <a:latin typeface="Times New Roman" panose="02020603050405020304" pitchFamily="18" charset="0"/>
              <a:cs typeface="Times New Roman" panose="02020603050405020304" pitchFamily="18" charset="0"/>
            </a:rPr>
            <a:t>Relevant</a:t>
          </a:r>
          <a:endParaRPr lang="en-US" sz="2800" b="1" dirty="0">
            <a:latin typeface="Times New Roman" panose="02020603050405020304" pitchFamily="18" charset="0"/>
            <a:cs typeface="Times New Roman" panose="02020603050405020304" pitchFamily="18" charset="0"/>
          </a:endParaRPr>
        </a:p>
      </dgm:t>
    </dgm:pt>
    <dgm:pt modelId="{C378755D-676D-4C43-B432-43F51A4CBD0B}" type="parTrans" cxnId="{CB956AF0-A3B3-499B-8FA2-0CD767AD3DDB}">
      <dgm:prSet/>
      <dgm:spPr/>
      <dgm:t>
        <a:bodyPr/>
        <a:lstStyle/>
        <a:p>
          <a:endParaRPr lang="en-US"/>
        </a:p>
      </dgm:t>
    </dgm:pt>
    <dgm:pt modelId="{4E36250B-93F3-40AC-B21C-EBBB7F52873A}" type="sibTrans" cxnId="{CB956AF0-A3B3-499B-8FA2-0CD767AD3DDB}">
      <dgm:prSet/>
      <dgm:spPr/>
      <dgm:t>
        <a:bodyPr/>
        <a:lstStyle/>
        <a:p>
          <a:endParaRPr lang="en-US"/>
        </a:p>
      </dgm:t>
    </dgm:pt>
    <dgm:pt modelId="{B98E4DFF-1A88-4DCC-9C54-B86C28213B41}">
      <dgm:prSet phldrT="[Text]" custT="1"/>
      <dgm:spPr/>
      <dgm:t>
        <a:bodyPr/>
        <a:lstStyle/>
        <a:p>
          <a:r>
            <a:rPr lang="en-US" sz="2800" b="1" dirty="0" smtClean="0">
              <a:latin typeface="Times New Roman" panose="02020603050405020304" pitchFamily="18" charset="0"/>
              <a:cs typeface="Times New Roman" panose="02020603050405020304" pitchFamily="18" charset="0"/>
            </a:rPr>
            <a:t>Time-Bound </a:t>
          </a:r>
          <a:endParaRPr lang="en-US" sz="2800" b="1" dirty="0">
            <a:latin typeface="Times New Roman" panose="02020603050405020304" pitchFamily="18" charset="0"/>
            <a:cs typeface="Times New Roman" panose="02020603050405020304" pitchFamily="18" charset="0"/>
          </a:endParaRPr>
        </a:p>
      </dgm:t>
    </dgm:pt>
    <dgm:pt modelId="{0C052AA0-DE74-48FC-8CCF-5830A74A3979}" type="parTrans" cxnId="{D82D6BAC-CCA0-495B-8319-E63A6D4D0397}">
      <dgm:prSet/>
      <dgm:spPr/>
      <dgm:t>
        <a:bodyPr/>
        <a:lstStyle/>
        <a:p>
          <a:endParaRPr lang="en-US"/>
        </a:p>
      </dgm:t>
    </dgm:pt>
    <dgm:pt modelId="{3F72093E-9C06-4978-9FE6-26FF3A30F287}" type="sibTrans" cxnId="{D82D6BAC-CCA0-495B-8319-E63A6D4D0397}">
      <dgm:prSet/>
      <dgm:spPr/>
      <dgm:t>
        <a:bodyPr/>
        <a:lstStyle/>
        <a:p>
          <a:endParaRPr lang="en-US"/>
        </a:p>
      </dgm:t>
    </dgm:pt>
    <dgm:pt modelId="{279704BA-5373-4E64-8EB6-E3808CC5806D}" type="pres">
      <dgm:prSet presAssocID="{FEB450AD-970A-4DA2-ADE6-A71FAD0FD1BD}" presName="Name0" presStyleCnt="0">
        <dgm:presLayoutVars>
          <dgm:dir/>
          <dgm:resizeHandles val="exact"/>
        </dgm:presLayoutVars>
      </dgm:prSet>
      <dgm:spPr/>
    </dgm:pt>
    <dgm:pt modelId="{2E71B2C3-B29D-43C8-B173-BC2BA6994074}" type="pres">
      <dgm:prSet presAssocID="{FEB450AD-970A-4DA2-ADE6-A71FAD0FD1BD}" presName="cycle" presStyleCnt="0"/>
      <dgm:spPr/>
    </dgm:pt>
    <dgm:pt modelId="{5FC2AC74-B6DE-4E9B-8267-E7B0B7698BD4}" type="pres">
      <dgm:prSet presAssocID="{8F49F34A-05FE-49B0-88D7-9DFE693EA6DE}" presName="nodeFirstNode" presStyleLbl="node1" presStyleIdx="0" presStyleCnt="5">
        <dgm:presLayoutVars>
          <dgm:bulletEnabled val="1"/>
        </dgm:presLayoutVars>
      </dgm:prSet>
      <dgm:spPr/>
      <dgm:t>
        <a:bodyPr/>
        <a:lstStyle/>
        <a:p>
          <a:endParaRPr lang="en-US"/>
        </a:p>
      </dgm:t>
    </dgm:pt>
    <dgm:pt modelId="{60534E3A-3CDE-4371-9852-23C2D50B0FF8}" type="pres">
      <dgm:prSet presAssocID="{70C17292-576A-4656-97B1-39E57632B17E}" presName="sibTransFirstNode" presStyleLbl="bgShp" presStyleIdx="0" presStyleCnt="1"/>
      <dgm:spPr/>
    </dgm:pt>
    <dgm:pt modelId="{32C96A51-1014-45EA-BB27-6F8322E5F6F0}" type="pres">
      <dgm:prSet presAssocID="{3A0C0F81-F3FF-4185-B7BA-0C0400F7B3EF}" presName="nodeFollowingNodes" presStyleLbl="node1" presStyleIdx="1" presStyleCnt="5">
        <dgm:presLayoutVars>
          <dgm:bulletEnabled val="1"/>
        </dgm:presLayoutVars>
      </dgm:prSet>
      <dgm:spPr/>
    </dgm:pt>
    <dgm:pt modelId="{05192458-5EDA-4B08-BE39-C0B6BC93F594}" type="pres">
      <dgm:prSet presAssocID="{009CE542-10C9-48F3-8D32-32719D1505CD}" presName="nodeFollowingNodes" presStyleLbl="node1" presStyleIdx="2" presStyleCnt="5" custRadScaleRad="99716" custRadScaleInc="-25630">
        <dgm:presLayoutVars>
          <dgm:bulletEnabled val="1"/>
        </dgm:presLayoutVars>
      </dgm:prSet>
      <dgm:spPr/>
      <dgm:t>
        <a:bodyPr/>
        <a:lstStyle/>
        <a:p>
          <a:endParaRPr lang="en-US"/>
        </a:p>
      </dgm:t>
    </dgm:pt>
    <dgm:pt modelId="{82C71AE9-E623-46AF-8234-1E6D7F5C8089}" type="pres">
      <dgm:prSet presAssocID="{4538709A-0F61-4CBB-9FE0-23597C4FC11A}" presName="nodeFollowingNodes" presStyleLbl="node1" presStyleIdx="3" presStyleCnt="5" custRadScaleRad="93650" custRadScaleInc="20580">
        <dgm:presLayoutVars>
          <dgm:bulletEnabled val="1"/>
        </dgm:presLayoutVars>
      </dgm:prSet>
      <dgm:spPr/>
    </dgm:pt>
    <dgm:pt modelId="{A1471AFE-173F-4E04-B0B0-85E32D5FE9E3}" type="pres">
      <dgm:prSet presAssocID="{B98E4DFF-1A88-4DCC-9C54-B86C28213B41}" presName="nodeFollowingNodes" presStyleLbl="node1" presStyleIdx="4" presStyleCnt="5">
        <dgm:presLayoutVars>
          <dgm:bulletEnabled val="1"/>
        </dgm:presLayoutVars>
      </dgm:prSet>
      <dgm:spPr/>
      <dgm:t>
        <a:bodyPr/>
        <a:lstStyle/>
        <a:p>
          <a:endParaRPr lang="en-US"/>
        </a:p>
      </dgm:t>
    </dgm:pt>
  </dgm:ptLst>
  <dgm:cxnLst>
    <dgm:cxn modelId="{56CA0970-29EE-4C9A-A426-BC3966A9E323}" type="presOf" srcId="{B98E4DFF-1A88-4DCC-9C54-B86C28213B41}" destId="{A1471AFE-173F-4E04-B0B0-85E32D5FE9E3}" srcOrd="0" destOrd="0" presId="urn:microsoft.com/office/officeart/2005/8/layout/cycle3"/>
    <dgm:cxn modelId="{5E0B6E03-62FA-4A8D-9BDC-37679B3FD474}" srcId="{FEB450AD-970A-4DA2-ADE6-A71FAD0FD1BD}" destId="{8F49F34A-05FE-49B0-88D7-9DFE693EA6DE}" srcOrd="0" destOrd="0" parTransId="{0B6351D5-E691-4773-8EFC-6B5314231EDE}" sibTransId="{70C17292-576A-4656-97B1-39E57632B17E}"/>
    <dgm:cxn modelId="{7D1A5366-C2D2-477B-BDD1-8637B0FCBA54}" type="presOf" srcId="{4538709A-0F61-4CBB-9FE0-23597C4FC11A}" destId="{82C71AE9-E623-46AF-8234-1E6D7F5C8089}" srcOrd="0" destOrd="0" presId="urn:microsoft.com/office/officeart/2005/8/layout/cycle3"/>
    <dgm:cxn modelId="{3349A843-95FA-4BA4-891D-4607385F74E5}" type="presOf" srcId="{70C17292-576A-4656-97B1-39E57632B17E}" destId="{60534E3A-3CDE-4371-9852-23C2D50B0FF8}" srcOrd="0" destOrd="0" presId="urn:microsoft.com/office/officeart/2005/8/layout/cycle3"/>
    <dgm:cxn modelId="{B1E6C7DE-F9D6-42C5-A5CF-BF8696D36201}" srcId="{FEB450AD-970A-4DA2-ADE6-A71FAD0FD1BD}" destId="{009CE542-10C9-48F3-8D32-32719D1505CD}" srcOrd="2" destOrd="0" parTransId="{531DEE70-9559-45FA-9D0D-9FED864234AC}" sibTransId="{E32AEF11-A78B-4D6E-BCFF-544B60FEB69F}"/>
    <dgm:cxn modelId="{EC651F57-0F71-478D-BAC2-C4795EC20CF3}" type="presOf" srcId="{009CE542-10C9-48F3-8D32-32719D1505CD}" destId="{05192458-5EDA-4B08-BE39-C0B6BC93F594}" srcOrd="0" destOrd="0" presId="urn:microsoft.com/office/officeart/2005/8/layout/cycle3"/>
    <dgm:cxn modelId="{889C6A88-0D92-468D-8323-2020C5BFCC9C}" srcId="{FEB450AD-970A-4DA2-ADE6-A71FAD0FD1BD}" destId="{3A0C0F81-F3FF-4185-B7BA-0C0400F7B3EF}" srcOrd="1" destOrd="0" parTransId="{5F93184A-2D74-4B41-9CDC-C92DAC008626}" sibTransId="{1E0A79A7-3BB9-4274-8614-06D0B8DADE6E}"/>
    <dgm:cxn modelId="{433AA42B-A924-4C38-9ACF-3DA9A3D7E0B1}" type="presOf" srcId="{FEB450AD-970A-4DA2-ADE6-A71FAD0FD1BD}" destId="{279704BA-5373-4E64-8EB6-E3808CC5806D}" srcOrd="0" destOrd="0" presId="urn:microsoft.com/office/officeart/2005/8/layout/cycle3"/>
    <dgm:cxn modelId="{D82D6BAC-CCA0-495B-8319-E63A6D4D0397}" srcId="{FEB450AD-970A-4DA2-ADE6-A71FAD0FD1BD}" destId="{B98E4DFF-1A88-4DCC-9C54-B86C28213B41}" srcOrd="4" destOrd="0" parTransId="{0C052AA0-DE74-48FC-8CCF-5830A74A3979}" sibTransId="{3F72093E-9C06-4978-9FE6-26FF3A30F287}"/>
    <dgm:cxn modelId="{DE959FFC-BFCC-46A3-B6BC-E69DDD8792B4}" type="presOf" srcId="{3A0C0F81-F3FF-4185-B7BA-0C0400F7B3EF}" destId="{32C96A51-1014-45EA-BB27-6F8322E5F6F0}" srcOrd="0" destOrd="0" presId="urn:microsoft.com/office/officeart/2005/8/layout/cycle3"/>
    <dgm:cxn modelId="{7A2894DE-C824-41C4-879F-03888A19A355}" type="presOf" srcId="{8F49F34A-05FE-49B0-88D7-9DFE693EA6DE}" destId="{5FC2AC74-B6DE-4E9B-8267-E7B0B7698BD4}" srcOrd="0" destOrd="0" presId="urn:microsoft.com/office/officeart/2005/8/layout/cycle3"/>
    <dgm:cxn modelId="{CB956AF0-A3B3-499B-8FA2-0CD767AD3DDB}" srcId="{FEB450AD-970A-4DA2-ADE6-A71FAD0FD1BD}" destId="{4538709A-0F61-4CBB-9FE0-23597C4FC11A}" srcOrd="3" destOrd="0" parTransId="{C378755D-676D-4C43-B432-43F51A4CBD0B}" sibTransId="{4E36250B-93F3-40AC-B21C-EBBB7F52873A}"/>
    <dgm:cxn modelId="{B1AAA3F3-0A7C-4F04-A711-3DCEB04F8394}" type="presParOf" srcId="{279704BA-5373-4E64-8EB6-E3808CC5806D}" destId="{2E71B2C3-B29D-43C8-B173-BC2BA6994074}" srcOrd="0" destOrd="0" presId="urn:microsoft.com/office/officeart/2005/8/layout/cycle3"/>
    <dgm:cxn modelId="{47E1C194-AF41-41DC-934C-74B0A89B72BE}" type="presParOf" srcId="{2E71B2C3-B29D-43C8-B173-BC2BA6994074}" destId="{5FC2AC74-B6DE-4E9B-8267-E7B0B7698BD4}" srcOrd="0" destOrd="0" presId="urn:microsoft.com/office/officeart/2005/8/layout/cycle3"/>
    <dgm:cxn modelId="{83A04A3B-ABA6-4189-BDF3-31A7B0841369}" type="presParOf" srcId="{2E71B2C3-B29D-43C8-B173-BC2BA6994074}" destId="{60534E3A-3CDE-4371-9852-23C2D50B0FF8}" srcOrd="1" destOrd="0" presId="urn:microsoft.com/office/officeart/2005/8/layout/cycle3"/>
    <dgm:cxn modelId="{4313C647-D01A-4EA9-8755-F3C8A32C0BEA}" type="presParOf" srcId="{2E71B2C3-B29D-43C8-B173-BC2BA6994074}" destId="{32C96A51-1014-45EA-BB27-6F8322E5F6F0}" srcOrd="2" destOrd="0" presId="urn:microsoft.com/office/officeart/2005/8/layout/cycle3"/>
    <dgm:cxn modelId="{B35589F4-F1B8-4A9D-841A-D8FCFBEFDDD7}" type="presParOf" srcId="{2E71B2C3-B29D-43C8-B173-BC2BA6994074}" destId="{05192458-5EDA-4B08-BE39-C0B6BC93F594}" srcOrd="3" destOrd="0" presId="urn:microsoft.com/office/officeart/2005/8/layout/cycle3"/>
    <dgm:cxn modelId="{4146A27A-AD5D-47B3-8D72-805255E5E974}" type="presParOf" srcId="{2E71B2C3-B29D-43C8-B173-BC2BA6994074}" destId="{82C71AE9-E623-46AF-8234-1E6D7F5C8089}" srcOrd="4" destOrd="0" presId="urn:microsoft.com/office/officeart/2005/8/layout/cycle3"/>
    <dgm:cxn modelId="{3626B15C-27CB-45C1-B419-834BAE9F98EA}" type="presParOf" srcId="{2E71B2C3-B29D-43C8-B173-BC2BA6994074}" destId="{A1471AFE-173F-4E04-B0B0-85E32D5FE9E3}"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3FBC15-B5B6-4972-B3B7-061A31550CF6}"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A2F76176-FA88-43F7-A5B7-F562BC658A69}">
      <dgm:prSet phldrT="[Text]" custT="1"/>
      <dgm:spPr/>
      <dgm:t>
        <a:bodyPr/>
        <a:lstStyle/>
        <a:p>
          <a:r>
            <a:rPr lang="en-US" sz="2400" b="1" dirty="0" smtClean="0">
              <a:latin typeface="Times New Roman" panose="02020603050405020304" pitchFamily="18" charset="0"/>
              <a:cs typeface="Times New Roman" panose="02020603050405020304" pitchFamily="18" charset="0"/>
            </a:rPr>
            <a:t>4Ps</a:t>
          </a:r>
          <a:endParaRPr lang="en-US" sz="2400" b="1" dirty="0">
            <a:latin typeface="Times New Roman" panose="02020603050405020304" pitchFamily="18" charset="0"/>
            <a:cs typeface="Times New Roman" panose="02020603050405020304" pitchFamily="18" charset="0"/>
          </a:endParaRPr>
        </a:p>
      </dgm:t>
    </dgm:pt>
    <dgm:pt modelId="{40CBC24F-E20B-4492-A9DC-67CD7C35ADD0}" type="parTrans" cxnId="{7D915E1B-90D4-4FD8-8874-805A2550982B}">
      <dgm:prSet/>
      <dgm:spPr/>
      <dgm:t>
        <a:bodyPr/>
        <a:lstStyle/>
        <a:p>
          <a:endParaRPr lang="en-US"/>
        </a:p>
      </dgm:t>
    </dgm:pt>
    <dgm:pt modelId="{FC45BD25-149F-460D-B90E-6B2E904B160A}" type="sibTrans" cxnId="{7D915E1B-90D4-4FD8-8874-805A2550982B}">
      <dgm:prSet/>
      <dgm:spPr/>
      <dgm:t>
        <a:bodyPr/>
        <a:lstStyle/>
        <a:p>
          <a:endParaRPr lang="en-US"/>
        </a:p>
      </dgm:t>
    </dgm:pt>
    <dgm:pt modelId="{6A9CC658-9E41-469A-93FD-E7F5151E572C}">
      <dgm:prSet phldrT="[Text]" custT="1"/>
      <dgm:spPr/>
      <dgm:t>
        <a:bodyPr/>
        <a:lstStyle/>
        <a:p>
          <a:r>
            <a:rPr lang="en-US" sz="2400" b="1" dirty="0" smtClean="0">
              <a:latin typeface="Times New Roman" panose="02020603050405020304" pitchFamily="18" charset="0"/>
              <a:cs typeface="Times New Roman" panose="02020603050405020304" pitchFamily="18" charset="0"/>
            </a:rPr>
            <a:t>Products </a:t>
          </a:r>
          <a:endParaRPr lang="en-US" sz="2400" b="1" dirty="0">
            <a:latin typeface="Times New Roman" panose="02020603050405020304" pitchFamily="18" charset="0"/>
            <a:cs typeface="Times New Roman" panose="02020603050405020304" pitchFamily="18" charset="0"/>
          </a:endParaRPr>
        </a:p>
      </dgm:t>
    </dgm:pt>
    <dgm:pt modelId="{F8077EF9-429D-4255-BA76-695FD75F3622}" type="parTrans" cxnId="{87ED7291-1649-420E-B1EA-04F7C20824D9}">
      <dgm:prSet/>
      <dgm:spPr/>
      <dgm:t>
        <a:bodyPr/>
        <a:lstStyle/>
        <a:p>
          <a:endParaRPr lang="en-US"/>
        </a:p>
      </dgm:t>
    </dgm:pt>
    <dgm:pt modelId="{E25929E4-1426-48AB-9062-1B2B9BD5BF43}" type="sibTrans" cxnId="{87ED7291-1649-420E-B1EA-04F7C20824D9}">
      <dgm:prSet/>
      <dgm:spPr/>
      <dgm:t>
        <a:bodyPr/>
        <a:lstStyle/>
        <a:p>
          <a:endParaRPr lang="en-US" sz="2400" b="1">
            <a:latin typeface="Times New Roman" panose="02020603050405020304" pitchFamily="18" charset="0"/>
            <a:cs typeface="Times New Roman" panose="02020603050405020304" pitchFamily="18" charset="0"/>
          </a:endParaRPr>
        </a:p>
      </dgm:t>
    </dgm:pt>
    <dgm:pt modelId="{CA305AAB-2C4F-4B7F-AEA8-C6F1DC62E5A3}">
      <dgm:prSet phldrT="[Text]" custT="1"/>
      <dgm:spPr/>
      <dgm:t>
        <a:bodyPr/>
        <a:lstStyle/>
        <a:p>
          <a:r>
            <a:rPr lang="en-US" sz="2400" b="1" dirty="0" smtClean="0">
              <a:latin typeface="Times New Roman" panose="02020603050405020304" pitchFamily="18" charset="0"/>
              <a:cs typeface="Times New Roman" panose="02020603050405020304" pitchFamily="18" charset="0"/>
            </a:rPr>
            <a:t>Places </a:t>
          </a:r>
          <a:endParaRPr lang="en-US" sz="2400" b="1" dirty="0">
            <a:latin typeface="Times New Roman" panose="02020603050405020304" pitchFamily="18" charset="0"/>
            <a:cs typeface="Times New Roman" panose="02020603050405020304" pitchFamily="18" charset="0"/>
          </a:endParaRPr>
        </a:p>
      </dgm:t>
    </dgm:pt>
    <dgm:pt modelId="{373A96F4-1C56-4AE5-94FB-188D0D16E4D2}" type="parTrans" cxnId="{7BA6E3AE-ECBC-4EB1-AB84-4AA76F7CCAB5}">
      <dgm:prSet/>
      <dgm:spPr/>
      <dgm:t>
        <a:bodyPr/>
        <a:lstStyle/>
        <a:p>
          <a:endParaRPr lang="en-US"/>
        </a:p>
      </dgm:t>
    </dgm:pt>
    <dgm:pt modelId="{EA2495D3-3F20-4DA4-BB62-2CD7A5372594}" type="sibTrans" cxnId="{7BA6E3AE-ECBC-4EB1-AB84-4AA76F7CCAB5}">
      <dgm:prSet/>
      <dgm:spPr/>
      <dgm:t>
        <a:bodyPr/>
        <a:lstStyle/>
        <a:p>
          <a:endParaRPr lang="en-US" sz="2400" b="1">
            <a:latin typeface="Times New Roman" panose="02020603050405020304" pitchFamily="18" charset="0"/>
            <a:cs typeface="Times New Roman" panose="02020603050405020304" pitchFamily="18" charset="0"/>
          </a:endParaRPr>
        </a:p>
      </dgm:t>
    </dgm:pt>
    <dgm:pt modelId="{CDC48B92-3E08-4C18-B1C1-E65E2D5B9078}">
      <dgm:prSet phldrT="[Text]" custT="1"/>
      <dgm:spPr/>
      <dgm:t>
        <a:bodyPr/>
        <a:lstStyle/>
        <a:p>
          <a:r>
            <a:rPr lang="en-US" sz="2400" b="1" dirty="0" smtClean="0">
              <a:latin typeface="Times New Roman" panose="02020603050405020304" pitchFamily="18" charset="0"/>
              <a:cs typeface="Times New Roman" panose="02020603050405020304" pitchFamily="18" charset="0"/>
            </a:rPr>
            <a:t>Price </a:t>
          </a:r>
          <a:endParaRPr lang="en-US" sz="2400" b="1" dirty="0">
            <a:latin typeface="Times New Roman" panose="02020603050405020304" pitchFamily="18" charset="0"/>
            <a:cs typeface="Times New Roman" panose="02020603050405020304" pitchFamily="18" charset="0"/>
          </a:endParaRPr>
        </a:p>
      </dgm:t>
    </dgm:pt>
    <dgm:pt modelId="{2E53294B-0B39-4173-9A9E-0CD40F3179AC}" type="parTrans" cxnId="{4A2D9771-2569-4D4E-B1F9-59B923B8DD77}">
      <dgm:prSet/>
      <dgm:spPr/>
      <dgm:t>
        <a:bodyPr/>
        <a:lstStyle/>
        <a:p>
          <a:endParaRPr lang="en-US"/>
        </a:p>
      </dgm:t>
    </dgm:pt>
    <dgm:pt modelId="{D9AAF6DC-6C2E-4C02-BE35-3E401E815B98}" type="sibTrans" cxnId="{4A2D9771-2569-4D4E-B1F9-59B923B8DD77}">
      <dgm:prSet/>
      <dgm:spPr/>
      <dgm:t>
        <a:bodyPr/>
        <a:lstStyle/>
        <a:p>
          <a:endParaRPr lang="en-US" sz="2400" b="1">
            <a:latin typeface="Times New Roman" panose="02020603050405020304" pitchFamily="18" charset="0"/>
            <a:cs typeface="Times New Roman" panose="02020603050405020304" pitchFamily="18" charset="0"/>
          </a:endParaRPr>
        </a:p>
      </dgm:t>
    </dgm:pt>
    <dgm:pt modelId="{5FDC4B0E-F60A-4E2B-BC77-C0D7150C98F8}">
      <dgm:prSet phldrT="[Text]" custT="1"/>
      <dgm:spPr/>
      <dgm:t>
        <a:bodyPr/>
        <a:lstStyle/>
        <a:p>
          <a:r>
            <a:rPr lang="en-US" sz="2400" b="1" dirty="0" smtClean="0">
              <a:latin typeface="Times New Roman" panose="02020603050405020304" pitchFamily="18" charset="0"/>
              <a:cs typeface="Times New Roman" panose="02020603050405020304" pitchFamily="18" charset="0"/>
            </a:rPr>
            <a:t>Promotion </a:t>
          </a:r>
          <a:endParaRPr lang="en-US" sz="2400" b="1" dirty="0">
            <a:latin typeface="Times New Roman" panose="02020603050405020304" pitchFamily="18" charset="0"/>
            <a:cs typeface="Times New Roman" panose="02020603050405020304" pitchFamily="18" charset="0"/>
          </a:endParaRPr>
        </a:p>
      </dgm:t>
    </dgm:pt>
    <dgm:pt modelId="{E1C9186B-1077-4546-9B45-640AB4909AC5}" type="parTrans" cxnId="{C7D5F8C5-EE9C-433D-A9C5-F5C2A469A662}">
      <dgm:prSet/>
      <dgm:spPr/>
      <dgm:t>
        <a:bodyPr/>
        <a:lstStyle/>
        <a:p>
          <a:endParaRPr lang="en-US"/>
        </a:p>
      </dgm:t>
    </dgm:pt>
    <dgm:pt modelId="{E3A8AB7E-ABC3-41A7-B717-F367C34BA62A}" type="sibTrans" cxnId="{C7D5F8C5-EE9C-433D-A9C5-F5C2A469A662}">
      <dgm:prSet/>
      <dgm:spPr/>
      <dgm:t>
        <a:bodyPr/>
        <a:lstStyle/>
        <a:p>
          <a:endParaRPr lang="en-US" sz="2400" b="1">
            <a:latin typeface="Times New Roman" panose="02020603050405020304" pitchFamily="18" charset="0"/>
            <a:cs typeface="Times New Roman" panose="02020603050405020304" pitchFamily="18" charset="0"/>
          </a:endParaRPr>
        </a:p>
      </dgm:t>
    </dgm:pt>
    <dgm:pt modelId="{C3C9E59C-0068-4F1D-840C-CE6E14D175CA}" type="pres">
      <dgm:prSet presAssocID="{ED3FBC15-B5B6-4972-B3B7-061A31550CF6}" presName="Name0" presStyleCnt="0">
        <dgm:presLayoutVars>
          <dgm:chMax val="1"/>
          <dgm:dir/>
          <dgm:animLvl val="ctr"/>
          <dgm:resizeHandles val="exact"/>
        </dgm:presLayoutVars>
      </dgm:prSet>
      <dgm:spPr/>
    </dgm:pt>
    <dgm:pt modelId="{505349C4-605D-4A52-8551-5C1BBE5C7516}" type="pres">
      <dgm:prSet presAssocID="{A2F76176-FA88-43F7-A5B7-F562BC658A69}" presName="centerShape" presStyleLbl="node0" presStyleIdx="0" presStyleCnt="1" custScaleX="54877" custScaleY="55481"/>
      <dgm:spPr/>
      <dgm:t>
        <a:bodyPr/>
        <a:lstStyle/>
        <a:p>
          <a:endParaRPr lang="en-US"/>
        </a:p>
      </dgm:t>
    </dgm:pt>
    <dgm:pt modelId="{9A401292-9A40-416D-AAD0-500CCD77CAF6}" type="pres">
      <dgm:prSet presAssocID="{6A9CC658-9E41-469A-93FD-E7F5151E572C}" presName="node" presStyleLbl="node1" presStyleIdx="0" presStyleCnt="4" custScaleX="134933" custScaleY="132508">
        <dgm:presLayoutVars>
          <dgm:bulletEnabled val="1"/>
        </dgm:presLayoutVars>
      </dgm:prSet>
      <dgm:spPr/>
    </dgm:pt>
    <dgm:pt modelId="{5AFE5B61-6D4B-4640-A56F-6628A18326ED}" type="pres">
      <dgm:prSet presAssocID="{6A9CC658-9E41-469A-93FD-E7F5151E572C}" presName="dummy" presStyleCnt="0"/>
      <dgm:spPr/>
    </dgm:pt>
    <dgm:pt modelId="{370F213F-BCD1-452A-AE53-EACA019171F1}" type="pres">
      <dgm:prSet presAssocID="{E25929E4-1426-48AB-9062-1B2B9BD5BF43}" presName="sibTrans" presStyleLbl="sibTrans2D1" presStyleIdx="0" presStyleCnt="4"/>
      <dgm:spPr/>
    </dgm:pt>
    <dgm:pt modelId="{0DA9282D-DED3-41B3-8375-63F7A1381D38}" type="pres">
      <dgm:prSet presAssocID="{CA305AAB-2C4F-4B7F-AEA8-C6F1DC62E5A3}" presName="node" presStyleLbl="node1" presStyleIdx="1" presStyleCnt="4" custScaleX="134933" custScaleY="132508">
        <dgm:presLayoutVars>
          <dgm:bulletEnabled val="1"/>
        </dgm:presLayoutVars>
      </dgm:prSet>
      <dgm:spPr/>
    </dgm:pt>
    <dgm:pt modelId="{003551BA-E28D-44D5-A603-FBBB170817DF}" type="pres">
      <dgm:prSet presAssocID="{CA305AAB-2C4F-4B7F-AEA8-C6F1DC62E5A3}" presName="dummy" presStyleCnt="0"/>
      <dgm:spPr/>
    </dgm:pt>
    <dgm:pt modelId="{616B0EC6-CC9A-4095-B9EA-F8FF74DF57BD}" type="pres">
      <dgm:prSet presAssocID="{EA2495D3-3F20-4DA4-BB62-2CD7A5372594}" presName="sibTrans" presStyleLbl="sibTrans2D1" presStyleIdx="1" presStyleCnt="4"/>
      <dgm:spPr/>
    </dgm:pt>
    <dgm:pt modelId="{940FC3A1-CC32-4513-8A83-C6CC627D1564}" type="pres">
      <dgm:prSet presAssocID="{CDC48B92-3E08-4C18-B1C1-E65E2D5B9078}" presName="node" presStyleLbl="node1" presStyleIdx="2" presStyleCnt="4" custScaleX="134933" custScaleY="132508">
        <dgm:presLayoutVars>
          <dgm:bulletEnabled val="1"/>
        </dgm:presLayoutVars>
      </dgm:prSet>
      <dgm:spPr/>
    </dgm:pt>
    <dgm:pt modelId="{51446C5D-14AF-4F00-A8C8-8F766974CC87}" type="pres">
      <dgm:prSet presAssocID="{CDC48B92-3E08-4C18-B1C1-E65E2D5B9078}" presName="dummy" presStyleCnt="0"/>
      <dgm:spPr/>
    </dgm:pt>
    <dgm:pt modelId="{B4579495-F32E-450D-9A4D-76AE1E0E4AA0}" type="pres">
      <dgm:prSet presAssocID="{D9AAF6DC-6C2E-4C02-BE35-3E401E815B98}" presName="sibTrans" presStyleLbl="sibTrans2D1" presStyleIdx="2" presStyleCnt="4"/>
      <dgm:spPr/>
    </dgm:pt>
    <dgm:pt modelId="{30AA94D7-EFDD-459A-8F34-C12CE49B2447}" type="pres">
      <dgm:prSet presAssocID="{5FDC4B0E-F60A-4E2B-BC77-C0D7150C98F8}" presName="node" presStyleLbl="node1" presStyleIdx="3" presStyleCnt="4" custScaleX="134933" custScaleY="132508">
        <dgm:presLayoutVars>
          <dgm:bulletEnabled val="1"/>
        </dgm:presLayoutVars>
      </dgm:prSet>
      <dgm:spPr/>
    </dgm:pt>
    <dgm:pt modelId="{A800121B-1C05-47E8-A0AD-AFA74237304F}" type="pres">
      <dgm:prSet presAssocID="{5FDC4B0E-F60A-4E2B-BC77-C0D7150C98F8}" presName="dummy" presStyleCnt="0"/>
      <dgm:spPr/>
    </dgm:pt>
    <dgm:pt modelId="{A6777804-3D09-48F7-8BBF-4FD7003EE0CE}" type="pres">
      <dgm:prSet presAssocID="{E3A8AB7E-ABC3-41A7-B717-F367C34BA62A}" presName="sibTrans" presStyleLbl="sibTrans2D1" presStyleIdx="3" presStyleCnt="4"/>
      <dgm:spPr/>
    </dgm:pt>
  </dgm:ptLst>
  <dgm:cxnLst>
    <dgm:cxn modelId="{87ED7291-1649-420E-B1EA-04F7C20824D9}" srcId="{A2F76176-FA88-43F7-A5B7-F562BC658A69}" destId="{6A9CC658-9E41-469A-93FD-E7F5151E572C}" srcOrd="0" destOrd="0" parTransId="{F8077EF9-429D-4255-BA76-695FD75F3622}" sibTransId="{E25929E4-1426-48AB-9062-1B2B9BD5BF43}"/>
    <dgm:cxn modelId="{4A2D9771-2569-4D4E-B1F9-59B923B8DD77}" srcId="{A2F76176-FA88-43F7-A5B7-F562BC658A69}" destId="{CDC48B92-3E08-4C18-B1C1-E65E2D5B9078}" srcOrd="2" destOrd="0" parTransId="{2E53294B-0B39-4173-9A9E-0CD40F3179AC}" sibTransId="{D9AAF6DC-6C2E-4C02-BE35-3E401E815B98}"/>
    <dgm:cxn modelId="{7BA6E3AE-ECBC-4EB1-AB84-4AA76F7CCAB5}" srcId="{A2F76176-FA88-43F7-A5B7-F562BC658A69}" destId="{CA305AAB-2C4F-4B7F-AEA8-C6F1DC62E5A3}" srcOrd="1" destOrd="0" parTransId="{373A96F4-1C56-4AE5-94FB-188D0D16E4D2}" sibTransId="{EA2495D3-3F20-4DA4-BB62-2CD7A5372594}"/>
    <dgm:cxn modelId="{CD4362EE-FA54-46A6-9131-0901C08D077F}" type="presOf" srcId="{ED3FBC15-B5B6-4972-B3B7-061A31550CF6}" destId="{C3C9E59C-0068-4F1D-840C-CE6E14D175CA}" srcOrd="0" destOrd="0" presId="urn:microsoft.com/office/officeart/2005/8/layout/radial6"/>
    <dgm:cxn modelId="{D4F9719C-2065-43C0-94A0-7AB8F511001C}" type="presOf" srcId="{5FDC4B0E-F60A-4E2B-BC77-C0D7150C98F8}" destId="{30AA94D7-EFDD-459A-8F34-C12CE49B2447}" srcOrd="0" destOrd="0" presId="urn:microsoft.com/office/officeart/2005/8/layout/radial6"/>
    <dgm:cxn modelId="{0C91A544-9665-4D4A-9BCC-A7FDB2D0EBA9}" type="presOf" srcId="{CA305AAB-2C4F-4B7F-AEA8-C6F1DC62E5A3}" destId="{0DA9282D-DED3-41B3-8375-63F7A1381D38}" srcOrd="0" destOrd="0" presId="urn:microsoft.com/office/officeart/2005/8/layout/radial6"/>
    <dgm:cxn modelId="{A649C43E-1C49-49B5-8C12-3B91C07FD33C}" type="presOf" srcId="{E3A8AB7E-ABC3-41A7-B717-F367C34BA62A}" destId="{A6777804-3D09-48F7-8BBF-4FD7003EE0CE}" srcOrd="0" destOrd="0" presId="urn:microsoft.com/office/officeart/2005/8/layout/radial6"/>
    <dgm:cxn modelId="{8E287D77-F56B-4B7F-AD7B-81CAF082EEC2}" type="presOf" srcId="{6A9CC658-9E41-469A-93FD-E7F5151E572C}" destId="{9A401292-9A40-416D-AAD0-500CCD77CAF6}" srcOrd="0" destOrd="0" presId="urn:microsoft.com/office/officeart/2005/8/layout/radial6"/>
    <dgm:cxn modelId="{EE0FDFC4-49D7-474B-A93C-B2FBF6763A8F}" type="presOf" srcId="{A2F76176-FA88-43F7-A5B7-F562BC658A69}" destId="{505349C4-605D-4A52-8551-5C1BBE5C7516}" srcOrd="0" destOrd="0" presId="urn:microsoft.com/office/officeart/2005/8/layout/radial6"/>
    <dgm:cxn modelId="{A2E0223A-3BA3-4412-832F-AA7E6BC0B560}" type="presOf" srcId="{CDC48B92-3E08-4C18-B1C1-E65E2D5B9078}" destId="{940FC3A1-CC32-4513-8A83-C6CC627D1564}" srcOrd="0" destOrd="0" presId="urn:microsoft.com/office/officeart/2005/8/layout/radial6"/>
    <dgm:cxn modelId="{7D915E1B-90D4-4FD8-8874-805A2550982B}" srcId="{ED3FBC15-B5B6-4972-B3B7-061A31550CF6}" destId="{A2F76176-FA88-43F7-A5B7-F562BC658A69}" srcOrd="0" destOrd="0" parTransId="{40CBC24F-E20B-4492-A9DC-67CD7C35ADD0}" sibTransId="{FC45BD25-149F-460D-B90E-6B2E904B160A}"/>
    <dgm:cxn modelId="{E0D335DA-A186-4FE9-A971-850FD33419C7}" type="presOf" srcId="{E25929E4-1426-48AB-9062-1B2B9BD5BF43}" destId="{370F213F-BCD1-452A-AE53-EACA019171F1}" srcOrd="0" destOrd="0" presId="urn:microsoft.com/office/officeart/2005/8/layout/radial6"/>
    <dgm:cxn modelId="{3F9BDB33-39A4-4747-A0D8-E67CF0B817FF}" type="presOf" srcId="{D9AAF6DC-6C2E-4C02-BE35-3E401E815B98}" destId="{B4579495-F32E-450D-9A4D-76AE1E0E4AA0}" srcOrd="0" destOrd="0" presId="urn:microsoft.com/office/officeart/2005/8/layout/radial6"/>
    <dgm:cxn modelId="{C7D5F8C5-EE9C-433D-A9C5-F5C2A469A662}" srcId="{A2F76176-FA88-43F7-A5B7-F562BC658A69}" destId="{5FDC4B0E-F60A-4E2B-BC77-C0D7150C98F8}" srcOrd="3" destOrd="0" parTransId="{E1C9186B-1077-4546-9B45-640AB4909AC5}" sibTransId="{E3A8AB7E-ABC3-41A7-B717-F367C34BA62A}"/>
    <dgm:cxn modelId="{F1047E62-8B1A-4A1E-AFAF-CD05A321B673}" type="presOf" srcId="{EA2495D3-3F20-4DA4-BB62-2CD7A5372594}" destId="{616B0EC6-CC9A-4095-B9EA-F8FF74DF57BD}" srcOrd="0" destOrd="0" presId="urn:microsoft.com/office/officeart/2005/8/layout/radial6"/>
    <dgm:cxn modelId="{9D3C9A42-5C6A-4FCC-BBE0-C222EA0866A5}" type="presParOf" srcId="{C3C9E59C-0068-4F1D-840C-CE6E14D175CA}" destId="{505349C4-605D-4A52-8551-5C1BBE5C7516}" srcOrd="0" destOrd="0" presId="urn:microsoft.com/office/officeart/2005/8/layout/radial6"/>
    <dgm:cxn modelId="{356D77EF-B07B-494E-9E85-73213069FBB6}" type="presParOf" srcId="{C3C9E59C-0068-4F1D-840C-CE6E14D175CA}" destId="{9A401292-9A40-416D-AAD0-500CCD77CAF6}" srcOrd="1" destOrd="0" presId="urn:microsoft.com/office/officeart/2005/8/layout/radial6"/>
    <dgm:cxn modelId="{0B645DF8-C3D5-4A99-9A50-ABF908777932}" type="presParOf" srcId="{C3C9E59C-0068-4F1D-840C-CE6E14D175CA}" destId="{5AFE5B61-6D4B-4640-A56F-6628A18326ED}" srcOrd="2" destOrd="0" presId="urn:microsoft.com/office/officeart/2005/8/layout/radial6"/>
    <dgm:cxn modelId="{830F9A93-59D0-45FA-9878-1E2F6826079C}" type="presParOf" srcId="{C3C9E59C-0068-4F1D-840C-CE6E14D175CA}" destId="{370F213F-BCD1-452A-AE53-EACA019171F1}" srcOrd="3" destOrd="0" presId="urn:microsoft.com/office/officeart/2005/8/layout/radial6"/>
    <dgm:cxn modelId="{E4BCAC67-86A4-440E-B665-E0A279A80B06}" type="presParOf" srcId="{C3C9E59C-0068-4F1D-840C-CE6E14D175CA}" destId="{0DA9282D-DED3-41B3-8375-63F7A1381D38}" srcOrd="4" destOrd="0" presId="urn:microsoft.com/office/officeart/2005/8/layout/radial6"/>
    <dgm:cxn modelId="{A80773AC-E46D-453E-BD9C-849CC756431D}" type="presParOf" srcId="{C3C9E59C-0068-4F1D-840C-CE6E14D175CA}" destId="{003551BA-E28D-44D5-A603-FBBB170817DF}" srcOrd="5" destOrd="0" presId="urn:microsoft.com/office/officeart/2005/8/layout/radial6"/>
    <dgm:cxn modelId="{F2EB6CCE-60D7-4AB5-AAC9-04A136B2B52A}" type="presParOf" srcId="{C3C9E59C-0068-4F1D-840C-CE6E14D175CA}" destId="{616B0EC6-CC9A-4095-B9EA-F8FF74DF57BD}" srcOrd="6" destOrd="0" presId="urn:microsoft.com/office/officeart/2005/8/layout/radial6"/>
    <dgm:cxn modelId="{F26224A7-D1F3-455F-8726-F9C87C6B874E}" type="presParOf" srcId="{C3C9E59C-0068-4F1D-840C-CE6E14D175CA}" destId="{940FC3A1-CC32-4513-8A83-C6CC627D1564}" srcOrd="7" destOrd="0" presId="urn:microsoft.com/office/officeart/2005/8/layout/radial6"/>
    <dgm:cxn modelId="{65C276C3-9105-49D1-B578-01AD77AD9C5A}" type="presParOf" srcId="{C3C9E59C-0068-4F1D-840C-CE6E14D175CA}" destId="{51446C5D-14AF-4F00-A8C8-8F766974CC87}" srcOrd="8" destOrd="0" presId="urn:microsoft.com/office/officeart/2005/8/layout/radial6"/>
    <dgm:cxn modelId="{89769EFC-BC56-44C1-840F-8AB551DCD83F}" type="presParOf" srcId="{C3C9E59C-0068-4F1D-840C-CE6E14D175CA}" destId="{B4579495-F32E-450D-9A4D-76AE1E0E4AA0}" srcOrd="9" destOrd="0" presId="urn:microsoft.com/office/officeart/2005/8/layout/radial6"/>
    <dgm:cxn modelId="{28693A45-44CE-45CB-8039-B081E7D9F4C5}" type="presParOf" srcId="{C3C9E59C-0068-4F1D-840C-CE6E14D175CA}" destId="{30AA94D7-EFDD-459A-8F34-C12CE49B2447}" srcOrd="10" destOrd="0" presId="urn:microsoft.com/office/officeart/2005/8/layout/radial6"/>
    <dgm:cxn modelId="{E6CC156D-3C59-4AE7-9706-F29F3180FD1C}" type="presParOf" srcId="{C3C9E59C-0068-4F1D-840C-CE6E14D175CA}" destId="{A800121B-1C05-47E8-A0AD-AFA74237304F}" srcOrd="11" destOrd="0" presId="urn:microsoft.com/office/officeart/2005/8/layout/radial6"/>
    <dgm:cxn modelId="{EBA20F96-9622-40A4-AF2D-C8BA1B82768B}" type="presParOf" srcId="{C3C9E59C-0068-4F1D-840C-CE6E14D175CA}" destId="{A6777804-3D09-48F7-8BBF-4FD7003EE0CE}"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D9070-3DF4-45DB-9B24-38E1194B1471}">
      <dsp:nvSpPr>
        <dsp:cNvPr id="0" name=""/>
        <dsp:cNvSpPr/>
      </dsp:nvSpPr>
      <dsp:spPr>
        <a:xfrm>
          <a:off x="2578221" y="638545"/>
          <a:ext cx="4139956" cy="4139956"/>
        </a:xfrm>
        <a:prstGeom prst="blockArc">
          <a:avLst>
            <a:gd name="adj1" fmla="val 11880000"/>
            <a:gd name="adj2" fmla="val 16200000"/>
            <a:gd name="adj3" fmla="val 464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BD3AEC-4FBE-40D6-A96A-91B4FABF6DA6}">
      <dsp:nvSpPr>
        <dsp:cNvPr id="0" name=""/>
        <dsp:cNvSpPr/>
      </dsp:nvSpPr>
      <dsp:spPr>
        <a:xfrm>
          <a:off x="2578221" y="638545"/>
          <a:ext cx="4139956" cy="4139956"/>
        </a:xfrm>
        <a:prstGeom prst="blockArc">
          <a:avLst>
            <a:gd name="adj1" fmla="val 7560000"/>
            <a:gd name="adj2" fmla="val 11880000"/>
            <a:gd name="adj3" fmla="val 464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AC55E7-CE96-4FD2-9A83-5F253E623276}">
      <dsp:nvSpPr>
        <dsp:cNvPr id="0" name=""/>
        <dsp:cNvSpPr/>
      </dsp:nvSpPr>
      <dsp:spPr>
        <a:xfrm>
          <a:off x="2578221" y="638545"/>
          <a:ext cx="4139956" cy="4139956"/>
        </a:xfrm>
        <a:prstGeom prst="blockArc">
          <a:avLst>
            <a:gd name="adj1" fmla="val 3240000"/>
            <a:gd name="adj2" fmla="val 7560000"/>
            <a:gd name="adj3" fmla="val 464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7DF374-2144-4CA8-9993-DB7F504B83BE}">
      <dsp:nvSpPr>
        <dsp:cNvPr id="0" name=""/>
        <dsp:cNvSpPr/>
      </dsp:nvSpPr>
      <dsp:spPr>
        <a:xfrm>
          <a:off x="2578221" y="638545"/>
          <a:ext cx="4139956" cy="4139956"/>
        </a:xfrm>
        <a:prstGeom prst="blockArc">
          <a:avLst>
            <a:gd name="adj1" fmla="val 20520000"/>
            <a:gd name="adj2" fmla="val 3240000"/>
            <a:gd name="adj3" fmla="val 464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4FDF60-6443-4F3B-9383-7EDB257611AA}">
      <dsp:nvSpPr>
        <dsp:cNvPr id="0" name=""/>
        <dsp:cNvSpPr/>
      </dsp:nvSpPr>
      <dsp:spPr>
        <a:xfrm>
          <a:off x="2578221" y="638545"/>
          <a:ext cx="4139956" cy="4139956"/>
        </a:xfrm>
        <a:prstGeom prst="blockArc">
          <a:avLst>
            <a:gd name="adj1" fmla="val 16200000"/>
            <a:gd name="adj2" fmla="val 20520000"/>
            <a:gd name="adj3" fmla="val 464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8A71BB-E3EB-4F2D-A7E4-2B6A9EB43065}">
      <dsp:nvSpPr>
        <dsp:cNvPr id="0" name=""/>
        <dsp:cNvSpPr/>
      </dsp:nvSpPr>
      <dsp:spPr>
        <a:xfrm>
          <a:off x="3694955" y="1755279"/>
          <a:ext cx="1906488" cy="1906488"/>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US" sz="3200" b="1" kern="1200" dirty="0" smtClean="0">
              <a:solidFill>
                <a:srgbClr val="FFC000"/>
              </a:solidFill>
              <a:latin typeface="Times New Roman" panose="02020603050405020304" pitchFamily="18" charset="0"/>
              <a:cs typeface="Times New Roman" panose="02020603050405020304" pitchFamily="18" charset="0"/>
            </a:rPr>
            <a:t>5Cs</a:t>
          </a:r>
          <a:endParaRPr lang="en-US" sz="3200" b="1" kern="1200" dirty="0">
            <a:solidFill>
              <a:srgbClr val="FFC000"/>
            </a:solidFill>
            <a:latin typeface="Times New Roman" panose="02020603050405020304" pitchFamily="18" charset="0"/>
            <a:cs typeface="Times New Roman" panose="02020603050405020304" pitchFamily="18" charset="0"/>
          </a:endParaRPr>
        </a:p>
      </dsp:txBody>
      <dsp:txXfrm>
        <a:off x="3974154" y="2034478"/>
        <a:ext cx="1348090" cy="1348090"/>
      </dsp:txXfrm>
    </dsp:sp>
    <dsp:sp modelId="{704AD704-9F09-4DE2-9320-AD4177523935}">
      <dsp:nvSpPr>
        <dsp:cNvPr id="0" name=""/>
        <dsp:cNvSpPr/>
      </dsp:nvSpPr>
      <dsp:spPr>
        <a:xfrm>
          <a:off x="3657342" y="-223634"/>
          <a:ext cx="1981714" cy="1820448"/>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Company</a:t>
          </a:r>
          <a:endParaRPr lang="en-US" sz="2000" kern="1200" dirty="0">
            <a:latin typeface="Times New Roman" panose="02020603050405020304" pitchFamily="18" charset="0"/>
            <a:cs typeface="Times New Roman" panose="02020603050405020304" pitchFamily="18" charset="0"/>
          </a:endParaRPr>
        </a:p>
      </dsp:txBody>
      <dsp:txXfrm>
        <a:off x="3947557" y="42964"/>
        <a:ext cx="1401284" cy="1287252"/>
      </dsp:txXfrm>
    </dsp:sp>
    <dsp:sp modelId="{44B967C8-8789-4D37-BD6B-A0449FD63546}">
      <dsp:nvSpPr>
        <dsp:cNvPr id="0" name=""/>
        <dsp:cNvSpPr/>
      </dsp:nvSpPr>
      <dsp:spPr>
        <a:xfrm>
          <a:off x="5580317" y="1173487"/>
          <a:ext cx="1981714" cy="1820448"/>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Customers </a:t>
          </a:r>
          <a:endParaRPr lang="en-US" sz="2000" kern="1200" dirty="0">
            <a:latin typeface="Times New Roman" panose="02020603050405020304" pitchFamily="18" charset="0"/>
            <a:cs typeface="Times New Roman" panose="02020603050405020304" pitchFamily="18" charset="0"/>
          </a:endParaRPr>
        </a:p>
      </dsp:txBody>
      <dsp:txXfrm>
        <a:off x="5870532" y="1440085"/>
        <a:ext cx="1401284" cy="1287252"/>
      </dsp:txXfrm>
    </dsp:sp>
    <dsp:sp modelId="{64C11559-CDF6-4E93-94A2-ED24B9BAC67D}">
      <dsp:nvSpPr>
        <dsp:cNvPr id="0" name=""/>
        <dsp:cNvSpPr/>
      </dsp:nvSpPr>
      <dsp:spPr>
        <a:xfrm>
          <a:off x="4845806" y="3434079"/>
          <a:ext cx="1981714" cy="1820448"/>
        </a:xfrm>
        <a:prstGeom prst="ellips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Competitors </a:t>
          </a:r>
          <a:endParaRPr lang="en-US" sz="2000" kern="1200" dirty="0">
            <a:latin typeface="Times New Roman" panose="02020603050405020304" pitchFamily="18" charset="0"/>
            <a:cs typeface="Times New Roman" panose="02020603050405020304" pitchFamily="18" charset="0"/>
          </a:endParaRPr>
        </a:p>
      </dsp:txBody>
      <dsp:txXfrm>
        <a:off x="5136021" y="3700677"/>
        <a:ext cx="1401284" cy="1287252"/>
      </dsp:txXfrm>
    </dsp:sp>
    <dsp:sp modelId="{2250DB1E-59EC-4747-AA37-BD7E6969BF14}">
      <dsp:nvSpPr>
        <dsp:cNvPr id="0" name=""/>
        <dsp:cNvSpPr/>
      </dsp:nvSpPr>
      <dsp:spPr>
        <a:xfrm>
          <a:off x="2468879" y="3434079"/>
          <a:ext cx="1981714" cy="1820448"/>
        </a:xfrm>
        <a:prstGeom prst="ellips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Collaborators </a:t>
          </a:r>
          <a:endParaRPr lang="en-US" sz="2000" kern="1200" dirty="0">
            <a:latin typeface="Times New Roman" panose="02020603050405020304" pitchFamily="18" charset="0"/>
            <a:cs typeface="Times New Roman" panose="02020603050405020304" pitchFamily="18" charset="0"/>
          </a:endParaRPr>
        </a:p>
      </dsp:txBody>
      <dsp:txXfrm>
        <a:off x="2759094" y="3700677"/>
        <a:ext cx="1401284" cy="1287252"/>
      </dsp:txXfrm>
    </dsp:sp>
    <dsp:sp modelId="{B3E758E8-72EB-4985-B9B8-CE7C4F7972AC}">
      <dsp:nvSpPr>
        <dsp:cNvPr id="0" name=""/>
        <dsp:cNvSpPr/>
      </dsp:nvSpPr>
      <dsp:spPr>
        <a:xfrm>
          <a:off x="1734368" y="1173487"/>
          <a:ext cx="1981714" cy="1820448"/>
        </a:xfrm>
        <a:prstGeom prst="ellipse">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Climate </a:t>
          </a:r>
          <a:endParaRPr lang="en-US" sz="2000" kern="1200" dirty="0">
            <a:latin typeface="Times New Roman" panose="02020603050405020304" pitchFamily="18" charset="0"/>
            <a:cs typeface="Times New Roman" panose="02020603050405020304" pitchFamily="18" charset="0"/>
          </a:endParaRPr>
        </a:p>
      </dsp:txBody>
      <dsp:txXfrm>
        <a:off x="2024583" y="1440085"/>
        <a:ext cx="1401284" cy="1287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34E3A-3CDE-4371-9852-23C2D50B0FF8}">
      <dsp:nvSpPr>
        <dsp:cNvPr id="0" name=""/>
        <dsp:cNvSpPr/>
      </dsp:nvSpPr>
      <dsp:spPr>
        <a:xfrm>
          <a:off x="1137180" y="-29807"/>
          <a:ext cx="5106878" cy="5106878"/>
        </a:xfrm>
        <a:prstGeom prst="circularArrow">
          <a:avLst>
            <a:gd name="adj1" fmla="val 5544"/>
            <a:gd name="adj2" fmla="val 330680"/>
            <a:gd name="adj3" fmla="val 13784683"/>
            <a:gd name="adj4" fmla="val 17380636"/>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C2AC74-B6DE-4E9B-8267-E7B0B7698BD4}">
      <dsp:nvSpPr>
        <dsp:cNvPr id="0" name=""/>
        <dsp:cNvSpPr/>
      </dsp:nvSpPr>
      <dsp:spPr>
        <a:xfrm>
          <a:off x="2499457" y="1697"/>
          <a:ext cx="2382324" cy="1191162"/>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kern="1200" dirty="0" smtClean="0">
              <a:latin typeface="Times New Roman" panose="02020603050405020304" pitchFamily="18" charset="0"/>
              <a:cs typeface="Times New Roman" panose="02020603050405020304" pitchFamily="18" charset="0"/>
            </a:rPr>
            <a:t>Specific </a:t>
          </a:r>
          <a:endParaRPr lang="en-US" sz="2800" b="1" kern="1200" dirty="0">
            <a:latin typeface="Times New Roman" panose="02020603050405020304" pitchFamily="18" charset="0"/>
            <a:cs typeface="Times New Roman" panose="02020603050405020304" pitchFamily="18" charset="0"/>
          </a:endParaRPr>
        </a:p>
      </dsp:txBody>
      <dsp:txXfrm>
        <a:off x="2557605" y="59845"/>
        <a:ext cx="2266028" cy="1074866"/>
      </dsp:txXfrm>
    </dsp:sp>
    <dsp:sp modelId="{32C96A51-1014-45EA-BB27-6F8322E5F6F0}">
      <dsp:nvSpPr>
        <dsp:cNvPr id="0" name=""/>
        <dsp:cNvSpPr/>
      </dsp:nvSpPr>
      <dsp:spPr>
        <a:xfrm>
          <a:off x="4570643" y="1506502"/>
          <a:ext cx="2382324" cy="1191162"/>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kern="1200" dirty="0" smtClean="0">
              <a:latin typeface="Times New Roman" panose="02020603050405020304" pitchFamily="18" charset="0"/>
              <a:cs typeface="Times New Roman" panose="02020603050405020304" pitchFamily="18" charset="0"/>
            </a:rPr>
            <a:t>Measurable</a:t>
          </a:r>
          <a:endParaRPr lang="en-US" sz="2800" b="1" kern="1200" dirty="0">
            <a:latin typeface="Times New Roman" panose="02020603050405020304" pitchFamily="18" charset="0"/>
            <a:cs typeface="Times New Roman" panose="02020603050405020304" pitchFamily="18" charset="0"/>
          </a:endParaRPr>
        </a:p>
      </dsp:txBody>
      <dsp:txXfrm>
        <a:off x="4628791" y="1564650"/>
        <a:ext cx="2266028" cy="1074866"/>
      </dsp:txXfrm>
    </dsp:sp>
    <dsp:sp modelId="{05192458-5EDA-4B08-BE39-C0B6BC93F594}">
      <dsp:nvSpPr>
        <dsp:cNvPr id="0" name=""/>
        <dsp:cNvSpPr/>
      </dsp:nvSpPr>
      <dsp:spPr>
        <a:xfrm>
          <a:off x="4196078" y="3534932"/>
          <a:ext cx="2382324" cy="1191162"/>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kern="1200" dirty="0" smtClean="0">
              <a:latin typeface="Times New Roman" panose="02020603050405020304" pitchFamily="18" charset="0"/>
              <a:cs typeface="Times New Roman" panose="02020603050405020304" pitchFamily="18" charset="0"/>
            </a:rPr>
            <a:t>Achievable </a:t>
          </a:r>
          <a:endParaRPr lang="en-US" sz="2800" b="1" kern="1200" dirty="0">
            <a:latin typeface="Times New Roman" panose="02020603050405020304" pitchFamily="18" charset="0"/>
            <a:cs typeface="Times New Roman" panose="02020603050405020304" pitchFamily="18" charset="0"/>
          </a:endParaRPr>
        </a:p>
      </dsp:txBody>
      <dsp:txXfrm>
        <a:off x="4254226" y="3593080"/>
        <a:ext cx="2266028" cy="1074866"/>
      </dsp:txXfrm>
    </dsp:sp>
    <dsp:sp modelId="{82C71AE9-E623-46AF-8234-1E6D7F5C8089}">
      <dsp:nvSpPr>
        <dsp:cNvPr id="0" name=""/>
        <dsp:cNvSpPr/>
      </dsp:nvSpPr>
      <dsp:spPr>
        <a:xfrm>
          <a:off x="975564" y="3534922"/>
          <a:ext cx="2382324" cy="1191162"/>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kern="1200" dirty="0" smtClean="0">
              <a:latin typeface="Times New Roman" panose="02020603050405020304" pitchFamily="18" charset="0"/>
              <a:cs typeface="Times New Roman" panose="02020603050405020304" pitchFamily="18" charset="0"/>
            </a:rPr>
            <a:t>Relevant</a:t>
          </a:r>
          <a:endParaRPr lang="en-US" sz="2800" b="1" kern="1200" dirty="0">
            <a:latin typeface="Times New Roman" panose="02020603050405020304" pitchFamily="18" charset="0"/>
            <a:cs typeface="Times New Roman" panose="02020603050405020304" pitchFamily="18" charset="0"/>
          </a:endParaRPr>
        </a:p>
      </dsp:txBody>
      <dsp:txXfrm>
        <a:off x="1033712" y="3593070"/>
        <a:ext cx="2266028" cy="1074866"/>
      </dsp:txXfrm>
    </dsp:sp>
    <dsp:sp modelId="{A1471AFE-173F-4E04-B0B0-85E32D5FE9E3}">
      <dsp:nvSpPr>
        <dsp:cNvPr id="0" name=""/>
        <dsp:cNvSpPr/>
      </dsp:nvSpPr>
      <dsp:spPr>
        <a:xfrm>
          <a:off x="428272" y="1506502"/>
          <a:ext cx="2382324" cy="1191162"/>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kern="1200" dirty="0" smtClean="0">
              <a:latin typeface="Times New Roman" panose="02020603050405020304" pitchFamily="18" charset="0"/>
              <a:cs typeface="Times New Roman" panose="02020603050405020304" pitchFamily="18" charset="0"/>
            </a:rPr>
            <a:t>Time-Bound </a:t>
          </a:r>
          <a:endParaRPr lang="en-US" sz="2800" b="1" kern="1200" dirty="0">
            <a:latin typeface="Times New Roman" panose="02020603050405020304" pitchFamily="18" charset="0"/>
            <a:cs typeface="Times New Roman" panose="02020603050405020304" pitchFamily="18" charset="0"/>
          </a:endParaRPr>
        </a:p>
      </dsp:txBody>
      <dsp:txXfrm>
        <a:off x="486420" y="1564650"/>
        <a:ext cx="2266028" cy="1074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77804-3D09-48F7-8BBF-4FD7003EE0CE}">
      <dsp:nvSpPr>
        <dsp:cNvPr id="0" name=""/>
        <dsp:cNvSpPr/>
      </dsp:nvSpPr>
      <dsp:spPr>
        <a:xfrm>
          <a:off x="2157717" y="619323"/>
          <a:ext cx="4137685" cy="4137685"/>
        </a:xfrm>
        <a:prstGeom prst="blockArc">
          <a:avLst>
            <a:gd name="adj1" fmla="val 10800000"/>
            <a:gd name="adj2" fmla="val 16200000"/>
            <a:gd name="adj3" fmla="val 4635"/>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579495-F32E-450D-9A4D-76AE1E0E4AA0}">
      <dsp:nvSpPr>
        <dsp:cNvPr id="0" name=""/>
        <dsp:cNvSpPr/>
      </dsp:nvSpPr>
      <dsp:spPr>
        <a:xfrm>
          <a:off x="2157717" y="619323"/>
          <a:ext cx="4137685" cy="4137685"/>
        </a:xfrm>
        <a:prstGeom prst="blockArc">
          <a:avLst>
            <a:gd name="adj1" fmla="val 5400000"/>
            <a:gd name="adj2" fmla="val 10800000"/>
            <a:gd name="adj3" fmla="val 4635"/>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6B0EC6-CC9A-4095-B9EA-F8FF74DF57BD}">
      <dsp:nvSpPr>
        <dsp:cNvPr id="0" name=""/>
        <dsp:cNvSpPr/>
      </dsp:nvSpPr>
      <dsp:spPr>
        <a:xfrm>
          <a:off x="2157717" y="619323"/>
          <a:ext cx="4137685" cy="4137685"/>
        </a:xfrm>
        <a:prstGeom prst="blockArc">
          <a:avLst>
            <a:gd name="adj1" fmla="val 0"/>
            <a:gd name="adj2" fmla="val 5400000"/>
            <a:gd name="adj3" fmla="val 4635"/>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70F213F-BCD1-452A-AE53-EACA019171F1}">
      <dsp:nvSpPr>
        <dsp:cNvPr id="0" name=""/>
        <dsp:cNvSpPr/>
      </dsp:nvSpPr>
      <dsp:spPr>
        <a:xfrm>
          <a:off x="2157717" y="619323"/>
          <a:ext cx="4137685" cy="4137685"/>
        </a:xfrm>
        <a:prstGeom prst="blockArc">
          <a:avLst>
            <a:gd name="adj1" fmla="val 16200000"/>
            <a:gd name="adj2" fmla="val 0"/>
            <a:gd name="adj3" fmla="val 4635"/>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05349C4-605D-4A52-8551-5C1BBE5C7516}">
      <dsp:nvSpPr>
        <dsp:cNvPr id="0" name=""/>
        <dsp:cNvSpPr/>
      </dsp:nvSpPr>
      <dsp:spPr>
        <a:xfrm>
          <a:off x="3704466" y="2160326"/>
          <a:ext cx="1044187" cy="1055679"/>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latin typeface="Times New Roman" panose="02020603050405020304" pitchFamily="18" charset="0"/>
              <a:cs typeface="Times New Roman" panose="02020603050405020304" pitchFamily="18" charset="0"/>
            </a:rPr>
            <a:t>4Ps</a:t>
          </a:r>
          <a:endParaRPr lang="en-US" sz="2400" b="1" kern="1200" dirty="0">
            <a:latin typeface="Times New Roman" panose="02020603050405020304" pitchFamily="18" charset="0"/>
            <a:cs typeface="Times New Roman" panose="02020603050405020304" pitchFamily="18" charset="0"/>
          </a:endParaRPr>
        </a:p>
      </dsp:txBody>
      <dsp:txXfrm>
        <a:off x="3857384" y="2314927"/>
        <a:ext cx="738351" cy="746477"/>
      </dsp:txXfrm>
    </dsp:sp>
    <dsp:sp modelId="{9A401292-9A40-416D-AAD0-500CCD77CAF6}">
      <dsp:nvSpPr>
        <dsp:cNvPr id="0" name=""/>
        <dsp:cNvSpPr/>
      </dsp:nvSpPr>
      <dsp:spPr>
        <a:xfrm>
          <a:off x="3327943" y="-215192"/>
          <a:ext cx="1797232" cy="1764932"/>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latin typeface="Times New Roman" panose="02020603050405020304" pitchFamily="18" charset="0"/>
              <a:cs typeface="Times New Roman" panose="02020603050405020304" pitchFamily="18" charset="0"/>
            </a:rPr>
            <a:t>Products </a:t>
          </a:r>
          <a:endParaRPr lang="en-US" sz="2400" b="1" kern="1200" dirty="0">
            <a:latin typeface="Times New Roman" panose="02020603050405020304" pitchFamily="18" charset="0"/>
            <a:cs typeface="Times New Roman" panose="02020603050405020304" pitchFamily="18" charset="0"/>
          </a:endParaRPr>
        </a:p>
      </dsp:txBody>
      <dsp:txXfrm>
        <a:off x="3591142" y="43276"/>
        <a:ext cx="1270834" cy="1247996"/>
      </dsp:txXfrm>
    </dsp:sp>
    <dsp:sp modelId="{0DA9282D-DED3-41B3-8375-63F7A1381D38}">
      <dsp:nvSpPr>
        <dsp:cNvPr id="0" name=""/>
        <dsp:cNvSpPr/>
      </dsp:nvSpPr>
      <dsp:spPr>
        <a:xfrm>
          <a:off x="5348836" y="1805700"/>
          <a:ext cx="1797232" cy="1764932"/>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latin typeface="Times New Roman" panose="02020603050405020304" pitchFamily="18" charset="0"/>
              <a:cs typeface="Times New Roman" panose="02020603050405020304" pitchFamily="18" charset="0"/>
            </a:rPr>
            <a:t>Places </a:t>
          </a:r>
          <a:endParaRPr lang="en-US" sz="2400" b="1" kern="1200" dirty="0">
            <a:latin typeface="Times New Roman" panose="02020603050405020304" pitchFamily="18" charset="0"/>
            <a:cs typeface="Times New Roman" panose="02020603050405020304" pitchFamily="18" charset="0"/>
          </a:endParaRPr>
        </a:p>
      </dsp:txBody>
      <dsp:txXfrm>
        <a:off x="5612035" y="2064168"/>
        <a:ext cx="1270834" cy="1247996"/>
      </dsp:txXfrm>
    </dsp:sp>
    <dsp:sp modelId="{940FC3A1-CC32-4513-8A83-C6CC627D1564}">
      <dsp:nvSpPr>
        <dsp:cNvPr id="0" name=""/>
        <dsp:cNvSpPr/>
      </dsp:nvSpPr>
      <dsp:spPr>
        <a:xfrm>
          <a:off x="3327943" y="3826592"/>
          <a:ext cx="1797232" cy="1764932"/>
        </a:xfrm>
        <a:prstGeom prst="ellips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latin typeface="Times New Roman" panose="02020603050405020304" pitchFamily="18" charset="0"/>
              <a:cs typeface="Times New Roman" panose="02020603050405020304" pitchFamily="18" charset="0"/>
            </a:rPr>
            <a:t>Price </a:t>
          </a:r>
          <a:endParaRPr lang="en-US" sz="2400" b="1" kern="1200" dirty="0">
            <a:latin typeface="Times New Roman" panose="02020603050405020304" pitchFamily="18" charset="0"/>
            <a:cs typeface="Times New Roman" panose="02020603050405020304" pitchFamily="18" charset="0"/>
          </a:endParaRPr>
        </a:p>
      </dsp:txBody>
      <dsp:txXfrm>
        <a:off x="3591142" y="4085060"/>
        <a:ext cx="1270834" cy="1247996"/>
      </dsp:txXfrm>
    </dsp:sp>
    <dsp:sp modelId="{30AA94D7-EFDD-459A-8F34-C12CE49B2447}">
      <dsp:nvSpPr>
        <dsp:cNvPr id="0" name=""/>
        <dsp:cNvSpPr/>
      </dsp:nvSpPr>
      <dsp:spPr>
        <a:xfrm>
          <a:off x="1307051" y="1805700"/>
          <a:ext cx="1797232" cy="1764932"/>
        </a:xfrm>
        <a:prstGeom prst="ellips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b="1" kern="1200" dirty="0" smtClean="0">
              <a:latin typeface="Times New Roman" panose="02020603050405020304" pitchFamily="18" charset="0"/>
              <a:cs typeface="Times New Roman" panose="02020603050405020304" pitchFamily="18" charset="0"/>
            </a:rPr>
            <a:t>Promotion </a:t>
          </a:r>
          <a:endParaRPr lang="en-US" sz="2400" b="1" kern="1200" dirty="0">
            <a:latin typeface="Times New Roman" panose="02020603050405020304" pitchFamily="18" charset="0"/>
            <a:cs typeface="Times New Roman" panose="02020603050405020304" pitchFamily="18" charset="0"/>
          </a:endParaRPr>
        </a:p>
      </dsp:txBody>
      <dsp:txXfrm>
        <a:off x="1570250" y="2064168"/>
        <a:ext cx="1270834" cy="124799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03A365-BC85-4964-8DB9-5F427571DAD4}" type="datetimeFigureOut">
              <a:rPr lang="en-US" smtClean="0"/>
              <a:t>3/4/2023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4F5BEB-7921-403E-BBA4-1DC4277ABD74}" type="slidenum">
              <a:rPr lang="en-US" smtClean="0"/>
              <a:t>‹#›</a:t>
            </a:fld>
            <a:endParaRPr lang="en-US"/>
          </a:p>
        </p:txBody>
      </p:sp>
    </p:spTree>
    <p:extLst>
      <p:ext uri="{BB962C8B-B14F-4D97-AF65-F5344CB8AC3E}">
        <p14:creationId xmlns:p14="http://schemas.microsoft.com/office/powerpoint/2010/main" val="63721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Marketing plan is basically a marketing strategy which is used by business organizations for selling its products or services. The core purpose of a marketing plan is to created brand awareness so that more customers can be engaged with the brand and purchase more products. A detailed marketing plan will be created for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in this report.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is an affordable hotel brand which was founded by Marriot International in 2014 (</a:t>
            </a:r>
            <a:r>
              <a:rPr lang="en-GB" sz="1200" kern="1200" dirty="0" err="1" smtClean="0">
                <a:solidFill>
                  <a:schemeClr val="tx1"/>
                </a:solidFill>
                <a:effectLst/>
                <a:latin typeface="+mn-lt"/>
                <a:ea typeface="+mn-ea"/>
                <a:cs typeface="+mn-cs"/>
              </a:rPr>
              <a:t>Carvalho</a:t>
            </a:r>
            <a:r>
              <a:rPr lang="en-GB" sz="1200" kern="1200" dirty="0" smtClean="0">
                <a:solidFill>
                  <a:schemeClr val="tx1"/>
                </a:solidFill>
                <a:effectLst/>
                <a:latin typeface="+mn-lt"/>
                <a:ea typeface="+mn-ea"/>
                <a:cs typeface="+mn-cs"/>
              </a:rPr>
              <a:t> and Pinto, 2018). Since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is newly established hotel brand it doesn’t have higher customer engagement which is why a marketing plan will be created for helping the brand in generating more customer awareness and to increase customer engagement as much as possible. Through the analysis of both macro and micro factors of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under the situational analysis elaborate insight about market condition will be collected. The marketing mix also be explained in the below.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2</a:t>
            </a:fld>
            <a:endParaRPr lang="en-US"/>
          </a:p>
        </p:txBody>
      </p:sp>
    </p:spTree>
    <p:extLst>
      <p:ext uri="{BB962C8B-B14F-4D97-AF65-F5344CB8AC3E}">
        <p14:creationId xmlns:p14="http://schemas.microsoft.com/office/powerpoint/2010/main" val="1118413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Company:</a:t>
            </a:r>
            <a:r>
              <a:rPr lang="en-GB" sz="1200" kern="1200" dirty="0" smtClean="0">
                <a:solidFill>
                  <a:schemeClr val="tx1"/>
                </a:solidFill>
                <a:effectLst/>
                <a:latin typeface="+mn-lt"/>
                <a:ea typeface="+mn-ea"/>
                <a:cs typeface="+mn-cs"/>
              </a:rPr>
              <a:t> The strengths of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includes Marriot leverage, strong financial support, brand distribution and unprecedented hotel environment (</a:t>
            </a:r>
            <a:r>
              <a:rPr lang="en-GB" sz="1200" kern="1200" dirty="0" err="1" smtClean="0">
                <a:solidFill>
                  <a:schemeClr val="tx1"/>
                </a:solidFill>
                <a:effectLst/>
                <a:latin typeface="+mn-lt"/>
                <a:ea typeface="+mn-ea"/>
                <a:cs typeface="+mn-cs"/>
              </a:rPr>
              <a:t>Andi</a:t>
            </a:r>
            <a:r>
              <a:rPr lang="en-GB" sz="1200" kern="1200" dirty="0" smtClean="0">
                <a:solidFill>
                  <a:schemeClr val="tx1"/>
                </a:solidFill>
                <a:effectLst/>
                <a:latin typeface="+mn-lt"/>
                <a:ea typeface="+mn-ea"/>
                <a:cs typeface="+mn-cs"/>
              </a:rPr>
              <a:t>, 2021). Weaknesses include low brand awareness due to new brand, not being able to monetize Marriot segment experience and the increasing industry rivalry. Opportunities include Marriot International membership, increasing lodging demand worldwide, new technologies, tech savvy advanced management and the growing millennial segments and threats include the perception of high price because of the Marriott legacy, the impact of worldwide economic recession.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Customers: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divides the market into four segments such as demographic, geographic, psychographic and behavioural. If targets the customers that demand affordable accommodation services while travelling. They are more attracted to beautiful images, designs and are very interested to have the aesthetic feeling. The target customers of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are conscious about technology. They are called “Fun Hunter” by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Carvalho</a:t>
            </a:r>
            <a:r>
              <a:rPr lang="en-GB" sz="1200" kern="1200" dirty="0" smtClean="0">
                <a:solidFill>
                  <a:schemeClr val="tx1"/>
                </a:solidFill>
                <a:effectLst/>
                <a:latin typeface="+mn-lt"/>
                <a:ea typeface="+mn-ea"/>
                <a:cs typeface="+mn-cs"/>
              </a:rPr>
              <a:t> and Pinto, 2018). They don’t take their life seriously.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Competitors:</a:t>
            </a:r>
            <a:r>
              <a:rPr lang="en-GB" sz="1200" kern="1200" dirty="0" smtClean="0">
                <a:solidFill>
                  <a:schemeClr val="tx1"/>
                </a:solidFill>
                <a:effectLst/>
                <a:latin typeface="+mn-lt"/>
                <a:ea typeface="+mn-ea"/>
                <a:cs typeface="+mn-cs"/>
              </a:rPr>
              <a:t>  The services quality as well as the pricing strategy defines the perception of the customers towards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Since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sets affordable pricing it might be positioned in the middle of the perceptual positioning map.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Collaborators</a:t>
            </a:r>
            <a:r>
              <a:rPr lang="en-GB" sz="1200" kern="1200" dirty="0" smtClean="0">
                <a:solidFill>
                  <a:schemeClr val="tx1"/>
                </a:solidFill>
                <a:effectLst/>
                <a:latin typeface="+mn-lt"/>
                <a:ea typeface="+mn-ea"/>
                <a:cs typeface="+mn-cs"/>
              </a:rPr>
              <a:t>: Since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was founded by Marriot there is a collaboration between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and Marriott. Besides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works collaboratively with its suppliers and other brands for providing unique customer experiences.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Climate:</a:t>
            </a:r>
            <a:r>
              <a:rPr lang="en-GB" sz="1200" kern="1200" dirty="0" smtClean="0">
                <a:solidFill>
                  <a:schemeClr val="tx1"/>
                </a:solidFill>
                <a:effectLst/>
                <a:latin typeface="+mn-lt"/>
                <a:ea typeface="+mn-ea"/>
                <a:cs typeface="+mn-cs"/>
              </a:rPr>
              <a:t> PESTLE analysis analyses the political, economic, social, technological, legal and environmental factors (Ryan, 2012). The political instability, government policies, taxation policies can impact </a:t>
            </a:r>
            <a:r>
              <a:rPr lang="en-GB" sz="1200" kern="1200" dirty="0" err="1" smtClean="0">
                <a:solidFill>
                  <a:schemeClr val="tx1"/>
                </a:solidFill>
                <a:effectLst/>
                <a:latin typeface="+mn-lt"/>
                <a:ea typeface="+mn-ea"/>
                <a:cs typeface="+mn-cs"/>
              </a:rPr>
              <a:t>Moxy’s</a:t>
            </a:r>
            <a:r>
              <a:rPr lang="en-GB" sz="1200" kern="1200" dirty="0" smtClean="0">
                <a:solidFill>
                  <a:schemeClr val="tx1"/>
                </a:solidFill>
                <a:effectLst/>
                <a:latin typeface="+mn-lt"/>
                <a:ea typeface="+mn-ea"/>
                <a:cs typeface="+mn-cs"/>
              </a:rPr>
              <a:t> business operation. The economic recession has negative impact on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People are becoming more dynamic which is having positive social impact on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is very tech savvy hotel brand which has utilized advanced technology. The laws and regulations need to be maintained by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Climate changes can be a threat for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in the future.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3</a:t>
            </a:fld>
            <a:endParaRPr lang="en-US"/>
          </a:p>
        </p:txBody>
      </p:sp>
    </p:spTree>
    <p:extLst>
      <p:ext uri="{BB962C8B-B14F-4D97-AF65-F5344CB8AC3E}">
        <p14:creationId xmlns:p14="http://schemas.microsoft.com/office/powerpoint/2010/main" val="2267361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SMART objectives provides the details of achieving the goals and objectives of an organization (</a:t>
            </a:r>
            <a:r>
              <a:rPr lang="en-GB" sz="1200" kern="1200" dirty="0" err="1" smtClean="0">
                <a:solidFill>
                  <a:schemeClr val="tx1"/>
                </a:solidFill>
                <a:effectLst/>
                <a:latin typeface="+mn-lt"/>
                <a:ea typeface="+mn-ea"/>
                <a:cs typeface="+mn-cs"/>
              </a:rPr>
              <a:t>Chernev</a:t>
            </a:r>
            <a:r>
              <a:rPr lang="en-GB" sz="1200" kern="1200" dirty="0" smtClean="0">
                <a:solidFill>
                  <a:schemeClr val="tx1"/>
                </a:solidFill>
                <a:effectLst/>
                <a:latin typeface="+mn-lt"/>
                <a:ea typeface="+mn-ea"/>
                <a:cs typeface="+mn-cs"/>
              </a:rPr>
              <a:t>, 2020). The SMART objectives of the marketing plan: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Specific:</a:t>
            </a:r>
            <a:r>
              <a:rPr lang="en-GB" sz="1200" kern="1200" dirty="0" smtClean="0">
                <a:solidFill>
                  <a:schemeClr val="tx1"/>
                </a:solidFill>
                <a:effectLst/>
                <a:latin typeface="+mn-lt"/>
                <a:ea typeface="+mn-ea"/>
                <a:cs typeface="+mn-cs"/>
              </a:rPr>
              <a:t> To increase brand awareness and customer engagement.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Measurable</a:t>
            </a:r>
            <a:r>
              <a:rPr lang="en-GB" sz="1200" kern="1200" dirty="0" smtClean="0">
                <a:solidFill>
                  <a:schemeClr val="tx1"/>
                </a:solidFill>
                <a:effectLst/>
                <a:latin typeface="+mn-lt"/>
                <a:ea typeface="+mn-ea"/>
                <a:cs typeface="+mn-cs"/>
              </a:rPr>
              <a:t>: To increase the income by 20% within next 2 years.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Achievable:</a:t>
            </a:r>
            <a:r>
              <a:rPr lang="en-GB" sz="1200" kern="1200" dirty="0" smtClean="0">
                <a:solidFill>
                  <a:schemeClr val="tx1"/>
                </a:solidFill>
                <a:effectLst/>
                <a:latin typeface="+mn-lt"/>
                <a:ea typeface="+mn-ea"/>
                <a:cs typeface="+mn-cs"/>
              </a:rPr>
              <a:t> To build reliable and trustworthy customer relationship.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Relevant:</a:t>
            </a:r>
            <a:r>
              <a:rPr lang="en-GB" sz="1200" kern="1200" dirty="0" smtClean="0">
                <a:solidFill>
                  <a:schemeClr val="tx1"/>
                </a:solidFill>
                <a:effectLst/>
                <a:latin typeface="+mn-lt"/>
                <a:ea typeface="+mn-ea"/>
                <a:cs typeface="+mn-cs"/>
              </a:rPr>
              <a:t> By increasing brand awareness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can enhance customer engagement which will help in building trustworthy customer relationship. The more the customers will be loyal the more it will help in increasing income.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Time Bound:</a:t>
            </a:r>
            <a:r>
              <a:rPr lang="en-GB" sz="1200" kern="1200" dirty="0" smtClean="0">
                <a:solidFill>
                  <a:schemeClr val="tx1"/>
                </a:solidFill>
                <a:effectLst/>
                <a:latin typeface="+mn-lt"/>
                <a:ea typeface="+mn-ea"/>
                <a:cs typeface="+mn-cs"/>
              </a:rPr>
              <a:t> Within 1 year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be a popular brand and within 2 years it will be a profitable hotel brand. </a:t>
            </a:r>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4</a:t>
            </a:fld>
            <a:endParaRPr lang="en-US"/>
          </a:p>
        </p:txBody>
      </p:sp>
    </p:spTree>
    <p:extLst>
      <p:ext uri="{BB962C8B-B14F-4D97-AF65-F5344CB8AC3E}">
        <p14:creationId xmlns:p14="http://schemas.microsoft.com/office/powerpoint/2010/main" val="691288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Products: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is offering affordable, unique, tech-savvy, authentic hotel services to the customers that are fun lovers. It provide services that are completely tailored by the need and demand of the customers. It is determined to provide everything to the guests while not to provide anything that are not wanted by the guests.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Places: </a:t>
            </a:r>
            <a:r>
              <a:rPr lang="en-GB" sz="1200" kern="1200" dirty="0" smtClean="0">
                <a:solidFill>
                  <a:schemeClr val="tx1"/>
                </a:solidFill>
                <a:effectLst/>
                <a:latin typeface="+mn-lt"/>
                <a:ea typeface="+mn-ea"/>
                <a:cs typeface="+mn-cs"/>
              </a:rPr>
              <a:t>Currently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has more than 60 experiential hotels in different places. For helping the customers in locating the hotels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need to provide the details information of the locations on its website. Even when the customers will contact with the hotels the customer services officers will be helping the customers in locating the hotel.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be using the social media channel for letting the customers learn about the locations.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Price:</a:t>
            </a:r>
            <a:r>
              <a:rPr lang="en-GB" sz="1200" kern="1200" dirty="0" smtClean="0">
                <a:solidFill>
                  <a:schemeClr val="tx1"/>
                </a:solidFill>
                <a:effectLst/>
                <a:latin typeface="+mn-lt"/>
                <a:ea typeface="+mn-ea"/>
                <a:cs typeface="+mn-cs"/>
              </a:rPr>
              <a:t> There is an affordable pricing strategy followed by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Andi</a:t>
            </a:r>
            <a:r>
              <a:rPr lang="en-GB" sz="1200" kern="1200" dirty="0" smtClean="0">
                <a:solidFill>
                  <a:schemeClr val="tx1"/>
                </a:solidFill>
                <a:effectLst/>
                <a:latin typeface="+mn-lt"/>
                <a:ea typeface="+mn-ea"/>
                <a:cs typeface="+mn-cs"/>
              </a:rPr>
              <a:t>, 2021). Customers are very much comfortable with this pricing strategy as it would minimise their travelling cost. Compared to the pricing strategy of other brand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stands at a safe position that it can be obtained by anyone. Since there is an ongoing economic recession the affordable pricing strategy will be very helpful for the travellers in having hotel experiences while spending a moderate amount.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Promotion: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be using the commination mix for communicating with the target customers to enhance their engagement and to generate more brand awareness. The communication mix will enable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in conducting frequent communication with the customers.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can either communicate with the customers through social media, advertising or even organizing workshops or marketing campaign.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5</a:t>
            </a:fld>
            <a:endParaRPr lang="en-US"/>
          </a:p>
        </p:txBody>
      </p:sp>
    </p:spTree>
    <p:extLst>
      <p:ext uri="{BB962C8B-B14F-4D97-AF65-F5344CB8AC3E}">
        <p14:creationId xmlns:p14="http://schemas.microsoft.com/office/powerpoint/2010/main" val="2191597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For marketing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be using social media where it will need to create for posting on different social media platform such as Facebook, Twitter, </a:t>
            </a:r>
            <a:r>
              <a:rPr lang="en-GB" sz="1200" kern="1200" dirty="0" err="1" smtClean="0">
                <a:solidFill>
                  <a:schemeClr val="tx1"/>
                </a:solidFill>
                <a:effectLst/>
                <a:latin typeface="+mn-lt"/>
                <a:ea typeface="+mn-ea"/>
                <a:cs typeface="+mn-cs"/>
              </a:rPr>
              <a:t>Instagram</a:t>
            </a:r>
            <a:r>
              <a:rPr lang="en-GB" sz="1200" kern="1200" dirty="0" smtClean="0">
                <a:solidFill>
                  <a:schemeClr val="tx1"/>
                </a:solidFill>
                <a:effectLst/>
                <a:latin typeface="+mn-lt"/>
                <a:ea typeface="+mn-ea"/>
                <a:cs typeface="+mn-cs"/>
              </a:rPr>
              <a:t> etc.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be sending emails to the current customers about new features for letting them informed. It will post the contents on the social media for interacting with the customers. Then the comments and queries of the customers on each of the post need to be replied.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analyse the behaviour of the customers on social media, how they are reacting whether positively or negatively. Finally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will organize marketing campaign for creating more awareness and interact directly to the customers. This will be very helpful for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to enhance customer’s engagement and to generate more brand awareness.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6</a:t>
            </a:fld>
            <a:endParaRPr lang="en-US"/>
          </a:p>
        </p:txBody>
      </p:sp>
    </p:spTree>
    <p:extLst>
      <p:ext uri="{BB962C8B-B14F-4D97-AF65-F5344CB8AC3E}">
        <p14:creationId xmlns:p14="http://schemas.microsoft.com/office/powerpoint/2010/main" val="3595631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panose="02020603050405020304" pitchFamily="18" charset="0"/>
                <a:cs typeface="Times New Roman" panose="02020603050405020304" pitchFamily="18" charset="0"/>
              </a:rPr>
              <a:t>For measuring the success of the marketing plan </a:t>
            </a:r>
            <a:r>
              <a:rPr lang="en-GB" sz="1200" dirty="0" err="1" smtClean="0">
                <a:latin typeface="Times New Roman" panose="02020603050405020304" pitchFamily="18" charset="0"/>
                <a:cs typeface="Times New Roman" panose="02020603050405020304" pitchFamily="18" charset="0"/>
              </a:rPr>
              <a:t>Moxy</a:t>
            </a:r>
            <a:r>
              <a:rPr lang="en-GB" sz="1200" dirty="0" smtClean="0">
                <a:latin typeface="Times New Roman" panose="02020603050405020304" pitchFamily="18" charset="0"/>
                <a:cs typeface="Times New Roman" panose="02020603050405020304" pitchFamily="18" charset="0"/>
              </a:rPr>
              <a:t> will be analysing the increase in profit. It is assumed that the more brand awareness will be created the more customers will be engaged with the brand which will contribute in increasing more income. If the profit of </a:t>
            </a:r>
            <a:r>
              <a:rPr lang="en-GB" sz="1200" dirty="0" err="1" smtClean="0">
                <a:latin typeface="Times New Roman" panose="02020603050405020304" pitchFamily="18" charset="0"/>
                <a:cs typeface="Times New Roman" panose="02020603050405020304" pitchFamily="18" charset="0"/>
              </a:rPr>
              <a:t>Moxy</a:t>
            </a:r>
            <a:r>
              <a:rPr lang="en-GB" sz="1200" dirty="0" smtClean="0">
                <a:latin typeface="Times New Roman" panose="02020603050405020304" pitchFamily="18" charset="0"/>
                <a:cs typeface="Times New Roman" panose="02020603050405020304" pitchFamily="18" charset="0"/>
              </a:rPr>
              <a:t> increase by minimum 10% than it will be assumed that the marketing plan has worked for </a:t>
            </a:r>
            <a:r>
              <a:rPr lang="en-GB" sz="1200" dirty="0" err="1" smtClean="0">
                <a:latin typeface="Times New Roman" panose="02020603050405020304" pitchFamily="18" charset="0"/>
                <a:cs typeface="Times New Roman" panose="02020603050405020304" pitchFamily="18" charset="0"/>
              </a:rPr>
              <a:t>Moxy</a:t>
            </a:r>
            <a:r>
              <a:rPr lang="en-GB" sz="1200" dirty="0" smtClean="0">
                <a:latin typeface="Times New Roman" panose="02020603050405020304" pitchFamily="18" charset="0"/>
                <a:cs typeface="Times New Roman" panose="02020603050405020304" pitchFamily="18" charset="0"/>
              </a:rPr>
              <a:t>. If everything goes as planned then </a:t>
            </a:r>
            <a:r>
              <a:rPr lang="en-GB" sz="1200" dirty="0" err="1" smtClean="0">
                <a:latin typeface="Times New Roman" panose="02020603050405020304" pitchFamily="18" charset="0"/>
                <a:cs typeface="Times New Roman" panose="02020603050405020304" pitchFamily="18" charset="0"/>
              </a:rPr>
              <a:t>Moxy</a:t>
            </a:r>
            <a:r>
              <a:rPr lang="en-GB" sz="1200" dirty="0" smtClean="0">
                <a:latin typeface="Times New Roman" panose="02020603050405020304" pitchFamily="18" charset="0"/>
                <a:cs typeface="Times New Roman" panose="02020603050405020304" pitchFamily="18" charset="0"/>
              </a:rPr>
              <a:t> will be able to reach its target customers and will gain more new customers.</a:t>
            </a:r>
            <a:endParaRPr lang="en-US" sz="1200" dirty="0" smtClean="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7</a:t>
            </a:fld>
            <a:endParaRPr lang="en-US"/>
          </a:p>
        </p:txBody>
      </p:sp>
    </p:spTree>
    <p:extLst>
      <p:ext uri="{BB962C8B-B14F-4D97-AF65-F5344CB8AC3E}">
        <p14:creationId xmlns:p14="http://schemas.microsoft.com/office/powerpoint/2010/main" val="3361037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ThankYou</a:t>
            </a:r>
            <a:r>
              <a:rPr lang="en-US" dirty="0" smtClean="0"/>
              <a:t> </a:t>
            </a:r>
            <a:endParaRPr lang="en-US" dirty="0"/>
          </a:p>
        </p:txBody>
      </p:sp>
      <p:sp>
        <p:nvSpPr>
          <p:cNvPr id="4" name="Slide Number Placeholder 3"/>
          <p:cNvSpPr>
            <a:spLocks noGrp="1"/>
          </p:cNvSpPr>
          <p:nvPr>
            <p:ph type="sldNum" sz="quarter" idx="10"/>
          </p:nvPr>
        </p:nvSpPr>
        <p:spPr/>
        <p:txBody>
          <a:bodyPr/>
          <a:lstStyle/>
          <a:p>
            <a:fld id="{FB4F5BEB-7921-403E-BBA4-1DC4277ABD74}" type="slidenum">
              <a:rPr lang="en-US" smtClean="0"/>
              <a:t>8</a:t>
            </a:fld>
            <a:endParaRPr lang="en-US"/>
          </a:p>
        </p:txBody>
      </p:sp>
    </p:spTree>
    <p:extLst>
      <p:ext uri="{BB962C8B-B14F-4D97-AF65-F5344CB8AC3E}">
        <p14:creationId xmlns:p14="http://schemas.microsoft.com/office/powerpoint/2010/main" val="2455255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tel Moxy Vienna Airport in Vienna (Vienna) - H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idx="4294967295"/>
          </p:nvPr>
        </p:nvSpPr>
        <p:spPr>
          <a:xfrm>
            <a:off x="233680" y="2456974"/>
            <a:ext cx="5283200" cy="1944052"/>
          </a:xfrm>
        </p:spPr>
        <p:style>
          <a:lnRef idx="2">
            <a:schemeClr val="accent5"/>
          </a:lnRef>
          <a:fillRef idx="1">
            <a:schemeClr val="lt1"/>
          </a:fillRef>
          <a:effectRef idx="0">
            <a:schemeClr val="accent5"/>
          </a:effectRef>
          <a:fontRef idx="minor">
            <a:schemeClr val="dk1"/>
          </a:fontRef>
        </p:style>
        <p:txBody>
          <a:bodyPr/>
          <a:lstStyle/>
          <a:p>
            <a:r>
              <a:rPr lang="en-US" b="0" dirty="0" smtClean="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Presentation </a:t>
            </a:r>
            <a:br>
              <a:rPr lang="en-US" b="0" dirty="0" smtClean="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br>
            <a:r>
              <a:rPr lang="en-US" b="0" dirty="0" smtClean="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on </a:t>
            </a:r>
            <a:br>
              <a:rPr lang="en-US" b="0" dirty="0" smtClean="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br>
            <a:r>
              <a:rPr lang="en-US" b="0" dirty="0" smtClean="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Marketing Plan </a:t>
            </a:r>
            <a:endParaRPr lang="en-US" b="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1337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smtClean="0">
                <a:latin typeface="Times New Roman" panose="02020603050405020304" pitchFamily="18" charset="0"/>
                <a:cs typeface="Times New Roman" panose="02020603050405020304" pitchFamily="18" charset="0"/>
              </a:rPr>
              <a:t>Marketing Plan for </a:t>
            </a:r>
            <a:r>
              <a:rPr lang="en-US" sz="4400" dirty="0" err="1" smtClean="0">
                <a:latin typeface="Times New Roman" panose="02020603050405020304" pitchFamily="18" charset="0"/>
                <a:cs typeface="Times New Roman" panose="02020603050405020304" pitchFamily="18" charset="0"/>
              </a:rPr>
              <a:t>Moxy</a:t>
            </a:r>
            <a:r>
              <a:rPr lang="en-US" sz="4400" dirty="0" smtClean="0">
                <a:latin typeface="Times New Roman" panose="02020603050405020304" pitchFamily="18" charset="0"/>
                <a:cs typeface="Times New Roman" panose="02020603050405020304" pitchFamily="18" charset="0"/>
              </a:rPr>
              <a:t> </a:t>
            </a:r>
            <a:endParaRPr lang="en-US"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88234" y="2458720"/>
            <a:ext cx="10015529" cy="2932718"/>
          </a:xfrm>
        </p:spPr>
        <p:txBody>
          <a:bodyPr>
            <a:normAutofit/>
          </a:bodyPr>
          <a:lstStyle/>
          <a:p>
            <a:pPr algn="just">
              <a:buFont typeface="Wingdings" panose="05000000000000000000" pitchFamily="2" charset="2"/>
              <a:buChar char="§"/>
            </a:pPr>
            <a:r>
              <a:rPr lang="en-GB" sz="2400" dirty="0" err="1">
                <a:latin typeface="Times New Roman" panose="02020603050405020304" pitchFamily="18" charset="0"/>
                <a:cs typeface="Times New Roman" panose="02020603050405020304" pitchFamily="18" charset="0"/>
              </a:rPr>
              <a:t>Moxy</a:t>
            </a:r>
            <a:r>
              <a:rPr lang="en-GB" sz="2400" dirty="0">
                <a:latin typeface="Times New Roman" panose="02020603050405020304" pitchFamily="18" charset="0"/>
                <a:cs typeface="Times New Roman" panose="02020603050405020304" pitchFamily="18" charset="0"/>
              </a:rPr>
              <a:t> is an affordable hotel brand which was founded by Marriot International in 2014 (</a:t>
            </a:r>
            <a:r>
              <a:rPr lang="en-GB" sz="2400" dirty="0" err="1">
                <a:latin typeface="Times New Roman" panose="02020603050405020304" pitchFamily="18" charset="0"/>
                <a:cs typeface="Times New Roman" panose="02020603050405020304" pitchFamily="18" charset="0"/>
              </a:rPr>
              <a:t>Carvalho</a:t>
            </a:r>
            <a:r>
              <a:rPr lang="en-GB" sz="2400" dirty="0">
                <a:latin typeface="Times New Roman" panose="02020603050405020304" pitchFamily="18" charset="0"/>
                <a:cs typeface="Times New Roman" panose="02020603050405020304" pitchFamily="18" charset="0"/>
              </a:rPr>
              <a:t> and Pinto, 2018). </a:t>
            </a:r>
            <a:endParaRPr lang="en-GB" sz="2400" dirty="0" smtClean="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GB" sz="2400" dirty="0" smtClean="0">
                <a:latin typeface="Times New Roman" panose="02020603050405020304" pitchFamily="18" charset="0"/>
                <a:cs typeface="Times New Roman" panose="02020603050405020304" pitchFamily="18" charset="0"/>
              </a:rPr>
              <a:t>Since </a:t>
            </a:r>
            <a:r>
              <a:rPr lang="en-GB" sz="2400" dirty="0" err="1">
                <a:latin typeface="Times New Roman" panose="02020603050405020304" pitchFamily="18" charset="0"/>
                <a:cs typeface="Times New Roman" panose="02020603050405020304" pitchFamily="18" charset="0"/>
              </a:rPr>
              <a:t>Moxy</a:t>
            </a:r>
            <a:r>
              <a:rPr lang="en-GB" sz="2400" dirty="0">
                <a:latin typeface="Times New Roman" panose="02020603050405020304" pitchFamily="18" charset="0"/>
                <a:cs typeface="Times New Roman" panose="02020603050405020304" pitchFamily="18" charset="0"/>
              </a:rPr>
              <a:t> is newly established hotel brand it doesn’t have higher customer engagement which is why a marketing plan will be created for helping the brand in generating more customer awareness and to increase customer engagement as much as possible.</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948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70047065"/>
              </p:ext>
            </p:extLst>
          </p:nvPr>
        </p:nvGraphicFramePr>
        <p:xfrm>
          <a:off x="2631440" y="792480"/>
          <a:ext cx="9296400" cy="5030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660400" y="2570480"/>
            <a:ext cx="3749040" cy="1323439"/>
          </a:xfrm>
          <a:prstGeom prst="rect">
            <a:avLst/>
          </a:prstGeom>
          <a:noFill/>
        </p:spPr>
        <p:txBody>
          <a:bodyPr wrap="square" rtlCol="0">
            <a:spAutoFit/>
          </a:bodyPr>
          <a:lstStyle/>
          <a:p>
            <a:pPr algn="just"/>
            <a:r>
              <a:rPr lang="en-US" sz="4000" b="1" dirty="0" smtClean="0">
                <a:solidFill>
                  <a:schemeClr val="accent1"/>
                </a:solidFill>
                <a:latin typeface="Times New Roman" panose="02020603050405020304" pitchFamily="18" charset="0"/>
                <a:cs typeface="Times New Roman" panose="02020603050405020304" pitchFamily="18" charset="0"/>
              </a:rPr>
              <a:t>Situational Analysis</a:t>
            </a:r>
            <a:endParaRPr lang="en-US" sz="4000" b="1"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7268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6080" y="2479040"/>
            <a:ext cx="4094480" cy="1323439"/>
          </a:xfrm>
          <a:prstGeom prst="rect">
            <a:avLst/>
          </a:prstGeom>
          <a:noFill/>
        </p:spPr>
        <p:txBody>
          <a:bodyPr wrap="square" rtlCol="0">
            <a:spAutoFit/>
          </a:bodyPr>
          <a:lstStyle/>
          <a:p>
            <a:r>
              <a:rPr lang="en-US" sz="4000" b="1" dirty="0" smtClean="0">
                <a:solidFill>
                  <a:schemeClr val="accent1"/>
                </a:solidFill>
                <a:latin typeface="Times New Roman" panose="02020603050405020304" pitchFamily="18" charset="0"/>
                <a:cs typeface="Times New Roman" panose="02020603050405020304" pitchFamily="18" charset="0"/>
              </a:rPr>
              <a:t>SMART Objectives </a:t>
            </a:r>
            <a:endParaRPr lang="en-US" sz="4000" b="1" dirty="0">
              <a:solidFill>
                <a:schemeClr val="accent1"/>
              </a:solidFill>
              <a:latin typeface="Times New Roman" panose="02020603050405020304" pitchFamily="18"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3221128748"/>
              </p:ext>
            </p:extLst>
          </p:nvPr>
        </p:nvGraphicFramePr>
        <p:xfrm>
          <a:off x="3698240" y="873760"/>
          <a:ext cx="7381240" cy="5134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370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064583565"/>
              </p:ext>
            </p:extLst>
          </p:nvPr>
        </p:nvGraphicFramePr>
        <p:xfrm>
          <a:off x="2245360" y="701040"/>
          <a:ext cx="8453120" cy="537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792480" y="2499360"/>
            <a:ext cx="2499360" cy="1323439"/>
          </a:xfrm>
          <a:prstGeom prst="rect">
            <a:avLst/>
          </a:prstGeom>
          <a:noFill/>
        </p:spPr>
        <p:txBody>
          <a:bodyPr wrap="square" rtlCol="0">
            <a:spAutoFit/>
          </a:bodyPr>
          <a:lstStyle/>
          <a:p>
            <a:pPr algn="just"/>
            <a:r>
              <a:rPr lang="en-US" sz="4000" b="1" dirty="0" smtClean="0">
                <a:solidFill>
                  <a:schemeClr val="accent1"/>
                </a:solidFill>
                <a:latin typeface="Times New Roman" panose="02020603050405020304" pitchFamily="18" charset="0"/>
                <a:cs typeface="Times New Roman" panose="02020603050405020304" pitchFamily="18" charset="0"/>
              </a:rPr>
              <a:t>Marketing Mix </a:t>
            </a:r>
            <a:endParaRPr lang="en-US" sz="4000" b="1"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8075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extLst>
              <a:ext uri="{28A0092B-C50C-407E-A947-70E740481C1C}">
                <a14:useLocalDpi xmlns:a14="http://schemas.microsoft.com/office/drawing/2010/main" val="0"/>
              </a:ext>
            </a:extLst>
          </a:blip>
          <a:stretch>
            <a:fillRect/>
          </a:stretch>
        </p:blipFill>
        <p:spPr>
          <a:xfrm>
            <a:off x="1330960" y="1879600"/>
            <a:ext cx="9474200" cy="3480435"/>
          </a:xfrm>
          <a:prstGeom prst="rect">
            <a:avLst/>
          </a:prstGeom>
          <a:ln>
            <a:noFill/>
          </a:ln>
          <a:effectLst>
            <a:outerShdw blurRad="292100" dist="139700" dir="2700000" algn="tl" rotWithShape="0">
              <a:srgbClr val="333333">
                <a:alpha val="65000"/>
              </a:srgbClr>
            </a:outerShdw>
          </a:effectLst>
        </p:spPr>
      </p:pic>
      <p:sp>
        <p:nvSpPr>
          <p:cNvPr id="3" name="TextBox 2"/>
          <p:cNvSpPr txBox="1"/>
          <p:nvPr/>
        </p:nvSpPr>
        <p:spPr>
          <a:xfrm>
            <a:off x="3241040" y="487680"/>
            <a:ext cx="5130800" cy="769441"/>
          </a:xfrm>
          <a:prstGeom prst="rect">
            <a:avLst/>
          </a:prstGeom>
          <a:noFill/>
        </p:spPr>
        <p:txBody>
          <a:bodyPr wrap="square" rtlCol="0">
            <a:spAutoFit/>
          </a:bodyPr>
          <a:lstStyle/>
          <a:p>
            <a:pPr algn="ctr"/>
            <a:r>
              <a:rPr lang="en-US" sz="4400" b="1" dirty="0" smtClean="0">
                <a:solidFill>
                  <a:schemeClr val="accent1"/>
                </a:solidFill>
                <a:latin typeface="Times New Roman" panose="02020603050405020304" pitchFamily="18" charset="0"/>
                <a:cs typeface="Times New Roman" panose="02020603050405020304" pitchFamily="18" charset="0"/>
              </a:rPr>
              <a:t>GANTT Chart</a:t>
            </a:r>
            <a:endParaRPr lang="en-US" sz="4400" b="1" dirty="0">
              <a:solidFill>
                <a:schemeClr val="accent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7072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smtClean="0">
                <a:latin typeface="Times New Roman" panose="02020603050405020304" pitchFamily="18" charset="0"/>
                <a:cs typeface="Times New Roman" panose="02020603050405020304" pitchFamily="18" charset="0"/>
              </a:rPr>
              <a:t>Control</a:t>
            </a:r>
            <a:endParaRPr lang="en-US"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27424" y="2069887"/>
            <a:ext cx="10554574" cy="3636511"/>
          </a:xfrm>
        </p:spPr>
        <p:txBody>
          <a:bodyPr>
            <a:normAutofit/>
          </a:bodyPr>
          <a:lstStyle/>
          <a:p>
            <a:pPr marL="0" indent="0" algn="just">
              <a:buNone/>
            </a:pPr>
            <a:r>
              <a:rPr lang="en-GB" sz="2400" dirty="0" smtClean="0">
                <a:latin typeface="Times New Roman" panose="02020603050405020304" pitchFamily="18" charset="0"/>
                <a:cs typeface="Times New Roman" panose="02020603050405020304" pitchFamily="18" charset="0"/>
              </a:rPr>
              <a:t>For </a:t>
            </a:r>
            <a:r>
              <a:rPr lang="en-GB" sz="2400" dirty="0">
                <a:latin typeface="Times New Roman" panose="02020603050405020304" pitchFamily="18" charset="0"/>
                <a:cs typeface="Times New Roman" panose="02020603050405020304" pitchFamily="18" charset="0"/>
              </a:rPr>
              <a:t>measuring the success of the marketing plan </a:t>
            </a:r>
            <a:r>
              <a:rPr lang="en-GB" sz="2400" dirty="0" err="1">
                <a:latin typeface="Times New Roman" panose="02020603050405020304" pitchFamily="18" charset="0"/>
                <a:cs typeface="Times New Roman" panose="02020603050405020304" pitchFamily="18" charset="0"/>
              </a:rPr>
              <a:t>Moxy</a:t>
            </a:r>
            <a:r>
              <a:rPr lang="en-GB" sz="2400" dirty="0">
                <a:latin typeface="Times New Roman" panose="02020603050405020304" pitchFamily="18" charset="0"/>
                <a:cs typeface="Times New Roman" panose="02020603050405020304" pitchFamily="18" charset="0"/>
              </a:rPr>
              <a:t> will be analysing the increase in profit. It is assumed that the more brand awareness will be created the more customers will be engaged with the brand which will contribute in increasing more income. If the profit of </a:t>
            </a:r>
            <a:r>
              <a:rPr lang="en-GB" sz="2400" dirty="0" err="1">
                <a:latin typeface="Times New Roman" panose="02020603050405020304" pitchFamily="18" charset="0"/>
                <a:cs typeface="Times New Roman" panose="02020603050405020304" pitchFamily="18" charset="0"/>
              </a:rPr>
              <a:t>Moxy</a:t>
            </a:r>
            <a:r>
              <a:rPr lang="en-GB" sz="2400" dirty="0">
                <a:latin typeface="Times New Roman" panose="02020603050405020304" pitchFamily="18" charset="0"/>
                <a:cs typeface="Times New Roman" panose="02020603050405020304" pitchFamily="18" charset="0"/>
              </a:rPr>
              <a:t> increase by minimum 10% than it will be assumed that the marketing plan has worked for </a:t>
            </a:r>
            <a:r>
              <a:rPr lang="en-GB" sz="2400" dirty="0" err="1">
                <a:latin typeface="Times New Roman" panose="02020603050405020304" pitchFamily="18" charset="0"/>
                <a:cs typeface="Times New Roman" panose="02020603050405020304" pitchFamily="18" charset="0"/>
              </a:rPr>
              <a:t>Moxy</a:t>
            </a:r>
            <a:r>
              <a:rPr lang="en-GB" sz="2400" dirty="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0557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smtClean="0">
                <a:latin typeface="Times New Roman" panose="02020603050405020304" pitchFamily="18" charset="0"/>
                <a:cs typeface="Times New Roman" panose="02020603050405020304" pitchFamily="18" charset="0"/>
              </a:rPr>
              <a:t>References</a:t>
            </a:r>
            <a:endParaRPr lang="en-US"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62400" y="2557567"/>
            <a:ext cx="10705526" cy="3636511"/>
          </a:xfrm>
        </p:spPr>
        <p:txBody>
          <a:bodyPr>
            <a:noAutofit/>
          </a:bodyPr>
          <a:lstStyle/>
          <a:p>
            <a:pPr lvl="0" algn="just"/>
            <a:r>
              <a:rPr lang="en-GB" sz="1000" dirty="0" err="1">
                <a:latin typeface="Times New Roman" panose="02020603050405020304" pitchFamily="18" charset="0"/>
                <a:cs typeface="Times New Roman" panose="02020603050405020304" pitchFamily="18" charset="0"/>
              </a:rPr>
              <a:t>Andi</a:t>
            </a:r>
            <a:r>
              <a:rPr lang="en-GB" sz="1000" dirty="0">
                <a:latin typeface="Times New Roman" panose="02020603050405020304" pitchFamily="18" charset="0"/>
                <a:cs typeface="Times New Roman" panose="02020603050405020304" pitchFamily="18" charset="0"/>
              </a:rPr>
              <a:t>, B.B., 2021. </a:t>
            </a:r>
            <a:r>
              <a:rPr lang="en-US" sz="1000" i="1" dirty="0">
                <a:latin typeface="Times New Roman" panose="02020603050405020304" pitchFamily="18" charset="0"/>
                <a:cs typeface="Times New Roman" panose="02020603050405020304" pitchFamily="18" charset="0"/>
              </a:rPr>
              <a:t>THE IMPACT OF BRAND IMAGE ON CUSTOMER LOYALTY IN MOXY BANDUNG HOTEL</a:t>
            </a:r>
            <a:r>
              <a:rPr lang="en-US" sz="1000" dirty="0">
                <a:latin typeface="Times New Roman" panose="02020603050405020304" pitchFamily="18" charset="0"/>
                <a:cs typeface="Times New Roman" panose="02020603050405020304" pitchFamily="18" charset="0"/>
              </a:rPr>
              <a:t> (Doctoral dissertation, </a:t>
            </a:r>
            <a:r>
              <a:rPr lang="en-US" sz="1000" dirty="0" err="1">
                <a:latin typeface="Times New Roman" panose="02020603050405020304" pitchFamily="18" charset="0"/>
                <a:cs typeface="Times New Roman" panose="02020603050405020304" pitchFamily="18" charset="0"/>
              </a:rPr>
              <a:t>Poltekpar</a:t>
            </a:r>
            <a:r>
              <a:rPr lang="en-US" sz="1000" dirty="0">
                <a:latin typeface="Times New Roman" panose="02020603050405020304" pitchFamily="18" charset="0"/>
                <a:cs typeface="Times New Roman" panose="02020603050405020304" pitchFamily="18" charset="0"/>
              </a:rPr>
              <a:t> NHI Bandung).</a:t>
            </a:r>
          </a:p>
          <a:p>
            <a:pPr lvl="0" algn="just"/>
            <a:r>
              <a:rPr lang="en-GB" sz="1000" dirty="0" err="1">
                <a:latin typeface="Times New Roman" panose="02020603050405020304" pitchFamily="18" charset="0"/>
                <a:cs typeface="Times New Roman" panose="02020603050405020304" pitchFamily="18" charset="0"/>
              </a:rPr>
              <a:t>Carvalho</a:t>
            </a:r>
            <a:r>
              <a:rPr lang="en-GB" sz="1000" dirty="0">
                <a:latin typeface="Times New Roman" panose="02020603050405020304" pitchFamily="18" charset="0"/>
                <a:cs typeface="Times New Roman" panose="02020603050405020304" pitchFamily="18" charset="0"/>
              </a:rPr>
              <a:t>, C. and Pinto, A., 2018. Case Study: </a:t>
            </a:r>
            <a:r>
              <a:rPr lang="en-GB" sz="1000" dirty="0" err="1">
                <a:latin typeface="Times New Roman" panose="02020603050405020304" pitchFamily="18" charset="0"/>
                <a:cs typeface="Times New Roman" panose="02020603050405020304" pitchFamily="18" charset="0"/>
              </a:rPr>
              <a:t>Moxy</a:t>
            </a:r>
            <a:r>
              <a:rPr lang="en-GB" sz="1000" dirty="0">
                <a:latin typeface="Times New Roman" panose="02020603050405020304" pitchFamily="18" charset="0"/>
                <a:cs typeface="Times New Roman" panose="02020603050405020304" pitchFamily="18" charset="0"/>
              </a:rPr>
              <a:t> Hotel Bored Piles Wall. In </a:t>
            </a:r>
            <a:r>
              <a:rPr lang="en-US" sz="1000" i="1" dirty="0">
                <a:latin typeface="Times New Roman" panose="02020603050405020304" pitchFamily="18" charset="0"/>
                <a:cs typeface="Times New Roman" panose="02020603050405020304" pitchFamily="18" charset="0"/>
              </a:rPr>
              <a:t>Proceedings of China-Europe Conference on Geotechnical Engineering: Volume 2</a:t>
            </a:r>
            <a:r>
              <a:rPr lang="en-US" sz="1000" dirty="0">
                <a:latin typeface="Times New Roman" panose="02020603050405020304" pitchFamily="18" charset="0"/>
                <a:cs typeface="Times New Roman" panose="02020603050405020304" pitchFamily="18" charset="0"/>
              </a:rPr>
              <a:t> (pp. 906-909). Springer International Publishing.</a:t>
            </a:r>
          </a:p>
          <a:p>
            <a:pPr lvl="0" algn="just"/>
            <a:r>
              <a:rPr lang="en-GB" sz="1000" dirty="0">
                <a:latin typeface="Times New Roman" panose="02020603050405020304" pitchFamily="18" charset="0"/>
                <a:cs typeface="Times New Roman" panose="02020603050405020304" pitchFamily="18" charset="0"/>
              </a:rPr>
              <a:t>Chaffey, D and Ellis- Chadwick, F. (2019) Digital Marketing. 7th </a:t>
            </a:r>
            <a:r>
              <a:rPr lang="en-GB" sz="1000" dirty="0" err="1">
                <a:latin typeface="Times New Roman" panose="02020603050405020304" pitchFamily="18" charset="0"/>
                <a:cs typeface="Times New Roman" panose="02020603050405020304" pitchFamily="18" charset="0"/>
              </a:rPr>
              <a:t>ed</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Pearsons</a:t>
            </a:r>
            <a:r>
              <a:rPr lang="en-GB" sz="1000" dirty="0">
                <a:latin typeface="Times New Roman" panose="02020603050405020304" pitchFamily="18" charset="0"/>
                <a:cs typeface="Times New Roman" panose="02020603050405020304" pitchFamily="18" charset="0"/>
              </a:rPr>
              <a:t>, London. </a:t>
            </a:r>
            <a:endParaRPr lang="en-US" sz="1000" dirty="0">
              <a:latin typeface="Times New Roman" panose="02020603050405020304" pitchFamily="18" charset="0"/>
              <a:cs typeface="Times New Roman" panose="02020603050405020304" pitchFamily="18" charset="0"/>
            </a:endParaRPr>
          </a:p>
          <a:p>
            <a:pPr lvl="0" algn="just"/>
            <a:r>
              <a:rPr lang="en-GB" sz="1000" dirty="0" err="1">
                <a:latin typeface="Times New Roman" panose="02020603050405020304" pitchFamily="18" charset="0"/>
                <a:cs typeface="Times New Roman" panose="02020603050405020304" pitchFamily="18" charset="0"/>
              </a:rPr>
              <a:t>Chernev</a:t>
            </a:r>
            <a:r>
              <a:rPr lang="en-GB" sz="1000" dirty="0">
                <a:latin typeface="Times New Roman" panose="02020603050405020304" pitchFamily="18" charset="0"/>
                <a:cs typeface="Times New Roman" panose="02020603050405020304" pitchFamily="18" charset="0"/>
              </a:rPr>
              <a:t>, A., 2020. </a:t>
            </a:r>
            <a:r>
              <a:rPr lang="en-US" sz="1000" i="1" dirty="0">
                <a:latin typeface="Times New Roman" panose="02020603050405020304" pitchFamily="18" charset="0"/>
                <a:cs typeface="Times New Roman" panose="02020603050405020304" pitchFamily="18" charset="0"/>
              </a:rPr>
              <a:t>The marketing plan handbook</a:t>
            </a:r>
            <a:r>
              <a:rPr lang="en-US" sz="1000" dirty="0">
                <a:latin typeface="Times New Roman" panose="02020603050405020304" pitchFamily="18" charset="0"/>
                <a:cs typeface="Times New Roman" panose="02020603050405020304" pitchFamily="18" charset="0"/>
              </a:rPr>
              <a:t>. Cerebellum Press.</a:t>
            </a:r>
          </a:p>
          <a:p>
            <a:pPr lvl="0" algn="just"/>
            <a:r>
              <a:rPr lang="en-GB" sz="1000" dirty="0" err="1">
                <a:latin typeface="Times New Roman" panose="02020603050405020304" pitchFamily="18" charset="0"/>
                <a:cs typeface="Times New Roman" panose="02020603050405020304" pitchFamily="18" charset="0"/>
              </a:rPr>
              <a:t>Clow</a:t>
            </a:r>
            <a:r>
              <a:rPr lang="en-GB" sz="1000" dirty="0">
                <a:latin typeface="Times New Roman" panose="02020603050405020304" pitchFamily="18" charset="0"/>
                <a:cs typeface="Times New Roman" panose="02020603050405020304" pitchFamily="18" charset="0"/>
              </a:rPr>
              <a:t>, K &amp; </a:t>
            </a:r>
            <a:r>
              <a:rPr lang="en-GB" sz="1000" dirty="0" err="1">
                <a:latin typeface="Times New Roman" panose="02020603050405020304" pitchFamily="18" charset="0"/>
                <a:cs typeface="Times New Roman" panose="02020603050405020304" pitchFamily="18" charset="0"/>
              </a:rPr>
              <a:t>Baack</a:t>
            </a:r>
            <a:r>
              <a:rPr lang="en-GB" sz="1000" dirty="0">
                <a:latin typeface="Times New Roman" panose="02020603050405020304" pitchFamily="18" charset="0"/>
                <a:cs typeface="Times New Roman" panose="02020603050405020304" pitchFamily="18" charset="0"/>
              </a:rPr>
              <a:t>, D (2013), Integrated Advertising, Promotion and Marketing Communications. 6th </a:t>
            </a:r>
            <a:r>
              <a:rPr lang="en-GB" sz="1000" dirty="0" err="1">
                <a:latin typeface="Times New Roman" panose="02020603050405020304" pitchFamily="18" charset="0"/>
                <a:cs typeface="Times New Roman" panose="02020603050405020304" pitchFamily="18" charset="0"/>
              </a:rPr>
              <a:t>ed</a:t>
            </a:r>
            <a:r>
              <a:rPr lang="en-GB" sz="1000" dirty="0">
                <a:latin typeface="Times New Roman" panose="02020603050405020304" pitchFamily="18" charset="0"/>
                <a:cs typeface="Times New Roman" panose="02020603050405020304" pitchFamily="18" charset="0"/>
              </a:rPr>
              <a:t>, Pearson, London  </a:t>
            </a:r>
            <a:endParaRPr lang="en-US" sz="1000" dirty="0">
              <a:latin typeface="Times New Roman" panose="02020603050405020304" pitchFamily="18" charset="0"/>
              <a:cs typeface="Times New Roman" panose="02020603050405020304" pitchFamily="18" charset="0"/>
            </a:endParaRPr>
          </a:p>
          <a:p>
            <a:pPr lvl="0" algn="just"/>
            <a:r>
              <a:rPr lang="en-GB" sz="1000" dirty="0" err="1">
                <a:latin typeface="Times New Roman" panose="02020603050405020304" pitchFamily="18" charset="0"/>
                <a:cs typeface="Times New Roman" panose="02020603050405020304" pitchFamily="18" charset="0"/>
              </a:rPr>
              <a:t>Constantinides</a:t>
            </a:r>
            <a:r>
              <a:rPr lang="en-GB" sz="1000" dirty="0">
                <a:latin typeface="Times New Roman" panose="02020603050405020304" pitchFamily="18" charset="0"/>
                <a:cs typeface="Times New Roman" panose="02020603050405020304" pitchFamily="18" charset="0"/>
              </a:rPr>
              <a:t>, E., 2006. The marketing mix revisited: towards the 21st century marketing. </a:t>
            </a:r>
            <a:r>
              <a:rPr lang="en-US" sz="1000" i="1" dirty="0">
                <a:latin typeface="Times New Roman" panose="02020603050405020304" pitchFamily="18" charset="0"/>
                <a:cs typeface="Times New Roman" panose="02020603050405020304" pitchFamily="18" charset="0"/>
              </a:rPr>
              <a:t>Journal of marketing management</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22</a:t>
            </a:r>
            <a:r>
              <a:rPr lang="en-US" sz="1000" dirty="0">
                <a:latin typeface="Times New Roman" panose="02020603050405020304" pitchFamily="18" charset="0"/>
                <a:cs typeface="Times New Roman" panose="02020603050405020304" pitchFamily="18" charset="0"/>
              </a:rPr>
              <a:t>(3-4), pp.407-438.</a:t>
            </a:r>
          </a:p>
          <a:p>
            <a:pPr lvl="0" algn="just"/>
            <a:r>
              <a:rPr lang="en-GB" sz="1000" dirty="0" err="1">
                <a:latin typeface="Times New Roman" panose="02020603050405020304" pitchFamily="18" charset="0"/>
                <a:cs typeface="Times New Roman" panose="02020603050405020304" pitchFamily="18" charset="0"/>
              </a:rPr>
              <a:t>Dominici</a:t>
            </a:r>
            <a:r>
              <a:rPr lang="en-GB" sz="1000" dirty="0">
                <a:latin typeface="Times New Roman" panose="02020603050405020304" pitchFamily="18" charset="0"/>
                <a:cs typeface="Times New Roman" panose="02020603050405020304" pitchFamily="18" charset="0"/>
              </a:rPr>
              <a:t>, G., 2009. From marketing mix to e-marketing mix: a literature overview and classification. </a:t>
            </a:r>
            <a:r>
              <a:rPr lang="en-US" sz="1000" i="1" dirty="0">
                <a:latin typeface="Times New Roman" panose="02020603050405020304" pitchFamily="18" charset="0"/>
                <a:cs typeface="Times New Roman" panose="02020603050405020304" pitchFamily="18" charset="0"/>
              </a:rPr>
              <a:t>International journal of business and management</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4</a:t>
            </a:r>
            <a:r>
              <a:rPr lang="en-US" sz="1000" dirty="0">
                <a:latin typeface="Times New Roman" panose="02020603050405020304" pitchFamily="18" charset="0"/>
                <a:cs typeface="Times New Roman" panose="02020603050405020304" pitchFamily="18" charset="0"/>
              </a:rPr>
              <a:t>(9), pp.17-24.</a:t>
            </a:r>
          </a:p>
          <a:p>
            <a:pPr lvl="0" algn="just"/>
            <a:r>
              <a:rPr lang="en-GB" sz="1000" dirty="0">
                <a:latin typeface="Times New Roman" panose="02020603050405020304" pitchFamily="18" charset="0"/>
                <a:cs typeface="Times New Roman" panose="02020603050405020304" pitchFamily="18" charset="0"/>
              </a:rPr>
              <a:t>George, R., 2021. Market Segmentation, Targeting, and Positioning. In </a:t>
            </a:r>
            <a:r>
              <a:rPr lang="en-US" sz="1000" i="1" dirty="0">
                <a:latin typeface="Times New Roman" panose="02020603050405020304" pitchFamily="18" charset="0"/>
                <a:cs typeface="Times New Roman" panose="02020603050405020304" pitchFamily="18" charset="0"/>
              </a:rPr>
              <a:t>Marketing Tourism and Hospitality: Concepts and Cases</a:t>
            </a:r>
            <a:r>
              <a:rPr lang="en-US" sz="1000" dirty="0">
                <a:latin typeface="Times New Roman" panose="02020603050405020304" pitchFamily="18" charset="0"/>
                <a:cs typeface="Times New Roman" panose="02020603050405020304" pitchFamily="18" charset="0"/>
              </a:rPr>
              <a:t> (pp. 221-246). Cham: Springer International Publishing.</a:t>
            </a:r>
          </a:p>
          <a:p>
            <a:pPr lvl="0" algn="just"/>
            <a:r>
              <a:rPr lang="en-GB" sz="1000" dirty="0" err="1">
                <a:latin typeface="Times New Roman" panose="02020603050405020304" pitchFamily="18" charset="0"/>
                <a:cs typeface="Times New Roman" panose="02020603050405020304" pitchFamily="18" charset="0"/>
              </a:rPr>
              <a:t>Ghauri</a:t>
            </a:r>
            <a:r>
              <a:rPr lang="en-GB" sz="1000" dirty="0">
                <a:latin typeface="Times New Roman" panose="02020603050405020304" pitchFamily="18" charset="0"/>
                <a:cs typeface="Times New Roman" panose="02020603050405020304" pitchFamily="18" charset="0"/>
              </a:rPr>
              <a:t>, P N (2014) International Marketing, 4th Ed, McGraw Hill, London </a:t>
            </a:r>
            <a:endParaRPr lang="en-US" sz="1000" dirty="0">
              <a:latin typeface="Times New Roman" panose="02020603050405020304" pitchFamily="18" charset="0"/>
              <a:cs typeface="Times New Roman" panose="02020603050405020304" pitchFamily="18" charset="0"/>
            </a:endParaRPr>
          </a:p>
          <a:p>
            <a:pPr lvl="0" algn="just"/>
            <a:r>
              <a:rPr lang="en-GB" sz="1000" dirty="0" err="1">
                <a:latin typeface="Times New Roman" panose="02020603050405020304" pitchFamily="18" charset="0"/>
                <a:cs typeface="Times New Roman" panose="02020603050405020304" pitchFamily="18" charset="0"/>
              </a:rPr>
              <a:t>Housden</a:t>
            </a:r>
            <a:r>
              <a:rPr lang="en-GB" sz="1000" dirty="0">
                <a:latin typeface="Times New Roman" panose="02020603050405020304" pitchFamily="18" charset="0"/>
                <a:cs typeface="Times New Roman" panose="02020603050405020304" pitchFamily="18" charset="0"/>
              </a:rPr>
              <a:t> M (2008), Marketing Research &amp; Information, Butterworth Heinemann, Oxford. </a:t>
            </a:r>
            <a:endParaRPr lang="en-US" sz="1000" dirty="0">
              <a:latin typeface="Times New Roman" panose="02020603050405020304" pitchFamily="18" charset="0"/>
              <a:cs typeface="Times New Roman" panose="02020603050405020304" pitchFamily="18" charset="0"/>
            </a:endParaRPr>
          </a:p>
          <a:p>
            <a:pPr lvl="0" algn="just"/>
            <a:r>
              <a:rPr lang="en-GB" sz="1000" dirty="0">
                <a:latin typeface="Times New Roman" panose="02020603050405020304" pitchFamily="18" charset="0"/>
                <a:cs typeface="Times New Roman" panose="02020603050405020304" pitchFamily="18" charset="0"/>
              </a:rPr>
              <a:t>Jobber, D. and Ellis-Chadwick, F (2020), Principles and practice of marketing. 9th ed. London: </a:t>
            </a:r>
            <a:endParaRPr lang="en-US" sz="1000" dirty="0">
              <a:latin typeface="Times New Roman" panose="02020603050405020304" pitchFamily="18" charset="0"/>
              <a:cs typeface="Times New Roman" panose="02020603050405020304" pitchFamily="18" charset="0"/>
            </a:endParaRPr>
          </a:p>
          <a:p>
            <a:pPr lvl="0" algn="just"/>
            <a:r>
              <a:rPr lang="en-GB" sz="1000" dirty="0">
                <a:latin typeface="Times New Roman" panose="02020603050405020304" pitchFamily="18" charset="0"/>
                <a:cs typeface="Times New Roman" panose="02020603050405020304" pitchFamily="18" charset="0"/>
              </a:rPr>
              <a:t>Kotler, P., Armstrong, G., Harris, L. and He, H., 2020. Principles of marketing. 8th European </a:t>
            </a:r>
            <a:r>
              <a:rPr lang="en-GB" sz="1000" dirty="0" err="1">
                <a:latin typeface="Times New Roman" panose="02020603050405020304" pitchFamily="18" charset="0"/>
                <a:cs typeface="Times New Roman" panose="02020603050405020304" pitchFamily="18" charset="0"/>
              </a:rPr>
              <a:t>ed</a:t>
            </a:r>
            <a:r>
              <a:rPr lang="en-GB" sz="1000" dirty="0">
                <a:latin typeface="Times New Roman" panose="02020603050405020304" pitchFamily="18" charset="0"/>
                <a:cs typeface="Times New Roman" panose="02020603050405020304" pitchFamily="18" charset="0"/>
              </a:rPr>
              <a:t>, London: Pearson Education Limited. </a:t>
            </a:r>
            <a:endParaRPr lang="en-US" sz="1000" dirty="0">
              <a:latin typeface="Times New Roman" panose="02020603050405020304" pitchFamily="18" charset="0"/>
              <a:cs typeface="Times New Roman" panose="02020603050405020304" pitchFamily="18" charset="0"/>
            </a:endParaRPr>
          </a:p>
          <a:p>
            <a:pPr lvl="0" algn="just"/>
            <a:r>
              <a:rPr lang="en-GB" sz="1000" dirty="0" err="1">
                <a:latin typeface="Times New Roman" panose="02020603050405020304" pitchFamily="18" charset="0"/>
                <a:cs typeface="Times New Roman" panose="02020603050405020304" pitchFamily="18" charset="0"/>
              </a:rPr>
              <a:t>Kotler,P</a:t>
            </a:r>
            <a:r>
              <a:rPr lang="en-GB" sz="1000" dirty="0">
                <a:latin typeface="Times New Roman" panose="02020603050405020304" pitchFamily="18" charset="0"/>
                <a:cs typeface="Times New Roman" panose="02020603050405020304" pitchFamily="18" charset="0"/>
              </a:rPr>
              <a:t> and </a:t>
            </a:r>
            <a:r>
              <a:rPr lang="en-GB" sz="1000" dirty="0" err="1">
                <a:latin typeface="Times New Roman" panose="02020603050405020304" pitchFamily="18" charset="0"/>
                <a:cs typeface="Times New Roman" panose="02020603050405020304" pitchFamily="18" charset="0"/>
              </a:rPr>
              <a:t>Kartajaya</a:t>
            </a:r>
            <a:r>
              <a:rPr lang="en-GB" sz="1000" dirty="0">
                <a:latin typeface="Times New Roman" panose="02020603050405020304" pitchFamily="18" charset="0"/>
                <a:cs typeface="Times New Roman" panose="02020603050405020304" pitchFamily="18" charset="0"/>
              </a:rPr>
              <a:t>, H. Marketing 4.0 Moving from Traditional to Digital (2017) Wiley. New York. </a:t>
            </a:r>
            <a:endParaRPr lang="en-US" sz="1000" dirty="0">
              <a:latin typeface="Times New Roman" panose="02020603050405020304" pitchFamily="18" charset="0"/>
              <a:cs typeface="Times New Roman" panose="02020603050405020304" pitchFamily="18" charset="0"/>
            </a:endParaRPr>
          </a:p>
          <a:p>
            <a:pPr lvl="0" algn="just"/>
            <a:r>
              <a:rPr lang="en-GB" sz="1000" dirty="0">
                <a:latin typeface="Times New Roman" panose="02020603050405020304" pitchFamily="18" charset="0"/>
                <a:cs typeface="Times New Roman" panose="02020603050405020304" pitchFamily="18" charset="0"/>
              </a:rPr>
              <a:t>Piercy, N.F. and Morgan, N.A., 1994. The marketing planning process: </a:t>
            </a:r>
            <a:r>
              <a:rPr lang="en-GB" sz="1000" dirty="0" err="1">
                <a:latin typeface="Times New Roman" panose="02020603050405020304" pitchFamily="18" charset="0"/>
                <a:cs typeface="Times New Roman" panose="02020603050405020304" pitchFamily="18" charset="0"/>
              </a:rPr>
              <a:t>behavioral</a:t>
            </a:r>
            <a:r>
              <a:rPr lang="en-GB" sz="1000" dirty="0">
                <a:latin typeface="Times New Roman" panose="02020603050405020304" pitchFamily="18" charset="0"/>
                <a:cs typeface="Times New Roman" panose="02020603050405020304" pitchFamily="18" charset="0"/>
              </a:rPr>
              <a:t> problems compared to analytical techniques in explaining marketing plan credibility. </a:t>
            </a:r>
            <a:r>
              <a:rPr lang="en-US" sz="1000" i="1" dirty="0">
                <a:latin typeface="Times New Roman" panose="02020603050405020304" pitchFamily="18" charset="0"/>
                <a:cs typeface="Times New Roman" panose="02020603050405020304" pitchFamily="18" charset="0"/>
              </a:rPr>
              <a:t>Journal of Business Research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29</a:t>
            </a:r>
            <a:r>
              <a:rPr lang="en-US" sz="1000" dirty="0">
                <a:latin typeface="Times New Roman" panose="02020603050405020304" pitchFamily="18" charset="0"/>
                <a:cs typeface="Times New Roman" panose="02020603050405020304" pitchFamily="18" charset="0"/>
              </a:rPr>
              <a:t>(3), pp.167-178.</a:t>
            </a:r>
          </a:p>
          <a:p>
            <a:pPr lvl="0" algn="just"/>
            <a:r>
              <a:rPr lang="en-GB" sz="1000" dirty="0">
                <a:latin typeface="Times New Roman" panose="02020603050405020304" pitchFamily="18" charset="0"/>
                <a:cs typeface="Times New Roman" panose="02020603050405020304" pitchFamily="18" charset="0"/>
              </a:rPr>
              <a:t>Ryan, D. (2012) Understanding Digital marketing: Marketing Strategies for Engaging The Digital Generation. </a:t>
            </a:r>
            <a:r>
              <a:rPr lang="en-GB" sz="1000" dirty="0" err="1">
                <a:latin typeface="Times New Roman" panose="02020603050405020304" pitchFamily="18" charset="0"/>
                <a:cs typeface="Times New Roman" panose="02020603050405020304" pitchFamily="18" charset="0"/>
              </a:rPr>
              <a:t>Kogan</a:t>
            </a:r>
            <a:r>
              <a:rPr lang="en-GB" sz="1000" dirty="0">
                <a:latin typeface="Times New Roman" panose="02020603050405020304" pitchFamily="18" charset="0"/>
                <a:cs typeface="Times New Roman" panose="02020603050405020304" pitchFamily="18" charset="0"/>
              </a:rPr>
              <a:t> Page, London</a:t>
            </a:r>
            <a:r>
              <a:rPr lang="en-GB" sz="1000" dirty="0" smtClean="0">
                <a:latin typeface="Times New Roman" panose="02020603050405020304" pitchFamily="18" charset="0"/>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433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Custom 3">
      <a:dk1>
        <a:sysClr val="windowText" lastClr="000000"/>
      </a:dk1>
      <a:lt1>
        <a:sysClr val="window" lastClr="FFFFFF"/>
      </a:lt1>
      <a:dk2>
        <a:srgbClr val="1F497D"/>
      </a:dk2>
      <a:lt2>
        <a:srgbClr val="EEECE1"/>
      </a:lt2>
      <a:accent1>
        <a:srgbClr val="002060"/>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54</TotalTime>
  <Words>1304</Words>
  <PresentationFormat>Widescreen</PresentationFormat>
  <Paragraphs>69</Paragraphs>
  <Slides>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Gothic</vt:lpstr>
      <vt:lpstr>Times New Roman</vt:lpstr>
      <vt:lpstr>Wingdings</vt:lpstr>
      <vt:lpstr>Wingdings 2</vt:lpstr>
      <vt:lpstr>Quotable</vt:lpstr>
      <vt:lpstr>Presentation  on  Marketing Plan </vt:lpstr>
      <vt:lpstr>Marketing Plan for Moxy </vt:lpstr>
      <vt:lpstr>PowerPoint Presentation</vt:lpstr>
      <vt:lpstr>PowerPoint Presentation</vt:lpstr>
      <vt:lpstr>PowerPoint Presentation</vt:lpstr>
      <vt:lpstr>PowerPoint Presentation</vt:lpstr>
      <vt:lpstr>Control</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2023-03-04T13:03:42Z</dcterms:created>
  <dcterms:modified xsi:type="dcterms:W3CDTF">2023-03-04T13:58:31Z</dcterms:modified>
</cp:coreProperties>
</file>