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7" r:id="rId3"/>
    <p:sldId id="272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75" r:id="rId12"/>
    <p:sldId id="276" r:id="rId13"/>
    <p:sldId id="277" r:id="rId14"/>
    <p:sldId id="278" r:id="rId15"/>
    <p:sldId id="279" r:id="rId16"/>
    <p:sldId id="280" r:id="rId17"/>
    <p:sldId id="267" r:id="rId18"/>
    <p:sldId id="269" r:id="rId19"/>
    <p:sldId id="281" r:id="rId20"/>
    <p:sldId id="27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oanna Dombek (2026062)" initials="JD(" lastIdx="1" clrIdx="0">
    <p:extLst>
      <p:ext uri="{19B8F6BF-5375-455C-9EA6-DF929625EA0E}">
        <p15:presenceInfo xmlns:p15="http://schemas.microsoft.com/office/powerpoint/2012/main" userId="S::2026062@student.uwtsd.ac.uk::7b130fa3-51da-4444-a414-40a787c9a85a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0" d="100"/>
          <a:sy n="80" d="100"/>
        </p:scale>
        <p:origin x="1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392072-EF42-4707-8C0F-1A4CBF1E7DAE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DDD4FBC-8BD8-4B86-BAD6-998B8B9C0856}">
      <dgm:prSet/>
      <dgm:spPr/>
      <dgm:t>
        <a:bodyPr/>
        <a:lstStyle/>
        <a:p>
          <a:r>
            <a:rPr lang="en-US" dirty="0"/>
            <a:t>Presenters : Joanna Dombek (2026062)</a:t>
          </a:r>
        </a:p>
      </dgm:t>
    </dgm:pt>
    <dgm:pt modelId="{87C4A9E8-6B00-4B0C-A2DD-3781278BEC0C}" type="parTrans" cxnId="{E618C25D-11E8-4EA9-9CFC-211E14666574}">
      <dgm:prSet/>
      <dgm:spPr/>
      <dgm:t>
        <a:bodyPr/>
        <a:lstStyle/>
        <a:p>
          <a:endParaRPr lang="en-US"/>
        </a:p>
      </dgm:t>
    </dgm:pt>
    <dgm:pt modelId="{BF75C1E1-D2C8-4CE6-8253-D9C7877680CE}" type="sibTrans" cxnId="{E618C25D-11E8-4EA9-9CFC-211E14666574}">
      <dgm:prSet/>
      <dgm:spPr/>
      <dgm:t>
        <a:bodyPr/>
        <a:lstStyle/>
        <a:p>
          <a:endParaRPr lang="en-US"/>
        </a:p>
      </dgm:t>
    </dgm:pt>
    <dgm:pt modelId="{100C9165-DD64-4AD4-BE6F-3C0692ABA4DD}">
      <dgm:prSet/>
      <dgm:spPr/>
      <dgm:t>
        <a:bodyPr/>
        <a:lstStyle/>
        <a:p>
          <a:r>
            <a:rPr lang="en-US" dirty="0"/>
            <a:t>Walid Mustapha </a:t>
          </a:r>
          <a:r>
            <a:rPr lang="en-US" dirty="0" err="1"/>
            <a:t>Arrab</a:t>
          </a:r>
          <a:r>
            <a:rPr lang="en-US" dirty="0"/>
            <a:t> (2029526)</a:t>
          </a:r>
        </a:p>
      </dgm:t>
    </dgm:pt>
    <dgm:pt modelId="{AD377714-1B4D-4AB9-9A61-68C4A65379B4}" type="parTrans" cxnId="{C6E2C7C4-C164-4F36-9DA9-725C9E94C4D0}">
      <dgm:prSet/>
      <dgm:spPr/>
      <dgm:t>
        <a:bodyPr/>
        <a:lstStyle/>
        <a:p>
          <a:endParaRPr lang="en-US"/>
        </a:p>
      </dgm:t>
    </dgm:pt>
    <dgm:pt modelId="{8C575C92-37E2-4BFE-8F91-5C39506907E9}" type="sibTrans" cxnId="{C6E2C7C4-C164-4F36-9DA9-725C9E94C4D0}">
      <dgm:prSet/>
      <dgm:spPr/>
      <dgm:t>
        <a:bodyPr/>
        <a:lstStyle/>
        <a:p>
          <a:endParaRPr lang="en-US"/>
        </a:p>
      </dgm:t>
    </dgm:pt>
    <dgm:pt modelId="{F66EFD29-47B3-4B8A-9B1F-AE4B0AC83083}">
      <dgm:prSet/>
      <dgm:spPr/>
      <dgm:t>
        <a:bodyPr/>
        <a:lstStyle/>
        <a:p>
          <a:r>
            <a:rPr lang="en-US"/>
            <a:t>Iftikhar Uddin (2027581)</a:t>
          </a:r>
        </a:p>
      </dgm:t>
    </dgm:pt>
    <dgm:pt modelId="{EAF33B56-CD2D-4F60-8FBE-B007950794F6}" type="parTrans" cxnId="{CC0E3620-2BF7-41C6-86E7-9693E8BC56C2}">
      <dgm:prSet/>
      <dgm:spPr/>
      <dgm:t>
        <a:bodyPr/>
        <a:lstStyle/>
        <a:p>
          <a:endParaRPr lang="en-US"/>
        </a:p>
      </dgm:t>
    </dgm:pt>
    <dgm:pt modelId="{FC840CC3-43E8-42ED-AB26-C6FE63249D1F}" type="sibTrans" cxnId="{CC0E3620-2BF7-41C6-86E7-9693E8BC56C2}">
      <dgm:prSet/>
      <dgm:spPr/>
      <dgm:t>
        <a:bodyPr/>
        <a:lstStyle/>
        <a:p>
          <a:endParaRPr lang="en-US"/>
        </a:p>
      </dgm:t>
    </dgm:pt>
    <dgm:pt modelId="{15AAE3E3-29A7-4B9F-8476-427A887A624B}">
      <dgm:prSet/>
      <dgm:spPr/>
      <dgm:t>
        <a:bodyPr/>
        <a:lstStyle/>
        <a:p>
          <a:r>
            <a:rPr lang="en-US"/>
            <a:t>Rahela Begum (1818336)</a:t>
          </a:r>
        </a:p>
      </dgm:t>
    </dgm:pt>
    <dgm:pt modelId="{3781E82F-B75A-47A2-A261-F7E6914C9C60}" type="parTrans" cxnId="{45A65673-266C-4BE4-8577-AA28B31707FD}">
      <dgm:prSet/>
      <dgm:spPr/>
      <dgm:t>
        <a:bodyPr/>
        <a:lstStyle/>
        <a:p>
          <a:endParaRPr lang="en-US"/>
        </a:p>
      </dgm:t>
    </dgm:pt>
    <dgm:pt modelId="{9BB38F6B-902D-4EED-90B4-59404C2071DA}" type="sibTrans" cxnId="{45A65673-266C-4BE4-8577-AA28B31707FD}">
      <dgm:prSet/>
      <dgm:spPr/>
      <dgm:t>
        <a:bodyPr/>
        <a:lstStyle/>
        <a:p>
          <a:endParaRPr lang="en-US"/>
        </a:p>
      </dgm:t>
    </dgm:pt>
    <dgm:pt modelId="{5AE57434-0D5B-49CF-9FA8-6E8F68D6BCFF}">
      <dgm:prSet/>
      <dgm:spPr/>
      <dgm:t>
        <a:bodyPr/>
        <a:lstStyle/>
        <a:p>
          <a:r>
            <a:rPr lang="en-US"/>
            <a:t>Lecturer: Dami Pokubo (BMSW4002)</a:t>
          </a:r>
        </a:p>
      </dgm:t>
    </dgm:pt>
    <dgm:pt modelId="{E36E5C0F-4D4B-4560-ABE1-D096408C579F}" type="parTrans" cxnId="{F89BFABE-FF0F-408C-A6E9-3D78A361B566}">
      <dgm:prSet/>
      <dgm:spPr/>
      <dgm:t>
        <a:bodyPr/>
        <a:lstStyle/>
        <a:p>
          <a:endParaRPr lang="en-US"/>
        </a:p>
      </dgm:t>
    </dgm:pt>
    <dgm:pt modelId="{B51C5C77-4B25-4AC2-BDDE-F3F00DDE3D47}" type="sibTrans" cxnId="{F89BFABE-FF0F-408C-A6E9-3D78A361B566}">
      <dgm:prSet/>
      <dgm:spPr/>
      <dgm:t>
        <a:bodyPr/>
        <a:lstStyle/>
        <a:p>
          <a:endParaRPr lang="en-US"/>
        </a:p>
      </dgm:t>
    </dgm:pt>
    <dgm:pt modelId="{82BAE897-D854-422A-8C47-7921767C7D0F}" type="pres">
      <dgm:prSet presAssocID="{DE392072-EF42-4707-8C0F-1A4CBF1E7DAE}" presName="vert0" presStyleCnt="0">
        <dgm:presLayoutVars>
          <dgm:dir/>
          <dgm:animOne val="branch"/>
          <dgm:animLvl val="lvl"/>
        </dgm:presLayoutVars>
      </dgm:prSet>
      <dgm:spPr/>
    </dgm:pt>
    <dgm:pt modelId="{3549E5BC-2E7F-40FE-B959-5561677D1056}" type="pres">
      <dgm:prSet presAssocID="{EDDD4FBC-8BD8-4B86-BAD6-998B8B9C0856}" presName="thickLine" presStyleLbl="alignNode1" presStyleIdx="0" presStyleCnt="5"/>
      <dgm:spPr/>
    </dgm:pt>
    <dgm:pt modelId="{58F3B1FD-3C33-46AC-8146-7D42FFC1065F}" type="pres">
      <dgm:prSet presAssocID="{EDDD4FBC-8BD8-4B86-BAD6-998B8B9C0856}" presName="horz1" presStyleCnt="0"/>
      <dgm:spPr/>
    </dgm:pt>
    <dgm:pt modelId="{54E45BD8-74DF-46A9-B7A5-2FB3D7823025}" type="pres">
      <dgm:prSet presAssocID="{EDDD4FBC-8BD8-4B86-BAD6-998B8B9C0856}" presName="tx1" presStyleLbl="revTx" presStyleIdx="0" presStyleCnt="5"/>
      <dgm:spPr/>
    </dgm:pt>
    <dgm:pt modelId="{E1149F76-EE30-4723-B351-3EE400A3A117}" type="pres">
      <dgm:prSet presAssocID="{EDDD4FBC-8BD8-4B86-BAD6-998B8B9C0856}" presName="vert1" presStyleCnt="0"/>
      <dgm:spPr/>
    </dgm:pt>
    <dgm:pt modelId="{A6594B4B-DDC0-42A3-A7A9-5D8B77A1016C}" type="pres">
      <dgm:prSet presAssocID="{100C9165-DD64-4AD4-BE6F-3C0692ABA4DD}" presName="thickLine" presStyleLbl="alignNode1" presStyleIdx="1" presStyleCnt="5"/>
      <dgm:spPr/>
    </dgm:pt>
    <dgm:pt modelId="{3171A7BA-1178-445D-8CDD-864B4DDFFECF}" type="pres">
      <dgm:prSet presAssocID="{100C9165-DD64-4AD4-BE6F-3C0692ABA4DD}" presName="horz1" presStyleCnt="0"/>
      <dgm:spPr/>
    </dgm:pt>
    <dgm:pt modelId="{302292BB-EE24-4244-950F-0CED2385BDD4}" type="pres">
      <dgm:prSet presAssocID="{100C9165-DD64-4AD4-BE6F-3C0692ABA4DD}" presName="tx1" presStyleLbl="revTx" presStyleIdx="1" presStyleCnt="5"/>
      <dgm:spPr/>
    </dgm:pt>
    <dgm:pt modelId="{4C2EDE00-A68D-415B-A058-0CAFD17A3DF6}" type="pres">
      <dgm:prSet presAssocID="{100C9165-DD64-4AD4-BE6F-3C0692ABA4DD}" presName="vert1" presStyleCnt="0"/>
      <dgm:spPr/>
    </dgm:pt>
    <dgm:pt modelId="{1011200B-1FB0-4866-9C4D-3B961577D66C}" type="pres">
      <dgm:prSet presAssocID="{F66EFD29-47B3-4B8A-9B1F-AE4B0AC83083}" presName="thickLine" presStyleLbl="alignNode1" presStyleIdx="2" presStyleCnt="5"/>
      <dgm:spPr/>
    </dgm:pt>
    <dgm:pt modelId="{5D3D2FE9-7A62-40CD-B566-5D345D0272C2}" type="pres">
      <dgm:prSet presAssocID="{F66EFD29-47B3-4B8A-9B1F-AE4B0AC83083}" presName="horz1" presStyleCnt="0"/>
      <dgm:spPr/>
    </dgm:pt>
    <dgm:pt modelId="{60D72879-A019-40AF-BEB0-A27B6950681A}" type="pres">
      <dgm:prSet presAssocID="{F66EFD29-47B3-4B8A-9B1F-AE4B0AC83083}" presName="tx1" presStyleLbl="revTx" presStyleIdx="2" presStyleCnt="5"/>
      <dgm:spPr/>
    </dgm:pt>
    <dgm:pt modelId="{C0B8612C-7448-4F59-A9ED-47175C436224}" type="pres">
      <dgm:prSet presAssocID="{F66EFD29-47B3-4B8A-9B1F-AE4B0AC83083}" presName="vert1" presStyleCnt="0"/>
      <dgm:spPr/>
    </dgm:pt>
    <dgm:pt modelId="{9E302D97-83DA-4370-AF68-68DBAA39B70B}" type="pres">
      <dgm:prSet presAssocID="{15AAE3E3-29A7-4B9F-8476-427A887A624B}" presName="thickLine" presStyleLbl="alignNode1" presStyleIdx="3" presStyleCnt="5"/>
      <dgm:spPr/>
    </dgm:pt>
    <dgm:pt modelId="{BC8E0458-823E-43AF-A336-32FFC4FF3E47}" type="pres">
      <dgm:prSet presAssocID="{15AAE3E3-29A7-4B9F-8476-427A887A624B}" presName="horz1" presStyleCnt="0"/>
      <dgm:spPr/>
    </dgm:pt>
    <dgm:pt modelId="{F2BBEC83-3530-4534-B00F-6172C4D5A719}" type="pres">
      <dgm:prSet presAssocID="{15AAE3E3-29A7-4B9F-8476-427A887A624B}" presName="tx1" presStyleLbl="revTx" presStyleIdx="3" presStyleCnt="5"/>
      <dgm:spPr/>
    </dgm:pt>
    <dgm:pt modelId="{1FC0DF5B-FC88-4173-A939-3407FB58BEEC}" type="pres">
      <dgm:prSet presAssocID="{15AAE3E3-29A7-4B9F-8476-427A887A624B}" presName="vert1" presStyleCnt="0"/>
      <dgm:spPr/>
    </dgm:pt>
    <dgm:pt modelId="{AE57753D-969A-4F7A-A53C-39C83AD504F6}" type="pres">
      <dgm:prSet presAssocID="{5AE57434-0D5B-49CF-9FA8-6E8F68D6BCFF}" presName="thickLine" presStyleLbl="alignNode1" presStyleIdx="4" presStyleCnt="5"/>
      <dgm:spPr/>
    </dgm:pt>
    <dgm:pt modelId="{4198F35F-DF21-4C74-8DAD-CA17E265C5B4}" type="pres">
      <dgm:prSet presAssocID="{5AE57434-0D5B-49CF-9FA8-6E8F68D6BCFF}" presName="horz1" presStyleCnt="0"/>
      <dgm:spPr/>
    </dgm:pt>
    <dgm:pt modelId="{DFAFC527-5E63-45E0-B71C-FD8B97896991}" type="pres">
      <dgm:prSet presAssocID="{5AE57434-0D5B-49CF-9FA8-6E8F68D6BCFF}" presName="tx1" presStyleLbl="revTx" presStyleIdx="4" presStyleCnt="5"/>
      <dgm:spPr/>
    </dgm:pt>
    <dgm:pt modelId="{E4EF9430-C1B2-4D10-AB0F-E31DCEE75468}" type="pres">
      <dgm:prSet presAssocID="{5AE57434-0D5B-49CF-9FA8-6E8F68D6BCFF}" presName="vert1" presStyleCnt="0"/>
      <dgm:spPr/>
    </dgm:pt>
  </dgm:ptLst>
  <dgm:cxnLst>
    <dgm:cxn modelId="{CC0E3620-2BF7-41C6-86E7-9693E8BC56C2}" srcId="{DE392072-EF42-4707-8C0F-1A4CBF1E7DAE}" destId="{F66EFD29-47B3-4B8A-9B1F-AE4B0AC83083}" srcOrd="2" destOrd="0" parTransId="{EAF33B56-CD2D-4F60-8FBE-B007950794F6}" sibTransId="{FC840CC3-43E8-42ED-AB26-C6FE63249D1F}"/>
    <dgm:cxn modelId="{E618C25D-11E8-4EA9-9CFC-211E14666574}" srcId="{DE392072-EF42-4707-8C0F-1A4CBF1E7DAE}" destId="{EDDD4FBC-8BD8-4B86-BAD6-998B8B9C0856}" srcOrd="0" destOrd="0" parTransId="{87C4A9E8-6B00-4B0C-A2DD-3781278BEC0C}" sibTransId="{BF75C1E1-D2C8-4CE6-8253-D9C7877680CE}"/>
    <dgm:cxn modelId="{45A65673-266C-4BE4-8577-AA28B31707FD}" srcId="{DE392072-EF42-4707-8C0F-1A4CBF1E7DAE}" destId="{15AAE3E3-29A7-4B9F-8476-427A887A624B}" srcOrd="3" destOrd="0" parTransId="{3781E82F-B75A-47A2-A261-F7E6914C9C60}" sibTransId="{9BB38F6B-902D-4EED-90B4-59404C2071DA}"/>
    <dgm:cxn modelId="{C4268D8B-20FE-4F91-8811-CC9E0C2E6795}" type="presOf" srcId="{15AAE3E3-29A7-4B9F-8476-427A887A624B}" destId="{F2BBEC83-3530-4534-B00F-6172C4D5A719}" srcOrd="0" destOrd="0" presId="urn:microsoft.com/office/officeart/2008/layout/LinedList"/>
    <dgm:cxn modelId="{4A38A391-C072-4BE9-BABC-1BF19EBF2536}" type="presOf" srcId="{5AE57434-0D5B-49CF-9FA8-6E8F68D6BCFF}" destId="{DFAFC527-5E63-45E0-B71C-FD8B97896991}" srcOrd="0" destOrd="0" presId="urn:microsoft.com/office/officeart/2008/layout/LinedList"/>
    <dgm:cxn modelId="{5BB3A692-CD74-4F09-9A5C-1123E604472E}" type="presOf" srcId="{F66EFD29-47B3-4B8A-9B1F-AE4B0AC83083}" destId="{60D72879-A019-40AF-BEB0-A27B6950681A}" srcOrd="0" destOrd="0" presId="urn:microsoft.com/office/officeart/2008/layout/LinedList"/>
    <dgm:cxn modelId="{9286A993-C909-4A22-81F0-52C0F22694FE}" type="presOf" srcId="{DE392072-EF42-4707-8C0F-1A4CBF1E7DAE}" destId="{82BAE897-D854-422A-8C47-7921767C7D0F}" srcOrd="0" destOrd="0" presId="urn:microsoft.com/office/officeart/2008/layout/LinedList"/>
    <dgm:cxn modelId="{ACC4C1A9-C15F-4837-994B-56E3DAFAA8F6}" type="presOf" srcId="{EDDD4FBC-8BD8-4B86-BAD6-998B8B9C0856}" destId="{54E45BD8-74DF-46A9-B7A5-2FB3D7823025}" srcOrd="0" destOrd="0" presId="urn:microsoft.com/office/officeart/2008/layout/LinedList"/>
    <dgm:cxn modelId="{F89BFABE-FF0F-408C-A6E9-3D78A361B566}" srcId="{DE392072-EF42-4707-8C0F-1A4CBF1E7DAE}" destId="{5AE57434-0D5B-49CF-9FA8-6E8F68D6BCFF}" srcOrd="4" destOrd="0" parTransId="{E36E5C0F-4D4B-4560-ABE1-D096408C579F}" sibTransId="{B51C5C77-4B25-4AC2-BDDE-F3F00DDE3D47}"/>
    <dgm:cxn modelId="{C6E2C7C4-C164-4F36-9DA9-725C9E94C4D0}" srcId="{DE392072-EF42-4707-8C0F-1A4CBF1E7DAE}" destId="{100C9165-DD64-4AD4-BE6F-3C0692ABA4DD}" srcOrd="1" destOrd="0" parTransId="{AD377714-1B4D-4AB9-9A61-68C4A65379B4}" sibTransId="{8C575C92-37E2-4BFE-8F91-5C39506907E9}"/>
    <dgm:cxn modelId="{9A80AEC8-0702-4041-870F-9A556C38F2B5}" type="presOf" srcId="{100C9165-DD64-4AD4-BE6F-3C0692ABA4DD}" destId="{302292BB-EE24-4244-950F-0CED2385BDD4}" srcOrd="0" destOrd="0" presId="urn:microsoft.com/office/officeart/2008/layout/LinedList"/>
    <dgm:cxn modelId="{32B2D685-6DE2-46F5-B6C7-B4A1176AF770}" type="presParOf" srcId="{82BAE897-D854-422A-8C47-7921767C7D0F}" destId="{3549E5BC-2E7F-40FE-B959-5561677D1056}" srcOrd="0" destOrd="0" presId="urn:microsoft.com/office/officeart/2008/layout/LinedList"/>
    <dgm:cxn modelId="{C11B01AB-07A1-4A06-A3E1-B47211B3E36F}" type="presParOf" srcId="{82BAE897-D854-422A-8C47-7921767C7D0F}" destId="{58F3B1FD-3C33-46AC-8146-7D42FFC1065F}" srcOrd="1" destOrd="0" presId="urn:microsoft.com/office/officeart/2008/layout/LinedList"/>
    <dgm:cxn modelId="{B1CE0F85-187A-4901-AD19-D34409D440EC}" type="presParOf" srcId="{58F3B1FD-3C33-46AC-8146-7D42FFC1065F}" destId="{54E45BD8-74DF-46A9-B7A5-2FB3D7823025}" srcOrd="0" destOrd="0" presId="urn:microsoft.com/office/officeart/2008/layout/LinedList"/>
    <dgm:cxn modelId="{1A88892D-471A-44DF-9949-F140F0677005}" type="presParOf" srcId="{58F3B1FD-3C33-46AC-8146-7D42FFC1065F}" destId="{E1149F76-EE30-4723-B351-3EE400A3A117}" srcOrd="1" destOrd="0" presId="urn:microsoft.com/office/officeart/2008/layout/LinedList"/>
    <dgm:cxn modelId="{B0382125-AAEB-4B6B-8F09-C67856A5675B}" type="presParOf" srcId="{82BAE897-D854-422A-8C47-7921767C7D0F}" destId="{A6594B4B-DDC0-42A3-A7A9-5D8B77A1016C}" srcOrd="2" destOrd="0" presId="urn:microsoft.com/office/officeart/2008/layout/LinedList"/>
    <dgm:cxn modelId="{C08B7A44-06AA-40B1-96D8-E0ACF27CB5C7}" type="presParOf" srcId="{82BAE897-D854-422A-8C47-7921767C7D0F}" destId="{3171A7BA-1178-445D-8CDD-864B4DDFFECF}" srcOrd="3" destOrd="0" presId="urn:microsoft.com/office/officeart/2008/layout/LinedList"/>
    <dgm:cxn modelId="{4E0ED0F4-9FA0-47E5-B252-861752DE0B86}" type="presParOf" srcId="{3171A7BA-1178-445D-8CDD-864B4DDFFECF}" destId="{302292BB-EE24-4244-950F-0CED2385BDD4}" srcOrd="0" destOrd="0" presId="urn:microsoft.com/office/officeart/2008/layout/LinedList"/>
    <dgm:cxn modelId="{CFE7C074-36A8-4458-8158-5C801404F418}" type="presParOf" srcId="{3171A7BA-1178-445D-8CDD-864B4DDFFECF}" destId="{4C2EDE00-A68D-415B-A058-0CAFD17A3DF6}" srcOrd="1" destOrd="0" presId="urn:microsoft.com/office/officeart/2008/layout/LinedList"/>
    <dgm:cxn modelId="{DAB4433F-CEE9-45FD-85CE-BD574BAE1E00}" type="presParOf" srcId="{82BAE897-D854-422A-8C47-7921767C7D0F}" destId="{1011200B-1FB0-4866-9C4D-3B961577D66C}" srcOrd="4" destOrd="0" presId="urn:microsoft.com/office/officeart/2008/layout/LinedList"/>
    <dgm:cxn modelId="{9AF9A59D-DAD6-45D2-AAAD-B18A595878E9}" type="presParOf" srcId="{82BAE897-D854-422A-8C47-7921767C7D0F}" destId="{5D3D2FE9-7A62-40CD-B566-5D345D0272C2}" srcOrd="5" destOrd="0" presId="urn:microsoft.com/office/officeart/2008/layout/LinedList"/>
    <dgm:cxn modelId="{94B13DC8-0463-48E3-97DF-100AE6C5374F}" type="presParOf" srcId="{5D3D2FE9-7A62-40CD-B566-5D345D0272C2}" destId="{60D72879-A019-40AF-BEB0-A27B6950681A}" srcOrd="0" destOrd="0" presId="urn:microsoft.com/office/officeart/2008/layout/LinedList"/>
    <dgm:cxn modelId="{C07370CB-BA5C-4827-9C5E-09799B739990}" type="presParOf" srcId="{5D3D2FE9-7A62-40CD-B566-5D345D0272C2}" destId="{C0B8612C-7448-4F59-A9ED-47175C436224}" srcOrd="1" destOrd="0" presId="urn:microsoft.com/office/officeart/2008/layout/LinedList"/>
    <dgm:cxn modelId="{C248D734-735A-457D-AF71-3217CD0D34FC}" type="presParOf" srcId="{82BAE897-D854-422A-8C47-7921767C7D0F}" destId="{9E302D97-83DA-4370-AF68-68DBAA39B70B}" srcOrd="6" destOrd="0" presId="urn:microsoft.com/office/officeart/2008/layout/LinedList"/>
    <dgm:cxn modelId="{43A98221-D375-49BA-BA5D-7EFCBD8510AD}" type="presParOf" srcId="{82BAE897-D854-422A-8C47-7921767C7D0F}" destId="{BC8E0458-823E-43AF-A336-32FFC4FF3E47}" srcOrd="7" destOrd="0" presId="urn:microsoft.com/office/officeart/2008/layout/LinedList"/>
    <dgm:cxn modelId="{2CAFF53E-13AB-4DC4-B994-0D3D593BDDB7}" type="presParOf" srcId="{BC8E0458-823E-43AF-A336-32FFC4FF3E47}" destId="{F2BBEC83-3530-4534-B00F-6172C4D5A719}" srcOrd="0" destOrd="0" presId="urn:microsoft.com/office/officeart/2008/layout/LinedList"/>
    <dgm:cxn modelId="{7A9CD11A-D1EB-4C8D-A97F-4B4B80D327A9}" type="presParOf" srcId="{BC8E0458-823E-43AF-A336-32FFC4FF3E47}" destId="{1FC0DF5B-FC88-4173-A939-3407FB58BEEC}" srcOrd="1" destOrd="0" presId="urn:microsoft.com/office/officeart/2008/layout/LinedList"/>
    <dgm:cxn modelId="{CC900CA7-C146-4CE4-BCC7-D7A2EC344632}" type="presParOf" srcId="{82BAE897-D854-422A-8C47-7921767C7D0F}" destId="{AE57753D-969A-4F7A-A53C-39C83AD504F6}" srcOrd="8" destOrd="0" presId="urn:microsoft.com/office/officeart/2008/layout/LinedList"/>
    <dgm:cxn modelId="{029E0223-C75E-46DF-96D4-888C8B2BB8BB}" type="presParOf" srcId="{82BAE897-D854-422A-8C47-7921767C7D0F}" destId="{4198F35F-DF21-4C74-8DAD-CA17E265C5B4}" srcOrd="9" destOrd="0" presId="urn:microsoft.com/office/officeart/2008/layout/LinedList"/>
    <dgm:cxn modelId="{FFC6EA67-3822-48BC-9B0F-1A490DE99EEC}" type="presParOf" srcId="{4198F35F-DF21-4C74-8DAD-CA17E265C5B4}" destId="{DFAFC527-5E63-45E0-B71C-FD8B97896991}" srcOrd="0" destOrd="0" presId="urn:microsoft.com/office/officeart/2008/layout/LinedList"/>
    <dgm:cxn modelId="{CEFFA9B2-2BDE-4DB1-9C24-B2CC9DD7D77D}" type="presParOf" srcId="{4198F35F-DF21-4C74-8DAD-CA17E265C5B4}" destId="{E4EF9430-C1B2-4D10-AB0F-E31DCEE7546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E2C7CAD-3A48-478D-80C9-107220F37112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27AFB25B-D83F-4B2B-8099-2DC816E732CE}">
      <dgm:prSet/>
      <dgm:spPr/>
      <dgm:t>
        <a:bodyPr/>
        <a:lstStyle/>
        <a:p>
          <a:r>
            <a:rPr lang="en-US" b="1" baseline="0" dirty="0"/>
            <a:t>- The diagram we just saw in the previous slide is called (MRT) , which is Media Richness Theory. </a:t>
          </a:r>
          <a:endParaRPr lang="en-US" dirty="0"/>
        </a:p>
      </dgm:t>
    </dgm:pt>
    <dgm:pt modelId="{03751E42-33A7-4FB5-B3E9-72C473E89A42}" type="parTrans" cxnId="{5795CC26-FD18-40AD-A3A6-29D922960D12}">
      <dgm:prSet/>
      <dgm:spPr/>
      <dgm:t>
        <a:bodyPr/>
        <a:lstStyle/>
        <a:p>
          <a:endParaRPr lang="en-US"/>
        </a:p>
      </dgm:t>
    </dgm:pt>
    <dgm:pt modelId="{49A52206-19E2-4992-B139-D6F8688E2185}" type="sibTrans" cxnId="{5795CC26-FD18-40AD-A3A6-29D922960D12}">
      <dgm:prSet/>
      <dgm:spPr/>
      <dgm:t>
        <a:bodyPr/>
        <a:lstStyle/>
        <a:p>
          <a:endParaRPr lang="en-US"/>
        </a:p>
      </dgm:t>
    </dgm:pt>
    <dgm:pt modelId="{124AF199-310F-491F-82E7-FDFD35AEA565}">
      <dgm:prSet/>
      <dgm:spPr/>
      <dgm:t>
        <a:bodyPr/>
        <a:lstStyle/>
        <a:p>
          <a:r>
            <a:rPr lang="en-US" b="1" baseline="0" dirty="0"/>
            <a:t>- It is a theory that compares media on how richly they communicate. </a:t>
          </a:r>
          <a:endParaRPr lang="en-US" dirty="0"/>
        </a:p>
      </dgm:t>
    </dgm:pt>
    <dgm:pt modelId="{3146B413-5813-49C2-8214-0C7D7542B388}" type="parTrans" cxnId="{A71836C9-C99A-4660-9F9A-A7C20ED06590}">
      <dgm:prSet/>
      <dgm:spPr/>
      <dgm:t>
        <a:bodyPr/>
        <a:lstStyle/>
        <a:p>
          <a:endParaRPr lang="en-US"/>
        </a:p>
      </dgm:t>
    </dgm:pt>
    <dgm:pt modelId="{FCBE44EB-5EC6-404A-9628-11FBBF07C54C}" type="sibTrans" cxnId="{A71836C9-C99A-4660-9F9A-A7C20ED06590}">
      <dgm:prSet/>
      <dgm:spPr/>
      <dgm:t>
        <a:bodyPr/>
        <a:lstStyle/>
        <a:p>
          <a:endParaRPr lang="en-US"/>
        </a:p>
      </dgm:t>
    </dgm:pt>
    <dgm:pt modelId="{0E166E80-1365-4C95-B65A-C3EF8CFD184A}">
      <dgm:prSet/>
      <dgm:spPr/>
      <dgm:t>
        <a:bodyPr/>
        <a:lstStyle/>
        <a:p>
          <a:r>
            <a:rPr lang="en-US" b="1" baseline="0" dirty="0"/>
            <a:t>- It is determined by four factors which are : It’s capacity for immediate feedback, The numbers of cues and channels it utilizes, the degree of personalization it can have as well as it’s ability to communicate using a natural language. </a:t>
          </a:r>
          <a:endParaRPr lang="en-US" dirty="0"/>
        </a:p>
      </dgm:t>
    </dgm:pt>
    <dgm:pt modelId="{FFF11C45-1DED-4137-8199-59DD06073E2F}" type="parTrans" cxnId="{42C68C3A-B406-49DB-B6EC-B4C5C332492F}">
      <dgm:prSet/>
      <dgm:spPr/>
      <dgm:t>
        <a:bodyPr/>
        <a:lstStyle/>
        <a:p>
          <a:endParaRPr lang="en-US"/>
        </a:p>
      </dgm:t>
    </dgm:pt>
    <dgm:pt modelId="{AA6218FB-86D9-4141-81A7-2C6F889CC1FF}" type="sibTrans" cxnId="{42C68C3A-B406-49DB-B6EC-B4C5C332492F}">
      <dgm:prSet/>
      <dgm:spPr/>
      <dgm:t>
        <a:bodyPr/>
        <a:lstStyle/>
        <a:p>
          <a:endParaRPr lang="en-US"/>
        </a:p>
      </dgm:t>
    </dgm:pt>
    <dgm:pt modelId="{0007D272-8984-4FC2-A2AE-DAD94D12B990}">
      <dgm:prSet/>
      <dgm:spPr/>
      <dgm:t>
        <a:bodyPr/>
        <a:lstStyle/>
        <a:p>
          <a:r>
            <a:rPr lang="en-US" b="1" baseline="0" dirty="0"/>
            <a:t>- Rich media can overcome different frames of reference, clarify ambiguous issues, and change understanding in a timely manner whereas non-rich media require a long time to achieve the same ends, or are incapable of doing so.</a:t>
          </a:r>
          <a:endParaRPr lang="en-US" dirty="0"/>
        </a:p>
      </dgm:t>
    </dgm:pt>
    <dgm:pt modelId="{317479EB-0484-4C68-815A-5540811B2556}" type="parTrans" cxnId="{787DE6DD-9A6D-46DD-AB4B-C5DC9ABE6AD5}">
      <dgm:prSet/>
      <dgm:spPr/>
      <dgm:t>
        <a:bodyPr/>
        <a:lstStyle/>
        <a:p>
          <a:endParaRPr lang="en-US"/>
        </a:p>
      </dgm:t>
    </dgm:pt>
    <dgm:pt modelId="{860F28F0-0CD4-42EE-B124-C25041C2746F}" type="sibTrans" cxnId="{787DE6DD-9A6D-46DD-AB4B-C5DC9ABE6AD5}">
      <dgm:prSet/>
      <dgm:spPr/>
      <dgm:t>
        <a:bodyPr/>
        <a:lstStyle/>
        <a:p>
          <a:endParaRPr lang="en-US"/>
        </a:p>
      </dgm:t>
    </dgm:pt>
    <dgm:pt modelId="{B6A43C0B-4A9B-488C-BF9B-7BC42E337057}" type="pres">
      <dgm:prSet presAssocID="{EE2C7CAD-3A48-478D-80C9-107220F37112}" presName="vert0" presStyleCnt="0">
        <dgm:presLayoutVars>
          <dgm:dir/>
          <dgm:animOne val="branch"/>
          <dgm:animLvl val="lvl"/>
        </dgm:presLayoutVars>
      </dgm:prSet>
      <dgm:spPr/>
    </dgm:pt>
    <dgm:pt modelId="{55B9F18C-4BF3-48C5-88BE-9C81FCA4A175}" type="pres">
      <dgm:prSet presAssocID="{27AFB25B-D83F-4B2B-8099-2DC816E732CE}" presName="thickLine" presStyleLbl="alignNode1" presStyleIdx="0" presStyleCnt="4"/>
      <dgm:spPr/>
    </dgm:pt>
    <dgm:pt modelId="{52F2E949-197A-400B-8FB5-515607876500}" type="pres">
      <dgm:prSet presAssocID="{27AFB25B-D83F-4B2B-8099-2DC816E732CE}" presName="horz1" presStyleCnt="0"/>
      <dgm:spPr/>
    </dgm:pt>
    <dgm:pt modelId="{E036B965-796B-4461-869A-0C8C893D374F}" type="pres">
      <dgm:prSet presAssocID="{27AFB25B-D83F-4B2B-8099-2DC816E732CE}" presName="tx1" presStyleLbl="revTx" presStyleIdx="0" presStyleCnt="4"/>
      <dgm:spPr/>
    </dgm:pt>
    <dgm:pt modelId="{1C0F0FDE-1201-4345-BBAE-40DE7CB18891}" type="pres">
      <dgm:prSet presAssocID="{27AFB25B-D83F-4B2B-8099-2DC816E732CE}" presName="vert1" presStyleCnt="0"/>
      <dgm:spPr/>
    </dgm:pt>
    <dgm:pt modelId="{E9C9F95E-E9DE-458A-9000-931E88796F47}" type="pres">
      <dgm:prSet presAssocID="{124AF199-310F-491F-82E7-FDFD35AEA565}" presName="thickLine" presStyleLbl="alignNode1" presStyleIdx="1" presStyleCnt="4"/>
      <dgm:spPr/>
    </dgm:pt>
    <dgm:pt modelId="{04E1CA54-8CBB-4D18-9BD2-64187BCFB13C}" type="pres">
      <dgm:prSet presAssocID="{124AF199-310F-491F-82E7-FDFD35AEA565}" presName="horz1" presStyleCnt="0"/>
      <dgm:spPr/>
    </dgm:pt>
    <dgm:pt modelId="{D4F5B12E-602C-49F8-AC0C-77B4265CFE59}" type="pres">
      <dgm:prSet presAssocID="{124AF199-310F-491F-82E7-FDFD35AEA565}" presName="tx1" presStyleLbl="revTx" presStyleIdx="1" presStyleCnt="4"/>
      <dgm:spPr/>
    </dgm:pt>
    <dgm:pt modelId="{DED5B5DD-B2AE-4ABC-B46F-204C2E612E32}" type="pres">
      <dgm:prSet presAssocID="{124AF199-310F-491F-82E7-FDFD35AEA565}" presName="vert1" presStyleCnt="0"/>
      <dgm:spPr/>
    </dgm:pt>
    <dgm:pt modelId="{F49B6C8B-28A6-4022-B788-F2F2F604B9ED}" type="pres">
      <dgm:prSet presAssocID="{0E166E80-1365-4C95-B65A-C3EF8CFD184A}" presName="thickLine" presStyleLbl="alignNode1" presStyleIdx="2" presStyleCnt="4"/>
      <dgm:spPr/>
    </dgm:pt>
    <dgm:pt modelId="{8B293E49-4C51-4D7A-8FD2-2C7133412F17}" type="pres">
      <dgm:prSet presAssocID="{0E166E80-1365-4C95-B65A-C3EF8CFD184A}" presName="horz1" presStyleCnt="0"/>
      <dgm:spPr/>
    </dgm:pt>
    <dgm:pt modelId="{AFAE89BF-0321-47EF-AE79-8E3EAA6EC499}" type="pres">
      <dgm:prSet presAssocID="{0E166E80-1365-4C95-B65A-C3EF8CFD184A}" presName="tx1" presStyleLbl="revTx" presStyleIdx="2" presStyleCnt="4"/>
      <dgm:spPr/>
    </dgm:pt>
    <dgm:pt modelId="{0D384DE0-1FC0-434C-9587-A92D68E26BB8}" type="pres">
      <dgm:prSet presAssocID="{0E166E80-1365-4C95-B65A-C3EF8CFD184A}" presName="vert1" presStyleCnt="0"/>
      <dgm:spPr/>
    </dgm:pt>
    <dgm:pt modelId="{B5BB8496-BD2B-488D-BD92-546A10EFACDC}" type="pres">
      <dgm:prSet presAssocID="{0007D272-8984-4FC2-A2AE-DAD94D12B990}" presName="thickLine" presStyleLbl="alignNode1" presStyleIdx="3" presStyleCnt="4"/>
      <dgm:spPr/>
    </dgm:pt>
    <dgm:pt modelId="{9C225780-DDF3-46D7-AF03-ECD6D46E0BCB}" type="pres">
      <dgm:prSet presAssocID="{0007D272-8984-4FC2-A2AE-DAD94D12B990}" presName="horz1" presStyleCnt="0"/>
      <dgm:spPr/>
    </dgm:pt>
    <dgm:pt modelId="{B41F7F02-5757-406A-B6BF-DEB2FACDB5E0}" type="pres">
      <dgm:prSet presAssocID="{0007D272-8984-4FC2-A2AE-DAD94D12B990}" presName="tx1" presStyleLbl="revTx" presStyleIdx="3" presStyleCnt="4"/>
      <dgm:spPr/>
    </dgm:pt>
    <dgm:pt modelId="{1C2B0C0C-5161-4E9B-B24C-8C17E8915C5E}" type="pres">
      <dgm:prSet presAssocID="{0007D272-8984-4FC2-A2AE-DAD94D12B990}" presName="vert1" presStyleCnt="0"/>
      <dgm:spPr/>
    </dgm:pt>
  </dgm:ptLst>
  <dgm:cxnLst>
    <dgm:cxn modelId="{5795CC26-FD18-40AD-A3A6-29D922960D12}" srcId="{EE2C7CAD-3A48-478D-80C9-107220F37112}" destId="{27AFB25B-D83F-4B2B-8099-2DC816E732CE}" srcOrd="0" destOrd="0" parTransId="{03751E42-33A7-4FB5-B3E9-72C473E89A42}" sibTransId="{49A52206-19E2-4992-B139-D6F8688E2185}"/>
    <dgm:cxn modelId="{42C68C3A-B406-49DB-B6EC-B4C5C332492F}" srcId="{EE2C7CAD-3A48-478D-80C9-107220F37112}" destId="{0E166E80-1365-4C95-B65A-C3EF8CFD184A}" srcOrd="2" destOrd="0" parTransId="{FFF11C45-1DED-4137-8199-59DD06073E2F}" sibTransId="{AA6218FB-86D9-4141-81A7-2C6F889CC1FF}"/>
    <dgm:cxn modelId="{895B2955-F17A-456B-94CB-989308251CF1}" type="presOf" srcId="{124AF199-310F-491F-82E7-FDFD35AEA565}" destId="{D4F5B12E-602C-49F8-AC0C-77B4265CFE59}" srcOrd="0" destOrd="0" presId="urn:microsoft.com/office/officeart/2008/layout/LinedList"/>
    <dgm:cxn modelId="{9B52F4C6-8568-4E2E-B75A-D5F9F6F5959E}" type="presOf" srcId="{0007D272-8984-4FC2-A2AE-DAD94D12B990}" destId="{B41F7F02-5757-406A-B6BF-DEB2FACDB5E0}" srcOrd="0" destOrd="0" presId="urn:microsoft.com/office/officeart/2008/layout/LinedList"/>
    <dgm:cxn modelId="{A71836C9-C99A-4660-9F9A-A7C20ED06590}" srcId="{EE2C7CAD-3A48-478D-80C9-107220F37112}" destId="{124AF199-310F-491F-82E7-FDFD35AEA565}" srcOrd="1" destOrd="0" parTransId="{3146B413-5813-49C2-8214-0C7D7542B388}" sibTransId="{FCBE44EB-5EC6-404A-9628-11FBBF07C54C}"/>
    <dgm:cxn modelId="{787DE6DD-9A6D-46DD-AB4B-C5DC9ABE6AD5}" srcId="{EE2C7CAD-3A48-478D-80C9-107220F37112}" destId="{0007D272-8984-4FC2-A2AE-DAD94D12B990}" srcOrd="3" destOrd="0" parTransId="{317479EB-0484-4C68-815A-5540811B2556}" sibTransId="{860F28F0-0CD4-42EE-B124-C25041C2746F}"/>
    <dgm:cxn modelId="{27C95EEA-292C-417F-8BA7-22453E85438F}" type="presOf" srcId="{0E166E80-1365-4C95-B65A-C3EF8CFD184A}" destId="{AFAE89BF-0321-47EF-AE79-8E3EAA6EC499}" srcOrd="0" destOrd="0" presId="urn:microsoft.com/office/officeart/2008/layout/LinedList"/>
    <dgm:cxn modelId="{5EACE9ED-593B-4829-95C2-A3C28F89374F}" type="presOf" srcId="{27AFB25B-D83F-4B2B-8099-2DC816E732CE}" destId="{E036B965-796B-4461-869A-0C8C893D374F}" srcOrd="0" destOrd="0" presId="urn:microsoft.com/office/officeart/2008/layout/LinedList"/>
    <dgm:cxn modelId="{834F0DFC-DEF3-4D1D-9670-4001B3661EED}" type="presOf" srcId="{EE2C7CAD-3A48-478D-80C9-107220F37112}" destId="{B6A43C0B-4A9B-488C-BF9B-7BC42E337057}" srcOrd="0" destOrd="0" presId="urn:microsoft.com/office/officeart/2008/layout/LinedList"/>
    <dgm:cxn modelId="{3B245D5C-BCD2-4D6F-B2FD-B117A3A97395}" type="presParOf" srcId="{B6A43C0B-4A9B-488C-BF9B-7BC42E337057}" destId="{55B9F18C-4BF3-48C5-88BE-9C81FCA4A175}" srcOrd="0" destOrd="0" presId="urn:microsoft.com/office/officeart/2008/layout/LinedList"/>
    <dgm:cxn modelId="{715200F1-5E54-4D44-BAD6-5B9354B76609}" type="presParOf" srcId="{B6A43C0B-4A9B-488C-BF9B-7BC42E337057}" destId="{52F2E949-197A-400B-8FB5-515607876500}" srcOrd="1" destOrd="0" presId="urn:microsoft.com/office/officeart/2008/layout/LinedList"/>
    <dgm:cxn modelId="{B1D4B4A9-5924-49B7-9650-66A000F90D17}" type="presParOf" srcId="{52F2E949-197A-400B-8FB5-515607876500}" destId="{E036B965-796B-4461-869A-0C8C893D374F}" srcOrd="0" destOrd="0" presId="urn:microsoft.com/office/officeart/2008/layout/LinedList"/>
    <dgm:cxn modelId="{763B7E64-6532-47C1-ACFE-49410D287FEE}" type="presParOf" srcId="{52F2E949-197A-400B-8FB5-515607876500}" destId="{1C0F0FDE-1201-4345-BBAE-40DE7CB18891}" srcOrd="1" destOrd="0" presId="urn:microsoft.com/office/officeart/2008/layout/LinedList"/>
    <dgm:cxn modelId="{A204FA64-CCF1-4A7C-88D0-9AC8AF119C02}" type="presParOf" srcId="{B6A43C0B-4A9B-488C-BF9B-7BC42E337057}" destId="{E9C9F95E-E9DE-458A-9000-931E88796F47}" srcOrd="2" destOrd="0" presId="urn:microsoft.com/office/officeart/2008/layout/LinedList"/>
    <dgm:cxn modelId="{734ECF04-A9F9-490C-B4D7-D292AB8A46AA}" type="presParOf" srcId="{B6A43C0B-4A9B-488C-BF9B-7BC42E337057}" destId="{04E1CA54-8CBB-4D18-9BD2-64187BCFB13C}" srcOrd="3" destOrd="0" presId="urn:microsoft.com/office/officeart/2008/layout/LinedList"/>
    <dgm:cxn modelId="{572A5E88-E342-4CC8-A38E-CF7E364AF36C}" type="presParOf" srcId="{04E1CA54-8CBB-4D18-9BD2-64187BCFB13C}" destId="{D4F5B12E-602C-49F8-AC0C-77B4265CFE59}" srcOrd="0" destOrd="0" presId="urn:microsoft.com/office/officeart/2008/layout/LinedList"/>
    <dgm:cxn modelId="{1D9883CD-078C-49F5-8B75-335D4DF41E8E}" type="presParOf" srcId="{04E1CA54-8CBB-4D18-9BD2-64187BCFB13C}" destId="{DED5B5DD-B2AE-4ABC-B46F-204C2E612E32}" srcOrd="1" destOrd="0" presId="urn:microsoft.com/office/officeart/2008/layout/LinedList"/>
    <dgm:cxn modelId="{7F768599-314C-473C-A8D4-C51F75FDD8B4}" type="presParOf" srcId="{B6A43C0B-4A9B-488C-BF9B-7BC42E337057}" destId="{F49B6C8B-28A6-4022-B788-F2F2F604B9ED}" srcOrd="4" destOrd="0" presId="urn:microsoft.com/office/officeart/2008/layout/LinedList"/>
    <dgm:cxn modelId="{C657A88B-F98B-42CE-9675-10A34D8314BC}" type="presParOf" srcId="{B6A43C0B-4A9B-488C-BF9B-7BC42E337057}" destId="{8B293E49-4C51-4D7A-8FD2-2C7133412F17}" srcOrd="5" destOrd="0" presId="urn:microsoft.com/office/officeart/2008/layout/LinedList"/>
    <dgm:cxn modelId="{8BDD6A81-B3B7-4C5E-8729-ECD347FE9B64}" type="presParOf" srcId="{8B293E49-4C51-4D7A-8FD2-2C7133412F17}" destId="{AFAE89BF-0321-47EF-AE79-8E3EAA6EC499}" srcOrd="0" destOrd="0" presId="urn:microsoft.com/office/officeart/2008/layout/LinedList"/>
    <dgm:cxn modelId="{6D79F4B6-4E77-4CE8-B7C2-B15DE6A753D7}" type="presParOf" srcId="{8B293E49-4C51-4D7A-8FD2-2C7133412F17}" destId="{0D384DE0-1FC0-434C-9587-A92D68E26BB8}" srcOrd="1" destOrd="0" presId="urn:microsoft.com/office/officeart/2008/layout/LinedList"/>
    <dgm:cxn modelId="{E02F78D7-EEDE-415A-A464-C83AE1F92EBE}" type="presParOf" srcId="{B6A43C0B-4A9B-488C-BF9B-7BC42E337057}" destId="{B5BB8496-BD2B-488D-BD92-546A10EFACDC}" srcOrd="6" destOrd="0" presId="urn:microsoft.com/office/officeart/2008/layout/LinedList"/>
    <dgm:cxn modelId="{82882159-AB6C-4E23-A72B-B7522D1C6499}" type="presParOf" srcId="{B6A43C0B-4A9B-488C-BF9B-7BC42E337057}" destId="{9C225780-DDF3-46D7-AF03-ECD6D46E0BCB}" srcOrd="7" destOrd="0" presId="urn:microsoft.com/office/officeart/2008/layout/LinedList"/>
    <dgm:cxn modelId="{B7F112BF-299D-4362-A257-1AA10FFF2057}" type="presParOf" srcId="{9C225780-DDF3-46D7-AF03-ECD6D46E0BCB}" destId="{B41F7F02-5757-406A-B6BF-DEB2FACDB5E0}" srcOrd="0" destOrd="0" presId="urn:microsoft.com/office/officeart/2008/layout/LinedList"/>
    <dgm:cxn modelId="{51302DF4-5F6E-459C-9E21-7F0D7F348C8E}" type="presParOf" srcId="{9C225780-DDF3-46D7-AF03-ECD6D46E0BCB}" destId="{1C2B0C0C-5161-4E9B-B24C-8C17E8915C5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FFA1F43-0424-46B8-B784-1F207EF6939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3E7FA9C-C9B6-47B9-BC14-C3E4F01BCC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Builds employee morale</a:t>
          </a:r>
        </a:p>
      </dgm:t>
    </dgm:pt>
    <dgm:pt modelId="{25D8F7E3-BE75-4382-8802-49F2CE1ACF4F}" type="parTrans" cxnId="{C9BE7C56-617C-4FA2-8590-C083CFA5A07E}">
      <dgm:prSet/>
      <dgm:spPr/>
      <dgm:t>
        <a:bodyPr/>
        <a:lstStyle/>
        <a:p>
          <a:endParaRPr lang="en-US"/>
        </a:p>
      </dgm:t>
    </dgm:pt>
    <dgm:pt modelId="{471AFA65-DFF5-4CCC-B9AA-23A1603C53B4}" type="sibTrans" cxnId="{C9BE7C56-617C-4FA2-8590-C083CFA5A07E}">
      <dgm:prSet/>
      <dgm:spPr/>
      <dgm:t>
        <a:bodyPr/>
        <a:lstStyle/>
        <a:p>
          <a:endParaRPr lang="en-US"/>
        </a:p>
      </dgm:t>
    </dgm:pt>
    <dgm:pt modelId="{CD0C977A-A720-44F2-B8DE-B1B6DC082E5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Improves process and production on demand</a:t>
          </a:r>
        </a:p>
      </dgm:t>
    </dgm:pt>
    <dgm:pt modelId="{39F0845A-DB47-4352-BCBE-BB45779B3CC6}" type="parTrans" cxnId="{74E42CB2-187E-447C-B53E-E1FEB6DF6DA9}">
      <dgm:prSet/>
      <dgm:spPr/>
      <dgm:t>
        <a:bodyPr/>
        <a:lstStyle/>
        <a:p>
          <a:endParaRPr lang="en-US"/>
        </a:p>
      </dgm:t>
    </dgm:pt>
    <dgm:pt modelId="{CC0755C8-C169-441B-A4A5-95C3B92A448F}" type="sibTrans" cxnId="{74E42CB2-187E-447C-B53E-E1FEB6DF6DA9}">
      <dgm:prSet/>
      <dgm:spPr/>
      <dgm:t>
        <a:bodyPr/>
        <a:lstStyle/>
        <a:p>
          <a:endParaRPr lang="en-US"/>
        </a:p>
      </dgm:t>
    </dgm:pt>
    <dgm:pt modelId="{F2D6E31E-A12A-410A-8EF6-C45CB9B9C9D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Greater efficiency and reduces costs</a:t>
          </a:r>
        </a:p>
      </dgm:t>
    </dgm:pt>
    <dgm:pt modelId="{4DFC752E-6DD0-45C2-832A-54F6AC923DF4}" type="parTrans" cxnId="{897AF6CE-0C46-4FC4-B654-9168DE5B7B5B}">
      <dgm:prSet/>
      <dgm:spPr/>
      <dgm:t>
        <a:bodyPr/>
        <a:lstStyle/>
        <a:p>
          <a:endParaRPr lang="en-US"/>
        </a:p>
      </dgm:t>
    </dgm:pt>
    <dgm:pt modelId="{28CF9A3D-3131-4DD2-AE45-76D43599F94B}" type="sibTrans" cxnId="{897AF6CE-0C46-4FC4-B654-9168DE5B7B5B}">
      <dgm:prSet/>
      <dgm:spPr/>
      <dgm:t>
        <a:bodyPr/>
        <a:lstStyle/>
        <a:p>
          <a:endParaRPr lang="en-US"/>
        </a:p>
      </dgm:t>
    </dgm:pt>
    <dgm:pt modelId="{99ECDE17-637C-4327-924B-83B195A3F32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Customer Feedback essential for Eco Activewear success</a:t>
          </a:r>
        </a:p>
      </dgm:t>
    </dgm:pt>
    <dgm:pt modelId="{BD56330C-8725-483B-89BF-D6DA809C5ABB}" type="parTrans" cxnId="{301CD8A0-AF8A-4EB4-8A78-72CE196F29F3}">
      <dgm:prSet/>
      <dgm:spPr/>
      <dgm:t>
        <a:bodyPr/>
        <a:lstStyle/>
        <a:p>
          <a:endParaRPr lang="en-US"/>
        </a:p>
      </dgm:t>
    </dgm:pt>
    <dgm:pt modelId="{88B4243D-072F-4AD9-B1E6-0C29C1B7FC84}" type="sibTrans" cxnId="{301CD8A0-AF8A-4EB4-8A78-72CE196F29F3}">
      <dgm:prSet/>
      <dgm:spPr/>
      <dgm:t>
        <a:bodyPr/>
        <a:lstStyle/>
        <a:p>
          <a:endParaRPr lang="en-US"/>
        </a:p>
      </dgm:t>
    </dgm:pt>
    <dgm:pt modelId="{D0DFE5D3-810E-4994-9498-71442D732D8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Customer satisfaction, No customer satisfaction= No Retention (Patel, 2018)</a:t>
          </a:r>
        </a:p>
      </dgm:t>
    </dgm:pt>
    <dgm:pt modelId="{291A5BE9-3F77-479B-9197-C387C0CC2FD8}" type="parTrans" cxnId="{5B1E3ECD-3F8E-4001-82FD-F71DF0B5B719}">
      <dgm:prSet/>
      <dgm:spPr/>
      <dgm:t>
        <a:bodyPr/>
        <a:lstStyle/>
        <a:p>
          <a:endParaRPr lang="en-US"/>
        </a:p>
      </dgm:t>
    </dgm:pt>
    <dgm:pt modelId="{BC7879DD-90DF-4058-8C50-FD05091F599D}" type="sibTrans" cxnId="{5B1E3ECD-3F8E-4001-82FD-F71DF0B5B719}">
      <dgm:prSet/>
      <dgm:spPr/>
      <dgm:t>
        <a:bodyPr/>
        <a:lstStyle/>
        <a:p>
          <a:endParaRPr lang="en-US"/>
        </a:p>
      </dgm:t>
    </dgm:pt>
    <dgm:pt modelId="{633838FA-FFDD-40D2-A315-20A594BA12C6}" type="pres">
      <dgm:prSet presAssocID="{7FFA1F43-0424-46B8-B784-1F207EF6939F}" presName="root" presStyleCnt="0">
        <dgm:presLayoutVars>
          <dgm:dir/>
          <dgm:resizeHandles val="exact"/>
        </dgm:presLayoutVars>
      </dgm:prSet>
      <dgm:spPr/>
    </dgm:pt>
    <dgm:pt modelId="{67214EF3-385A-4622-8E37-2CC36FFCA5C7}" type="pres">
      <dgm:prSet presAssocID="{93E7FA9C-C9B6-47B9-BC14-C3E4F01BCCAC}" presName="compNode" presStyleCnt="0"/>
      <dgm:spPr/>
    </dgm:pt>
    <dgm:pt modelId="{02E9A9E5-2C28-4AC9-9C76-C80E379A6DBB}" type="pres">
      <dgm:prSet presAssocID="{93E7FA9C-C9B6-47B9-BC14-C3E4F01BCCAC}" presName="bgRect" presStyleLbl="bgShp" presStyleIdx="0" presStyleCnt="5"/>
      <dgm:spPr/>
    </dgm:pt>
    <dgm:pt modelId="{12B59E8D-98EA-4500-8F61-8943426DDC85}" type="pres">
      <dgm:prSet presAssocID="{93E7FA9C-C9B6-47B9-BC14-C3E4F01BCCA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EDB72068-93A4-4D20-8FB9-E3EAAD05C333}" type="pres">
      <dgm:prSet presAssocID="{93E7FA9C-C9B6-47B9-BC14-C3E4F01BCCAC}" presName="spaceRect" presStyleCnt="0"/>
      <dgm:spPr/>
    </dgm:pt>
    <dgm:pt modelId="{CF46779C-3D60-490D-BADC-5AF593E8B7AE}" type="pres">
      <dgm:prSet presAssocID="{93E7FA9C-C9B6-47B9-BC14-C3E4F01BCCAC}" presName="parTx" presStyleLbl="revTx" presStyleIdx="0" presStyleCnt="5">
        <dgm:presLayoutVars>
          <dgm:chMax val="0"/>
          <dgm:chPref val="0"/>
        </dgm:presLayoutVars>
      </dgm:prSet>
      <dgm:spPr/>
    </dgm:pt>
    <dgm:pt modelId="{7AD0ACDA-7133-498E-B381-840A5C344496}" type="pres">
      <dgm:prSet presAssocID="{471AFA65-DFF5-4CCC-B9AA-23A1603C53B4}" presName="sibTrans" presStyleCnt="0"/>
      <dgm:spPr/>
    </dgm:pt>
    <dgm:pt modelId="{2A7279CE-9503-457F-B9E8-DFD516B6CD10}" type="pres">
      <dgm:prSet presAssocID="{CD0C977A-A720-44F2-B8DE-B1B6DC082E55}" presName="compNode" presStyleCnt="0"/>
      <dgm:spPr/>
    </dgm:pt>
    <dgm:pt modelId="{59F294BA-CEA2-45E5-BE67-EB0D41D064AF}" type="pres">
      <dgm:prSet presAssocID="{CD0C977A-A720-44F2-B8DE-B1B6DC082E55}" presName="bgRect" presStyleLbl="bgShp" presStyleIdx="1" presStyleCnt="5"/>
      <dgm:spPr/>
    </dgm:pt>
    <dgm:pt modelId="{F2FC2EF1-FAE6-4AA5-9710-44296D0B2831}" type="pres">
      <dgm:prSet presAssocID="{CD0C977A-A720-44F2-B8DE-B1B6DC082E5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3C6805E1-581B-430E-8ECF-FC912D3CA3DC}" type="pres">
      <dgm:prSet presAssocID="{CD0C977A-A720-44F2-B8DE-B1B6DC082E55}" presName="spaceRect" presStyleCnt="0"/>
      <dgm:spPr/>
    </dgm:pt>
    <dgm:pt modelId="{9A97A91C-7C70-4B10-BB46-246908D6D3EE}" type="pres">
      <dgm:prSet presAssocID="{CD0C977A-A720-44F2-B8DE-B1B6DC082E55}" presName="parTx" presStyleLbl="revTx" presStyleIdx="1" presStyleCnt="5">
        <dgm:presLayoutVars>
          <dgm:chMax val="0"/>
          <dgm:chPref val="0"/>
        </dgm:presLayoutVars>
      </dgm:prSet>
      <dgm:spPr/>
    </dgm:pt>
    <dgm:pt modelId="{86A9833D-3726-4722-901F-CB5DBE6C88F4}" type="pres">
      <dgm:prSet presAssocID="{CC0755C8-C169-441B-A4A5-95C3B92A448F}" presName="sibTrans" presStyleCnt="0"/>
      <dgm:spPr/>
    </dgm:pt>
    <dgm:pt modelId="{38ACC37B-E6C3-4D96-93E0-AB3E1CFA1C76}" type="pres">
      <dgm:prSet presAssocID="{F2D6E31E-A12A-410A-8EF6-C45CB9B9C9DC}" presName="compNode" presStyleCnt="0"/>
      <dgm:spPr/>
    </dgm:pt>
    <dgm:pt modelId="{80F7AA28-630A-4658-A183-673B58309379}" type="pres">
      <dgm:prSet presAssocID="{F2D6E31E-A12A-410A-8EF6-C45CB9B9C9DC}" presName="bgRect" presStyleLbl="bgShp" presStyleIdx="2" presStyleCnt="5"/>
      <dgm:spPr/>
    </dgm:pt>
    <dgm:pt modelId="{2764F677-9BF8-4EAB-970D-1B90D3A759FD}" type="pres">
      <dgm:prSet presAssocID="{F2D6E31E-A12A-410A-8EF6-C45CB9B9C9D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7846D28F-6647-4E1B-9018-79E5CFEEB48A}" type="pres">
      <dgm:prSet presAssocID="{F2D6E31E-A12A-410A-8EF6-C45CB9B9C9DC}" presName="spaceRect" presStyleCnt="0"/>
      <dgm:spPr/>
    </dgm:pt>
    <dgm:pt modelId="{F56F018B-5E80-4C68-BE2A-961BEB0F4CEA}" type="pres">
      <dgm:prSet presAssocID="{F2D6E31E-A12A-410A-8EF6-C45CB9B9C9DC}" presName="parTx" presStyleLbl="revTx" presStyleIdx="2" presStyleCnt="5">
        <dgm:presLayoutVars>
          <dgm:chMax val="0"/>
          <dgm:chPref val="0"/>
        </dgm:presLayoutVars>
      </dgm:prSet>
      <dgm:spPr/>
    </dgm:pt>
    <dgm:pt modelId="{21631320-A201-46EE-B50F-CB490E95F6E6}" type="pres">
      <dgm:prSet presAssocID="{28CF9A3D-3131-4DD2-AE45-76D43599F94B}" presName="sibTrans" presStyleCnt="0"/>
      <dgm:spPr/>
    </dgm:pt>
    <dgm:pt modelId="{FB3A3866-1E36-464E-8649-DEA532F17110}" type="pres">
      <dgm:prSet presAssocID="{99ECDE17-637C-4327-924B-83B195A3F320}" presName="compNode" presStyleCnt="0"/>
      <dgm:spPr/>
    </dgm:pt>
    <dgm:pt modelId="{0AC8E863-66E4-4022-ACB7-660F899DF802}" type="pres">
      <dgm:prSet presAssocID="{99ECDE17-637C-4327-924B-83B195A3F320}" presName="bgRect" presStyleLbl="bgShp" presStyleIdx="3" presStyleCnt="5"/>
      <dgm:spPr/>
    </dgm:pt>
    <dgm:pt modelId="{3016B26D-B0C2-43FD-BD87-9691F7A500A1}" type="pres">
      <dgm:prSet presAssocID="{99ECDE17-637C-4327-924B-83B195A3F32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7EC782F-F392-4FA5-AB1D-20C947A839C3}" type="pres">
      <dgm:prSet presAssocID="{99ECDE17-637C-4327-924B-83B195A3F320}" presName="spaceRect" presStyleCnt="0"/>
      <dgm:spPr/>
    </dgm:pt>
    <dgm:pt modelId="{179B0BC3-373E-481F-A37E-589F098D5ADB}" type="pres">
      <dgm:prSet presAssocID="{99ECDE17-637C-4327-924B-83B195A3F320}" presName="parTx" presStyleLbl="revTx" presStyleIdx="3" presStyleCnt="5">
        <dgm:presLayoutVars>
          <dgm:chMax val="0"/>
          <dgm:chPref val="0"/>
        </dgm:presLayoutVars>
      </dgm:prSet>
      <dgm:spPr/>
    </dgm:pt>
    <dgm:pt modelId="{B4709ACF-70D9-4B0D-8566-9A9C642E4FBC}" type="pres">
      <dgm:prSet presAssocID="{88B4243D-072F-4AD9-B1E6-0C29C1B7FC84}" presName="sibTrans" presStyleCnt="0"/>
      <dgm:spPr/>
    </dgm:pt>
    <dgm:pt modelId="{277FF36D-C3F1-4F68-AD68-01C98BD7EED4}" type="pres">
      <dgm:prSet presAssocID="{D0DFE5D3-810E-4994-9498-71442D732D8E}" presName="compNode" presStyleCnt="0"/>
      <dgm:spPr/>
    </dgm:pt>
    <dgm:pt modelId="{B09AE9BF-195D-454C-A964-2C6D07C9B5E4}" type="pres">
      <dgm:prSet presAssocID="{D0DFE5D3-810E-4994-9498-71442D732D8E}" presName="bgRect" presStyleLbl="bgShp" presStyleIdx="4" presStyleCnt="5"/>
      <dgm:spPr/>
    </dgm:pt>
    <dgm:pt modelId="{A64D5C5A-58BD-4205-B931-F2EACB2B18CF}" type="pres">
      <dgm:prSet presAssocID="{D0DFE5D3-810E-4994-9498-71442D732D8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el Face Outline"/>
        </a:ext>
      </dgm:extLst>
    </dgm:pt>
    <dgm:pt modelId="{DCE176D5-5D41-4062-9E41-E8228A3F5D6B}" type="pres">
      <dgm:prSet presAssocID="{D0DFE5D3-810E-4994-9498-71442D732D8E}" presName="spaceRect" presStyleCnt="0"/>
      <dgm:spPr/>
    </dgm:pt>
    <dgm:pt modelId="{E168D676-8723-446D-9F3E-CA6F0E119AC3}" type="pres">
      <dgm:prSet presAssocID="{D0DFE5D3-810E-4994-9498-71442D732D8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9BE7C56-617C-4FA2-8590-C083CFA5A07E}" srcId="{7FFA1F43-0424-46B8-B784-1F207EF6939F}" destId="{93E7FA9C-C9B6-47B9-BC14-C3E4F01BCCAC}" srcOrd="0" destOrd="0" parTransId="{25D8F7E3-BE75-4382-8802-49F2CE1ACF4F}" sibTransId="{471AFA65-DFF5-4CCC-B9AA-23A1603C53B4}"/>
    <dgm:cxn modelId="{79D13D7E-964B-421E-9DD7-2C7581291441}" type="presOf" srcId="{D0DFE5D3-810E-4994-9498-71442D732D8E}" destId="{E168D676-8723-446D-9F3E-CA6F0E119AC3}" srcOrd="0" destOrd="0" presId="urn:microsoft.com/office/officeart/2018/2/layout/IconVerticalSolidList"/>
    <dgm:cxn modelId="{301CD8A0-AF8A-4EB4-8A78-72CE196F29F3}" srcId="{7FFA1F43-0424-46B8-B784-1F207EF6939F}" destId="{99ECDE17-637C-4327-924B-83B195A3F320}" srcOrd="3" destOrd="0" parTransId="{BD56330C-8725-483B-89BF-D6DA809C5ABB}" sibTransId="{88B4243D-072F-4AD9-B1E6-0C29C1B7FC84}"/>
    <dgm:cxn modelId="{EE2E1EAC-BB34-4FD1-BA7C-0CB4FCC42D9D}" type="presOf" srcId="{7FFA1F43-0424-46B8-B784-1F207EF6939F}" destId="{633838FA-FFDD-40D2-A315-20A594BA12C6}" srcOrd="0" destOrd="0" presId="urn:microsoft.com/office/officeart/2018/2/layout/IconVerticalSolidList"/>
    <dgm:cxn modelId="{2CCC2BAE-F519-4403-9136-7EFB96329E10}" type="presOf" srcId="{93E7FA9C-C9B6-47B9-BC14-C3E4F01BCCAC}" destId="{CF46779C-3D60-490D-BADC-5AF593E8B7AE}" srcOrd="0" destOrd="0" presId="urn:microsoft.com/office/officeart/2018/2/layout/IconVerticalSolidList"/>
    <dgm:cxn modelId="{74E42CB2-187E-447C-B53E-E1FEB6DF6DA9}" srcId="{7FFA1F43-0424-46B8-B784-1F207EF6939F}" destId="{CD0C977A-A720-44F2-B8DE-B1B6DC082E55}" srcOrd="1" destOrd="0" parTransId="{39F0845A-DB47-4352-BCBE-BB45779B3CC6}" sibTransId="{CC0755C8-C169-441B-A4A5-95C3B92A448F}"/>
    <dgm:cxn modelId="{5B1E3ECD-3F8E-4001-82FD-F71DF0B5B719}" srcId="{7FFA1F43-0424-46B8-B784-1F207EF6939F}" destId="{D0DFE5D3-810E-4994-9498-71442D732D8E}" srcOrd="4" destOrd="0" parTransId="{291A5BE9-3F77-479B-9197-C387C0CC2FD8}" sibTransId="{BC7879DD-90DF-4058-8C50-FD05091F599D}"/>
    <dgm:cxn modelId="{897AF6CE-0C46-4FC4-B654-9168DE5B7B5B}" srcId="{7FFA1F43-0424-46B8-B784-1F207EF6939F}" destId="{F2D6E31E-A12A-410A-8EF6-C45CB9B9C9DC}" srcOrd="2" destOrd="0" parTransId="{4DFC752E-6DD0-45C2-832A-54F6AC923DF4}" sibTransId="{28CF9A3D-3131-4DD2-AE45-76D43599F94B}"/>
    <dgm:cxn modelId="{8FEAD0E3-5D87-4A4C-85EE-7C701E879223}" type="presOf" srcId="{CD0C977A-A720-44F2-B8DE-B1B6DC082E55}" destId="{9A97A91C-7C70-4B10-BB46-246908D6D3EE}" srcOrd="0" destOrd="0" presId="urn:microsoft.com/office/officeart/2018/2/layout/IconVerticalSolidList"/>
    <dgm:cxn modelId="{D48C45FC-93D7-4D6C-97BB-3D71583B0BCD}" type="presOf" srcId="{F2D6E31E-A12A-410A-8EF6-C45CB9B9C9DC}" destId="{F56F018B-5E80-4C68-BE2A-961BEB0F4CEA}" srcOrd="0" destOrd="0" presId="urn:microsoft.com/office/officeart/2018/2/layout/IconVerticalSolidList"/>
    <dgm:cxn modelId="{132137FE-BFF2-46EC-84B0-6E9E14C4809B}" type="presOf" srcId="{99ECDE17-637C-4327-924B-83B195A3F320}" destId="{179B0BC3-373E-481F-A37E-589F098D5ADB}" srcOrd="0" destOrd="0" presId="urn:microsoft.com/office/officeart/2018/2/layout/IconVerticalSolidList"/>
    <dgm:cxn modelId="{5E53F7E4-EA24-4A93-B054-B5BA32ABEA1E}" type="presParOf" srcId="{633838FA-FFDD-40D2-A315-20A594BA12C6}" destId="{67214EF3-385A-4622-8E37-2CC36FFCA5C7}" srcOrd="0" destOrd="0" presId="urn:microsoft.com/office/officeart/2018/2/layout/IconVerticalSolidList"/>
    <dgm:cxn modelId="{6DC6E292-E6A8-4631-8374-1FA385AE9F34}" type="presParOf" srcId="{67214EF3-385A-4622-8E37-2CC36FFCA5C7}" destId="{02E9A9E5-2C28-4AC9-9C76-C80E379A6DBB}" srcOrd="0" destOrd="0" presId="urn:microsoft.com/office/officeart/2018/2/layout/IconVerticalSolidList"/>
    <dgm:cxn modelId="{FA550A08-07E6-4CC9-B634-4B810FF034E5}" type="presParOf" srcId="{67214EF3-385A-4622-8E37-2CC36FFCA5C7}" destId="{12B59E8D-98EA-4500-8F61-8943426DDC85}" srcOrd="1" destOrd="0" presId="urn:microsoft.com/office/officeart/2018/2/layout/IconVerticalSolidList"/>
    <dgm:cxn modelId="{62CA9E00-E199-4D4B-AF4B-8CB6824F69D7}" type="presParOf" srcId="{67214EF3-385A-4622-8E37-2CC36FFCA5C7}" destId="{EDB72068-93A4-4D20-8FB9-E3EAAD05C333}" srcOrd="2" destOrd="0" presId="urn:microsoft.com/office/officeart/2018/2/layout/IconVerticalSolidList"/>
    <dgm:cxn modelId="{3C02753D-E3ED-4243-8D83-3553774FB94C}" type="presParOf" srcId="{67214EF3-385A-4622-8E37-2CC36FFCA5C7}" destId="{CF46779C-3D60-490D-BADC-5AF593E8B7AE}" srcOrd="3" destOrd="0" presId="urn:microsoft.com/office/officeart/2018/2/layout/IconVerticalSolidList"/>
    <dgm:cxn modelId="{E40A7B0A-71FE-40C7-AA45-890506B1799B}" type="presParOf" srcId="{633838FA-FFDD-40D2-A315-20A594BA12C6}" destId="{7AD0ACDA-7133-498E-B381-840A5C344496}" srcOrd="1" destOrd="0" presId="urn:microsoft.com/office/officeart/2018/2/layout/IconVerticalSolidList"/>
    <dgm:cxn modelId="{631F6693-DBA1-4739-8D98-5F1A25AF6837}" type="presParOf" srcId="{633838FA-FFDD-40D2-A315-20A594BA12C6}" destId="{2A7279CE-9503-457F-B9E8-DFD516B6CD10}" srcOrd="2" destOrd="0" presId="urn:microsoft.com/office/officeart/2018/2/layout/IconVerticalSolidList"/>
    <dgm:cxn modelId="{5C5225DB-0498-48FC-953D-FEF60E4E825F}" type="presParOf" srcId="{2A7279CE-9503-457F-B9E8-DFD516B6CD10}" destId="{59F294BA-CEA2-45E5-BE67-EB0D41D064AF}" srcOrd="0" destOrd="0" presId="urn:microsoft.com/office/officeart/2018/2/layout/IconVerticalSolidList"/>
    <dgm:cxn modelId="{868F214C-6F7B-4E84-B59C-3C6CB2AE5B76}" type="presParOf" srcId="{2A7279CE-9503-457F-B9E8-DFD516B6CD10}" destId="{F2FC2EF1-FAE6-4AA5-9710-44296D0B2831}" srcOrd="1" destOrd="0" presId="urn:microsoft.com/office/officeart/2018/2/layout/IconVerticalSolidList"/>
    <dgm:cxn modelId="{D4EB9010-E29B-4D69-9616-C0C2A4FA013E}" type="presParOf" srcId="{2A7279CE-9503-457F-B9E8-DFD516B6CD10}" destId="{3C6805E1-581B-430E-8ECF-FC912D3CA3DC}" srcOrd="2" destOrd="0" presId="urn:microsoft.com/office/officeart/2018/2/layout/IconVerticalSolidList"/>
    <dgm:cxn modelId="{ACB45749-F268-4FB4-9BFE-5F26C7701B8A}" type="presParOf" srcId="{2A7279CE-9503-457F-B9E8-DFD516B6CD10}" destId="{9A97A91C-7C70-4B10-BB46-246908D6D3EE}" srcOrd="3" destOrd="0" presId="urn:microsoft.com/office/officeart/2018/2/layout/IconVerticalSolidList"/>
    <dgm:cxn modelId="{DD499415-7AE1-4CE4-A39F-D2F3930AF42F}" type="presParOf" srcId="{633838FA-FFDD-40D2-A315-20A594BA12C6}" destId="{86A9833D-3726-4722-901F-CB5DBE6C88F4}" srcOrd="3" destOrd="0" presId="urn:microsoft.com/office/officeart/2018/2/layout/IconVerticalSolidList"/>
    <dgm:cxn modelId="{46952885-018E-49F6-8C5B-E758621AC107}" type="presParOf" srcId="{633838FA-FFDD-40D2-A315-20A594BA12C6}" destId="{38ACC37B-E6C3-4D96-93E0-AB3E1CFA1C76}" srcOrd="4" destOrd="0" presId="urn:microsoft.com/office/officeart/2018/2/layout/IconVerticalSolidList"/>
    <dgm:cxn modelId="{A3AE270B-75CE-477B-AA60-EB14926CD28E}" type="presParOf" srcId="{38ACC37B-E6C3-4D96-93E0-AB3E1CFA1C76}" destId="{80F7AA28-630A-4658-A183-673B58309379}" srcOrd="0" destOrd="0" presId="urn:microsoft.com/office/officeart/2018/2/layout/IconVerticalSolidList"/>
    <dgm:cxn modelId="{1B9A686C-DAF2-4E9D-A768-D8DE214F4B54}" type="presParOf" srcId="{38ACC37B-E6C3-4D96-93E0-AB3E1CFA1C76}" destId="{2764F677-9BF8-4EAB-970D-1B90D3A759FD}" srcOrd="1" destOrd="0" presId="urn:microsoft.com/office/officeart/2018/2/layout/IconVerticalSolidList"/>
    <dgm:cxn modelId="{2DDB4CCC-A75C-4EEA-B1BD-25F09F629044}" type="presParOf" srcId="{38ACC37B-E6C3-4D96-93E0-AB3E1CFA1C76}" destId="{7846D28F-6647-4E1B-9018-79E5CFEEB48A}" srcOrd="2" destOrd="0" presId="urn:microsoft.com/office/officeart/2018/2/layout/IconVerticalSolidList"/>
    <dgm:cxn modelId="{0FF461EC-CB2D-44E3-8459-BAAE69F285CE}" type="presParOf" srcId="{38ACC37B-E6C3-4D96-93E0-AB3E1CFA1C76}" destId="{F56F018B-5E80-4C68-BE2A-961BEB0F4CEA}" srcOrd="3" destOrd="0" presId="urn:microsoft.com/office/officeart/2018/2/layout/IconVerticalSolidList"/>
    <dgm:cxn modelId="{37E0C239-7FB4-4CEA-82CB-8D6466A6F717}" type="presParOf" srcId="{633838FA-FFDD-40D2-A315-20A594BA12C6}" destId="{21631320-A201-46EE-B50F-CB490E95F6E6}" srcOrd="5" destOrd="0" presId="urn:microsoft.com/office/officeart/2018/2/layout/IconVerticalSolidList"/>
    <dgm:cxn modelId="{413D34A8-71E4-4809-B93F-3036A9D069A9}" type="presParOf" srcId="{633838FA-FFDD-40D2-A315-20A594BA12C6}" destId="{FB3A3866-1E36-464E-8649-DEA532F17110}" srcOrd="6" destOrd="0" presId="urn:microsoft.com/office/officeart/2018/2/layout/IconVerticalSolidList"/>
    <dgm:cxn modelId="{30764957-EE0B-4216-9A06-F5558E355D3E}" type="presParOf" srcId="{FB3A3866-1E36-464E-8649-DEA532F17110}" destId="{0AC8E863-66E4-4022-ACB7-660F899DF802}" srcOrd="0" destOrd="0" presId="urn:microsoft.com/office/officeart/2018/2/layout/IconVerticalSolidList"/>
    <dgm:cxn modelId="{D9C094B3-294C-4C6F-8136-87D8BCD852B7}" type="presParOf" srcId="{FB3A3866-1E36-464E-8649-DEA532F17110}" destId="{3016B26D-B0C2-43FD-BD87-9691F7A500A1}" srcOrd="1" destOrd="0" presId="urn:microsoft.com/office/officeart/2018/2/layout/IconVerticalSolidList"/>
    <dgm:cxn modelId="{CD67FB37-16FD-444F-AA71-FCEC8F0F4A18}" type="presParOf" srcId="{FB3A3866-1E36-464E-8649-DEA532F17110}" destId="{D7EC782F-F392-4FA5-AB1D-20C947A839C3}" srcOrd="2" destOrd="0" presId="urn:microsoft.com/office/officeart/2018/2/layout/IconVerticalSolidList"/>
    <dgm:cxn modelId="{179F32FC-DA6E-46A0-BA45-18667A3AD58D}" type="presParOf" srcId="{FB3A3866-1E36-464E-8649-DEA532F17110}" destId="{179B0BC3-373E-481F-A37E-589F098D5ADB}" srcOrd="3" destOrd="0" presId="urn:microsoft.com/office/officeart/2018/2/layout/IconVerticalSolidList"/>
    <dgm:cxn modelId="{5D60D6F4-FF0B-4EA8-888E-258891205969}" type="presParOf" srcId="{633838FA-FFDD-40D2-A315-20A594BA12C6}" destId="{B4709ACF-70D9-4B0D-8566-9A9C642E4FBC}" srcOrd="7" destOrd="0" presId="urn:microsoft.com/office/officeart/2018/2/layout/IconVerticalSolidList"/>
    <dgm:cxn modelId="{AB4E3063-C615-466B-BE2A-AAB367F0A17B}" type="presParOf" srcId="{633838FA-FFDD-40D2-A315-20A594BA12C6}" destId="{277FF36D-C3F1-4F68-AD68-01C98BD7EED4}" srcOrd="8" destOrd="0" presId="urn:microsoft.com/office/officeart/2018/2/layout/IconVerticalSolidList"/>
    <dgm:cxn modelId="{0516D8CB-5CC7-41E6-A3D2-0F53E3454A2A}" type="presParOf" srcId="{277FF36D-C3F1-4F68-AD68-01C98BD7EED4}" destId="{B09AE9BF-195D-454C-A964-2C6D07C9B5E4}" srcOrd="0" destOrd="0" presId="urn:microsoft.com/office/officeart/2018/2/layout/IconVerticalSolidList"/>
    <dgm:cxn modelId="{3D80F433-88FE-4C3B-BC77-27E249A7C7B9}" type="presParOf" srcId="{277FF36D-C3F1-4F68-AD68-01C98BD7EED4}" destId="{A64D5C5A-58BD-4205-B931-F2EACB2B18CF}" srcOrd="1" destOrd="0" presId="urn:microsoft.com/office/officeart/2018/2/layout/IconVerticalSolidList"/>
    <dgm:cxn modelId="{50119EA8-293C-47D6-8E20-082FFCDFFCD5}" type="presParOf" srcId="{277FF36D-C3F1-4F68-AD68-01C98BD7EED4}" destId="{DCE176D5-5D41-4062-9E41-E8228A3F5D6B}" srcOrd="2" destOrd="0" presId="urn:microsoft.com/office/officeart/2018/2/layout/IconVerticalSolidList"/>
    <dgm:cxn modelId="{A1023655-7092-4775-A14F-D77E4DE9324D}" type="presParOf" srcId="{277FF36D-C3F1-4F68-AD68-01C98BD7EED4}" destId="{E168D676-8723-446D-9F3E-CA6F0E119A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49E5BC-2E7F-40FE-B959-5561677D1056}">
      <dsp:nvSpPr>
        <dsp:cNvPr id="0" name=""/>
        <dsp:cNvSpPr/>
      </dsp:nvSpPr>
      <dsp:spPr>
        <a:xfrm>
          <a:off x="0" y="319"/>
          <a:ext cx="4593021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4E45BD8-74DF-46A9-B7A5-2FB3D7823025}">
      <dsp:nvSpPr>
        <dsp:cNvPr id="0" name=""/>
        <dsp:cNvSpPr/>
      </dsp:nvSpPr>
      <dsp:spPr>
        <a:xfrm>
          <a:off x="0" y="319"/>
          <a:ext cx="4593021" cy="523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Presenters : Joanna Dombek (2026062)</a:t>
          </a:r>
        </a:p>
      </dsp:txBody>
      <dsp:txXfrm>
        <a:off x="0" y="319"/>
        <a:ext cx="4593021" cy="523839"/>
      </dsp:txXfrm>
    </dsp:sp>
    <dsp:sp modelId="{A6594B4B-DDC0-42A3-A7A9-5D8B77A1016C}">
      <dsp:nvSpPr>
        <dsp:cNvPr id="0" name=""/>
        <dsp:cNvSpPr/>
      </dsp:nvSpPr>
      <dsp:spPr>
        <a:xfrm>
          <a:off x="0" y="524159"/>
          <a:ext cx="4593021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2292BB-EE24-4244-950F-0CED2385BDD4}">
      <dsp:nvSpPr>
        <dsp:cNvPr id="0" name=""/>
        <dsp:cNvSpPr/>
      </dsp:nvSpPr>
      <dsp:spPr>
        <a:xfrm>
          <a:off x="0" y="524159"/>
          <a:ext cx="4593021" cy="523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Walid Mustapha </a:t>
          </a:r>
          <a:r>
            <a:rPr lang="en-US" sz="2100" kern="1200" dirty="0" err="1"/>
            <a:t>Arrab</a:t>
          </a:r>
          <a:r>
            <a:rPr lang="en-US" sz="2100" kern="1200" dirty="0"/>
            <a:t> (2029526)</a:t>
          </a:r>
        </a:p>
      </dsp:txBody>
      <dsp:txXfrm>
        <a:off x="0" y="524159"/>
        <a:ext cx="4593021" cy="523839"/>
      </dsp:txXfrm>
    </dsp:sp>
    <dsp:sp modelId="{1011200B-1FB0-4866-9C4D-3B961577D66C}">
      <dsp:nvSpPr>
        <dsp:cNvPr id="0" name=""/>
        <dsp:cNvSpPr/>
      </dsp:nvSpPr>
      <dsp:spPr>
        <a:xfrm>
          <a:off x="0" y="1047999"/>
          <a:ext cx="4593021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D72879-A019-40AF-BEB0-A27B6950681A}">
      <dsp:nvSpPr>
        <dsp:cNvPr id="0" name=""/>
        <dsp:cNvSpPr/>
      </dsp:nvSpPr>
      <dsp:spPr>
        <a:xfrm>
          <a:off x="0" y="1047999"/>
          <a:ext cx="4593021" cy="523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Iftikhar Uddin (2027581)</a:t>
          </a:r>
        </a:p>
      </dsp:txBody>
      <dsp:txXfrm>
        <a:off x="0" y="1047999"/>
        <a:ext cx="4593021" cy="523839"/>
      </dsp:txXfrm>
    </dsp:sp>
    <dsp:sp modelId="{9E302D97-83DA-4370-AF68-68DBAA39B70B}">
      <dsp:nvSpPr>
        <dsp:cNvPr id="0" name=""/>
        <dsp:cNvSpPr/>
      </dsp:nvSpPr>
      <dsp:spPr>
        <a:xfrm>
          <a:off x="0" y="1571839"/>
          <a:ext cx="4593021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BBEC83-3530-4534-B00F-6172C4D5A719}">
      <dsp:nvSpPr>
        <dsp:cNvPr id="0" name=""/>
        <dsp:cNvSpPr/>
      </dsp:nvSpPr>
      <dsp:spPr>
        <a:xfrm>
          <a:off x="0" y="1571839"/>
          <a:ext cx="4593021" cy="523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Rahela Begum (1818336)</a:t>
          </a:r>
        </a:p>
      </dsp:txBody>
      <dsp:txXfrm>
        <a:off x="0" y="1571839"/>
        <a:ext cx="4593021" cy="523839"/>
      </dsp:txXfrm>
    </dsp:sp>
    <dsp:sp modelId="{AE57753D-969A-4F7A-A53C-39C83AD504F6}">
      <dsp:nvSpPr>
        <dsp:cNvPr id="0" name=""/>
        <dsp:cNvSpPr/>
      </dsp:nvSpPr>
      <dsp:spPr>
        <a:xfrm>
          <a:off x="0" y="2095679"/>
          <a:ext cx="4593021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FAFC527-5E63-45E0-B71C-FD8B97896991}">
      <dsp:nvSpPr>
        <dsp:cNvPr id="0" name=""/>
        <dsp:cNvSpPr/>
      </dsp:nvSpPr>
      <dsp:spPr>
        <a:xfrm>
          <a:off x="0" y="2095679"/>
          <a:ext cx="4593021" cy="523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Lecturer: Dami Pokubo (BMSW4002)</a:t>
          </a:r>
        </a:p>
      </dsp:txBody>
      <dsp:txXfrm>
        <a:off x="0" y="2095679"/>
        <a:ext cx="4593021" cy="5238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B9F18C-4BF3-48C5-88BE-9C81FCA4A175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36B965-796B-4461-869A-0C8C893D374F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baseline="0" dirty="0"/>
            <a:t>- The diagram we just saw in the previous slide is called (MRT) , which is Media Richness Theory. </a:t>
          </a:r>
          <a:endParaRPr lang="en-US" sz="2000" kern="1200" dirty="0"/>
        </a:p>
      </dsp:txBody>
      <dsp:txXfrm>
        <a:off x="0" y="0"/>
        <a:ext cx="6492875" cy="1276350"/>
      </dsp:txXfrm>
    </dsp:sp>
    <dsp:sp modelId="{E9C9F95E-E9DE-458A-9000-931E88796F47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F5B12E-602C-49F8-AC0C-77B4265CFE59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baseline="0" dirty="0"/>
            <a:t>- It is a theory that compares media on how richly they communicate. </a:t>
          </a:r>
          <a:endParaRPr lang="en-US" sz="2000" kern="1200" dirty="0"/>
        </a:p>
      </dsp:txBody>
      <dsp:txXfrm>
        <a:off x="0" y="1276350"/>
        <a:ext cx="6492875" cy="1276350"/>
      </dsp:txXfrm>
    </dsp:sp>
    <dsp:sp modelId="{F49B6C8B-28A6-4022-B788-F2F2F604B9ED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AE89BF-0321-47EF-AE79-8E3EAA6EC499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baseline="0" dirty="0"/>
            <a:t>- It is determined by four factors which are : It’s capacity for immediate feedback, The numbers of cues and channels it utilizes, the degree of personalization it can have as well as it’s ability to communicate using a natural language. </a:t>
          </a:r>
          <a:endParaRPr lang="en-US" sz="2000" kern="1200" dirty="0"/>
        </a:p>
      </dsp:txBody>
      <dsp:txXfrm>
        <a:off x="0" y="2552700"/>
        <a:ext cx="6492875" cy="1276350"/>
      </dsp:txXfrm>
    </dsp:sp>
    <dsp:sp modelId="{B5BB8496-BD2B-488D-BD92-546A10EFACDC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1F7F02-5757-406A-B6BF-DEB2FACDB5E0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baseline="0" dirty="0"/>
            <a:t>- Rich media can overcome different frames of reference, clarify ambiguous issues, and change understanding in a timely manner whereas non-rich media require a long time to achieve the same ends, or are incapable of doing so.</a:t>
          </a:r>
          <a:endParaRPr lang="en-US" sz="2000" kern="1200" dirty="0"/>
        </a:p>
      </dsp:txBody>
      <dsp:txXfrm>
        <a:off x="0" y="3829050"/>
        <a:ext cx="6492875" cy="12763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E9A9E5-2C28-4AC9-9C76-C80E379A6DBB}">
      <dsp:nvSpPr>
        <dsp:cNvPr id="0" name=""/>
        <dsp:cNvSpPr/>
      </dsp:nvSpPr>
      <dsp:spPr>
        <a:xfrm>
          <a:off x="0" y="4375"/>
          <a:ext cx="6383102" cy="9319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B59E8D-98EA-4500-8F61-8943426DDC85}">
      <dsp:nvSpPr>
        <dsp:cNvPr id="0" name=""/>
        <dsp:cNvSpPr/>
      </dsp:nvSpPr>
      <dsp:spPr>
        <a:xfrm>
          <a:off x="281928" y="214074"/>
          <a:ext cx="512596" cy="5125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6779C-3D60-490D-BADC-5AF593E8B7AE}">
      <dsp:nvSpPr>
        <dsp:cNvPr id="0" name=""/>
        <dsp:cNvSpPr/>
      </dsp:nvSpPr>
      <dsp:spPr>
        <a:xfrm>
          <a:off x="1076453" y="4375"/>
          <a:ext cx="5306648" cy="931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636" tIns="98636" rIns="98636" bIns="986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Builds employee morale</a:t>
          </a:r>
        </a:p>
      </dsp:txBody>
      <dsp:txXfrm>
        <a:off x="1076453" y="4375"/>
        <a:ext cx="5306648" cy="931994"/>
      </dsp:txXfrm>
    </dsp:sp>
    <dsp:sp modelId="{59F294BA-CEA2-45E5-BE67-EB0D41D064AF}">
      <dsp:nvSpPr>
        <dsp:cNvPr id="0" name=""/>
        <dsp:cNvSpPr/>
      </dsp:nvSpPr>
      <dsp:spPr>
        <a:xfrm>
          <a:off x="0" y="1169368"/>
          <a:ext cx="6383102" cy="9319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FC2EF1-FAE6-4AA5-9710-44296D0B2831}">
      <dsp:nvSpPr>
        <dsp:cNvPr id="0" name=""/>
        <dsp:cNvSpPr/>
      </dsp:nvSpPr>
      <dsp:spPr>
        <a:xfrm>
          <a:off x="281928" y="1379066"/>
          <a:ext cx="512596" cy="5125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7A91C-7C70-4B10-BB46-246908D6D3EE}">
      <dsp:nvSpPr>
        <dsp:cNvPr id="0" name=""/>
        <dsp:cNvSpPr/>
      </dsp:nvSpPr>
      <dsp:spPr>
        <a:xfrm>
          <a:off x="1076453" y="1169368"/>
          <a:ext cx="5306648" cy="931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636" tIns="98636" rIns="98636" bIns="986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Improves process and production on demand</a:t>
          </a:r>
        </a:p>
      </dsp:txBody>
      <dsp:txXfrm>
        <a:off x="1076453" y="1169368"/>
        <a:ext cx="5306648" cy="931994"/>
      </dsp:txXfrm>
    </dsp:sp>
    <dsp:sp modelId="{80F7AA28-630A-4658-A183-673B58309379}">
      <dsp:nvSpPr>
        <dsp:cNvPr id="0" name=""/>
        <dsp:cNvSpPr/>
      </dsp:nvSpPr>
      <dsp:spPr>
        <a:xfrm>
          <a:off x="0" y="2334360"/>
          <a:ext cx="6383102" cy="9319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64F677-9BF8-4EAB-970D-1B90D3A759FD}">
      <dsp:nvSpPr>
        <dsp:cNvPr id="0" name=""/>
        <dsp:cNvSpPr/>
      </dsp:nvSpPr>
      <dsp:spPr>
        <a:xfrm>
          <a:off x="281928" y="2544059"/>
          <a:ext cx="512596" cy="5125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6F018B-5E80-4C68-BE2A-961BEB0F4CEA}">
      <dsp:nvSpPr>
        <dsp:cNvPr id="0" name=""/>
        <dsp:cNvSpPr/>
      </dsp:nvSpPr>
      <dsp:spPr>
        <a:xfrm>
          <a:off x="1076453" y="2334360"/>
          <a:ext cx="5306648" cy="931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636" tIns="98636" rIns="98636" bIns="986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Greater efficiency and reduces costs</a:t>
          </a:r>
        </a:p>
      </dsp:txBody>
      <dsp:txXfrm>
        <a:off x="1076453" y="2334360"/>
        <a:ext cx="5306648" cy="931994"/>
      </dsp:txXfrm>
    </dsp:sp>
    <dsp:sp modelId="{0AC8E863-66E4-4022-ACB7-660F899DF802}">
      <dsp:nvSpPr>
        <dsp:cNvPr id="0" name=""/>
        <dsp:cNvSpPr/>
      </dsp:nvSpPr>
      <dsp:spPr>
        <a:xfrm>
          <a:off x="0" y="3499353"/>
          <a:ext cx="6383102" cy="9319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16B26D-B0C2-43FD-BD87-9691F7A500A1}">
      <dsp:nvSpPr>
        <dsp:cNvPr id="0" name=""/>
        <dsp:cNvSpPr/>
      </dsp:nvSpPr>
      <dsp:spPr>
        <a:xfrm>
          <a:off x="281928" y="3709052"/>
          <a:ext cx="512596" cy="5125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9B0BC3-373E-481F-A37E-589F098D5ADB}">
      <dsp:nvSpPr>
        <dsp:cNvPr id="0" name=""/>
        <dsp:cNvSpPr/>
      </dsp:nvSpPr>
      <dsp:spPr>
        <a:xfrm>
          <a:off x="1076453" y="3499353"/>
          <a:ext cx="5306648" cy="931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636" tIns="98636" rIns="98636" bIns="986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Customer Feedback essential for Eco Activewear success</a:t>
          </a:r>
        </a:p>
      </dsp:txBody>
      <dsp:txXfrm>
        <a:off x="1076453" y="3499353"/>
        <a:ext cx="5306648" cy="931994"/>
      </dsp:txXfrm>
    </dsp:sp>
    <dsp:sp modelId="{B09AE9BF-195D-454C-A964-2C6D07C9B5E4}">
      <dsp:nvSpPr>
        <dsp:cNvPr id="0" name=""/>
        <dsp:cNvSpPr/>
      </dsp:nvSpPr>
      <dsp:spPr>
        <a:xfrm>
          <a:off x="0" y="4664346"/>
          <a:ext cx="6383102" cy="9319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4D5C5A-58BD-4205-B931-F2EACB2B18CF}">
      <dsp:nvSpPr>
        <dsp:cNvPr id="0" name=""/>
        <dsp:cNvSpPr/>
      </dsp:nvSpPr>
      <dsp:spPr>
        <a:xfrm>
          <a:off x="281928" y="4874044"/>
          <a:ext cx="512596" cy="5125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68D676-8723-446D-9F3E-CA6F0E119AC3}">
      <dsp:nvSpPr>
        <dsp:cNvPr id="0" name=""/>
        <dsp:cNvSpPr/>
      </dsp:nvSpPr>
      <dsp:spPr>
        <a:xfrm>
          <a:off x="1076453" y="4664346"/>
          <a:ext cx="5306648" cy="931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636" tIns="98636" rIns="98636" bIns="986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Customer satisfaction, No customer satisfaction= No Retention (Patel, 2018)</a:t>
          </a:r>
        </a:p>
      </dsp:txBody>
      <dsp:txXfrm>
        <a:off x="1076453" y="4664346"/>
        <a:ext cx="5306648" cy="9319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E705E-85C6-44F5-8630-D493BEF4D3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3E31E6-A262-49BB-9F08-2DEF7B0BC8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37F3BD-524E-470B-B3D6-CF5E2D4C6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8638CE-B423-4AAE-8080-74074A2FE5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46F077-9A3D-4CE5-A4CD-7FD1C2D0D1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166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F1922-B43D-4958-9B00-499C34DD7D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B9558-0FF8-453D-87C5-D5C7288CAD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D356C2-5289-48A8-863F-33FE9187F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51DA6D-61AC-472B-98BC-085195A72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B3B73C-D586-4907-BD57-B2539358E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840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B9D66-743E-40CB-B98D-52F14CA4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02F43F-C5A2-462D-8903-5853CE5764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268E97-E5AC-4335-AA25-9B01ECBA7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C796C6-5A85-4040-8B52-843C49A8A4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AF4243-5B26-4E42-A018-FC6E86B6F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401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60579-5452-4189-A3F9-DBAEF442A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061B5A-230D-4F56-BBB3-7278FD68DC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7C62C1-93F4-44E4-B583-2F5E02C6DA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59C460-9BB7-4225-B573-78589B3F8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40A3E0-AE30-4AE7-8762-BC1550E01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B30406-0CD9-444E-9F2F-666B026A77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493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6B2AA-CFE3-43FE-A16F-BE414820D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6E6B16-4BC0-496D-8E53-46E037873D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B3E80A-E72D-4974-8B19-89D99B859B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24C64E-C452-47DC-8F24-56FA5BEF68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47EEBB-3520-4C59-84FA-CDF03EFB60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B6ED10-100B-4A1D-89E0-595C6217A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668A38-37D9-4EC8-8BC3-CC4E2B827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15B91B-4DF1-4521-96EC-7EE478A2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250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D4579-9F1E-4CC2-8F31-AF5A7719D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C20674-A5AD-40A4-ABDC-467194650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7F6381-E046-4280-8FCE-DB94B2FF7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C2D356-A8A1-4C0F-9529-B44DAF129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427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EDB75B-B951-4CE6-A0CF-662DDEA57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AF4DFC-1BAA-4D2F-8E24-F360CF7DAE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788C2D-217D-4DF8-8E0B-C01D902C9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455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471CC-29C9-4F45-8ECF-C924140D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0F791-57DB-409E-936C-0D1655144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E640DA-CBDF-40EF-B211-2896CD3771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F27D6E-A823-4F69-9C37-8035A8214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BE3C27-39E4-406D-B57E-BC91C9B487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6EE48B-7A8C-4C39-9824-2177D01A2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490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8EEF0-CFFC-42FF-B008-EDAEFB01B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BDBB239-02D1-446A-8AD3-586269CA3B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97D261-C7CF-4ACA-9F40-82300B6ACE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34C207-6C55-41AC-8C10-556670256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589152-7356-446F-B54F-A5ECD29A0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77D263-1C6B-4576-A725-B5B40F6AD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386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41A15-2F8C-4FDD-9108-F965DACF3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6D4AAA-9C8B-46EF-B0CD-544CC3369A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CA1701-BDF3-4AA9-AF9B-10FA1D4BE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EBDBF3-B0C0-435E-8725-D650201CA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B3AD20-1165-487A-A09F-4E00ECD2C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066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A57B4E-A882-4677-8679-CAA9716CA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5F46AA-5B5C-4556-9921-6544E97066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6BDF8A-87DE-4A67-86CC-50E8C91C2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CDB1AB-9F54-41F5-B73A-A8F0F9195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9602B1-6FB0-42BB-8F24-DB56E5723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974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6F9C79-A391-4A2C-9064-2BA8658BA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D9F4C9-F63C-4778-A646-2046499C75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67D941-921E-488B-B2E3-C6F8D1D4C6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57463F-89E6-4F2C-98D0-FB119D9AEFAA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18B8CD-7BAE-4675-8787-FEACEC9C7C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3A753D-1DAE-4F53-AD6D-BAF58D755E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581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sitesmatrix.com/blog/top-10-effective-advertisement-ideas/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S7CN9Trw43w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8" descr="Eco-Friendly Sportswear Lines : EcoFriendly Sportswear Line">
            <a:extLst>
              <a:ext uri="{FF2B5EF4-FFF2-40B4-BE49-F238E27FC236}">
                <a16:creationId xmlns:a16="http://schemas.microsoft.com/office/drawing/2014/main" id="{C4ACE2C5-861F-41A8-844C-D36B92046E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181" b="12549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33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657B37-BF55-456C-BC07-A667D2416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Presentation Strategies for Effective Communication in a Business Setting for                     Eco Activewear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9A5EE8-D61F-42C1-96B2-4B786143C4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6407370"/>
              </p:ext>
            </p:extLst>
          </p:nvPr>
        </p:nvGraphicFramePr>
        <p:xfrm>
          <a:off x="525516" y="3417573"/>
          <a:ext cx="4593021" cy="2619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070284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24021-0C3D-411F-B895-EBFBA3C1D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9" y="1396289"/>
            <a:ext cx="4906281" cy="1325563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accent6"/>
                </a:solidFill>
                <a:latin typeface="Arial Black"/>
              </a:rPr>
              <a:t>Eco</a:t>
            </a:r>
            <a:br>
              <a:rPr lang="en-US" dirty="0">
                <a:latin typeface="Arial Black"/>
              </a:rPr>
            </a:br>
            <a:r>
              <a:rPr lang="en-US" dirty="0">
                <a:latin typeface="Arial Black"/>
              </a:rPr>
              <a:t>Activewear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F7B79B-0863-4963-86A9-B86714AA2B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3" y="2871982"/>
            <a:ext cx="5006336" cy="3181684"/>
          </a:xfrm>
        </p:spPr>
        <p:txBody>
          <a:bodyPr anchor="t">
            <a:normAutofit/>
          </a:bodyPr>
          <a:lstStyle/>
          <a:p>
            <a:r>
              <a:rPr lang="en-US" sz="1500">
                <a:latin typeface="Arial Black"/>
              </a:rPr>
              <a:t>Introduction</a:t>
            </a:r>
          </a:p>
          <a:p>
            <a:r>
              <a:rPr lang="en-US" sz="1500">
                <a:latin typeface="Arial Black"/>
              </a:rPr>
              <a:t>Eco Activewear is a unisex sportswear line made with recycled, sustainable and organic materials.</a:t>
            </a:r>
          </a:p>
          <a:p>
            <a:r>
              <a:rPr lang="en-US" sz="1500">
                <a:latin typeface="Arial Black"/>
              </a:rPr>
              <a:t>Our wear is made to the highest quality, allowing the wearer to feel free and exercise with the confidence they are reducing their carbon footprint.</a:t>
            </a:r>
          </a:p>
          <a:p>
            <a:r>
              <a:rPr lang="en-US" sz="1500">
                <a:latin typeface="Arial Black"/>
              </a:rPr>
              <a:t>Environmentally Friendly yet so Durable, Sportswear that won't cost the Earth</a:t>
            </a:r>
          </a:p>
          <a:p>
            <a:endParaRPr lang="en-GB" sz="150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19218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58D44E42-C462-4105-BC86-FE75B4E3C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846" y="0"/>
            <a:ext cx="6024154" cy="6858000"/>
          </a:xfrm>
          <a:custGeom>
            <a:avLst/>
            <a:gdLst>
              <a:gd name="connsiteX0" fmla="*/ 70374 w 6024154"/>
              <a:gd name="connsiteY0" fmla="*/ 0 h 6858000"/>
              <a:gd name="connsiteX1" fmla="*/ 6024154 w 6024154"/>
              <a:gd name="connsiteY1" fmla="*/ 0 h 6858000"/>
              <a:gd name="connsiteX2" fmla="*/ 6024154 w 6024154"/>
              <a:gd name="connsiteY2" fmla="*/ 6858000 h 6858000"/>
              <a:gd name="connsiteX3" fmla="*/ 3587167 w 6024154"/>
              <a:gd name="connsiteY3" fmla="*/ 6858000 h 6858000"/>
              <a:gd name="connsiteX4" fmla="*/ 3474220 w 6024154"/>
              <a:gd name="connsiteY4" fmla="*/ 6800152 h 6858000"/>
              <a:gd name="connsiteX5" fmla="*/ 0 w 6024154"/>
              <a:gd name="connsiteY5" fmla="*/ 962844 h 6858000"/>
              <a:gd name="connsiteX6" fmla="*/ 34274 w 6024154"/>
              <a:gd name="connsiteY6" fmla="*/ 2840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7" descr="Eco Friendly Product Sticker Free Stock Photo - Public ...">
            <a:extLst>
              <a:ext uri="{FF2B5EF4-FFF2-40B4-BE49-F238E27FC236}">
                <a16:creationId xmlns:a16="http://schemas.microsoft.com/office/drawing/2014/main" id="{1597049A-08DA-46CE-87D9-7BE23FC604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62" r="1320" b="-2"/>
          <a:stretch/>
        </p:blipFill>
        <p:spPr>
          <a:xfrm>
            <a:off x="7800975" y="563106"/>
            <a:ext cx="4105275" cy="4265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3021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261E66-E6E9-47F0-861B-8A8BA496E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400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MODELS OF COMMUNICATION PRESENTATION BY JOANNA DOMBEK (2026062)</a:t>
            </a:r>
            <a:endParaRPr lang="en-US" sz="3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2" descr="Communication Theories Applied on Project Management">
            <a:extLst>
              <a:ext uri="{FF2B5EF4-FFF2-40B4-BE49-F238E27FC236}">
                <a16:creationId xmlns:a16="http://schemas.microsoft.com/office/drawing/2014/main" id="{4D93F7A4-B119-4280-82B0-903D43DE81A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53822" y="702327"/>
            <a:ext cx="6553545" cy="546128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5535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4" descr="One in a crowd">
            <a:extLst>
              <a:ext uri="{FF2B5EF4-FFF2-40B4-BE49-F238E27FC236}">
                <a16:creationId xmlns:a16="http://schemas.microsoft.com/office/drawing/2014/main" id="{5BAC6D2A-465C-4FDE-BC50-7847046522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490" r="-1" b="12490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5E8D2E83-FB3A-40E7-A9E5-7AB389D61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11016943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4E41AB-2F86-4100-9FFF-11FD0D857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062" y="4185749"/>
            <a:ext cx="9265771" cy="622836"/>
          </a:xfrm>
        </p:spPr>
        <p:txBody>
          <a:bodyPr>
            <a:normAutofit/>
          </a:bodyPr>
          <a:lstStyle/>
          <a:p>
            <a: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  <a:t>What is communication? 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930B7-DAF7-4485-AC2B-CCF2BFEB1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063" y="4856921"/>
            <a:ext cx="9565028" cy="1249240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Communication is when people exchange information, though and ideas.  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57004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Network connection abstract against a white background">
            <a:extLst>
              <a:ext uri="{FF2B5EF4-FFF2-40B4-BE49-F238E27FC236}">
                <a16:creationId xmlns:a16="http://schemas.microsoft.com/office/drawing/2014/main" id="{97388E5A-17F0-40CC-A463-485CDBE633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617" b="-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95F3D-20A7-40BA-92F3-84C4AF167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910" y="418085"/>
            <a:ext cx="9636506" cy="1124712"/>
          </a:xfrm>
        </p:spPr>
        <p:txBody>
          <a:bodyPr anchor="b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Berol's model of communication (1960)</a:t>
            </a:r>
            <a:endParaRPr lang="en-GB" sz="24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1F5CEB-9B36-4605-B208-60FDA0B9F6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4942" y="1814591"/>
            <a:ext cx="9122116" cy="448512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7530417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26E5E0-06BA-4FF6-925D-EA385805D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1288238"/>
          </a:xfrm>
        </p:spPr>
        <p:txBody>
          <a:bodyPr anchor="ctr">
            <a:normAutofit/>
          </a:bodyPr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Schramm’s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Interactive Model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067CC4-65A7-413E-B7F1-408CCA8B31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7216" y="1725118"/>
            <a:ext cx="7683637" cy="397792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8099020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32A67F-3598-4A13-8552-DA884FFCC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83F308-249D-4886-88C3-EB77FAD52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181" y="1236973"/>
            <a:ext cx="5558018" cy="207633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41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CHANNELS OF COMMUNICATIONS</a:t>
            </a:r>
            <a:r>
              <a:rPr lang="en-US" sz="4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PRESENTATION BY </a:t>
            </a:r>
            <a:br>
              <a:rPr lang="en-US" sz="4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WALID MUSTAPHA</a:t>
            </a:r>
            <a:br>
              <a:rPr lang="en-US" sz="4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(2029526)</a:t>
            </a:r>
            <a:br>
              <a:rPr lang="en-GB" sz="1600" dirty="0"/>
            </a:br>
            <a:r>
              <a:rPr lang="en-US" sz="41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CC55ACC-A2F6-403C-A3A4-D59B3734D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57312" y="381000"/>
            <a:ext cx="6334689" cy="6477000"/>
          </a:xfrm>
          <a:custGeom>
            <a:avLst/>
            <a:gdLst>
              <a:gd name="connsiteX0" fmla="*/ 3561588 w 6334689"/>
              <a:gd name="connsiteY0" fmla="*/ 0 h 6477000"/>
              <a:gd name="connsiteX1" fmla="*/ 6309883 w 6334689"/>
              <a:gd name="connsiteY1" fmla="*/ 1296087 h 6477000"/>
              <a:gd name="connsiteX2" fmla="*/ 6334689 w 6334689"/>
              <a:gd name="connsiteY2" fmla="*/ 1329261 h 6477000"/>
              <a:gd name="connsiteX3" fmla="*/ 6334689 w 6334689"/>
              <a:gd name="connsiteY3" fmla="*/ 5793916 h 6477000"/>
              <a:gd name="connsiteX4" fmla="*/ 6309883 w 6334689"/>
              <a:gd name="connsiteY4" fmla="*/ 5827089 h 6477000"/>
              <a:gd name="connsiteX5" fmla="*/ 5760467 w 6334689"/>
              <a:gd name="connsiteY5" fmla="*/ 6363539 h 6477000"/>
              <a:gd name="connsiteX6" fmla="*/ 5607796 w 6334689"/>
              <a:gd name="connsiteY6" fmla="*/ 6477000 h 6477000"/>
              <a:gd name="connsiteX7" fmla="*/ 1519571 w 6334689"/>
              <a:gd name="connsiteY7" fmla="*/ 6477000 h 6477000"/>
              <a:gd name="connsiteX8" fmla="*/ 1296088 w 6334689"/>
              <a:gd name="connsiteY8" fmla="*/ 6309883 h 6477000"/>
              <a:gd name="connsiteX9" fmla="*/ 0 w 6334689"/>
              <a:gd name="connsiteY9" fmla="*/ 3561588 h 6477000"/>
              <a:gd name="connsiteX10" fmla="*/ 3561588 w 6334689"/>
              <a:gd name="connsiteY10" fmla="*/ 0 h 647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334689" h="6477000">
                <a:moveTo>
                  <a:pt x="3561588" y="0"/>
                </a:moveTo>
                <a:cubicBezTo>
                  <a:pt x="4668032" y="0"/>
                  <a:pt x="5656635" y="504534"/>
                  <a:pt x="6309883" y="1296087"/>
                </a:cubicBezTo>
                <a:lnTo>
                  <a:pt x="6334689" y="1329261"/>
                </a:lnTo>
                <a:lnTo>
                  <a:pt x="6334689" y="5793916"/>
                </a:lnTo>
                <a:lnTo>
                  <a:pt x="6309883" y="5827089"/>
                </a:lnTo>
                <a:cubicBezTo>
                  <a:pt x="6146571" y="6024977"/>
                  <a:pt x="5962299" y="6204927"/>
                  <a:pt x="5760467" y="6363539"/>
                </a:cubicBezTo>
                <a:lnTo>
                  <a:pt x="5607796" y="6477000"/>
                </a:lnTo>
                <a:lnTo>
                  <a:pt x="1519571" y="6477000"/>
                </a:lnTo>
                <a:lnTo>
                  <a:pt x="1296088" y="6309883"/>
                </a:lnTo>
                <a:cubicBezTo>
                  <a:pt x="504535" y="5656635"/>
                  <a:pt x="0" y="4668032"/>
                  <a:pt x="0" y="3561588"/>
                </a:cubicBezTo>
                <a:cubicBezTo>
                  <a:pt x="0" y="1594577"/>
                  <a:pt x="1594577" y="0"/>
                  <a:pt x="3561588" y="0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98EBA13-C937-430B-9523-439FE21096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21086" y="544777"/>
            <a:ext cx="6170914" cy="6313225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2310B225-4B8D-47AF-B57C-1919F4BBCB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10424" y="1845770"/>
            <a:ext cx="4333875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88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DA288-5D32-4079-8942-934EF6088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1457" y="1635261"/>
            <a:ext cx="5314543" cy="482559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-Communication channels are WAYS through which people in an organization communicate.</a:t>
            </a:r>
            <a:b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-THE Channels of communication 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facilitate interaction to ensure CLARITY.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-In this business environment we have 6 types of channels.</a:t>
            </a:r>
          </a:p>
        </p:txBody>
      </p:sp>
      <p:sp>
        <p:nvSpPr>
          <p:cNvPr id="15" name="Freeform: Shape 17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9">
            <a:extLst>
              <a:ext uri="{FF2B5EF4-FFF2-40B4-BE49-F238E27FC236}">
                <a16:creationId xmlns:a16="http://schemas.microsoft.com/office/drawing/2014/main" id="{52AC6D7F-F068-4E11-BB06-F601D89BB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A0965D-5EBA-4A99-9356-C4A8FF22D6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4057" y="1034735"/>
            <a:ext cx="3796790" cy="3013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2787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lumMod val="95000"/>
              <a:lumOff val="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596F8B-8F89-48A8-863F-38796051F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242" y="632990"/>
            <a:ext cx="4062643" cy="419419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 </a:t>
            </a:r>
            <a:r>
              <a:rPr lang="en-US" sz="3200" kern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Lendle</a:t>
            </a:r>
            <a:r>
              <a:rPr lang="en-US" sz="3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-Daft model Channel Richness Hierarchy: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C30AD6-DEC4-4C98-A1A0-03E29DB62D63}"/>
              </a:ext>
            </a:extLst>
          </p:cNvPr>
          <p:cNvSpPr txBox="1"/>
          <p:nvPr/>
        </p:nvSpPr>
        <p:spPr>
          <a:xfrm>
            <a:off x="7046864" y="5984865"/>
            <a:ext cx="4064409" cy="27540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(Adapted from Boddy, 2017, p517)</a:t>
            </a:r>
          </a:p>
        </p:txBody>
      </p:sp>
      <p:pic>
        <p:nvPicPr>
          <p:cNvPr id="4" name="Content Placeholder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5CF7CA73-FAF0-3D45-A626-3C7B628B96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8101" y="1215998"/>
            <a:ext cx="5510771" cy="41330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2337448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graphicFrame>
        <p:nvGraphicFramePr>
          <p:cNvPr id="4" name="Espace réservé du contenu 2">
            <a:extLst>
              <a:ext uri="{FF2B5EF4-FFF2-40B4-BE49-F238E27FC236}">
                <a16:creationId xmlns:a16="http://schemas.microsoft.com/office/drawing/2014/main" id="{8ADEF5D9-5E9F-4E6B-A9F6-8EC67250B5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7640717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41879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" name="!!BGRectangle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3DFEB4-76A1-47B5-AE7D-98FCDDB5C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116" y="736803"/>
            <a:ext cx="4192205" cy="538439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700" dirty="0"/>
              <a:t>BARRIERS TO EFFECTIVE COMMUNICATIONS PRESENTATION BY IFFTIKHAR UDDIN</a:t>
            </a:r>
          </a:p>
        </p:txBody>
      </p:sp>
      <p:sp>
        <p:nvSpPr>
          <p:cNvPr id="145" name="!!Line">
            <a:extLst>
              <a:ext uri="{FF2B5EF4-FFF2-40B4-BE49-F238E27FC236}">
                <a16:creationId xmlns:a16="http://schemas.microsoft.com/office/drawing/2014/main" id="{B0161EF8-C8C6-4F2A-9D5C-49BD28A2B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585216"/>
            <a:ext cx="9144" cy="914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How to Overcome Barriers to Effective Communication-Part 2 | by Steve Wedan  | Medium">
            <a:extLst>
              <a:ext uri="{FF2B5EF4-FFF2-40B4-BE49-F238E27FC236}">
                <a16:creationId xmlns:a16="http://schemas.microsoft.com/office/drawing/2014/main" id="{FDEBEA35-E76D-4F66-BD3F-0C7E1389E5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55" r="3144" b="2"/>
          <a:stretch/>
        </p:blipFill>
        <p:spPr bwMode="auto">
          <a:xfrm>
            <a:off x="5134959" y="1499616"/>
            <a:ext cx="6215794" cy="4171569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38209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7E66E-E596-4A85-B6B5-BCDC9789A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968" y="1472184"/>
            <a:ext cx="3767328" cy="4581144"/>
          </a:xfrm>
        </p:spPr>
        <p:txBody>
          <a:bodyPr anchor="t">
            <a:normAutofit/>
          </a:bodyPr>
          <a:lstStyle/>
          <a:p>
            <a:r>
              <a:rPr lang="en-US" sz="5400" dirty="0"/>
              <a:t>Introduction</a:t>
            </a:r>
            <a:endParaRPr lang="en-GB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022FD-9693-4B08-88DB-687E58E332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6" y="1472184"/>
            <a:ext cx="6153912" cy="4581144"/>
          </a:xfrm>
        </p:spPr>
        <p:txBody>
          <a:bodyPr>
            <a:normAutofit/>
          </a:bodyPr>
          <a:lstStyle/>
          <a:p>
            <a:r>
              <a:rPr lang="en-US" sz="2400" dirty="0"/>
              <a:t>Barriers to effective communication present significant communication problems in organizations. </a:t>
            </a:r>
          </a:p>
          <a:p>
            <a:r>
              <a:rPr lang="en-US" sz="2400" dirty="0"/>
              <a:t>They alter positive communication between organizations and their external stakeholders, leading to conflicts, miscommunication, and low personal and organizational performance (</a:t>
            </a:r>
            <a:r>
              <a:rPr lang="en-US" sz="2400" dirty="0" err="1"/>
              <a:t>Kapur</a:t>
            </a:r>
            <a:r>
              <a:rPr lang="en-US" sz="2400" dirty="0"/>
              <a:t>, 2018). </a:t>
            </a:r>
          </a:p>
          <a:p>
            <a:r>
              <a:rPr lang="en-US" sz="2400" dirty="0"/>
              <a:t>The types of barriers discussed in this presentation include linguistic, physical, cultural, and psychological barriers.</a:t>
            </a:r>
          </a:p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DDAE397D-2F47-480F-95CA-D5EDB2433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BD66E0D2-4D47-45F5-9F6C-04DF950CB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C36CD79E-81FA-41B2-9A38-E0E26BCBE8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58CF2E87-8DCB-4A21-A926-1879E39DE7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E8EBCED8-09A7-4078-908F-87C5C90943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881B8E24-1A3B-4288-834C-5C75EE61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CE6C6947-62CC-47B5-8006-0DBB11057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5A3EA873-FF38-49B1-AA18-6CAA8278A7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2B74FB34-BB05-4313-9474-A4F9B27A5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3673863D-063E-49A6-9856-52014BB4D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59E7384A-6379-482C-8070-680EA33AF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C6A49E1B-06B5-467F-97A5-EE77945A7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C67D60A3-4CE7-453B-97D1-08DD83271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1333C1DC-BC77-4584-B472-AE19C4A09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30CC34F2-2D02-4DC8-8951-5E29E0866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C77A3E1B-1C72-4437-A8A1-FC659C9E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4EE3E561-115A-4994-832B-FB79E44989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D389D14E-E715-4844-8E58-ED5A66AB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4208B28A-82FB-48D4-9087-806354C85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1330334B-C28B-49CB-8643-6EF946230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F221AA9B-1DD9-4FC4-947F-90C0582F7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9214B596-B3CC-43CB-A72A-2ADABBE5B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64F9BF67-14D7-4F9D-A8E4-4BB8DE351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75225" y="1331697"/>
            <a:ext cx="193249" cy="166594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3836132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93509-4680-4688-B82E-47B3DBF6D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330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Linguistic Barriers</a:t>
            </a:r>
            <a:b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/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2" name="Picture 4" descr="This New Translation Tech Will Smash the Language Barrier to Doing Business  Globally">
            <a:extLst>
              <a:ext uri="{FF2B5EF4-FFF2-40B4-BE49-F238E27FC236}">
                <a16:creationId xmlns:a16="http://schemas.microsoft.com/office/drawing/2014/main" id="{C96A7E50-4E16-48A9-AFD0-DE239ACE26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86" r="20575" b="-1"/>
          <a:stretch/>
        </p:blipFill>
        <p:spPr bwMode="auto"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F1CFC-4FE3-40CD-80A3-554BD7D83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329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US" sz="1800" dirty="0"/>
              <a:t>Linguistic challenges are common barriers to effective communication between the organization and its external stakeholders.</a:t>
            </a:r>
          </a:p>
          <a:p>
            <a:r>
              <a:rPr lang="en-US" sz="1800" dirty="0"/>
              <a:t>These barriers result from people speaking different languages</a:t>
            </a:r>
          </a:p>
          <a:p>
            <a:r>
              <a:rPr lang="en-US" sz="1800" dirty="0"/>
              <a:t>The lack of understanding of a common language between organization’s management and stakeholders leads to communication problems. </a:t>
            </a:r>
          </a:p>
          <a:p>
            <a:r>
              <a:rPr lang="en-US" sz="1800" dirty="0"/>
              <a:t>Linguistic barriers cause prejudice and stereotyping</a:t>
            </a:r>
          </a:p>
          <a:p>
            <a:r>
              <a:rPr lang="en-US" sz="1800" dirty="0"/>
              <a:t>Besides, they lead to conflicts between the organization’s management and its stakeholders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2670929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E24CD-14CC-4BC3-AA83-27DCE1BD0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330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Physical Barriers</a:t>
            </a:r>
            <a:endParaRPr lang="en-GB"/>
          </a:p>
        </p:txBody>
      </p:sp>
      <p:sp>
        <p:nvSpPr>
          <p:cNvPr id="3076" name="Freeform: Shape 134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74" name="Picture 2" descr="Broken Office Equipment Images, Stock Photos &amp; Vectors | Shutterstock">
            <a:extLst>
              <a:ext uri="{FF2B5EF4-FFF2-40B4-BE49-F238E27FC236}">
                <a16:creationId xmlns:a16="http://schemas.microsoft.com/office/drawing/2014/main" id="{79533944-8023-4093-8446-6D9525864E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3667"/>
          <a:stretch/>
        </p:blipFill>
        <p:spPr bwMode="auto"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CD854-28D9-4AC7-B231-E89E05575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329" y="2279018"/>
            <a:ext cx="5314543" cy="3375920"/>
          </a:xfrm>
        </p:spPr>
        <p:txBody>
          <a:bodyPr anchor="t"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800"/>
              <a:t>Common physical barriers to effective communication include;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800"/>
              <a:t>Background disturbances and noise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800"/>
              <a:t>Poor lighting in workplace office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800"/>
              <a:t>Broken equipment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800"/>
              <a:t>Extreme temperatures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42788461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F21D0-5B60-400F-82D8-948A3B401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3600" y="1396289"/>
            <a:ext cx="5006336" cy="1325563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Barriers 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1028" name="Freeform: Shape 134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58D44E42-C462-4105-BC86-FE75B4E3C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024154" cy="6858000"/>
          </a:xfrm>
          <a:custGeom>
            <a:avLst/>
            <a:gdLst>
              <a:gd name="connsiteX0" fmla="*/ 70374 w 6024154"/>
              <a:gd name="connsiteY0" fmla="*/ 0 h 6858000"/>
              <a:gd name="connsiteX1" fmla="*/ 6024154 w 6024154"/>
              <a:gd name="connsiteY1" fmla="*/ 0 h 6858000"/>
              <a:gd name="connsiteX2" fmla="*/ 6024154 w 6024154"/>
              <a:gd name="connsiteY2" fmla="*/ 6858000 h 6858000"/>
              <a:gd name="connsiteX3" fmla="*/ 3587167 w 6024154"/>
              <a:gd name="connsiteY3" fmla="*/ 6858000 h 6858000"/>
              <a:gd name="connsiteX4" fmla="*/ 3474220 w 6024154"/>
              <a:gd name="connsiteY4" fmla="*/ 6800152 h 6858000"/>
              <a:gd name="connsiteX5" fmla="*/ 0 w 6024154"/>
              <a:gd name="connsiteY5" fmla="*/ 962844 h 6858000"/>
              <a:gd name="connsiteX6" fmla="*/ 34274 w 6024154"/>
              <a:gd name="connsiteY6" fmla="*/ 2840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The cultural barriers. One often comes across this topic that… | by Amal  Chatterjee | Medium">
            <a:extLst>
              <a:ext uri="{FF2B5EF4-FFF2-40B4-BE49-F238E27FC236}">
                <a16:creationId xmlns:a16="http://schemas.microsoft.com/office/drawing/2014/main" id="{E760B0FF-5406-4950-B648-51FDB9BD48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9" r="20831"/>
          <a:stretch/>
        </p:blipFill>
        <p:spPr bwMode="auto">
          <a:xfrm>
            <a:off x="435361" y="1255901"/>
            <a:ext cx="4105275" cy="349000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CCB97-94B0-46D1-93AC-3D2CDCCF0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8044" y="2871982"/>
            <a:ext cx="5006336" cy="3181684"/>
          </a:xfrm>
        </p:spPr>
        <p:txBody>
          <a:bodyPr anchor="t">
            <a:normAutofit/>
          </a:bodyPr>
          <a:lstStyle/>
          <a:p>
            <a:r>
              <a:rPr lang="en-US" sz="1800" dirty="0"/>
              <a:t>Cultural barriers present significant communication challenges in the workplace. </a:t>
            </a:r>
          </a:p>
          <a:p>
            <a:r>
              <a:rPr lang="en-US" sz="1800" dirty="0"/>
              <a:t>They include;</a:t>
            </a:r>
          </a:p>
          <a:p>
            <a:r>
              <a:rPr lang="en-US" sz="1800" dirty="0"/>
              <a:t>Stereotyping</a:t>
            </a:r>
          </a:p>
          <a:p>
            <a:r>
              <a:rPr lang="en-US" sz="1800" dirty="0"/>
              <a:t>Conflicting values and interests</a:t>
            </a:r>
          </a:p>
          <a:p>
            <a:r>
              <a:rPr lang="en-US" sz="1800" dirty="0"/>
              <a:t>Ethnocentrism	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3382865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44FE7-4B36-4B58-BA2C-EC517B6EF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330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Barriers</a:t>
            </a:r>
            <a:b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/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098" name="Picture 2" descr="Limitations of the Five Factor Personality Test | by JBO | Psyc 406–2015 |  Medium">
            <a:extLst>
              <a:ext uri="{FF2B5EF4-FFF2-40B4-BE49-F238E27FC236}">
                <a16:creationId xmlns:a16="http://schemas.microsoft.com/office/drawing/2014/main" id="{CAD61F73-6ABD-4080-AE1F-68B6D83CB8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91" r="9654"/>
          <a:stretch/>
        </p:blipFill>
        <p:spPr bwMode="auto"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F00C6-F031-404B-B25D-0F3FA967AD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329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US" sz="1800"/>
              <a:t>Psychological barriers to effective communication between the organization and is external stakeholders are caused by mental limitations and fluctuations in mental character.</a:t>
            </a:r>
          </a:p>
          <a:p>
            <a:r>
              <a:rPr lang="en-US" sz="1800"/>
              <a:t>Examples of psychological barriers include;</a:t>
            </a:r>
          </a:p>
          <a:p>
            <a:r>
              <a:rPr lang="en-US" sz="1800"/>
              <a:t>Changes in perception</a:t>
            </a:r>
          </a:p>
          <a:p>
            <a:r>
              <a:rPr lang="en-US" sz="1800"/>
              <a:t>Lack of conformity and commitment</a:t>
            </a:r>
          </a:p>
          <a:p>
            <a:r>
              <a:rPr lang="en-US" sz="1800"/>
              <a:t>Personality limitations</a:t>
            </a:r>
          </a:p>
          <a:p>
            <a:pPr marL="0" indent="0">
              <a:buNone/>
            </a:pPr>
            <a:endParaRPr 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215783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BD6C1-AD13-4D28-8CE0-10D476A24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904" y="974869"/>
            <a:ext cx="3790042" cy="4908263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000">
                <a:latin typeface="Arial Black"/>
              </a:rPr>
              <a:t>Presentation by Rahela Begum (1818336)</a:t>
            </a:r>
            <a:br>
              <a:rPr lang="en-US" sz="3000">
                <a:latin typeface="Arial Black"/>
              </a:rPr>
            </a:br>
            <a:br>
              <a:rPr lang="en-US" sz="3000">
                <a:latin typeface="Arial Black"/>
              </a:rPr>
            </a:br>
            <a:r>
              <a:rPr lang="en-US" sz="3000">
                <a:latin typeface="Arial Black"/>
              </a:rPr>
              <a:t>Impact of Effective Communication on Eco Activewear</a:t>
            </a:r>
            <a:br>
              <a:rPr lang="en-US" sz="3000">
                <a:latin typeface="Arial Black"/>
              </a:rPr>
            </a:br>
            <a:endParaRPr lang="en-US" sz="3000" err="1">
              <a:latin typeface="Arial Black"/>
            </a:endParaRPr>
          </a:p>
        </p:txBody>
      </p:sp>
      <p:graphicFrame>
        <p:nvGraphicFramePr>
          <p:cNvPr id="24" name="Content Placeholder 6">
            <a:extLst>
              <a:ext uri="{FF2B5EF4-FFF2-40B4-BE49-F238E27FC236}">
                <a16:creationId xmlns:a16="http://schemas.microsoft.com/office/drawing/2014/main" id="{EA3163B7-BABD-40B7-B2EF-E796CD9643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646753"/>
              </p:ext>
            </p:extLst>
          </p:nvPr>
        </p:nvGraphicFramePr>
        <p:xfrm>
          <a:off x="5185533" y="628642"/>
          <a:ext cx="6383102" cy="5600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99794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AD1D6071-EC23-4AEE-B79E-1CFC5D1A75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000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6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7AD6BF-8428-46A5-A2BA-D63E812F6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US" sz="2500">
                <a:latin typeface="Arial Black"/>
              </a:rPr>
              <a:t>Effective Communication on Eco Activewear cont....</a:t>
            </a:r>
            <a:endParaRPr lang="en-US" sz="2500" dirty="0">
              <a:latin typeface="Arial Black"/>
            </a:endParaRPr>
          </a:p>
        </p:txBody>
      </p:sp>
      <p:cxnSp>
        <p:nvCxnSpPr>
          <p:cNvPr id="27" name="Straight Connector 19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8A2B3-BE7D-42EF-92EF-BF69B2AB6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1300" dirty="0">
                <a:latin typeface="Arial Black"/>
              </a:rPr>
              <a:t>Exchanging ideas and thoughts</a:t>
            </a:r>
          </a:p>
          <a:p>
            <a:pPr marL="342900" indent="-342900">
              <a:buFont typeface="Arial"/>
              <a:buChar char="•"/>
            </a:pPr>
            <a:r>
              <a:rPr lang="en-US" sz="1300" dirty="0">
                <a:latin typeface="Arial Black"/>
              </a:rPr>
              <a:t>Resourcing materials, making sure they are sustainable and organic</a:t>
            </a:r>
          </a:p>
          <a:p>
            <a:pPr marL="342900" indent="-342900">
              <a:buFont typeface="Arial"/>
              <a:buChar char="•"/>
            </a:pPr>
            <a:r>
              <a:rPr lang="en-US" sz="1300" dirty="0">
                <a:latin typeface="Arial Black"/>
              </a:rPr>
              <a:t>Coherence and clarity between all parties</a:t>
            </a:r>
          </a:p>
          <a:p>
            <a:pPr marL="342900" indent="-342900">
              <a:buFont typeface="Arial"/>
              <a:buChar char="•"/>
            </a:pPr>
            <a:r>
              <a:rPr lang="en-US" sz="1300" dirty="0">
                <a:latin typeface="Arial Black"/>
              </a:rPr>
              <a:t>Active listening </a:t>
            </a:r>
          </a:p>
          <a:p>
            <a:pPr marL="342900" indent="-342900">
              <a:buFont typeface="Arial"/>
              <a:buChar char="•"/>
            </a:pPr>
            <a:r>
              <a:rPr lang="en-US" sz="1300" dirty="0">
                <a:latin typeface="Arial Black"/>
              </a:rPr>
              <a:t>Regular board meetings to update on product</a:t>
            </a:r>
          </a:p>
          <a:p>
            <a:pPr marL="342900" indent="-342900">
              <a:buFont typeface="Arial"/>
              <a:buChar char="•"/>
            </a:pPr>
            <a:r>
              <a:rPr lang="en-US" sz="1300" dirty="0">
                <a:latin typeface="Arial Black"/>
              </a:rPr>
              <a:t>Boost efficiency through better communication between departments (Dredge,2021) </a:t>
            </a:r>
          </a:p>
          <a:p>
            <a:pPr marL="342900" indent="-342900">
              <a:buFont typeface="Arial"/>
              <a:buChar char="•"/>
            </a:pPr>
            <a:endParaRPr lang="en-US" sz="1300" dirty="0">
              <a:latin typeface="Arial Black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BBBF6D-2BEC-4EBE-8FE4-85A625E71785}"/>
              </a:ext>
            </a:extLst>
          </p:cNvPr>
          <p:cNvSpPr txBox="1"/>
          <p:nvPr/>
        </p:nvSpPr>
        <p:spPr>
          <a:xfrm>
            <a:off x="9990755" y="6657945"/>
            <a:ext cx="22012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228413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1D7179B-FF7C-482F-B3D9-2BE9ED1139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10300" cy="6858000"/>
          </a:xfrm>
          <a:custGeom>
            <a:avLst/>
            <a:gdLst>
              <a:gd name="connsiteX0" fmla="*/ 0 w 6210300"/>
              <a:gd name="connsiteY0" fmla="*/ 0 h 6858000"/>
              <a:gd name="connsiteX1" fmla="*/ 2628900 w 6210300"/>
              <a:gd name="connsiteY1" fmla="*/ 0 h 6858000"/>
              <a:gd name="connsiteX2" fmla="*/ 3034146 w 6210300"/>
              <a:gd name="connsiteY2" fmla="*/ 0 h 6858000"/>
              <a:gd name="connsiteX3" fmla="*/ 6210300 w 6210300"/>
              <a:gd name="connsiteY3" fmla="*/ 6858000 h 6858000"/>
              <a:gd name="connsiteX4" fmla="*/ 2628900 w 6210300"/>
              <a:gd name="connsiteY4" fmla="*/ 6858000 h 6858000"/>
              <a:gd name="connsiteX5" fmla="*/ 0 w 6210300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10300" h="6858000">
                <a:moveTo>
                  <a:pt x="0" y="0"/>
                </a:moveTo>
                <a:lnTo>
                  <a:pt x="2628900" y="0"/>
                </a:lnTo>
                <a:lnTo>
                  <a:pt x="3034146" y="0"/>
                </a:lnTo>
                <a:lnTo>
                  <a:pt x="6210300" y="6858000"/>
                </a:lnTo>
                <a:lnTo>
                  <a:pt x="26289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C0DA1-EC0B-4172-B113-93BC078C54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334" y="587762"/>
            <a:ext cx="11056086" cy="5811837"/>
          </a:xfrm>
        </p:spPr>
        <p:txBody>
          <a:bodyPr anchor="ctr">
            <a:no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200" b="0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Barry, B., &amp; Fulmer, I. S. (2004). The medium and the message: The adaptive use of communication media in dyadic influence. Academy of Management Review, 29, 272–292.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Williams, O. </a:t>
            </a:r>
            <a:r>
              <a:rPr lang="en-GB" sz="12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(2021) </a:t>
            </a: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Business Communication &amp; Organization 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i="1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Berlo's</a:t>
            </a:r>
            <a:r>
              <a:rPr lang="en-US" sz="12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SMCR Model of Communication - </a:t>
            </a:r>
            <a:r>
              <a:rPr lang="en-US" sz="1200" i="1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Businesstopia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[online] </a:t>
            </a:r>
            <a:r>
              <a:rPr lang="en-U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Businesstopia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Available at: &lt;https://ww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Dredge,D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.(2021). Business Process: The ultimate Guide to Business Process </a:t>
            </a:r>
            <a:r>
              <a:rPr lang="en-U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Managment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Independent Publisher,pp88-89.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Juneja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P., (2021). </a:t>
            </a:r>
            <a:r>
              <a:rPr lang="en-US" sz="12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Schramm's Model of Communication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[online] Managementstudyguide.com. Available at: &lt;https://www.managementstudyguide.com/schramm-model-of-communication.htm&gt; [Accessed 2021].w.businesstopia.net/communication/</a:t>
            </a:r>
            <a:r>
              <a:rPr lang="en-U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berlo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-model-communication&gt; [Accessed 6 January 2018].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Kapur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R. (2018). Barriers to effective communication. </a:t>
            </a:r>
            <a:r>
              <a:rPr lang="en-US" sz="12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Delhi University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s-E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MOOC ICS, (2013), 1.2 </a:t>
            </a:r>
            <a:r>
              <a:rPr lang="es-E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</a:t>
            </a:r>
            <a:r>
              <a:rPr lang="es-E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s-E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is</a:t>
            </a:r>
            <a:r>
              <a:rPr lang="es-E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s-E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communication</a:t>
            </a:r>
            <a:r>
              <a:rPr lang="es-E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?, [video], </a:t>
            </a:r>
            <a:r>
              <a:rPr lang="es-E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Available</a:t>
            </a:r>
            <a:r>
              <a:rPr lang="es-E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at: </a:t>
            </a:r>
            <a:r>
              <a:rPr lang="es-E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https://youtu.be/S7CN9Trw43w</a:t>
            </a:r>
            <a:r>
              <a:rPr lang="es-E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</a:t>
            </a:r>
            <a:r>
              <a:rPr lang="es-E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Accessed</a:t>
            </a:r>
            <a:r>
              <a:rPr lang="es-E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05/05/2020).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Patel,N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.(2018). The Benefits and Importance of Customer Satisfaction. Neilpatel.com.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Slusareva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Y. (2020). Psychological Barriers of Inclusive Interaction. </a:t>
            </a:r>
            <a:r>
              <a:rPr lang="en-US" sz="12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Armenian Journal of Special Education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 </a:t>
            </a:r>
            <a:r>
              <a:rPr lang="en-US" sz="12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(2), 20-24.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2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47179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2CB5A28-8DA9-46E1-8B8B-3F474E3BE3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9"/>
          <a:stretch/>
        </p:blipFill>
        <p:spPr>
          <a:xfrm>
            <a:off x="-41261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6240E9-4446-402D-81BF-8B14771F0942}"/>
              </a:ext>
            </a:extLst>
          </p:cNvPr>
          <p:cNvSpPr txBox="1"/>
          <p:nvPr/>
        </p:nvSpPr>
        <p:spPr>
          <a:xfrm>
            <a:off x="4663440" y="1727200"/>
            <a:ext cx="62565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Joanna Dombek, </a:t>
            </a:r>
            <a:r>
              <a:rPr lang="en-US" dirty="0" err="1"/>
              <a:t>Rahela</a:t>
            </a:r>
            <a:r>
              <a:rPr lang="en-US" dirty="0"/>
              <a:t> Begun, </a:t>
            </a:r>
          </a:p>
          <a:p>
            <a:r>
              <a:rPr lang="en-US" dirty="0"/>
              <a:t>Walid Mustapha </a:t>
            </a:r>
            <a:r>
              <a:rPr lang="en-US" dirty="0" err="1"/>
              <a:t>Arrab</a:t>
            </a:r>
            <a:r>
              <a:rPr lang="en-US" dirty="0"/>
              <a:t>, Iftikhar Uddin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169D88D-4DD2-4C80-8FEB-D96C6F4B8915}"/>
              </a:ext>
            </a:extLst>
          </p:cNvPr>
          <p:cNvSpPr txBox="1"/>
          <p:nvPr/>
        </p:nvSpPr>
        <p:spPr>
          <a:xfrm flipH="1">
            <a:off x="4754880" y="2926719"/>
            <a:ext cx="3818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Helping each other, motivation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532A63-842A-446F-A46D-8FDFFE2B26AE}"/>
              </a:ext>
            </a:extLst>
          </p:cNvPr>
          <p:cNvSpPr txBox="1"/>
          <p:nvPr/>
        </p:nvSpPr>
        <p:spPr>
          <a:xfrm>
            <a:off x="4880112" y="4587903"/>
            <a:ext cx="5885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Start early so we don’t rush it at the end.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1290C7-5278-498C-8923-370C043969B1}"/>
              </a:ext>
            </a:extLst>
          </p:cNvPr>
          <p:cNvSpPr txBox="1"/>
          <p:nvPr/>
        </p:nvSpPr>
        <p:spPr>
          <a:xfrm>
            <a:off x="4878588" y="5530066"/>
            <a:ext cx="16494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8/10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51AEE9-ED79-40FF-9F39-BEE2EBECAFD4}"/>
              </a:ext>
            </a:extLst>
          </p:cNvPr>
          <p:cNvSpPr txBox="1"/>
          <p:nvPr/>
        </p:nvSpPr>
        <p:spPr>
          <a:xfrm>
            <a:off x="4754880" y="3673503"/>
            <a:ext cx="5581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 face-to-face meeting and everyone works different shift.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38938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390</TotalTime>
  <Words>930</Words>
  <Application>Microsoft Office PowerPoint</Application>
  <PresentationFormat>Widescreen</PresentationFormat>
  <Paragraphs>83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Arial Black</vt:lpstr>
      <vt:lpstr>Calibri</vt:lpstr>
      <vt:lpstr>Calibri Light</vt:lpstr>
      <vt:lpstr>Times New Roman</vt:lpstr>
      <vt:lpstr>Wingdings</vt:lpstr>
      <vt:lpstr>Office Theme</vt:lpstr>
      <vt:lpstr>Presentation Strategies for Effective Communication in a Business Setting for                     Eco Activewear</vt:lpstr>
      <vt:lpstr>Eco Activewear</vt:lpstr>
      <vt:lpstr>MODELS OF COMMUNICATION PRESENTATION BY JOANNA DOMBEK (2026062)</vt:lpstr>
      <vt:lpstr>What is communication? </vt:lpstr>
      <vt:lpstr>Berol's model of communication (1960)</vt:lpstr>
      <vt:lpstr>Schramm’s Interactive Model </vt:lpstr>
      <vt:lpstr>CHANNELS OF COMMUNICATIONS PRESENTATION BY  WALID MUSTAPHA (2029526)  </vt:lpstr>
      <vt:lpstr>PowerPoint Presentation</vt:lpstr>
      <vt:lpstr>The Lendle-Daft model Channel Richness Hierarchy:</vt:lpstr>
      <vt:lpstr>PowerPoint Presentation</vt:lpstr>
      <vt:lpstr>BARRIERS TO EFFECTIVE COMMUNICATIONS PRESENTATION BY IFFTIKHAR UDDIN</vt:lpstr>
      <vt:lpstr>Introduction</vt:lpstr>
      <vt:lpstr>Linguistic Barriers </vt:lpstr>
      <vt:lpstr>Physical Barriers</vt:lpstr>
      <vt:lpstr>Cultural Barriers  </vt:lpstr>
      <vt:lpstr>Psychological Barriers </vt:lpstr>
      <vt:lpstr>Presentation by Rahela Begum (1818336)  Impact of Effective Communication on Eco Activewear </vt:lpstr>
      <vt:lpstr>Effective Communication on Eco Activewear cont....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Joanna Dombek (2026062)</dc:creator>
  <cp:lastModifiedBy>Joanna Dombek (2026062)</cp:lastModifiedBy>
  <cp:revision>34</cp:revision>
  <dcterms:created xsi:type="dcterms:W3CDTF">2021-11-18T16:28:05Z</dcterms:created>
  <dcterms:modified xsi:type="dcterms:W3CDTF">2021-11-23T07:05:13Z</dcterms:modified>
</cp:coreProperties>
</file>