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97"/>
  </p:notesMasterIdLst>
  <p:handoutMasterIdLst>
    <p:handoutMasterId r:id="rId98"/>
  </p:handoutMasterIdLst>
  <p:sldIdLst>
    <p:sldId id="314" r:id="rId2"/>
    <p:sldId id="410" r:id="rId3"/>
    <p:sldId id="412" r:id="rId4"/>
    <p:sldId id="523" r:id="rId5"/>
    <p:sldId id="524" r:id="rId6"/>
    <p:sldId id="529" r:id="rId7"/>
    <p:sldId id="530" r:id="rId8"/>
    <p:sldId id="531" r:id="rId9"/>
    <p:sldId id="532" r:id="rId10"/>
    <p:sldId id="533" r:id="rId11"/>
    <p:sldId id="534" r:id="rId12"/>
    <p:sldId id="535" r:id="rId13"/>
    <p:sldId id="545" r:id="rId14"/>
    <p:sldId id="528" r:id="rId15"/>
    <p:sldId id="550" r:id="rId16"/>
    <p:sldId id="525" r:id="rId17"/>
    <p:sldId id="343" r:id="rId18"/>
    <p:sldId id="344" r:id="rId19"/>
    <p:sldId id="538" r:id="rId20"/>
    <p:sldId id="544" r:id="rId21"/>
    <p:sldId id="348" r:id="rId22"/>
    <p:sldId id="540" r:id="rId23"/>
    <p:sldId id="539" r:id="rId24"/>
    <p:sldId id="413" r:id="rId25"/>
    <p:sldId id="415" r:id="rId26"/>
    <p:sldId id="418" r:id="rId27"/>
    <p:sldId id="486" r:id="rId28"/>
    <p:sldId id="423" r:id="rId29"/>
    <p:sldId id="422" r:id="rId30"/>
    <p:sldId id="485" r:id="rId31"/>
    <p:sldId id="451" r:id="rId32"/>
    <p:sldId id="473" r:id="rId33"/>
    <p:sldId id="421" r:id="rId34"/>
    <p:sldId id="452" r:id="rId35"/>
    <p:sldId id="424" r:id="rId36"/>
    <p:sldId id="457" r:id="rId37"/>
    <p:sldId id="430" r:id="rId38"/>
    <p:sldId id="481" r:id="rId39"/>
    <p:sldId id="416" r:id="rId40"/>
    <p:sldId id="417" r:id="rId41"/>
    <p:sldId id="426" r:id="rId42"/>
    <p:sldId id="453" r:id="rId43"/>
    <p:sldId id="460" r:id="rId44"/>
    <p:sldId id="427" r:id="rId45"/>
    <p:sldId id="425" r:id="rId46"/>
    <p:sldId id="455" r:id="rId47"/>
    <p:sldId id="428" r:id="rId48"/>
    <p:sldId id="432" r:id="rId49"/>
    <p:sldId id="441" r:id="rId50"/>
    <p:sldId id="429" r:id="rId51"/>
    <p:sldId id="454" r:id="rId52"/>
    <p:sldId id="414" r:id="rId53"/>
    <p:sldId id="434" r:id="rId54"/>
    <p:sldId id="440" r:id="rId55"/>
    <p:sldId id="433" r:id="rId56"/>
    <p:sldId id="435" r:id="rId57"/>
    <p:sldId id="458" r:id="rId58"/>
    <p:sldId id="456" r:id="rId59"/>
    <p:sldId id="459" r:id="rId60"/>
    <p:sldId id="442" r:id="rId61"/>
    <p:sldId id="444" r:id="rId62"/>
    <p:sldId id="443" r:id="rId63"/>
    <p:sldId id="461" r:id="rId64"/>
    <p:sldId id="476" r:id="rId65"/>
    <p:sldId id="478" r:id="rId66"/>
    <p:sldId id="420" r:id="rId67"/>
    <p:sldId id="436" r:id="rId68"/>
    <p:sldId id="477" r:id="rId69"/>
    <p:sldId id="437" r:id="rId70"/>
    <p:sldId id="480" r:id="rId71"/>
    <p:sldId id="438" r:id="rId72"/>
    <p:sldId id="462" r:id="rId73"/>
    <p:sldId id="439" r:id="rId74"/>
    <p:sldId id="446" r:id="rId75"/>
    <p:sldId id="447" r:id="rId76"/>
    <p:sldId id="463" r:id="rId77"/>
    <p:sldId id="464" r:id="rId78"/>
    <p:sldId id="466" r:id="rId79"/>
    <p:sldId id="450" r:id="rId80"/>
    <p:sldId id="549" r:id="rId81"/>
    <p:sldId id="547" r:id="rId82"/>
    <p:sldId id="548" r:id="rId83"/>
    <p:sldId id="482" r:id="rId84"/>
    <p:sldId id="445" r:id="rId85"/>
    <p:sldId id="448" r:id="rId86"/>
    <p:sldId id="449" r:id="rId87"/>
    <p:sldId id="465" r:id="rId88"/>
    <p:sldId id="467" r:id="rId89"/>
    <p:sldId id="468" r:id="rId90"/>
    <p:sldId id="469" r:id="rId91"/>
    <p:sldId id="470" r:id="rId92"/>
    <p:sldId id="471" r:id="rId93"/>
    <p:sldId id="472" r:id="rId94"/>
    <p:sldId id="479" r:id="rId95"/>
    <p:sldId id="411" r:id="rId96"/>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10"/>
            <p14:sldId id="412"/>
            <p14:sldId id="523"/>
            <p14:sldId id="524"/>
            <p14:sldId id="529"/>
            <p14:sldId id="530"/>
            <p14:sldId id="531"/>
            <p14:sldId id="532"/>
            <p14:sldId id="533"/>
            <p14:sldId id="534"/>
            <p14:sldId id="535"/>
            <p14:sldId id="545"/>
            <p14:sldId id="528"/>
            <p14:sldId id="550"/>
            <p14:sldId id="525"/>
            <p14:sldId id="343"/>
            <p14:sldId id="344"/>
            <p14:sldId id="538"/>
            <p14:sldId id="544"/>
            <p14:sldId id="348"/>
            <p14:sldId id="540"/>
            <p14:sldId id="539"/>
          </p14:sldIdLst>
        </p14:section>
        <p14:section name="Untitled Section" id="{28777A00-2DD7-4E4E-98DB-9E3D9C6C0474}">
          <p14:sldIdLst>
            <p14:sldId id="413"/>
            <p14:sldId id="415"/>
            <p14:sldId id="418"/>
            <p14:sldId id="486"/>
            <p14:sldId id="423"/>
            <p14:sldId id="422"/>
            <p14:sldId id="485"/>
            <p14:sldId id="451"/>
            <p14:sldId id="473"/>
            <p14:sldId id="421"/>
            <p14:sldId id="452"/>
            <p14:sldId id="424"/>
            <p14:sldId id="457"/>
            <p14:sldId id="430"/>
            <p14:sldId id="481"/>
            <p14:sldId id="416"/>
            <p14:sldId id="417"/>
            <p14:sldId id="426"/>
            <p14:sldId id="453"/>
            <p14:sldId id="460"/>
            <p14:sldId id="427"/>
            <p14:sldId id="425"/>
            <p14:sldId id="455"/>
            <p14:sldId id="428"/>
            <p14:sldId id="432"/>
            <p14:sldId id="441"/>
            <p14:sldId id="429"/>
            <p14:sldId id="454"/>
            <p14:sldId id="414"/>
            <p14:sldId id="434"/>
            <p14:sldId id="440"/>
            <p14:sldId id="433"/>
            <p14:sldId id="435"/>
            <p14:sldId id="458"/>
            <p14:sldId id="456"/>
            <p14:sldId id="459"/>
            <p14:sldId id="442"/>
            <p14:sldId id="444"/>
            <p14:sldId id="443"/>
            <p14:sldId id="461"/>
            <p14:sldId id="476"/>
            <p14:sldId id="478"/>
            <p14:sldId id="420"/>
            <p14:sldId id="436"/>
            <p14:sldId id="477"/>
            <p14:sldId id="437"/>
            <p14:sldId id="480"/>
            <p14:sldId id="438"/>
            <p14:sldId id="462"/>
            <p14:sldId id="439"/>
            <p14:sldId id="446"/>
            <p14:sldId id="447"/>
            <p14:sldId id="463"/>
            <p14:sldId id="464"/>
            <p14:sldId id="466"/>
            <p14:sldId id="450"/>
            <p14:sldId id="549"/>
            <p14:sldId id="547"/>
            <p14:sldId id="548"/>
            <p14:sldId id="482"/>
            <p14:sldId id="445"/>
            <p14:sldId id="448"/>
            <p14:sldId id="449"/>
            <p14:sldId id="465"/>
            <p14:sldId id="467"/>
            <p14:sldId id="468"/>
            <p14:sldId id="469"/>
            <p14:sldId id="470"/>
            <p14:sldId id="471"/>
            <p14:sldId id="472"/>
            <p14:sldId id="479"/>
            <p14:sldId id="411"/>
          </p14:sldIdLst>
        </p14:section>
        <p14:section name="Untitled Section" id="{C310DF6B-37C9-4A6A-A52F-D0147F7551D5}">
          <p14:sldIdLst/>
        </p14:section>
        <p14:section name="Untitled Section" id="{F0775640-F074-4B4C-9F63-5684BD74D745}">
          <p14:sldIdLst/>
        </p14:section>
      </p14:sectionLst>
    </p:ext>
    <p:ext uri="{EFAFB233-063F-42B5-8137-9DF3F51BA10A}">
      <p15:sldGuideLst xmlns:p15="http://schemas.microsoft.com/office/powerpoint/2012/main">
        <p15:guide id="1" orient="horz" pos="4178" userDrawn="1">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48" autoAdjust="0"/>
    <p:restoredTop sz="96433" autoAdjust="0"/>
  </p:normalViewPr>
  <p:slideViewPr>
    <p:cSldViewPr snapToGrid="0">
      <p:cViewPr varScale="1">
        <p:scale>
          <a:sx n="96" d="100"/>
          <a:sy n="96" d="100"/>
        </p:scale>
        <p:origin x="1032" y="57"/>
      </p:cViewPr>
      <p:guideLst>
        <p:guide orient="horz" pos="4178"/>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handoutMaster" Target="handoutMasters/handout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hyperlink" Target="https://github.com/govuk-react/govuk-react" TargetMode="External"/><Relationship Id="rId2" Type="http://schemas.openxmlformats.org/officeDocument/2006/relationships/hyperlink" Target="https://reactrouter.com/en/main" TargetMode="External"/><Relationship Id="rId1" Type="http://schemas.openxmlformats.org/officeDocument/2006/relationships/slideLayout" Target="../slideLayouts/slideLayout2.xml"/><Relationship Id="rId6" Type="http://schemas.openxmlformats.org/officeDocument/2006/relationships/hyperlink" Target="https://openapi-generator.tech/" TargetMode="External"/><Relationship Id="rId5" Type="http://schemas.openxmlformats.org/officeDocument/2006/relationships/hyperlink" Target="https://mui.com/" TargetMode="External"/><Relationship Id="rId4" Type="http://schemas.openxmlformats.org/officeDocument/2006/relationships/hyperlink" Target="https://www.npmjs.com/package/state-pool" TargetMode="Externa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a:t>Create </a:t>
            </a:r>
            <a:r>
              <a:rPr lang="en-US" altLang="en-US" sz="4000" dirty="0"/>
              <a:t>React App</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22A86-A381-DE52-74BC-39BDCFECB238}"/>
              </a:ext>
            </a:extLst>
          </p:cNvPr>
          <p:cNvSpPr>
            <a:spLocks noGrp="1"/>
          </p:cNvSpPr>
          <p:nvPr>
            <p:ph type="title"/>
          </p:nvPr>
        </p:nvSpPr>
        <p:spPr/>
        <p:txBody>
          <a:bodyPr/>
          <a:lstStyle/>
          <a:p>
            <a:r>
              <a:rPr lang="en-GB" dirty="0"/>
              <a:t>What is React?</a:t>
            </a:r>
          </a:p>
        </p:txBody>
      </p:sp>
      <p:sp>
        <p:nvSpPr>
          <p:cNvPr id="3" name="Content Placeholder 2">
            <a:extLst>
              <a:ext uri="{FF2B5EF4-FFF2-40B4-BE49-F238E27FC236}">
                <a16:creationId xmlns:a16="http://schemas.microsoft.com/office/drawing/2014/main" id="{5D6C77F8-13F0-CE4A-7A0E-F25C074CB9B2}"/>
              </a:ext>
            </a:extLst>
          </p:cNvPr>
          <p:cNvSpPr>
            <a:spLocks noGrp="1"/>
          </p:cNvSpPr>
          <p:nvPr>
            <p:ph idx="1"/>
          </p:nvPr>
        </p:nvSpPr>
        <p:spPr>
          <a:xfrm>
            <a:off x="1047750" y="1298164"/>
            <a:ext cx="7029450" cy="4540661"/>
          </a:xfrm>
        </p:spPr>
        <p:txBody>
          <a:bodyPr/>
          <a:lstStyle/>
          <a:p>
            <a:r>
              <a:rPr lang="en-GB" dirty="0"/>
              <a:t>React is not a framework (unlike Angular, which is more opinionated).</a:t>
            </a:r>
          </a:p>
          <a:p>
            <a:r>
              <a:rPr lang="en-GB" dirty="0"/>
              <a:t>React is an open-source project created by Facebook.</a:t>
            </a:r>
          </a:p>
          <a:p>
            <a:r>
              <a:rPr lang="en-GB" dirty="0"/>
              <a:t>React is used to build user interfaces (UI) on the front end.</a:t>
            </a:r>
          </a:p>
          <a:p>
            <a:r>
              <a:rPr lang="en-GB" dirty="0"/>
              <a:t>React is the view layer of an MVC application (Model View Controller)</a:t>
            </a:r>
          </a:p>
          <a:p>
            <a:r>
              <a:rPr lang="en-GB" dirty="0"/>
              <a:t>React implements a browser-independent DOM system for performance and cross-browser compatibility.</a:t>
            </a:r>
          </a:p>
          <a:p>
            <a:r>
              <a:rPr lang="en-GB" dirty="0"/>
              <a:t>You specify “HTML” in React using JavaScript XML (JSX)</a:t>
            </a:r>
          </a:p>
          <a:p>
            <a:pPr lvl="1">
              <a:buFont typeface="Wingdings" panose="05000000000000000000" pitchFamily="2" charset="2"/>
              <a:buChar char="Ø"/>
            </a:pPr>
            <a:r>
              <a:rPr lang="en-GB" dirty="0"/>
              <a:t>JSX is actually closer to JavaScript, not HTML, so there are a few key differences</a:t>
            </a:r>
          </a:p>
          <a:p>
            <a:endParaRPr lang="en-GB" dirty="0"/>
          </a:p>
        </p:txBody>
      </p:sp>
      <p:sp>
        <p:nvSpPr>
          <p:cNvPr id="4" name="Footer Placeholder 3">
            <a:extLst>
              <a:ext uri="{FF2B5EF4-FFF2-40B4-BE49-F238E27FC236}">
                <a16:creationId xmlns:a16="http://schemas.microsoft.com/office/drawing/2014/main" id="{E37956C5-2A6A-22DC-D720-94575E046209}"/>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219996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A994-F061-1C29-39F8-666FADA3FAF1}"/>
              </a:ext>
            </a:extLst>
          </p:cNvPr>
          <p:cNvSpPr>
            <a:spLocks noGrp="1"/>
          </p:cNvSpPr>
          <p:nvPr>
            <p:ph type="title"/>
          </p:nvPr>
        </p:nvSpPr>
        <p:spPr/>
        <p:txBody>
          <a:bodyPr/>
          <a:lstStyle/>
          <a:p>
            <a:r>
              <a:rPr lang="en-GB" dirty="0"/>
              <a:t>FYI: Function vs Class Components</a:t>
            </a:r>
          </a:p>
        </p:txBody>
      </p:sp>
      <p:sp>
        <p:nvSpPr>
          <p:cNvPr id="3" name="Content Placeholder 2">
            <a:extLst>
              <a:ext uri="{FF2B5EF4-FFF2-40B4-BE49-F238E27FC236}">
                <a16:creationId xmlns:a16="http://schemas.microsoft.com/office/drawing/2014/main" id="{73B1B298-5904-01D4-F8BA-5E07AA3F7F0F}"/>
              </a:ext>
            </a:extLst>
          </p:cNvPr>
          <p:cNvSpPr>
            <a:spLocks noGrp="1"/>
          </p:cNvSpPr>
          <p:nvPr>
            <p:ph idx="1"/>
          </p:nvPr>
        </p:nvSpPr>
        <p:spPr>
          <a:xfrm>
            <a:off x="118446" y="729625"/>
            <a:ext cx="8755498" cy="1535055"/>
          </a:xfrm>
        </p:spPr>
        <p:txBody>
          <a:bodyPr/>
          <a:lstStyle/>
          <a:p>
            <a:r>
              <a:rPr lang="en-GB" dirty="0"/>
              <a:t>There is some confusion between using </a:t>
            </a:r>
            <a:r>
              <a:rPr lang="en-GB" b="1" dirty="0"/>
              <a:t>state hooks </a:t>
            </a:r>
            <a:r>
              <a:rPr lang="en-GB" dirty="0"/>
              <a:t>and </a:t>
            </a:r>
            <a:r>
              <a:rPr lang="en-GB" b="1" dirty="0"/>
              <a:t>classes</a:t>
            </a:r>
            <a:r>
              <a:rPr lang="en-GB" dirty="0"/>
              <a:t> in React. You will find a number of examples using both.</a:t>
            </a:r>
          </a:p>
          <a:p>
            <a:pPr lvl="1"/>
            <a:r>
              <a:rPr lang="en-GB" dirty="0"/>
              <a:t>They are interchangeable, you can use either approach</a:t>
            </a:r>
          </a:p>
          <a:p>
            <a:pPr lvl="1"/>
            <a:r>
              <a:rPr lang="en-GB" b="1" dirty="0"/>
              <a:t>The recommended approach is to use state hooks</a:t>
            </a:r>
          </a:p>
          <a:p>
            <a:endParaRPr lang="en-GB" dirty="0"/>
          </a:p>
          <a:p>
            <a:endParaRPr lang="en-GB" dirty="0"/>
          </a:p>
        </p:txBody>
      </p:sp>
      <p:sp>
        <p:nvSpPr>
          <p:cNvPr id="4" name="Footer Placeholder 3">
            <a:extLst>
              <a:ext uri="{FF2B5EF4-FFF2-40B4-BE49-F238E27FC236}">
                <a16:creationId xmlns:a16="http://schemas.microsoft.com/office/drawing/2014/main" id="{5221A4B1-BD8E-1663-6B06-689D745C9E1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71A311B-6140-BDD9-B6E5-21C00BDEA952}"/>
              </a:ext>
            </a:extLst>
          </p:cNvPr>
          <p:cNvSpPr txBox="1"/>
          <p:nvPr/>
        </p:nvSpPr>
        <p:spPr>
          <a:xfrm>
            <a:off x="4998404" y="6576394"/>
            <a:ext cx="3347391" cy="307777"/>
          </a:xfrm>
          <a:prstGeom prst="rect">
            <a:avLst/>
          </a:prstGeom>
          <a:noFill/>
        </p:spPr>
        <p:txBody>
          <a:bodyPr wrap="none" rtlCol="0">
            <a:spAutoFit/>
          </a:bodyPr>
          <a:lstStyle/>
          <a:p>
            <a:r>
              <a:rPr lang="en-GB" sz="1400" i="1" dirty="0"/>
              <a:t>https://reactjs.org/docs/hooks-state.html</a:t>
            </a:r>
          </a:p>
        </p:txBody>
      </p:sp>
      <p:sp>
        <p:nvSpPr>
          <p:cNvPr id="6" name="TextBox 5">
            <a:extLst>
              <a:ext uri="{FF2B5EF4-FFF2-40B4-BE49-F238E27FC236}">
                <a16:creationId xmlns:a16="http://schemas.microsoft.com/office/drawing/2014/main" id="{4DA5CF59-E17F-A8F8-40C0-C4EDA25E7142}"/>
              </a:ext>
            </a:extLst>
          </p:cNvPr>
          <p:cNvSpPr txBox="1"/>
          <p:nvPr/>
        </p:nvSpPr>
        <p:spPr>
          <a:xfrm>
            <a:off x="23681" y="2196745"/>
            <a:ext cx="4235623" cy="3323987"/>
          </a:xfrm>
          <a:prstGeom prst="rect">
            <a:avLst/>
          </a:prstGeom>
          <a:solidFill>
            <a:schemeClr val="accent6">
              <a:lumMod val="20000"/>
              <a:lumOff val="80000"/>
            </a:schemeClr>
          </a:solidFill>
        </p:spPr>
        <p:txBody>
          <a:bodyPr wrap="square" rtlCol="0">
            <a:spAutoFit/>
          </a:bodyPr>
          <a:lstStyle/>
          <a:p>
            <a:r>
              <a:rPr lang="en-GB" sz="1400" dirty="0"/>
              <a:t>import React, { </a:t>
            </a:r>
            <a:r>
              <a:rPr lang="en-GB" sz="1400" dirty="0" err="1"/>
              <a:t>useState</a:t>
            </a:r>
            <a:r>
              <a:rPr lang="en-GB" sz="1400" dirty="0"/>
              <a:t> } from 'react';</a:t>
            </a:r>
          </a:p>
          <a:p>
            <a:endParaRPr lang="en-GB" sz="1400" dirty="0"/>
          </a:p>
          <a:p>
            <a:r>
              <a:rPr lang="en-GB" sz="1400" dirty="0"/>
              <a:t>function Example() {</a:t>
            </a:r>
          </a:p>
          <a:p>
            <a:endParaRPr lang="en-GB" sz="1400" dirty="0"/>
          </a:p>
          <a:p>
            <a:r>
              <a:rPr lang="en-GB" sz="1400" dirty="0" err="1"/>
              <a:t>const</a:t>
            </a:r>
            <a:r>
              <a:rPr lang="en-GB" sz="1400" dirty="0"/>
              <a:t> [count, </a:t>
            </a:r>
            <a:r>
              <a:rPr lang="en-GB" sz="1400" dirty="0" err="1"/>
              <a:t>setCount</a:t>
            </a:r>
            <a:r>
              <a:rPr lang="en-GB" sz="1400" dirty="0"/>
              <a:t>] = </a:t>
            </a:r>
            <a:r>
              <a:rPr lang="en-GB" sz="1400" dirty="0" err="1"/>
              <a:t>useState</a:t>
            </a:r>
            <a:r>
              <a:rPr lang="en-GB" sz="1400" dirty="0"/>
              <a:t>(0);</a:t>
            </a:r>
          </a:p>
          <a:p>
            <a:endParaRPr lang="en-GB" sz="1400" dirty="0"/>
          </a:p>
          <a:p>
            <a:r>
              <a:rPr lang="en-GB" sz="1400" dirty="0"/>
              <a:t>  return (</a:t>
            </a:r>
          </a:p>
          <a:p>
            <a:r>
              <a:rPr lang="en-GB" sz="1400" dirty="0"/>
              <a:t>    &lt;div&gt;</a:t>
            </a:r>
          </a:p>
          <a:p>
            <a:r>
              <a:rPr lang="en-GB" sz="1400" dirty="0"/>
              <a:t>      &lt;p&gt;You clicked {count} times&lt;/p&gt;</a:t>
            </a:r>
          </a:p>
          <a:p>
            <a:r>
              <a:rPr lang="en-GB" sz="1400" dirty="0"/>
              <a:t>      &lt;button </a:t>
            </a:r>
            <a:r>
              <a:rPr lang="en-GB" sz="1400" dirty="0" err="1"/>
              <a:t>onClick</a:t>
            </a:r>
            <a:r>
              <a:rPr lang="en-GB" sz="1400" dirty="0"/>
              <a:t>={() =&gt; </a:t>
            </a:r>
            <a:r>
              <a:rPr lang="en-GB" sz="1400" dirty="0" err="1"/>
              <a:t>setCount</a:t>
            </a:r>
            <a:r>
              <a:rPr lang="en-GB" sz="1400" dirty="0"/>
              <a:t>(count + 1)}&gt;</a:t>
            </a:r>
          </a:p>
          <a:p>
            <a:r>
              <a:rPr lang="en-GB" sz="1400" dirty="0"/>
              <a:t>        Click me</a:t>
            </a:r>
          </a:p>
          <a:p>
            <a:r>
              <a:rPr lang="en-GB" sz="1400" dirty="0"/>
              <a:t>      &lt;/button&gt;</a:t>
            </a:r>
          </a:p>
          <a:p>
            <a:r>
              <a:rPr lang="en-GB" sz="1400" dirty="0"/>
              <a:t>    &lt;/div&gt;</a:t>
            </a:r>
          </a:p>
          <a:p>
            <a:r>
              <a:rPr lang="en-GB" sz="1400" dirty="0"/>
              <a:t>  );</a:t>
            </a:r>
          </a:p>
          <a:p>
            <a:r>
              <a:rPr lang="en-GB" sz="1400" dirty="0"/>
              <a:t>}</a:t>
            </a:r>
          </a:p>
        </p:txBody>
      </p:sp>
      <p:sp>
        <p:nvSpPr>
          <p:cNvPr id="8" name="TextBox 7">
            <a:extLst>
              <a:ext uri="{FF2B5EF4-FFF2-40B4-BE49-F238E27FC236}">
                <a16:creationId xmlns:a16="http://schemas.microsoft.com/office/drawing/2014/main" id="{7C2E20F1-BB53-14BF-0C51-487A841558BC}"/>
              </a:ext>
            </a:extLst>
          </p:cNvPr>
          <p:cNvSpPr txBox="1"/>
          <p:nvPr/>
        </p:nvSpPr>
        <p:spPr>
          <a:xfrm>
            <a:off x="4316158" y="2196745"/>
            <a:ext cx="4827842" cy="4401205"/>
          </a:xfrm>
          <a:prstGeom prst="rect">
            <a:avLst/>
          </a:prstGeom>
          <a:solidFill>
            <a:schemeClr val="accent6">
              <a:lumMod val="20000"/>
              <a:lumOff val="80000"/>
            </a:schemeClr>
          </a:solidFill>
        </p:spPr>
        <p:txBody>
          <a:bodyPr wrap="square" rtlCol="0">
            <a:spAutoFit/>
          </a:bodyPr>
          <a:lstStyle/>
          <a:p>
            <a:r>
              <a:rPr lang="en-GB" sz="1400" dirty="0"/>
              <a:t>class Example extends </a:t>
            </a:r>
            <a:r>
              <a:rPr lang="en-GB" sz="1400" dirty="0" err="1"/>
              <a:t>React.Component</a:t>
            </a:r>
            <a:r>
              <a:rPr lang="en-GB" sz="1400" dirty="0"/>
              <a:t> {</a:t>
            </a:r>
          </a:p>
          <a:p>
            <a:r>
              <a:rPr lang="en-GB" sz="1400" dirty="0"/>
              <a:t>  constructor(props) {</a:t>
            </a:r>
          </a:p>
          <a:p>
            <a:r>
              <a:rPr lang="en-GB" sz="1400" dirty="0"/>
              <a:t>    super(props);</a:t>
            </a:r>
          </a:p>
          <a:p>
            <a:r>
              <a:rPr lang="en-GB" sz="1400" dirty="0"/>
              <a:t>    </a:t>
            </a:r>
            <a:r>
              <a:rPr lang="en-GB" sz="1400" dirty="0" err="1"/>
              <a:t>this.state</a:t>
            </a:r>
            <a:r>
              <a:rPr lang="en-GB" sz="1400" dirty="0"/>
              <a:t> = {</a:t>
            </a:r>
          </a:p>
          <a:p>
            <a:r>
              <a:rPr lang="en-GB" sz="1400" dirty="0"/>
              <a:t>      count: 0</a:t>
            </a:r>
          </a:p>
          <a:p>
            <a:r>
              <a:rPr lang="en-GB" sz="1400" dirty="0"/>
              <a:t>    };</a:t>
            </a:r>
          </a:p>
          <a:p>
            <a:r>
              <a:rPr lang="en-GB" sz="1400" dirty="0"/>
              <a:t>  }</a:t>
            </a:r>
          </a:p>
          <a:p>
            <a:endParaRPr lang="en-GB" sz="1400" dirty="0"/>
          </a:p>
          <a:p>
            <a:r>
              <a:rPr lang="en-GB" sz="1400" dirty="0"/>
              <a:t>  render() {</a:t>
            </a:r>
          </a:p>
          <a:p>
            <a:r>
              <a:rPr lang="en-GB" sz="1400" dirty="0"/>
              <a:t>    return (</a:t>
            </a:r>
          </a:p>
          <a:p>
            <a:r>
              <a:rPr lang="en-GB" sz="1400" dirty="0"/>
              <a:t>      &lt;div&gt;</a:t>
            </a:r>
          </a:p>
          <a:p>
            <a:r>
              <a:rPr lang="en-GB" sz="1400" dirty="0"/>
              <a:t>        &lt;p&gt;You clicked {</a:t>
            </a:r>
            <a:r>
              <a:rPr lang="en-GB" sz="1400" dirty="0" err="1"/>
              <a:t>this.state.count</a:t>
            </a:r>
            <a:r>
              <a:rPr lang="en-GB" sz="1400" dirty="0"/>
              <a:t>} times&lt;/p&gt;</a:t>
            </a:r>
          </a:p>
          <a:p>
            <a:r>
              <a:rPr lang="en-GB" sz="1400" dirty="0"/>
              <a:t>        &lt;button </a:t>
            </a:r>
            <a:r>
              <a:rPr lang="en-GB" sz="1400" dirty="0" err="1"/>
              <a:t>onClick</a:t>
            </a:r>
            <a:r>
              <a:rPr lang="en-GB" sz="1400" dirty="0"/>
              <a:t>={() =&gt; </a:t>
            </a:r>
            <a:r>
              <a:rPr lang="en-GB" sz="1400" dirty="0" err="1"/>
              <a:t>this.setState</a:t>
            </a:r>
            <a:r>
              <a:rPr lang="en-GB" sz="1400" dirty="0"/>
              <a:t>({ count: </a:t>
            </a:r>
            <a:r>
              <a:rPr lang="en-GB" sz="1400" dirty="0" err="1"/>
              <a:t>this.state.count</a:t>
            </a:r>
            <a:r>
              <a:rPr lang="en-GB" sz="1400" dirty="0"/>
              <a:t> + 1 })}&gt;</a:t>
            </a:r>
          </a:p>
          <a:p>
            <a:r>
              <a:rPr lang="en-GB" sz="1400" dirty="0"/>
              <a:t>          Click me</a:t>
            </a:r>
          </a:p>
          <a:p>
            <a:r>
              <a:rPr lang="en-GB" sz="1400" dirty="0"/>
              <a:t>        &lt;/button&gt;</a:t>
            </a:r>
          </a:p>
          <a:p>
            <a:r>
              <a:rPr lang="en-GB" sz="1400" dirty="0"/>
              <a:t>      &lt;/div&gt;</a:t>
            </a:r>
          </a:p>
          <a:p>
            <a:r>
              <a:rPr lang="en-GB" sz="1400" dirty="0"/>
              <a:t>    );</a:t>
            </a:r>
          </a:p>
          <a:p>
            <a:r>
              <a:rPr lang="en-GB" sz="1400" dirty="0"/>
              <a:t>  }</a:t>
            </a:r>
          </a:p>
          <a:p>
            <a:r>
              <a:rPr lang="en-GB" sz="1400" dirty="0"/>
              <a:t>}</a:t>
            </a:r>
          </a:p>
        </p:txBody>
      </p:sp>
      <p:sp>
        <p:nvSpPr>
          <p:cNvPr id="10" name="TextBox 9">
            <a:extLst>
              <a:ext uri="{FF2B5EF4-FFF2-40B4-BE49-F238E27FC236}">
                <a16:creationId xmlns:a16="http://schemas.microsoft.com/office/drawing/2014/main" id="{E325EDF9-A659-6268-D594-CDCC53B4EB39}"/>
              </a:ext>
            </a:extLst>
          </p:cNvPr>
          <p:cNvSpPr txBox="1"/>
          <p:nvPr/>
        </p:nvSpPr>
        <p:spPr>
          <a:xfrm>
            <a:off x="1333076" y="4935956"/>
            <a:ext cx="2954655" cy="584775"/>
          </a:xfrm>
          <a:prstGeom prst="rect">
            <a:avLst/>
          </a:prstGeom>
          <a:noFill/>
        </p:spPr>
        <p:txBody>
          <a:bodyPr wrap="none" rtlCol="0">
            <a:spAutoFit/>
          </a:bodyPr>
          <a:lstStyle/>
          <a:p>
            <a:r>
              <a:rPr lang="en-GB" sz="1600" b="1" i="1" dirty="0"/>
              <a:t>Function Component</a:t>
            </a:r>
          </a:p>
          <a:p>
            <a:r>
              <a:rPr lang="en-GB" sz="1600" b="1" i="1" dirty="0"/>
              <a:t>(aka Functional Component)</a:t>
            </a:r>
          </a:p>
        </p:txBody>
      </p:sp>
      <p:sp>
        <p:nvSpPr>
          <p:cNvPr id="11" name="TextBox 10">
            <a:extLst>
              <a:ext uri="{FF2B5EF4-FFF2-40B4-BE49-F238E27FC236}">
                <a16:creationId xmlns:a16="http://schemas.microsoft.com/office/drawing/2014/main" id="{C1B56332-19E2-391C-BCF7-F1C346D32025}"/>
              </a:ext>
            </a:extLst>
          </p:cNvPr>
          <p:cNvSpPr txBox="1"/>
          <p:nvPr/>
        </p:nvSpPr>
        <p:spPr>
          <a:xfrm>
            <a:off x="6726350" y="6233230"/>
            <a:ext cx="1927131" cy="338554"/>
          </a:xfrm>
          <a:prstGeom prst="rect">
            <a:avLst/>
          </a:prstGeom>
          <a:noFill/>
        </p:spPr>
        <p:txBody>
          <a:bodyPr wrap="none" rtlCol="0">
            <a:spAutoFit/>
          </a:bodyPr>
          <a:lstStyle/>
          <a:p>
            <a:r>
              <a:rPr lang="en-GB" sz="1600" b="1" i="1" dirty="0"/>
              <a:t>Class Component</a:t>
            </a:r>
          </a:p>
        </p:txBody>
      </p:sp>
      <p:sp>
        <p:nvSpPr>
          <p:cNvPr id="12" name="Rectangle 11">
            <a:extLst>
              <a:ext uri="{FF2B5EF4-FFF2-40B4-BE49-F238E27FC236}">
                <a16:creationId xmlns:a16="http://schemas.microsoft.com/office/drawing/2014/main" id="{4E3B2B05-5408-BD6D-DBE0-7D8E1D6FA140}"/>
              </a:ext>
            </a:extLst>
          </p:cNvPr>
          <p:cNvSpPr/>
          <p:nvPr/>
        </p:nvSpPr>
        <p:spPr bwMode="auto">
          <a:xfrm>
            <a:off x="60423" y="3060635"/>
            <a:ext cx="3279742" cy="320675"/>
          </a:xfrm>
          <a:prstGeom prst="rect">
            <a:avLst/>
          </a:prstGeom>
          <a:noFill/>
          <a:ln w="1270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6AC28A08-6D16-B37F-43E4-EEC7EBD23AF6}"/>
              </a:ext>
            </a:extLst>
          </p:cNvPr>
          <p:cNvSpPr txBox="1"/>
          <p:nvPr/>
        </p:nvSpPr>
        <p:spPr>
          <a:xfrm>
            <a:off x="2402075" y="3335675"/>
            <a:ext cx="918841" cy="276999"/>
          </a:xfrm>
          <a:prstGeom prst="rect">
            <a:avLst/>
          </a:prstGeom>
          <a:noFill/>
        </p:spPr>
        <p:txBody>
          <a:bodyPr wrap="none" rtlCol="0">
            <a:spAutoFit/>
          </a:bodyPr>
          <a:lstStyle/>
          <a:p>
            <a:r>
              <a:rPr lang="en-GB" sz="1200" i="1" dirty="0">
                <a:solidFill>
                  <a:srgbClr val="FF0000"/>
                </a:solidFill>
              </a:rPr>
              <a:t>State hook</a:t>
            </a:r>
          </a:p>
        </p:txBody>
      </p:sp>
      <p:sp>
        <p:nvSpPr>
          <p:cNvPr id="14" name="TextBox 13">
            <a:extLst>
              <a:ext uri="{FF2B5EF4-FFF2-40B4-BE49-F238E27FC236}">
                <a16:creationId xmlns:a16="http://schemas.microsoft.com/office/drawing/2014/main" id="{4893A1EB-A095-A5D2-8A86-E44E437199B4}"/>
              </a:ext>
            </a:extLst>
          </p:cNvPr>
          <p:cNvSpPr txBox="1"/>
          <p:nvPr/>
        </p:nvSpPr>
        <p:spPr>
          <a:xfrm>
            <a:off x="3247504" y="2326093"/>
            <a:ext cx="1142364" cy="461665"/>
          </a:xfrm>
          <a:prstGeom prst="rect">
            <a:avLst/>
          </a:prstGeom>
          <a:noFill/>
        </p:spPr>
        <p:txBody>
          <a:bodyPr wrap="none" rtlCol="0">
            <a:spAutoFit/>
          </a:bodyPr>
          <a:lstStyle/>
          <a:p>
            <a:r>
              <a:rPr lang="en-GB" sz="1200" i="1" dirty="0">
                <a:solidFill>
                  <a:srgbClr val="FF0000"/>
                </a:solidFill>
              </a:rPr>
              <a:t>State Variable</a:t>
            </a:r>
          </a:p>
          <a:p>
            <a:r>
              <a:rPr lang="en-GB" sz="1200" i="1" dirty="0">
                <a:solidFill>
                  <a:srgbClr val="FF0000"/>
                </a:solidFill>
              </a:rPr>
              <a:t>“count”</a:t>
            </a:r>
          </a:p>
        </p:txBody>
      </p:sp>
      <p:cxnSp>
        <p:nvCxnSpPr>
          <p:cNvPr id="16" name="Straight Arrow Connector 15">
            <a:extLst>
              <a:ext uri="{FF2B5EF4-FFF2-40B4-BE49-F238E27FC236}">
                <a16:creationId xmlns:a16="http://schemas.microsoft.com/office/drawing/2014/main" id="{954946D8-54E8-17B1-2E80-3EE21B282573}"/>
              </a:ext>
            </a:extLst>
          </p:cNvPr>
          <p:cNvCxnSpPr/>
          <p:nvPr/>
        </p:nvCxnSpPr>
        <p:spPr bwMode="auto">
          <a:xfrm flipH="1">
            <a:off x="999681" y="2774414"/>
            <a:ext cx="2762151" cy="27504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a:extLst>
              <a:ext uri="{FF2B5EF4-FFF2-40B4-BE49-F238E27FC236}">
                <a16:creationId xmlns:a16="http://schemas.microsoft.com/office/drawing/2014/main" id="{060D4E59-5D36-AE72-C624-22B24F5166D1}"/>
              </a:ext>
            </a:extLst>
          </p:cNvPr>
          <p:cNvCxnSpPr/>
          <p:nvPr/>
        </p:nvCxnSpPr>
        <p:spPr bwMode="auto">
          <a:xfrm>
            <a:off x="3714454" y="2774414"/>
            <a:ext cx="886121" cy="4172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6A37B925-3A3A-5A77-C4FD-A42633F81F8B}"/>
              </a:ext>
            </a:extLst>
          </p:cNvPr>
          <p:cNvSpPr txBox="1"/>
          <p:nvPr/>
        </p:nvSpPr>
        <p:spPr>
          <a:xfrm>
            <a:off x="23681" y="5567363"/>
            <a:ext cx="4078139" cy="923330"/>
          </a:xfrm>
          <a:prstGeom prst="rect">
            <a:avLst/>
          </a:prstGeom>
          <a:noFill/>
        </p:spPr>
        <p:txBody>
          <a:bodyPr wrap="square" rtlCol="0">
            <a:spAutoFit/>
          </a:bodyPr>
          <a:lstStyle/>
          <a:p>
            <a:r>
              <a:rPr lang="en-GB" dirty="0"/>
              <a:t>Essentially, state hooks allow us to convert </a:t>
            </a:r>
            <a:r>
              <a:rPr lang="en-GB" b="1" dirty="0"/>
              <a:t>stateless</a:t>
            </a:r>
            <a:r>
              <a:rPr lang="en-GB" dirty="0"/>
              <a:t> function components into </a:t>
            </a:r>
            <a:r>
              <a:rPr lang="en-GB" b="1" dirty="0"/>
              <a:t>stateful</a:t>
            </a:r>
            <a:r>
              <a:rPr lang="en-GB" dirty="0"/>
              <a:t> components</a:t>
            </a:r>
          </a:p>
        </p:txBody>
      </p:sp>
      <p:sp>
        <p:nvSpPr>
          <p:cNvPr id="21" name="TextBox 20">
            <a:extLst>
              <a:ext uri="{FF2B5EF4-FFF2-40B4-BE49-F238E27FC236}">
                <a16:creationId xmlns:a16="http://schemas.microsoft.com/office/drawing/2014/main" id="{72E770B1-2527-EBA2-4583-0C348217BEA0}"/>
              </a:ext>
            </a:extLst>
          </p:cNvPr>
          <p:cNvSpPr txBox="1"/>
          <p:nvPr/>
        </p:nvSpPr>
        <p:spPr>
          <a:xfrm>
            <a:off x="6140226" y="2787758"/>
            <a:ext cx="2973559" cy="1754326"/>
          </a:xfrm>
          <a:prstGeom prst="rect">
            <a:avLst/>
          </a:prstGeom>
          <a:noFill/>
          <a:ln>
            <a:solidFill>
              <a:schemeClr val="tx1"/>
            </a:solidFill>
          </a:ln>
        </p:spPr>
        <p:txBody>
          <a:bodyPr wrap="square" rtlCol="0">
            <a:spAutoFit/>
          </a:bodyPr>
          <a:lstStyle/>
          <a:p>
            <a:r>
              <a:rPr lang="en-GB" sz="1200" dirty="0"/>
              <a:t>In OOP we add attributes to a class that describe the values stored in each object. Each object has different values for the attributes. Since these value exist for as long as the object exists and beyond the lifetime of each method we call on the object we can say that each object is in a different state, and the methods change the object state.</a:t>
            </a:r>
          </a:p>
        </p:txBody>
      </p:sp>
    </p:spTree>
    <p:extLst>
      <p:ext uri="{BB962C8B-B14F-4D97-AF65-F5344CB8AC3E}">
        <p14:creationId xmlns:p14="http://schemas.microsoft.com/office/powerpoint/2010/main" val="306528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1CA1-C8D8-7777-662F-554ED2E13C76}"/>
              </a:ext>
            </a:extLst>
          </p:cNvPr>
          <p:cNvSpPr>
            <a:spLocks noGrp="1"/>
          </p:cNvSpPr>
          <p:nvPr>
            <p:ph type="title"/>
          </p:nvPr>
        </p:nvSpPr>
        <p:spPr/>
        <p:txBody>
          <a:bodyPr/>
          <a:lstStyle/>
          <a:p>
            <a:r>
              <a:rPr lang="en-GB" dirty="0"/>
              <a:t>Creating an App</a:t>
            </a:r>
          </a:p>
        </p:txBody>
      </p:sp>
      <p:sp>
        <p:nvSpPr>
          <p:cNvPr id="3" name="Content Placeholder 2">
            <a:extLst>
              <a:ext uri="{FF2B5EF4-FFF2-40B4-BE49-F238E27FC236}">
                <a16:creationId xmlns:a16="http://schemas.microsoft.com/office/drawing/2014/main" id="{1306DDB3-8130-21E6-B315-0DB16133EE8C}"/>
              </a:ext>
            </a:extLst>
          </p:cNvPr>
          <p:cNvSpPr>
            <a:spLocks noGrp="1"/>
          </p:cNvSpPr>
          <p:nvPr>
            <p:ph idx="1"/>
          </p:nvPr>
        </p:nvSpPr>
        <p:spPr>
          <a:xfrm>
            <a:off x="587141" y="1212783"/>
            <a:ext cx="7815714" cy="4626042"/>
          </a:xfrm>
        </p:spPr>
        <p:txBody>
          <a:bodyPr/>
          <a:lstStyle/>
          <a:p>
            <a:r>
              <a:rPr lang="en-GB" dirty="0"/>
              <a:t>You can create a React App in three ways:</a:t>
            </a:r>
          </a:p>
          <a:p>
            <a:pPr marL="457200" indent="-457200">
              <a:buFont typeface="+mj-lt"/>
              <a:buAutoNum type="arabicPeriod"/>
            </a:pPr>
            <a:r>
              <a:rPr lang="en-GB" b="1" dirty="0"/>
              <a:t>As a library (from scratch)</a:t>
            </a:r>
            <a:r>
              <a:rPr lang="en-GB" dirty="0"/>
              <a:t>: you will need to install a build tool such as Vite, then implement framework's design patterns yourself.</a:t>
            </a:r>
          </a:p>
          <a:p>
            <a:pPr marL="457200" indent="-457200">
              <a:buFont typeface="+mj-lt"/>
              <a:buAutoNum type="arabicPeriod"/>
            </a:pPr>
            <a:r>
              <a:rPr lang="en-GB" b="1" dirty="0"/>
              <a:t>Using a framework</a:t>
            </a:r>
            <a:r>
              <a:rPr lang="en-GB" dirty="0"/>
              <a:t>: this means you have to build an application using a formal routing approach for directing the URL to the appropriate React component and building a component according to the framework’s concepts and principles. Typically, these allow the app to be run stand-alone, that is, without a server.</a:t>
            </a:r>
          </a:p>
          <a:p>
            <a:pPr marL="457200" indent="-457200">
              <a:buFont typeface="+mj-lt"/>
              <a:buAutoNum type="arabicPeriod"/>
            </a:pPr>
            <a:r>
              <a:rPr lang="en-GB" b="1" dirty="0"/>
              <a:t>Add to existing project</a:t>
            </a:r>
            <a:r>
              <a:rPr lang="en-GB" dirty="0"/>
              <a:t>: you add React to your own project and use it to render React interactive components within your application</a:t>
            </a:r>
          </a:p>
        </p:txBody>
      </p:sp>
      <p:sp>
        <p:nvSpPr>
          <p:cNvPr id="4" name="Footer Placeholder 3">
            <a:extLst>
              <a:ext uri="{FF2B5EF4-FFF2-40B4-BE49-F238E27FC236}">
                <a16:creationId xmlns:a16="http://schemas.microsoft.com/office/drawing/2014/main" id="{84BF5334-EF1A-56E1-8F04-D26D577183F4}"/>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426330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F30F0-990D-7258-AA81-2C4005184DF9}"/>
              </a:ext>
            </a:extLst>
          </p:cNvPr>
          <p:cNvSpPr>
            <a:spLocks noGrp="1"/>
          </p:cNvSpPr>
          <p:nvPr>
            <p:ph type="title"/>
          </p:nvPr>
        </p:nvSpPr>
        <p:spPr/>
        <p:txBody>
          <a:bodyPr/>
          <a:lstStyle/>
          <a:p>
            <a:r>
              <a:rPr lang="en-GB" dirty="0"/>
              <a:t>Learning React</a:t>
            </a:r>
          </a:p>
        </p:txBody>
      </p:sp>
      <p:sp>
        <p:nvSpPr>
          <p:cNvPr id="3" name="Content Placeholder 2">
            <a:extLst>
              <a:ext uri="{FF2B5EF4-FFF2-40B4-BE49-F238E27FC236}">
                <a16:creationId xmlns:a16="http://schemas.microsoft.com/office/drawing/2014/main" id="{DECC823E-9156-3885-E004-D053C4782A7F}"/>
              </a:ext>
            </a:extLst>
          </p:cNvPr>
          <p:cNvSpPr>
            <a:spLocks noGrp="1"/>
          </p:cNvSpPr>
          <p:nvPr>
            <p:ph idx="1"/>
          </p:nvPr>
        </p:nvSpPr>
        <p:spPr>
          <a:xfrm>
            <a:off x="1047750" y="1724025"/>
            <a:ext cx="7029450" cy="1668880"/>
          </a:xfrm>
        </p:spPr>
        <p:txBody>
          <a:bodyPr/>
          <a:lstStyle/>
          <a:p>
            <a:r>
              <a:rPr lang="en-GB" dirty="0"/>
              <a:t>For us, the simplest approach to learning React is to add React to our own node.js project which will involve creating a web page within which React components can be displayed.</a:t>
            </a:r>
          </a:p>
        </p:txBody>
      </p:sp>
      <p:sp>
        <p:nvSpPr>
          <p:cNvPr id="4" name="Footer Placeholder 3">
            <a:extLst>
              <a:ext uri="{FF2B5EF4-FFF2-40B4-BE49-F238E27FC236}">
                <a16:creationId xmlns:a16="http://schemas.microsoft.com/office/drawing/2014/main" id="{170B3F95-C47D-40EB-022A-7C68A98E9C9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E225481-402F-87CD-6E9F-A900736CFE69}"/>
              </a:ext>
            </a:extLst>
          </p:cNvPr>
          <p:cNvSpPr txBox="1"/>
          <p:nvPr/>
        </p:nvSpPr>
        <p:spPr>
          <a:xfrm>
            <a:off x="859736" y="4880008"/>
            <a:ext cx="7424530" cy="707886"/>
          </a:xfrm>
          <a:prstGeom prst="rect">
            <a:avLst/>
          </a:prstGeom>
          <a:noFill/>
          <a:ln>
            <a:solidFill>
              <a:schemeClr val="tx1"/>
            </a:solidFill>
          </a:ln>
        </p:spPr>
        <p:txBody>
          <a:bodyPr wrap="square" rtlCol="0">
            <a:spAutoFit/>
          </a:bodyPr>
          <a:lstStyle/>
          <a:p>
            <a:r>
              <a:rPr lang="en-GB" sz="2000" dirty="0"/>
              <a:t>Note: even the Next.js framework suggest that you learn React.js </a:t>
            </a:r>
            <a:r>
              <a:rPr lang="en-GB" sz="2000" u="sng" dirty="0"/>
              <a:t>before</a:t>
            </a:r>
            <a:r>
              <a:rPr lang="en-GB" sz="2000" dirty="0"/>
              <a:t> you start learning the framework. </a:t>
            </a:r>
          </a:p>
        </p:txBody>
      </p:sp>
    </p:spTree>
    <p:extLst>
      <p:ext uri="{BB962C8B-B14F-4D97-AF65-F5344CB8AC3E}">
        <p14:creationId xmlns:p14="http://schemas.microsoft.com/office/powerpoint/2010/main" val="1509111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D3D2F-5083-46EB-268B-AEF972B48EF1}"/>
              </a:ext>
            </a:extLst>
          </p:cNvPr>
          <p:cNvSpPr>
            <a:spLocks noGrp="1"/>
          </p:cNvSpPr>
          <p:nvPr>
            <p:ph type="title"/>
          </p:nvPr>
        </p:nvSpPr>
        <p:spPr/>
        <p:txBody>
          <a:bodyPr/>
          <a:lstStyle/>
          <a:p>
            <a:r>
              <a:rPr lang="en-GB" dirty="0"/>
              <a:t>Bundlers (webpack)</a:t>
            </a:r>
          </a:p>
        </p:txBody>
      </p:sp>
      <p:sp>
        <p:nvSpPr>
          <p:cNvPr id="3" name="Content Placeholder 2">
            <a:extLst>
              <a:ext uri="{FF2B5EF4-FFF2-40B4-BE49-F238E27FC236}">
                <a16:creationId xmlns:a16="http://schemas.microsoft.com/office/drawing/2014/main" id="{8F4EC347-9E98-2186-6E29-53808690FFA8}"/>
              </a:ext>
            </a:extLst>
          </p:cNvPr>
          <p:cNvSpPr>
            <a:spLocks noGrp="1"/>
          </p:cNvSpPr>
          <p:nvPr>
            <p:ph idx="1"/>
          </p:nvPr>
        </p:nvSpPr>
        <p:spPr>
          <a:xfrm>
            <a:off x="257175" y="928838"/>
            <a:ext cx="8631756" cy="2290813"/>
          </a:xfrm>
        </p:spPr>
        <p:txBody>
          <a:bodyPr/>
          <a:lstStyle/>
          <a:p>
            <a:r>
              <a:rPr lang="en-GB" dirty="0"/>
              <a:t>Instead of adding &lt;script&gt; tags for every library we wish to include in our web page, we can use a bundler to create a single static file we can include on our page</a:t>
            </a:r>
          </a:p>
          <a:p>
            <a:r>
              <a:rPr lang="en-GB" dirty="0"/>
              <a:t>A dependency occurs anytime one file depends on another.</a:t>
            </a:r>
          </a:p>
          <a:p>
            <a:r>
              <a:rPr lang="en-GB" dirty="0"/>
              <a:t>It generates a dependency graph as it traverses your first code files.</a:t>
            </a:r>
          </a:p>
          <a:p>
            <a:pPr lvl="1">
              <a:buFont typeface="Wingdings" panose="05000000000000000000" pitchFamily="2" charset="2"/>
              <a:buChar char="Ø"/>
            </a:pPr>
            <a:r>
              <a:rPr lang="en-GB" dirty="0"/>
              <a:t>This implies that beginning with the entry point you specified, the module bundler keeps track of both your source files’ dependencies and third-party dependencies.</a:t>
            </a:r>
          </a:p>
          <a:p>
            <a:pPr>
              <a:buFont typeface="Wingdings" panose="05000000000000000000" pitchFamily="2" charset="2"/>
              <a:buChar char="q"/>
            </a:pPr>
            <a:endParaRPr lang="en-GB" dirty="0"/>
          </a:p>
        </p:txBody>
      </p:sp>
      <p:sp>
        <p:nvSpPr>
          <p:cNvPr id="4" name="Footer Placeholder 3">
            <a:extLst>
              <a:ext uri="{FF2B5EF4-FFF2-40B4-BE49-F238E27FC236}">
                <a16:creationId xmlns:a16="http://schemas.microsoft.com/office/drawing/2014/main" id="{F4DBB8F9-B2D5-0515-1D70-1B6C7922A2C9}"/>
              </a:ext>
            </a:extLst>
          </p:cNvPr>
          <p:cNvSpPr>
            <a:spLocks noGrp="1"/>
          </p:cNvSpPr>
          <p:nvPr>
            <p:ph type="ftr" sz="quarter" idx="10"/>
          </p:nvPr>
        </p:nvSpPr>
        <p:spPr/>
        <p:txBody>
          <a:bodyPr/>
          <a:lstStyle/>
          <a:p>
            <a:pPr>
              <a:defRPr/>
            </a:pPr>
            <a:r>
              <a:rPr lang="en-US" altLang="en-US" dirty="0"/>
              <a:t>WEB</a:t>
            </a:r>
          </a:p>
        </p:txBody>
      </p:sp>
      <p:sp>
        <p:nvSpPr>
          <p:cNvPr id="6" name="TextBox 5">
            <a:extLst>
              <a:ext uri="{FF2B5EF4-FFF2-40B4-BE49-F238E27FC236}">
                <a16:creationId xmlns:a16="http://schemas.microsoft.com/office/drawing/2014/main" id="{5BDC9908-EF0A-CA7A-EB25-675EB18C1EFD}"/>
              </a:ext>
            </a:extLst>
          </p:cNvPr>
          <p:cNvSpPr txBox="1"/>
          <p:nvPr/>
        </p:nvSpPr>
        <p:spPr>
          <a:xfrm>
            <a:off x="4641783" y="6311048"/>
            <a:ext cx="4362650" cy="523220"/>
          </a:xfrm>
          <a:prstGeom prst="rect">
            <a:avLst/>
          </a:prstGeom>
          <a:noFill/>
        </p:spPr>
        <p:txBody>
          <a:bodyPr wrap="square">
            <a:spAutoFit/>
          </a:bodyPr>
          <a:lstStyle/>
          <a:p>
            <a:r>
              <a:rPr lang="en-GB" sz="1400" i="1" dirty="0"/>
              <a:t>https://snipcart.com/blog/javascript-module-bundler</a:t>
            </a:r>
          </a:p>
          <a:p>
            <a:r>
              <a:rPr lang="en-GB" sz="1400" i="1" dirty="0"/>
              <a:t>https://webpack.js.org/concepts/dependency-graph/</a:t>
            </a:r>
          </a:p>
        </p:txBody>
      </p:sp>
      <p:sp>
        <p:nvSpPr>
          <p:cNvPr id="8" name="TextBox 7">
            <a:extLst>
              <a:ext uri="{FF2B5EF4-FFF2-40B4-BE49-F238E27FC236}">
                <a16:creationId xmlns:a16="http://schemas.microsoft.com/office/drawing/2014/main" id="{326707F7-12A4-C5CA-F3FE-A0F9A9900CC3}"/>
              </a:ext>
            </a:extLst>
          </p:cNvPr>
          <p:cNvSpPr txBox="1"/>
          <p:nvPr/>
        </p:nvSpPr>
        <p:spPr>
          <a:xfrm>
            <a:off x="451184" y="3862204"/>
            <a:ext cx="8381198" cy="1477328"/>
          </a:xfrm>
          <a:prstGeom prst="rect">
            <a:avLst/>
          </a:prstGeom>
          <a:noFill/>
          <a:ln>
            <a:solidFill>
              <a:schemeClr val="tx1"/>
            </a:solidFill>
          </a:ln>
        </p:spPr>
        <p:txBody>
          <a:bodyPr wrap="square">
            <a:spAutoFit/>
          </a:bodyPr>
          <a:lstStyle/>
          <a:p>
            <a:r>
              <a:rPr lang="en-GB" dirty="0"/>
              <a:t>webpack processes your application, it starts from a list of modules</a:t>
            </a:r>
            <a:r>
              <a:rPr lang="en-GB" baseline="30000" dirty="0"/>
              <a:t>#</a:t>
            </a:r>
            <a:r>
              <a:rPr lang="en-GB" dirty="0"/>
              <a:t> defined on the command line or in its configuration file. Starting from these </a:t>
            </a:r>
            <a:r>
              <a:rPr lang="en-GB" i="1" dirty="0"/>
              <a:t>entry points</a:t>
            </a:r>
            <a:r>
              <a:rPr lang="en-GB" dirty="0"/>
              <a:t>, webpack recursively builds a </a:t>
            </a:r>
            <a:r>
              <a:rPr lang="en-GB" i="1" dirty="0"/>
              <a:t>dependency graph</a:t>
            </a:r>
            <a:r>
              <a:rPr lang="en-GB" dirty="0"/>
              <a:t> that includes every module</a:t>
            </a:r>
            <a:r>
              <a:rPr lang="en-GB" baseline="30000" dirty="0"/>
              <a:t>##</a:t>
            </a:r>
            <a:r>
              <a:rPr lang="en-GB" dirty="0"/>
              <a:t> your application needs, then bundles all of those modules into one or more </a:t>
            </a:r>
            <a:r>
              <a:rPr lang="en-GB" i="1" dirty="0"/>
              <a:t>bundles</a:t>
            </a:r>
            <a:r>
              <a:rPr lang="en-GB" dirty="0"/>
              <a:t> to be loaded by the browser.</a:t>
            </a:r>
          </a:p>
        </p:txBody>
      </p:sp>
      <p:sp>
        <p:nvSpPr>
          <p:cNvPr id="10" name="TextBox 9">
            <a:extLst>
              <a:ext uri="{FF2B5EF4-FFF2-40B4-BE49-F238E27FC236}">
                <a16:creationId xmlns:a16="http://schemas.microsoft.com/office/drawing/2014/main" id="{4E1BC4E8-DC0A-B8C5-E399-731FF92E9C73}"/>
              </a:ext>
            </a:extLst>
          </p:cNvPr>
          <p:cNvSpPr txBox="1"/>
          <p:nvPr/>
        </p:nvSpPr>
        <p:spPr>
          <a:xfrm>
            <a:off x="451184" y="5388986"/>
            <a:ext cx="8000231" cy="738664"/>
          </a:xfrm>
          <a:prstGeom prst="rect">
            <a:avLst/>
          </a:prstGeom>
          <a:noFill/>
        </p:spPr>
        <p:txBody>
          <a:bodyPr wrap="square">
            <a:spAutoFit/>
          </a:bodyPr>
          <a:lstStyle/>
          <a:p>
            <a:r>
              <a:rPr lang="en-GB" sz="1400" i="1" dirty="0"/>
              <a:t>Note #: every </a:t>
            </a:r>
            <a:r>
              <a:rPr lang="en-GB" sz="1400" i="1" dirty="0" err="1"/>
              <a:t>js</a:t>
            </a:r>
            <a:r>
              <a:rPr lang="en-GB" sz="1400" i="1" dirty="0"/>
              <a:t> file containing an import or export statement is a module</a:t>
            </a:r>
          </a:p>
          <a:p>
            <a:r>
              <a:rPr lang="en-GB" sz="1400" i="1" dirty="0"/>
              <a:t>Note ##: webpack also takes non-code assets, such as images or web fonts, and provides them as dependencies for your application.</a:t>
            </a:r>
          </a:p>
        </p:txBody>
      </p:sp>
    </p:spTree>
    <p:extLst>
      <p:ext uri="{BB962C8B-B14F-4D97-AF65-F5344CB8AC3E}">
        <p14:creationId xmlns:p14="http://schemas.microsoft.com/office/powerpoint/2010/main" val="271344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6A85A-A748-B2D3-2676-C6EF46E2812B}"/>
              </a:ext>
            </a:extLst>
          </p:cNvPr>
          <p:cNvSpPr>
            <a:spLocks noGrp="1"/>
          </p:cNvSpPr>
          <p:nvPr>
            <p:ph type="title"/>
          </p:nvPr>
        </p:nvSpPr>
        <p:spPr/>
        <p:txBody>
          <a:bodyPr/>
          <a:lstStyle/>
          <a:p>
            <a:r>
              <a:rPr lang="en-GB" dirty="0"/>
              <a:t>webpack Entry Point</a:t>
            </a:r>
          </a:p>
        </p:txBody>
      </p:sp>
      <p:sp>
        <p:nvSpPr>
          <p:cNvPr id="3" name="Content Placeholder 2">
            <a:extLst>
              <a:ext uri="{FF2B5EF4-FFF2-40B4-BE49-F238E27FC236}">
                <a16:creationId xmlns:a16="http://schemas.microsoft.com/office/drawing/2014/main" id="{AFB70845-4D1D-622D-5546-B7E2F16C9DF2}"/>
              </a:ext>
            </a:extLst>
          </p:cNvPr>
          <p:cNvSpPr>
            <a:spLocks noGrp="1"/>
          </p:cNvSpPr>
          <p:nvPr>
            <p:ph idx="1"/>
          </p:nvPr>
        </p:nvSpPr>
        <p:spPr>
          <a:xfrm>
            <a:off x="257175" y="726702"/>
            <a:ext cx="8641381" cy="1833613"/>
          </a:xfrm>
        </p:spPr>
        <p:txBody>
          <a:bodyPr/>
          <a:lstStyle/>
          <a:p>
            <a:r>
              <a:rPr lang="en-GB" dirty="0"/>
              <a:t>An </a:t>
            </a:r>
            <a:r>
              <a:rPr lang="en-GB" b="1" dirty="0"/>
              <a:t>entry point</a:t>
            </a:r>
            <a:r>
              <a:rPr lang="en-GB" dirty="0"/>
              <a:t> indicates which module webpack should use to begin building out its internal dependency graph. Webpack will figure out which other modules and libraries that entry point depends on (directly and indirectly).</a:t>
            </a:r>
            <a:br>
              <a:rPr lang="en-GB" dirty="0"/>
            </a:br>
            <a:r>
              <a:rPr lang="en-GB" dirty="0"/>
              <a:t>By default its value is </a:t>
            </a:r>
            <a:r>
              <a:rPr lang="en-GB" b="1" dirty="0"/>
              <a:t>./</a:t>
            </a:r>
            <a:r>
              <a:rPr lang="en-GB" b="1" dirty="0" err="1"/>
              <a:t>src</a:t>
            </a:r>
            <a:r>
              <a:rPr lang="en-GB" b="1" dirty="0"/>
              <a:t>/index.js</a:t>
            </a:r>
          </a:p>
          <a:p>
            <a:r>
              <a:rPr lang="en-GB" dirty="0"/>
              <a:t>You can specify a different (or multiple) entry points by setting an entry property in the webpack configuration.</a:t>
            </a:r>
          </a:p>
        </p:txBody>
      </p:sp>
      <p:sp>
        <p:nvSpPr>
          <p:cNvPr id="4" name="Footer Placeholder 3">
            <a:extLst>
              <a:ext uri="{FF2B5EF4-FFF2-40B4-BE49-F238E27FC236}">
                <a16:creationId xmlns:a16="http://schemas.microsoft.com/office/drawing/2014/main" id="{70EC54F4-646C-CCA2-DD57-E17332A78EFA}"/>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C4C634F2-0CE7-C0CB-9232-F84E3D689ED8}"/>
              </a:ext>
            </a:extLst>
          </p:cNvPr>
          <p:cNvSpPr txBox="1"/>
          <p:nvPr/>
        </p:nvSpPr>
        <p:spPr>
          <a:xfrm>
            <a:off x="4485181" y="6245467"/>
            <a:ext cx="3744228" cy="523220"/>
          </a:xfrm>
          <a:prstGeom prst="rect">
            <a:avLst/>
          </a:prstGeom>
          <a:noFill/>
        </p:spPr>
        <p:txBody>
          <a:bodyPr wrap="square">
            <a:spAutoFit/>
          </a:bodyPr>
          <a:lstStyle/>
          <a:p>
            <a:r>
              <a:rPr lang="en-GB" sz="1400" i="1" dirty="0"/>
              <a:t>https://webpack.js.org/concepts/#entry</a:t>
            </a:r>
          </a:p>
          <a:p>
            <a:r>
              <a:rPr lang="en-GB" sz="1400" i="1" dirty="0"/>
              <a:t>https://webpack.js.org/concepts/entry-points/</a:t>
            </a:r>
          </a:p>
        </p:txBody>
      </p:sp>
      <p:sp>
        <p:nvSpPr>
          <p:cNvPr id="9" name="TextBox 8">
            <a:extLst>
              <a:ext uri="{FF2B5EF4-FFF2-40B4-BE49-F238E27FC236}">
                <a16:creationId xmlns:a16="http://schemas.microsoft.com/office/drawing/2014/main" id="{5F30F816-CB3D-086A-D65B-4825E9DC3B56}"/>
              </a:ext>
            </a:extLst>
          </p:cNvPr>
          <p:cNvSpPr txBox="1"/>
          <p:nvPr/>
        </p:nvSpPr>
        <p:spPr>
          <a:xfrm>
            <a:off x="509756" y="3435743"/>
            <a:ext cx="7950850" cy="923330"/>
          </a:xfrm>
          <a:prstGeom prst="rect">
            <a:avLst/>
          </a:prstGeom>
          <a:solidFill>
            <a:schemeClr val="accent6">
              <a:lumMod val="20000"/>
              <a:lumOff val="80000"/>
            </a:schemeClr>
          </a:solidFill>
        </p:spPr>
        <p:txBody>
          <a:bodyPr wrap="square" rtlCol="0">
            <a:spAutoFit/>
          </a:bodyPr>
          <a:lstStyle/>
          <a:p>
            <a:r>
              <a:rPr lang="en-GB" dirty="0" err="1"/>
              <a:t>module.exports</a:t>
            </a:r>
            <a:r>
              <a:rPr lang="en-GB" dirty="0"/>
              <a:t> = {</a:t>
            </a:r>
          </a:p>
          <a:p>
            <a:r>
              <a:rPr lang="en-GB" dirty="0"/>
              <a:t>  entry: './path/to/my/entry/file.js',</a:t>
            </a:r>
          </a:p>
          <a:p>
            <a:r>
              <a:rPr lang="en-GB" dirty="0"/>
              <a:t>};</a:t>
            </a:r>
          </a:p>
        </p:txBody>
      </p:sp>
      <p:sp>
        <p:nvSpPr>
          <p:cNvPr id="11" name="TextBox 10">
            <a:extLst>
              <a:ext uri="{FF2B5EF4-FFF2-40B4-BE49-F238E27FC236}">
                <a16:creationId xmlns:a16="http://schemas.microsoft.com/office/drawing/2014/main" id="{D9A91AA1-2A1D-B1CF-547F-0850AA840DA9}"/>
              </a:ext>
            </a:extLst>
          </p:cNvPr>
          <p:cNvSpPr txBox="1"/>
          <p:nvPr/>
        </p:nvSpPr>
        <p:spPr>
          <a:xfrm>
            <a:off x="6288216" y="3065122"/>
            <a:ext cx="2172390" cy="369332"/>
          </a:xfrm>
          <a:prstGeom prst="rect">
            <a:avLst/>
          </a:prstGeom>
          <a:noFill/>
        </p:spPr>
        <p:txBody>
          <a:bodyPr wrap="none" rtlCol="0">
            <a:spAutoFit/>
          </a:bodyPr>
          <a:lstStyle/>
          <a:p>
            <a:r>
              <a:rPr lang="en-GB" b="1" dirty="0"/>
              <a:t>webpack.config.js</a:t>
            </a:r>
            <a:endParaRPr lang="en-GB" dirty="0"/>
          </a:p>
        </p:txBody>
      </p:sp>
      <p:sp>
        <p:nvSpPr>
          <p:cNvPr id="13" name="TextBox 12">
            <a:extLst>
              <a:ext uri="{FF2B5EF4-FFF2-40B4-BE49-F238E27FC236}">
                <a16:creationId xmlns:a16="http://schemas.microsoft.com/office/drawing/2014/main" id="{84449986-C2EF-200E-2043-2D8B0BD7540B}"/>
              </a:ext>
            </a:extLst>
          </p:cNvPr>
          <p:cNvSpPr txBox="1"/>
          <p:nvPr/>
        </p:nvSpPr>
        <p:spPr>
          <a:xfrm>
            <a:off x="509756" y="4491141"/>
            <a:ext cx="7950850" cy="1754326"/>
          </a:xfrm>
          <a:prstGeom prst="rect">
            <a:avLst/>
          </a:prstGeom>
          <a:solidFill>
            <a:schemeClr val="accent6">
              <a:lumMod val="20000"/>
              <a:lumOff val="80000"/>
            </a:schemeClr>
          </a:solidFill>
        </p:spPr>
        <p:txBody>
          <a:bodyPr wrap="square" rtlCol="0">
            <a:spAutoFit/>
          </a:bodyPr>
          <a:lstStyle/>
          <a:p>
            <a:r>
              <a:rPr lang="en-GB" dirty="0" err="1"/>
              <a:t>module.exports</a:t>
            </a:r>
            <a:r>
              <a:rPr lang="en-GB" dirty="0"/>
              <a:t> = {</a:t>
            </a:r>
          </a:p>
          <a:p>
            <a:r>
              <a:rPr lang="en-GB" dirty="0"/>
              <a:t>  entry: {</a:t>
            </a:r>
          </a:p>
          <a:p>
            <a:r>
              <a:rPr lang="en-GB" dirty="0"/>
              <a:t>    app: './</a:t>
            </a:r>
            <a:r>
              <a:rPr lang="en-GB" dirty="0" err="1"/>
              <a:t>src</a:t>
            </a:r>
            <a:r>
              <a:rPr lang="en-GB" dirty="0"/>
              <a:t>/app.js',</a:t>
            </a:r>
          </a:p>
          <a:p>
            <a:r>
              <a:rPr lang="en-GB" dirty="0"/>
              <a:t>    </a:t>
            </a:r>
            <a:r>
              <a:rPr lang="en-GB" dirty="0" err="1"/>
              <a:t>adminApp</a:t>
            </a:r>
            <a:r>
              <a:rPr lang="en-GB" dirty="0"/>
              <a:t>: './</a:t>
            </a:r>
            <a:r>
              <a:rPr lang="en-GB" dirty="0" err="1"/>
              <a:t>src</a:t>
            </a:r>
            <a:r>
              <a:rPr lang="en-GB" dirty="0"/>
              <a:t>/adminApp.js',</a:t>
            </a:r>
          </a:p>
          <a:p>
            <a:r>
              <a:rPr lang="en-GB" dirty="0"/>
              <a:t>  },</a:t>
            </a:r>
          </a:p>
          <a:p>
            <a:r>
              <a:rPr lang="en-GB" dirty="0"/>
              <a:t>};</a:t>
            </a:r>
          </a:p>
        </p:txBody>
      </p:sp>
      <p:sp>
        <p:nvSpPr>
          <p:cNvPr id="14" name="TextBox 13">
            <a:extLst>
              <a:ext uri="{FF2B5EF4-FFF2-40B4-BE49-F238E27FC236}">
                <a16:creationId xmlns:a16="http://schemas.microsoft.com/office/drawing/2014/main" id="{6CD5052C-C03F-F1F5-9E11-47B549FBD7CB}"/>
              </a:ext>
            </a:extLst>
          </p:cNvPr>
          <p:cNvSpPr txBox="1"/>
          <p:nvPr/>
        </p:nvSpPr>
        <p:spPr>
          <a:xfrm>
            <a:off x="5354980" y="4751023"/>
            <a:ext cx="2890535" cy="369332"/>
          </a:xfrm>
          <a:prstGeom prst="rect">
            <a:avLst/>
          </a:prstGeom>
          <a:noFill/>
        </p:spPr>
        <p:txBody>
          <a:bodyPr wrap="none" rtlCol="0">
            <a:spAutoFit/>
          </a:bodyPr>
          <a:lstStyle/>
          <a:p>
            <a:r>
              <a:rPr lang="en-GB" i="1" dirty="0"/>
              <a:t>For multiple entries do this</a:t>
            </a:r>
          </a:p>
        </p:txBody>
      </p:sp>
      <p:sp>
        <p:nvSpPr>
          <p:cNvPr id="17" name="TextBox 16">
            <a:extLst>
              <a:ext uri="{FF2B5EF4-FFF2-40B4-BE49-F238E27FC236}">
                <a16:creationId xmlns:a16="http://schemas.microsoft.com/office/drawing/2014/main" id="{61594145-C48C-9B08-B8B1-393285B2DC90}"/>
              </a:ext>
            </a:extLst>
          </p:cNvPr>
          <p:cNvSpPr txBox="1"/>
          <p:nvPr/>
        </p:nvSpPr>
        <p:spPr>
          <a:xfrm>
            <a:off x="5231331" y="5419978"/>
            <a:ext cx="3137835" cy="738664"/>
          </a:xfrm>
          <a:prstGeom prst="rect">
            <a:avLst/>
          </a:prstGeom>
          <a:noFill/>
        </p:spPr>
        <p:txBody>
          <a:bodyPr wrap="square">
            <a:spAutoFit/>
          </a:bodyPr>
          <a:lstStyle/>
          <a:p>
            <a:r>
              <a:rPr lang="en-GB" sz="1400" dirty="0"/>
              <a:t>Note: you can also do this to graph their dependencies into one "chunk".</a:t>
            </a:r>
          </a:p>
          <a:p>
            <a:r>
              <a:rPr lang="en-GB" sz="1400" dirty="0"/>
              <a:t>entry: ['./</a:t>
            </a:r>
            <a:r>
              <a:rPr lang="en-GB" sz="1400" dirty="0" err="1"/>
              <a:t>src</a:t>
            </a:r>
            <a:r>
              <a:rPr lang="en-GB" sz="1400" dirty="0"/>
              <a:t>/file_1.js', './</a:t>
            </a:r>
            <a:r>
              <a:rPr lang="en-GB" sz="1400" dirty="0" err="1"/>
              <a:t>src</a:t>
            </a:r>
            <a:r>
              <a:rPr lang="en-GB" sz="1400" dirty="0"/>
              <a:t>/file_2.js'],</a:t>
            </a:r>
          </a:p>
        </p:txBody>
      </p:sp>
      <p:sp>
        <p:nvSpPr>
          <p:cNvPr id="19" name="TextBox 18">
            <a:extLst>
              <a:ext uri="{FF2B5EF4-FFF2-40B4-BE49-F238E27FC236}">
                <a16:creationId xmlns:a16="http://schemas.microsoft.com/office/drawing/2014/main" id="{C6CFD2A6-992C-3056-9B46-D523F1BB5998}"/>
              </a:ext>
            </a:extLst>
          </p:cNvPr>
          <p:cNvSpPr txBox="1"/>
          <p:nvPr/>
        </p:nvSpPr>
        <p:spPr>
          <a:xfrm>
            <a:off x="5935073" y="4002310"/>
            <a:ext cx="2393604" cy="276999"/>
          </a:xfrm>
          <a:prstGeom prst="rect">
            <a:avLst/>
          </a:prstGeom>
          <a:noFill/>
        </p:spPr>
        <p:txBody>
          <a:bodyPr wrap="none" rtlCol="0">
            <a:spAutoFit/>
          </a:bodyPr>
          <a:lstStyle/>
          <a:p>
            <a:r>
              <a:rPr lang="en-GB" sz="1200" i="1" dirty="0"/>
              <a:t>Also see </a:t>
            </a:r>
            <a:r>
              <a:rPr lang="en-GB" sz="1200" i="1" dirty="0" err="1"/>
              <a:t>EntryDescription</a:t>
            </a:r>
            <a:r>
              <a:rPr lang="en-GB" sz="1200" i="1" dirty="0"/>
              <a:t> object</a:t>
            </a:r>
          </a:p>
        </p:txBody>
      </p:sp>
    </p:spTree>
    <p:extLst>
      <p:ext uri="{BB962C8B-B14F-4D97-AF65-F5344CB8AC3E}">
        <p14:creationId xmlns:p14="http://schemas.microsoft.com/office/powerpoint/2010/main" val="3507193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2891D-3E62-E9D5-6D63-E9EEB4D85611}"/>
              </a:ext>
            </a:extLst>
          </p:cNvPr>
          <p:cNvSpPr>
            <a:spLocks noGrp="1"/>
          </p:cNvSpPr>
          <p:nvPr>
            <p:ph type="title"/>
          </p:nvPr>
        </p:nvSpPr>
        <p:spPr/>
        <p:txBody>
          <a:bodyPr/>
          <a:lstStyle/>
          <a:p>
            <a:r>
              <a:rPr lang="en-GB" dirty="0"/>
              <a:t>webpack Output</a:t>
            </a:r>
          </a:p>
        </p:txBody>
      </p:sp>
      <p:sp>
        <p:nvSpPr>
          <p:cNvPr id="3" name="Content Placeholder 2">
            <a:extLst>
              <a:ext uri="{FF2B5EF4-FFF2-40B4-BE49-F238E27FC236}">
                <a16:creationId xmlns:a16="http://schemas.microsoft.com/office/drawing/2014/main" id="{B855A940-A3BF-5E99-1CDA-FFF572CF4506}"/>
              </a:ext>
            </a:extLst>
          </p:cNvPr>
          <p:cNvSpPr>
            <a:spLocks noGrp="1"/>
          </p:cNvSpPr>
          <p:nvPr>
            <p:ph idx="1"/>
          </p:nvPr>
        </p:nvSpPr>
        <p:spPr>
          <a:xfrm>
            <a:off x="303196" y="681771"/>
            <a:ext cx="8552046" cy="920740"/>
          </a:xfrm>
        </p:spPr>
        <p:txBody>
          <a:bodyPr/>
          <a:lstStyle/>
          <a:p>
            <a:r>
              <a:rPr lang="en-GB" dirty="0"/>
              <a:t>The output property tells webpack where to emit the bundles it creates and how to name these files. It defaults to </a:t>
            </a:r>
            <a:r>
              <a:rPr lang="en-GB" b="1" dirty="0"/>
              <a:t>./</a:t>
            </a:r>
            <a:r>
              <a:rPr lang="en-GB" b="1" dirty="0" err="1"/>
              <a:t>dist</a:t>
            </a:r>
            <a:r>
              <a:rPr lang="en-GB" b="1" dirty="0"/>
              <a:t>/main.js </a:t>
            </a:r>
            <a:r>
              <a:rPr lang="en-GB" dirty="0"/>
              <a:t>for the main output file and to the </a:t>
            </a:r>
            <a:r>
              <a:rPr lang="en-GB" b="1" dirty="0"/>
              <a:t>./</a:t>
            </a:r>
            <a:r>
              <a:rPr lang="en-GB" b="1" dirty="0" err="1"/>
              <a:t>dist</a:t>
            </a:r>
            <a:r>
              <a:rPr lang="en-GB" b="1" dirty="0"/>
              <a:t> </a:t>
            </a:r>
            <a:r>
              <a:rPr lang="en-GB" dirty="0"/>
              <a:t>folder for any other generated file.</a:t>
            </a:r>
          </a:p>
        </p:txBody>
      </p:sp>
      <p:sp>
        <p:nvSpPr>
          <p:cNvPr id="4" name="Footer Placeholder 3">
            <a:extLst>
              <a:ext uri="{FF2B5EF4-FFF2-40B4-BE49-F238E27FC236}">
                <a16:creationId xmlns:a16="http://schemas.microsoft.com/office/drawing/2014/main" id="{0F416237-2AAE-56A2-06C3-9255D8C66593}"/>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BFFF9CAA-0649-BC82-69FB-D433E824C060}"/>
              </a:ext>
            </a:extLst>
          </p:cNvPr>
          <p:cNvSpPr txBox="1"/>
          <p:nvPr/>
        </p:nvSpPr>
        <p:spPr>
          <a:xfrm>
            <a:off x="5426242" y="6396335"/>
            <a:ext cx="3573379" cy="461665"/>
          </a:xfrm>
          <a:prstGeom prst="rect">
            <a:avLst/>
          </a:prstGeom>
          <a:noFill/>
        </p:spPr>
        <p:txBody>
          <a:bodyPr wrap="square">
            <a:spAutoFit/>
          </a:bodyPr>
          <a:lstStyle/>
          <a:p>
            <a:r>
              <a:rPr lang="en-GB" sz="1200" i="1" dirty="0"/>
              <a:t>https://webpack.js.org/concepts/#output</a:t>
            </a:r>
          </a:p>
          <a:p>
            <a:r>
              <a:rPr lang="en-GB" sz="1200" i="1" dirty="0"/>
              <a:t>https://webpack.js.org/concepts/output/</a:t>
            </a:r>
          </a:p>
        </p:txBody>
      </p:sp>
      <p:sp>
        <p:nvSpPr>
          <p:cNvPr id="8" name="TextBox 7">
            <a:extLst>
              <a:ext uri="{FF2B5EF4-FFF2-40B4-BE49-F238E27FC236}">
                <a16:creationId xmlns:a16="http://schemas.microsoft.com/office/drawing/2014/main" id="{9F6236E1-9536-E980-76E4-78FE663F1AB9}"/>
              </a:ext>
            </a:extLst>
          </p:cNvPr>
          <p:cNvSpPr txBox="1"/>
          <p:nvPr/>
        </p:nvSpPr>
        <p:spPr>
          <a:xfrm>
            <a:off x="394252" y="3541380"/>
            <a:ext cx="7950850" cy="2862322"/>
          </a:xfrm>
          <a:prstGeom prst="rect">
            <a:avLst/>
          </a:prstGeom>
          <a:solidFill>
            <a:schemeClr val="accent6">
              <a:lumMod val="20000"/>
              <a:lumOff val="80000"/>
            </a:schemeClr>
          </a:solidFill>
        </p:spPr>
        <p:txBody>
          <a:bodyPr wrap="square" rtlCol="0">
            <a:spAutoFit/>
          </a:bodyPr>
          <a:lstStyle/>
          <a:p>
            <a:r>
              <a:rPr lang="en-GB" dirty="0" err="1"/>
              <a:t>module.exports</a:t>
            </a:r>
            <a:r>
              <a:rPr lang="en-GB" dirty="0"/>
              <a:t> = {</a:t>
            </a:r>
          </a:p>
          <a:p>
            <a:r>
              <a:rPr lang="en-GB" dirty="0"/>
              <a:t>  entry: {</a:t>
            </a:r>
          </a:p>
          <a:p>
            <a:r>
              <a:rPr lang="en-GB" dirty="0"/>
              <a:t>    app: './</a:t>
            </a:r>
            <a:r>
              <a:rPr lang="en-GB" dirty="0" err="1"/>
              <a:t>src</a:t>
            </a:r>
            <a:r>
              <a:rPr lang="en-GB" dirty="0"/>
              <a:t>/app.js',</a:t>
            </a:r>
          </a:p>
          <a:p>
            <a:r>
              <a:rPr lang="en-GB" dirty="0"/>
              <a:t>    search: './</a:t>
            </a:r>
            <a:r>
              <a:rPr lang="en-GB" dirty="0" err="1"/>
              <a:t>src</a:t>
            </a:r>
            <a:r>
              <a:rPr lang="en-GB" dirty="0"/>
              <a:t>/search.js',</a:t>
            </a:r>
          </a:p>
          <a:p>
            <a:r>
              <a:rPr lang="en-GB" dirty="0"/>
              <a:t>  },</a:t>
            </a:r>
          </a:p>
          <a:p>
            <a:r>
              <a:rPr lang="en-GB" dirty="0"/>
              <a:t>  output: {</a:t>
            </a:r>
          </a:p>
          <a:p>
            <a:r>
              <a:rPr lang="en-GB" dirty="0"/>
              <a:t>    filename: '[name].</a:t>
            </a:r>
            <a:r>
              <a:rPr lang="en-GB" dirty="0" err="1"/>
              <a:t>js</a:t>
            </a:r>
            <a:r>
              <a:rPr lang="en-GB" dirty="0"/>
              <a:t>',</a:t>
            </a:r>
          </a:p>
          <a:p>
            <a:r>
              <a:rPr lang="en-GB" dirty="0"/>
              <a:t>    path: __</a:t>
            </a:r>
            <a:r>
              <a:rPr lang="en-GB" dirty="0" err="1"/>
              <a:t>dirname</a:t>
            </a:r>
            <a:r>
              <a:rPr lang="en-GB" dirty="0"/>
              <a:t> + '/</a:t>
            </a:r>
            <a:r>
              <a:rPr lang="en-GB" dirty="0" err="1"/>
              <a:t>dist</a:t>
            </a:r>
            <a:r>
              <a:rPr lang="en-GB" dirty="0"/>
              <a:t>',</a:t>
            </a:r>
          </a:p>
          <a:p>
            <a:r>
              <a:rPr lang="en-GB" dirty="0"/>
              <a:t>  },</a:t>
            </a:r>
          </a:p>
          <a:p>
            <a:r>
              <a:rPr lang="en-GB" dirty="0"/>
              <a:t>};</a:t>
            </a:r>
          </a:p>
        </p:txBody>
      </p:sp>
      <p:sp>
        <p:nvSpPr>
          <p:cNvPr id="9" name="TextBox 8">
            <a:extLst>
              <a:ext uri="{FF2B5EF4-FFF2-40B4-BE49-F238E27FC236}">
                <a16:creationId xmlns:a16="http://schemas.microsoft.com/office/drawing/2014/main" id="{A85A367E-8182-59B8-AD9B-A94292AAE21B}"/>
              </a:ext>
            </a:extLst>
          </p:cNvPr>
          <p:cNvSpPr txBox="1"/>
          <p:nvPr/>
        </p:nvSpPr>
        <p:spPr>
          <a:xfrm>
            <a:off x="6172712" y="1602510"/>
            <a:ext cx="2172390" cy="369332"/>
          </a:xfrm>
          <a:prstGeom prst="rect">
            <a:avLst/>
          </a:prstGeom>
          <a:noFill/>
        </p:spPr>
        <p:txBody>
          <a:bodyPr wrap="none" rtlCol="0">
            <a:spAutoFit/>
          </a:bodyPr>
          <a:lstStyle/>
          <a:p>
            <a:r>
              <a:rPr lang="en-GB" b="1" dirty="0"/>
              <a:t>webpack.config.js</a:t>
            </a:r>
            <a:endParaRPr lang="en-GB" dirty="0"/>
          </a:p>
        </p:txBody>
      </p:sp>
      <p:sp>
        <p:nvSpPr>
          <p:cNvPr id="11" name="TextBox 10">
            <a:extLst>
              <a:ext uri="{FF2B5EF4-FFF2-40B4-BE49-F238E27FC236}">
                <a16:creationId xmlns:a16="http://schemas.microsoft.com/office/drawing/2014/main" id="{011D5C25-6EDB-D15A-55E5-4BE9A2CE2C41}"/>
              </a:ext>
            </a:extLst>
          </p:cNvPr>
          <p:cNvSpPr txBox="1"/>
          <p:nvPr/>
        </p:nvSpPr>
        <p:spPr>
          <a:xfrm>
            <a:off x="394252" y="1971211"/>
            <a:ext cx="7950850" cy="1477328"/>
          </a:xfrm>
          <a:prstGeom prst="rect">
            <a:avLst/>
          </a:prstGeom>
          <a:solidFill>
            <a:schemeClr val="accent6">
              <a:lumMod val="20000"/>
              <a:lumOff val="80000"/>
            </a:schemeClr>
          </a:solidFill>
        </p:spPr>
        <p:txBody>
          <a:bodyPr wrap="square" rtlCol="0">
            <a:spAutoFit/>
          </a:bodyPr>
          <a:lstStyle/>
          <a:p>
            <a:r>
              <a:rPr lang="en-GB" dirty="0" err="1"/>
              <a:t>module.exports</a:t>
            </a:r>
            <a:r>
              <a:rPr lang="en-GB" dirty="0"/>
              <a:t> = {</a:t>
            </a:r>
          </a:p>
          <a:p>
            <a:r>
              <a:rPr lang="en-GB" dirty="0"/>
              <a:t>  output: {</a:t>
            </a:r>
          </a:p>
          <a:p>
            <a:r>
              <a:rPr lang="en-GB" dirty="0"/>
              <a:t>    filename: 'bundle.js',</a:t>
            </a:r>
          </a:p>
          <a:p>
            <a:r>
              <a:rPr lang="en-GB" dirty="0"/>
              <a:t>  },</a:t>
            </a:r>
          </a:p>
          <a:p>
            <a:r>
              <a:rPr lang="en-GB" dirty="0"/>
              <a:t>};</a:t>
            </a:r>
          </a:p>
        </p:txBody>
      </p:sp>
      <p:sp>
        <p:nvSpPr>
          <p:cNvPr id="13" name="TextBox 12">
            <a:extLst>
              <a:ext uri="{FF2B5EF4-FFF2-40B4-BE49-F238E27FC236}">
                <a16:creationId xmlns:a16="http://schemas.microsoft.com/office/drawing/2014/main" id="{681C8AD5-FC6F-92A9-5D06-91B24E495F92}"/>
              </a:ext>
            </a:extLst>
          </p:cNvPr>
          <p:cNvSpPr txBox="1"/>
          <p:nvPr/>
        </p:nvSpPr>
        <p:spPr>
          <a:xfrm>
            <a:off x="5225524" y="2064114"/>
            <a:ext cx="2929533" cy="1077218"/>
          </a:xfrm>
          <a:prstGeom prst="rect">
            <a:avLst/>
          </a:prstGeom>
          <a:noFill/>
        </p:spPr>
        <p:txBody>
          <a:bodyPr wrap="square" rtlCol="0">
            <a:spAutoFit/>
          </a:bodyPr>
          <a:lstStyle/>
          <a:p>
            <a:r>
              <a:rPr lang="en-GB" sz="1600" i="1" dirty="0"/>
              <a:t>Output the file ‘bundle.js’ to the </a:t>
            </a:r>
            <a:r>
              <a:rPr lang="en-GB" sz="1600" i="1" dirty="0" err="1"/>
              <a:t>dist</a:t>
            </a:r>
            <a:r>
              <a:rPr lang="en-GB" sz="1600" i="1" dirty="0"/>
              <a:t> directory. You can specify a different directory using the path attribute</a:t>
            </a:r>
          </a:p>
        </p:txBody>
      </p:sp>
      <p:sp>
        <p:nvSpPr>
          <p:cNvPr id="14" name="TextBox 13">
            <a:extLst>
              <a:ext uri="{FF2B5EF4-FFF2-40B4-BE49-F238E27FC236}">
                <a16:creationId xmlns:a16="http://schemas.microsoft.com/office/drawing/2014/main" id="{36E921E3-CEFC-EE30-9D0E-974E64C66281}"/>
              </a:ext>
            </a:extLst>
          </p:cNvPr>
          <p:cNvSpPr txBox="1"/>
          <p:nvPr/>
        </p:nvSpPr>
        <p:spPr>
          <a:xfrm>
            <a:off x="5081380" y="3564371"/>
            <a:ext cx="3263721" cy="584775"/>
          </a:xfrm>
          <a:prstGeom prst="rect">
            <a:avLst/>
          </a:prstGeom>
          <a:noFill/>
        </p:spPr>
        <p:txBody>
          <a:bodyPr wrap="square" rtlCol="0">
            <a:spAutoFit/>
          </a:bodyPr>
          <a:lstStyle/>
          <a:p>
            <a:r>
              <a:rPr lang="en-GB" sz="1600" i="1" dirty="0"/>
              <a:t>Output multiple entry points to the file ‘bundle.js’ to the path provided</a:t>
            </a:r>
          </a:p>
        </p:txBody>
      </p:sp>
      <p:sp>
        <p:nvSpPr>
          <p:cNvPr id="17" name="TextBox 16">
            <a:extLst>
              <a:ext uri="{FF2B5EF4-FFF2-40B4-BE49-F238E27FC236}">
                <a16:creationId xmlns:a16="http://schemas.microsoft.com/office/drawing/2014/main" id="{1114E35A-2C83-0A6A-F33B-812C4C3CFE63}"/>
              </a:ext>
            </a:extLst>
          </p:cNvPr>
          <p:cNvSpPr txBox="1"/>
          <p:nvPr/>
        </p:nvSpPr>
        <p:spPr>
          <a:xfrm>
            <a:off x="5081380" y="4701493"/>
            <a:ext cx="3263722" cy="1569660"/>
          </a:xfrm>
          <a:prstGeom prst="rect">
            <a:avLst/>
          </a:prstGeom>
          <a:noFill/>
        </p:spPr>
        <p:txBody>
          <a:bodyPr wrap="square">
            <a:spAutoFit/>
          </a:bodyPr>
          <a:lstStyle/>
          <a:p>
            <a:r>
              <a:rPr lang="en-GB" sz="1600" i="1" dirty="0"/>
              <a:t>With multiple entry points the configuration creates multiple "chunks“ and we need to use substitutions to ensure that each output file has a unique name. In this example, app.js and search.js</a:t>
            </a:r>
          </a:p>
        </p:txBody>
      </p:sp>
      <p:cxnSp>
        <p:nvCxnSpPr>
          <p:cNvPr id="19" name="Connector: Elbow 18">
            <a:extLst>
              <a:ext uri="{FF2B5EF4-FFF2-40B4-BE49-F238E27FC236}">
                <a16:creationId xmlns:a16="http://schemas.microsoft.com/office/drawing/2014/main" id="{F1266D0B-C562-8B92-297F-48A005B69690}"/>
              </a:ext>
            </a:extLst>
          </p:cNvPr>
          <p:cNvCxnSpPr>
            <a:endCxn id="20" idx="0"/>
          </p:cNvCxnSpPr>
          <p:nvPr/>
        </p:nvCxnSpPr>
        <p:spPr bwMode="auto">
          <a:xfrm rot="10800000">
            <a:off x="2089702" y="5193197"/>
            <a:ext cx="2939498" cy="193814"/>
          </a:xfrm>
          <a:prstGeom prst="bentConnector4">
            <a:avLst>
              <a:gd name="adj1" fmla="val 43195"/>
              <a:gd name="adj2" fmla="val 21794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ectangle 19">
            <a:extLst>
              <a:ext uri="{FF2B5EF4-FFF2-40B4-BE49-F238E27FC236}">
                <a16:creationId xmlns:a16="http://schemas.microsoft.com/office/drawing/2014/main" id="{297E4C13-2F86-B412-494A-01B20CD4CFAE}"/>
              </a:ext>
            </a:extLst>
          </p:cNvPr>
          <p:cNvSpPr/>
          <p:nvPr/>
        </p:nvSpPr>
        <p:spPr bwMode="auto">
          <a:xfrm>
            <a:off x="1689652" y="5193197"/>
            <a:ext cx="800100" cy="362777"/>
          </a:xfrm>
          <a:prstGeom prst="rect">
            <a:avLst/>
          </a:prstGeom>
          <a:noFill/>
          <a:ln w="6350" cap="flat" cmpd="sng" algn="ctr">
            <a:solidFill>
              <a:schemeClr val="bg1">
                <a:lumMod val="50000"/>
              </a:schemeClr>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707624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87C32-21C9-822A-394D-4938EAEB0DF3}"/>
              </a:ext>
            </a:extLst>
          </p:cNvPr>
          <p:cNvSpPr>
            <a:spLocks noGrp="1"/>
          </p:cNvSpPr>
          <p:nvPr>
            <p:ph type="title"/>
          </p:nvPr>
        </p:nvSpPr>
        <p:spPr/>
        <p:txBody>
          <a:bodyPr/>
          <a:lstStyle/>
          <a:p>
            <a:r>
              <a:rPr lang="en-GB" dirty="0"/>
              <a:t>webpack Loaders</a:t>
            </a:r>
          </a:p>
        </p:txBody>
      </p:sp>
      <p:sp>
        <p:nvSpPr>
          <p:cNvPr id="3" name="Content Placeholder 2">
            <a:extLst>
              <a:ext uri="{FF2B5EF4-FFF2-40B4-BE49-F238E27FC236}">
                <a16:creationId xmlns:a16="http://schemas.microsoft.com/office/drawing/2014/main" id="{0A71DCD3-9CE6-4677-92F3-34505F541985}"/>
              </a:ext>
            </a:extLst>
          </p:cNvPr>
          <p:cNvSpPr>
            <a:spLocks noGrp="1"/>
          </p:cNvSpPr>
          <p:nvPr>
            <p:ph idx="1"/>
          </p:nvPr>
        </p:nvSpPr>
        <p:spPr>
          <a:xfrm>
            <a:off x="257175" y="805071"/>
            <a:ext cx="8629650" cy="1595230"/>
          </a:xfrm>
        </p:spPr>
        <p:txBody>
          <a:bodyPr/>
          <a:lstStyle/>
          <a:p>
            <a:r>
              <a:rPr lang="en-GB" dirty="0"/>
              <a:t>Loaders allow webpack to process other types of files and convert them into valid modules that can be consumed by your application and added to the dependency graph. Loaders can transform files from a different language (like TypeScript) to JavaScript.</a:t>
            </a:r>
            <a:br>
              <a:rPr lang="en-GB" dirty="0"/>
            </a:br>
            <a:r>
              <a:rPr lang="en-GB" dirty="0"/>
              <a:t>By default, webpack automatically understands JavaScript and JSON files.</a:t>
            </a:r>
          </a:p>
        </p:txBody>
      </p:sp>
      <p:sp>
        <p:nvSpPr>
          <p:cNvPr id="4" name="Footer Placeholder 3">
            <a:extLst>
              <a:ext uri="{FF2B5EF4-FFF2-40B4-BE49-F238E27FC236}">
                <a16:creationId xmlns:a16="http://schemas.microsoft.com/office/drawing/2014/main" id="{5B7734F8-073D-C847-F8B2-35AA5F1C20A4}"/>
              </a:ext>
            </a:extLst>
          </p:cNvPr>
          <p:cNvSpPr>
            <a:spLocks noGrp="1"/>
          </p:cNvSpPr>
          <p:nvPr>
            <p:ph type="ftr" sz="quarter" idx="10"/>
          </p:nvPr>
        </p:nvSpPr>
        <p:spPr/>
        <p:txBody>
          <a:bodyPr/>
          <a:lstStyle/>
          <a:p>
            <a:pPr>
              <a:defRPr/>
            </a:pPr>
            <a:r>
              <a:rPr lang="en-US" altLang="en-US"/>
              <a:t>WEB</a:t>
            </a:r>
            <a:endParaRPr lang="en-US" altLang="en-US" dirty="0"/>
          </a:p>
        </p:txBody>
      </p:sp>
      <p:sp>
        <p:nvSpPr>
          <p:cNvPr id="8" name="TextBox 7">
            <a:extLst>
              <a:ext uri="{FF2B5EF4-FFF2-40B4-BE49-F238E27FC236}">
                <a16:creationId xmlns:a16="http://schemas.microsoft.com/office/drawing/2014/main" id="{23B8A19B-7026-4230-8FB1-702FE748F429}"/>
              </a:ext>
            </a:extLst>
          </p:cNvPr>
          <p:cNvSpPr txBox="1"/>
          <p:nvPr/>
        </p:nvSpPr>
        <p:spPr>
          <a:xfrm>
            <a:off x="257175" y="2678451"/>
            <a:ext cx="8541855" cy="646331"/>
          </a:xfrm>
          <a:prstGeom prst="rect">
            <a:avLst/>
          </a:prstGeom>
          <a:noFill/>
        </p:spPr>
        <p:txBody>
          <a:bodyPr wrap="square">
            <a:spAutoFit/>
          </a:bodyPr>
          <a:lstStyle/>
          <a:p>
            <a:pPr marL="285750" indent="-285750">
              <a:buFont typeface="Wingdings" panose="05000000000000000000" pitchFamily="2" charset="2"/>
              <a:buChar char="ü"/>
            </a:pPr>
            <a:r>
              <a:rPr lang="en-GB" dirty="0"/>
              <a:t>The </a:t>
            </a:r>
            <a:r>
              <a:rPr lang="en-GB" b="1" dirty="0"/>
              <a:t>test</a:t>
            </a:r>
            <a:r>
              <a:rPr lang="en-GB" dirty="0"/>
              <a:t> property identifies which file or files should be transformed.</a:t>
            </a:r>
          </a:p>
          <a:p>
            <a:pPr marL="285750" indent="-285750">
              <a:buFont typeface="Wingdings" panose="05000000000000000000" pitchFamily="2" charset="2"/>
              <a:buChar char="ü"/>
            </a:pPr>
            <a:r>
              <a:rPr lang="en-GB" dirty="0"/>
              <a:t>The </a:t>
            </a:r>
            <a:r>
              <a:rPr lang="en-GB" b="1" dirty="0"/>
              <a:t>use</a:t>
            </a:r>
            <a:r>
              <a:rPr lang="en-GB" dirty="0"/>
              <a:t> property indicates which loader should be used to do the transforming.</a:t>
            </a:r>
          </a:p>
        </p:txBody>
      </p:sp>
      <p:sp>
        <p:nvSpPr>
          <p:cNvPr id="9" name="TextBox 8">
            <a:extLst>
              <a:ext uri="{FF2B5EF4-FFF2-40B4-BE49-F238E27FC236}">
                <a16:creationId xmlns:a16="http://schemas.microsoft.com/office/drawing/2014/main" id="{DE7DD88A-3D07-718B-CD34-07CF5850A76A}"/>
              </a:ext>
            </a:extLst>
          </p:cNvPr>
          <p:cNvSpPr txBox="1"/>
          <p:nvPr/>
        </p:nvSpPr>
        <p:spPr>
          <a:xfrm>
            <a:off x="6207499" y="3302941"/>
            <a:ext cx="2172390" cy="369332"/>
          </a:xfrm>
          <a:prstGeom prst="rect">
            <a:avLst/>
          </a:prstGeom>
          <a:noFill/>
        </p:spPr>
        <p:txBody>
          <a:bodyPr wrap="none" rtlCol="0">
            <a:spAutoFit/>
          </a:bodyPr>
          <a:lstStyle/>
          <a:p>
            <a:r>
              <a:rPr lang="en-GB" b="1" dirty="0"/>
              <a:t>webpack.config.js</a:t>
            </a:r>
            <a:endParaRPr lang="en-GB" dirty="0"/>
          </a:p>
        </p:txBody>
      </p:sp>
      <p:sp>
        <p:nvSpPr>
          <p:cNvPr id="10" name="TextBox 9">
            <a:extLst>
              <a:ext uri="{FF2B5EF4-FFF2-40B4-BE49-F238E27FC236}">
                <a16:creationId xmlns:a16="http://schemas.microsoft.com/office/drawing/2014/main" id="{CA116E18-3816-738C-4018-9C85D8A31D1F}"/>
              </a:ext>
            </a:extLst>
          </p:cNvPr>
          <p:cNvSpPr txBox="1"/>
          <p:nvPr/>
        </p:nvSpPr>
        <p:spPr>
          <a:xfrm>
            <a:off x="429039" y="3671642"/>
            <a:ext cx="7950850" cy="3139321"/>
          </a:xfrm>
          <a:prstGeom prst="rect">
            <a:avLst/>
          </a:prstGeom>
          <a:solidFill>
            <a:schemeClr val="accent6">
              <a:lumMod val="20000"/>
              <a:lumOff val="80000"/>
            </a:schemeClr>
          </a:solidFill>
        </p:spPr>
        <p:txBody>
          <a:bodyPr wrap="square" rtlCol="0">
            <a:spAutoFit/>
          </a:bodyPr>
          <a:lstStyle/>
          <a:p>
            <a:r>
              <a:rPr lang="en-GB" dirty="0" err="1"/>
              <a:t>module.exports</a:t>
            </a:r>
            <a:r>
              <a:rPr lang="en-GB" dirty="0"/>
              <a:t> = {</a:t>
            </a:r>
          </a:p>
          <a:p>
            <a:r>
              <a:rPr lang="en-GB" dirty="0"/>
              <a:t>  output: {</a:t>
            </a:r>
          </a:p>
          <a:p>
            <a:r>
              <a:rPr lang="en-GB" dirty="0"/>
              <a:t>    filename: 'my-first-webpack.bundle.js',</a:t>
            </a:r>
          </a:p>
          <a:p>
            <a:r>
              <a:rPr lang="en-GB" dirty="0"/>
              <a:t>  },</a:t>
            </a:r>
          </a:p>
          <a:p>
            <a:r>
              <a:rPr lang="en-GB" dirty="0"/>
              <a:t>  module: {</a:t>
            </a:r>
          </a:p>
          <a:p>
            <a:r>
              <a:rPr lang="en-GB" dirty="0"/>
              <a:t>    rules: [</a:t>
            </a:r>
          </a:p>
          <a:p>
            <a:r>
              <a:rPr lang="en-GB" dirty="0"/>
              <a:t>      { test: /\.</a:t>
            </a:r>
            <a:r>
              <a:rPr lang="en-GB" dirty="0" err="1"/>
              <a:t>css</a:t>
            </a:r>
            <a:r>
              <a:rPr lang="en-GB" dirty="0"/>
              <a:t>$/, use: '</a:t>
            </a:r>
            <a:r>
              <a:rPr lang="en-GB" dirty="0" err="1"/>
              <a:t>css</a:t>
            </a:r>
            <a:r>
              <a:rPr lang="en-GB" dirty="0"/>
              <a:t>-loader' },</a:t>
            </a:r>
          </a:p>
          <a:p>
            <a:r>
              <a:rPr lang="en-GB" dirty="0"/>
              <a:t>      { test: /\.</a:t>
            </a:r>
            <a:r>
              <a:rPr lang="en-GB" dirty="0" err="1"/>
              <a:t>ts</a:t>
            </a:r>
            <a:r>
              <a:rPr lang="en-GB" dirty="0"/>
              <a:t>$/, use: '</a:t>
            </a:r>
            <a:r>
              <a:rPr lang="en-GB" dirty="0" err="1"/>
              <a:t>ts</a:t>
            </a:r>
            <a:r>
              <a:rPr lang="en-GB" dirty="0"/>
              <a:t>-loader' },</a:t>
            </a:r>
          </a:p>
          <a:p>
            <a:r>
              <a:rPr lang="en-GB" dirty="0"/>
              <a:t>    ],</a:t>
            </a:r>
          </a:p>
          <a:p>
            <a:r>
              <a:rPr lang="en-GB" dirty="0"/>
              <a:t>  },</a:t>
            </a:r>
          </a:p>
          <a:p>
            <a:r>
              <a:rPr lang="en-GB" dirty="0"/>
              <a:t>};</a:t>
            </a:r>
          </a:p>
        </p:txBody>
      </p:sp>
      <p:sp>
        <p:nvSpPr>
          <p:cNvPr id="13" name="TextBox 12">
            <a:extLst>
              <a:ext uri="{FF2B5EF4-FFF2-40B4-BE49-F238E27FC236}">
                <a16:creationId xmlns:a16="http://schemas.microsoft.com/office/drawing/2014/main" id="{91C1D5AB-0249-C8B5-3C69-0DDFCD187B1A}"/>
              </a:ext>
            </a:extLst>
          </p:cNvPr>
          <p:cNvSpPr txBox="1"/>
          <p:nvPr/>
        </p:nvSpPr>
        <p:spPr>
          <a:xfrm>
            <a:off x="6054290" y="4106041"/>
            <a:ext cx="3006395" cy="938719"/>
          </a:xfrm>
          <a:prstGeom prst="rect">
            <a:avLst/>
          </a:prstGeom>
          <a:solidFill>
            <a:schemeClr val="bg1"/>
          </a:solidFill>
          <a:ln>
            <a:solidFill>
              <a:schemeClr val="tx1"/>
            </a:solidFill>
          </a:ln>
        </p:spPr>
        <p:txBody>
          <a:bodyPr wrap="square">
            <a:spAutoFit/>
          </a:bodyPr>
          <a:lstStyle/>
          <a:p>
            <a:r>
              <a:rPr lang="en-GB" sz="1100" i="1" dirty="0"/>
              <a:t>"Hey webpack compiler, when you come across a path that resolves to a ‘.</a:t>
            </a:r>
            <a:r>
              <a:rPr lang="en-GB" sz="1100" i="1" dirty="0" err="1"/>
              <a:t>ts</a:t>
            </a:r>
            <a:r>
              <a:rPr lang="en-GB" sz="1100" i="1" dirty="0"/>
              <a:t>' file inside of a require()/import statement, use the </a:t>
            </a:r>
            <a:r>
              <a:rPr lang="en-GB" sz="1100" i="1" dirty="0" err="1"/>
              <a:t>ts</a:t>
            </a:r>
            <a:r>
              <a:rPr lang="en-GB" sz="1100" i="1" dirty="0"/>
              <a:t>-loader to transform it before you add it to the bundle."</a:t>
            </a:r>
          </a:p>
        </p:txBody>
      </p:sp>
      <p:sp>
        <p:nvSpPr>
          <p:cNvPr id="17" name="TextBox 16">
            <a:extLst>
              <a:ext uri="{FF2B5EF4-FFF2-40B4-BE49-F238E27FC236}">
                <a16:creationId xmlns:a16="http://schemas.microsoft.com/office/drawing/2014/main" id="{E266D039-6441-0038-3F5E-15BA94707EA7}"/>
              </a:ext>
            </a:extLst>
          </p:cNvPr>
          <p:cNvSpPr txBox="1"/>
          <p:nvPr/>
        </p:nvSpPr>
        <p:spPr>
          <a:xfrm>
            <a:off x="5108609" y="6398825"/>
            <a:ext cx="3024739" cy="276999"/>
          </a:xfrm>
          <a:prstGeom prst="rect">
            <a:avLst/>
          </a:prstGeom>
          <a:noFill/>
        </p:spPr>
        <p:txBody>
          <a:bodyPr wrap="square">
            <a:spAutoFit/>
          </a:bodyPr>
          <a:lstStyle/>
          <a:p>
            <a:r>
              <a:rPr lang="en-GB" sz="1200" i="1" dirty="0"/>
              <a:t>https://webpack.js.org/concepts/loaders/</a:t>
            </a:r>
          </a:p>
        </p:txBody>
      </p:sp>
      <p:sp>
        <p:nvSpPr>
          <p:cNvPr id="5" name="TextBox 4">
            <a:extLst>
              <a:ext uri="{FF2B5EF4-FFF2-40B4-BE49-F238E27FC236}">
                <a16:creationId xmlns:a16="http://schemas.microsoft.com/office/drawing/2014/main" id="{F9D06E32-C165-80CE-FE13-591E06954029}"/>
              </a:ext>
            </a:extLst>
          </p:cNvPr>
          <p:cNvSpPr txBox="1"/>
          <p:nvPr/>
        </p:nvSpPr>
        <p:spPr>
          <a:xfrm>
            <a:off x="4145786" y="5890123"/>
            <a:ext cx="1822662" cy="461665"/>
          </a:xfrm>
          <a:prstGeom prst="rect">
            <a:avLst/>
          </a:prstGeom>
          <a:noFill/>
        </p:spPr>
        <p:txBody>
          <a:bodyPr wrap="square" rtlCol="0">
            <a:spAutoFit/>
          </a:bodyPr>
          <a:lstStyle/>
          <a:p>
            <a:r>
              <a:rPr lang="en-GB" sz="1200" i="1" dirty="0" err="1"/>
              <a:t>ts</a:t>
            </a:r>
            <a:r>
              <a:rPr lang="en-GB" sz="1200" i="1" dirty="0"/>
              <a:t>-loader automatically compiles .</a:t>
            </a:r>
            <a:r>
              <a:rPr lang="en-GB" sz="1200" i="1" dirty="0" err="1"/>
              <a:t>ts</a:t>
            </a:r>
            <a:r>
              <a:rPr lang="en-GB" sz="1200" i="1" dirty="0"/>
              <a:t> files</a:t>
            </a:r>
          </a:p>
        </p:txBody>
      </p:sp>
      <p:cxnSp>
        <p:nvCxnSpPr>
          <p:cNvPr id="7" name="Straight Arrow Connector 6">
            <a:extLst>
              <a:ext uri="{FF2B5EF4-FFF2-40B4-BE49-F238E27FC236}">
                <a16:creationId xmlns:a16="http://schemas.microsoft.com/office/drawing/2014/main" id="{D587BA87-0580-954B-ED3B-E06D22FBAE8C}"/>
              </a:ext>
            </a:extLst>
          </p:cNvPr>
          <p:cNvCxnSpPr/>
          <p:nvPr/>
        </p:nvCxnSpPr>
        <p:spPr bwMode="auto">
          <a:xfrm flipH="1" flipV="1">
            <a:off x="3488635" y="5933661"/>
            <a:ext cx="596348" cy="21866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027667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88AED-EEE8-6BB4-5E27-91216EE14E44}"/>
              </a:ext>
            </a:extLst>
          </p:cNvPr>
          <p:cNvSpPr>
            <a:spLocks noGrp="1"/>
          </p:cNvSpPr>
          <p:nvPr>
            <p:ph type="title"/>
          </p:nvPr>
        </p:nvSpPr>
        <p:spPr/>
        <p:txBody>
          <a:bodyPr/>
          <a:lstStyle/>
          <a:p>
            <a:r>
              <a:rPr lang="en-GB" dirty="0"/>
              <a:t>webpack Mode</a:t>
            </a:r>
          </a:p>
        </p:txBody>
      </p:sp>
      <p:sp>
        <p:nvSpPr>
          <p:cNvPr id="3" name="Content Placeholder 2">
            <a:extLst>
              <a:ext uri="{FF2B5EF4-FFF2-40B4-BE49-F238E27FC236}">
                <a16:creationId xmlns:a16="http://schemas.microsoft.com/office/drawing/2014/main" id="{3A19D510-AD1D-0B09-B5F6-D12054A69839}"/>
              </a:ext>
            </a:extLst>
          </p:cNvPr>
          <p:cNvSpPr>
            <a:spLocks noGrp="1"/>
          </p:cNvSpPr>
          <p:nvPr>
            <p:ph idx="1"/>
          </p:nvPr>
        </p:nvSpPr>
        <p:spPr>
          <a:xfrm>
            <a:off x="257175" y="914400"/>
            <a:ext cx="8598067" cy="1029903"/>
          </a:xfrm>
        </p:spPr>
        <p:txBody>
          <a:bodyPr/>
          <a:lstStyle/>
          <a:p>
            <a:r>
              <a:rPr lang="en-GB" dirty="0"/>
              <a:t>By setting the mode parameter to either development, production or none, you can enable webpack's built-in optimizations that correspond to each environment. The default value is production.</a:t>
            </a:r>
          </a:p>
        </p:txBody>
      </p:sp>
      <p:sp>
        <p:nvSpPr>
          <p:cNvPr id="4" name="Footer Placeholder 3">
            <a:extLst>
              <a:ext uri="{FF2B5EF4-FFF2-40B4-BE49-F238E27FC236}">
                <a16:creationId xmlns:a16="http://schemas.microsoft.com/office/drawing/2014/main" id="{0298FFAA-29D6-057F-D658-BB639BA28B19}"/>
              </a:ext>
            </a:extLst>
          </p:cNvPr>
          <p:cNvSpPr>
            <a:spLocks noGrp="1"/>
          </p:cNvSpPr>
          <p:nvPr>
            <p:ph type="ftr" sz="quarter" idx="10"/>
          </p:nvPr>
        </p:nvSpPr>
        <p:spPr/>
        <p:txBody>
          <a:bodyPr/>
          <a:lstStyle/>
          <a:p>
            <a:pPr>
              <a:defRPr/>
            </a:pPr>
            <a:r>
              <a:rPr lang="en-US" altLang="en-US"/>
              <a:t>WEB</a:t>
            </a:r>
            <a:endParaRPr lang="en-US" altLang="en-US" dirty="0"/>
          </a:p>
        </p:txBody>
      </p:sp>
      <p:sp>
        <p:nvSpPr>
          <p:cNvPr id="9" name="TextBox 8">
            <a:extLst>
              <a:ext uri="{FF2B5EF4-FFF2-40B4-BE49-F238E27FC236}">
                <a16:creationId xmlns:a16="http://schemas.microsoft.com/office/drawing/2014/main" id="{57CC7E3B-3724-2AC2-381F-4D3F64083754}"/>
              </a:ext>
            </a:extLst>
          </p:cNvPr>
          <p:cNvSpPr txBox="1"/>
          <p:nvPr/>
        </p:nvSpPr>
        <p:spPr>
          <a:xfrm>
            <a:off x="6202686" y="1873589"/>
            <a:ext cx="2172390" cy="369332"/>
          </a:xfrm>
          <a:prstGeom prst="rect">
            <a:avLst/>
          </a:prstGeom>
          <a:noFill/>
        </p:spPr>
        <p:txBody>
          <a:bodyPr wrap="none" rtlCol="0">
            <a:spAutoFit/>
          </a:bodyPr>
          <a:lstStyle/>
          <a:p>
            <a:r>
              <a:rPr lang="en-GB" b="1" dirty="0"/>
              <a:t>webpack.config.js</a:t>
            </a:r>
            <a:endParaRPr lang="en-GB" dirty="0"/>
          </a:p>
        </p:txBody>
      </p:sp>
      <p:sp>
        <p:nvSpPr>
          <p:cNvPr id="10" name="TextBox 9">
            <a:extLst>
              <a:ext uri="{FF2B5EF4-FFF2-40B4-BE49-F238E27FC236}">
                <a16:creationId xmlns:a16="http://schemas.microsoft.com/office/drawing/2014/main" id="{FD280260-84D2-3404-189F-5AF5145ED3C7}"/>
              </a:ext>
            </a:extLst>
          </p:cNvPr>
          <p:cNvSpPr txBox="1"/>
          <p:nvPr/>
        </p:nvSpPr>
        <p:spPr>
          <a:xfrm>
            <a:off x="424226" y="2242290"/>
            <a:ext cx="7950850" cy="923330"/>
          </a:xfrm>
          <a:prstGeom prst="rect">
            <a:avLst/>
          </a:prstGeom>
          <a:solidFill>
            <a:schemeClr val="accent6">
              <a:lumMod val="20000"/>
              <a:lumOff val="80000"/>
            </a:schemeClr>
          </a:solidFill>
        </p:spPr>
        <p:txBody>
          <a:bodyPr wrap="square" rtlCol="0">
            <a:spAutoFit/>
          </a:bodyPr>
          <a:lstStyle/>
          <a:p>
            <a:r>
              <a:rPr lang="en-GB" dirty="0" err="1"/>
              <a:t>module.exports</a:t>
            </a:r>
            <a:r>
              <a:rPr lang="en-GB" dirty="0"/>
              <a:t> = {</a:t>
            </a:r>
          </a:p>
          <a:p>
            <a:r>
              <a:rPr lang="en-GB" dirty="0"/>
              <a:t>  mode: 'production',</a:t>
            </a:r>
          </a:p>
          <a:p>
            <a:r>
              <a:rPr lang="en-GB" dirty="0"/>
              <a:t>};</a:t>
            </a:r>
          </a:p>
        </p:txBody>
      </p:sp>
      <p:sp>
        <p:nvSpPr>
          <p:cNvPr id="13" name="TextBox 12">
            <a:extLst>
              <a:ext uri="{FF2B5EF4-FFF2-40B4-BE49-F238E27FC236}">
                <a16:creationId xmlns:a16="http://schemas.microsoft.com/office/drawing/2014/main" id="{54F27817-6C95-A68B-A244-97BB3A18BC59}"/>
              </a:ext>
            </a:extLst>
          </p:cNvPr>
          <p:cNvSpPr txBox="1"/>
          <p:nvPr/>
        </p:nvSpPr>
        <p:spPr>
          <a:xfrm>
            <a:off x="5996238" y="6127100"/>
            <a:ext cx="2947737" cy="276999"/>
          </a:xfrm>
          <a:prstGeom prst="rect">
            <a:avLst/>
          </a:prstGeom>
          <a:noFill/>
        </p:spPr>
        <p:txBody>
          <a:bodyPr wrap="square">
            <a:spAutoFit/>
          </a:bodyPr>
          <a:lstStyle/>
          <a:p>
            <a:r>
              <a:rPr lang="en-GB" sz="1200" i="1" dirty="0"/>
              <a:t>https://webpack.js.org/concepts/#mode</a:t>
            </a:r>
          </a:p>
        </p:txBody>
      </p:sp>
    </p:spTree>
    <p:extLst>
      <p:ext uri="{BB962C8B-B14F-4D97-AF65-F5344CB8AC3E}">
        <p14:creationId xmlns:p14="http://schemas.microsoft.com/office/powerpoint/2010/main" val="1435374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5F58-AF89-5AD0-CB0F-41BEEE58D340}"/>
              </a:ext>
            </a:extLst>
          </p:cNvPr>
          <p:cNvSpPr>
            <a:spLocks noGrp="1"/>
          </p:cNvSpPr>
          <p:nvPr>
            <p:ph type="title"/>
          </p:nvPr>
        </p:nvSpPr>
        <p:spPr/>
        <p:txBody>
          <a:bodyPr/>
          <a:lstStyle/>
          <a:p>
            <a:r>
              <a:rPr lang="en-GB" dirty="0"/>
              <a:t>webpack Target</a:t>
            </a:r>
          </a:p>
        </p:txBody>
      </p:sp>
      <p:sp>
        <p:nvSpPr>
          <p:cNvPr id="3" name="Content Placeholder 2">
            <a:extLst>
              <a:ext uri="{FF2B5EF4-FFF2-40B4-BE49-F238E27FC236}">
                <a16:creationId xmlns:a16="http://schemas.microsoft.com/office/drawing/2014/main" id="{FB49E7E2-C009-10B4-9678-8456358089E1}"/>
              </a:ext>
            </a:extLst>
          </p:cNvPr>
          <p:cNvSpPr>
            <a:spLocks noGrp="1"/>
          </p:cNvSpPr>
          <p:nvPr>
            <p:ph idx="1"/>
          </p:nvPr>
        </p:nvSpPr>
        <p:spPr>
          <a:xfrm>
            <a:off x="257175" y="1029903"/>
            <a:ext cx="8641381" cy="1174282"/>
          </a:xfrm>
        </p:spPr>
        <p:txBody>
          <a:bodyPr/>
          <a:lstStyle/>
          <a:p>
            <a:r>
              <a:rPr lang="en-GB" dirty="0"/>
              <a:t>Because JavaScript can be written for both server and browser, webpack offers multiple deployment </a:t>
            </a:r>
            <a:r>
              <a:rPr lang="en-GB" i="1" dirty="0"/>
              <a:t>targets</a:t>
            </a:r>
          </a:p>
          <a:p>
            <a:r>
              <a:rPr lang="en-GB" dirty="0"/>
              <a:t>The browser is the default target (target: 'web’)</a:t>
            </a:r>
          </a:p>
        </p:txBody>
      </p:sp>
      <p:sp>
        <p:nvSpPr>
          <p:cNvPr id="4" name="Footer Placeholder 3">
            <a:extLst>
              <a:ext uri="{FF2B5EF4-FFF2-40B4-BE49-F238E27FC236}">
                <a16:creationId xmlns:a16="http://schemas.microsoft.com/office/drawing/2014/main" id="{A84C0B65-7F1D-A2EC-F850-1467EAFF1E26}"/>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31B375B9-C201-94DC-F0CB-B33D760726E9}"/>
              </a:ext>
            </a:extLst>
          </p:cNvPr>
          <p:cNvSpPr txBox="1"/>
          <p:nvPr/>
        </p:nvSpPr>
        <p:spPr>
          <a:xfrm>
            <a:off x="6197874" y="2297100"/>
            <a:ext cx="2172390" cy="369332"/>
          </a:xfrm>
          <a:prstGeom prst="rect">
            <a:avLst/>
          </a:prstGeom>
          <a:noFill/>
        </p:spPr>
        <p:txBody>
          <a:bodyPr wrap="none" rtlCol="0">
            <a:spAutoFit/>
          </a:bodyPr>
          <a:lstStyle/>
          <a:p>
            <a:r>
              <a:rPr lang="en-GB" b="1" dirty="0"/>
              <a:t>webpack.config.js</a:t>
            </a:r>
            <a:endParaRPr lang="en-GB" dirty="0"/>
          </a:p>
        </p:txBody>
      </p:sp>
      <p:sp>
        <p:nvSpPr>
          <p:cNvPr id="7" name="TextBox 6">
            <a:extLst>
              <a:ext uri="{FF2B5EF4-FFF2-40B4-BE49-F238E27FC236}">
                <a16:creationId xmlns:a16="http://schemas.microsoft.com/office/drawing/2014/main" id="{AE36E077-BF41-6D9B-AD69-C202D7090D92}"/>
              </a:ext>
            </a:extLst>
          </p:cNvPr>
          <p:cNvSpPr txBox="1"/>
          <p:nvPr/>
        </p:nvSpPr>
        <p:spPr>
          <a:xfrm>
            <a:off x="419414" y="2665801"/>
            <a:ext cx="7950850" cy="923330"/>
          </a:xfrm>
          <a:prstGeom prst="rect">
            <a:avLst/>
          </a:prstGeom>
          <a:solidFill>
            <a:schemeClr val="accent6">
              <a:lumMod val="20000"/>
              <a:lumOff val="80000"/>
            </a:schemeClr>
          </a:solidFill>
        </p:spPr>
        <p:txBody>
          <a:bodyPr wrap="square" rtlCol="0">
            <a:spAutoFit/>
          </a:bodyPr>
          <a:lstStyle/>
          <a:p>
            <a:r>
              <a:rPr lang="en-GB" dirty="0" err="1"/>
              <a:t>module.exports</a:t>
            </a:r>
            <a:r>
              <a:rPr lang="en-GB" dirty="0"/>
              <a:t> = {</a:t>
            </a:r>
          </a:p>
          <a:p>
            <a:r>
              <a:rPr lang="en-GB" dirty="0"/>
              <a:t>  target: 'node',</a:t>
            </a:r>
          </a:p>
          <a:p>
            <a:r>
              <a:rPr lang="en-GB" dirty="0"/>
              <a:t>};</a:t>
            </a:r>
          </a:p>
        </p:txBody>
      </p:sp>
      <p:sp>
        <p:nvSpPr>
          <p:cNvPr id="12" name="TextBox 11">
            <a:extLst>
              <a:ext uri="{FF2B5EF4-FFF2-40B4-BE49-F238E27FC236}">
                <a16:creationId xmlns:a16="http://schemas.microsoft.com/office/drawing/2014/main" id="{8A0556E7-8529-F695-F637-05DF027FFE1B}"/>
              </a:ext>
            </a:extLst>
          </p:cNvPr>
          <p:cNvSpPr txBox="1"/>
          <p:nvPr/>
        </p:nvSpPr>
        <p:spPr>
          <a:xfrm>
            <a:off x="377792" y="3666234"/>
            <a:ext cx="7950850" cy="923330"/>
          </a:xfrm>
          <a:prstGeom prst="rect">
            <a:avLst/>
          </a:prstGeom>
          <a:noFill/>
        </p:spPr>
        <p:txBody>
          <a:bodyPr wrap="square">
            <a:spAutoFit/>
          </a:bodyPr>
          <a:lstStyle/>
          <a:p>
            <a:r>
              <a:rPr lang="en-GB" dirty="0"/>
              <a:t>Using node webpack will compile for usage in a Node.js-like environment (uses Node.js require to load chunks and not touch any built in modules like fs or path).</a:t>
            </a:r>
          </a:p>
        </p:txBody>
      </p:sp>
      <p:sp>
        <p:nvSpPr>
          <p:cNvPr id="14" name="TextBox 13">
            <a:extLst>
              <a:ext uri="{FF2B5EF4-FFF2-40B4-BE49-F238E27FC236}">
                <a16:creationId xmlns:a16="http://schemas.microsoft.com/office/drawing/2014/main" id="{BC843FBE-E7C2-D219-512F-00F3E283D8A1}"/>
              </a:ext>
            </a:extLst>
          </p:cNvPr>
          <p:cNvSpPr txBox="1"/>
          <p:nvPr/>
        </p:nvSpPr>
        <p:spPr>
          <a:xfrm>
            <a:off x="5686125" y="6155976"/>
            <a:ext cx="2918861" cy="276999"/>
          </a:xfrm>
          <a:prstGeom prst="rect">
            <a:avLst/>
          </a:prstGeom>
          <a:noFill/>
        </p:spPr>
        <p:txBody>
          <a:bodyPr wrap="square">
            <a:spAutoFit/>
          </a:bodyPr>
          <a:lstStyle/>
          <a:p>
            <a:r>
              <a:rPr lang="en-GB" sz="1200" i="1" dirty="0"/>
              <a:t>https://webpack.js.org/concepts/targets/</a:t>
            </a:r>
          </a:p>
        </p:txBody>
      </p:sp>
      <p:sp>
        <p:nvSpPr>
          <p:cNvPr id="5" name="TextBox 4">
            <a:extLst>
              <a:ext uri="{FF2B5EF4-FFF2-40B4-BE49-F238E27FC236}">
                <a16:creationId xmlns:a16="http://schemas.microsoft.com/office/drawing/2014/main" id="{B5CACCBE-1DFB-667A-9D32-FB08BE8E60F3}"/>
              </a:ext>
            </a:extLst>
          </p:cNvPr>
          <p:cNvSpPr txBox="1"/>
          <p:nvPr/>
        </p:nvSpPr>
        <p:spPr>
          <a:xfrm>
            <a:off x="3441032" y="2990486"/>
            <a:ext cx="1269899" cy="307777"/>
          </a:xfrm>
          <a:prstGeom prst="rect">
            <a:avLst/>
          </a:prstGeom>
          <a:noFill/>
        </p:spPr>
        <p:txBody>
          <a:bodyPr wrap="none" rtlCol="0">
            <a:spAutoFit/>
          </a:bodyPr>
          <a:lstStyle/>
          <a:p>
            <a:r>
              <a:rPr lang="en-GB" sz="1400" i="1" dirty="0"/>
              <a:t>Using node.js</a:t>
            </a:r>
          </a:p>
        </p:txBody>
      </p:sp>
      <p:cxnSp>
        <p:nvCxnSpPr>
          <p:cNvPr id="9" name="Straight Arrow Connector 8">
            <a:extLst>
              <a:ext uri="{FF2B5EF4-FFF2-40B4-BE49-F238E27FC236}">
                <a16:creationId xmlns:a16="http://schemas.microsoft.com/office/drawing/2014/main" id="{EF258CEB-83F1-726D-6CAD-52F3A5C0442A}"/>
              </a:ext>
            </a:extLst>
          </p:cNvPr>
          <p:cNvCxnSpPr/>
          <p:nvPr/>
        </p:nvCxnSpPr>
        <p:spPr bwMode="auto">
          <a:xfrm flipH="1">
            <a:off x="2122371" y="3157084"/>
            <a:ext cx="1212783" cy="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090220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A7001-36E9-BE4D-E0B8-3BA1212B5139}"/>
              </a:ext>
            </a:extLst>
          </p:cNvPr>
          <p:cNvSpPr>
            <a:spLocks noGrp="1"/>
          </p:cNvSpPr>
          <p:nvPr>
            <p:ph type="title"/>
          </p:nvPr>
        </p:nvSpPr>
        <p:spPr/>
        <p:txBody>
          <a:bodyPr/>
          <a:lstStyle/>
          <a:p>
            <a:r>
              <a:rPr lang="en-GB" dirty="0"/>
              <a:t>webpack Manifest</a:t>
            </a:r>
          </a:p>
        </p:txBody>
      </p:sp>
      <p:sp>
        <p:nvSpPr>
          <p:cNvPr id="3" name="Content Placeholder 2">
            <a:extLst>
              <a:ext uri="{FF2B5EF4-FFF2-40B4-BE49-F238E27FC236}">
                <a16:creationId xmlns:a16="http://schemas.microsoft.com/office/drawing/2014/main" id="{0476456E-5B05-32F2-8EB3-E8A82B875159}"/>
              </a:ext>
            </a:extLst>
          </p:cNvPr>
          <p:cNvSpPr>
            <a:spLocks noGrp="1"/>
          </p:cNvSpPr>
          <p:nvPr>
            <p:ph idx="1"/>
          </p:nvPr>
        </p:nvSpPr>
        <p:spPr>
          <a:xfrm>
            <a:off x="495701" y="1140594"/>
            <a:ext cx="8345103" cy="3426593"/>
          </a:xfrm>
        </p:spPr>
        <p:txBody>
          <a:bodyPr/>
          <a:lstStyle/>
          <a:p>
            <a:r>
              <a:rPr lang="en-GB" dirty="0"/>
              <a:t>As webpack enters, resolves, and maps out your application, it keeps detailed notes on all your modules.</a:t>
            </a:r>
          </a:p>
          <a:p>
            <a:r>
              <a:rPr lang="en-GB" dirty="0"/>
              <a:t>This collection of data is called the "Manifest," and it's what the runtime will use to resolve and load modules once they've been bundled and shipped to the browser. </a:t>
            </a:r>
          </a:p>
          <a:p>
            <a:r>
              <a:rPr lang="en-GB" dirty="0"/>
              <a:t>No matter which module syntax you have chosen, those import or require statements have now become __</a:t>
            </a:r>
            <a:r>
              <a:rPr lang="en-GB" dirty="0" err="1"/>
              <a:t>webpack_require</a:t>
            </a:r>
            <a:r>
              <a:rPr lang="en-GB" dirty="0"/>
              <a:t>__ methods that point to module identifiers. </a:t>
            </a:r>
          </a:p>
          <a:p>
            <a:r>
              <a:rPr lang="en-GB" dirty="0"/>
              <a:t>Using the data in the manifest, the runtime will be able to find out where to retrieve the modules behind the identifiers.</a:t>
            </a:r>
          </a:p>
        </p:txBody>
      </p:sp>
      <p:sp>
        <p:nvSpPr>
          <p:cNvPr id="4" name="Footer Placeholder 3">
            <a:extLst>
              <a:ext uri="{FF2B5EF4-FFF2-40B4-BE49-F238E27FC236}">
                <a16:creationId xmlns:a16="http://schemas.microsoft.com/office/drawing/2014/main" id="{E127970E-A286-E65E-F3F2-9CA49DD07DF6}"/>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28ED6C21-86FB-BF24-5D82-394D7A64D456}"/>
              </a:ext>
            </a:extLst>
          </p:cNvPr>
          <p:cNvSpPr txBox="1"/>
          <p:nvPr/>
        </p:nvSpPr>
        <p:spPr>
          <a:xfrm>
            <a:off x="5305626" y="6152546"/>
            <a:ext cx="3638349" cy="307777"/>
          </a:xfrm>
          <a:prstGeom prst="rect">
            <a:avLst/>
          </a:prstGeom>
          <a:noFill/>
        </p:spPr>
        <p:txBody>
          <a:bodyPr wrap="square">
            <a:spAutoFit/>
          </a:bodyPr>
          <a:lstStyle/>
          <a:p>
            <a:r>
              <a:rPr lang="en-GB" sz="1400" i="1" dirty="0"/>
              <a:t>https://webpack.js.org/concepts/manifest/</a:t>
            </a:r>
          </a:p>
        </p:txBody>
      </p:sp>
    </p:spTree>
    <p:extLst>
      <p:ext uri="{BB962C8B-B14F-4D97-AF65-F5344CB8AC3E}">
        <p14:creationId xmlns:p14="http://schemas.microsoft.com/office/powerpoint/2010/main" val="3810775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B2B14-7251-1F8D-FDF6-5B11686793D2}"/>
              </a:ext>
            </a:extLst>
          </p:cNvPr>
          <p:cNvSpPr>
            <a:spLocks noGrp="1"/>
          </p:cNvSpPr>
          <p:nvPr>
            <p:ph type="title"/>
          </p:nvPr>
        </p:nvSpPr>
        <p:spPr/>
        <p:txBody>
          <a:bodyPr/>
          <a:lstStyle/>
          <a:p>
            <a:r>
              <a:rPr lang="en-GB" dirty="0"/>
              <a:t>webpack </a:t>
            </a:r>
            <a:r>
              <a:rPr lang="en-GB" dirty="0" err="1"/>
              <a:t>DevServer</a:t>
            </a:r>
            <a:endParaRPr lang="en-GB" dirty="0"/>
          </a:p>
        </p:txBody>
      </p:sp>
      <p:sp>
        <p:nvSpPr>
          <p:cNvPr id="3" name="Content Placeholder 2">
            <a:extLst>
              <a:ext uri="{FF2B5EF4-FFF2-40B4-BE49-F238E27FC236}">
                <a16:creationId xmlns:a16="http://schemas.microsoft.com/office/drawing/2014/main" id="{C097CE0B-F0FB-3F7E-BC0A-B3961200A32F}"/>
              </a:ext>
            </a:extLst>
          </p:cNvPr>
          <p:cNvSpPr>
            <a:spLocks noGrp="1"/>
          </p:cNvSpPr>
          <p:nvPr>
            <p:ph idx="1"/>
          </p:nvPr>
        </p:nvSpPr>
        <p:spPr>
          <a:xfrm>
            <a:off x="1047750" y="1724025"/>
            <a:ext cx="7029450" cy="1577440"/>
          </a:xfrm>
        </p:spPr>
        <p:txBody>
          <a:bodyPr/>
          <a:lstStyle/>
          <a:p>
            <a:r>
              <a:rPr lang="en-GB" dirty="0"/>
              <a:t>webpack-dev-server can be used to quickly develop an application.</a:t>
            </a:r>
          </a:p>
          <a:p>
            <a:r>
              <a:rPr lang="en-GB" dirty="0"/>
              <a:t>Opens up a browser window</a:t>
            </a:r>
          </a:p>
          <a:p>
            <a:r>
              <a:rPr lang="en-GB" dirty="0"/>
              <a:t>Automatically watches files and restarts the server for you</a:t>
            </a:r>
          </a:p>
        </p:txBody>
      </p:sp>
      <p:sp>
        <p:nvSpPr>
          <p:cNvPr id="4" name="Footer Placeholder 3">
            <a:extLst>
              <a:ext uri="{FF2B5EF4-FFF2-40B4-BE49-F238E27FC236}">
                <a16:creationId xmlns:a16="http://schemas.microsoft.com/office/drawing/2014/main" id="{B8F0349C-22AA-35B6-5642-4422F059C54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5815DC1-6400-BF82-85D3-378693E5FDDF}"/>
              </a:ext>
            </a:extLst>
          </p:cNvPr>
          <p:cNvSpPr txBox="1"/>
          <p:nvPr/>
        </p:nvSpPr>
        <p:spPr>
          <a:xfrm>
            <a:off x="2449630" y="3556536"/>
            <a:ext cx="2518638" cy="369332"/>
          </a:xfrm>
          <a:prstGeom prst="rect">
            <a:avLst/>
          </a:prstGeom>
          <a:noFill/>
        </p:spPr>
        <p:txBody>
          <a:bodyPr wrap="none" rtlCol="0">
            <a:spAutoFit/>
          </a:bodyPr>
          <a:lstStyle/>
          <a:p>
            <a:r>
              <a:rPr lang="en-GB" dirty="0"/>
              <a:t>webpack serve --open </a:t>
            </a:r>
          </a:p>
        </p:txBody>
      </p:sp>
      <p:sp>
        <p:nvSpPr>
          <p:cNvPr id="9" name="TextBox 8">
            <a:extLst>
              <a:ext uri="{FF2B5EF4-FFF2-40B4-BE49-F238E27FC236}">
                <a16:creationId xmlns:a16="http://schemas.microsoft.com/office/drawing/2014/main" id="{E7EAE875-E012-E0C5-A74A-BD95C017FA4D}"/>
              </a:ext>
            </a:extLst>
          </p:cNvPr>
          <p:cNvSpPr txBox="1"/>
          <p:nvPr/>
        </p:nvSpPr>
        <p:spPr>
          <a:xfrm>
            <a:off x="816944" y="4180939"/>
            <a:ext cx="7510111" cy="2246769"/>
          </a:xfrm>
          <a:prstGeom prst="rect">
            <a:avLst/>
          </a:prstGeom>
          <a:noFill/>
        </p:spPr>
        <p:txBody>
          <a:bodyPr wrap="square">
            <a:spAutoFit/>
          </a:bodyPr>
          <a:lstStyle/>
          <a:p>
            <a:r>
              <a:rPr lang="en-GB" sz="2000" dirty="0"/>
              <a:t>Note 1: By default, the webpack-dev-server will not write any files to disk. Instead, it builds and serves the files from memory.</a:t>
            </a:r>
          </a:p>
          <a:p>
            <a:r>
              <a:rPr lang="en-GB" sz="2000" dirty="0"/>
              <a:t>Use 'webpack' or 'webpack --watch' to build the </a:t>
            </a:r>
            <a:r>
              <a:rPr lang="en-GB" sz="2000" i="1" dirty="0" err="1"/>
              <a:t>dist</a:t>
            </a:r>
            <a:r>
              <a:rPr lang="en-GB" sz="2000" dirty="0"/>
              <a:t> directory contents.</a:t>
            </a:r>
          </a:p>
          <a:p>
            <a:r>
              <a:rPr lang="en-GB" sz="2000" dirty="0"/>
              <a:t>Note 2: You can set </a:t>
            </a:r>
            <a:r>
              <a:rPr lang="en-GB" sz="2000" i="1" dirty="0" err="1"/>
              <a:t>devMiddleware</a:t>
            </a:r>
            <a:r>
              <a:rPr lang="en-GB" sz="2000" i="1" dirty="0"/>
              <a:t>: { </a:t>
            </a:r>
            <a:r>
              <a:rPr lang="en-GB" sz="2000" i="1" dirty="0" err="1"/>
              <a:t>writeToDisk</a:t>
            </a:r>
            <a:r>
              <a:rPr lang="en-GB" sz="2000" i="1" dirty="0"/>
              <a:t>: true, },</a:t>
            </a:r>
            <a:r>
              <a:rPr lang="en-GB" sz="2000" dirty="0"/>
              <a:t> in webpack.config.js but this saves files with random strings in their names when you run the server. Probably not what you want.</a:t>
            </a:r>
            <a:endParaRPr lang="en-GB" sz="2000" i="1" dirty="0"/>
          </a:p>
        </p:txBody>
      </p:sp>
    </p:spTree>
    <p:extLst>
      <p:ext uri="{BB962C8B-B14F-4D97-AF65-F5344CB8AC3E}">
        <p14:creationId xmlns:p14="http://schemas.microsoft.com/office/powerpoint/2010/main" val="2046174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4D10C-5A33-7EBA-50D6-4937531AEE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3A29F0-DD93-4639-F7B7-CA84E90B1A64}"/>
              </a:ext>
            </a:extLst>
          </p:cNvPr>
          <p:cNvSpPr>
            <a:spLocks noGrp="1"/>
          </p:cNvSpPr>
          <p:nvPr>
            <p:ph type="title"/>
          </p:nvPr>
        </p:nvSpPr>
        <p:spPr/>
        <p:txBody>
          <a:bodyPr/>
          <a:lstStyle/>
          <a:p>
            <a:r>
              <a:rPr lang="en-GB" dirty="0"/>
              <a:t>Alternative Use Vite</a:t>
            </a:r>
          </a:p>
        </p:txBody>
      </p:sp>
      <p:sp>
        <p:nvSpPr>
          <p:cNvPr id="3" name="Content Placeholder 2">
            <a:extLst>
              <a:ext uri="{FF2B5EF4-FFF2-40B4-BE49-F238E27FC236}">
                <a16:creationId xmlns:a16="http://schemas.microsoft.com/office/drawing/2014/main" id="{7CB41525-0A19-26B9-4D4B-9087915877CA}"/>
              </a:ext>
            </a:extLst>
          </p:cNvPr>
          <p:cNvSpPr>
            <a:spLocks noGrp="1"/>
          </p:cNvSpPr>
          <p:nvPr>
            <p:ph idx="1"/>
          </p:nvPr>
        </p:nvSpPr>
        <p:spPr>
          <a:xfrm>
            <a:off x="630453" y="989063"/>
            <a:ext cx="7810901" cy="844550"/>
          </a:xfrm>
        </p:spPr>
        <p:txBody>
          <a:bodyPr/>
          <a:lstStyle/>
          <a:p>
            <a:r>
              <a:rPr lang="en-GB" dirty="0"/>
              <a:t>Use </a:t>
            </a:r>
            <a:r>
              <a:rPr lang="en-GB" dirty="0" err="1"/>
              <a:t>npm</a:t>
            </a:r>
            <a:r>
              <a:rPr lang="en-GB" dirty="0"/>
              <a:t> create </a:t>
            </a:r>
            <a:r>
              <a:rPr lang="en-GB" dirty="0" err="1"/>
              <a:t>vite</a:t>
            </a:r>
            <a:r>
              <a:rPr lang="en-GB" dirty="0"/>
              <a:t> to build a react application</a:t>
            </a:r>
          </a:p>
        </p:txBody>
      </p:sp>
      <p:sp>
        <p:nvSpPr>
          <p:cNvPr id="4" name="Footer Placeholder 3">
            <a:extLst>
              <a:ext uri="{FF2B5EF4-FFF2-40B4-BE49-F238E27FC236}">
                <a16:creationId xmlns:a16="http://schemas.microsoft.com/office/drawing/2014/main" id="{CEC47C70-657C-9C55-55DA-8E8CF85D7FF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0B47C30-27FB-F3B0-0DD7-77D4E1F307FA}"/>
              </a:ext>
            </a:extLst>
          </p:cNvPr>
          <p:cNvSpPr txBox="1"/>
          <p:nvPr/>
        </p:nvSpPr>
        <p:spPr>
          <a:xfrm>
            <a:off x="479259" y="2545680"/>
            <a:ext cx="8113291" cy="313932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ReactJS</a:t>
            </a:r>
          </a:p>
          <a:p>
            <a:endParaRPr lang="en-GB" dirty="0">
              <a:solidFill>
                <a:schemeClr val="accent1">
                  <a:lumMod val="50000"/>
                </a:schemeClr>
              </a:solidFill>
            </a:endParaRPr>
          </a:p>
          <a:p>
            <a:r>
              <a:rPr lang="en-GB" dirty="0">
                <a:solidFill>
                  <a:schemeClr val="bg1"/>
                </a:solidFill>
              </a:rPr>
              <a:t>FOR ordinary JS</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create </a:t>
            </a:r>
            <a:r>
              <a:rPr lang="en-GB" dirty="0" err="1">
                <a:solidFill>
                  <a:schemeClr val="accent1">
                    <a:lumMod val="50000"/>
                  </a:schemeClr>
                </a:solidFill>
              </a:rPr>
              <a:t>vite@latest</a:t>
            </a:r>
            <a:r>
              <a:rPr lang="en-GB" dirty="0">
                <a:solidFill>
                  <a:schemeClr val="accent1">
                    <a:lumMod val="50000"/>
                  </a:schemeClr>
                </a:solidFill>
              </a:rPr>
              <a:t> -- </a:t>
            </a:r>
            <a:r>
              <a:rPr lang="en-GB" dirty="0" err="1">
                <a:solidFill>
                  <a:schemeClr val="accent1">
                    <a:lumMod val="50000"/>
                  </a:schemeClr>
                </a:solidFill>
              </a:rPr>
              <a:t>myapp</a:t>
            </a:r>
            <a:r>
              <a:rPr lang="en-GB" dirty="0">
                <a:solidFill>
                  <a:schemeClr val="accent1">
                    <a:lumMod val="50000"/>
                  </a:schemeClr>
                </a:solidFill>
              </a:rPr>
              <a:t> --template react</a:t>
            </a:r>
          </a:p>
          <a:p>
            <a:r>
              <a:rPr lang="en-GB" dirty="0">
                <a:solidFill>
                  <a:schemeClr val="bg1">
                    <a:lumMod val="95000"/>
                  </a:schemeClr>
                </a:solidFill>
              </a:rPr>
              <a:t>OR for typescript</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create </a:t>
            </a:r>
            <a:r>
              <a:rPr lang="en-GB" dirty="0" err="1">
                <a:solidFill>
                  <a:schemeClr val="accent1">
                    <a:lumMod val="50000"/>
                  </a:schemeClr>
                </a:solidFill>
              </a:rPr>
              <a:t>vite@latest</a:t>
            </a:r>
            <a:r>
              <a:rPr lang="en-GB" dirty="0">
                <a:solidFill>
                  <a:schemeClr val="accent1">
                    <a:lumMod val="50000"/>
                  </a:schemeClr>
                </a:solidFill>
              </a:rPr>
              <a:t> -- </a:t>
            </a:r>
            <a:r>
              <a:rPr lang="en-GB" dirty="0" err="1">
                <a:solidFill>
                  <a:schemeClr val="accent1">
                    <a:lumMod val="50000"/>
                  </a:schemeClr>
                </a:solidFill>
              </a:rPr>
              <a:t>myapp</a:t>
            </a:r>
            <a:r>
              <a:rPr lang="en-GB" dirty="0">
                <a:solidFill>
                  <a:schemeClr val="accent1">
                    <a:lumMod val="50000"/>
                  </a:schemeClr>
                </a:solidFill>
              </a:rPr>
              <a:t> --template react-</a:t>
            </a:r>
            <a:r>
              <a:rPr lang="en-GB" dirty="0" err="1">
                <a:solidFill>
                  <a:schemeClr val="accent1">
                    <a:lumMod val="50000"/>
                  </a:schemeClr>
                </a:solidFill>
              </a:rPr>
              <a:t>ts</a:t>
            </a:r>
            <a:endParaRPr lang="en-GB" dirty="0">
              <a:solidFill>
                <a:schemeClr val="accent1">
                  <a:lumMod val="50000"/>
                </a:schemeClr>
              </a:solidFill>
            </a:endParaRPr>
          </a:p>
          <a:p>
            <a:endParaRPr lang="en-GB" dirty="0">
              <a:solidFill>
                <a:schemeClr val="bg1"/>
              </a:solidFill>
            </a:endParaRPr>
          </a:p>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myapp</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run dev</a:t>
            </a:r>
          </a:p>
          <a:p>
            <a:endParaRPr lang="en-GB" dirty="0">
              <a:solidFill>
                <a:schemeClr val="bg1"/>
              </a:solidFill>
            </a:endParaRPr>
          </a:p>
        </p:txBody>
      </p:sp>
    </p:spTree>
    <p:extLst>
      <p:ext uri="{BB962C8B-B14F-4D97-AF65-F5344CB8AC3E}">
        <p14:creationId xmlns:p14="http://schemas.microsoft.com/office/powerpoint/2010/main" val="3603509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3E1C5-B36B-71DF-6AE2-0F8037A5054A}"/>
              </a:ext>
            </a:extLst>
          </p:cNvPr>
          <p:cNvSpPr>
            <a:spLocks noGrp="1"/>
          </p:cNvSpPr>
          <p:nvPr>
            <p:ph type="title"/>
          </p:nvPr>
        </p:nvSpPr>
        <p:spPr>
          <a:xfrm>
            <a:off x="257175" y="0"/>
            <a:ext cx="8686800" cy="629674"/>
          </a:xfrm>
        </p:spPr>
        <p:txBody>
          <a:bodyPr/>
          <a:lstStyle/>
          <a:p>
            <a:r>
              <a:rPr lang="en-GB" dirty="0"/>
              <a:t>React JS</a:t>
            </a:r>
          </a:p>
        </p:txBody>
      </p:sp>
      <p:sp>
        <p:nvSpPr>
          <p:cNvPr id="3" name="Content Placeholder 2">
            <a:extLst>
              <a:ext uri="{FF2B5EF4-FFF2-40B4-BE49-F238E27FC236}">
                <a16:creationId xmlns:a16="http://schemas.microsoft.com/office/drawing/2014/main" id="{1D4DDBC1-B7F9-11BA-95B8-B99F36FB1D86}"/>
              </a:ext>
            </a:extLst>
          </p:cNvPr>
          <p:cNvSpPr>
            <a:spLocks noGrp="1"/>
          </p:cNvSpPr>
          <p:nvPr>
            <p:ph idx="1"/>
          </p:nvPr>
        </p:nvSpPr>
        <p:spPr>
          <a:xfrm>
            <a:off x="79375" y="592877"/>
            <a:ext cx="8985248" cy="2444895"/>
          </a:xfrm>
        </p:spPr>
        <p:txBody>
          <a:bodyPr/>
          <a:lstStyle/>
          <a:p>
            <a:r>
              <a:rPr lang="en-GB" dirty="0"/>
              <a:t>ReactJS does not try to separate design (HTML) and code from each other.</a:t>
            </a:r>
          </a:p>
          <a:p>
            <a:r>
              <a:rPr lang="en-GB" dirty="0"/>
              <a:t>Instead, it subdivides the application into small loosely coupled components which are independent and reusable bits of code that return JavaScript XML (JSX). </a:t>
            </a:r>
          </a:p>
          <a:p>
            <a:r>
              <a:rPr lang="en-GB" dirty="0"/>
              <a:t>React uses </a:t>
            </a:r>
            <a:r>
              <a:rPr lang="en-GB" b="1" dirty="0"/>
              <a:t>Babel</a:t>
            </a:r>
            <a:r>
              <a:rPr lang="en-GB" dirty="0"/>
              <a:t> to </a:t>
            </a:r>
            <a:r>
              <a:rPr lang="en-GB" dirty="0" err="1"/>
              <a:t>transpile</a:t>
            </a:r>
            <a:r>
              <a:rPr lang="en-GB" dirty="0"/>
              <a:t> JSX into a number of React </a:t>
            </a:r>
            <a:r>
              <a:rPr lang="en-GB" b="1" dirty="0" err="1"/>
              <a:t>createElement</a:t>
            </a:r>
            <a:r>
              <a:rPr lang="en-GB" dirty="0"/>
              <a:t> function calls to produce the React</a:t>
            </a:r>
            <a:r>
              <a:rPr lang="en-GB" b="1" dirty="0"/>
              <a:t> elements</a:t>
            </a:r>
            <a:r>
              <a:rPr lang="en-GB" dirty="0"/>
              <a:t> which are plain JS objects.</a:t>
            </a:r>
            <a:r>
              <a:rPr lang="en-GB" b="1" dirty="0"/>
              <a:t> </a:t>
            </a:r>
          </a:p>
          <a:p>
            <a:r>
              <a:rPr lang="en-GB" dirty="0"/>
              <a:t>React implements a browser-independent DOM system that converts these React</a:t>
            </a:r>
            <a:r>
              <a:rPr lang="en-GB" b="1" dirty="0"/>
              <a:t> elements </a:t>
            </a:r>
            <a:r>
              <a:rPr lang="en-GB" dirty="0"/>
              <a:t>to the </a:t>
            </a:r>
            <a:r>
              <a:rPr lang="en-GB" b="1" dirty="0"/>
              <a:t>real DOM objects</a:t>
            </a:r>
          </a:p>
        </p:txBody>
      </p:sp>
      <p:sp>
        <p:nvSpPr>
          <p:cNvPr id="4" name="Footer Placeholder 3">
            <a:extLst>
              <a:ext uri="{FF2B5EF4-FFF2-40B4-BE49-F238E27FC236}">
                <a16:creationId xmlns:a16="http://schemas.microsoft.com/office/drawing/2014/main" id="{166C5A3A-3108-9F91-DE4C-CFD4DB545C6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A16B84E-A99C-3747-5F26-AE04CAD661F3}"/>
              </a:ext>
            </a:extLst>
          </p:cNvPr>
          <p:cNvSpPr txBox="1"/>
          <p:nvPr/>
        </p:nvSpPr>
        <p:spPr>
          <a:xfrm>
            <a:off x="54827" y="3856880"/>
            <a:ext cx="2166735" cy="1015663"/>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&lt;h1 </a:t>
            </a:r>
            <a:r>
              <a:rPr lang="en-GB" sz="1200" dirty="0" err="1"/>
              <a:t>className</a:t>
            </a:r>
            <a:r>
              <a:rPr lang="en-GB" sz="1200" dirty="0"/>
              <a:t>="greeting"&gt;</a:t>
            </a:r>
          </a:p>
          <a:p>
            <a:r>
              <a:rPr lang="en-GB" sz="1200" dirty="0"/>
              <a:t>    Hello, world!</a:t>
            </a:r>
          </a:p>
          <a:p>
            <a:r>
              <a:rPr lang="en-GB" sz="1200" dirty="0"/>
              <a:t>  &lt;/h1&gt;</a:t>
            </a:r>
          </a:p>
          <a:p>
            <a:r>
              <a:rPr lang="en-GB" sz="1200" dirty="0"/>
              <a:t>);</a:t>
            </a:r>
          </a:p>
        </p:txBody>
      </p:sp>
      <p:sp>
        <p:nvSpPr>
          <p:cNvPr id="6" name="TextBox 5">
            <a:extLst>
              <a:ext uri="{FF2B5EF4-FFF2-40B4-BE49-F238E27FC236}">
                <a16:creationId xmlns:a16="http://schemas.microsoft.com/office/drawing/2014/main" id="{DA783342-B536-F6BE-F727-6EA3E694CB3F}"/>
              </a:ext>
            </a:extLst>
          </p:cNvPr>
          <p:cNvSpPr txBox="1"/>
          <p:nvPr/>
        </p:nvSpPr>
        <p:spPr>
          <a:xfrm>
            <a:off x="2305664" y="3847991"/>
            <a:ext cx="2313226" cy="1200329"/>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r>
              <a:rPr lang="en-GB" sz="1200" dirty="0" err="1"/>
              <a:t>React.createElement</a:t>
            </a:r>
            <a:r>
              <a:rPr lang="en-GB" sz="1200" dirty="0"/>
              <a:t>(</a:t>
            </a:r>
          </a:p>
          <a:p>
            <a:r>
              <a:rPr lang="en-GB" sz="1200" dirty="0"/>
              <a:t>  'h1',</a:t>
            </a:r>
          </a:p>
          <a:p>
            <a:r>
              <a:rPr lang="en-GB" sz="1200" dirty="0"/>
              <a:t>  {</a:t>
            </a:r>
            <a:r>
              <a:rPr lang="en-GB" sz="1200" dirty="0" err="1"/>
              <a:t>className</a:t>
            </a:r>
            <a:r>
              <a:rPr lang="en-GB" sz="1200" dirty="0"/>
              <a:t>: 'greeting'},</a:t>
            </a:r>
          </a:p>
          <a:p>
            <a:r>
              <a:rPr lang="en-GB" sz="1200" dirty="0"/>
              <a:t>  'Hello, world!'</a:t>
            </a:r>
          </a:p>
          <a:p>
            <a:r>
              <a:rPr lang="en-GB" sz="1200" dirty="0"/>
              <a:t>);</a:t>
            </a:r>
          </a:p>
        </p:txBody>
      </p:sp>
      <p:sp>
        <p:nvSpPr>
          <p:cNvPr id="9" name="Arrow: Right 8">
            <a:extLst>
              <a:ext uri="{FF2B5EF4-FFF2-40B4-BE49-F238E27FC236}">
                <a16:creationId xmlns:a16="http://schemas.microsoft.com/office/drawing/2014/main" id="{5B39B228-24A7-3A89-2F0F-77A677CCFC95}"/>
              </a:ext>
            </a:extLst>
          </p:cNvPr>
          <p:cNvSpPr/>
          <p:nvPr/>
        </p:nvSpPr>
        <p:spPr bwMode="auto">
          <a:xfrm>
            <a:off x="3546409" y="5288620"/>
            <a:ext cx="2108331" cy="1297385"/>
          </a:xfrm>
          <a:prstGeom prst="rightArrow">
            <a:avLst>
              <a:gd name="adj1" fmla="val 67029"/>
              <a:gd name="adj2" fmla="val 50384"/>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createElement</a:t>
            </a:r>
            <a:r>
              <a:rPr kumimoji="0" lang="en-GB" sz="1800" b="0" i="0" u="none" strike="noStrike" cap="none" normalizeH="0" baseline="0" dirty="0">
                <a:ln>
                  <a:noFill/>
                </a:ln>
                <a:solidFill>
                  <a:schemeClr val="bg1"/>
                </a:solidFill>
                <a:effectLst/>
                <a:latin typeface="Helvetica" panose="020B0604020202020204" pitchFamily="34" charset="0"/>
              </a:rPr>
              <a:t>()</a:t>
            </a:r>
          </a:p>
          <a:p>
            <a:pPr marL="0" marR="0" indent="0" algn="ctr" defTabSz="914400" rtl="0" eaLnBrk="0" fontAlgn="base" latinLnBrk="0" hangingPunct="0">
              <a:lnSpc>
                <a:spcPct val="100000"/>
              </a:lnSpc>
              <a:spcBef>
                <a:spcPct val="0"/>
              </a:spcBef>
              <a:spcAft>
                <a:spcPct val="0"/>
              </a:spcAft>
              <a:buClrTx/>
              <a:buSzTx/>
              <a:buFontTx/>
              <a:buNone/>
              <a:tabLst/>
            </a:pPr>
            <a:r>
              <a:rPr lang="en-GB" dirty="0">
                <a:solidFill>
                  <a:schemeClr val="bg1"/>
                </a:solidFill>
              </a:rPr>
              <a:t>produces a</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React element</a:t>
            </a:r>
          </a:p>
        </p:txBody>
      </p:sp>
      <p:sp>
        <p:nvSpPr>
          <p:cNvPr id="8" name="Arrow: Right 7">
            <a:extLst>
              <a:ext uri="{FF2B5EF4-FFF2-40B4-BE49-F238E27FC236}">
                <a16:creationId xmlns:a16="http://schemas.microsoft.com/office/drawing/2014/main" id="{31A3777A-9899-CB3E-F2DB-E7A91A87BDCA}"/>
              </a:ext>
            </a:extLst>
          </p:cNvPr>
          <p:cNvSpPr/>
          <p:nvPr/>
        </p:nvSpPr>
        <p:spPr bwMode="auto">
          <a:xfrm>
            <a:off x="7016218" y="4164063"/>
            <a:ext cx="940590"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render</a:t>
            </a:r>
          </a:p>
        </p:txBody>
      </p:sp>
      <p:sp>
        <p:nvSpPr>
          <p:cNvPr id="11" name="Oval 10">
            <a:extLst>
              <a:ext uri="{FF2B5EF4-FFF2-40B4-BE49-F238E27FC236}">
                <a16:creationId xmlns:a16="http://schemas.microsoft.com/office/drawing/2014/main" id="{1E569190-5629-F32A-721B-B1D3C5280607}"/>
              </a:ext>
            </a:extLst>
          </p:cNvPr>
          <p:cNvSpPr/>
          <p:nvPr/>
        </p:nvSpPr>
        <p:spPr bwMode="auto">
          <a:xfrm>
            <a:off x="7956808" y="3988795"/>
            <a:ext cx="1021185" cy="1021185"/>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React</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DOM</a:t>
            </a:r>
          </a:p>
        </p:txBody>
      </p:sp>
      <p:sp>
        <p:nvSpPr>
          <p:cNvPr id="12" name="Arrow: Right 11">
            <a:extLst>
              <a:ext uri="{FF2B5EF4-FFF2-40B4-BE49-F238E27FC236}">
                <a16:creationId xmlns:a16="http://schemas.microsoft.com/office/drawing/2014/main" id="{344D7BD6-E658-AF42-F29A-432E9A0482C2}"/>
              </a:ext>
            </a:extLst>
          </p:cNvPr>
          <p:cNvSpPr/>
          <p:nvPr/>
        </p:nvSpPr>
        <p:spPr bwMode="auto">
          <a:xfrm>
            <a:off x="1920459" y="5266392"/>
            <a:ext cx="940590"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Babel</a:t>
            </a:r>
          </a:p>
        </p:txBody>
      </p:sp>
      <p:sp>
        <p:nvSpPr>
          <p:cNvPr id="13" name="Arrow: Right 12">
            <a:extLst>
              <a:ext uri="{FF2B5EF4-FFF2-40B4-BE49-F238E27FC236}">
                <a16:creationId xmlns:a16="http://schemas.microsoft.com/office/drawing/2014/main" id="{DDC33FEA-33C5-263E-4B16-90B8D5271F2C}"/>
              </a:ext>
            </a:extLst>
          </p:cNvPr>
          <p:cNvSpPr/>
          <p:nvPr/>
        </p:nvSpPr>
        <p:spPr bwMode="auto">
          <a:xfrm rot="5400000">
            <a:off x="8236567" y="4935715"/>
            <a:ext cx="461666"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4" name="Oval 13">
            <a:extLst>
              <a:ext uri="{FF2B5EF4-FFF2-40B4-BE49-F238E27FC236}">
                <a16:creationId xmlns:a16="http://schemas.microsoft.com/office/drawing/2014/main" id="{403A2833-001A-29C7-22C5-CA9BFFFD0A31}"/>
              </a:ext>
            </a:extLst>
          </p:cNvPr>
          <p:cNvSpPr/>
          <p:nvPr/>
        </p:nvSpPr>
        <p:spPr bwMode="auto">
          <a:xfrm>
            <a:off x="8082313" y="5641858"/>
            <a:ext cx="382552" cy="382552"/>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Oval 14">
            <a:extLst>
              <a:ext uri="{FF2B5EF4-FFF2-40B4-BE49-F238E27FC236}">
                <a16:creationId xmlns:a16="http://schemas.microsoft.com/office/drawing/2014/main" id="{1EECDBB2-6B64-335A-AF1F-8DDE753B1625}"/>
              </a:ext>
            </a:extLst>
          </p:cNvPr>
          <p:cNvSpPr/>
          <p:nvPr/>
        </p:nvSpPr>
        <p:spPr bwMode="auto">
          <a:xfrm>
            <a:off x="8228576" y="5692324"/>
            <a:ext cx="382552" cy="382552"/>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Oval 15">
            <a:extLst>
              <a:ext uri="{FF2B5EF4-FFF2-40B4-BE49-F238E27FC236}">
                <a16:creationId xmlns:a16="http://schemas.microsoft.com/office/drawing/2014/main" id="{9607255E-1C4E-3640-6470-C288D3F6225D}"/>
              </a:ext>
            </a:extLst>
          </p:cNvPr>
          <p:cNvSpPr/>
          <p:nvPr/>
        </p:nvSpPr>
        <p:spPr bwMode="auto">
          <a:xfrm>
            <a:off x="8464865" y="5641858"/>
            <a:ext cx="382552" cy="382552"/>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813D1183-E692-9508-99F7-9C8A9E0F7DBF}"/>
              </a:ext>
            </a:extLst>
          </p:cNvPr>
          <p:cNvSpPr txBox="1"/>
          <p:nvPr/>
        </p:nvSpPr>
        <p:spPr>
          <a:xfrm>
            <a:off x="7900682" y="5694634"/>
            <a:ext cx="1107996" cy="276999"/>
          </a:xfrm>
          <a:prstGeom prst="rect">
            <a:avLst/>
          </a:prstGeom>
          <a:noFill/>
        </p:spPr>
        <p:txBody>
          <a:bodyPr wrap="none" rtlCol="0">
            <a:spAutoFit/>
          </a:bodyPr>
          <a:lstStyle/>
          <a:p>
            <a:r>
              <a:rPr lang="en-GB" sz="1200" dirty="0">
                <a:solidFill>
                  <a:schemeClr val="bg1"/>
                </a:solidFill>
                <a:highlight>
                  <a:srgbClr val="0000FF"/>
                </a:highlight>
              </a:rPr>
              <a:t>DOM Objects</a:t>
            </a:r>
          </a:p>
        </p:txBody>
      </p:sp>
      <p:sp>
        <p:nvSpPr>
          <p:cNvPr id="18" name="Rectangle 17">
            <a:extLst>
              <a:ext uri="{FF2B5EF4-FFF2-40B4-BE49-F238E27FC236}">
                <a16:creationId xmlns:a16="http://schemas.microsoft.com/office/drawing/2014/main" id="{19343A73-899B-CE6F-A4C3-8B2CF74ECCFE}"/>
              </a:ext>
            </a:extLst>
          </p:cNvPr>
          <p:cNvSpPr/>
          <p:nvPr/>
        </p:nvSpPr>
        <p:spPr bwMode="auto">
          <a:xfrm>
            <a:off x="7900681" y="5501873"/>
            <a:ext cx="1139393" cy="726453"/>
          </a:xfrm>
          <a:prstGeom prst="rect">
            <a:avLst/>
          </a:prstGeom>
          <a:noFill/>
          <a:ln w="28575" cap="flat" cmpd="sng" algn="ctr">
            <a:solidFill>
              <a:schemeClr val="tx1"/>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TextBox 18">
            <a:extLst>
              <a:ext uri="{FF2B5EF4-FFF2-40B4-BE49-F238E27FC236}">
                <a16:creationId xmlns:a16="http://schemas.microsoft.com/office/drawing/2014/main" id="{8F88AD1C-D848-9E2D-D448-B2C49BD522A1}"/>
              </a:ext>
            </a:extLst>
          </p:cNvPr>
          <p:cNvSpPr txBox="1"/>
          <p:nvPr/>
        </p:nvSpPr>
        <p:spPr>
          <a:xfrm>
            <a:off x="6737409" y="5509967"/>
            <a:ext cx="1261413" cy="646331"/>
          </a:xfrm>
          <a:prstGeom prst="rect">
            <a:avLst/>
          </a:prstGeom>
          <a:noFill/>
        </p:spPr>
        <p:txBody>
          <a:bodyPr wrap="square" rtlCol="0">
            <a:spAutoFit/>
          </a:bodyPr>
          <a:lstStyle/>
          <a:p>
            <a:pPr algn="ctr"/>
            <a:r>
              <a:rPr lang="en-GB" dirty="0"/>
              <a:t>Browser DOM</a:t>
            </a:r>
          </a:p>
        </p:txBody>
      </p:sp>
      <p:sp>
        <p:nvSpPr>
          <p:cNvPr id="20" name="TextBox 19">
            <a:extLst>
              <a:ext uri="{FF2B5EF4-FFF2-40B4-BE49-F238E27FC236}">
                <a16:creationId xmlns:a16="http://schemas.microsoft.com/office/drawing/2014/main" id="{9C5598EE-1088-798B-A811-7B5DD0668AFB}"/>
              </a:ext>
            </a:extLst>
          </p:cNvPr>
          <p:cNvSpPr txBox="1"/>
          <p:nvPr/>
        </p:nvSpPr>
        <p:spPr>
          <a:xfrm>
            <a:off x="5853629" y="3598529"/>
            <a:ext cx="1214408" cy="276999"/>
          </a:xfrm>
          <a:prstGeom prst="rect">
            <a:avLst/>
          </a:prstGeom>
          <a:noFill/>
        </p:spPr>
        <p:txBody>
          <a:bodyPr wrap="square" rtlCol="0">
            <a:spAutoFit/>
          </a:bodyPr>
          <a:lstStyle/>
          <a:p>
            <a:r>
              <a:rPr lang="en-GB" sz="1200" b="1" dirty="0"/>
              <a:t>React element</a:t>
            </a:r>
          </a:p>
        </p:txBody>
      </p:sp>
      <p:sp>
        <p:nvSpPr>
          <p:cNvPr id="21" name="TextBox 20">
            <a:extLst>
              <a:ext uri="{FF2B5EF4-FFF2-40B4-BE49-F238E27FC236}">
                <a16:creationId xmlns:a16="http://schemas.microsoft.com/office/drawing/2014/main" id="{7B317E70-3AB0-6CBD-41F4-DD57C9AEAA03}"/>
              </a:ext>
            </a:extLst>
          </p:cNvPr>
          <p:cNvSpPr txBox="1"/>
          <p:nvPr/>
        </p:nvSpPr>
        <p:spPr>
          <a:xfrm>
            <a:off x="1826861" y="3607691"/>
            <a:ext cx="498204" cy="276999"/>
          </a:xfrm>
          <a:prstGeom prst="rect">
            <a:avLst/>
          </a:prstGeom>
          <a:noFill/>
        </p:spPr>
        <p:txBody>
          <a:bodyPr wrap="square" rtlCol="0">
            <a:spAutoFit/>
          </a:bodyPr>
          <a:lstStyle/>
          <a:p>
            <a:r>
              <a:rPr lang="en-GB" sz="1200" b="1" dirty="0"/>
              <a:t>JSX</a:t>
            </a:r>
          </a:p>
        </p:txBody>
      </p:sp>
      <p:sp>
        <p:nvSpPr>
          <p:cNvPr id="22" name="TextBox 21">
            <a:extLst>
              <a:ext uri="{FF2B5EF4-FFF2-40B4-BE49-F238E27FC236}">
                <a16:creationId xmlns:a16="http://schemas.microsoft.com/office/drawing/2014/main" id="{BFFC7278-6A10-664F-F23D-66A6A40E6A09}"/>
              </a:ext>
            </a:extLst>
          </p:cNvPr>
          <p:cNvSpPr txBox="1"/>
          <p:nvPr/>
        </p:nvSpPr>
        <p:spPr>
          <a:xfrm>
            <a:off x="42959" y="6418573"/>
            <a:ext cx="3755175" cy="415498"/>
          </a:xfrm>
          <a:prstGeom prst="rect">
            <a:avLst/>
          </a:prstGeom>
          <a:solidFill>
            <a:schemeClr val="bg1"/>
          </a:solidFill>
          <a:ln>
            <a:solidFill>
              <a:schemeClr val="tx1"/>
            </a:solidFill>
          </a:ln>
        </p:spPr>
        <p:txBody>
          <a:bodyPr wrap="square" rtlCol="0">
            <a:spAutoFit/>
          </a:bodyPr>
          <a:lstStyle/>
          <a:p>
            <a:r>
              <a:rPr lang="en-GB" sz="1050" i="1" dirty="0"/>
              <a:t>A React element is a plain object describing a component instance or DOM node and its desired properties. </a:t>
            </a:r>
          </a:p>
        </p:txBody>
      </p:sp>
      <p:sp>
        <p:nvSpPr>
          <p:cNvPr id="7" name="TextBox 6">
            <a:extLst>
              <a:ext uri="{FF2B5EF4-FFF2-40B4-BE49-F238E27FC236}">
                <a16:creationId xmlns:a16="http://schemas.microsoft.com/office/drawing/2014/main" id="{743CEC29-455B-4D79-2E85-64B4D0E0BC57}"/>
              </a:ext>
            </a:extLst>
          </p:cNvPr>
          <p:cNvSpPr txBox="1"/>
          <p:nvPr/>
        </p:nvSpPr>
        <p:spPr>
          <a:xfrm>
            <a:off x="4702992" y="3847991"/>
            <a:ext cx="2313226" cy="1384995"/>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type: 'h1',</a:t>
            </a:r>
          </a:p>
          <a:p>
            <a:r>
              <a:rPr lang="en-GB" sz="1200" dirty="0"/>
              <a:t>  props: {</a:t>
            </a:r>
          </a:p>
          <a:p>
            <a:r>
              <a:rPr lang="en-GB" sz="1200" dirty="0"/>
              <a:t>    </a:t>
            </a:r>
            <a:r>
              <a:rPr lang="en-GB" sz="1200" dirty="0" err="1"/>
              <a:t>className</a:t>
            </a:r>
            <a:r>
              <a:rPr lang="en-GB" sz="1200" dirty="0"/>
              <a:t>: 'greeting',</a:t>
            </a:r>
          </a:p>
          <a:p>
            <a:r>
              <a:rPr lang="en-GB" sz="1200" dirty="0"/>
              <a:t>    children: 'Hello, world!'</a:t>
            </a:r>
          </a:p>
          <a:p>
            <a:r>
              <a:rPr lang="en-GB" sz="1200" dirty="0"/>
              <a:t>  }</a:t>
            </a:r>
          </a:p>
          <a:p>
            <a:r>
              <a:rPr lang="en-GB" sz="1200" dirty="0"/>
              <a:t>};</a:t>
            </a:r>
          </a:p>
        </p:txBody>
      </p:sp>
      <p:sp>
        <p:nvSpPr>
          <p:cNvPr id="10" name="TextBox 9">
            <a:extLst>
              <a:ext uri="{FF2B5EF4-FFF2-40B4-BE49-F238E27FC236}">
                <a16:creationId xmlns:a16="http://schemas.microsoft.com/office/drawing/2014/main" id="{B9F314A2-2AC8-A11B-F7A2-B08D01D532A7}"/>
              </a:ext>
            </a:extLst>
          </p:cNvPr>
          <p:cNvSpPr txBox="1"/>
          <p:nvPr/>
        </p:nvSpPr>
        <p:spPr>
          <a:xfrm>
            <a:off x="5100847" y="5008872"/>
            <a:ext cx="2034046" cy="253916"/>
          </a:xfrm>
          <a:prstGeom prst="rect">
            <a:avLst/>
          </a:prstGeom>
          <a:noFill/>
        </p:spPr>
        <p:txBody>
          <a:bodyPr wrap="square" rtlCol="0">
            <a:spAutoFit/>
          </a:bodyPr>
          <a:lstStyle/>
          <a:p>
            <a:r>
              <a:rPr lang="en-GB" sz="1050" b="1" i="1" dirty="0">
                <a:solidFill>
                  <a:srgbClr val="FF0000"/>
                </a:solidFill>
              </a:rPr>
              <a:t>This is just a plain JS object</a:t>
            </a:r>
          </a:p>
        </p:txBody>
      </p:sp>
    </p:spTree>
    <p:extLst>
      <p:ext uri="{BB962C8B-B14F-4D97-AF65-F5344CB8AC3E}">
        <p14:creationId xmlns:p14="http://schemas.microsoft.com/office/powerpoint/2010/main" val="3657816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C4C83-040D-CAAD-81FF-40B8783CB892}"/>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7C949877-6559-EC20-CDE8-5AE0056BE519}"/>
              </a:ext>
            </a:extLst>
          </p:cNvPr>
          <p:cNvSpPr>
            <a:spLocks noGrp="1"/>
          </p:cNvSpPr>
          <p:nvPr>
            <p:ph idx="1"/>
          </p:nvPr>
        </p:nvSpPr>
        <p:spPr>
          <a:xfrm>
            <a:off x="596764" y="950944"/>
            <a:ext cx="7810901" cy="1193533"/>
          </a:xfrm>
        </p:spPr>
        <p:txBody>
          <a:bodyPr/>
          <a:lstStyle/>
          <a:p>
            <a:r>
              <a:rPr lang="en-GB" dirty="0"/>
              <a:t>Create a </a:t>
            </a:r>
            <a:r>
              <a:rPr lang="en-GB" b="1" dirty="0"/>
              <a:t>ReactJS</a:t>
            </a:r>
            <a:r>
              <a:rPr lang="en-GB" dirty="0"/>
              <a:t> directory </a:t>
            </a:r>
            <a:r>
              <a:rPr lang="en-GB" strike="sngStrike" dirty="0"/>
              <a:t>and copy the </a:t>
            </a:r>
            <a:r>
              <a:rPr lang="en-GB" b="1" strike="sngStrike" dirty="0" err="1"/>
              <a:t>Dockerfile</a:t>
            </a:r>
            <a:r>
              <a:rPr lang="en-GB" strike="sngStrike" dirty="0"/>
              <a:t> from Moodle </a:t>
            </a:r>
            <a:r>
              <a:rPr lang="en-GB" strike="sngStrike"/>
              <a:t>(coming soon </a:t>
            </a:r>
            <a:r>
              <a:rPr lang="en-GB" strike="sngStrike">
                <a:sym typeface="Wingdings" panose="05000000000000000000" pitchFamily="2" charset="2"/>
              </a:rPr>
              <a:t>)</a:t>
            </a:r>
            <a:endParaRPr lang="en-GB" strike="sngStrike" dirty="0"/>
          </a:p>
          <a:p>
            <a:r>
              <a:rPr lang="en-GB" dirty="0"/>
              <a:t>Create the subdirectories </a:t>
            </a:r>
            <a:r>
              <a:rPr lang="en-GB" b="1" dirty="0" err="1"/>
              <a:t>css</a:t>
            </a:r>
            <a:r>
              <a:rPr lang="en-GB" dirty="0"/>
              <a:t>, </a:t>
            </a:r>
            <a:r>
              <a:rPr lang="en-GB" b="1" dirty="0"/>
              <a:t>images, </a:t>
            </a:r>
            <a:r>
              <a:rPr lang="en-GB" b="1" dirty="0" err="1"/>
              <a:t>src</a:t>
            </a:r>
            <a:r>
              <a:rPr lang="en-GB" dirty="0"/>
              <a:t> and </a:t>
            </a:r>
            <a:r>
              <a:rPr lang="en-GB" b="1" dirty="0"/>
              <a:t>dist</a:t>
            </a:r>
            <a:r>
              <a:rPr lang="en-GB" dirty="0"/>
              <a:t>.</a:t>
            </a:r>
          </a:p>
        </p:txBody>
      </p:sp>
      <p:sp>
        <p:nvSpPr>
          <p:cNvPr id="4" name="Footer Placeholder 3">
            <a:extLst>
              <a:ext uri="{FF2B5EF4-FFF2-40B4-BE49-F238E27FC236}">
                <a16:creationId xmlns:a16="http://schemas.microsoft.com/office/drawing/2014/main" id="{92A91452-BC95-2510-98A9-3AF26D0F8E1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A4F9515-5E66-93B7-2D20-7C95E7BA261B}"/>
              </a:ext>
            </a:extLst>
          </p:cNvPr>
          <p:cNvSpPr txBox="1"/>
          <p:nvPr/>
        </p:nvSpPr>
        <p:spPr>
          <a:xfrm>
            <a:off x="479259" y="2545680"/>
            <a:ext cx="8113291" cy="2585323"/>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ReactJS</a:t>
            </a:r>
          </a:p>
          <a:p>
            <a:r>
              <a:rPr lang="en-GB" dirty="0">
                <a:solidFill>
                  <a:schemeClr val="bg1"/>
                </a:solidFill>
              </a:rPr>
              <a:t>$ </a:t>
            </a:r>
            <a:r>
              <a:rPr lang="en-GB" dirty="0">
                <a:solidFill>
                  <a:schemeClr val="accent1">
                    <a:lumMod val="50000"/>
                  </a:schemeClr>
                </a:solidFill>
              </a:rPr>
              <a:t>cd ReactJS</a:t>
            </a:r>
          </a:p>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err="1">
                <a:solidFill>
                  <a:schemeClr val="accent1">
                    <a:lumMod val="50000"/>
                  </a:schemeClr>
                </a:solidFill>
              </a:rPr>
              <a:t>src</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err="1">
                <a:solidFill>
                  <a:schemeClr val="accent1">
                    <a:lumMod val="50000"/>
                  </a:schemeClr>
                </a:solidFill>
              </a:rPr>
              <a:t>css</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images</a:t>
            </a:r>
          </a:p>
          <a:p>
            <a:r>
              <a:rPr lang="en-GB" dirty="0">
                <a:solidFill>
                  <a:schemeClr val="bg1"/>
                </a:solidFill>
              </a:rPr>
              <a:t>$ </a:t>
            </a:r>
            <a:r>
              <a:rPr lang="en-GB" dirty="0" err="1">
                <a:solidFill>
                  <a:schemeClr val="accent1">
                    <a:lumMod val="50000"/>
                  </a:schemeClr>
                </a:solidFill>
              </a:rPr>
              <a:t>mkdir</a:t>
            </a:r>
            <a:r>
              <a:rPr lang="en-GB" dirty="0">
                <a:solidFill>
                  <a:schemeClr val="accent1">
                    <a:lumMod val="50000"/>
                  </a:schemeClr>
                </a:solidFill>
              </a:rPr>
              <a:t> </a:t>
            </a:r>
            <a:r>
              <a:rPr lang="en-GB" dirty="0" err="1">
                <a:solidFill>
                  <a:schemeClr val="accent1">
                    <a:lumMod val="50000"/>
                  </a:schemeClr>
                </a:solidFill>
              </a:rPr>
              <a:t>dist</a:t>
            </a:r>
            <a:endParaRPr lang="en-GB" dirty="0">
              <a:solidFill>
                <a:schemeClr val="accent1">
                  <a:lumMod val="50000"/>
                </a:schemeClr>
              </a:solidFill>
            </a:endParaRPr>
          </a:p>
          <a:p>
            <a:endParaRPr lang="en-GB" dirty="0">
              <a:solidFill>
                <a:schemeClr val="accent1">
                  <a:lumMod val="50000"/>
                </a:schemeClr>
              </a:solidFill>
            </a:endParaRPr>
          </a:p>
          <a:p>
            <a:r>
              <a:rPr lang="en-GB" dirty="0">
                <a:solidFill>
                  <a:schemeClr val="bg1"/>
                </a:solidFill>
              </a:rPr>
              <a:t>$ </a:t>
            </a:r>
            <a:r>
              <a:rPr lang="en-GB" dirty="0">
                <a:solidFill>
                  <a:schemeClr val="accent1">
                    <a:lumMod val="50000"/>
                  </a:schemeClr>
                </a:solidFill>
              </a:rPr>
              <a:t>ls</a:t>
            </a:r>
          </a:p>
          <a:p>
            <a:r>
              <a:rPr lang="en-GB" dirty="0" err="1">
                <a:solidFill>
                  <a:schemeClr val="bg1"/>
                </a:solidFill>
              </a:rPr>
              <a:t>css</a:t>
            </a:r>
            <a:r>
              <a:rPr lang="en-GB" dirty="0">
                <a:solidFill>
                  <a:schemeClr val="bg1"/>
                </a:solidFill>
              </a:rPr>
              <a:t> </a:t>
            </a:r>
            <a:r>
              <a:rPr lang="en-GB" dirty="0" err="1">
                <a:solidFill>
                  <a:schemeClr val="bg1"/>
                </a:solidFill>
              </a:rPr>
              <a:t>dist</a:t>
            </a:r>
            <a:r>
              <a:rPr lang="en-GB" dirty="0">
                <a:solidFill>
                  <a:schemeClr val="bg1"/>
                </a:solidFill>
              </a:rPr>
              <a:t> images </a:t>
            </a:r>
            <a:r>
              <a:rPr lang="en-GB" dirty="0" err="1">
                <a:solidFill>
                  <a:schemeClr val="bg1"/>
                </a:solidFill>
              </a:rPr>
              <a:t>src</a:t>
            </a:r>
            <a:r>
              <a:rPr lang="en-GB" dirty="0">
                <a:solidFill>
                  <a:schemeClr val="bg1"/>
                </a:solidFill>
              </a:rPr>
              <a:t> </a:t>
            </a:r>
            <a:r>
              <a:rPr lang="en-GB" strike="sngStrike" dirty="0" err="1">
                <a:solidFill>
                  <a:schemeClr val="bg1"/>
                </a:solidFill>
              </a:rPr>
              <a:t>Dockerfile</a:t>
            </a:r>
            <a:endParaRPr lang="en-GB" strike="sngStrike" dirty="0">
              <a:solidFill>
                <a:schemeClr val="bg1"/>
              </a:solidFill>
            </a:endParaRPr>
          </a:p>
        </p:txBody>
      </p:sp>
    </p:spTree>
    <p:extLst>
      <p:ext uri="{BB962C8B-B14F-4D97-AF65-F5344CB8AC3E}">
        <p14:creationId xmlns:p14="http://schemas.microsoft.com/office/powerpoint/2010/main" val="27057087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147643" y="828616"/>
            <a:ext cx="7338765" cy="5724644"/>
          </a:xfrm>
          <a:prstGeom prst="rect">
            <a:avLst/>
          </a:prstGeom>
          <a:solidFill>
            <a:srgbClr val="000000"/>
          </a:solidFill>
        </p:spPr>
        <p:txBody>
          <a:bodyPr wrap="square" rtlCol="0">
            <a:spAutoFit/>
          </a:bodyPr>
          <a:lstStyle/>
          <a:p>
            <a:r>
              <a:rPr lang="en-GB" dirty="0">
                <a:solidFill>
                  <a:schemeClr val="bg1"/>
                </a:solidFill>
              </a:rPr>
              <a:t>$ </a:t>
            </a:r>
            <a:r>
              <a:rPr lang="en-GB" strike="sngStrike" dirty="0">
                <a:solidFill>
                  <a:schemeClr val="accent1">
                    <a:lumMod val="50000"/>
                  </a:schemeClr>
                </a:solidFill>
              </a:rPr>
              <a:t>cd ReactJS</a:t>
            </a:r>
            <a:r>
              <a:rPr lang="en-GB" dirty="0">
                <a:solidFill>
                  <a:srgbClr val="FF0000"/>
                </a:solidFill>
              </a:rPr>
              <a:t> </a:t>
            </a:r>
            <a:r>
              <a:rPr lang="en-GB" dirty="0">
                <a:solidFill>
                  <a:srgbClr val="FF0000"/>
                </a:solidFill>
                <a:sym typeface="Wingdings" panose="05000000000000000000" pitchFamily="2" charset="2"/>
              </a:rPr>
              <a:t> you should already be in this directory</a:t>
            </a:r>
            <a:endParaRPr lang="en-GB" dirty="0">
              <a:solidFill>
                <a:srgbClr val="FF0000"/>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endParaRPr lang="en-GB" dirty="0">
              <a:solidFill>
                <a:schemeClr val="accent1">
                  <a:lumMod val="50000"/>
                </a:schemeClr>
              </a:solidFill>
            </a:endParaRPr>
          </a:p>
          <a:p>
            <a:r>
              <a:rPr lang="en-GB" dirty="0">
                <a:solidFill>
                  <a:schemeClr val="bg1"/>
                </a:solidFill>
              </a:rPr>
              <a:t>…...</a:t>
            </a:r>
          </a:p>
          <a:p>
            <a:r>
              <a:rPr lang="en-GB" sz="1200" dirty="0">
                <a:solidFill>
                  <a:schemeClr val="bg1"/>
                </a:solidFill>
              </a:rPr>
              <a:t>package name: (</a:t>
            </a:r>
            <a:r>
              <a:rPr lang="en-GB" sz="1200" dirty="0" err="1">
                <a:solidFill>
                  <a:schemeClr val="bg1"/>
                </a:solidFill>
              </a:rPr>
              <a:t>nodewebserver</a:t>
            </a:r>
            <a:r>
              <a:rPr lang="en-GB" sz="1200" dirty="0">
                <a:solidFill>
                  <a:schemeClr val="bg1"/>
                </a:solidFill>
              </a:rPr>
              <a:t>)</a:t>
            </a:r>
          </a:p>
          <a:p>
            <a:r>
              <a:rPr lang="en-GB" sz="1200" dirty="0">
                <a:solidFill>
                  <a:schemeClr val="bg1"/>
                </a:solidFill>
              </a:rPr>
              <a:t>version: (1.0.0)</a:t>
            </a:r>
          </a:p>
          <a:p>
            <a:r>
              <a:rPr lang="en-GB" sz="1200" dirty="0">
                <a:solidFill>
                  <a:schemeClr val="bg1"/>
                </a:solidFill>
              </a:rPr>
              <a:t>description: </a:t>
            </a:r>
            <a:r>
              <a:rPr lang="en-GB" sz="1200" dirty="0">
                <a:solidFill>
                  <a:schemeClr val="accent1">
                    <a:lumMod val="50000"/>
                  </a:schemeClr>
                </a:solidFill>
              </a:rPr>
              <a:t>Node.js web server</a:t>
            </a:r>
          </a:p>
          <a:p>
            <a:r>
              <a:rPr lang="en-GB" sz="1200" dirty="0">
                <a:solidFill>
                  <a:schemeClr val="bg1"/>
                </a:solidFill>
              </a:rPr>
              <a:t>entry point: (index.js) </a:t>
            </a:r>
            <a:r>
              <a:rPr lang="en-GB" dirty="0">
                <a:solidFill>
                  <a:schemeClr val="accent1">
                    <a:lumMod val="50000"/>
                  </a:schemeClr>
                </a:solidFill>
              </a:rPr>
              <a:t>index.js</a:t>
            </a:r>
          </a:p>
          <a:p>
            <a:r>
              <a:rPr lang="en-GB" sz="1200" dirty="0">
                <a:solidFill>
                  <a:schemeClr val="bg1"/>
                </a:solidFill>
              </a:rPr>
              <a:t>test command:</a:t>
            </a:r>
          </a:p>
          <a:p>
            <a:r>
              <a:rPr lang="en-GB" sz="1200" dirty="0">
                <a:solidFill>
                  <a:schemeClr val="bg1"/>
                </a:solidFill>
              </a:rPr>
              <a:t>git repository:</a:t>
            </a:r>
          </a:p>
          <a:p>
            <a:r>
              <a:rPr lang="en-GB" sz="1200" dirty="0">
                <a:solidFill>
                  <a:schemeClr val="bg1"/>
                </a:solidFill>
              </a:rPr>
              <a:t>keywords:</a:t>
            </a:r>
          </a:p>
          <a:p>
            <a:r>
              <a:rPr lang="en-GB" sz="1200" dirty="0">
                <a:solidFill>
                  <a:schemeClr val="bg1"/>
                </a:solidFill>
              </a:rPr>
              <a:t>author: </a:t>
            </a:r>
            <a:r>
              <a:rPr lang="en-GB" sz="1200" dirty="0">
                <a:solidFill>
                  <a:schemeClr val="accent1">
                    <a:lumMod val="50000"/>
                  </a:schemeClr>
                </a:solidFill>
              </a:rPr>
              <a:t>Mike Dacey</a:t>
            </a:r>
          </a:p>
          <a:p>
            <a:r>
              <a:rPr lang="en-GB" sz="1200" dirty="0">
                <a:solidFill>
                  <a:schemeClr val="bg1"/>
                </a:solidFill>
              </a:rPr>
              <a:t>license: (ISC)</a:t>
            </a:r>
          </a:p>
          <a:p>
            <a:r>
              <a:rPr lang="en-GB" sz="1200" dirty="0">
                <a:solidFill>
                  <a:schemeClr val="bg1"/>
                </a:solidFill>
              </a:rPr>
              <a:t>About to write to \</a:t>
            </a:r>
            <a:r>
              <a:rPr lang="en-GB" sz="1200" dirty="0" err="1">
                <a:solidFill>
                  <a:schemeClr val="bg1"/>
                </a:solidFill>
              </a:rPr>
              <a:t>expressjs</a:t>
            </a:r>
            <a:r>
              <a:rPr lang="en-GB" sz="1200" dirty="0">
                <a:solidFill>
                  <a:schemeClr val="bg1"/>
                </a:solidFill>
              </a:rPr>
              <a:t>\</a:t>
            </a:r>
            <a:r>
              <a:rPr lang="en-GB" sz="1200" dirty="0" err="1">
                <a:solidFill>
                  <a:schemeClr val="bg1"/>
                </a:solidFill>
              </a:rPr>
              <a:t>nodewebservice</a:t>
            </a:r>
            <a:r>
              <a:rPr lang="en-GB" sz="1200" dirty="0">
                <a:solidFill>
                  <a:schemeClr val="bg1"/>
                </a:solidFill>
              </a:rPr>
              <a:t>\</a:t>
            </a:r>
            <a:r>
              <a:rPr lang="en-GB" sz="1200" dirty="0" err="1">
                <a:solidFill>
                  <a:schemeClr val="bg1"/>
                </a:solidFill>
              </a:rPr>
              <a:t>package.json</a:t>
            </a:r>
            <a:r>
              <a:rPr lang="en-GB" sz="1200" dirty="0">
                <a:solidFill>
                  <a:schemeClr val="bg1"/>
                </a:solidFill>
              </a:rPr>
              <a:t>:</a:t>
            </a:r>
          </a:p>
          <a:p>
            <a:endParaRPr lang="en-GB" sz="1200" dirty="0">
              <a:solidFill>
                <a:schemeClr val="bg1"/>
              </a:solidFill>
            </a:endParaRPr>
          </a:p>
          <a:p>
            <a:r>
              <a:rPr lang="en-GB" sz="1200" dirty="0">
                <a:solidFill>
                  <a:schemeClr val="bg1"/>
                </a:solidFill>
              </a:rPr>
              <a:t>{</a:t>
            </a:r>
          </a:p>
          <a:p>
            <a:r>
              <a:rPr lang="en-GB" sz="1200" dirty="0">
                <a:solidFill>
                  <a:schemeClr val="bg1"/>
                </a:solidFill>
              </a:rPr>
              <a:t>  "name": "</a:t>
            </a:r>
            <a:r>
              <a:rPr lang="en-GB" sz="1200" dirty="0" err="1">
                <a:solidFill>
                  <a:schemeClr val="bg1"/>
                </a:solidFill>
              </a:rPr>
              <a:t>nodewebservice</a:t>
            </a:r>
            <a:r>
              <a:rPr lang="en-GB" sz="1200" dirty="0">
                <a:solidFill>
                  <a:schemeClr val="bg1"/>
                </a:solidFill>
              </a:rPr>
              <a:t>",</a:t>
            </a:r>
          </a:p>
          <a:p>
            <a:r>
              <a:rPr lang="en-GB" sz="1200" dirty="0">
                <a:solidFill>
                  <a:schemeClr val="bg1"/>
                </a:solidFill>
              </a:rPr>
              <a:t>  "version": "1.0.0",</a:t>
            </a:r>
          </a:p>
          <a:p>
            <a:r>
              <a:rPr lang="en-GB" sz="1200" dirty="0">
                <a:solidFill>
                  <a:schemeClr val="bg1"/>
                </a:solidFill>
              </a:rPr>
              <a:t>  "description": "Node.js web service example",</a:t>
            </a:r>
          </a:p>
          <a:p>
            <a:r>
              <a:rPr lang="en-GB" sz="1200" dirty="0">
                <a:solidFill>
                  <a:schemeClr val="bg1"/>
                </a:solidFill>
              </a:rPr>
              <a:t>  "main": "service.js",</a:t>
            </a:r>
          </a:p>
          <a:p>
            <a:r>
              <a:rPr lang="en-GB" sz="1200" dirty="0">
                <a:solidFill>
                  <a:schemeClr val="bg1"/>
                </a:solidFill>
              </a:rPr>
              <a:t>  "scripts": {</a:t>
            </a:r>
          </a:p>
          <a:p>
            <a:r>
              <a:rPr lang="en-GB" sz="1200" dirty="0">
                <a:solidFill>
                  <a:schemeClr val="bg1"/>
                </a:solidFill>
              </a:rPr>
              <a:t>    "test": "echo \"Error: no test specified\" &amp;&amp; exit 1"</a:t>
            </a:r>
          </a:p>
          <a:p>
            <a:r>
              <a:rPr lang="en-GB" sz="1200" dirty="0">
                <a:solidFill>
                  <a:schemeClr val="bg1"/>
                </a:solidFill>
              </a:rPr>
              <a:t>  },</a:t>
            </a:r>
          </a:p>
          <a:p>
            <a:r>
              <a:rPr lang="en-GB" sz="1200" dirty="0">
                <a:solidFill>
                  <a:schemeClr val="bg1"/>
                </a:solidFill>
              </a:rPr>
              <a:t>  "author": "Mike Dacey",</a:t>
            </a:r>
          </a:p>
          <a:p>
            <a:r>
              <a:rPr lang="en-GB" sz="1200" dirty="0">
                <a:solidFill>
                  <a:schemeClr val="bg1"/>
                </a:solidFill>
              </a:rPr>
              <a:t>  "license": "ISC"</a:t>
            </a:r>
          </a:p>
          <a:p>
            <a:r>
              <a:rPr lang="en-GB" sz="1200" dirty="0">
                <a:solidFill>
                  <a:schemeClr val="bg1"/>
                </a:solidFill>
              </a:rPr>
              <a:t>}</a:t>
            </a:r>
          </a:p>
          <a:p>
            <a:endParaRPr lang="en-GB" sz="1200" dirty="0">
              <a:solidFill>
                <a:schemeClr val="bg1"/>
              </a:solidFill>
            </a:endParaRPr>
          </a:p>
          <a:p>
            <a:endParaRPr lang="en-GB" sz="1200" dirty="0">
              <a:solidFill>
                <a:schemeClr val="bg1"/>
              </a:solidFill>
            </a:endParaRPr>
          </a:p>
          <a:p>
            <a:r>
              <a:rPr lang="en-GB" sz="1200" dirty="0">
                <a:solidFill>
                  <a:schemeClr val="bg1"/>
                </a:solidFill>
              </a:rPr>
              <a:t>Is this OK? (yes) </a:t>
            </a:r>
            <a:r>
              <a:rPr lang="en-GB" dirty="0">
                <a:solidFill>
                  <a:schemeClr val="accent1">
                    <a:lumMod val="50000"/>
                  </a:schemeClr>
                </a:solidFill>
              </a:rPr>
              <a:t>yes</a:t>
            </a:r>
          </a:p>
        </p:txBody>
      </p:sp>
      <p:sp>
        <p:nvSpPr>
          <p:cNvPr id="3" name="TextBox 2"/>
          <p:cNvSpPr txBox="1"/>
          <p:nvPr/>
        </p:nvSpPr>
        <p:spPr>
          <a:xfrm>
            <a:off x="6555732" y="130629"/>
            <a:ext cx="2536625" cy="646331"/>
          </a:xfrm>
          <a:prstGeom prst="rect">
            <a:avLst/>
          </a:prstGeom>
          <a:noFill/>
        </p:spPr>
        <p:txBody>
          <a:bodyPr wrap="square" rtlCol="0">
            <a:spAutoFit/>
          </a:bodyPr>
          <a:lstStyle/>
          <a:p>
            <a:r>
              <a:rPr lang="en-GB" dirty="0"/>
              <a:t>In the ReactJS directory</a:t>
            </a:r>
          </a:p>
        </p:txBody>
      </p:sp>
    </p:spTree>
    <p:extLst>
      <p:ext uri="{BB962C8B-B14F-4D97-AF65-F5344CB8AC3E}">
        <p14:creationId xmlns:p14="http://schemas.microsoft.com/office/powerpoint/2010/main" val="1608991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558265" y="998547"/>
            <a:ext cx="7911967" cy="1222940"/>
          </a:xfrm>
        </p:spPr>
        <p:txBody>
          <a:bodyPr/>
          <a:lstStyle/>
          <a:p>
            <a:r>
              <a:rPr lang="en-GB" dirty="0"/>
              <a:t>We are going to be using the </a:t>
            </a:r>
            <a:r>
              <a:rPr lang="en-GB" b="1" dirty="0"/>
              <a:t>react</a:t>
            </a:r>
            <a:r>
              <a:rPr lang="en-GB" dirty="0"/>
              <a:t> and because we will be running on the client (browser) we will also use </a:t>
            </a:r>
            <a:r>
              <a:rPr lang="en-GB" b="1" dirty="0"/>
              <a:t>react-</a:t>
            </a:r>
            <a:r>
              <a:rPr lang="en-GB" b="1" dirty="0" err="1"/>
              <a:t>dom</a:t>
            </a:r>
            <a:br>
              <a:rPr lang="en-GB" dirty="0"/>
            </a:br>
            <a:r>
              <a:rPr lang="en-GB" i="1" dirty="0" err="1"/>
              <a:t>npm</a:t>
            </a:r>
            <a:r>
              <a:rPr lang="en-GB" i="1" dirty="0"/>
              <a:t> install react react-</a:t>
            </a:r>
            <a:r>
              <a:rPr lang="en-GB" i="1" dirty="0" err="1"/>
              <a:t>dom</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85279" y="2190416"/>
            <a:ext cx="7338765" cy="1477328"/>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ReactJs</a:t>
            </a:r>
            <a:endParaRPr lang="en-GB" dirty="0">
              <a:solidFill>
                <a:schemeClr val="accent1">
                  <a:lumMod val="50000"/>
                </a:schemeClr>
              </a:solidFill>
            </a:endParaRPr>
          </a:p>
          <a:p>
            <a:r>
              <a:rPr lang="en-GB" dirty="0">
                <a:solidFill>
                  <a:schemeClr val="bg1"/>
                </a:solidFill>
              </a:rPr>
              <a:t>$ </a:t>
            </a:r>
            <a:r>
              <a:rPr lang="en-GB" dirty="0">
                <a:solidFill>
                  <a:schemeClr val="accent1">
                    <a:lumMod val="50000"/>
                  </a:schemeClr>
                </a:solidFill>
              </a:rPr>
              <a:t>ls</a:t>
            </a:r>
          </a:p>
          <a:p>
            <a:r>
              <a:rPr lang="en-GB" dirty="0" err="1">
                <a:solidFill>
                  <a:schemeClr val="bg1"/>
                </a:solidFill>
              </a:rPr>
              <a:t>package.json</a:t>
            </a:r>
            <a:endParaRPr lang="en-GB" dirty="0">
              <a:solidFill>
                <a:schemeClr val="bg1"/>
              </a:solidFill>
            </a:endParaRP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react react-</a:t>
            </a:r>
            <a:r>
              <a:rPr lang="en-GB" dirty="0" err="1">
                <a:solidFill>
                  <a:schemeClr val="accent1">
                    <a:lumMod val="50000"/>
                  </a:schemeClr>
                </a:solidFill>
              </a:rPr>
              <a:t>dom</a:t>
            </a:r>
            <a:endParaRPr lang="en-GB" dirty="0">
              <a:solidFill>
                <a:schemeClr val="accent1">
                  <a:lumMod val="50000"/>
                </a:schemeClr>
              </a:solidFill>
            </a:endParaRPr>
          </a:p>
          <a:p>
            <a:r>
              <a:rPr lang="en-GB" dirty="0">
                <a:solidFill>
                  <a:schemeClr val="bg1"/>
                </a:solidFill>
              </a:rPr>
              <a:t>….</a:t>
            </a:r>
          </a:p>
        </p:txBody>
      </p:sp>
      <p:sp>
        <p:nvSpPr>
          <p:cNvPr id="6" name="TextBox 5"/>
          <p:cNvSpPr txBox="1"/>
          <p:nvPr/>
        </p:nvSpPr>
        <p:spPr>
          <a:xfrm>
            <a:off x="6555732" y="130629"/>
            <a:ext cx="2536625" cy="646331"/>
          </a:xfrm>
          <a:prstGeom prst="rect">
            <a:avLst/>
          </a:prstGeom>
          <a:noFill/>
        </p:spPr>
        <p:txBody>
          <a:bodyPr wrap="square" rtlCol="0">
            <a:spAutoFit/>
          </a:bodyPr>
          <a:lstStyle/>
          <a:p>
            <a:r>
              <a:rPr lang="en-GB" dirty="0"/>
              <a:t>In the ReactJS directory</a:t>
            </a:r>
          </a:p>
        </p:txBody>
      </p:sp>
      <p:sp>
        <p:nvSpPr>
          <p:cNvPr id="7" name="TextBox 6">
            <a:extLst>
              <a:ext uri="{FF2B5EF4-FFF2-40B4-BE49-F238E27FC236}">
                <a16:creationId xmlns:a16="http://schemas.microsoft.com/office/drawing/2014/main" id="{9DEC2C60-5AD8-48C7-89E8-506AD000D810}"/>
              </a:ext>
            </a:extLst>
          </p:cNvPr>
          <p:cNvSpPr txBox="1"/>
          <p:nvPr/>
        </p:nvSpPr>
        <p:spPr>
          <a:xfrm>
            <a:off x="4364231" y="5636555"/>
            <a:ext cx="4700394" cy="1200329"/>
          </a:xfrm>
          <a:prstGeom prst="rect">
            <a:avLst/>
          </a:prstGeom>
          <a:solidFill>
            <a:schemeClr val="bg1"/>
          </a:solidFill>
          <a:ln>
            <a:solidFill>
              <a:srgbClr val="FF0000"/>
            </a:solidFill>
          </a:ln>
        </p:spPr>
        <p:txBody>
          <a:bodyPr wrap="square" rtlCol="0">
            <a:spAutoFit/>
          </a:bodyPr>
          <a:lstStyle/>
          <a:p>
            <a:r>
              <a:rPr lang="en-GB" dirty="0"/>
              <a:t>Note: if you have the </a:t>
            </a:r>
            <a:r>
              <a:rPr lang="en-GB" dirty="0" err="1"/>
              <a:t>package.json</a:t>
            </a:r>
            <a:r>
              <a:rPr lang="en-GB" dirty="0"/>
              <a:t> file downloaded from Moodle then just typing </a:t>
            </a:r>
            <a:r>
              <a:rPr lang="en-GB" i="1" dirty="0" err="1"/>
              <a:t>npm</a:t>
            </a:r>
            <a:r>
              <a:rPr lang="en-GB" i="1" dirty="0"/>
              <a:t> install </a:t>
            </a:r>
            <a:r>
              <a:rPr lang="en-GB" dirty="0"/>
              <a:t>should read the required modules from this file and install them</a:t>
            </a:r>
          </a:p>
        </p:txBody>
      </p:sp>
    </p:spTree>
    <p:extLst>
      <p:ext uri="{BB962C8B-B14F-4D97-AF65-F5344CB8AC3E}">
        <p14:creationId xmlns:p14="http://schemas.microsoft.com/office/powerpoint/2010/main" val="3501607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F79D77-1718-FED2-0735-8C3B18353B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AC0F69-DFD3-C317-6DCE-95539969178C}"/>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BEB34147-88A4-B109-5D6D-D1BDC855D5C6}"/>
              </a:ext>
            </a:extLst>
          </p:cNvPr>
          <p:cNvSpPr>
            <a:spLocks noGrp="1"/>
          </p:cNvSpPr>
          <p:nvPr>
            <p:ph idx="1"/>
          </p:nvPr>
        </p:nvSpPr>
        <p:spPr>
          <a:xfrm>
            <a:off x="558265" y="998547"/>
            <a:ext cx="7911967" cy="1222940"/>
          </a:xfrm>
        </p:spPr>
        <p:txBody>
          <a:bodyPr/>
          <a:lstStyle/>
          <a:p>
            <a:r>
              <a:rPr lang="en-GB" dirty="0"/>
              <a:t>Install developer tools</a:t>
            </a:r>
          </a:p>
          <a:p>
            <a:r>
              <a:rPr lang="en-GB" dirty="0"/>
              <a:t>We are going to need to use a bundler to run ReactJS, and the most popular bundler is webpack</a:t>
            </a:r>
          </a:p>
          <a:p>
            <a:r>
              <a:rPr lang="en-GB" dirty="0"/>
              <a:t>We need to install loaders for webpack including the </a:t>
            </a:r>
            <a:r>
              <a:rPr lang="en-GB" b="1" dirty="0"/>
              <a:t>babel-loader</a:t>
            </a:r>
            <a:r>
              <a:rPr lang="en-GB" dirty="0"/>
              <a:t> to handle .</a:t>
            </a:r>
            <a:r>
              <a:rPr lang="en-GB" dirty="0" err="1"/>
              <a:t>jsx</a:t>
            </a:r>
            <a:r>
              <a:rPr lang="en-GB" dirty="0"/>
              <a:t> files.</a:t>
            </a:r>
          </a:p>
          <a:p>
            <a:endParaRPr lang="en-GB" dirty="0"/>
          </a:p>
        </p:txBody>
      </p:sp>
      <p:sp>
        <p:nvSpPr>
          <p:cNvPr id="4" name="Footer Placeholder 3">
            <a:extLst>
              <a:ext uri="{FF2B5EF4-FFF2-40B4-BE49-F238E27FC236}">
                <a16:creationId xmlns:a16="http://schemas.microsoft.com/office/drawing/2014/main" id="{3090B30B-C92C-B3EA-B59B-1E19C910664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FCDBC9-F689-A283-72F6-71BF8D035E6E}"/>
              </a:ext>
            </a:extLst>
          </p:cNvPr>
          <p:cNvSpPr txBox="1"/>
          <p:nvPr/>
        </p:nvSpPr>
        <p:spPr>
          <a:xfrm>
            <a:off x="257175" y="2997131"/>
            <a:ext cx="8686800" cy="2862322"/>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ReactJs</a:t>
            </a:r>
            <a:endParaRPr lang="en-GB" dirty="0">
              <a:solidFill>
                <a:schemeClr val="accent1">
                  <a:lumMod val="50000"/>
                </a:schemeClr>
              </a:solidFill>
            </a:endParaRPr>
          </a:p>
          <a:p>
            <a:r>
              <a:rPr lang="en-GB" dirty="0">
                <a:solidFill>
                  <a:schemeClr val="bg1"/>
                </a:solidFill>
              </a:rPr>
              <a:t>$ </a:t>
            </a:r>
            <a:r>
              <a:rPr lang="en-GB" dirty="0">
                <a:solidFill>
                  <a:schemeClr val="accent1">
                    <a:lumMod val="50000"/>
                  </a:schemeClr>
                </a:solidFill>
              </a:rPr>
              <a:t>ls</a:t>
            </a:r>
          </a:p>
          <a:p>
            <a:r>
              <a:rPr lang="en-GB" dirty="0" err="1">
                <a:solidFill>
                  <a:schemeClr val="bg1"/>
                </a:solidFill>
              </a:rPr>
              <a:t>package.json</a:t>
            </a:r>
            <a:endParaRPr lang="en-GB" dirty="0">
              <a:solidFill>
                <a:schemeClr val="bg1"/>
              </a:solidFill>
            </a:endParaRPr>
          </a:p>
          <a:p>
            <a:r>
              <a:rPr lang="en-GB" dirty="0">
                <a:solidFill>
                  <a:schemeClr val="bg1"/>
                </a:solidFill>
              </a:rPr>
              <a:t>$</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 install –save-dev </a:t>
            </a:r>
            <a:r>
              <a:rPr lang="en-GB" dirty="0" err="1">
                <a:solidFill>
                  <a:schemeClr val="accent1">
                    <a:lumMod val="50000"/>
                  </a:schemeClr>
                </a:solidFill>
              </a:rPr>
              <a:t>nodemon</a:t>
            </a:r>
            <a:r>
              <a:rPr lang="en-GB" dirty="0">
                <a:solidFill>
                  <a:schemeClr val="accent1">
                    <a:lumMod val="50000"/>
                  </a:schemeClr>
                </a:solidFill>
              </a:rPr>
              <a:t> </a:t>
            </a:r>
            <a:r>
              <a:rPr lang="en-GB" dirty="0" err="1">
                <a:solidFill>
                  <a:schemeClr val="accent1">
                    <a:lumMod val="50000"/>
                  </a:schemeClr>
                </a:solidFill>
              </a:rPr>
              <a:t>npm</a:t>
            </a:r>
            <a:r>
              <a:rPr lang="en-GB" dirty="0">
                <a:solidFill>
                  <a:schemeClr val="accent1">
                    <a:lumMod val="50000"/>
                  </a:schemeClr>
                </a:solidFill>
              </a:rPr>
              <a:t>-run-all webpack webpack-cli webpack-dev-server html-webpack-plugin typescript </a:t>
            </a:r>
            <a:r>
              <a:rPr lang="en-GB" dirty="0" err="1">
                <a:solidFill>
                  <a:schemeClr val="accent1">
                    <a:lumMod val="50000"/>
                  </a:schemeClr>
                </a:solidFill>
              </a:rPr>
              <a:t>ts</a:t>
            </a:r>
            <a:r>
              <a:rPr lang="en-GB" dirty="0">
                <a:solidFill>
                  <a:schemeClr val="accent1">
                    <a:lumMod val="50000"/>
                  </a:schemeClr>
                </a:solidFill>
              </a:rPr>
              <a:t>-loader style-loader </a:t>
            </a:r>
            <a:r>
              <a:rPr lang="en-GB" dirty="0" err="1">
                <a:solidFill>
                  <a:schemeClr val="accent1">
                    <a:lumMod val="50000"/>
                  </a:schemeClr>
                </a:solidFill>
              </a:rPr>
              <a:t>css</a:t>
            </a:r>
            <a:r>
              <a:rPr lang="en-GB" dirty="0">
                <a:solidFill>
                  <a:schemeClr val="accent1">
                    <a:lumMod val="50000"/>
                  </a:schemeClr>
                </a:solidFill>
              </a:rPr>
              <a:t>-loader raw-loader </a:t>
            </a:r>
          </a:p>
          <a:p>
            <a:r>
              <a:rPr lang="en-GB" dirty="0">
                <a:solidFill>
                  <a:schemeClr val="bg1"/>
                </a:solidFill>
              </a:rPr>
              <a:t>….</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--save-dev @types/node @types/react @types/react-dom </a:t>
            </a:r>
          </a:p>
          <a:p>
            <a:r>
              <a:rPr lang="en-GB" dirty="0">
                <a:solidFill>
                  <a:schemeClr val="bg1"/>
                </a:solidFill>
              </a:rPr>
              <a:t>…..</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--save-dev @babel/core @babel/preset-env @babel/preset-react babel-loader</a:t>
            </a:r>
          </a:p>
        </p:txBody>
      </p:sp>
      <p:sp>
        <p:nvSpPr>
          <p:cNvPr id="6" name="TextBox 5">
            <a:extLst>
              <a:ext uri="{FF2B5EF4-FFF2-40B4-BE49-F238E27FC236}">
                <a16:creationId xmlns:a16="http://schemas.microsoft.com/office/drawing/2014/main" id="{1942B267-D638-F5F7-19D4-01E7E6B48523}"/>
              </a:ext>
            </a:extLst>
          </p:cNvPr>
          <p:cNvSpPr txBox="1"/>
          <p:nvPr/>
        </p:nvSpPr>
        <p:spPr>
          <a:xfrm>
            <a:off x="6555732" y="130629"/>
            <a:ext cx="2536625" cy="646331"/>
          </a:xfrm>
          <a:prstGeom prst="rect">
            <a:avLst/>
          </a:prstGeom>
          <a:noFill/>
        </p:spPr>
        <p:txBody>
          <a:bodyPr wrap="square" rtlCol="0">
            <a:spAutoFit/>
          </a:bodyPr>
          <a:lstStyle/>
          <a:p>
            <a:r>
              <a:rPr lang="en-GB" dirty="0"/>
              <a:t>In the ReactJS directory</a:t>
            </a:r>
          </a:p>
        </p:txBody>
      </p:sp>
      <p:sp>
        <p:nvSpPr>
          <p:cNvPr id="11" name="TextBox 10">
            <a:extLst>
              <a:ext uri="{FF2B5EF4-FFF2-40B4-BE49-F238E27FC236}">
                <a16:creationId xmlns:a16="http://schemas.microsoft.com/office/drawing/2014/main" id="{C59C9950-E27D-5392-A951-2BFA41A2D4B3}"/>
              </a:ext>
            </a:extLst>
          </p:cNvPr>
          <p:cNvSpPr txBox="1"/>
          <p:nvPr/>
        </p:nvSpPr>
        <p:spPr>
          <a:xfrm>
            <a:off x="4155708" y="6167993"/>
            <a:ext cx="4576812" cy="369332"/>
          </a:xfrm>
          <a:prstGeom prst="rect">
            <a:avLst/>
          </a:prstGeom>
          <a:noFill/>
        </p:spPr>
        <p:txBody>
          <a:bodyPr wrap="square">
            <a:spAutoFit/>
          </a:bodyPr>
          <a:lstStyle/>
          <a:p>
            <a:r>
              <a:rPr lang="en-GB" dirty="0" err="1"/>
              <a:t>npx</a:t>
            </a:r>
            <a:r>
              <a:rPr lang="en-GB" dirty="0"/>
              <a:t> webpack serve</a:t>
            </a:r>
          </a:p>
        </p:txBody>
      </p:sp>
    </p:spTree>
    <p:extLst>
      <p:ext uri="{BB962C8B-B14F-4D97-AF65-F5344CB8AC3E}">
        <p14:creationId xmlns:p14="http://schemas.microsoft.com/office/powerpoint/2010/main" val="4061554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33F99-A0FA-C9D5-3941-0966E1DDBD6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72F319CA-8E63-E349-30D4-B94D25D7A69D}"/>
              </a:ext>
            </a:extLst>
          </p:cNvPr>
          <p:cNvSpPr>
            <a:spLocks noGrp="1"/>
          </p:cNvSpPr>
          <p:nvPr>
            <p:ph idx="1"/>
          </p:nvPr>
        </p:nvSpPr>
        <p:spPr>
          <a:xfrm>
            <a:off x="57151" y="765770"/>
            <a:ext cx="3600449" cy="4193580"/>
          </a:xfrm>
        </p:spPr>
        <p:txBody>
          <a:bodyPr/>
          <a:lstStyle/>
          <a:p>
            <a:r>
              <a:rPr lang="en-GB" dirty="0"/>
              <a:t>We are going to need to create a webpack.config.js file to tell the webpack bundler how to build our application</a:t>
            </a:r>
          </a:p>
          <a:p>
            <a:endParaRPr lang="en-GB" dirty="0"/>
          </a:p>
          <a:p>
            <a:r>
              <a:rPr lang="en-GB" dirty="0"/>
              <a:t>Download </a:t>
            </a:r>
            <a:r>
              <a:rPr lang="en-GB" b="1" dirty="0"/>
              <a:t>webpack.config.js </a:t>
            </a:r>
            <a:r>
              <a:rPr lang="en-GB" dirty="0"/>
              <a:t>from Moodle</a:t>
            </a:r>
          </a:p>
        </p:txBody>
      </p:sp>
      <p:sp>
        <p:nvSpPr>
          <p:cNvPr id="4" name="Footer Placeholder 3">
            <a:extLst>
              <a:ext uri="{FF2B5EF4-FFF2-40B4-BE49-F238E27FC236}">
                <a16:creationId xmlns:a16="http://schemas.microsoft.com/office/drawing/2014/main" id="{7ED938F3-934D-4EC5-957A-432D73859C3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B6041E3-8818-D235-F970-36AA0232E5E6}"/>
              </a:ext>
            </a:extLst>
          </p:cNvPr>
          <p:cNvSpPr txBox="1"/>
          <p:nvPr/>
        </p:nvSpPr>
        <p:spPr>
          <a:xfrm>
            <a:off x="3724976" y="765770"/>
            <a:ext cx="5339649" cy="5816977"/>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path = require('path');</a:t>
            </a:r>
          </a:p>
          <a:p>
            <a:endParaRPr lang="en-GB" sz="1200" dirty="0"/>
          </a:p>
          <a:p>
            <a:r>
              <a:rPr lang="en-GB" sz="1200" dirty="0" err="1"/>
              <a:t>module.exports</a:t>
            </a:r>
            <a:r>
              <a:rPr lang="en-GB" sz="1200" dirty="0"/>
              <a:t> = {</a:t>
            </a:r>
          </a:p>
          <a:p>
            <a:r>
              <a:rPr lang="en-GB" sz="1200" dirty="0"/>
              <a:t>    mode: 'development',</a:t>
            </a:r>
          </a:p>
          <a:p>
            <a:r>
              <a:rPr lang="en-GB" sz="1200" dirty="0"/>
              <a:t>    entry: './</a:t>
            </a:r>
            <a:r>
              <a:rPr lang="en-GB" sz="1200" dirty="0" err="1"/>
              <a:t>src</a:t>
            </a:r>
            <a:r>
              <a:rPr lang="en-GB" sz="1200" dirty="0"/>
              <a:t>/index.js',</a:t>
            </a:r>
          </a:p>
          <a:p>
            <a:r>
              <a:rPr lang="en-GB" sz="1200" dirty="0"/>
              <a:t>    output: {</a:t>
            </a:r>
          </a:p>
          <a:p>
            <a:r>
              <a:rPr lang="en-GB" sz="1200" dirty="0"/>
              <a:t>        filename: 'bundle.js',</a:t>
            </a:r>
          </a:p>
          <a:p>
            <a:r>
              <a:rPr lang="en-GB" sz="1200" dirty="0"/>
              <a:t>        path: __</a:t>
            </a:r>
            <a:r>
              <a:rPr lang="en-GB" sz="1200" dirty="0" err="1"/>
              <a:t>dirname</a:t>
            </a:r>
            <a:r>
              <a:rPr lang="en-GB" sz="1200" dirty="0"/>
              <a:t> + '/</a:t>
            </a:r>
            <a:r>
              <a:rPr lang="en-GB" sz="1200" dirty="0" err="1"/>
              <a:t>dist</a:t>
            </a:r>
            <a:r>
              <a:rPr lang="en-GB" sz="1200" dirty="0"/>
              <a:t>',</a:t>
            </a:r>
          </a:p>
          <a:p>
            <a:r>
              <a:rPr lang="en-GB" sz="1200" dirty="0"/>
              <a:t>    },</a:t>
            </a:r>
          </a:p>
          <a:p>
            <a:r>
              <a:rPr lang="en-GB" sz="1200" dirty="0"/>
              <a:t>    module: {</a:t>
            </a:r>
          </a:p>
          <a:p>
            <a:r>
              <a:rPr lang="en-GB" sz="1200" dirty="0"/>
              <a:t>        rules: [</a:t>
            </a:r>
          </a:p>
          <a:p>
            <a:r>
              <a:rPr lang="en-GB" sz="1200" dirty="0"/>
              <a:t>            {</a:t>
            </a:r>
          </a:p>
          <a:p>
            <a:r>
              <a:rPr lang="en-GB" sz="1200" dirty="0"/>
              <a:t>                test: /.(</a:t>
            </a:r>
            <a:r>
              <a:rPr lang="en-GB" sz="1200" dirty="0" err="1"/>
              <a:t>js|jsx</a:t>
            </a:r>
            <a:r>
              <a:rPr lang="en-GB" sz="1200" dirty="0"/>
              <a:t>)$/,</a:t>
            </a:r>
          </a:p>
          <a:p>
            <a:r>
              <a:rPr lang="en-GB" sz="1200" dirty="0"/>
              <a:t>                exclude: /</a:t>
            </a:r>
            <a:r>
              <a:rPr lang="en-GB" sz="1200" dirty="0" err="1"/>
              <a:t>node_modules</a:t>
            </a:r>
            <a:r>
              <a:rPr lang="en-GB" sz="1200" dirty="0"/>
              <a:t>/,</a:t>
            </a:r>
          </a:p>
          <a:p>
            <a:r>
              <a:rPr lang="en-GB" sz="1200" dirty="0"/>
              <a:t>                use: {</a:t>
            </a:r>
          </a:p>
          <a:p>
            <a:r>
              <a:rPr lang="en-GB" sz="1200" dirty="0"/>
              <a:t>                    loader: "babel-loader",</a:t>
            </a:r>
          </a:p>
          <a:p>
            <a:r>
              <a:rPr lang="en-GB" sz="1200" dirty="0"/>
              <a:t>                    options: {</a:t>
            </a:r>
          </a:p>
          <a:p>
            <a:r>
              <a:rPr lang="en-GB" sz="1200" dirty="0"/>
              <a:t>                        presets: ["@babel/preset-env", "@babel/preset-react"],</a:t>
            </a:r>
          </a:p>
          <a:p>
            <a:r>
              <a:rPr lang="en-GB" sz="1200" dirty="0"/>
              <a:t>                    }</a:t>
            </a:r>
          </a:p>
          <a:p>
            <a:r>
              <a:rPr lang="en-GB" sz="1200" dirty="0"/>
              <a:t>                },</a:t>
            </a:r>
          </a:p>
          <a:p>
            <a:r>
              <a:rPr lang="en-GB" sz="1200" dirty="0"/>
              <a:t>            },</a:t>
            </a:r>
          </a:p>
          <a:p>
            <a:r>
              <a:rPr lang="en-GB" sz="1200" dirty="0"/>
              <a:t>        ],</a:t>
            </a:r>
          </a:p>
          <a:p>
            <a:r>
              <a:rPr lang="en-GB" sz="1200" dirty="0"/>
              <a:t>    },</a:t>
            </a:r>
          </a:p>
          <a:p>
            <a:r>
              <a:rPr lang="en-GB" sz="1200" dirty="0"/>
              <a:t>    </a:t>
            </a:r>
            <a:r>
              <a:rPr lang="en-GB" sz="1200" dirty="0" err="1"/>
              <a:t>devServer</a:t>
            </a:r>
            <a:r>
              <a:rPr lang="en-GB" sz="1200" dirty="0"/>
              <a:t>: {</a:t>
            </a:r>
          </a:p>
          <a:p>
            <a:r>
              <a:rPr lang="en-GB" sz="1200" dirty="0"/>
              <a:t>        static: [</a:t>
            </a:r>
          </a:p>
          <a:p>
            <a:r>
              <a:rPr lang="en-GB" sz="1200" dirty="0"/>
              <a:t>          {</a:t>
            </a:r>
          </a:p>
          <a:p>
            <a:r>
              <a:rPr lang="en-GB" sz="1200" dirty="0"/>
              <a:t>            directory: </a:t>
            </a:r>
            <a:r>
              <a:rPr lang="en-GB" sz="1200" dirty="0" err="1"/>
              <a:t>path.join</a:t>
            </a:r>
            <a:r>
              <a:rPr lang="en-GB" sz="1200" dirty="0"/>
              <a:t>(__</a:t>
            </a:r>
            <a:r>
              <a:rPr lang="en-GB" sz="1200" dirty="0" err="1"/>
              <a:t>dirname</a:t>
            </a:r>
            <a:r>
              <a:rPr lang="en-GB" sz="1200" dirty="0"/>
              <a:t>, '</a:t>
            </a:r>
            <a:r>
              <a:rPr lang="en-GB" sz="1200" dirty="0" err="1"/>
              <a:t>dist</a:t>
            </a:r>
            <a:r>
              <a:rPr lang="en-GB" sz="1200" dirty="0"/>
              <a:t>'),</a:t>
            </a:r>
          </a:p>
          <a:p>
            <a:r>
              <a:rPr lang="en-GB" sz="1200" dirty="0"/>
              <a:t>          },</a:t>
            </a:r>
          </a:p>
          <a:p>
            <a:r>
              <a:rPr lang="en-GB" sz="1200" dirty="0"/>
              <a:t>        ],</a:t>
            </a:r>
          </a:p>
          <a:p>
            <a:r>
              <a:rPr lang="en-GB" sz="1200" dirty="0"/>
              <a:t>      },</a:t>
            </a:r>
          </a:p>
          <a:p>
            <a:r>
              <a:rPr lang="en-GB" sz="1200" dirty="0"/>
              <a:t>};</a:t>
            </a:r>
          </a:p>
        </p:txBody>
      </p:sp>
      <p:sp>
        <p:nvSpPr>
          <p:cNvPr id="6" name="TextBox 5">
            <a:extLst>
              <a:ext uri="{FF2B5EF4-FFF2-40B4-BE49-F238E27FC236}">
                <a16:creationId xmlns:a16="http://schemas.microsoft.com/office/drawing/2014/main" id="{F445B050-8C7F-A860-E698-95D9CC5F23E4}"/>
              </a:ext>
            </a:extLst>
          </p:cNvPr>
          <p:cNvSpPr txBox="1"/>
          <p:nvPr/>
        </p:nvSpPr>
        <p:spPr>
          <a:xfrm>
            <a:off x="6532102" y="1845068"/>
            <a:ext cx="2174577" cy="523220"/>
          </a:xfrm>
          <a:prstGeom prst="rect">
            <a:avLst/>
          </a:prstGeom>
          <a:noFill/>
        </p:spPr>
        <p:txBody>
          <a:bodyPr wrap="square" rtlCol="0">
            <a:spAutoFit/>
          </a:bodyPr>
          <a:lstStyle/>
          <a:p>
            <a:r>
              <a:rPr lang="en-GB" sz="1400" i="1" dirty="0"/>
              <a:t>Output bundle file to </a:t>
            </a:r>
            <a:r>
              <a:rPr lang="en-GB" sz="1400" i="1" dirty="0" err="1"/>
              <a:t>dist</a:t>
            </a:r>
            <a:r>
              <a:rPr lang="en-GB" sz="1400" i="1" dirty="0"/>
              <a:t> directory as bundle.js</a:t>
            </a:r>
          </a:p>
        </p:txBody>
      </p:sp>
      <p:sp>
        <p:nvSpPr>
          <p:cNvPr id="7" name="Right Brace 6">
            <a:extLst>
              <a:ext uri="{FF2B5EF4-FFF2-40B4-BE49-F238E27FC236}">
                <a16:creationId xmlns:a16="http://schemas.microsoft.com/office/drawing/2014/main" id="{15A9BD79-1757-244B-AFFE-9D70CA8C54CD}"/>
              </a:ext>
            </a:extLst>
          </p:cNvPr>
          <p:cNvSpPr/>
          <p:nvPr/>
        </p:nvSpPr>
        <p:spPr bwMode="auto">
          <a:xfrm>
            <a:off x="6013174" y="1774135"/>
            <a:ext cx="233569" cy="695739"/>
          </a:xfrm>
          <a:prstGeom prst="rightBrac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a:extLst>
              <a:ext uri="{FF2B5EF4-FFF2-40B4-BE49-F238E27FC236}">
                <a16:creationId xmlns:a16="http://schemas.microsoft.com/office/drawing/2014/main" id="{4259EBB1-42DB-F880-8385-43484D5DA423}"/>
              </a:ext>
            </a:extLst>
          </p:cNvPr>
          <p:cNvSpPr txBox="1"/>
          <p:nvPr/>
        </p:nvSpPr>
        <p:spPr>
          <a:xfrm>
            <a:off x="6532102" y="3029818"/>
            <a:ext cx="2174577" cy="523220"/>
          </a:xfrm>
          <a:prstGeom prst="rect">
            <a:avLst/>
          </a:prstGeom>
          <a:noFill/>
        </p:spPr>
        <p:txBody>
          <a:bodyPr wrap="square" rtlCol="0">
            <a:spAutoFit/>
          </a:bodyPr>
          <a:lstStyle/>
          <a:p>
            <a:r>
              <a:rPr lang="en-GB" sz="1400" i="1" dirty="0"/>
              <a:t>Handle </a:t>
            </a:r>
            <a:r>
              <a:rPr lang="en-GB" sz="1400" i="1" dirty="0" err="1"/>
              <a:t>jsx</a:t>
            </a:r>
            <a:r>
              <a:rPr lang="en-GB" sz="1400" i="1" dirty="0"/>
              <a:t> files or </a:t>
            </a:r>
            <a:r>
              <a:rPr lang="en-GB" sz="1400" i="1" dirty="0" err="1"/>
              <a:t>js</a:t>
            </a:r>
            <a:r>
              <a:rPr lang="en-GB" sz="1400" i="1" dirty="0"/>
              <a:t> files that contain </a:t>
            </a:r>
            <a:r>
              <a:rPr lang="en-GB" sz="1400" i="1" dirty="0" err="1"/>
              <a:t>jsx</a:t>
            </a:r>
            <a:r>
              <a:rPr lang="en-GB" sz="1400" i="1" dirty="0"/>
              <a:t> content</a:t>
            </a:r>
          </a:p>
        </p:txBody>
      </p:sp>
      <p:sp>
        <p:nvSpPr>
          <p:cNvPr id="9" name="Right Brace 8">
            <a:extLst>
              <a:ext uri="{FF2B5EF4-FFF2-40B4-BE49-F238E27FC236}">
                <a16:creationId xmlns:a16="http://schemas.microsoft.com/office/drawing/2014/main" id="{C205D922-C736-63CC-DA4A-052958F92FC2}"/>
              </a:ext>
            </a:extLst>
          </p:cNvPr>
          <p:cNvSpPr/>
          <p:nvPr/>
        </p:nvSpPr>
        <p:spPr bwMode="auto">
          <a:xfrm>
            <a:off x="6234605" y="2966831"/>
            <a:ext cx="233569" cy="1871870"/>
          </a:xfrm>
          <a:prstGeom prst="rightBrace">
            <a:avLst>
              <a:gd name="adj1" fmla="val 8333"/>
              <a:gd name="adj2" fmla="val 18673"/>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1508E7CA-66E6-C8CA-2906-9274BEC8DB8A}"/>
              </a:ext>
            </a:extLst>
          </p:cNvPr>
          <p:cNvSpPr txBox="1"/>
          <p:nvPr/>
        </p:nvSpPr>
        <p:spPr>
          <a:xfrm>
            <a:off x="7051813" y="5265303"/>
            <a:ext cx="2012812" cy="954107"/>
          </a:xfrm>
          <a:prstGeom prst="rect">
            <a:avLst/>
          </a:prstGeom>
          <a:noFill/>
        </p:spPr>
        <p:txBody>
          <a:bodyPr wrap="square" rtlCol="0">
            <a:spAutoFit/>
          </a:bodyPr>
          <a:lstStyle/>
          <a:p>
            <a:r>
              <a:rPr lang="en-GB" sz="1400" i="1" dirty="0"/>
              <a:t>Serve static files (html, </a:t>
            </a:r>
            <a:r>
              <a:rPr lang="en-GB" sz="1400" i="1" dirty="0" err="1"/>
              <a:t>css</a:t>
            </a:r>
            <a:r>
              <a:rPr lang="en-GB" sz="1400" i="1" dirty="0"/>
              <a:t>, images) from the </a:t>
            </a:r>
            <a:r>
              <a:rPr lang="en-GB" sz="1400" i="1" dirty="0" err="1"/>
              <a:t>dist</a:t>
            </a:r>
            <a:r>
              <a:rPr lang="en-GB" sz="1400" i="1" dirty="0"/>
              <a:t> directory when running the dev server</a:t>
            </a:r>
          </a:p>
        </p:txBody>
      </p:sp>
      <p:sp>
        <p:nvSpPr>
          <p:cNvPr id="11" name="Right Brace 10">
            <a:extLst>
              <a:ext uri="{FF2B5EF4-FFF2-40B4-BE49-F238E27FC236}">
                <a16:creationId xmlns:a16="http://schemas.microsoft.com/office/drawing/2014/main" id="{D592B31A-6E32-6611-1DC0-9B6D77CA8E50}"/>
              </a:ext>
            </a:extLst>
          </p:cNvPr>
          <p:cNvSpPr/>
          <p:nvPr/>
        </p:nvSpPr>
        <p:spPr bwMode="auto">
          <a:xfrm>
            <a:off x="6773263" y="5343038"/>
            <a:ext cx="233569" cy="695739"/>
          </a:xfrm>
          <a:prstGeom prst="rightBrac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165680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885525"/>
            <a:ext cx="7029450" cy="731520"/>
          </a:xfrm>
        </p:spPr>
        <p:txBody>
          <a:bodyPr/>
          <a:lstStyle/>
          <a:p>
            <a:r>
              <a:rPr lang="en-GB" dirty="0"/>
              <a:t>We will add some commands to the </a:t>
            </a:r>
            <a:r>
              <a:rPr lang="en-GB" b="1" dirty="0" err="1"/>
              <a:t>package.json</a:t>
            </a:r>
            <a:r>
              <a:rPr lang="en-GB" dirty="0"/>
              <a:t> file to compile our typescript files and run the service</a:t>
            </a:r>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127502" y="1751796"/>
            <a:ext cx="8073222" cy="2862322"/>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a:t>
            </a:r>
          </a:p>
          <a:p>
            <a:r>
              <a:rPr lang="en-GB" dirty="0"/>
              <a:t>      "name": "</a:t>
            </a:r>
            <a:r>
              <a:rPr lang="en-GB" dirty="0" err="1"/>
              <a:t>nodewebserver</a:t>
            </a:r>
            <a:r>
              <a:rPr lang="en-GB" dirty="0"/>
              <a:t>",  </a:t>
            </a:r>
          </a:p>
          <a:p>
            <a:r>
              <a:rPr lang="en-GB" dirty="0"/>
              <a:t>      "version": "1.0.0",  </a:t>
            </a:r>
          </a:p>
          <a:p>
            <a:r>
              <a:rPr lang="en-GB" dirty="0"/>
              <a:t>      "description": "Node.js web server example",</a:t>
            </a:r>
          </a:p>
          <a:p>
            <a:r>
              <a:rPr lang="en-GB" dirty="0"/>
              <a:t>      "main": “server.js", </a:t>
            </a:r>
          </a:p>
          <a:p>
            <a:r>
              <a:rPr lang="en-GB" dirty="0"/>
              <a:t>      "scripts": {    </a:t>
            </a:r>
          </a:p>
          <a:p>
            <a:r>
              <a:rPr lang="en-GB" strike="sngStrike" dirty="0">
                <a:solidFill>
                  <a:srgbClr val="FF0000"/>
                </a:solidFill>
              </a:rPr>
              <a:t>           "test": "echo \"Error: no test specified\" &amp;&amp; exit 1"   </a:t>
            </a:r>
            <a:r>
              <a:rPr lang="en-GB" dirty="0">
                <a:sym typeface="Wingdings" panose="05000000000000000000" pitchFamily="2" charset="2"/>
              </a:rPr>
              <a:t> Replace this line</a:t>
            </a:r>
            <a:r>
              <a:rPr lang="en-GB" dirty="0"/>
              <a:t> </a:t>
            </a:r>
          </a:p>
          <a:p>
            <a:r>
              <a:rPr lang="en-GB" dirty="0"/>
              <a:t>       },  </a:t>
            </a:r>
          </a:p>
          <a:p>
            <a:r>
              <a:rPr lang="en-GB" dirty="0"/>
              <a:t>      "author": "Mike Dacey",  </a:t>
            </a:r>
          </a:p>
          <a:p>
            <a:r>
              <a:rPr lang="en-GB" dirty="0"/>
              <a:t>      ……</a:t>
            </a:r>
          </a:p>
        </p:txBody>
      </p:sp>
      <p:sp>
        <p:nvSpPr>
          <p:cNvPr id="6" name="TextBox 5"/>
          <p:cNvSpPr txBox="1"/>
          <p:nvPr/>
        </p:nvSpPr>
        <p:spPr>
          <a:xfrm>
            <a:off x="39955" y="4768121"/>
            <a:ext cx="9045040" cy="1477328"/>
          </a:xfrm>
          <a:prstGeom prst="rect">
            <a:avLst/>
          </a:prstGeom>
          <a:solidFill>
            <a:schemeClr val="accent6">
              <a:lumMod val="20000"/>
              <a:lumOff val="80000"/>
            </a:schemeClr>
          </a:solidFill>
          <a:ln>
            <a:solidFill>
              <a:schemeClr val="tx1"/>
            </a:solidFill>
          </a:ln>
        </p:spPr>
        <p:txBody>
          <a:bodyPr wrap="square" rtlCol="0">
            <a:spAutoFit/>
          </a:bodyPr>
          <a:lstStyle/>
          <a:p>
            <a:r>
              <a:rPr lang="en-GB" dirty="0"/>
              <a:t> "scripts": {    </a:t>
            </a:r>
          </a:p>
          <a:p>
            <a:r>
              <a:rPr lang="en-GB" dirty="0"/>
              <a:t>         "build": "webpack",</a:t>
            </a:r>
          </a:p>
          <a:p>
            <a:r>
              <a:rPr lang="en-GB" dirty="0"/>
              <a:t>         "watch": "webpack --watch",</a:t>
            </a:r>
          </a:p>
          <a:p>
            <a:r>
              <a:rPr lang="en-GB" dirty="0"/>
              <a:t>         "start": "webpack serve --open"</a:t>
            </a:r>
          </a:p>
          <a:p>
            <a:r>
              <a:rPr lang="en-GB" dirty="0"/>
              <a:t>  },  </a:t>
            </a:r>
          </a:p>
        </p:txBody>
      </p:sp>
      <p:sp>
        <p:nvSpPr>
          <p:cNvPr id="7" name="Down Arrow 6"/>
          <p:cNvSpPr/>
          <p:nvPr/>
        </p:nvSpPr>
        <p:spPr bwMode="auto">
          <a:xfrm rot="8640047">
            <a:off x="3998261" y="3728787"/>
            <a:ext cx="548640" cy="1320138"/>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6555732" y="130629"/>
            <a:ext cx="2536625" cy="646331"/>
          </a:xfrm>
          <a:prstGeom prst="rect">
            <a:avLst/>
          </a:prstGeom>
          <a:noFill/>
        </p:spPr>
        <p:txBody>
          <a:bodyPr wrap="square" rtlCol="0">
            <a:spAutoFit/>
          </a:bodyPr>
          <a:lstStyle/>
          <a:p>
            <a:r>
              <a:rPr lang="en-GB" dirty="0"/>
              <a:t>In the ReactJS directory</a:t>
            </a:r>
          </a:p>
        </p:txBody>
      </p:sp>
    </p:spTree>
    <p:extLst>
      <p:ext uri="{BB962C8B-B14F-4D97-AF65-F5344CB8AC3E}">
        <p14:creationId xmlns:p14="http://schemas.microsoft.com/office/powerpoint/2010/main" val="11113803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48F1B-C8B0-576B-9EB9-8CE7A05B35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BDDB11-20AB-34FD-3404-42A50AE1E79E}"/>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3AD91E46-FB58-7C77-0D19-FABAC307FEFA}"/>
              </a:ext>
            </a:extLst>
          </p:cNvPr>
          <p:cNvSpPr>
            <a:spLocks noGrp="1"/>
          </p:cNvSpPr>
          <p:nvPr>
            <p:ph idx="1"/>
          </p:nvPr>
        </p:nvSpPr>
        <p:spPr>
          <a:xfrm>
            <a:off x="1047750" y="996215"/>
            <a:ext cx="7029450" cy="529389"/>
          </a:xfrm>
        </p:spPr>
        <p:txBody>
          <a:bodyPr/>
          <a:lstStyle/>
          <a:p>
            <a:r>
              <a:rPr lang="en-GB" dirty="0"/>
              <a:t>In the ReactJS directory, add an template.html file </a:t>
            </a:r>
          </a:p>
        </p:txBody>
      </p:sp>
      <p:sp>
        <p:nvSpPr>
          <p:cNvPr id="4" name="Footer Placeholder 3">
            <a:extLst>
              <a:ext uri="{FF2B5EF4-FFF2-40B4-BE49-F238E27FC236}">
                <a16:creationId xmlns:a16="http://schemas.microsoft.com/office/drawing/2014/main" id="{5960CD40-788A-4991-9B36-01411BD468D4}"/>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4E61E3B6-DA09-7D69-39B5-8829B8BA8EF3}"/>
              </a:ext>
            </a:extLst>
          </p:cNvPr>
          <p:cNvSpPr txBox="1"/>
          <p:nvPr/>
        </p:nvSpPr>
        <p:spPr>
          <a:xfrm>
            <a:off x="507428" y="1525604"/>
            <a:ext cx="8186293" cy="4154984"/>
          </a:xfrm>
          <a:prstGeom prst="rect">
            <a:avLst/>
          </a:prstGeom>
          <a:solidFill>
            <a:schemeClr val="accent6">
              <a:lumMod val="20000"/>
              <a:lumOff val="80000"/>
            </a:schemeClr>
          </a:solidFill>
        </p:spPr>
        <p:txBody>
          <a:bodyPr wrap="square" rtlCol="0">
            <a:spAutoFit/>
          </a:bodyPr>
          <a:lstStyle/>
          <a:p>
            <a:r>
              <a:rPr lang="en-GB" sz="2400" dirty="0"/>
              <a:t>&lt;!DOCTYPE html&gt;</a:t>
            </a:r>
          </a:p>
          <a:p>
            <a:r>
              <a:rPr lang="en-GB" sz="2400" dirty="0"/>
              <a:t>&lt;html lang="</a:t>
            </a:r>
            <a:r>
              <a:rPr lang="en-GB" sz="2400" dirty="0" err="1"/>
              <a:t>en</a:t>
            </a:r>
            <a:r>
              <a:rPr lang="en-GB" sz="2400" dirty="0"/>
              <a:t>"&gt;</a:t>
            </a:r>
          </a:p>
          <a:p>
            <a:r>
              <a:rPr lang="en-GB" sz="2400" dirty="0"/>
              <a:t>&lt;head&gt;</a:t>
            </a:r>
          </a:p>
          <a:p>
            <a:r>
              <a:rPr lang="en-GB" sz="2400" dirty="0"/>
              <a:t>    &lt;meta charset="UTF-8"&gt;</a:t>
            </a:r>
          </a:p>
          <a:p>
            <a:r>
              <a:rPr lang="en-GB" sz="2400" dirty="0"/>
              <a:t>    &lt;title&gt;Index page&lt;/title&gt;</a:t>
            </a:r>
          </a:p>
          <a:p>
            <a:r>
              <a:rPr lang="en-GB" sz="2400" dirty="0"/>
              <a:t>&lt;/head&gt;</a:t>
            </a:r>
          </a:p>
          <a:p>
            <a:r>
              <a:rPr lang="en-GB" sz="2400" dirty="0"/>
              <a:t>&lt;body&gt;</a:t>
            </a:r>
          </a:p>
          <a:p>
            <a:r>
              <a:rPr lang="en-GB" sz="2400" dirty="0"/>
              <a:t>    &lt;h1&gt;React code appears below&lt;/h1&gt;</a:t>
            </a:r>
          </a:p>
          <a:p>
            <a:r>
              <a:rPr lang="en-GB" sz="2400" dirty="0"/>
              <a:t>    &lt;div id="root"&gt;&lt;/div&gt;</a:t>
            </a:r>
          </a:p>
          <a:p>
            <a:r>
              <a:rPr lang="en-GB" sz="2400" dirty="0"/>
              <a:t>&lt;/body&gt;</a:t>
            </a:r>
          </a:p>
          <a:p>
            <a:r>
              <a:rPr lang="en-GB" sz="2400" dirty="0"/>
              <a:t>&lt;/html&gt;</a:t>
            </a:r>
            <a:endParaRPr lang="en-GB" sz="2400" b="1" dirty="0"/>
          </a:p>
        </p:txBody>
      </p:sp>
      <p:sp>
        <p:nvSpPr>
          <p:cNvPr id="6" name="TextBox 5">
            <a:extLst>
              <a:ext uri="{FF2B5EF4-FFF2-40B4-BE49-F238E27FC236}">
                <a16:creationId xmlns:a16="http://schemas.microsoft.com/office/drawing/2014/main" id="{F7E10DD2-3937-60CC-060F-7D7A826101C2}"/>
              </a:ext>
            </a:extLst>
          </p:cNvPr>
          <p:cNvSpPr txBox="1"/>
          <p:nvPr/>
        </p:nvSpPr>
        <p:spPr>
          <a:xfrm>
            <a:off x="4508496" y="5756659"/>
            <a:ext cx="4144617" cy="646331"/>
          </a:xfrm>
          <a:prstGeom prst="rect">
            <a:avLst/>
          </a:prstGeom>
          <a:noFill/>
        </p:spPr>
        <p:txBody>
          <a:bodyPr wrap="square" rtlCol="0">
            <a:spAutoFit/>
          </a:bodyPr>
          <a:lstStyle/>
          <a:p>
            <a:r>
              <a:rPr lang="en-GB" i="1" dirty="0"/>
              <a:t>Note: the bundle.js file is added for us by webpack (see html-webpack-plugin)</a:t>
            </a:r>
          </a:p>
        </p:txBody>
      </p:sp>
      <p:sp>
        <p:nvSpPr>
          <p:cNvPr id="7" name="TextBox 6">
            <a:extLst>
              <a:ext uri="{FF2B5EF4-FFF2-40B4-BE49-F238E27FC236}">
                <a16:creationId xmlns:a16="http://schemas.microsoft.com/office/drawing/2014/main" id="{DE25E935-B70D-973E-5EC3-7E3643F33B87}"/>
              </a:ext>
            </a:extLst>
          </p:cNvPr>
          <p:cNvSpPr txBox="1"/>
          <p:nvPr/>
        </p:nvSpPr>
        <p:spPr>
          <a:xfrm>
            <a:off x="4508496" y="4616727"/>
            <a:ext cx="3758401" cy="369332"/>
          </a:xfrm>
          <a:prstGeom prst="rect">
            <a:avLst/>
          </a:prstGeom>
          <a:noFill/>
        </p:spPr>
        <p:txBody>
          <a:bodyPr wrap="none" rtlCol="0">
            <a:spAutoFit/>
          </a:bodyPr>
          <a:lstStyle/>
          <a:p>
            <a:r>
              <a:rPr lang="en-GB" i="1" dirty="0"/>
              <a:t>We will display our react code here</a:t>
            </a:r>
          </a:p>
        </p:txBody>
      </p:sp>
      <p:cxnSp>
        <p:nvCxnSpPr>
          <p:cNvPr id="9" name="Straight Arrow Connector 8">
            <a:extLst>
              <a:ext uri="{FF2B5EF4-FFF2-40B4-BE49-F238E27FC236}">
                <a16:creationId xmlns:a16="http://schemas.microsoft.com/office/drawing/2014/main" id="{714ED44F-AA44-D133-A5F0-5543F232A0A0}"/>
              </a:ext>
            </a:extLst>
          </p:cNvPr>
          <p:cNvCxnSpPr/>
          <p:nvPr/>
        </p:nvCxnSpPr>
        <p:spPr bwMode="auto">
          <a:xfrm flipH="1" flipV="1">
            <a:off x="3782728" y="4759693"/>
            <a:ext cx="539015" cy="13475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0572321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9FD69-0EEB-31B8-4F7B-D112496E0FE0}"/>
              </a:ext>
            </a:extLst>
          </p:cNvPr>
          <p:cNvSpPr>
            <a:spLocks noGrp="1"/>
          </p:cNvSpPr>
          <p:nvPr>
            <p:ph type="title"/>
          </p:nvPr>
        </p:nvSpPr>
        <p:spPr>
          <a:xfrm>
            <a:off x="257175" y="0"/>
            <a:ext cx="2283894" cy="276594"/>
          </a:xfrm>
        </p:spPr>
        <p:txBody>
          <a:bodyPr/>
          <a:lstStyle/>
          <a:p>
            <a:r>
              <a:rPr lang="en-GB" dirty="0"/>
              <a:t>Exercise</a:t>
            </a:r>
          </a:p>
        </p:txBody>
      </p:sp>
      <p:sp>
        <p:nvSpPr>
          <p:cNvPr id="3" name="Content Placeholder 2">
            <a:extLst>
              <a:ext uri="{FF2B5EF4-FFF2-40B4-BE49-F238E27FC236}">
                <a16:creationId xmlns:a16="http://schemas.microsoft.com/office/drawing/2014/main" id="{5BD56F0B-973D-A95B-703C-564D7D73985D}"/>
              </a:ext>
            </a:extLst>
          </p:cNvPr>
          <p:cNvSpPr>
            <a:spLocks noGrp="1"/>
          </p:cNvSpPr>
          <p:nvPr>
            <p:ph idx="1"/>
          </p:nvPr>
        </p:nvSpPr>
        <p:spPr>
          <a:xfrm>
            <a:off x="2872804" y="72793"/>
            <a:ext cx="5582989" cy="370572"/>
          </a:xfrm>
        </p:spPr>
        <p:txBody>
          <a:bodyPr/>
          <a:lstStyle/>
          <a:p>
            <a:r>
              <a:rPr lang="en-GB" dirty="0"/>
              <a:t>In the </a:t>
            </a:r>
            <a:r>
              <a:rPr lang="en-GB" b="1" dirty="0" err="1"/>
              <a:t>src</a:t>
            </a:r>
            <a:r>
              <a:rPr lang="en-GB" dirty="0"/>
              <a:t> directory add an </a:t>
            </a:r>
            <a:r>
              <a:rPr lang="en-GB" b="1" dirty="0"/>
              <a:t>index.js</a:t>
            </a:r>
            <a:r>
              <a:rPr lang="en-GB" dirty="0"/>
              <a:t> file</a:t>
            </a:r>
          </a:p>
        </p:txBody>
      </p:sp>
      <p:sp>
        <p:nvSpPr>
          <p:cNvPr id="4" name="Footer Placeholder 3">
            <a:extLst>
              <a:ext uri="{FF2B5EF4-FFF2-40B4-BE49-F238E27FC236}">
                <a16:creationId xmlns:a16="http://schemas.microsoft.com/office/drawing/2014/main" id="{6C0B0358-1B5E-5655-90EC-5020A67B16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FD065FC-AD60-E20D-F824-CE6FD79AB07E}"/>
              </a:ext>
            </a:extLst>
          </p:cNvPr>
          <p:cNvSpPr txBox="1"/>
          <p:nvPr/>
        </p:nvSpPr>
        <p:spPr>
          <a:xfrm>
            <a:off x="794084" y="443365"/>
            <a:ext cx="8270541" cy="6186309"/>
          </a:xfrm>
          <a:prstGeom prst="rect">
            <a:avLst/>
          </a:prstGeom>
          <a:solidFill>
            <a:schemeClr val="accent6">
              <a:lumMod val="20000"/>
              <a:lumOff val="80000"/>
            </a:schemeClr>
          </a:solidFill>
        </p:spPr>
        <p:txBody>
          <a:bodyPr wrap="square" rtlCol="0">
            <a:spAutoFit/>
          </a:bodyPr>
          <a:lstStyle/>
          <a:p>
            <a:r>
              <a:rPr lang="en-GB" dirty="0"/>
              <a:t>import React from 'react';</a:t>
            </a:r>
          </a:p>
          <a:p>
            <a:r>
              <a:rPr lang="en-GB" dirty="0"/>
              <a:t>import </a:t>
            </a:r>
            <a:r>
              <a:rPr lang="en-GB" dirty="0" err="1"/>
              <a:t>ReactDOM</a:t>
            </a:r>
            <a:r>
              <a:rPr lang="en-GB" dirty="0"/>
              <a:t> from 'react-</a:t>
            </a:r>
            <a:r>
              <a:rPr lang="en-GB" dirty="0" err="1"/>
              <a:t>dom</a:t>
            </a:r>
            <a:r>
              <a:rPr lang="en-GB" dirty="0"/>
              <a:t>/client';</a:t>
            </a:r>
          </a:p>
          <a:p>
            <a:endParaRPr lang="en-GB" dirty="0"/>
          </a:p>
          <a:p>
            <a:r>
              <a:rPr lang="en-GB" dirty="0"/>
              <a:t>if (</a:t>
            </a:r>
            <a:r>
              <a:rPr lang="en-GB" dirty="0" err="1"/>
              <a:t>process.env.NODE_ENV</a:t>
            </a:r>
            <a:r>
              <a:rPr lang="en-GB" dirty="0"/>
              <a:t> === 'development')</a:t>
            </a:r>
          </a:p>
          <a:p>
            <a:r>
              <a:rPr lang="en-GB" dirty="0"/>
              <a:t>{</a:t>
            </a:r>
          </a:p>
          <a:p>
            <a:r>
              <a:rPr lang="en-GB" dirty="0"/>
              <a:t>    // Only required for webpack-dev-server to watch for changes to index.html</a:t>
            </a:r>
          </a:p>
          <a:p>
            <a:r>
              <a:rPr lang="en-GB" dirty="0"/>
              <a:t>    require(‘../template.html')</a:t>
            </a:r>
          </a:p>
          <a:p>
            <a:r>
              <a:rPr lang="en-GB" dirty="0"/>
              <a:t>}</a:t>
            </a:r>
          </a:p>
          <a:p>
            <a:endParaRPr lang="en-GB" dirty="0"/>
          </a:p>
          <a:p>
            <a:r>
              <a:rPr lang="en-GB" dirty="0" err="1"/>
              <a:t>const</a:t>
            </a:r>
            <a:r>
              <a:rPr lang="en-GB" dirty="0"/>
              <a:t> root = </a:t>
            </a:r>
            <a:r>
              <a:rPr lang="en-GB" dirty="0" err="1"/>
              <a:t>ReactDOM.createRoot</a:t>
            </a:r>
            <a:r>
              <a:rPr lang="en-GB" dirty="0"/>
              <a:t>(</a:t>
            </a:r>
            <a:r>
              <a:rPr lang="en-GB" dirty="0" err="1"/>
              <a:t>document.getElementById</a:t>
            </a:r>
            <a:r>
              <a:rPr lang="en-GB" dirty="0"/>
              <a:t>('root'));</a:t>
            </a:r>
          </a:p>
          <a:p>
            <a:endParaRPr lang="en-GB" dirty="0"/>
          </a:p>
          <a:p>
            <a:r>
              <a:rPr lang="en-GB" dirty="0"/>
              <a:t>function example()</a:t>
            </a:r>
          </a:p>
          <a:p>
            <a:r>
              <a:rPr lang="en-GB" dirty="0"/>
              <a:t>{</a:t>
            </a:r>
          </a:p>
          <a:p>
            <a:r>
              <a:rPr lang="en-GB" dirty="0"/>
              <a:t>     return "Hello World";</a:t>
            </a:r>
          </a:p>
          <a:p>
            <a:r>
              <a:rPr lang="en-GB" dirty="0"/>
              <a:t>}</a:t>
            </a:r>
          </a:p>
          <a:p>
            <a:endParaRPr lang="en-GB" dirty="0"/>
          </a:p>
          <a:p>
            <a:endParaRPr lang="en-GB" dirty="0"/>
          </a:p>
          <a:p>
            <a:r>
              <a:rPr lang="en-GB" dirty="0" err="1"/>
              <a:t>root.render</a:t>
            </a:r>
            <a:r>
              <a:rPr lang="en-GB" dirty="0"/>
              <a:t>(</a:t>
            </a:r>
          </a:p>
          <a:p>
            <a:r>
              <a:rPr lang="en-GB" dirty="0"/>
              <a:t>    &lt;</a:t>
            </a:r>
            <a:r>
              <a:rPr lang="en-GB" dirty="0" err="1"/>
              <a:t>React.StrictMode</a:t>
            </a:r>
            <a:r>
              <a:rPr lang="en-GB" dirty="0"/>
              <a:t>&gt;</a:t>
            </a:r>
          </a:p>
          <a:p>
            <a:r>
              <a:rPr lang="en-GB" dirty="0"/>
              <a:t>        {example()}</a:t>
            </a:r>
          </a:p>
          <a:p>
            <a:r>
              <a:rPr lang="en-GB" dirty="0"/>
              <a:t>    &lt;/</a:t>
            </a:r>
            <a:r>
              <a:rPr lang="en-GB" dirty="0" err="1"/>
              <a:t>React.StrictMode</a:t>
            </a:r>
            <a:r>
              <a:rPr lang="en-GB" dirty="0"/>
              <a:t>&gt;</a:t>
            </a:r>
          </a:p>
          <a:p>
            <a:r>
              <a:rPr lang="en-GB" dirty="0"/>
              <a:t>);</a:t>
            </a:r>
          </a:p>
        </p:txBody>
      </p:sp>
    </p:spTree>
    <p:extLst>
      <p:ext uri="{BB962C8B-B14F-4D97-AF65-F5344CB8AC3E}">
        <p14:creationId xmlns:p14="http://schemas.microsoft.com/office/powerpoint/2010/main" val="887245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B9FE7-FE16-699A-F4A7-82D609EB55F6}"/>
              </a:ext>
            </a:extLst>
          </p:cNvPr>
          <p:cNvSpPr>
            <a:spLocks noGrp="1"/>
          </p:cNvSpPr>
          <p:nvPr>
            <p:ph type="title"/>
          </p:nvPr>
        </p:nvSpPr>
        <p:spPr>
          <a:xfrm>
            <a:off x="4663439" y="0"/>
            <a:ext cx="4280535" cy="844550"/>
          </a:xfrm>
        </p:spPr>
        <p:txBody>
          <a:bodyPr/>
          <a:lstStyle/>
          <a:p>
            <a:r>
              <a:rPr lang="en-GB" dirty="0" err="1"/>
              <a:t>src</a:t>
            </a:r>
            <a:r>
              <a:rPr lang="en-GB" dirty="0"/>
              <a:t>/index.js</a:t>
            </a:r>
          </a:p>
        </p:txBody>
      </p:sp>
      <p:sp>
        <p:nvSpPr>
          <p:cNvPr id="3" name="Content Placeholder 2">
            <a:extLst>
              <a:ext uri="{FF2B5EF4-FFF2-40B4-BE49-F238E27FC236}">
                <a16:creationId xmlns:a16="http://schemas.microsoft.com/office/drawing/2014/main" id="{FF4BB0D0-AC9A-7FE8-3194-ABBD0E4F2DD7}"/>
              </a:ext>
            </a:extLst>
          </p:cNvPr>
          <p:cNvSpPr>
            <a:spLocks noGrp="1"/>
          </p:cNvSpPr>
          <p:nvPr>
            <p:ph idx="1"/>
          </p:nvPr>
        </p:nvSpPr>
        <p:spPr>
          <a:xfrm>
            <a:off x="4505670" y="844551"/>
            <a:ext cx="4438304" cy="4272300"/>
          </a:xfrm>
        </p:spPr>
        <p:txBody>
          <a:bodyPr/>
          <a:lstStyle/>
          <a:p>
            <a:r>
              <a:rPr lang="en-GB" dirty="0"/>
              <a:t>Create a React root for the supplied container and return the root. </a:t>
            </a:r>
          </a:p>
          <a:p>
            <a:pPr lvl="1"/>
            <a:r>
              <a:rPr lang="en-GB" dirty="0" err="1"/>
              <a:t>createRoot</a:t>
            </a:r>
            <a:r>
              <a:rPr lang="en-GB" dirty="0"/>
              <a:t>() controls the contents of the container node you pass in. Any existing DOM elements inside are replaced when render is called</a:t>
            </a:r>
          </a:p>
          <a:p>
            <a:pPr lvl="1"/>
            <a:r>
              <a:rPr lang="en-GB" dirty="0"/>
              <a:t>The root can be used to render a React element into the DOM with the  render function</a:t>
            </a:r>
            <a:br>
              <a:rPr lang="en-GB" dirty="0"/>
            </a:br>
            <a:r>
              <a:rPr lang="en-GB" i="1" dirty="0" err="1"/>
              <a:t>root.render</a:t>
            </a:r>
            <a:r>
              <a:rPr lang="en-GB" i="1" dirty="0"/>
              <a:t>(element</a:t>
            </a:r>
            <a:r>
              <a:rPr lang="en-GB" dirty="0"/>
              <a:t>)</a:t>
            </a:r>
          </a:p>
          <a:p>
            <a:r>
              <a:rPr lang="en-GB" dirty="0"/>
              <a:t>Render the root passing it the App function component created in </a:t>
            </a:r>
            <a:r>
              <a:rPr lang="en-GB" dirty="0" err="1"/>
              <a:t>src</a:t>
            </a:r>
            <a:r>
              <a:rPr lang="en-GB" dirty="0"/>
              <a:t>/App.js … we are just using the function </a:t>
            </a:r>
            <a:r>
              <a:rPr lang="en-GB" i="1" dirty="0"/>
              <a:t>example()</a:t>
            </a:r>
            <a:r>
              <a:rPr lang="en-GB" dirty="0"/>
              <a:t> here</a:t>
            </a:r>
          </a:p>
        </p:txBody>
      </p:sp>
      <p:sp>
        <p:nvSpPr>
          <p:cNvPr id="4" name="Footer Placeholder 3">
            <a:extLst>
              <a:ext uri="{FF2B5EF4-FFF2-40B4-BE49-F238E27FC236}">
                <a16:creationId xmlns:a16="http://schemas.microsoft.com/office/drawing/2014/main" id="{71CD68AC-4226-97D0-4071-1D149209A56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9FF6A64-0ADF-B0B1-6A4E-90E80707028E}"/>
              </a:ext>
            </a:extLst>
          </p:cNvPr>
          <p:cNvSpPr txBox="1"/>
          <p:nvPr/>
        </p:nvSpPr>
        <p:spPr>
          <a:xfrm>
            <a:off x="0" y="634264"/>
            <a:ext cx="4480562" cy="2862322"/>
          </a:xfrm>
          <a:prstGeom prst="rect">
            <a:avLst/>
          </a:prstGeom>
          <a:solidFill>
            <a:schemeClr val="accent6">
              <a:lumMod val="20000"/>
              <a:lumOff val="80000"/>
            </a:schemeClr>
          </a:solidFill>
        </p:spPr>
        <p:txBody>
          <a:bodyPr wrap="square" rtlCol="0">
            <a:spAutoFit/>
          </a:bodyPr>
          <a:lstStyle/>
          <a:p>
            <a:r>
              <a:rPr lang="en-GB" sz="1200" dirty="0"/>
              <a:t>import React from 'react';</a:t>
            </a:r>
          </a:p>
          <a:p>
            <a:r>
              <a:rPr lang="en-GB" sz="1200" dirty="0"/>
              <a:t>import </a:t>
            </a:r>
            <a:r>
              <a:rPr lang="en-GB" sz="1200" dirty="0" err="1"/>
              <a:t>ReactDOM</a:t>
            </a:r>
            <a:r>
              <a:rPr lang="en-GB" sz="1200" dirty="0"/>
              <a:t> from 'react-</a:t>
            </a:r>
            <a:r>
              <a:rPr lang="en-GB" sz="1200" dirty="0" err="1"/>
              <a:t>dom</a:t>
            </a:r>
            <a:r>
              <a:rPr lang="en-GB" sz="1200" dirty="0"/>
              <a:t>/client’;</a:t>
            </a:r>
          </a:p>
          <a:p>
            <a:endParaRPr lang="en-GB" sz="1200" dirty="0"/>
          </a:p>
          <a:p>
            <a:r>
              <a:rPr lang="en-GB" sz="1200" dirty="0"/>
              <a:t>………</a:t>
            </a:r>
          </a:p>
          <a:p>
            <a:endParaRPr lang="en-GB" sz="1200" dirty="0"/>
          </a:p>
          <a:p>
            <a:r>
              <a:rPr lang="en-GB" sz="1200" dirty="0" err="1"/>
              <a:t>const</a:t>
            </a:r>
            <a:r>
              <a:rPr lang="en-GB" sz="1200" dirty="0"/>
              <a:t> root = </a:t>
            </a:r>
          </a:p>
          <a:p>
            <a:r>
              <a:rPr lang="en-GB" sz="1200" dirty="0"/>
              <a:t>   </a:t>
            </a:r>
            <a:r>
              <a:rPr lang="en-GB" sz="1200" dirty="0" err="1"/>
              <a:t>ReactDOM.createRoot</a:t>
            </a:r>
            <a:r>
              <a:rPr lang="en-GB" sz="1200" dirty="0"/>
              <a:t>(</a:t>
            </a:r>
            <a:r>
              <a:rPr lang="en-GB" sz="1200" dirty="0" err="1"/>
              <a:t>document.getElementById</a:t>
            </a:r>
            <a:r>
              <a:rPr lang="en-GB" sz="1200" dirty="0"/>
              <a:t>('root'));</a:t>
            </a:r>
          </a:p>
          <a:p>
            <a:endParaRPr lang="en-GB" sz="1200" dirty="0"/>
          </a:p>
          <a:p>
            <a:r>
              <a:rPr lang="en-GB" sz="1200" dirty="0"/>
              <a:t>…….</a:t>
            </a:r>
          </a:p>
          <a:p>
            <a:endParaRPr lang="en-GB" sz="1200" dirty="0"/>
          </a:p>
          <a:p>
            <a:r>
              <a:rPr lang="en-GB" sz="1200" dirty="0" err="1"/>
              <a:t>root.render</a:t>
            </a:r>
            <a:r>
              <a:rPr lang="en-GB" sz="1200" dirty="0"/>
              <a:t>(</a:t>
            </a:r>
          </a:p>
          <a:p>
            <a:r>
              <a:rPr lang="en-GB" sz="1200" dirty="0"/>
              <a:t>    &lt;</a:t>
            </a:r>
            <a:r>
              <a:rPr lang="en-GB" sz="1200" dirty="0" err="1"/>
              <a:t>React.StrictMode</a:t>
            </a:r>
            <a:r>
              <a:rPr lang="en-GB" sz="1200" dirty="0"/>
              <a:t>&gt;</a:t>
            </a:r>
          </a:p>
          <a:p>
            <a:r>
              <a:rPr lang="en-GB" sz="1200" dirty="0"/>
              <a:t>        {example()}</a:t>
            </a:r>
          </a:p>
          <a:p>
            <a:r>
              <a:rPr lang="en-GB" sz="1200" dirty="0"/>
              <a:t>    &lt;/</a:t>
            </a:r>
            <a:r>
              <a:rPr lang="en-GB" sz="1200" dirty="0" err="1"/>
              <a:t>React.StrictMode</a:t>
            </a:r>
            <a:r>
              <a:rPr lang="en-GB" sz="1200" dirty="0"/>
              <a:t>&gt;</a:t>
            </a:r>
          </a:p>
          <a:p>
            <a:r>
              <a:rPr lang="en-GB" sz="1200" dirty="0"/>
              <a:t>);</a:t>
            </a:r>
          </a:p>
        </p:txBody>
      </p:sp>
      <p:sp>
        <p:nvSpPr>
          <p:cNvPr id="9" name="TextBox 8">
            <a:extLst>
              <a:ext uri="{FF2B5EF4-FFF2-40B4-BE49-F238E27FC236}">
                <a16:creationId xmlns:a16="http://schemas.microsoft.com/office/drawing/2014/main" id="{48BB5AB1-DA9E-F49D-E420-62B0911AF10D}"/>
              </a:ext>
            </a:extLst>
          </p:cNvPr>
          <p:cNvSpPr txBox="1"/>
          <p:nvPr/>
        </p:nvSpPr>
        <p:spPr>
          <a:xfrm>
            <a:off x="79375" y="4851641"/>
            <a:ext cx="3117865" cy="1200329"/>
          </a:xfrm>
          <a:prstGeom prst="rect">
            <a:avLst/>
          </a:prstGeom>
          <a:solidFill>
            <a:schemeClr val="accent6">
              <a:lumMod val="20000"/>
              <a:lumOff val="80000"/>
            </a:schemeClr>
          </a:solidFill>
        </p:spPr>
        <p:txBody>
          <a:bodyPr wrap="square" rtlCol="0">
            <a:spAutoFit/>
          </a:bodyPr>
          <a:lstStyle/>
          <a:p>
            <a:r>
              <a:rPr lang="en-GB" sz="1200" dirty="0"/>
              <a:t>&lt;html&gt;</a:t>
            </a:r>
          </a:p>
          <a:p>
            <a:r>
              <a:rPr lang="en-GB" sz="1200" dirty="0"/>
              <a:t>…..</a:t>
            </a:r>
          </a:p>
          <a:p>
            <a:r>
              <a:rPr lang="en-GB" sz="1200" dirty="0"/>
              <a:t>&lt;body&gt;</a:t>
            </a:r>
          </a:p>
          <a:p>
            <a:r>
              <a:rPr lang="en-GB" sz="1200" dirty="0">
                <a:solidFill>
                  <a:srgbClr val="FF0000"/>
                </a:solidFill>
              </a:rPr>
              <a:t>    &lt;div id=“root”&gt;&lt;/div&gt;</a:t>
            </a:r>
          </a:p>
          <a:p>
            <a:r>
              <a:rPr lang="en-GB" sz="1200" dirty="0"/>
              <a:t>&lt;/body&gt;</a:t>
            </a:r>
          </a:p>
          <a:p>
            <a:r>
              <a:rPr lang="en-GB" sz="1200" dirty="0"/>
              <a:t>&lt;/html&gt;</a:t>
            </a:r>
          </a:p>
        </p:txBody>
      </p:sp>
      <p:sp>
        <p:nvSpPr>
          <p:cNvPr id="10" name="TextBox 9">
            <a:extLst>
              <a:ext uri="{FF2B5EF4-FFF2-40B4-BE49-F238E27FC236}">
                <a16:creationId xmlns:a16="http://schemas.microsoft.com/office/drawing/2014/main" id="{CE89D507-39AA-70CD-8D7A-A231B61A9F5C}"/>
              </a:ext>
            </a:extLst>
          </p:cNvPr>
          <p:cNvSpPr txBox="1"/>
          <p:nvPr/>
        </p:nvSpPr>
        <p:spPr>
          <a:xfrm>
            <a:off x="36543" y="4517978"/>
            <a:ext cx="1885453" cy="338554"/>
          </a:xfrm>
          <a:prstGeom prst="rect">
            <a:avLst/>
          </a:prstGeom>
          <a:noFill/>
        </p:spPr>
        <p:txBody>
          <a:bodyPr wrap="none" rtlCol="0">
            <a:spAutoFit/>
          </a:bodyPr>
          <a:lstStyle/>
          <a:p>
            <a:r>
              <a:rPr lang="en-GB" sz="1600" b="1" i="1" dirty="0"/>
              <a:t>public/index.html</a:t>
            </a:r>
          </a:p>
        </p:txBody>
      </p:sp>
      <p:sp>
        <p:nvSpPr>
          <p:cNvPr id="11" name="TextBox 10">
            <a:extLst>
              <a:ext uri="{FF2B5EF4-FFF2-40B4-BE49-F238E27FC236}">
                <a16:creationId xmlns:a16="http://schemas.microsoft.com/office/drawing/2014/main" id="{62E7716E-37BB-2B8D-BAF6-29CC0172402D}"/>
              </a:ext>
            </a:extLst>
          </p:cNvPr>
          <p:cNvSpPr txBox="1"/>
          <p:nvPr/>
        </p:nvSpPr>
        <p:spPr>
          <a:xfrm>
            <a:off x="0" y="276721"/>
            <a:ext cx="1314784" cy="338554"/>
          </a:xfrm>
          <a:prstGeom prst="rect">
            <a:avLst/>
          </a:prstGeom>
          <a:noFill/>
        </p:spPr>
        <p:txBody>
          <a:bodyPr wrap="none" rtlCol="0">
            <a:spAutoFit/>
          </a:bodyPr>
          <a:lstStyle/>
          <a:p>
            <a:r>
              <a:rPr lang="en-GB" sz="1600" b="1" i="1" dirty="0" err="1"/>
              <a:t>src</a:t>
            </a:r>
            <a:r>
              <a:rPr lang="en-GB" sz="1600" b="1" i="1" dirty="0"/>
              <a:t>/index.js</a:t>
            </a:r>
          </a:p>
        </p:txBody>
      </p:sp>
      <p:sp>
        <p:nvSpPr>
          <p:cNvPr id="12" name="TextBox 11">
            <a:extLst>
              <a:ext uri="{FF2B5EF4-FFF2-40B4-BE49-F238E27FC236}">
                <a16:creationId xmlns:a16="http://schemas.microsoft.com/office/drawing/2014/main" id="{3664F5C8-6D61-7F4C-5C91-D19A7EEB08A7}"/>
              </a:ext>
            </a:extLst>
          </p:cNvPr>
          <p:cNvSpPr txBox="1"/>
          <p:nvPr/>
        </p:nvSpPr>
        <p:spPr>
          <a:xfrm>
            <a:off x="4349848" y="5446106"/>
            <a:ext cx="4486147" cy="1384995"/>
          </a:xfrm>
          <a:prstGeom prst="rect">
            <a:avLst/>
          </a:prstGeom>
          <a:noFill/>
          <a:ln>
            <a:solidFill>
              <a:schemeClr val="tx1"/>
            </a:solidFill>
          </a:ln>
        </p:spPr>
        <p:txBody>
          <a:bodyPr wrap="square" rtlCol="0">
            <a:spAutoFit/>
          </a:bodyPr>
          <a:lstStyle/>
          <a:p>
            <a:r>
              <a:rPr lang="en-GB" sz="1400" dirty="0"/>
              <a:t>FYI: The link between the index.html and index.js file is created through a </a:t>
            </a:r>
            <a:r>
              <a:rPr lang="en-GB" sz="1400" b="1" dirty="0"/>
              <a:t>webpack</a:t>
            </a:r>
            <a:r>
              <a:rPr lang="en-GB" sz="1400" dirty="0"/>
              <a:t> plugin called ‘html-webpack-plugin’ which adds &lt;script&gt; tags for the bundled files into a copy of the index.html file written to the </a:t>
            </a:r>
            <a:r>
              <a:rPr lang="en-GB" sz="1400" dirty="0" err="1"/>
              <a:t>dist</a:t>
            </a:r>
            <a:r>
              <a:rPr lang="en-GB" sz="1400" dirty="0"/>
              <a:t> directory. You can see this configured in webpack.config.js</a:t>
            </a:r>
          </a:p>
        </p:txBody>
      </p:sp>
      <p:sp>
        <p:nvSpPr>
          <p:cNvPr id="15" name="Rectangle: Rounded Corners 14">
            <a:extLst>
              <a:ext uri="{FF2B5EF4-FFF2-40B4-BE49-F238E27FC236}">
                <a16:creationId xmlns:a16="http://schemas.microsoft.com/office/drawing/2014/main" id="{7BD365BD-DEED-9796-B380-9E89FD597744}"/>
              </a:ext>
            </a:extLst>
          </p:cNvPr>
          <p:cNvSpPr/>
          <p:nvPr/>
        </p:nvSpPr>
        <p:spPr bwMode="auto">
          <a:xfrm>
            <a:off x="69637" y="1583296"/>
            <a:ext cx="4208792" cy="423481"/>
          </a:xfrm>
          <a:prstGeom prst="roundRect">
            <a:avLst/>
          </a:prstGeom>
          <a:noFill/>
          <a:ln w="127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7" name="Connector: Elbow 16">
            <a:extLst>
              <a:ext uri="{FF2B5EF4-FFF2-40B4-BE49-F238E27FC236}">
                <a16:creationId xmlns:a16="http://schemas.microsoft.com/office/drawing/2014/main" id="{1E21A788-B541-B93F-F3C8-C0A241D6D86E}"/>
              </a:ext>
            </a:extLst>
          </p:cNvPr>
          <p:cNvCxnSpPr>
            <a:cxnSpLocks/>
            <a:stCxn id="15" idx="3"/>
            <a:endCxn id="14" idx="0"/>
          </p:cNvCxnSpPr>
          <p:nvPr/>
        </p:nvCxnSpPr>
        <p:spPr bwMode="auto">
          <a:xfrm flipH="1">
            <a:off x="1053966" y="1795037"/>
            <a:ext cx="3224463" cy="3632471"/>
          </a:xfrm>
          <a:prstGeom prst="bentConnector4">
            <a:avLst>
              <a:gd name="adj1" fmla="val -13806"/>
              <a:gd name="adj2" fmla="val 57685"/>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a:extLst>
              <a:ext uri="{FF2B5EF4-FFF2-40B4-BE49-F238E27FC236}">
                <a16:creationId xmlns:a16="http://schemas.microsoft.com/office/drawing/2014/main" id="{76BF3605-A865-A0B8-020E-701FFBC85F33}"/>
              </a:ext>
            </a:extLst>
          </p:cNvPr>
          <p:cNvSpPr txBox="1"/>
          <p:nvPr/>
        </p:nvSpPr>
        <p:spPr>
          <a:xfrm>
            <a:off x="1314783" y="5621083"/>
            <a:ext cx="1882457" cy="430887"/>
          </a:xfrm>
          <a:prstGeom prst="rect">
            <a:avLst/>
          </a:prstGeom>
          <a:noFill/>
        </p:spPr>
        <p:txBody>
          <a:bodyPr wrap="square" rtlCol="0">
            <a:spAutoFit/>
          </a:bodyPr>
          <a:lstStyle/>
          <a:p>
            <a:r>
              <a:rPr lang="en-GB" sz="1100" i="1" dirty="0"/>
              <a:t>You can change this HTML template file as you wish</a:t>
            </a:r>
          </a:p>
        </p:txBody>
      </p:sp>
      <p:sp>
        <p:nvSpPr>
          <p:cNvPr id="23" name="TextBox 22">
            <a:extLst>
              <a:ext uri="{FF2B5EF4-FFF2-40B4-BE49-F238E27FC236}">
                <a16:creationId xmlns:a16="http://schemas.microsoft.com/office/drawing/2014/main" id="{E5BB94B9-562A-8443-4896-A0C8589D09EF}"/>
              </a:ext>
            </a:extLst>
          </p:cNvPr>
          <p:cNvSpPr txBox="1"/>
          <p:nvPr/>
        </p:nvSpPr>
        <p:spPr>
          <a:xfrm>
            <a:off x="1429527" y="4867691"/>
            <a:ext cx="2308307" cy="523220"/>
          </a:xfrm>
          <a:prstGeom prst="rect">
            <a:avLst/>
          </a:prstGeom>
          <a:noFill/>
        </p:spPr>
        <p:txBody>
          <a:bodyPr wrap="square" rtlCol="0">
            <a:spAutoFit/>
          </a:bodyPr>
          <a:lstStyle/>
          <a:p>
            <a:r>
              <a:rPr lang="en-GB" sz="1400" i="1" dirty="0"/>
              <a:t>Container to overwrite with React root content</a:t>
            </a:r>
          </a:p>
        </p:txBody>
      </p:sp>
      <p:cxnSp>
        <p:nvCxnSpPr>
          <p:cNvPr id="25" name="Connector: Elbow 24">
            <a:extLst>
              <a:ext uri="{FF2B5EF4-FFF2-40B4-BE49-F238E27FC236}">
                <a16:creationId xmlns:a16="http://schemas.microsoft.com/office/drawing/2014/main" id="{EA724D34-70BF-8EBF-AD1A-D3EAF58815C6}"/>
              </a:ext>
            </a:extLst>
          </p:cNvPr>
          <p:cNvCxnSpPr/>
          <p:nvPr/>
        </p:nvCxnSpPr>
        <p:spPr bwMode="auto">
          <a:xfrm rot="10800000">
            <a:off x="2286712" y="2942462"/>
            <a:ext cx="2723238" cy="291626"/>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Right Brace 25">
            <a:extLst>
              <a:ext uri="{FF2B5EF4-FFF2-40B4-BE49-F238E27FC236}">
                <a16:creationId xmlns:a16="http://schemas.microsoft.com/office/drawing/2014/main" id="{54871FBE-1E58-9340-52F5-FA44741637B2}"/>
              </a:ext>
            </a:extLst>
          </p:cNvPr>
          <p:cNvSpPr/>
          <p:nvPr/>
        </p:nvSpPr>
        <p:spPr bwMode="auto">
          <a:xfrm>
            <a:off x="1858012" y="2557454"/>
            <a:ext cx="201457" cy="77002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Rectangle: Rounded Corners 13">
            <a:extLst>
              <a:ext uri="{FF2B5EF4-FFF2-40B4-BE49-F238E27FC236}">
                <a16:creationId xmlns:a16="http://schemas.microsoft.com/office/drawing/2014/main" id="{7E8026AC-7079-CC20-7EF9-F82A44E92AE6}"/>
              </a:ext>
            </a:extLst>
          </p:cNvPr>
          <p:cNvSpPr/>
          <p:nvPr/>
        </p:nvSpPr>
        <p:spPr bwMode="auto">
          <a:xfrm>
            <a:off x="322445" y="5427508"/>
            <a:ext cx="1463041" cy="234856"/>
          </a:xfrm>
          <a:prstGeom prst="roundRect">
            <a:avLst/>
          </a:prstGeom>
          <a:noFill/>
          <a:ln w="127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3064035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E40BD-F3A8-FDE6-6BAF-1E40C84B98F7}"/>
              </a:ext>
            </a:extLst>
          </p:cNvPr>
          <p:cNvSpPr>
            <a:spLocks noGrp="1"/>
          </p:cNvSpPr>
          <p:nvPr>
            <p:ph type="title"/>
          </p:nvPr>
        </p:nvSpPr>
        <p:spPr>
          <a:xfrm>
            <a:off x="257175" y="0"/>
            <a:ext cx="8686800" cy="6410276"/>
          </a:xfrm>
        </p:spPr>
        <p:txBody>
          <a:bodyPr/>
          <a:lstStyle/>
          <a:p>
            <a:r>
              <a:rPr lang="en-GB" dirty="0"/>
              <a:t>React</a:t>
            </a:r>
          </a:p>
        </p:txBody>
      </p:sp>
      <p:sp>
        <p:nvSpPr>
          <p:cNvPr id="4" name="Footer Placeholder 3">
            <a:extLst>
              <a:ext uri="{FF2B5EF4-FFF2-40B4-BE49-F238E27FC236}">
                <a16:creationId xmlns:a16="http://schemas.microsoft.com/office/drawing/2014/main" id="{AC26DA3E-A0F0-B9D5-1DC6-2BC29A977E22}"/>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490434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2C81-D173-51B5-24F6-F28298C616AF}"/>
              </a:ext>
            </a:extLst>
          </p:cNvPr>
          <p:cNvSpPr>
            <a:spLocks noGrp="1"/>
          </p:cNvSpPr>
          <p:nvPr>
            <p:ph type="title"/>
          </p:nvPr>
        </p:nvSpPr>
        <p:spPr/>
        <p:txBody>
          <a:bodyPr/>
          <a:lstStyle/>
          <a:p>
            <a:r>
              <a:rPr lang="en-GB" dirty="0"/>
              <a:t>JavaScript XML (JSX)</a:t>
            </a:r>
          </a:p>
        </p:txBody>
      </p:sp>
      <p:sp>
        <p:nvSpPr>
          <p:cNvPr id="3" name="Content Placeholder 2">
            <a:extLst>
              <a:ext uri="{FF2B5EF4-FFF2-40B4-BE49-F238E27FC236}">
                <a16:creationId xmlns:a16="http://schemas.microsoft.com/office/drawing/2014/main" id="{0750038E-CBBD-BB52-A501-4394A9987663}"/>
              </a:ext>
            </a:extLst>
          </p:cNvPr>
          <p:cNvSpPr>
            <a:spLocks noGrp="1"/>
          </p:cNvSpPr>
          <p:nvPr>
            <p:ph idx="1"/>
          </p:nvPr>
        </p:nvSpPr>
        <p:spPr>
          <a:xfrm>
            <a:off x="440618" y="810168"/>
            <a:ext cx="8390686" cy="5028657"/>
          </a:xfrm>
        </p:spPr>
        <p:txBody>
          <a:bodyPr/>
          <a:lstStyle/>
          <a:p>
            <a:r>
              <a:rPr lang="en-GB" dirty="0"/>
              <a:t>JSX is a syntax extension to JavaScript.</a:t>
            </a:r>
          </a:p>
          <a:p>
            <a:r>
              <a:rPr lang="en-GB" dirty="0"/>
              <a:t>JSX produces React “elements”.</a:t>
            </a:r>
          </a:p>
          <a:p>
            <a:r>
              <a:rPr lang="en-GB" dirty="0"/>
              <a:t>It may look like HTML tags but it is </a:t>
            </a:r>
            <a:r>
              <a:rPr lang="en-GB" b="1" dirty="0"/>
              <a:t>not</a:t>
            </a:r>
            <a:r>
              <a:rPr lang="en-GB" dirty="0"/>
              <a:t> HTML  </a:t>
            </a:r>
          </a:p>
          <a:p>
            <a:endParaRPr lang="en-GB" dirty="0"/>
          </a:p>
          <a:p>
            <a:endParaRPr lang="en-GB" dirty="0"/>
          </a:p>
          <a:p>
            <a:endParaRPr lang="en-GB" dirty="0"/>
          </a:p>
          <a:p>
            <a:pPr marL="0" indent="0">
              <a:buNone/>
            </a:pPr>
            <a:r>
              <a:rPr lang="en-GB" u="sng" dirty="0"/>
              <a:t>How it works</a:t>
            </a:r>
          </a:p>
          <a:p>
            <a:r>
              <a:rPr lang="en-GB" dirty="0"/>
              <a:t>React uses </a:t>
            </a:r>
            <a:r>
              <a:rPr lang="en-GB" b="1" dirty="0"/>
              <a:t>Babel</a:t>
            </a:r>
            <a:r>
              <a:rPr lang="en-GB" dirty="0"/>
              <a:t> to compile JSX into a number of React </a:t>
            </a:r>
            <a:r>
              <a:rPr lang="en-GB" b="1" dirty="0" err="1"/>
              <a:t>createElement</a:t>
            </a:r>
            <a:r>
              <a:rPr lang="en-GB" dirty="0"/>
              <a:t> function calls to produce the </a:t>
            </a:r>
            <a:r>
              <a:rPr lang="en-GB" b="1" dirty="0"/>
              <a:t>React elements</a:t>
            </a:r>
          </a:p>
          <a:p>
            <a:endParaRPr lang="en-GB" dirty="0"/>
          </a:p>
        </p:txBody>
      </p:sp>
      <p:sp>
        <p:nvSpPr>
          <p:cNvPr id="4" name="Footer Placeholder 3">
            <a:extLst>
              <a:ext uri="{FF2B5EF4-FFF2-40B4-BE49-F238E27FC236}">
                <a16:creationId xmlns:a16="http://schemas.microsoft.com/office/drawing/2014/main" id="{E9268DAF-3DF9-2732-ACC5-D58DD113E10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8ACF48B-D1A8-F1A9-9A17-90D70B4B62E2}"/>
              </a:ext>
            </a:extLst>
          </p:cNvPr>
          <p:cNvSpPr txBox="1"/>
          <p:nvPr/>
        </p:nvSpPr>
        <p:spPr>
          <a:xfrm>
            <a:off x="1130171" y="2051472"/>
            <a:ext cx="7259593" cy="923330"/>
          </a:xfrm>
          <a:prstGeom prst="rect">
            <a:avLst/>
          </a:prstGeom>
          <a:solidFill>
            <a:schemeClr val="bg1"/>
          </a:solidFill>
        </p:spPr>
        <p:txBody>
          <a:bodyPr wrap="square" rtlCol="0">
            <a:spAutoFit/>
          </a:bodyPr>
          <a:lstStyle/>
          <a:p>
            <a:r>
              <a:rPr lang="en-GB" i="1" dirty="0"/>
              <a:t>“Instead of artificially separating technologies by putting markup and logic in separate files, React separates concerns with loosely coupled units called “components” that contain both.”</a:t>
            </a:r>
          </a:p>
        </p:txBody>
      </p:sp>
      <p:sp>
        <p:nvSpPr>
          <p:cNvPr id="9" name="TextBox 8">
            <a:extLst>
              <a:ext uri="{FF2B5EF4-FFF2-40B4-BE49-F238E27FC236}">
                <a16:creationId xmlns:a16="http://schemas.microsoft.com/office/drawing/2014/main" id="{08E3D0F5-5D4C-B254-B795-286FC785AB9B}"/>
              </a:ext>
            </a:extLst>
          </p:cNvPr>
          <p:cNvSpPr txBox="1"/>
          <p:nvPr/>
        </p:nvSpPr>
        <p:spPr>
          <a:xfrm>
            <a:off x="79376" y="4409206"/>
            <a:ext cx="2313226" cy="1015663"/>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&lt;h1 </a:t>
            </a:r>
            <a:r>
              <a:rPr lang="en-GB" sz="1200" dirty="0" err="1"/>
              <a:t>className</a:t>
            </a:r>
            <a:r>
              <a:rPr lang="en-GB" sz="1200" dirty="0"/>
              <a:t>="greeting"&gt;</a:t>
            </a:r>
          </a:p>
          <a:p>
            <a:r>
              <a:rPr lang="en-GB" sz="1200" dirty="0"/>
              <a:t>    Hello, world!</a:t>
            </a:r>
          </a:p>
          <a:p>
            <a:r>
              <a:rPr lang="en-GB" sz="1200" dirty="0"/>
              <a:t>  &lt;/h1&gt;</a:t>
            </a:r>
          </a:p>
          <a:p>
            <a:r>
              <a:rPr lang="en-GB" sz="1200" dirty="0"/>
              <a:t>);</a:t>
            </a:r>
          </a:p>
        </p:txBody>
      </p:sp>
      <p:sp>
        <p:nvSpPr>
          <p:cNvPr id="11" name="TextBox 10">
            <a:extLst>
              <a:ext uri="{FF2B5EF4-FFF2-40B4-BE49-F238E27FC236}">
                <a16:creationId xmlns:a16="http://schemas.microsoft.com/office/drawing/2014/main" id="{4C41048B-495B-B53D-6B52-122BC21C1A8C}"/>
              </a:ext>
            </a:extLst>
          </p:cNvPr>
          <p:cNvSpPr txBox="1"/>
          <p:nvPr/>
        </p:nvSpPr>
        <p:spPr>
          <a:xfrm>
            <a:off x="3263984" y="4415151"/>
            <a:ext cx="2313226" cy="1200329"/>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r>
              <a:rPr lang="en-GB" sz="1200" dirty="0" err="1"/>
              <a:t>React.createElement</a:t>
            </a:r>
            <a:r>
              <a:rPr lang="en-GB" sz="1200" dirty="0"/>
              <a:t>(</a:t>
            </a:r>
          </a:p>
          <a:p>
            <a:r>
              <a:rPr lang="en-GB" sz="1200" dirty="0"/>
              <a:t>  'h1',</a:t>
            </a:r>
          </a:p>
          <a:p>
            <a:r>
              <a:rPr lang="en-GB" sz="1200" dirty="0"/>
              <a:t>  {</a:t>
            </a:r>
            <a:r>
              <a:rPr lang="en-GB" sz="1200" dirty="0" err="1"/>
              <a:t>className</a:t>
            </a:r>
            <a:r>
              <a:rPr lang="en-GB" sz="1200" dirty="0"/>
              <a:t>: 'greeting'},</a:t>
            </a:r>
          </a:p>
          <a:p>
            <a:r>
              <a:rPr lang="en-GB" sz="1200" dirty="0"/>
              <a:t>  'Hello, world!'</a:t>
            </a:r>
          </a:p>
          <a:p>
            <a:r>
              <a:rPr lang="en-GB" sz="1200" dirty="0"/>
              <a:t>);</a:t>
            </a:r>
          </a:p>
        </p:txBody>
      </p:sp>
      <p:sp>
        <p:nvSpPr>
          <p:cNvPr id="13" name="TextBox 12">
            <a:extLst>
              <a:ext uri="{FF2B5EF4-FFF2-40B4-BE49-F238E27FC236}">
                <a16:creationId xmlns:a16="http://schemas.microsoft.com/office/drawing/2014/main" id="{DAA6FFAD-00E8-6166-846A-D750EAB668B2}"/>
              </a:ext>
            </a:extLst>
          </p:cNvPr>
          <p:cNvSpPr txBox="1"/>
          <p:nvPr/>
        </p:nvSpPr>
        <p:spPr>
          <a:xfrm>
            <a:off x="6751398" y="4409206"/>
            <a:ext cx="2313226" cy="1384995"/>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type: 'h1',</a:t>
            </a:r>
          </a:p>
          <a:p>
            <a:r>
              <a:rPr lang="en-GB" sz="1200" dirty="0"/>
              <a:t>  props: {</a:t>
            </a:r>
          </a:p>
          <a:p>
            <a:r>
              <a:rPr lang="en-GB" sz="1200" dirty="0"/>
              <a:t>    </a:t>
            </a:r>
            <a:r>
              <a:rPr lang="en-GB" sz="1200" dirty="0" err="1"/>
              <a:t>className</a:t>
            </a:r>
            <a:r>
              <a:rPr lang="en-GB" sz="1200" dirty="0"/>
              <a:t>: 'greeting',</a:t>
            </a:r>
          </a:p>
          <a:p>
            <a:r>
              <a:rPr lang="en-GB" sz="1200" dirty="0"/>
              <a:t>    children: 'Hello, world!'</a:t>
            </a:r>
          </a:p>
          <a:p>
            <a:r>
              <a:rPr lang="en-GB" sz="1200" dirty="0"/>
              <a:t>  }</a:t>
            </a:r>
          </a:p>
          <a:p>
            <a:r>
              <a:rPr lang="en-GB" sz="1200" dirty="0"/>
              <a:t>};</a:t>
            </a:r>
          </a:p>
        </p:txBody>
      </p:sp>
      <p:sp>
        <p:nvSpPr>
          <p:cNvPr id="15" name="Arrow: Right 14">
            <a:extLst>
              <a:ext uri="{FF2B5EF4-FFF2-40B4-BE49-F238E27FC236}">
                <a16:creationId xmlns:a16="http://schemas.microsoft.com/office/drawing/2014/main" id="{07028D5F-EE75-CEA8-2564-5A755287A00B}"/>
              </a:ext>
            </a:extLst>
          </p:cNvPr>
          <p:cNvSpPr/>
          <p:nvPr/>
        </p:nvSpPr>
        <p:spPr bwMode="auto">
          <a:xfrm>
            <a:off x="1880916" y="5866675"/>
            <a:ext cx="1501890"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Babel</a:t>
            </a:r>
          </a:p>
        </p:txBody>
      </p:sp>
      <p:sp>
        <p:nvSpPr>
          <p:cNvPr id="16" name="Arrow: Right 15">
            <a:extLst>
              <a:ext uri="{FF2B5EF4-FFF2-40B4-BE49-F238E27FC236}">
                <a16:creationId xmlns:a16="http://schemas.microsoft.com/office/drawing/2014/main" id="{85626CF2-3EF1-AFC3-C7D6-02635763090A}"/>
              </a:ext>
            </a:extLst>
          </p:cNvPr>
          <p:cNvSpPr/>
          <p:nvPr/>
        </p:nvSpPr>
        <p:spPr bwMode="auto">
          <a:xfrm>
            <a:off x="4635961" y="5866675"/>
            <a:ext cx="2108331"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createElement</a:t>
            </a:r>
            <a:r>
              <a:rPr kumimoji="0" lang="en-GB" sz="1800" b="0" i="0" u="none" strike="noStrike" cap="none" normalizeH="0" baseline="0" dirty="0">
                <a:ln>
                  <a:noFill/>
                </a:ln>
                <a:solidFill>
                  <a:schemeClr val="bg1"/>
                </a:solidFill>
                <a:effectLst/>
                <a:latin typeface="Helvetica" panose="020B0604020202020204" pitchFamily="34" charset="0"/>
              </a:rPr>
              <a:t>()</a:t>
            </a:r>
          </a:p>
        </p:txBody>
      </p:sp>
      <p:sp>
        <p:nvSpPr>
          <p:cNvPr id="17" name="TextBox 16">
            <a:extLst>
              <a:ext uri="{FF2B5EF4-FFF2-40B4-BE49-F238E27FC236}">
                <a16:creationId xmlns:a16="http://schemas.microsoft.com/office/drawing/2014/main" id="{01C538C5-0A6A-09E5-470A-82F84C6C2CDF}"/>
              </a:ext>
            </a:extLst>
          </p:cNvPr>
          <p:cNvSpPr txBox="1"/>
          <p:nvPr/>
        </p:nvSpPr>
        <p:spPr>
          <a:xfrm>
            <a:off x="6751398" y="5785312"/>
            <a:ext cx="2313226" cy="646331"/>
          </a:xfrm>
          <a:prstGeom prst="rect">
            <a:avLst/>
          </a:prstGeom>
          <a:noFill/>
        </p:spPr>
        <p:txBody>
          <a:bodyPr wrap="square" rtlCol="0">
            <a:spAutoFit/>
          </a:bodyPr>
          <a:lstStyle/>
          <a:p>
            <a:r>
              <a:rPr lang="en-GB" b="1" i="1" dirty="0"/>
              <a:t>This object is a React element</a:t>
            </a:r>
          </a:p>
        </p:txBody>
      </p:sp>
    </p:spTree>
    <p:extLst>
      <p:ext uri="{BB962C8B-B14F-4D97-AF65-F5344CB8AC3E}">
        <p14:creationId xmlns:p14="http://schemas.microsoft.com/office/powerpoint/2010/main" val="11855975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E31C-2BB2-A0E3-520E-779EA3B9B99D}"/>
              </a:ext>
            </a:extLst>
          </p:cNvPr>
          <p:cNvSpPr>
            <a:spLocks noGrp="1"/>
          </p:cNvSpPr>
          <p:nvPr>
            <p:ph type="title"/>
          </p:nvPr>
        </p:nvSpPr>
        <p:spPr/>
        <p:txBody>
          <a:bodyPr/>
          <a:lstStyle/>
          <a:p>
            <a:r>
              <a:rPr lang="en-GB" dirty="0"/>
              <a:t>…but what is JSX?</a:t>
            </a:r>
          </a:p>
        </p:txBody>
      </p:sp>
      <p:sp>
        <p:nvSpPr>
          <p:cNvPr id="3" name="Content Placeholder 2">
            <a:extLst>
              <a:ext uri="{FF2B5EF4-FFF2-40B4-BE49-F238E27FC236}">
                <a16:creationId xmlns:a16="http://schemas.microsoft.com/office/drawing/2014/main" id="{54B47CA3-3B7A-16C2-404B-E6D4AB3C0472}"/>
              </a:ext>
            </a:extLst>
          </p:cNvPr>
          <p:cNvSpPr>
            <a:spLocks noGrp="1"/>
          </p:cNvSpPr>
          <p:nvPr>
            <p:ph idx="1"/>
          </p:nvPr>
        </p:nvSpPr>
        <p:spPr>
          <a:xfrm>
            <a:off x="257175" y="895989"/>
            <a:ext cx="8616801" cy="4056500"/>
          </a:xfrm>
        </p:spPr>
        <p:txBody>
          <a:bodyPr/>
          <a:lstStyle/>
          <a:p>
            <a:r>
              <a:rPr lang="en-GB" dirty="0"/>
              <a:t>JSX is a statically-typed, object-oriented programming language compiling to standalone JavaScript.</a:t>
            </a:r>
          </a:p>
          <a:p>
            <a:r>
              <a:rPr lang="en-GB" dirty="0"/>
              <a:t>All the values and variables have a static type and you can only assign a correctly-typed value to a variable.</a:t>
            </a:r>
            <a:br>
              <a:rPr lang="en-GB" dirty="0"/>
            </a:br>
            <a:br>
              <a:rPr lang="en-GB" dirty="0"/>
            </a:br>
            <a:r>
              <a:rPr lang="en-GB" dirty="0"/>
              <a:t> </a:t>
            </a:r>
          </a:p>
          <a:p>
            <a:endParaRPr lang="en-GB" dirty="0"/>
          </a:p>
          <a:p>
            <a:pPr lvl="1"/>
            <a:r>
              <a:rPr lang="en-GB" dirty="0"/>
              <a:t>In addition, all the functions including closures have types which are determined by the types of parameters and the return values, where you cannot call a function with incorrectly typed arguments.</a:t>
            </a:r>
          </a:p>
          <a:p>
            <a:r>
              <a:rPr lang="en-GB" dirty="0"/>
              <a:t>Also, another important reason why JSX was developed is to boost JavaScript performance.</a:t>
            </a:r>
          </a:p>
          <a:p>
            <a:pPr lvl="1"/>
            <a:r>
              <a:rPr lang="en-GB" dirty="0"/>
              <a:t>JSX boosts performance by </a:t>
            </a:r>
            <a:r>
              <a:rPr lang="en-GB" i="1" dirty="0"/>
              <a:t>inline expansion</a:t>
            </a:r>
            <a:r>
              <a:rPr lang="en-GB" dirty="0"/>
              <a:t>: function bodies are expanded to where they are being called, if the functions being called could be determined at compile-time.</a:t>
            </a:r>
          </a:p>
        </p:txBody>
      </p:sp>
      <p:sp>
        <p:nvSpPr>
          <p:cNvPr id="4" name="Footer Placeholder 3">
            <a:extLst>
              <a:ext uri="{FF2B5EF4-FFF2-40B4-BE49-F238E27FC236}">
                <a16:creationId xmlns:a16="http://schemas.microsoft.com/office/drawing/2014/main" id="{67EC2A63-9226-9FD7-3F73-28BBAFC4C89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FA319BD-BF66-B689-CEED-93ABA156E7FC}"/>
              </a:ext>
            </a:extLst>
          </p:cNvPr>
          <p:cNvSpPr txBox="1"/>
          <p:nvPr/>
        </p:nvSpPr>
        <p:spPr>
          <a:xfrm>
            <a:off x="5216376" y="6581001"/>
            <a:ext cx="2584362" cy="276999"/>
          </a:xfrm>
          <a:prstGeom prst="rect">
            <a:avLst/>
          </a:prstGeom>
          <a:noFill/>
        </p:spPr>
        <p:txBody>
          <a:bodyPr wrap="none" rtlCol="0">
            <a:spAutoFit/>
          </a:bodyPr>
          <a:lstStyle/>
          <a:p>
            <a:r>
              <a:rPr lang="en-GB" sz="1200" i="1" dirty="0"/>
              <a:t>https://jsx.github.io/doc/tutorial.html</a:t>
            </a:r>
          </a:p>
        </p:txBody>
      </p:sp>
      <p:sp>
        <p:nvSpPr>
          <p:cNvPr id="6" name="TextBox 5">
            <a:extLst>
              <a:ext uri="{FF2B5EF4-FFF2-40B4-BE49-F238E27FC236}">
                <a16:creationId xmlns:a16="http://schemas.microsoft.com/office/drawing/2014/main" id="{08E26075-96D2-8E31-B9D8-7752EE53D57B}"/>
              </a:ext>
            </a:extLst>
          </p:cNvPr>
          <p:cNvSpPr txBox="1"/>
          <p:nvPr/>
        </p:nvSpPr>
        <p:spPr>
          <a:xfrm>
            <a:off x="565317" y="5798661"/>
            <a:ext cx="7830701" cy="738664"/>
          </a:xfrm>
          <a:prstGeom prst="rect">
            <a:avLst/>
          </a:prstGeom>
          <a:noFill/>
          <a:ln>
            <a:solidFill>
              <a:schemeClr val="tx1"/>
            </a:solidFill>
          </a:ln>
        </p:spPr>
        <p:txBody>
          <a:bodyPr wrap="square" rtlCol="0">
            <a:spAutoFit/>
          </a:bodyPr>
          <a:lstStyle/>
          <a:p>
            <a:r>
              <a:rPr lang="en-GB" sz="1400" i="1" dirty="0"/>
              <a:t>Hint: you can use JSX without ReactJS</a:t>
            </a:r>
            <a:br>
              <a:rPr lang="en-GB" sz="1400" i="1" dirty="0"/>
            </a:br>
            <a:r>
              <a:rPr lang="en-GB" sz="1400" i="1" dirty="0"/>
              <a:t>$ </a:t>
            </a:r>
            <a:r>
              <a:rPr lang="en-GB" sz="1400" i="1" dirty="0" err="1"/>
              <a:t>npm</a:t>
            </a:r>
            <a:r>
              <a:rPr lang="en-GB" sz="1400" i="1" dirty="0"/>
              <a:t> install -g </a:t>
            </a:r>
            <a:r>
              <a:rPr lang="en-GB" sz="1400" i="1" dirty="0" err="1"/>
              <a:t>jsx</a:t>
            </a:r>
            <a:endParaRPr lang="en-GB" sz="1400" i="1" dirty="0"/>
          </a:p>
          <a:p>
            <a:r>
              <a:rPr lang="en-GB" sz="1400" i="1" dirty="0"/>
              <a:t>$ </a:t>
            </a:r>
            <a:r>
              <a:rPr lang="en-GB" sz="1400" i="1" dirty="0" err="1"/>
              <a:t>jsx</a:t>
            </a:r>
            <a:r>
              <a:rPr lang="en-GB" sz="1400" i="1" dirty="0"/>
              <a:t> --run </a:t>
            </a:r>
            <a:r>
              <a:rPr lang="en-GB" sz="1400" i="1" dirty="0" err="1"/>
              <a:t>hello.jsx</a:t>
            </a:r>
            <a:endParaRPr lang="en-GB" sz="1400" i="1" dirty="0"/>
          </a:p>
        </p:txBody>
      </p:sp>
      <p:sp>
        <p:nvSpPr>
          <p:cNvPr id="9" name="TextBox 8">
            <a:extLst>
              <a:ext uri="{FF2B5EF4-FFF2-40B4-BE49-F238E27FC236}">
                <a16:creationId xmlns:a16="http://schemas.microsoft.com/office/drawing/2014/main" id="{A490D637-3952-819F-508C-A2D53321D36A}"/>
              </a:ext>
            </a:extLst>
          </p:cNvPr>
          <p:cNvSpPr txBox="1"/>
          <p:nvPr/>
        </p:nvSpPr>
        <p:spPr>
          <a:xfrm>
            <a:off x="2393397" y="2404577"/>
            <a:ext cx="1417376" cy="738664"/>
          </a:xfrm>
          <a:prstGeom prst="rect">
            <a:avLst/>
          </a:prstGeom>
          <a:solidFill>
            <a:schemeClr val="accent6">
              <a:lumMod val="20000"/>
              <a:lumOff val="80000"/>
            </a:schemeClr>
          </a:solidFill>
        </p:spPr>
        <p:txBody>
          <a:bodyPr wrap="none" rtlCol="0">
            <a:spAutoFit/>
          </a:bodyPr>
          <a:lstStyle/>
          <a:p>
            <a:r>
              <a:rPr lang="en-GB" sz="1400" dirty="0"/>
              <a:t>var s : string;</a:t>
            </a:r>
          </a:p>
          <a:p>
            <a:r>
              <a:rPr lang="en-GB" sz="1400" dirty="0"/>
              <a:t>var n : number;</a:t>
            </a:r>
          </a:p>
          <a:p>
            <a:r>
              <a:rPr lang="en-GB" sz="1400" dirty="0"/>
              <a:t>var b : </a:t>
            </a:r>
            <a:r>
              <a:rPr lang="en-GB" sz="1400" dirty="0" err="1"/>
              <a:t>boolean</a:t>
            </a:r>
            <a:r>
              <a:rPr lang="en-GB" sz="1400" dirty="0"/>
              <a:t>;</a:t>
            </a:r>
          </a:p>
        </p:txBody>
      </p:sp>
      <p:sp>
        <p:nvSpPr>
          <p:cNvPr id="11" name="TextBox 10">
            <a:extLst>
              <a:ext uri="{FF2B5EF4-FFF2-40B4-BE49-F238E27FC236}">
                <a16:creationId xmlns:a16="http://schemas.microsoft.com/office/drawing/2014/main" id="{492AD68D-89E0-FBF7-D8DF-BAE3387929C0}"/>
              </a:ext>
            </a:extLst>
          </p:cNvPr>
          <p:cNvSpPr txBox="1"/>
          <p:nvPr/>
        </p:nvSpPr>
        <p:spPr>
          <a:xfrm>
            <a:off x="3902788" y="2496910"/>
            <a:ext cx="3575018" cy="461665"/>
          </a:xfrm>
          <a:prstGeom prst="rect">
            <a:avLst/>
          </a:prstGeom>
          <a:noFill/>
        </p:spPr>
        <p:txBody>
          <a:bodyPr wrap="none" rtlCol="0">
            <a:spAutoFit/>
          </a:bodyPr>
          <a:lstStyle/>
          <a:p>
            <a:r>
              <a:rPr lang="en-GB" sz="1200" i="1" dirty="0"/>
              <a:t>Primitive types in JSX</a:t>
            </a:r>
          </a:p>
          <a:p>
            <a:r>
              <a:rPr lang="en-GB" sz="1200" i="1" dirty="0"/>
              <a:t>It also supports many other types such as classes</a:t>
            </a:r>
          </a:p>
        </p:txBody>
      </p:sp>
    </p:spTree>
    <p:extLst>
      <p:ext uri="{BB962C8B-B14F-4D97-AF65-F5344CB8AC3E}">
        <p14:creationId xmlns:p14="http://schemas.microsoft.com/office/powerpoint/2010/main" val="12138121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125-7BEB-F1CE-BCE7-F93E34637ECB}"/>
              </a:ext>
            </a:extLst>
          </p:cNvPr>
          <p:cNvSpPr>
            <a:spLocks noGrp="1"/>
          </p:cNvSpPr>
          <p:nvPr>
            <p:ph type="title"/>
          </p:nvPr>
        </p:nvSpPr>
        <p:spPr/>
        <p:txBody>
          <a:bodyPr/>
          <a:lstStyle/>
          <a:p>
            <a:r>
              <a:rPr lang="en-GB" dirty="0"/>
              <a:t>React Elements</a:t>
            </a:r>
          </a:p>
        </p:txBody>
      </p:sp>
      <p:sp>
        <p:nvSpPr>
          <p:cNvPr id="3" name="Content Placeholder 2">
            <a:extLst>
              <a:ext uri="{FF2B5EF4-FFF2-40B4-BE49-F238E27FC236}">
                <a16:creationId xmlns:a16="http://schemas.microsoft.com/office/drawing/2014/main" id="{486525AC-F777-6E01-8517-96BF8A2AD8F9}"/>
              </a:ext>
            </a:extLst>
          </p:cNvPr>
          <p:cNvSpPr>
            <a:spLocks noGrp="1"/>
          </p:cNvSpPr>
          <p:nvPr>
            <p:ph idx="1"/>
          </p:nvPr>
        </p:nvSpPr>
        <p:spPr>
          <a:xfrm>
            <a:off x="407453" y="881235"/>
            <a:ext cx="8442801" cy="4957590"/>
          </a:xfrm>
        </p:spPr>
        <p:txBody>
          <a:bodyPr/>
          <a:lstStyle/>
          <a:p>
            <a:r>
              <a:rPr lang="en-GB" dirty="0"/>
              <a:t>Unlike browser DOM elements, React elements are plain objects, and are cheap to create. </a:t>
            </a:r>
          </a:p>
          <a:p>
            <a:r>
              <a:rPr lang="en-GB" dirty="0"/>
              <a:t>React DOM takes care of updating the DOM to match the React elements.</a:t>
            </a:r>
          </a:p>
          <a:p>
            <a:r>
              <a:rPr lang="en-GB" dirty="0"/>
              <a:t>An element describes what you want to see on the screen</a:t>
            </a:r>
          </a:p>
          <a:p>
            <a:endParaRPr lang="en-GB" dirty="0"/>
          </a:p>
          <a:p>
            <a:r>
              <a:rPr lang="en-GB" dirty="0"/>
              <a:t>Pretty unusual but if we just wanted to render an element directly to the HTML page we can use the </a:t>
            </a:r>
            <a:r>
              <a:rPr lang="en-GB" b="1" dirty="0"/>
              <a:t>render</a:t>
            </a:r>
            <a:r>
              <a:rPr lang="en-GB" dirty="0"/>
              <a:t> function</a:t>
            </a:r>
          </a:p>
          <a:p>
            <a:endParaRPr lang="en-GB" dirty="0"/>
          </a:p>
        </p:txBody>
      </p:sp>
      <p:sp>
        <p:nvSpPr>
          <p:cNvPr id="4" name="Footer Placeholder 3">
            <a:extLst>
              <a:ext uri="{FF2B5EF4-FFF2-40B4-BE49-F238E27FC236}">
                <a16:creationId xmlns:a16="http://schemas.microsoft.com/office/drawing/2014/main" id="{65EA41E7-053A-66D0-D297-5A59361674D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5165374-E5BF-67A1-E91D-ABC99E3476C2}"/>
              </a:ext>
            </a:extLst>
          </p:cNvPr>
          <p:cNvSpPr txBox="1"/>
          <p:nvPr/>
        </p:nvSpPr>
        <p:spPr>
          <a:xfrm>
            <a:off x="1434006" y="2638680"/>
            <a:ext cx="4109248" cy="338554"/>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element = &lt;h1&gt;Hello, world!&lt;/h1&gt;;</a:t>
            </a:r>
          </a:p>
        </p:txBody>
      </p:sp>
      <p:sp>
        <p:nvSpPr>
          <p:cNvPr id="6" name="TextBox 5">
            <a:extLst>
              <a:ext uri="{FF2B5EF4-FFF2-40B4-BE49-F238E27FC236}">
                <a16:creationId xmlns:a16="http://schemas.microsoft.com/office/drawing/2014/main" id="{28267ED0-33C7-4A67-9BBE-8E21BA3AE79E}"/>
              </a:ext>
            </a:extLst>
          </p:cNvPr>
          <p:cNvSpPr txBox="1"/>
          <p:nvPr/>
        </p:nvSpPr>
        <p:spPr>
          <a:xfrm>
            <a:off x="1434006" y="3825157"/>
            <a:ext cx="6530276" cy="2800767"/>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root = </a:t>
            </a:r>
            <a:r>
              <a:rPr lang="en-GB" sz="1600" dirty="0" err="1"/>
              <a:t>ReactDOM.createRoot</a:t>
            </a:r>
            <a:r>
              <a:rPr lang="en-GB" sz="1600" dirty="0"/>
              <a:t>(</a:t>
            </a:r>
          </a:p>
          <a:p>
            <a:r>
              <a:rPr lang="en-GB" sz="1600" dirty="0"/>
              <a:t>  </a:t>
            </a:r>
            <a:r>
              <a:rPr lang="en-GB" sz="1600" dirty="0" err="1"/>
              <a:t>document.getElementById</a:t>
            </a:r>
            <a:r>
              <a:rPr lang="en-GB" sz="1600" dirty="0"/>
              <a:t>(‘</a:t>
            </a:r>
            <a:r>
              <a:rPr lang="en-GB" sz="1600" dirty="0" err="1"/>
              <a:t>mydiv</a:t>
            </a:r>
            <a:r>
              <a:rPr lang="en-GB" sz="1600" dirty="0"/>
              <a:t>')</a:t>
            </a:r>
          </a:p>
          <a:p>
            <a:r>
              <a:rPr lang="en-GB" sz="1600" dirty="0"/>
              <a:t>);</a:t>
            </a:r>
          </a:p>
          <a:p>
            <a:endParaRPr lang="en-GB" sz="1600" dirty="0"/>
          </a:p>
          <a:p>
            <a:r>
              <a:rPr lang="en-GB" sz="1600" dirty="0" err="1"/>
              <a:t>const</a:t>
            </a:r>
            <a:r>
              <a:rPr lang="en-GB" sz="1600" dirty="0"/>
              <a:t> element = (</a:t>
            </a:r>
          </a:p>
          <a:p>
            <a:r>
              <a:rPr lang="en-GB" sz="1600" dirty="0"/>
              <a:t>    &lt;div&gt;</a:t>
            </a:r>
          </a:p>
          <a:p>
            <a:r>
              <a:rPr lang="en-GB" sz="1600" dirty="0"/>
              <a:t>      &lt;h1&gt;Hello, world!&lt;/h1&gt;</a:t>
            </a:r>
          </a:p>
          <a:p>
            <a:r>
              <a:rPr lang="en-GB" sz="1600" dirty="0"/>
              <a:t>     &lt;/div&gt;</a:t>
            </a:r>
          </a:p>
          <a:p>
            <a:r>
              <a:rPr lang="en-GB" sz="1600" dirty="0"/>
              <a:t>);</a:t>
            </a:r>
          </a:p>
          <a:p>
            <a:endParaRPr lang="en-GB" sz="1600" dirty="0"/>
          </a:p>
          <a:p>
            <a:r>
              <a:rPr lang="en-GB" sz="1600" dirty="0" err="1"/>
              <a:t>root.render</a:t>
            </a:r>
            <a:r>
              <a:rPr lang="en-GB" sz="1600" dirty="0"/>
              <a:t>(element);</a:t>
            </a:r>
          </a:p>
        </p:txBody>
      </p:sp>
      <p:sp>
        <p:nvSpPr>
          <p:cNvPr id="9" name="TextBox 8">
            <a:extLst>
              <a:ext uri="{FF2B5EF4-FFF2-40B4-BE49-F238E27FC236}">
                <a16:creationId xmlns:a16="http://schemas.microsoft.com/office/drawing/2014/main" id="{EB02543B-F360-9C7B-F352-096320A47BAE}"/>
              </a:ext>
            </a:extLst>
          </p:cNvPr>
          <p:cNvSpPr txBox="1"/>
          <p:nvPr/>
        </p:nvSpPr>
        <p:spPr>
          <a:xfrm>
            <a:off x="4671494" y="5182450"/>
            <a:ext cx="1784784" cy="584775"/>
          </a:xfrm>
          <a:prstGeom prst="rect">
            <a:avLst/>
          </a:prstGeom>
          <a:noFill/>
        </p:spPr>
        <p:txBody>
          <a:bodyPr wrap="square" rtlCol="0">
            <a:spAutoFit/>
          </a:bodyPr>
          <a:lstStyle/>
          <a:p>
            <a:r>
              <a:rPr lang="en-GB" sz="1600" i="1" dirty="0"/>
              <a:t>Create a React element</a:t>
            </a:r>
          </a:p>
        </p:txBody>
      </p:sp>
      <p:sp>
        <p:nvSpPr>
          <p:cNvPr id="10" name="Right Brace 9">
            <a:extLst>
              <a:ext uri="{FF2B5EF4-FFF2-40B4-BE49-F238E27FC236}">
                <a16:creationId xmlns:a16="http://schemas.microsoft.com/office/drawing/2014/main" id="{0FC58417-5404-AF11-765C-20AC18A6A6C2}"/>
              </a:ext>
            </a:extLst>
          </p:cNvPr>
          <p:cNvSpPr/>
          <p:nvPr/>
        </p:nvSpPr>
        <p:spPr bwMode="auto">
          <a:xfrm>
            <a:off x="4883906" y="3872421"/>
            <a:ext cx="289007" cy="83099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0B16FA67-BB01-16C1-885D-EBD50E5CED67}"/>
              </a:ext>
            </a:extLst>
          </p:cNvPr>
          <p:cNvSpPr txBox="1"/>
          <p:nvPr/>
        </p:nvSpPr>
        <p:spPr>
          <a:xfrm>
            <a:off x="4857037" y="6065450"/>
            <a:ext cx="3160893" cy="584775"/>
          </a:xfrm>
          <a:prstGeom prst="rect">
            <a:avLst/>
          </a:prstGeom>
          <a:noFill/>
        </p:spPr>
        <p:txBody>
          <a:bodyPr wrap="square" rtlCol="0">
            <a:spAutoFit/>
          </a:bodyPr>
          <a:lstStyle/>
          <a:p>
            <a:r>
              <a:rPr lang="en-GB" sz="1600" i="1" dirty="0"/>
              <a:t>Display the React element in the “</a:t>
            </a:r>
            <a:r>
              <a:rPr lang="en-GB" sz="1600" i="1" dirty="0" err="1"/>
              <a:t>mydiv</a:t>
            </a:r>
            <a:r>
              <a:rPr lang="en-GB" sz="1600" i="1" dirty="0"/>
              <a:t>” tag on the HTML page</a:t>
            </a:r>
          </a:p>
        </p:txBody>
      </p:sp>
      <p:cxnSp>
        <p:nvCxnSpPr>
          <p:cNvPr id="13" name="Straight Arrow Connector 12">
            <a:extLst>
              <a:ext uri="{FF2B5EF4-FFF2-40B4-BE49-F238E27FC236}">
                <a16:creationId xmlns:a16="http://schemas.microsoft.com/office/drawing/2014/main" id="{7B748626-B6C1-8669-2C65-99344A74182C}"/>
              </a:ext>
            </a:extLst>
          </p:cNvPr>
          <p:cNvCxnSpPr/>
          <p:nvPr/>
        </p:nvCxnSpPr>
        <p:spPr bwMode="auto">
          <a:xfrm flipH="1">
            <a:off x="3548629" y="6435666"/>
            <a:ext cx="1308408" cy="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a:extLst>
              <a:ext uri="{FF2B5EF4-FFF2-40B4-BE49-F238E27FC236}">
                <a16:creationId xmlns:a16="http://schemas.microsoft.com/office/drawing/2014/main" id="{C4EF4623-E8DE-721B-CB26-749934290A09}"/>
              </a:ext>
            </a:extLst>
          </p:cNvPr>
          <p:cNvSpPr txBox="1"/>
          <p:nvPr/>
        </p:nvSpPr>
        <p:spPr>
          <a:xfrm>
            <a:off x="5183970" y="3872422"/>
            <a:ext cx="2747149" cy="830997"/>
          </a:xfrm>
          <a:prstGeom prst="rect">
            <a:avLst/>
          </a:prstGeom>
          <a:noFill/>
        </p:spPr>
        <p:txBody>
          <a:bodyPr wrap="square" rtlCol="0">
            <a:spAutoFit/>
          </a:bodyPr>
          <a:lstStyle/>
          <a:p>
            <a:r>
              <a:rPr lang="en-GB" sz="1600" i="1" dirty="0"/>
              <a:t>Create the “root” DOM node using the HTML container tag with an id = “</a:t>
            </a:r>
            <a:r>
              <a:rPr lang="en-GB" sz="1600" i="1" dirty="0" err="1"/>
              <a:t>mydiv</a:t>
            </a:r>
            <a:r>
              <a:rPr lang="en-GB" sz="1600" i="1" dirty="0"/>
              <a:t>”</a:t>
            </a:r>
          </a:p>
        </p:txBody>
      </p:sp>
      <p:sp>
        <p:nvSpPr>
          <p:cNvPr id="16" name="Right Brace 15">
            <a:extLst>
              <a:ext uri="{FF2B5EF4-FFF2-40B4-BE49-F238E27FC236}">
                <a16:creationId xmlns:a16="http://schemas.microsoft.com/office/drawing/2014/main" id="{97DA73CE-29FA-F915-F77E-3EE9A86214AA}"/>
              </a:ext>
            </a:extLst>
          </p:cNvPr>
          <p:cNvSpPr/>
          <p:nvPr/>
        </p:nvSpPr>
        <p:spPr bwMode="auto">
          <a:xfrm>
            <a:off x="4260093" y="4846508"/>
            <a:ext cx="289007" cy="1226531"/>
          </a:xfrm>
          <a:prstGeom prst="rightBrace">
            <a:avLst>
              <a:gd name="adj1" fmla="val 0"/>
              <a:gd name="adj2" fmla="val 50000"/>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51244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14AA1-71FD-9200-BE90-DDD729ABAA48}"/>
              </a:ext>
            </a:extLst>
          </p:cNvPr>
          <p:cNvSpPr>
            <a:spLocks noGrp="1"/>
          </p:cNvSpPr>
          <p:nvPr>
            <p:ph type="title"/>
          </p:nvPr>
        </p:nvSpPr>
        <p:spPr/>
        <p:txBody>
          <a:bodyPr/>
          <a:lstStyle/>
          <a:p>
            <a:r>
              <a:rPr lang="en-GB" dirty="0"/>
              <a:t>JSX Examples</a:t>
            </a:r>
          </a:p>
        </p:txBody>
      </p:sp>
      <p:sp>
        <p:nvSpPr>
          <p:cNvPr id="3" name="Content Placeholder 2">
            <a:extLst>
              <a:ext uri="{FF2B5EF4-FFF2-40B4-BE49-F238E27FC236}">
                <a16:creationId xmlns:a16="http://schemas.microsoft.com/office/drawing/2014/main" id="{917CC770-C501-B201-F473-DFB44F17F6A1}"/>
              </a:ext>
            </a:extLst>
          </p:cNvPr>
          <p:cNvSpPr>
            <a:spLocks noGrp="1"/>
          </p:cNvSpPr>
          <p:nvPr>
            <p:ph idx="1"/>
          </p:nvPr>
        </p:nvSpPr>
        <p:spPr>
          <a:xfrm>
            <a:off x="1047750" y="1013351"/>
            <a:ext cx="7029450" cy="534731"/>
          </a:xfrm>
        </p:spPr>
        <p:txBody>
          <a:bodyPr/>
          <a:lstStyle/>
          <a:p>
            <a:r>
              <a:rPr lang="en-GB" dirty="0"/>
              <a:t>Some simple examples</a:t>
            </a:r>
          </a:p>
        </p:txBody>
      </p:sp>
      <p:sp>
        <p:nvSpPr>
          <p:cNvPr id="4" name="Footer Placeholder 3">
            <a:extLst>
              <a:ext uri="{FF2B5EF4-FFF2-40B4-BE49-F238E27FC236}">
                <a16:creationId xmlns:a16="http://schemas.microsoft.com/office/drawing/2014/main" id="{D5A09CBB-9C59-E09E-2588-9EE4BA9B616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B8C8099-76C6-72E0-2F11-5B9D810D930E}"/>
              </a:ext>
            </a:extLst>
          </p:cNvPr>
          <p:cNvSpPr txBox="1"/>
          <p:nvPr/>
        </p:nvSpPr>
        <p:spPr>
          <a:xfrm>
            <a:off x="490887" y="1548083"/>
            <a:ext cx="8186293" cy="4770537"/>
          </a:xfrm>
          <a:prstGeom prst="rect">
            <a:avLst/>
          </a:prstGeom>
          <a:solidFill>
            <a:schemeClr val="accent6">
              <a:lumMod val="20000"/>
              <a:lumOff val="80000"/>
            </a:schemeClr>
          </a:solidFill>
        </p:spPr>
        <p:txBody>
          <a:bodyPr wrap="square" rtlCol="0">
            <a:spAutoFit/>
          </a:bodyPr>
          <a:lstStyle/>
          <a:p>
            <a:r>
              <a:rPr lang="en-GB" sz="1600" dirty="0">
                <a:solidFill>
                  <a:schemeClr val="accent1">
                    <a:lumMod val="25000"/>
                  </a:schemeClr>
                </a:solidFill>
              </a:rPr>
              <a:t>// Store some JSX in a variable </a:t>
            </a:r>
            <a:r>
              <a:rPr lang="en-GB" sz="1600" i="1" dirty="0">
                <a:solidFill>
                  <a:schemeClr val="accent1">
                    <a:lumMod val="25000"/>
                  </a:schemeClr>
                </a:solidFill>
              </a:rPr>
              <a:t>element</a:t>
            </a:r>
            <a:endParaRPr lang="en-GB" sz="1600" dirty="0">
              <a:solidFill>
                <a:schemeClr val="accent1">
                  <a:lumMod val="25000"/>
                </a:schemeClr>
              </a:solidFill>
            </a:endParaRPr>
          </a:p>
          <a:p>
            <a:r>
              <a:rPr lang="en-GB" sz="1600" dirty="0" err="1"/>
              <a:t>const</a:t>
            </a:r>
            <a:r>
              <a:rPr lang="en-GB" sz="1600" dirty="0"/>
              <a:t> element = &lt;h1&gt;Hello, world!&lt;/h1&gt;;</a:t>
            </a:r>
          </a:p>
          <a:p>
            <a:endParaRPr lang="en-GB" sz="1600" dirty="0">
              <a:solidFill>
                <a:schemeClr val="accent1">
                  <a:lumMod val="25000"/>
                </a:schemeClr>
              </a:solidFill>
            </a:endParaRPr>
          </a:p>
          <a:p>
            <a:r>
              <a:rPr lang="en-GB" sz="1600" dirty="0">
                <a:solidFill>
                  <a:schemeClr val="accent1">
                    <a:lumMod val="25000"/>
                  </a:schemeClr>
                </a:solidFill>
              </a:rPr>
              <a:t>// Create a variable </a:t>
            </a:r>
            <a:r>
              <a:rPr lang="en-GB" sz="1600" i="1" dirty="0">
                <a:solidFill>
                  <a:schemeClr val="accent1">
                    <a:lumMod val="25000"/>
                  </a:schemeClr>
                </a:solidFill>
              </a:rPr>
              <a:t>name</a:t>
            </a:r>
            <a:r>
              <a:rPr lang="en-GB" sz="1600" dirty="0">
                <a:solidFill>
                  <a:schemeClr val="accent1">
                    <a:lumMod val="25000"/>
                  </a:schemeClr>
                </a:solidFill>
              </a:rPr>
              <a:t> then use it within the JSX</a:t>
            </a:r>
          </a:p>
          <a:p>
            <a:r>
              <a:rPr lang="en-GB" sz="1600" dirty="0">
                <a:solidFill>
                  <a:schemeClr val="accent1">
                    <a:lumMod val="25000"/>
                  </a:schemeClr>
                </a:solidFill>
              </a:rPr>
              <a:t>// you can put any valid </a:t>
            </a:r>
            <a:r>
              <a:rPr lang="en-GB" sz="1600" dirty="0" err="1">
                <a:solidFill>
                  <a:schemeClr val="accent1">
                    <a:lumMod val="25000"/>
                  </a:schemeClr>
                </a:solidFill>
              </a:rPr>
              <a:t>JavsScript</a:t>
            </a:r>
            <a:r>
              <a:rPr lang="en-GB" sz="1600" dirty="0">
                <a:solidFill>
                  <a:schemeClr val="accent1">
                    <a:lumMod val="25000"/>
                  </a:schemeClr>
                </a:solidFill>
              </a:rPr>
              <a:t> between the curly braces</a:t>
            </a:r>
            <a:endParaRPr lang="en-GB" sz="1600" dirty="0"/>
          </a:p>
          <a:p>
            <a:r>
              <a:rPr lang="en-GB" sz="1600" dirty="0" err="1"/>
              <a:t>const</a:t>
            </a:r>
            <a:r>
              <a:rPr lang="en-GB" sz="1600" dirty="0"/>
              <a:t> name = ‘Fred Smith’;</a:t>
            </a:r>
          </a:p>
          <a:p>
            <a:r>
              <a:rPr lang="en-GB" sz="1600" dirty="0" err="1"/>
              <a:t>const</a:t>
            </a:r>
            <a:r>
              <a:rPr lang="en-GB" sz="1600" dirty="0"/>
              <a:t> element = &lt;h1&gt;Hello, </a:t>
            </a:r>
            <a:r>
              <a:rPr lang="en-GB" sz="1600" b="1" dirty="0"/>
              <a:t>{</a:t>
            </a:r>
            <a:r>
              <a:rPr lang="en-GB" sz="1600" dirty="0"/>
              <a:t>name</a:t>
            </a:r>
            <a:r>
              <a:rPr lang="en-GB" sz="1600" b="1" dirty="0"/>
              <a:t>}</a:t>
            </a:r>
            <a:r>
              <a:rPr lang="en-GB" sz="1600" dirty="0"/>
              <a:t>&lt;/h1&gt;;</a:t>
            </a:r>
          </a:p>
          <a:p>
            <a:endParaRPr lang="en-GB" sz="1600" dirty="0">
              <a:solidFill>
                <a:schemeClr val="accent1">
                  <a:lumMod val="25000"/>
                </a:schemeClr>
              </a:solidFill>
            </a:endParaRPr>
          </a:p>
          <a:p>
            <a:r>
              <a:rPr lang="en-GB" sz="1600" dirty="0"/>
              <a:t>function </a:t>
            </a:r>
            <a:r>
              <a:rPr lang="en-GB" sz="1600" dirty="0" err="1"/>
              <a:t>fullName</a:t>
            </a:r>
            <a:r>
              <a:rPr lang="en-GB" sz="1600" dirty="0"/>
              <a:t>(first, last) </a:t>
            </a:r>
          </a:p>
          <a:p>
            <a:r>
              <a:rPr lang="en-GB" sz="1600" dirty="0"/>
              <a:t>{ </a:t>
            </a:r>
          </a:p>
          <a:p>
            <a:r>
              <a:rPr lang="en-GB" sz="1600" dirty="0"/>
              <a:t>     return first  + ‘ ‘ + last; </a:t>
            </a:r>
          </a:p>
          <a:p>
            <a:r>
              <a:rPr lang="en-GB" sz="1600" dirty="0"/>
              <a:t>}</a:t>
            </a:r>
          </a:p>
          <a:p>
            <a:endParaRPr lang="en-GB" sz="1600" dirty="0"/>
          </a:p>
          <a:p>
            <a:r>
              <a:rPr lang="en-GB" sz="1600" dirty="0">
                <a:solidFill>
                  <a:schemeClr val="accent1">
                    <a:lumMod val="25000"/>
                  </a:schemeClr>
                </a:solidFill>
              </a:rPr>
              <a:t>// Put multiple lines of JSX in parenthesis (round brackets)</a:t>
            </a:r>
            <a:endParaRPr lang="en-GB" sz="1600" dirty="0"/>
          </a:p>
          <a:p>
            <a:r>
              <a:rPr lang="en-GB" sz="1600" dirty="0" err="1"/>
              <a:t>const</a:t>
            </a:r>
            <a:r>
              <a:rPr lang="en-GB" sz="1600" dirty="0"/>
              <a:t> element = </a:t>
            </a:r>
            <a:r>
              <a:rPr lang="en-GB" sz="1600" b="1" dirty="0"/>
              <a:t>(</a:t>
            </a:r>
          </a:p>
          <a:p>
            <a:r>
              <a:rPr lang="en-GB" sz="1600" dirty="0"/>
              <a:t>    &lt;h1&gt;</a:t>
            </a:r>
          </a:p>
          <a:p>
            <a:r>
              <a:rPr lang="en-GB" sz="1600" dirty="0"/>
              <a:t>         Hello {</a:t>
            </a:r>
            <a:r>
              <a:rPr lang="en-GB" sz="1600" dirty="0" err="1"/>
              <a:t>fullName</a:t>
            </a:r>
            <a:r>
              <a:rPr lang="en-GB" sz="1600" dirty="0"/>
              <a:t>(“John”, “Evans”)}</a:t>
            </a:r>
          </a:p>
          <a:p>
            <a:r>
              <a:rPr lang="en-GB" sz="1600" dirty="0"/>
              <a:t>    &lt;/h1&gt;</a:t>
            </a:r>
          </a:p>
          <a:p>
            <a:r>
              <a:rPr lang="en-GB" sz="1600" b="1" dirty="0"/>
              <a:t>)</a:t>
            </a:r>
          </a:p>
        </p:txBody>
      </p:sp>
      <p:sp>
        <p:nvSpPr>
          <p:cNvPr id="6" name="TextBox 5">
            <a:extLst>
              <a:ext uri="{FF2B5EF4-FFF2-40B4-BE49-F238E27FC236}">
                <a16:creationId xmlns:a16="http://schemas.microsoft.com/office/drawing/2014/main" id="{97B4AE64-7766-BE4C-5FF2-F3ED6B24B97D}"/>
              </a:ext>
            </a:extLst>
          </p:cNvPr>
          <p:cNvSpPr txBox="1"/>
          <p:nvPr/>
        </p:nvSpPr>
        <p:spPr>
          <a:xfrm>
            <a:off x="5328304" y="5410595"/>
            <a:ext cx="2847432" cy="738664"/>
          </a:xfrm>
          <a:prstGeom prst="rect">
            <a:avLst/>
          </a:prstGeom>
          <a:noFill/>
        </p:spPr>
        <p:txBody>
          <a:bodyPr wrap="square" rtlCol="0">
            <a:spAutoFit/>
          </a:bodyPr>
          <a:lstStyle/>
          <a:p>
            <a:r>
              <a:rPr lang="en-GB" sz="1400" i="1" dirty="0"/>
              <a:t>Note the use of curly brackets here to embed the call to our function</a:t>
            </a:r>
          </a:p>
        </p:txBody>
      </p:sp>
      <p:cxnSp>
        <p:nvCxnSpPr>
          <p:cNvPr id="8" name="Straight Arrow Connector 7">
            <a:extLst>
              <a:ext uri="{FF2B5EF4-FFF2-40B4-BE49-F238E27FC236}">
                <a16:creationId xmlns:a16="http://schemas.microsoft.com/office/drawing/2014/main" id="{1E64FB58-C909-707B-E919-C7CA19243EAC}"/>
              </a:ext>
            </a:extLst>
          </p:cNvPr>
          <p:cNvCxnSpPr/>
          <p:nvPr/>
        </p:nvCxnSpPr>
        <p:spPr bwMode="auto">
          <a:xfrm flipH="1">
            <a:off x="4238605" y="5619059"/>
            <a:ext cx="1051797" cy="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5140898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E718F-ECC9-24C9-228B-963189614BD4}"/>
              </a:ext>
            </a:extLst>
          </p:cNvPr>
          <p:cNvSpPr>
            <a:spLocks noGrp="1"/>
          </p:cNvSpPr>
          <p:nvPr>
            <p:ph type="title"/>
          </p:nvPr>
        </p:nvSpPr>
        <p:spPr/>
        <p:txBody>
          <a:bodyPr/>
          <a:lstStyle/>
          <a:p>
            <a:r>
              <a:rPr lang="en-GB" dirty="0"/>
              <a:t>JSX vs JS File Extensions</a:t>
            </a:r>
          </a:p>
        </p:txBody>
      </p:sp>
      <p:sp>
        <p:nvSpPr>
          <p:cNvPr id="3" name="Content Placeholder 2">
            <a:extLst>
              <a:ext uri="{FF2B5EF4-FFF2-40B4-BE49-F238E27FC236}">
                <a16:creationId xmlns:a16="http://schemas.microsoft.com/office/drawing/2014/main" id="{1135F479-E33F-7F73-F91B-D5B353B8483F}"/>
              </a:ext>
            </a:extLst>
          </p:cNvPr>
          <p:cNvSpPr>
            <a:spLocks noGrp="1"/>
          </p:cNvSpPr>
          <p:nvPr>
            <p:ph idx="1"/>
          </p:nvPr>
        </p:nvSpPr>
        <p:spPr>
          <a:xfrm>
            <a:off x="257175" y="1147603"/>
            <a:ext cx="8672544" cy="3111414"/>
          </a:xfrm>
        </p:spPr>
        <p:txBody>
          <a:bodyPr/>
          <a:lstStyle/>
          <a:p>
            <a:r>
              <a:rPr lang="en-GB" dirty="0"/>
              <a:t>Either file extension will work since Babel will </a:t>
            </a:r>
            <a:r>
              <a:rPr lang="en-GB" dirty="0" err="1"/>
              <a:t>transpile</a:t>
            </a:r>
            <a:r>
              <a:rPr lang="en-GB" dirty="0"/>
              <a:t> both file types to “pure” </a:t>
            </a:r>
            <a:r>
              <a:rPr lang="en-GB" dirty="0" err="1"/>
              <a:t>Javascript</a:t>
            </a:r>
            <a:endParaRPr lang="en-GB" dirty="0"/>
          </a:p>
          <a:p>
            <a:pPr lvl="1"/>
            <a:r>
              <a:rPr lang="en-GB" b="1" dirty="0"/>
              <a:t>They’re completely interchangeable!</a:t>
            </a:r>
          </a:p>
          <a:p>
            <a:r>
              <a:rPr lang="en-GB" dirty="0"/>
              <a:t>However, it might be a little confusing converting .</a:t>
            </a:r>
            <a:r>
              <a:rPr lang="en-GB" dirty="0" err="1"/>
              <a:t>js</a:t>
            </a:r>
            <a:r>
              <a:rPr lang="en-GB" dirty="0"/>
              <a:t> file containing JSX syntax to “plain” JavaScript, so there is an argument for using the .</a:t>
            </a:r>
            <a:r>
              <a:rPr lang="en-GB" dirty="0" err="1"/>
              <a:t>jsx</a:t>
            </a:r>
            <a:r>
              <a:rPr lang="en-GB" dirty="0"/>
              <a:t> extension instead. </a:t>
            </a:r>
          </a:p>
          <a:p>
            <a:pPr lvl="1"/>
            <a:r>
              <a:rPr lang="en-GB" dirty="0"/>
              <a:t>In a similar way, for TypeScript files we use the .</a:t>
            </a:r>
            <a:r>
              <a:rPr lang="en-GB" dirty="0" err="1"/>
              <a:t>ts</a:t>
            </a:r>
            <a:r>
              <a:rPr lang="en-GB" dirty="0"/>
              <a:t> extension to signify these files need to be </a:t>
            </a:r>
            <a:r>
              <a:rPr lang="en-GB" dirty="0" err="1"/>
              <a:t>transpiled</a:t>
            </a:r>
            <a:r>
              <a:rPr lang="en-GB" dirty="0"/>
              <a:t> to “plain” JavaScript</a:t>
            </a:r>
          </a:p>
        </p:txBody>
      </p:sp>
      <p:sp>
        <p:nvSpPr>
          <p:cNvPr id="4" name="Footer Placeholder 3">
            <a:extLst>
              <a:ext uri="{FF2B5EF4-FFF2-40B4-BE49-F238E27FC236}">
                <a16:creationId xmlns:a16="http://schemas.microsoft.com/office/drawing/2014/main" id="{0A1B4C5F-2D1B-2098-14DA-F4C960F555F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E33ADC3-1C13-2260-9EC3-1F627BF2A324}"/>
              </a:ext>
            </a:extLst>
          </p:cNvPr>
          <p:cNvSpPr txBox="1"/>
          <p:nvPr/>
        </p:nvSpPr>
        <p:spPr>
          <a:xfrm>
            <a:off x="457508" y="4562070"/>
            <a:ext cx="5255958" cy="1477328"/>
          </a:xfrm>
          <a:prstGeom prst="rect">
            <a:avLst/>
          </a:prstGeom>
          <a:noFill/>
          <a:ln>
            <a:solidFill>
              <a:schemeClr val="tx1"/>
            </a:solidFill>
          </a:ln>
        </p:spPr>
        <p:txBody>
          <a:bodyPr wrap="square" rtlCol="0">
            <a:spAutoFit/>
          </a:bodyPr>
          <a:lstStyle/>
          <a:p>
            <a:r>
              <a:rPr lang="en-GB" dirty="0"/>
              <a:t>Warning: you may need to change your bundler to recognise that you are using the .</a:t>
            </a:r>
            <a:r>
              <a:rPr lang="en-GB" dirty="0" err="1"/>
              <a:t>jsx</a:t>
            </a:r>
            <a:r>
              <a:rPr lang="en-GB" dirty="0"/>
              <a:t> file extension</a:t>
            </a:r>
          </a:p>
          <a:p>
            <a:r>
              <a:rPr lang="en-GB" dirty="0"/>
              <a:t>For example, when using the webpack bundler you might need to tell it to use the babel-loader to convert .</a:t>
            </a:r>
            <a:r>
              <a:rPr lang="en-GB" dirty="0" err="1"/>
              <a:t>jsx</a:t>
            </a:r>
            <a:r>
              <a:rPr lang="en-GB" dirty="0"/>
              <a:t> files to their “pure” .</a:t>
            </a:r>
            <a:r>
              <a:rPr lang="en-GB" dirty="0" err="1"/>
              <a:t>js</a:t>
            </a:r>
            <a:r>
              <a:rPr lang="en-GB" dirty="0"/>
              <a:t> equivalents.</a:t>
            </a:r>
          </a:p>
        </p:txBody>
      </p:sp>
      <p:sp>
        <p:nvSpPr>
          <p:cNvPr id="6" name="TextBox 5">
            <a:extLst>
              <a:ext uri="{FF2B5EF4-FFF2-40B4-BE49-F238E27FC236}">
                <a16:creationId xmlns:a16="http://schemas.microsoft.com/office/drawing/2014/main" id="{F7F399FC-F65C-915A-C979-E5F22455C1CB}"/>
              </a:ext>
            </a:extLst>
          </p:cNvPr>
          <p:cNvSpPr txBox="1"/>
          <p:nvPr/>
        </p:nvSpPr>
        <p:spPr>
          <a:xfrm>
            <a:off x="6169027" y="4146730"/>
            <a:ext cx="2760692" cy="2631490"/>
          </a:xfrm>
          <a:prstGeom prst="rect">
            <a:avLst/>
          </a:prstGeom>
          <a:solidFill>
            <a:schemeClr val="accent6">
              <a:lumMod val="20000"/>
              <a:lumOff val="80000"/>
            </a:schemeClr>
          </a:solidFill>
        </p:spPr>
        <p:txBody>
          <a:bodyPr wrap="none" rtlCol="0">
            <a:spAutoFit/>
          </a:bodyPr>
          <a:lstStyle/>
          <a:p>
            <a:r>
              <a:rPr lang="en-GB" sz="1100" dirty="0" err="1"/>
              <a:t>module.exports</a:t>
            </a:r>
            <a:r>
              <a:rPr lang="en-GB" sz="1100" dirty="0"/>
              <a:t> = {</a:t>
            </a:r>
          </a:p>
          <a:p>
            <a:r>
              <a:rPr lang="en-GB" sz="1100" dirty="0"/>
              <a:t>    </a:t>
            </a:r>
            <a:r>
              <a:rPr lang="en-GB" sz="1100" b="1" dirty="0"/>
              <a:t>entry: './</a:t>
            </a:r>
            <a:r>
              <a:rPr lang="en-GB" sz="1100" b="1" dirty="0" err="1"/>
              <a:t>js</a:t>
            </a:r>
            <a:r>
              <a:rPr lang="en-GB" sz="1100" b="1" dirty="0"/>
              <a:t>/</a:t>
            </a:r>
            <a:r>
              <a:rPr lang="en-GB" sz="1100" b="1" dirty="0" err="1"/>
              <a:t>index</a:t>
            </a:r>
            <a:r>
              <a:rPr lang="en-GB" sz="1100" b="1" dirty="0" err="1">
                <a:solidFill>
                  <a:srgbClr val="FF0000"/>
                </a:solidFill>
              </a:rPr>
              <a:t>.jsx</a:t>
            </a:r>
            <a:r>
              <a:rPr lang="en-GB" sz="1100" b="1" dirty="0"/>
              <a:t>',</a:t>
            </a:r>
          </a:p>
          <a:p>
            <a:r>
              <a:rPr lang="en-GB" sz="1100" dirty="0"/>
              <a:t>    output: {</a:t>
            </a:r>
          </a:p>
          <a:p>
            <a:r>
              <a:rPr lang="en-GB" sz="1100" dirty="0"/>
              <a:t>        path: </a:t>
            </a:r>
            <a:r>
              <a:rPr lang="en-GB" sz="1100" dirty="0" err="1"/>
              <a:t>path.resolve</a:t>
            </a:r>
            <a:r>
              <a:rPr lang="en-GB" sz="1100" dirty="0"/>
              <a:t>(__</a:t>
            </a:r>
            <a:r>
              <a:rPr lang="en-GB" sz="1100" dirty="0" err="1"/>
              <a:t>dirname</a:t>
            </a:r>
            <a:r>
              <a:rPr lang="en-GB" sz="1100" dirty="0"/>
              <a:t>, '</a:t>
            </a:r>
            <a:r>
              <a:rPr lang="en-GB" sz="1100" dirty="0" err="1"/>
              <a:t>dist</a:t>
            </a:r>
            <a:r>
              <a:rPr lang="en-GB" sz="1100" dirty="0"/>
              <a:t>'),</a:t>
            </a:r>
          </a:p>
          <a:p>
            <a:r>
              <a:rPr lang="en-GB" sz="1100" dirty="0"/>
              <a:t>        filename: 'bundle.js',</a:t>
            </a:r>
          </a:p>
          <a:p>
            <a:r>
              <a:rPr lang="en-GB" sz="1100" dirty="0"/>
              <a:t>    },</a:t>
            </a:r>
          </a:p>
          <a:p>
            <a:r>
              <a:rPr lang="en-GB" sz="1100" dirty="0"/>
              <a:t>    module: {</a:t>
            </a:r>
          </a:p>
          <a:p>
            <a:r>
              <a:rPr lang="en-GB" sz="1100" dirty="0"/>
              <a:t>        rules: [</a:t>
            </a:r>
          </a:p>
          <a:p>
            <a:r>
              <a:rPr lang="en-GB" sz="1100" b="1" dirty="0"/>
              <a:t>            {</a:t>
            </a:r>
          </a:p>
          <a:p>
            <a:r>
              <a:rPr lang="en-GB" sz="1100" b="1" dirty="0"/>
              <a:t>                test: /\.(</a:t>
            </a:r>
            <a:r>
              <a:rPr lang="en-GB" sz="1100" b="1" dirty="0" err="1"/>
              <a:t>js</a:t>
            </a:r>
            <a:r>
              <a:rPr lang="en-GB" sz="1100" b="1" dirty="0" err="1">
                <a:solidFill>
                  <a:srgbClr val="FF0000"/>
                </a:solidFill>
              </a:rPr>
              <a:t>|jsx</a:t>
            </a:r>
            <a:r>
              <a:rPr lang="en-GB" sz="1100" b="1" dirty="0"/>
              <a:t>)$/,</a:t>
            </a:r>
          </a:p>
          <a:p>
            <a:r>
              <a:rPr lang="en-GB" sz="1100" b="1" dirty="0"/>
              <a:t>                exclude: /</a:t>
            </a:r>
            <a:r>
              <a:rPr lang="en-GB" sz="1100" b="1" dirty="0" err="1"/>
              <a:t>node_modules</a:t>
            </a:r>
            <a:r>
              <a:rPr lang="en-GB" sz="1100" b="1" dirty="0"/>
              <a:t>/,</a:t>
            </a:r>
          </a:p>
          <a:p>
            <a:r>
              <a:rPr lang="en-GB" sz="1100" b="1" dirty="0"/>
              <a:t>                use: {</a:t>
            </a:r>
          </a:p>
          <a:p>
            <a:r>
              <a:rPr lang="en-GB" sz="1100" b="1" dirty="0"/>
              <a:t>                    loader: 'babel-loader',</a:t>
            </a:r>
          </a:p>
          <a:p>
            <a:r>
              <a:rPr lang="en-GB" sz="1100" b="1" dirty="0"/>
              <a:t>                },</a:t>
            </a:r>
          </a:p>
          <a:p>
            <a:r>
              <a:rPr lang="en-GB" sz="1100" b="1" dirty="0"/>
              <a:t>            },</a:t>
            </a:r>
          </a:p>
        </p:txBody>
      </p:sp>
      <p:sp>
        <p:nvSpPr>
          <p:cNvPr id="7" name="TextBox 6">
            <a:extLst>
              <a:ext uri="{FF2B5EF4-FFF2-40B4-BE49-F238E27FC236}">
                <a16:creationId xmlns:a16="http://schemas.microsoft.com/office/drawing/2014/main" id="{28D23C96-FF05-8B32-FDAE-98EB60C05D17}"/>
              </a:ext>
            </a:extLst>
          </p:cNvPr>
          <p:cNvSpPr txBox="1"/>
          <p:nvPr/>
        </p:nvSpPr>
        <p:spPr>
          <a:xfrm>
            <a:off x="7291129" y="6537325"/>
            <a:ext cx="1638590" cy="261610"/>
          </a:xfrm>
          <a:prstGeom prst="rect">
            <a:avLst/>
          </a:prstGeom>
          <a:noFill/>
        </p:spPr>
        <p:txBody>
          <a:bodyPr wrap="none" rtlCol="0">
            <a:spAutoFit/>
          </a:bodyPr>
          <a:lstStyle/>
          <a:p>
            <a:r>
              <a:rPr lang="en-GB" sz="1100" b="1" u="sng" dirty="0"/>
              <a:t>webpack.js config file</a:t>
            </a:r>
          </a:p>
        </p:txBody>
      </p:sp>
    </p:spTree>
    <p:extLst>
      <p:ext uri="{BB962C8B-B14F-4D97-AF65-F5344CB8AC3E}">
        <p14:creationId xmlns:p14="http://schemas.microsoft.com/office/powerpoint/2010/main" val="33544185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098B-65A2-1127-183F-4E624F1357C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D5F4FAA-4C08-1F4F-4402-364431F736F2}"/>
              </a:ext>
            </a:extLst>
          </p:cNvPr>
          <p:cNvSpPr>
            <a:spLocks noGrp="1"/>
          </p:cNvSpPr>
          <p:nvPr>
            <p:ph idx="1"/>
          </p:nvPr>
        </p:nvSpPr>
        <p:spPr>
          <a:xfrm>
            <a:off x="393239" y="1042321"/>
            <a:ext cx="8395424" cy="4796504"/>
          </a:xfrm>
        </p:spPr>
        <p:txBody>
          <a:bodyPr/>
          <a:lstStyle/>
          <a:p>
            <a:r>
              <a:rPr lang="en-GB" dirty="0"/>
              <a:t>Edit index.js and add a function where we can play with some code</a:t>
            </a:r>
          </a:p>
          <a:p>
            <a:r>
              <a:rPr lang="en-GB" dirty="0"/>
              <a:t>Call this function from </a:t>
            </a:r>
            <a:r>
              <a:rPr lang="en-GB" dirty="0" err="1"/>
              <a:t>root.render</a:t>
            </a:r>
            <a:endParaRPr lang="en-GB" dirty="0"/>
          </a:p>
        </p:txBody>
      </p:sp>
      <p:sp>
        <p:nvSpPr>
          <p:cNvPr id="4" name="Footer Placeholder 3">
            <a:extLst>
              <a:ext uri="{FF2B5EF4-FFF2-40B4-BE49-F238E27FC236}">
                <a16:creationId xmlns:a16="http://schemas.microsoft.com/office/drawing/2014/main" id="{E01C381A-D144-B143-F9A7-DCED07DAFD3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0ACBD4C-A7D2-49F0-48A1-7278C2B6A6FF}"/>
              </a:ext>
            </a:extLst>
          </p:cNvPr>
          <p:cNvSpPr txBox="1"/>
          <p:nvPr/>
        </p:nvSpPr>
        <p:spPr>
          <a:xfrm>
            <a:off x="497804" y="2097670"/>
            <a:ext cx="8186293" cy="4524315"/>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a:solidFill>
                  <a:schemeClr val="bg1">
                    <a:lumMod val="50000"/>
                  </a:schemeClr>
                </a:solidFill>
              </a:rPr>
              <a:t>import </a:t>
            </a:r>
            <a:r>
              <a:rPr lang="en-GB" sz="1600" dirty="0" err="1">
                <a:solidFill>
                  <a:schemeClr val="bg1">
                    <a:lumMod val="50000"/>
                  </a:schemeClr>
                </a:solidFill>
              </a:rPr>
              <a:t>reportWebVitals</a:t>
            </a:r>
            <a:r>
              <a:rPr lang="en-GB" sz="1600" dirty="0">
                <a:solidFill>
                  <a:schemeClr val="bg1">
                    <a:lumMod val="50000"/>
                  </a:schemeClr>
                </a:solidFill>
              </a:rPr>
              <a:t> from './</a:t>
            </a:r>
            <a:r>
              <a:rPr lang="en-GB" sz="1600" dirty="0" err="1">
                <a:solidFill>
                  <a:schemeClr val="bg1">
                    <a:lumMod val="50000"/>
                  </a:schemeClr>
                </a:solidFill>
              </a:rPr>
              <a:t>reportWebVitals</a:t>
            </a:r>
            <a:r>
              <a:rPr lang="en-GB" sz="1600" dirty="0">
                <a:solidFill>
                  <a:schemeClr val="bg1">
                    <a:lumMod val="50000"/>
                  </a:schemeClr>
                </a:solidFill>
              </a:rPr>
              <a:t>';</a:t>
            </a:r>
          </a:p>
          <a:p>
            <a:endParaRPr lang="en-GB" sz="1600" dirty="0">
              <a:solidFill>
                <a:schemeClr val="bg1">
                  <a:lumMod val="50000"/>
                </a:schemeClr>
              </a:solidFill>
            </a:endParaRPr>
          </a:p>
          <a:p>
            <a:r>
              <a:rPr lang="en-GB" sz="1600" dirty="0" err="1">
                <a:solidFill>
                  <a:schemeClr val="bg1">
                    <a:lumMod val="50000"/>
                  </a:schemeClr>
                </a:solidFill>
              </a:rPr>
              <a:t>const</a:t>
            </a:r>
            <a:r>
              <a:rPr lang="en-GB" sz="1600" dirty="0">
                <a:solidFill>
                  <a:schemeClr val="bg1">
                    <a:lumMod val="50000"/>
                  </a:schemeClr>
                </a:solidFill>
              </a:rPr>
              <a:t> root = </a:t>
            </a:r>
            <a:r>
              <a:rPr lang="en-GB" sz="1600" dirty="0" err="1">
                <a:solidFill>
                  <a:schemeClr val="bg1">
                    <a:lumMod val="50000"/>
                  </a:schemeClr>
                </a:solidFill>
              </a:rPr>
              <a:t>ReactDOM.createRoot</a:t>
            </a:r>
            <a:r>
              <a:rPr lang="en-GB" sz="1600" dirty="0">
                <a:solidFill>
                  <a:schemeClr val="bg1">
                    <a:lumMod val="50000"/>
                  </a:schemeClr>
                </a:solidFill>
              </a:rPr>
              <a:t>(</a:t>
            </a:r>
            <a:r>
              <a:rPr lang="en-GB" sz="1600" dirty="0" err="1">
                <a:solidFill>
                  <a:schemeClr val="bg1">
                    <a:lumMod val="50000"/>
                  </a:schemeClr>
                </a:solidFill>
              </a:rPr>
              <a:t>document.getElementById</a:t>
            </a:r>
            <a:r>
              <a:rPr lang="en-GB" sz="1600" dirty="0">
                <a:solidFill>
                  <a:schemeClr val="bg1">
                    <a:lumMod val="50000"/>
                  </a:schemeClr>
                </a:solidFill>
              </a:rPr>
              <a:t>('root'));</a:t>
            </a:r>
          </a:p>
          <a:p>
            <a:endParaRPr lang="en-GB" sz="1600" dirty="0"/>
          </a:p>
          <a:p>
            <a:r>
              <a:rPr lang="en-GB" sz="1600" dirty="0"/>
              <a:t>function example()</a:t>
            </a:r>
          </a:p>
          <a:p>
            <a:r>
              <a:rPr lang="en-GB" sz="1600" dirty="0"/>
              <a:t>{</a:t>
            </a:r>
          </a:p>
          <a:p>
            <a:r>
              <a:rPr lang="en-GB" sz="1600" dirty="0">
                <a:solidFill>
                  <a:schemeClr val="accent1">
                    <a:lumMod val="25000"/>
                  </a:schemeClr>
                </a:solidFill>
              </a:rPr>
              <a:t>    // Create a variable </a:t>
            </a:r>
            <a:r>
              <a:rPr lang="en-GB" sz="1600" i="1" dirty="0">
                <a:solidFill>
                  <a:schemeClr val="accent1">
                    <a:lumMod val="25000"/>
                  </a:schemeClr>
                </a:solidFill>
              </a:rPr>
              <a:t>name</a:t>
            </a:r>
            <a:r>
              <a:rPr lang="en-GB" sz="1600" dirty="0">
                <a:solidFill>
                  <a:schemeClr val="accent1">
                    <a:lumMod val="25000"/>
                  </a:schemeClr>
                </a:solidFill>
              </a:rPr>
              <a:t> then use it within the JSX</a:t>
            </a:r>
          </a:p>
          <a:p>
            <a:r>
              <a:rPr lang="en-GB" sz="1600" dirty="0"/>
              <a:t>    </a:t>
            </a:r>
            <a:r>
              <a:rPr lang="en-GB" sz="1600" dirty="0" err="1"/>
              <a:t>const</a:t>
            </a:r>
            <a:r>
              <a:rPr lang="en-GB" sz="1600" dirty="0"/>
              <a:t> name = 'Fred Smith';</a:t>
            </a:r>
          </a:p>
          <a:p>
            <a:r>
              <a:rPr lang="en-GB" sz="1600" dirty="0"/>
              <a:t>    </a:t>
            </a:r>
            <a:r>
              <a:rPr lang="en-GB" sz="1600" dirty="0" err="1"/>
              <a:t>const</a:t>
            </a:r>
            <a:r>
              <a:rPr lang="en-GB" sz="1600" dirty="0"/>
              <a:t> element = &lt;h1&gt;Hello {name}&lt;/h1&gt;;</a:t>
            </a:r>
          </a:p>
          <a:p>
            <a:r>
              <a:rPr lang="en-GB" sz="1600" dirty="0"/>
              <a:t>    return element;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b="1" dirty="0"/>
              <a:t>     {example()}</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1508ACAA-CCB6-E0FC-E077-47139693C47C}"/>
              </a:ext>
            </a:extLst>
          </p:cNvPr>
          <p:cNvSpPr txBox="1"/>
          <p:nvPr/>
        </p:nvSpPr>
        <p:spPr>
          <a:xfrm>
            <a:off x="3206563" y="5802944"/>
            <a:ext cx="1518364" cy="307777"/>
          </a:xfrm>
          <a:prstGeom prst="rect">
            <a:avLst/>
          </a:prstGeom>
          <a:noFill/>
        </p:spPr>
        <p:txBody>
          <a:bodyPr wrap="none" rtlCol="0">
            <a:spAutoFit/>
          </a:bodyPr>
          <a:lstStyle/>
          <a:p>
            <a:r>
              <a:rPr lang="en-GB" sz="1400" i="1" dirty="0">
                <a:solidFill>
                  <a:srgbClr val="FF0000"/>
                </a:solidFill>
              </a:rPr>
              <a:t>Replace &lt;App /&gt;</a:t>
            </a:r>
          </a:p>
        </p:txBody>
      </p:sp>
      <p:cxnSp>
        <p:nvCxnSpPr>
          <p:cNvPr id="8" name="Straight Arrow Connector 7">
            <a:extLst>
              <a:ext uri="{FF2B5EF4-FFF2-40B4-BE49-F238E27FC236}">
                <a16:creationId xmlns:a16="http://schemas.microsoft.com/office/drawing/2014/main" id="{E4F35B08-32C8-3A38-F507-B5597C393A05}"/>
              </a:ext>
            </a:extLst>
          </p:cNvPr>
          <p:cNvCxnSpPr>
            <a:stCxn id="6" idx="1"/>
          </p:cNvCxnSpPr>
          <p:nvPr/>
        </p:nvCxnSpPr>
        <p:spPr bwMode="auto">
          <a:xfrm flipH="1" flipV="1">
            <a:off x="2088776" y="5956832"/>
            <a:ext cx="1117787" cy="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Connector: Elbow 11">
            <a:extLst>
              <a:ext uri="{FF2B5EF4-FFF2-40B4-BE49-F238E27FC236}">
                <a16:creationId xmlns:a16="http://schemas.microsoft.com/office/drawing/2014/main" id="{E986E567-8FAC-B21B-0C27-8714A1AB99C8}"/>
              </a:ext>
            </a:extLst>
          </p:cNvPr>
          <p:cNvCxnSpPr>
            <a:stCxn id="22" idx="2"/>
            <a:endCxn id="20" idx="1"/>
          </p:cNvCxnSpPr>
          <p:nvPr/>
        </p:nvCxnSpPr>
        <p:spPr bwMode="auto">
          <a:xfrm rot="5400000">
            <a:off x="379870" y="1847989"/>
            <a:ext cx="3665908" cy="3505842"/>
          </a:xfrm>
          <a:prstGeom prst="bentConnector4">
            <a:avLst>
              <a:gd name="adj1" fmla="val 4532"/>
              <a:gd name="adj2" fmla="val 106521"/>
            </a:avLst>
          </a:prstGeom>
          <a:solidFill>
            <a:schemeClr val="accent1"/>
          </a:solidFill>
          <a:ln w="9525" cap="flat" cmpd="sng" algn="ctr">
            <a:solidFill>
              <a:srgbClr val="FF0000"/>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ectangle 19">
            <a:extLst>
              <a:ext uri="{FF2B5EF4-FFF2-40B4-BE49-F238E27FC236}">
                <a16:creationId xmlns:a16="http://schemas.microsoft.com/office/drawing/2014/main" id="{21D40528-0AD0-88DA-1DFD-D28FB1ECE944}"/>
              </a:ext>
            </a:extLst>
          </p:cNvPr>
          <p:cNvSpPr/>
          <p:nvPr/>
        </p:nvSpPr>
        <p:spPr bwMode="auto">
          <a:xfrm>
            <a:off x="459903" y="5291680"/>
            <a:ext cx="1306144" cy="284367"/>
          </a:xfrm>
          <a:prstGeom prst="rect">
            <a:avLst/>
          </a:prstGeom>
          <a:noFill/>
          <a:ln w="952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2" name="Rectangle 21">
            <a:extLst>
              <a:ext uri="{FF2B5EF4-FFF2-40B4-BE49-F238E27FC236}">
                <a16:creationId xmlns:a16="http://schemas.microsoft.com/office/drawing/2014/main" id="{13872415-60C6-E3ED-3876-CB56F83FADDE}"/>
              </a:ext>
            </a:extLst>
          </p:cNvPr>
          <p:cNvSpPr/>
          <p:nvPr/>
        </p:nvSpPr>
        <p:spPr bwMode="auto">
          <a:xfrm>
            <a:off x="3312673" y="1483589"/>
            <a:ext cx="1306144" cy="284367"/>
          </a:xfrm>
          <a:prstGeom prst="rect">
            <a:avLst/>
          </a:prstGeom>
          <a:noFill/>
          <a:ln w="952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30" name="Picture 29">
            <a:extLst>
              <a:ext uri="{FF2B5EF4-FFF2-40B4-BE49-F238E27FC236}">
                <a16:creationId xmlns:a16="http://schemas.microsoft.com/office/drawing/2014/main" id="{AD6928AD-8214-78BB-80A9-D7A572F724C5}"/>
              </a:ext>
            </a:extLst>
          </p:cNvPr>
          <p:cNvPicPr>
            <a:picLocks noChangeAspect="1"/>
          </p:cNvPicPr>
          <p:nvPr/>
        </p:nvPicPr>
        <p:blipFill>
          <a:blip r:embed="rId2"/>
          <a:stretch>
            <a:fillRect/>
          </a:stretch>
        </p:blipFill>
        <p:spPr>
          <a:xfrm>
            <a:off x="6426279" y="4388223"/>
            <a:ext cx="2544532" cy="2375647"/>
          </a:xfrm>
          <a:prstGeom prst="rect">
            <a:avLst/>
          </a:prstGeom>
          <a:ln>
            <a:solidFill>
              <a:srgbClr val="FF0000"/>
            </a:solidFill>
          </a:ln>
        </p:spPr>
      </p:pic>
      <p:sp>
        <p:nvSpPr>
          <p:cNvPr id="7" name="TextBox 6">
            <a:extLst>
              <a:ext uri="{FF2B5EF4-FFF2-40B4-BE49-F238E27FC236}">
                <a16:creationId xmlns:a16="http://schemas.microsoft.com/office/drawing/2014/main" id="{4B35F16A-0018-D03E-8146-E416E96F080E}"/>
              </a:ext>
            </a:extLst>
          </p:cNvPr>
          <p:cNvSpPr txBox="1"/>
          <p:nvPr/>
        </p:nvSpPr>
        <p:spPr>
          <a:xfrm>
            <a:off x="7296517" y="1728338"/>
            <a:ext cx="1454244" cy="369332"/>
          </a:xfrm>
          <a:prstGeom prst="rect">
            <a:avLst/>
          </a:prstGeom>
          <a:noFill/>
        </p:spPr>
        <p:txBody>
          <a:bodyPr wrap="none" rtlCol="0">
            <a:spAutoFit/>
          </a:bodyPr>
          <a:lstStyle/>
          <a:p>
            <a:r>
              <a:rPr lang="en-GB" b="1" dirty="0" err="1"/>
              <a:t>src</a:t>
            </a:r>
            <a:r>
              <a:rPr lang="en-GB" b="1" dirty="0"/>
              <a:t>/index.js</a:t>
            </a:r>
          </a:p>
        </p:txBody>
      </p:sp>
      <p:sp>
        <p:nvSpPr>
          <p:cNvPr id="9" name="TextBox 8">
            <a:extLst>
              <a:ext uri="{FF2B5EF4-FFF2-40B4-BE49-F238E27FC236}">
                <a16:creationId xmlns:a16="http://schemas.microsoft.com/office/drawing/2014/main" id="{91BB0FFA-AEF9-3F6D-89F8-F29D7EF5F164}"/>
              </a:ext>
            </a:extLst>
          </p:cNvPr>
          <p:cNvSpPr txBox="1"/>
          <p:nvPr/>
        </p:nvSpPr>
        <p:spPr>
          <a:xfrm>
            <a:off x="6308531" y="4018891"/>
            <a:ext cx="1236236" cy="369332"/>
          </a:xfrm>
          <a:prstGeom prst="rect">
            <a:avLst/>
          </a:prstGeom>
          <a:noFill/>
        </p:spPr>
        <p:txBody>
          <a:bodyPr wrap="none" rtlCol="0">
            <a:spAutoFit/>
          </a:bodyPr>
          <a:lstStyle/>
          <a:p>
            <a:r>
              <a:rPr lang="en-GB" b="1" dirty="0" err="1"/>
              <a:t>npm</a:t>
            </a:r>
            <a:r>
              <a:rPr lang="en-GB" b="1" dirty="0"/>
              <a:t> start</a:t>
            </a:r>
          </a:p>
        </p:txBody>
      </p:sp>
    </p:spTree>
    <p:extLst>
      <p:ext uri="{BB962C8B-B14F-4D97-AF65-F5344CB8AC3E}">
        <p14:creationId xmlns:p14="http://schemas.microsoft.com/office/powerpoint/2010/main" val="15369878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6355-3F6B-EF8C-6865-0485757C9FD8}"/>
              </a:ext>
            </a:extLst>
          </p:cNvPr>
          <p:cNvSpPr>
            <a:spLocks noGrp="1"/>
          </p:cNvSpPr>
          <p:nvPr>
            <p:ph type="title"/>
          </p:nvPr>
        </p:nvSpPr>
        <p:spPr/>
        <p:txBody>
          <a:bodyPr/>
          <a:lstStyle/>
          <a:p>
            <a:r>
              <a:rPr lang="en-GB" dirty="0"/>
              <a:t>HINT</a:t>
            </a:r>
          </a:p>
        </p:txBody>
      </p:sp>
      <p:sp>
        <p:nvSpPr>
          <p:cNvPr id="3" name="Content Placeholder 2">
            <a:extLst>
              <a:ext uri="{FF2B5EF4-FFF2-40B4-BE49-F238E27FC236}">
                <a16:creationId xmlns:a16="http://schemas.microsoft.com/office/drawing/2014/main" id="{3B805460-F4C1-AA05-4941-E873A36DA2FF}"/>
              </a:ext>
            </a:extLst>
          </p:cNvPr>
          <p:cNvSpPr>
            <a:spLocks noGrp="1"/>
          </p:cNvSpPr>
          <p:nvPr>
            <p:ph idx="1"/>
          </p:nvPr>
        </p:nvSpPr>
        <p:spPr>
          <a:xfrm>
            <a:off x="473781" y="844550"/>
            <a:ext cx="8220125" cy="4994275"/>
          </a:xfrm>
        </p:spPr>
        <p:txBody>
          <a:bodyPr/>
          <a:lstStyle/>
          <a:p>
            <a:r>
              <a:rPr lang="en-GB" dirty="0"/>
              <a:t>Sometimes you will see me using script that looks like this</a:t>
            </a:r>
          </a:p>
          <a:p>
            <a:endParaRPr lang="en-GB" dirty="0"/>
          </a:p>
          <a:p>
            <a:endParaRPr lang="en-GB" dirty="0"/>
          </a:p>
          <a:p>
            <a:r>
              <a:rPr lang="en-GB" dirty="0"/>
              <a:t>This is a JavaScript template literal which is distinguishable from a string by the use of the backtick (  ) aka </a:t>
            </a:r>
            <a:r>
              <a:rPr lang="en-GB" dirty="0" err="1"/>
              <a:t>tilda</a:t>
            </a:r>
            <a:endParaRPr lang="en-GB" dirty="0"/>
          </a:p>
          <a:p>
            <a:r>
              <a:rPr lang="en-GB" dirty="0"/>
              <a:t>We can concatenate string and variables in JS like this…..</a:t>
            </a:r>
          </a:p>
          <a:p>
            <a:endParaRPr lang="en-GB" dirty="0"/>
          </a:p>
          <a:p>
            <a:r>
              <a:rPr lang="en-GB" dirty="0"/>
              <a:t>….but this can get very messy</a:t>
            </a:r>
          </a:p>
        </p:txBody>
      </p:sp>
      <p:sp>
        <p:nvSpPr>
          <p:cNvPr id="4" name="Footer Placeholder 3">
            <a:extLst>
              <a:ext uri="{FF2B5EF4-FFF2-40B4-BE49-F238E27FC236}">
                <a16:creationId xmlns:a16="http://schemas.microsoft.com/office/drawing/2014/main" id="{489E1703-F51D-CF0F-B1AB-7BB318B08AA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E5431C9-FE3D-6272-4F97-4A52B57C161C}"/>
              </a:ext>
            </a:extLst>
          </p:cNvPr>
          <p:cNvSpPr txBox="1"/>
          <p:nvPr/>
        </p:nvSpPr>
        <p:spPr>
          <a:xfrm>
            <a:off x="1196470" y="1319768"/>
            <a:ext cx="4618572" cy="523220"/>
          </a:xfrm>
          <a:prstGeom prst="rect">
            <a:avLst/>
          </a:prstGeom>
          <a:solidFill>
            <a:schemeClr val="accent6">
              <a:lumMod val="20000"/>
              <a:lumOff val="80000"/>
            </a:schemeClr>
          </a:solidFill>
        </p:spPr>
        <p:txBody>
          <a:bodyPr wrap="none" rtlCol="0">
            <a:spAutoFit/>
          </a:bodyPr>
          <a:lstStyle/>
          <a:p>
            <a:r>
              <a:rPr lang="en-GB" sz="1800" dirty="0"/>
              <a:t>console.log(</a:t>
            </a:r>
            <a:r>
              <a:rPr lang="en-GB" sz="2800" dirty="0"/>
              <a:t>`</a:t>
            </a:r>
            <a:r>
              <a:rPr lang="en-GB" sz="1800" dirty="0"/>
              <a:t>The message was </a:t>
            </a:r>
            <a:r>
              <a:rPr lang="en-GB" sz="2800" dirty="0"/>
              <a:t>${</a:t>
            </a:r>
            <a:r>
              <a:rPr lang="en-GB" sz="1800" dirty="0" err="1"/>
              <a:t>msg</a:t>
            </a:r>
            <a:r>
              <a:rPr lang="en-GB" sz="2800" dirty="0"/>
              <a:t>}`</a:t>
            </a:r>
            <a:r>
              <a:rPr lang="en-GB" sz="1800" dirty="0"/>
              <a:t>);</a:t>
            </a:r>
            <a:endParaRPr lang="en-GB" dirty="0"/>
          </a:p>
        </p:txBody>
      </p:sp>
      <p:sp>
        <p:nvSpPr>
          <p:cNvPr id="6" name="TextBox 5">
            <a:extLst>
              <a:ext uri="{FF2B5EF4-FFF2-40B4-BE49-F238E27FC236}">
                <a16:creationId xmlns:a16="http://schemas.microsoft.com/office/drawing/2014/main" id="{78663615-AAAA-BA22-1E67-C27CAA955F9B}"/>
              </a:ext>
            </a:extLst>
          </p:cNvPr>
          <p:cNvSpPr txBox="1"/>
          <p:nvPr/>
        </p:nvSpPr>
        <p:spPr>
          <a:xfrm>
            <a:off x="4550427" y="2257085"/>
            <a:ext cx="320922" cy="584775"/>
          </a:xfrm>
          <a:prstGeom prst="rect">
            <a:avLst/>
          </a:prstGeom>
          <a:noFill/>
        </p:spPr>
        <p:txBody>
          <a:bodyPr wrap="none" rtlCol="0">
            <a:spAutoFit/>
          </a:bodyPr>
          <a:lstStyle/>
          <a:p>
            <a:r>
              <a:rPr lang="en-GB" sz="3200" b="1" dirty="0"/>
              <a:t>`</a:t>
            </a:r>
          </a:p>
        </p:txBody>
      </p:sp>
      <p:sp>
        <p:nvSpPr>
          <p:cNvPr id="7" name="TextBox 6">
            <a:extLst>
              <a:ext uri="{FF2B5EF4-FFF2-40B4-BE49-F238E27FC236}">
                <a16:creationId xmlns:a16="http://schemas.microsoft.com/office/drawing/2014/main" id="{FE47F6D0-AE15-D405-6C0A-F19EC1D55F32}"/>
              </a:ext>
            </a:extLst>
          </p:cNvPr>
          <p:cNvSpPr txBox="1"/>
          <p:nvPr/>
        </p:nvSpPr>
        <p:spPr>
          <a:xfrm>
            <a:off x="6045464" y="5643354"/>
            <a:ext cx="2994304" cy="738664"/>
          </a:xfrm>
          <a:prstGeom prst="rect">
            <a:avLst/>
          </a:prstGeom>
          <a:noFill/>
        </p:spPr>
        <p:txBody>
          <a:bodyPr wrap="square" rtlCol="0">
            <a:spAutoFit/>
          </a:bodyPr>
          <a:lstStyle/>
          <a:p>
            <a:r>
              <a:rPr lang="en-GB" sz="1400" i="1" dirty="0"/>
              <a:t>https://developer.mozilla.org/en-US/docs/Web/JavaScript/Reference/Template_literals</a:t>
            </a:r>
          </a:p>
        </p:txBody>
      </p:sp>
      <p:sp>
        <p:nvSpPr>
          <p:cNvPr id="10" name="TextBox 9">
            <a:extLst>
              <a:ext uri="{FF2B5EF4-FFF2-40B4-BE49-F238E27FC236}">
                <a16:creationId xmlns:a16="http://schemas.microsoft.com/office/drawing/2014/main" id="{74D6AAD1-C157-CD04-7DE6-5139E83FBC6D}"/>
              </a:ext>
            </a:extLst>
          </p:cNvPr>
          <p:cNvSpPr txBox="1"/>
          <p:nvPr/>
        </p:nvSpPr>
        <p:spPr>
          <a:xfrm>
            <a:off x="941355" y="3002662"/>
            <a:ext cx="4358886" cy="369332"/>
          </a:xfrm>
          <a:prstGeom prst="rect">
            <a:avLst/>
          </a:prstGeom>
          <a:solidFill>
            <a:schemeClr val="accent6">
              <a:lumMod val="20000"/>
              <a:lumOff val="80000"/>
            </a:schemeClr>
          </a:solidFill>
        </p:spPr>
        <p:txBody>
          <a:bodyPr wrap="none" rtlCol="0">
            <a:spAutoFit/>
          </a:bodyPr>
          <a:lstStyle/>
          <a:p>
            <a:r>
              <a:rPr lang="en-GB" sz="1800" dirty="0"/>
              <a:t>console.log(“The message was “ + </a:t>
            </a:r>
            <a:r>
              <a:rPr lang="en-GB" sz="1800" dirty="0" err="1"/>
              <a:t>msg</a:t>
            </a:r>
            <a:r>
              <a:rPr lang="en-GB" sz="1800" dirty="0"/>
              <a:t>);</a:t>
            </a:r>
            <a:endParaRPr lang="en-GB" dirty="0"/>
          </a:p>
        </p:txBody>
      </p:sp>
      <p:grpSp>
        <p:nvGrpSpPr>
          <p:cNvPr id="19" name="Group 18">
            <a:extLst>
              <a:ext uri="{FF2B5EF4-FFF2-40B4-BE49-F238E27FC236}">
                <a16:creationId xmlns:a16="http://schemas.microsoft.com/office/drawing/2014/main" id="{FEEFFAA8-506B-53B9-4726-EAB9CBE63187}"/>
              </a:ext>
            </a:extLst>
          </p:cNvPr>
          <p:cNvGrpSpPr/>
          <p:nvPr/>
        </p:nvGrpSpPr>
        <p:grpSpPr>
          <a:xfrm>
            <a:off x="2377298" y="5571681"/>
            <a:ext cx="2104684" cy="472465"/>
            <a:chOff x="2377298" y="5571681"/>
            <a:chExt cx="2104684" cy="472465"/>
          </a:xfrm>
        </p:grpSpPr>
        <p:sp>
          <p:nvSpPr>
            <p:cNvPr id="12" name="TextBox 11">
              <a:extLst>
                <a:ext uri="{FF2B5EF4-FFF2-40B4-BE49-F238E27FC236}">
                  <a16:creationId xmlns:a16="http://schemas.microsoft.com/office/drawing/2014/main" id="{E3FF49E0-D216-DA5B-0D66-219099CE2174}"/>
                </a:ext>
              </a:extLst>
            </p:cNvPr>
            <p:cNvSpPr txBox="1"/>
            <p:nvPr/>
          </p:nvSpPr>
          <p:spPr>
            <a:xfrm>
              <a:off x="3445220" y="5634077"/>
              <a:ext cx="928459" cy="369332"/>
            </a:xfrm>
            <a:prstGeom prst="rect">
              <a:avLst/>
            </a:prstGeom>
            <a:noFill/>
          </p:spPr>
          <p:txBody>
            <a:bodyPr wrap="none" rtlCol="0">
              <a:spAutoFit/>
            </a:bodyPr>
            <a:lstStyle/>
            <a:p>
              <a:r>
                <a:rPr lang="en-GB" dirty="0"/>
                <a:t>not this</a:t>
              </a:r>
            </a:p>
          </p:txBody>
        </p:sp>
        <p:cxnSp>
          <p:nvCxnSpPr>
            <p:cNvPr id="15" name="Straight Connector 14">
              <a:extLst>
                <a:ext uri="{FF2B5EF4-FFF2-40B4-BE49-F238E27FC236}">
                  <a16:creationId xmlns:a16="http://schemas.microsoft.com/office/drawing/2014/main" id="{504F11B5-652A-11DF-DDCD-931AF2E58D96}"/>
                </a:ext>
              </a:extLst>
            </p:cNvPr>
            <p:cNvCxnSpPr/>
            <p:nvPr/>
          </p:nvCxnSpPr>
          <p:spPr bwMode="auto">
            <a:xfrm>
              <a:off x="3106284" y="5618347"/>
              <a:ext cx="298483" cy="400792"/>
            </a:xfrm>
            <a:prstGeom prst="line">
              <a:avLst/>
            </a:prstGeom>
            <a:solidFill>
              <a:schemeClr val="accent1"/>
            </a:solidFill>
            <a:ln w="136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Connector 16">
              <a:extLst>
                <a:ext uri="{FF2B5EF4-FFF2-40B4-BE49-F238E27FC236}">
                  <a16:creationId xmlns:a16="http://schemas.microsoft.com/office/drawing/2014/main" id="{DCBE95E2-D5BD-CBB3-99BE-231F2992455F}"/>
                </a:ext>
              </a:extLst>
            </p:cNvPr>
            <p:cNvCxnSpPr/>
            <p:nvPr/>
          </p:nvCxnSpPr>
          <p:spPr bwMode="auto">
            <a:xfrm>
              <a:off x="4481982" y="5571681"/>
              <a:ext cx="0" cy="472465"/>
            </a:xfrm>
            <a:prstGeom prst="line">
              <a:avLst/>
            </a:prstGeom>
            <a:solidFill>
              <a:schemeClr val="accent1"/>
            </a:solidFill>
            <a:ln w="139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a:extLst>
                <a:ext uri="{FF2B5EF4-FFF2-40B4-BE49-F238E27FC236}">
                  <a16:creationId xmlns:a16="http://schemas.microsoft.com/office/drawing/2014/main" id="{D603C4EE-4691-DAC6-5957-31D19BC13C69}"/>
                </a:ext>
              </a:extLst>
            </p:cNvPr>
            <p:cNvSpPr txBox="1"/>
            <p:nvPr/>
          </p:nvSpPr>
          <p:spPr>
            <a:xfrm>
              <a:off x="2377298" y="5643354"/>
              <a:ext cx="620683" cy="369332"/>
            </a:xfrm>
            <a:prstGeom prst="rect">
              <a:avLst/>
            </a:prstGeom>
            <a:noFill/>
          </p:spPr>
          <p:txBody>
            <a:bodyPr wrap="none" rtlCol="0">
              <a:spAutoFit/>
            </a:bodyPr>
            <a:lstStyle/>
            <a:p>
              <a:r>
                <a:rPr lang="en-GB" dirty="0"/>
                <a:t>This</a:t>
              </a:r>
            </a:p>
          </p:txBody>
        </p:sp>
      </p:grpSp>
      <p:grpSp>
        <p:nvGrpSpPr>
          <p:cNvPr id="26" name="Group 25">
            <a:extLst>
              <a:ext uri="{FF2B5EF4-FFF2-40B4-BE49-F238E27FC236}">
                <a16:creationId xmlns:a16="http://schemas.microsoft.com/office/drawing/2014/main" id="{29AE6124-293B-C167-547F-D67E9B57216F}"/>
              </a:ext>
            </a:extLst>
          </p:cNvPr>
          <p:cNvGrpSpPr/>
          <p:nvPr/>
        </p:nvGrpSpPr>
        <p:grpSpPr>
          <a:xfrm>
            <a:off x="66431" y="4477243"/>
            <a:ext cx="2138483" cy="2330310"/>
            <a:chOff x="66431" y="4477243"/>
            <a:chExt cx="2138483" cy="2330310"/>
          </a:xfrm>
        </p:grpSpPr>
        <p:pic>
          <p:nvPicPr>
            <p:cNvPr id="9" name="Picture 8" descr="A close-up of a calculator&#10;&#10;Description automatically generated with medium confidence">
              <a:extLst>
                <a:ext uri="{FF2B5EF4-FFF2-40B4-BE49-F238E27FC236}">
                  <a16:creationId xmlns:a16="http://schemas.microsoft.com/office/drawing/2014/main" id="{12BCF043-63BD-598A-A030-F7C29AA1BF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31" y="5207576"/>
              <a:ext cx="1962638" cy="1599977"/>
            </a:xfrm>
            <a:prstGeom prst="rect">
              <a:avLst/>
            </a:prstGeom>
          </p:spPr>
        </p:pic>
        <p:pic>
          <p:nvPicPr>
            <p:cNvPr id="21" name="Picture 20">
              <a:extLst>
                <a:ext uri="{FF2B5EF4-FFF2-40B4-BE49-F238E27FC236}">
                  <a16:creationId xmlns:a16="http://schemas.microsoft.com/office/drawing/2014/main" id="{AAA380A3-A9B0-EAA4-7676-0A4532AEED2F}"/>
                </a:ext>
              </a:extLst>
            </p:cNvPr>
            <p:cNvPicPr>
              <a:picLocks noChangeAspect="1"/>
            </p:cNvPicPr>
            <p:nvPr/>
          </p:nvPicPr>
          <p:blipFill>
            <a:blip r:embed="rId3"/>
            <a:stretch>
              <a:fillRect/>
            </a:stretch>
          </p:blipFill>
          <p:spPr>
            <a:xfrm>
              <a:off x="898100" y="4477243"/>
              <a:ext cx="1306814" cy="1287309"/>
            </a:xfrm>
            <a:prstGeom prst="rect">
              <a:avLst/>
            </a:prstGeom>
          </p:spPr>
        </p:pic>
        <p:cxnSp>
          <p:nvCxnSpPr>
            <p:cNvPr id="23" name="Straight Connector 22">
              <a:extLst>
                <a:ext uri="{FF2B5EF4-FFF2-40B4-BE49-F238E27FC236}">
                  <a16:creationId xmlns:a16="http://schemas.microsoft.com/office/drawing/2014/main" id="{A58F4F67-9636-5347-2F4E-25DE1CB66760}"/>
                </a:ext>
              </a:extLst>
            </p:cNvPr>
            <p:cNvCxnSpPr/>
            <p:nvPr/>
          </p:nvCxnSpPr>
          <p:spPr bwMode="auto">
            <a:xfrm flipV="1">
              <a:off x="200025" y="4477243"/>
              <a:ext cx="741330" cy="900187"/>
            </a:xfrm>
            <a:prstGeom prst="line">
              <a:avLst/>
            </a:prstGeom>
            <a:solidFill>
              <a:schemeClr val="accent1"/>
            </a:solidFill>
            <a:ln w="38100" cap="flat" cmpd="sng" algn="ctr">
              <a:solidFill>
                <a:srgbClr val="FF0000"/>
              </a:solidFill>
              <a:prstDash val="sys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Straight Connector 24">
              <a:extLst>
                <a:ext uri="{FF2B5EF4-FFF2-40B4-BE49-F238E27FC236}">
                  <a16:creationId xmlns:a16="http://schemas.microsoft.com/office/drawing/2014/main" id="{59F912E2-8D72-B589-8501-B4BCC77DCAF1}"/>
                </a:ext>
              </a:extLst>
            </p:cNvPr>
            <p:cNvCxnSpPr/>
            <p:nvPr/>
          </p:nvCxnSpPr>
          <p:spPr bwMode="auto">
            <a:xfrm flipV="1">
              <a:off x="450094" y="5538232"/>
              <a:ext cx="1350279" cy="105122"/>
            </a:xfrm>
            <a:prstGeom prst="line">
              <a:avLst/>
            </a:prstGeom>
            <a:solidFill>
              <a:schemeClr val="accent1"/>
            </a:solidFill>
            <a:ln w="38100" cap="flat" cmpd="sng" algn="ctr">
              <a:solidFill>
                <a:srgbClr val="FF0000"/>
              </a:solidFill>
              <a:prstDash val="sys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30" name="TextBox 29">
            <a:extLst>
              <a:ext uri="{FF2B5EF4-FFF2-40B4-BE49-F238E27FC236}">
                <a16:creationId xmlns:a16="http://schemas.microsoft.com/office/drawing/2014/main" id="{5A211E9E-A820-3510-A7DA-0CE63C4A737C}"/>
              </a:ext>
            </a:extLst>
          </p:cNvPr>
          <p:cNvSpPr txBox="1"/>
          <p:nvPr/>
        </p:nvSpPr>
        <p:spPr>
          <a:xfrm>
            <a:off x="5699602" y="57545"/>
            <a:ext cx="3401654" cy="584775"/>
          </a:xfrm>
          <a:prstGeom prst="rect">
            <a:avLst/>
          </a:prstGeom>
          <a:noFill/>
        </p:spPr>
        <p:txBody>
          <a:bodyPr wrap="square" rtlCol="0">
            <a:spAutoFit/>
          </a:bodyPr>
          <a:lstStyle/>
          <a:p>
            <a:r>
              <a:rPr lang="en-GB" sz="1600" i="1" dirty="0"/>
              <a:t>Notice we need the dollar and curly braces to enclose the variable</a:t>
            </a:r>
          </a:p>
        </p:txBody>
      </p:sp>
      <p:cxnSp>
        <p:nvCxnSpPr>
          <p:cNvPr id="32" name="Straight Arrow Connector 31">
            <a:extLst>
              <a:ext uri="{FF2B5EF4-FFF2-40B4-BE49-F238E27FC236}">
                <a16:creationId xmlns:a16="http://schemas.microsoft.com/office/drawing/2014/main" id="{E3E83700-F68E-15B1-2729-FE8728BC8E83}"/>
              </a:ext>
            </a:extLst>
          </p:cNvPr>
          <p:cNvCxnSpPr/>
          <p:nvPr/>
        </p:nvCxnSpPr>
        <p:spPr bwMode="auto">
          <a:xfrm flipH="1">
            <a:off x="4981074" y="679966"/>
            <a:ext cx="1241659" cy="73013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35" name="Group 34">
            <a:extLst>
              <a:ext uri="{FF2B5EF4-FFF2-40B4-BE49-F238E27FC236}">
                <a16:creationId xmlns:a16="http://schemas.microsoft.com/office/drawing/2014/main" id="{902913EB-6AB5-6B2E-38B9-7DDA326B776A}"/>
              </a:ext>
            </a:extLst>
          </p:cNvPr>
          <p:cNvGrpSpPr/>
          <p:nvPr/>
        </p:nvGrpSpPr>
        <p:grpSpPr>
          <a:xfrm>
            <a:off x="4550427" y="3846477"/>
            <a:ext cx="4450010" cy="1358287"/>
            <a:chOff x="4550427" y="3846477"/>
            <a:chExt cx="4450010" cy="1358287"/>
          </a:xfrm>
        </p:grpSpPr>
        <p:sp>
          <p:nvSpPr>
            <p:cNvPr id="27" name="TextBox 26">
              <a:extLst>
                <a:ext uri="{FF2B5EF4-FFF2-40B4-BE49-F238E27FC236}">
                  <a16:creationId xmlns:a16="http://schemas.microsoft.com/office/drawing/2014/main" id="{12B5A88A-9214-9B51-77A9-824A255A1920}"/>
                </a:ext>
              </a:extLst>
            </p:cNvPr>
            <p:cNvSpPr txBox="1"/>
            <p:nvPr/>
          </p:nvSpPr>
          <p:spPr>
            <a:xfrm>
              <a:off x="4583843" y="4175892"/>
              <a:ext cx="4416594" cy="646331"/>
            </a:xfrm>
            <a:prstGeom prst="rect">
              <a:avLst/>
            </a:prstGeom>
            <a:solidFill>
              <a:schemeClr val="accent6">
                <a:lumMod val="20000"/>
                <a:lumOff val="80000"/>
              </a:schemeClr>
            </a:solidFill>
          </p:spPr>
          <p:txBody>
            <a:bodyPr wrap="none" rtlCol="0">
              <a:spAutoFit/>
            </a:bodyPr>
            <a:lstStyle/>
            <a:p>
              <a:r>
                <a:rPr lang="en-GB" sz="1800" dirty="0"/>
                <a:t>let </a:t>
              </a:r>
              <a:r>
                <a:rPr lang="en-GB" sz="1800" b="1" dirty="0" err="1"/>
                <a:t>msg</a:t>
              </a:r>
              <a:r>
                <a:rPr lang="en-GB" sz="1800" dirty="0"/>
                <a:t> = “Hello World”;</a:t>
              </a:r>
            </a:p>
            <a:p>
              <a:r>
                <a:rPr lang="en-GB" sz="1800" dirty="0"/>
                <a:t>console.log(`The message was ${</a:t>
              </a:r>
              <a:r>
                <a:rPr lang="en-GB" sz="1800" b="1" dirty="0" err="1"/>
                <a:t>msg</a:t>
              </a:r>
              <a:r>
                <a:rPr lang="en-GB" sz="1800" dirty="0"/>
                <a:t>}`);</a:t>
              </a:r>
              <a:endParaRPr lang="en-GB" dirty="0"/>
            </a:p>
          </p:txBody>
        </p:sp>
        <p:sp>
          <p:nvSpPr>
            <p:cNvPr id="28" name="TextBox 27">
              <a:extLst>
                <a:ext uri="{FF2B5EF4-FFF2-40B4-BE49-F238E27FC236}">
                  <a16:creationId xmlns:a16="http://schemas.microsoft.com/office/drawing/2014/main" id="{B4B0F0D8-D693-509A-7F33-CF44D70B8287}"/>
                </a:ext>
              </a:extLst>
            </p:cNvPr>
            <p:cNvSpPr txBox="1"/>
            <p:nvPr/>
          </p:nvSpPr>
          <p:spPr>
            <a:xfrm>
              <a:off x="4550427" y="4835432"/>
              <a:ext cx="4417235" cy="369332"/>
            </a:xfrm>
            <a:prstGeom prst="rect">
              <a:avLst/>
            </a:prstGeom>
            <a:noFill/>
          </p:spPr>
          <p:txBody>
            <a:bodyPr wrap="none" rtlCol="0">
              <a:spAutoFit/>
            </a:bodyPr>
            <a:lstStyle/>
            <a:p>
              <a:r>
                <a:rPr lang="en-GB" dirty="0"/>
                <a:t>Result is “The message was Hello World”</a:t>
              </a:r>
            </a:p>
          </p:txBody>
        </p:sp>
        <p:sp>
          <p:nvSpPr>
            <p:cNvPr id="34" name="TextBox 33">
              <a:extLst>
                <a:ext uri="{FF2B5EF4-FFF2-40B4-BE49-F238E27FC236}">
                  <a16:creationId xmlns:a16="http://schemas.microsoft.com/office/drawing/2014/main" id="{2F8F4D99-45A2-87E3-1F0F-D385DD2D04EC}"/>
                </a:ext>
              </a:extLst>
            </p:cNvPr>
            <p:cNvSpPr txBox="1"/>
            <p:nvPr/>
          </p:nvSpPr>
          <p:spPr>
            <a:xfrm>
              <a:off x="4572000" y="3846477"/>
              <a:ext cx="1210588" cy="369332"/>
            </a:xfrm>
            <a:prstGeom prst="rect">
              <a:avLst/>
            </a:prstGeom>
            <a:noFill/>
          </p:spPr>
          <p:txBody>
            <a:bodyPr wrap="none" rtlCol="0">
              <a:spAutoFit/>
            </a:bodyPr>
            <a:lstStyle/>
            <a:p>
              <a:r>
                <a:rPr lang="en-GB" b="1" dirty="0"/>
                <a:t>Example:</a:t>
              </a:r>
            </a:p>
          </p:txBody>
        </p:sp>
      </p:grpSp>
    </p:spTree>
    <p:extLst>
      <p:ext uri="{BB962C8B-B14F-4D97-AF65-F5344CB8AC3E}">
        <p14:creationId xmlns:p14="http://schemas.microsoft.com/office/powerpoint/2010/main" val="11437625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87B40-C68F-A6CE-1DA2-2EF3AAF789C5}"/>
              </a:ext>
            </a:extLst>
          </p:cNvPr>
          <p:cNvSpPr>
            <a:spLocks noGrp="1"/>
          </p:cNvSpPr>
          <p:nvPr>
            <p:ph type="title"/>
          </p:nvPr>
        </p:nvSpPr>
        <p:spPr/>
        <p:txBody>
          <a:bodyPr/>
          <a:lstStyle/>
          <a:p>
            <a:r>
              <a:rPr lang="en-GB" dirty="0"/>
              <a:t>JSX Examples</a:t>
            </a:r>
          </a:p>
        </p:txBody>
      </p:sp>
      <p:sp>
        <p:nvSpPr>
          <p:cNvPr id="3" name="Content Placeholder 2">
            <a:extLst>
              <a:ext uri="{FF2B5EF4-FFF2-40B4-BE49-F238E27FC236}">
                <a16:creationId xmlns:a16="http://schemas.microsoft.com/office/drawing/2014/main" id="{98B5C111-A6ED-C58D-99A5-A4CF2C5FF02F}"/>
              </a:ext>
            </a:extLst>
          </p:cNvPr>
          <p:cNvSpPr>
            <a:spLocks noGrp="1"/>
          </p:cNvSpPr>
          <p:nvPr>
            <p:ph idx="1"/>
          </p:nvPr>
        </p:nvSpPr>
        <p:spPr>
          <a:xfrm>
            <a:off x="257175" y="942827"/>
            <a:ext cx="8574129" cy="4895998"/>
          </a:xfrm>
        </p:spPr>
        <p:txBody>
          <a:bodyPr/>
          <a:lstStyle/>
          <a:p>
            <a:r>
              <a:rPr lang="en-GB" dirty="0"/>
              <a:t>Empty tags can use shortened tag format</a:t>
            </a:r>
          </a:p>
          <a:p>
            <a:endParaRPr lang="en-GB" dirty="0"/>
          </a:p>
          <a:p>
            <a:endParaRPr lang="en-GB" dirty="0"/>
          </a:p>
          <a:p>
            <a:r>
              <a:rPr lang="en-GB" dirty="0"/>
              <a:t>Since JSX is dynamically being created by our JavaScript we can use loops and branches</a:t>
            </a:r>
          </a:p>
          <a:p>
            <a:endParaRPr lang="en-GB" dirty="0"/>
          </a:p>
          <a:p>
            <a:endParaRPr lang="en-GB" dirty="0"/>
          </a:p>
          <a:p>
            <a:endParaRPr lang="en-GB" dirty="0"/>
          </a:p>
          <a:p>
            <a:endParaRPr lang="en-GB" dirty="0"/>
          </a:p>
          <a:p>
            <a:endParaRPr lang="en-GB" dirty="0"/>
          </a:p>
          <a:p>
            <a:r>
              <a:rPr lang="en-GB" dirty="0"/>
              <a:t>Provide attribute values are either as strings of embedded JS</a:t>
            </a:r>
          </a:p>
          <a:p>
            <a:endParaRPr lang="en-GB" dirty="0"/>
          </a:p>
          <a:p>
            <a:endParaRPr lang="en-GB" dirty="0"/>
          </a:p>
        </p:txBody>
      </p:sp>
      <p:sp>
        <p:nvSpPr>
          <p:cNvPr id="4" name="Footer Placeholder 3">
            <a:extLst>
              <a:ext uri="{FF2B5EF4-FFF2-40B4-BE49-F238E27FC236}">
                <a16:creationId xmlns:a16="http://schemas.microsoft.com/office/drawing/2014/main" id="{A758DF58-00ED-4280-0A70-6D8B6525223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1C4BD2B-A0DF-CEAA-2785-043CE7A3E9FB}"/>
              </a:ext>
            </a:extLst>
          </p:cNvPr>
          <p:cNvSpPr txBox="1"/>
          <p:nvPr/>
        </p:nvSpPr>
        <p:spPr>
          <a:xfrm>
            <a:off x="315731" y="2846248"/>
            <a:ext cx="8512537" cy="1569660"/>
          </a:xfrm>
          <a:prstGeom prst="rect">
            <a:avLst/>
          </a:prstGeom>
          <a:solidFill>
            <a:schemeClr val="accent6">
              <a:lumMod val="20000"/>
              <a:lumOff val="80000"/>
            </a:schemeClr>
          </a:solidFill>
        </p:spPr>
        <p:txBody>
          <a:bodyPr wrap="square" rtlCol="0">
            <a:spAutoFit/>
          </a:bodyPr>
          <a:lstStyle/>
          <a:p>
            <a:r>
              <a:rPr lang="en-GB" sz="1600" dirty="0">
                <a:solidFill>
                  <a:schemeClr val="accent1">
                    <a:lumMod val="25000"/>
                  </a:schemeClr>
                </a:solidFill>
              </a:rPr>
              <a:t>// Choose what to display based on some condition</a:t>
            </a:r>
          </a:p>
          <a:p>
            <a:r>
              <a:rPr lang="en-GB" sz="1600" dirty="0"/>
              <a:t>function </a:t>
            </a:r>
            <a:r>
              <a:rPr lang="en-GB" sz="1600" dirty="0" err="1"/>
              <a:t>getMessage</a:t>
            </a:r>
            <a:r>
              <a:rPr lang="en-GB" sz="1600" dirty="0"/>
              <a:t>(option)</a:t>
            </a:r>
          </a:p>
          <a:p>
            <a:r>
              <a:rPr lang="en-GB" sz="1600" dirty="0"/>
              <a:t>{</a:t>
            </a:r>
          </a:p>
          <a:p>
            <a:r>
              <a:rPr lang="en-GB" sz="1600" dirty="0"/>
              <a:t>    if(option === 1) return </a:t>
            </a:r>
            <a:r>
              <a:rPr lang="en-GB" sz="1600" b="1" dirty="0"/>
              <a:t>&lt;h1&gt;Hello&lt;/h1&gt;</a:t>
            </a:r>
            <a:r>
              <a:rPr lang="en-GB" sz="1600" dirty="0"/>
              <a:t>;</a:t>
            </a:r>
          </a:p>
          <a:p>
            <a:r>
              <a:rPr lang="en-GB" sz="1600" dirty="0"/>
              <a:t>    else return </a:t>
            </a:r>
            <a:r>
              <a:rPr lang="en-GB" sz="1600" b="1" dirty="0"/>
              <a:t>&lt;h1&gt;Goodbye&lt;/h1&gt;</a:t>
            </a:r>
            <a:r>
              <a:rPr lang="en-GB" sz="1600" dirty="0"/>
              <a:t>;</a:t>
            </a:r>
          </a:p>
          <a:p>
            <a:r>
              <a:rPr lang="en-GB" sz="1600" dirty="0"/>
              <a:t>}</a:t>
            </a:r>
          </a:p>
        </p:txBody>
      </p:sp>
      <p:sp>
        <p:nvSpPr>
          <p:cNvPr id="6" name="TextBox 5">
            <a:extLst>
              <a:ext uri="{FF2B5EF4-FFF2-40B4-BE49-F238E27FC236}">
                <a16:creationId xmlns:a16="http://schemas.microsoft.com/office/drawing/2014/main" id="{F3C1676D-FE7E-7CDA-7976-365ACB095BA4}"/>
              </a:ext>
            </a:extLst>
          </p:cNvPr>
          <p:cNvSpPr txBox="1"/>
          <p:nvPr/>
        </p:nvSpPr>
        <p:spPr>
          <a:xfrm>
            <a:off x="257175" y="5039106"/>
            <a:ext cx="8512537" cy="584775"/>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element = &lt;a </a:t>
            </a:r>
            <a:r>
              <a:rPr lang="en-GB" sz="1600" dirty="0" err="1"/>
              <a:t>href</a:t>
            </a:r>
            <a:r>
              <a:rPr lang="en-GB" sz="1600" dirty="0"/>
              <a:t>=</a:t>
            </a:r>
            <a:r>
              <a:rPr lang="en-GB" sz="1600" b="1" dirty="0">
                <a:solidFill>
                  <a:srgbClr val="FF0000"/>
                </a:solidFill>
              </a:rPr>
              <a:t>"https://www.reactjs.org"</a:t>
            </a:r>
            <a:r>
              <a:rPr lang="en-GB" sz="1600" dirty="0"/>
              <a:t>&gt; link &lt;/a&gt;;</a:t>
            </a:r>
          </a:p>
          <a:p>
            <a:r>
              <a:rPr lang="en-GB" sz="1600" dirty="0" err="1"/>
              <a:t>const</a:t>
            </a:r>
            <a:r>
              <a:rPr lang="en-GB" sz="1600" dirty="0"/>
              <a:t> element = &lt;</a:t>
            </a:r>
            <a:r>
              <a:rPr lang="en-GB" sz="1600" dirty="0" err="1"/>
              <a:t>img</a:t>
            </a:r>
            <a:r>
              <a:rPr lang="en-GB" sz="1600" dirty="0"/>
              <a:t> </a:t>
            </a:r>
            <a:r>
              <a:rPr lang="en-GB" sz="1600" dirty="0" err="1"/>
              <a:t>src</a:t>
            </a:r>
            <a:r>
              <a:rPr lang="en-GB" sz="1600" dirty="0"/>
              <a:t>=</a:t>
            </a:r>
            <a:r>
              <a:rPr lang="en-GB" sz="1600" b="1" dirty="0">
                <a:solidFill>
                  <a:srgbClr val="FF0000"/>
                </a:solidFill>
              </a:rPr>
              <a:t>{</a:t>
            </a:r>
            <a:r>
              <a:rPr lang="en-GB" sz="1600" b="1" dirty="0" err="1">
                <a:solidFill>
                  <a:srgbClr val="FF0000"/>
                </a:solidFill>
              </a:rPr>
              <a:t>user.avatarUrl</a:t>
            </a:r>
            <a:r>
              <a:rPr lang="en-GB" sz="1600" b="1" dirty="0">
                <a:solidFill>
                  <a:srgbClr val="FF0000"/>
                </a:solidFill>
              </a:rPr>
              <a:t>}</a:t>
            </a:r>
            <a:r>
              <a:rPr lang="en-GB" sz="1600" dirty="0"/>
              <a:t>&gt;&lt;/</a:t>
            </a:r>
            <a:r>
              <a:rPr lang="en-GB" sz="1600" dirty="0" err="1"/>
              <a:t>img</a:t>
            </a:r>
            <a:r>
              <a:rPr lang="en-GB" sz="1600" dirty="0"/>
              <a:t>&gt;;</a:t>
            </a:r>
          </a:p>
        </p:txBody>
      </p:sp>
      <p:sp>
        <p:nvSpPr>
          <p:cNvPr id="9" name="TextBox 8">
            <a:extLst>
              <a:ext uri="{FF2B5EF4-FFF2-40B4-BE49-F238E27FC236}">
                <a16:creationId xmlns:a16="http://schemas.microsoft.com/office/drawing/2014/main" id="{8FFCEEE7-EB11-9F1D-1971-22B1F76BD40A}"/>
              </a:ext>
            </a:extLst>
          </p:cNvPr>
          <p:cNvSpPr txBox="1"/>
          <p:nvPr/>
        </p:nvSpPr>
        <p:spPr>
          <a:xfrm>
            <a:off x="315731" y="1426258"/>
            <a:ext cx="8512537" cy="584775"/>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element = &lt;</a:t>
            </a:r>
            <a:r>
              <a:rPr lang="en-GB" sz="1600" dirty="0" err="1"/>
              <a:t>img</a:t>
            </a:r>
            <a:r>
              <a:rPr lang="en-GB" sz="1600" dirty="0"/>
              <a:t> </a:t>
            </a:r>
            <a:r>
              <a:rPr lang="en-GB" sz="1600" dirty="0" err="1"/>
              <a:t>src</a:t>
            </a:r>
            <a:r>
              <a:rPr lang="en-GB" sz="1600" dirty="0"/>
              <a:t>={</a:t>
            </a:r>
            <a:r>
              <a:rPr lang="en-GB" sz="1600" dirty="0" err="1"/>
              <a:t>user.avatarUrl</a:t>
            </a:r>
            <a:r>
              <a:rPr lang="en-GB" sz="1600" dirty="0"/>
              <a:t>}</a:t>
            </a:r>
            <a:r>
              <a:rPr lang="en-GB" sz="1600" b="1" dirty="0"/>
              <a:t>&gt;&lt;/</a:t>
            </a:r>
            <a:r>
              <a:rPr lang="en-GB" sz="1600" b="1" dirty="0" err="1"/>
              <a:t>img</a:t>
            </a:r>
            <a:r>
              <a:rPr lang="en-GB" sz="1600" b="1" dirty="0"/>
              <a:t>&gt;</a:t>
            </a:r>
            <a:r>
              <a:rPr lang="en-GB" sz="1600" dirty="0"/>
              <a:t>;       // </a:t>
            </a:r>
            <a:r>
              <a:rPr lang="en-GB" sz="1600" dirty="0">
                <a:solidFill>
                  <a:schemeClr val="accent1">
                    <a:lumMod val="25000"/>
                  </a:schemeClr>
                </a:solidFill>
              </a:rPr>
              <a:t>This is……</a:t>
            </a:r>
          </a:p>
          <a:p>
            <a:r>
              <a:rPr lang="en-GB" sz="1600" dirty="0" err="1"/>
              <a:t>const</a:t>
            </a:r>
            <a:r>
              <a:rPr lang="en-GB" sz="1600" dirty="0"/>
              <a:t> element = &lt;</a:t>
            </a:r>
            <a:r>
              <a:rPr lang="en-GB" sz="1600" dirty="0" err="1"/>
              <a:t>img</a:t>
            </a:r>
            <a:r>
              <a:rPr lang="en-GB" sz="1600" dirty="0"/>
              <a:t> </a:t>
            </a:r>
            <a:r>
              <a:rPr lang="en-GB" sz="1600" dirty="0" err="1"/>
              <a:t>src</a:t>
            </a:r>
            <a:r>
              <a:rPr lang="en-GB" sz="1600" dirty="0"/>
              <a:t>={</a:t>
            </a:r>
            <a:r>
              <a:rPr lang="en-GB" sz="1600" dirty="0" err="1"/>
              <a:t>user.avatarUrl</a:t>
            </a:r>
            <a:r>
              <a:rPr lang="en-GB" sz="1600" dirty="0"/>
              <a:t>}</a:t>
            </a:r>
            <a:r>
              <a:rPr lang="en-GB" sz="1600" b="1" dirty="0"/>
              <a:t> /&gt;</a:t>
            </a:r>
            <a:r>
              <a:rPr lang="en-GB" sz="1600" dirty="0"/>
              <a:t>;                </a:t>
            </a:r>
            <a:r>
              <a:rPr lang="en-GB" sz="1600" dirty="0">
                <a:solidFill>
                  <a:schemeClr val="accent1">
                    <a:lumMod val="25000"/>
                  </a:schemeClr>
                </a:solidFill>
              </a:rPr>
              <a:t>// ……equivalent to this</a:t>
            </a:r>
          </a:p>
        </p:txBody>
      </p:sp>
      <p:sp>
        <p:nvSpPr>
          <p:cNvPr id="11" name="TextBox 10">
            <a:extLst>
              <a:ext uri="{FF2B5EF4-FFF2-40B4-BE49-F238E27FC236}">
                <a16:creationId xmlns:a16="http://schemas.microsoft.com/office/drawing/2014/main" id="{BD299435-ECD8-30C0-D476-75728095B2B1}"/>
              </a:ext>
            </a:extLst>
          </p:cNvPr>
          <p:cNvSpPr txBox="1"/>
          <p:nvPr/>
        </p:nvSpPr>
        <p:spPr>
          <a:xfrm>
            <a:off x="1308453" y="5779784"/>
            <a:ext cx="5983058" cy="923330"/>
          </a:xfrm>
          <a:prstGeom prst="rect">
            <a:avLst/>
          </a:prstGeom>
          <a:solidFill>
            <a:schemeClr val="bg1"/>
          </a:solidFill>
          <a:ln>
            <a:solidFill>
              <a:srgbClr val="FF0000"/>
            </a:solidFill>
          </a:ln>
        </p:spPr>
        <p:txBody>
          <a:bodyPr wrap="square" rtlCol="0">
            <a:spAutoFit/>
          </a:bodyPr>
          <a:lstStyle/>
          <a:p>
            <a:r>
              <a:rPr lang="en-GB" dirty="0">
                <a:solidFill>
                  <a:srgbClr val="FF0000"/>
                </a:solidFill>
                <a:effectLst/>
              </a:rPr>
              <a:t>Note: JSX automatically prevents injection attacks and helps prevent XSS (cross-site-scripting) attacks, it is therefore safe to embed user input into JSX</a:t>
            </a:r>
            <a:endParaRPr lang="en-GB" i="1" dirty="0">
              <a:solidFill>
                <a:srgbClr val="FF0000"/>
              </a:solidFill>
              <a:effectLst/>
            </a:endParaRPr>
          </a:p>
        </p:txBody>
      </p:sp>
      <p:sp>
        <p:nvSpPr>
          <p:cNvPr id="10" name="TextBox 9">
            <a:extLst>
              <a:ext uri="{FF2B5EF4-FFF2-40B4-BE49-F238E27FC236}">
                <a16:creationId xmlns:a16="http://schemas.microsoft.com/office/drawing/2014/main" id="{167D03FB-E397-624B-CE8F-3030A476C467}"/>
              </a:ext>
            </a:extLst>
          </p:cNvPr>
          <p:cNvSpPr txBox="1"/>
          <p:nvPr/>
        </p:nvSpPr>
        <p:spPr>
          <a:xfrm>
            <a:off x="5320577" y="2874435"/>
            <a:ext cx="3449136" cy="646331"/>
          </a:xfrm>
          <a:prstGeom prst="rect">
            <a:avLst/>
          </a:prstGeom>
          <a:noFill/>
          <a:ln>
            <a:solidFill>
              <a:schemeClr val="tx1"/>
            </a:solidFill>
          </a:ln>
        </p:spPr>
        <p:txBody>
          <a:bodyPr wrap="square" rtlCol="0">
            <a:spAutoFit/>
          </a:bodyPr>
          <a:lstStyle/>
          <a:p>
            <a:r>
              <a:rPr lang="en-GB" sz="1200" i="1" dirty="0"/>
              <a:t>Note: Technically, this is </a:t>
            </a:r>
            <a:r>
              <a:rPr lang="en-GB" sz="1200" i="1" u="sng" dirty="0"/>
              <a:t>not</a:t>
            </a:r>
            <a:r>
              <a:rPr lang="en-GB" sz="1200" i="1" dirty="0"/>
              <a:t> a function component, it is just a JavaScript function that returns JSX. However, this a bit of a grey area!!</a:t>
            </a:r>
            <a:endParaRPr lang="en-GB" sz="1400" i="1" dirty="0"/>
          </a:p>
        </p:txBody>
      </p:sp>
      <p:sp>
        <p:nvSpPr>
          <p:cNvPr id="7" name="TextBox 6">
            <a:extLst>
              <a:ext uri="{FF2B5EF4-FFF2-40B4-BE49-F238E27FC236}">
                <a16:creationId xmlns:a16="http://schemas.microsoft.com/office/drawing/2014/main" id="{CF4FF9FC-2159-C180-7DC3-058FF7D2EA15}"/>
              </a:ext>
            </a:extLst>
          </p:cNvPr>
          <p:cNvSpPr txBox="1"/>
          <p:nvPr/>
        </p:nvSpPr>
        <p:spPr>
          <a:xfrm>
            <a:off x="6485867" y="5286584"/>
            <a:ext cx="1729961" cy="338554"/>
          </a:xfrm>
          <a:prstGeom prst="rect">
            <a:avLst/>
          </a:prstGeom>
          <a:noFill/>
        </p:spPr>
        <p:txBody>
          <a:bodyPr wrap="none" rtlCol="0">
            <a:spAutoFit/>
          </a:bodyPr>
          <a:lstStyle/>
          <a:p>
            <a:r>
              <a:rPr lang="en-GB" sz="1600" dirty="0">
                <a:solidFill>
                  <a:srgbClr val="FF0000"/>
                </a:solidFill>
                <a:sym typeface="Wingdings" panose="05000000000000000000" pitchFamily="2" charset="2"/>
              </a:rPr>
              <a:t> </a:t>
            </a:r>
            <a:r>
              <a:rPr lang="en-GB" sz="1600" i="1" dirty="0">
                <a:solidFill>
                  <a:srgbClr val="FF0000"/>
                </a:solidFill>
                <a:sym typeface="Wingdings" panose="05000000000000000000" pitchFamily="2" charset="2"/>
              </a:rPr>
              <a:t>Embedded JS</a:t>
            </a:r>
            <a:endParaRPr lang="en-GB" sz="1600" i="1" dirty="0">
              <a:solidFill>
                <a:srgbClr val="FF0000"/>
              </a:solidFill>
            </a:endParaRPr>
          </a:p>
        </p:txBody>
      </p:sp>
      <p:sp>
        <p:nvSpPr>
          <p:cNvPr id="8" name="TextBox 7">
            <a:extLst>
              <a:ext uri="{FF2B5EF4-FFF2-40B4-BE49-F238E27FC236}">
                <a16:creationId xmlns:a16="http://schemas.microsoft.com/office/drawing/2014/main" id="{E58185A4-1BA6-F562-967E-E12A6245A196}"/>
              </a:ext>
            </a:extLst>
          </p:cNvPr>
          <p:cNvSpPr txBox="1"/>
          <p:nvPr/>
        </p:nvSpPr>
        <p:spPr>
          <a:xfrm>
            <a:off x="6497023" y="5039106"/>
            <a:ext cx="1130822" cy="338554"/>
          </a:xfrm>
          <a:prstGeom prst="rect">
            <a:avLst/>
          </a:prstGeom>
          <a:noFill/>
        </p:spPr>
        <p:txBody>
          <a:bodyPr wrap="none" rtlCol="0">
            <a:spAutoFit/>
          </a:bodyPr>
          <a:lstStyle/>
          <a:p>
            <a:r>
              <a:rPr lang="en-GB" sz="1600" dirty="0">
                <a:solidFill>
                  <a:srgbClr val="FF0000"/>
                </a:solidFill>
                <a:sym typeface="Wingdings" panose="05000000000000000000" pitchFamily="2" charset="2"/>
              </a:rPr>
              <a:t> </a:t>
            </a:r>
            <a:r>
              <a:rPr lang="en-GB" sz="1600" i="1" dirty="0">
                <a:solidFill>
                  <a:srgbClr val="FF0000"/>
                </a:solidFill>
                <a:sym typeface="Wingdings" panose="05000000000000000000" pitchFamily="2" charset="2"/>
              </a:rPr>
              <a:t>A string</a:t>
            </a:r>
            <a:endParaRPr lang="en-GB" sz="1600" i="1" dirty="0">
              <a:solidFill>
                <a:srgbClr val="FF0000"/>
              </a:solidFill>
            </a:endParaRPr>
          </a:p>
        </p:txBody>
      </p:sp>
    </p:spTree>
    <p:extLst>
      <p:ext uri="{BB962C8B-B14F-4D97-AF65-F5344CB8AC3E}">
        <p14:creationId xmlns:p14="http://schemas.microsoft.com/office/powerpoint/2010/main" val="16523684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098B-65A2-1127-183F-4E624F1357C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D5F4FAA-4C08-1F4F-4402-364431F736F2}"/>
              </a:ext>
            </a:extLst>
          </p:cNvPr>
          <p:cNvSpPr>
            <a:spLocks noGrp="1"/>
          </p:cNvSpPr>
          <p:nvPr>
            <p:ph idx="1"/>
          </p:nvPr>
        </p:nvSpPr>
        <p:spPr>
          <a:xfrm>
            <a:off x="407453" y="1030748"/>
            <a:ext cx="8395424" cy="4796504"/>
          </a:xfrm>
        </p:spPr>
        <p:txBody>
          <a:bodyPr/>
          <a:lstStyle/>
          <a:p>
            <a:r>
              <a:rPr lang="en-GB" dirty="0"/>
              <a:t>Modify the example file so that we can conditionally render JSX</a:t>
            </a:r>
          </a:p>
        </p:txBody>
      </p:sp>
      <p:sp>
        <p:nvSpPr>
          <p:cNvPr id="4" name="Footer Placeholder 3">
            <a:extLst>
              <a:ext uri="{FF2B5EF4-FFF2-40B4-BE49-F238E27FC236}">
                <a16:creationId xmlns:a16="http://schemas.microsoft.com/office/drawing/2014/main" id="{E01C381A-D144-B143-F9A7-DCED07DAFD3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0ACBD4C-A7D2-49F0-48A1-7278C2B6A6FF}"/>
              </a:ext>
            </a:extLst>
          </p:cNvPr>
          <p:cNvSpPr txBox="1"/>
          <p:nvPr/>
        </p:nvSpPr>
        <p:spPr>
          <a:xfrm>
            <a:off x="497804" y="2097670"/>
            <a:ext cx="8186293" cy="3539430"/>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endParaRPr lang="en-GB" sz="1600" dirty="0"/>
          </a:p>
          <a:p>
            <a:r>
              <a:rPr lang="en-GB" sz="1600" dirty="0"/>
              <a:t>function example2(</a:t>
            </a:r>
            <a:r>
              <a:rPr lang="en-GB" sz="1600" b="1" dirty="0"/>
              <a:t>option</a:t>
            </a:r>
            <a:r>
              <a:rPr lang="en-GB" sz="1600" dirty="0"/>
              <a:t>)</a:t>
            </a:r>
          </a:p>
          <a:p>
            <a:r>
              <a:rPr lang="en-GB" sz="1600" dirty="0"/>
              <a:t>{</a:t>
            </a:r>
          </a:p>
          <a:p>
            <a:r>
              <a:rPr lang="en-GB" sz="1600" dirty="0">
                <a:solidFill>
                  <a:schemeClr val="accent1">
                    <a:lumMod val="25000"/>
                  </a:schemeClr>
                </a:solidFill>
              </a:rPr>
              <a:t>    // Choose the JSX to use depending upon a condition </a:t>
            </a:r>
            <a:r>
              <a:rPr lang="en-GB" sz="1600" i="1" dirty="0">
                <a:solidFill>
                  <a:schemeClr val="accent1">
                    <a:lumMod val="25000"/>
                  </a:schemeClr>
                </a:solidFill>
              </a:rPr>
              <a:t>option</a:t>
            </a:r>
            <a:endParaRPr lang="en-GB" sz="1600" dirty="0">
              <a:solidFill>
                <a:schemeClr val="accent1">
                  <a:lumMod val="25000"/>
                </a:schemeClr>
              </a:solidFill>
            </a:endParaRPr>
          </a:p>
          <a:p>
            <a:r>
              <a:rPr lang="en-GB" sz="1600" dirty="0"/>
              <a:t>    if(option === 'one') return </a:t>
            </a:r>
            <a:r>
              <a:rPr lang="en-GB" sz="1600" b="1" dirty="0"/>
              <a:t>&lt;h1&gt;Hello&lt;/h1&gt;</a:t>
            </a:r>
            <a:r>
              <a:rPr lang="en-GB" sz="1600" dirty="0"/>
              <a:t>;</a:t>
            </a:r>
          </a:p>
          <a:p>
            <a:r>
              <a:rPr lang="en-GB" sz="1600" dirty="0"/>
              <a:t>    else return </a:t>
            </a:r>
            <a:r>
              <a:rPr lang="en-GB" sz="1600" b="1" dirty="0"/>
              <a:t>&lt;h1&gt;Goodbye&lt;/h1&gt;</a:t>
            </a:r>
            <a:r>
              <a:rPr lang="en-GB" sz="1600" dirty="0"/>
              <a: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{example2(</a:t>
            </a:r>
            <a:r>
              <a:rPr lang="en-GB" sz="1600" b="1" dirty="0"/>
              <a:t>'one'</a:t>
            </a:r>
            <a:r>
              <a:rPr lang="en-GB" sz="1600" dirty="0"/>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436B2952-3AE7-0248-A880-8D931CB333B4}"/>
              </a:ext>
            </a:extLst>
          </p:cNvPr>
          <p:cNvSpPr txBox="1"/>
          <p:nvPr/>
        </p:nvSpPr>
        <p:spPr>
          <a:xfrm>
            <a:off x="7296517" y="1728338"/>
            <a:ext cx="1454244" cy="369332"/>
          </a:xfrm>
          <a:prstGeom prst="rect">
            <a:avLst/>
          </a:prstGeom>
          <a:noFill/>
        </p:spPr>
        <p:txBody>
          <a:bodyPr wrap="none" rtlCol="0">
            <a:spAutoFit/>
          </a:bodyPr>
          <a:lstStyle/>
          <a:p>
            <a:r>
              <a:rPr lang="en-GB" b="1" dirty="0" err="1"/>
              <a:t>src</a:t>
            </a:r>
            <a:r>
              <a:rPr lang="en-GB" b="1" dirty="0"/>
              <a:t>/index.js</a:t>
            </a:r>
          </a:p>
        </p:txBody>
      </p:sp>
    </p:spTree>
    <p:extLst>
      <p:ext uri="{BB962C8B-B14F-4D97-AF65-F5344CB8AC3E}">
        <p14:creationId xmlns:p14="http://schemas.microsoft.com/office/powerpoint/2010/main" val="34653226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8406-881B-5B14-01A9-CFF0F677954F}"/>
              </a:ext>
            </a:extLst>
          </p:cNvPr>
          <p:cNvSpPr>
            <a:spLocks noGrp="1"/>
          </p:cNvSpPr>
          <p:nvPr>
            <p:ph type="title"/>
          </p:nvPr>
        </p:nvSpPr>
        <p:spPr>
          <a:xfrm>
            <a:off x="257175" y="0"/>
            <a:ext cx="8686800" cy="670513"/>
          </a:xfrm>
        </p:spPr>
        <p:txBody>
          <a:bodyPr/>
          <a:lstStyle/>
          <a:p>
            <a:r>
              <a:rPr lang="en-GB" dirty="0"/>
              <a:t>Differences between JSX and HTML</a:t>
            </a:r>
          </a:p>
        </p:txBody>
      </p:sp>
      <p:sp>
        <p:nvSpPr>
          <p:cNvPr id="3" name="Content Placeholder 2">
            <a:extLst>
              <a:ext uri="{FF2B5EF4-FFF2-40B4-BE49-F238E27FC236}">
                <a16:creationId xmlns:a16="http://schemas.microsoft.com/office/drawing/2014/main" id="{5CF7F244-26B5-66D4-41DA-4BBB5A6C0574}"/>
              </a:ext>
            </a:extLst>
          </p:cNvPr>
          <p:cNvSpPr>
            <a:spLocks noGrp="1"/>
          </p:cNvSpPr>
          <p:nvPr>
            <p:ph idx="1"/>
          </p:nvPr>
        </p:nvSpPr>
        <p:spPr>
          <a:xfrm>
            <a:off x="180037" y="670513"/>
            <a:ext cx="8821828" cy="5692384"/>
          </a:xfrm>
        </p:spPr>
        <p:txBody>
          <a:bodyPr/>
          <a:lstStyle/>
          <a:p>
            <a:r>
              <a:rPr lang="en-GB" dirty="0"/>
              <a:t>React DOM uses </a:t>
            </a:r>
            <a:r>
              <a:rPr lang="en-GB" b="1" dirty="0"/>
              <a:t>camelCase</a:t>
            </a:r>
            <a:r>
              <a:rPr lang="en-GB" dirty="0"/>
              <a:t> attribute naming convention</a:t>
            </a:r>
          </a:p>
          <a:p>
            <a:r>
              <a:rPr lang="en-GB" dirty="0"/>
              <a:t>All standard or custom DOM attributes are fully supported.</a:t>
            </a:r>
          </a:p>
          <a:p>
            <a:pPr marL="0" indent="0">
              <a:buNone/>
            </a:pPr>
            <a:r>
              <a:rPr lang="en-GB" u="sng" dirty="0"/>
              <a:t>Attribute differences</a:t>
            </a:r>
          </a:p>
          <a:p>
            <a:r>
              <a:rPr lang="en-GB" sz="1700" b="1" dirty="0"/>
              <a:t>checked</a:t>
            </a:r>
            <a:r>
              <a:rPr lang="en-GB" sz="1700" dirty="0"/>
              <a:t>: use for checkbox or radio controlled components (use React state values) otherwise use </a:t>
            </a:r>
            <a:r>
              <a:rPr lang="en-GB" sz="1700" b="1" dirty="0" err="1"/>
              <a:t>defaultChecked</a:t>
            </a:r>
            <a:r>
              <a:rPr lang="en-GB" sz="1700" dirty="0"/>
              <a:t> for uncontrolled components (</a:t>
            </a:r>
            <a:r>
              <a:rPr lang="en-GB" sz="1600" dirty="0"/>
              <a:t>use DOM form values</a:t>
            </a:r>
            <a:r>
              <a:rPr lang="en-GB" sz="1700" dirty="0"/>
              <a:t>)</a:t>
            </a:r>
          </a:p>
          <a:p>
            <a:r>
              <a:rPr lang="en-GB" sz="1700" b="1" dirty="0" err="1"/>
              <a:t>className</a:t>
            </a:r>
            <a:r>
              <a:rPr lang="en-GB" sz="1700" dirty="0"/>
              <a:t>: specify CSS class, use instead of </a:t>
            </a:r>
            <a:r>
              <a:rPr lang="en-GB" sz="1700" i="1" dirty="0"/>
              <a:t>class</a:t>
            </a:r>
            <a:r>
              <a:rPr lang="en-GB" sz="1700" dirty="0"/>
              <a:t> attribute</a:t>
            </a:r>
          </a:p>
          <a:p>
            <a:r>
              <a:rPr lang="en-GB" sz="1700" b="1" dirty="0" err="1"/>
              <a:t>dangerouslySetInnerHTML</a:t>
            </a:r>
            <a:r>
              <a:rPr lang="en-GB" sz="1700" dirty="0"/>
              <a:t>: Reacts replacement for </a:t>
            </a:r>
            <a:r>
              <a:rPr lang="en-GB" sz="1700" dirty="0" err="1"/>
              <a:t>innerHTML</a:t>
            </a:r>
            <a:r>
              <a:rPr lang="en-GB" sz="1700" dirty="0"/>
              <a:t>, renamed like this as a warning because it is risky to use</a:t>
            </a:r>
          </a:p>
          <a:p>
            <a:r>
              <a:rPr lang="en-GB" sz="1700" b="1" dirty="0" err="1"/>
              <a:t>htmlFor</a:t>
            </a:r>
            <a:r>
              <a:rPr lang="en-GB" sz="1700" dirty="0"/>
              <a:t>: use instead of HTML </a:t>
            </a:r>
            <a:r>
              <a:rPr lang="en-GB" sz="1700" i="1" dirty="0"/>
              <a:t>for</a:t>
            </a:r>
            <a:r>
              <a:rPr lang="en-GB" sz="1700" dirty="0"/>
              <a:t> attribute</a:t>
            </a:r>
          </a:p>
          <a:p>
            <a:r>
              <a:rPr lang="en-GB" sz="1700" b="1" dirty="0" err="1"/>
              <a:t>onChange</a:t>
            </a:r>
            <a:r>
              <a:rPr lang="en-GB" sz="1700" dirty="0"/>
              <a:t>: whenever a form field is changed this event is fired which is different to existing browser behaviour.</a:t>
            </a:r>
            <a:endParaRPr lang="en-GB" sz="1700" b="1" dirty="0"/>
          </a:p>
          <a:p>
            <a:r>
              <a:rPr lang="en-GB" sz="1700" b="1" dirty="0"/>
              <a:t>selected</a:t>
            </a:r>
            <a:r>
              <a:rPr lang="en-GB" sz="1700" dirty="0"/>
              <a:t>: HTML selected is not used, instead specify the selected value on the root &lt;select&gt; tag using a </a:t>
            </a:r>
            <a:r>
              <a:rPr lang="en-GB" sz="1700" i="1" dirty="0"/>
              <a:t>value</a:t>
            </a:r>
            <a:r>
              <a:rPr lang="en-GB" sz="1700" dirty="0"/>
              <a:t> attribute</a:t>
            </a:r>
          </a:p>
          <a:p>
            <a:r>
              <a:rPr lang="en-GB" sz="1700" b="1" dirty="0"/>
              <a:t>style</a:t>
            </a:r>
            <a:r>
              <a:rPr lang="en-GB" sz="1700" dirty="0"/>
              <a:t>: accepts a JavaScript object with </a:t>
            </a:r>
            <a:r>
              <a:rPr lang="en-GB" sz="1700" dirty="0" err="1"/>
              <a:t>camelCased</a:t>
            </a:r>
            <a:r>
              <a:rPr lang="en-GB" sz="1700" dirty="0"/>
              <a:t> properties rather than a CSS string. Note: only use for dynamically computed styles.</a:t>
            </a:r>
          </a:p>
          <a:p>
            <a:r>
              <a:rPr lang="en-GB" sz="1700" b="1" dirty="0"/>
              <a:t>value</a:t>
            </a:r>
            <a:r>
              <a:rPr lang="en-GB" sz="1700" dirty="0"/>
              <a:t>: supported by &lt;input&gt;, &lt;select&gt; and &lt;</a:t>
            </a:r>
            <a:r>
              <a:rPr lang="en-GB" sz="1700" dirty="0" err="1"/>
              <a:t>textarea</a:t>
            </a:r>
            <a:r>
              <a:rPr lang="en-GB" sz="1700" dirty="0"/>
              <a:t>&gt; to set the value for controlled components, otherwise use </a:t>
            </a:r>
            <a:r>
              <a:rPr lang="en-GB" sz="1700" b="1" dirty="0" err="1"/>
              <a:t>defaultValue</a:t>
            </a:r>
            <a:r>
              <a:rPr lang="en-GB" sz="1700" dirty="0"/>
              <a:t> for uncontrolled components.</a:t>
            </a:r>
          </a:p>
          <a:p>
            <a:r>
              <a:rPr lang="en-GB" sz="1700" b="1" dirty="0" err="1"/>
              <a:t>suppressContentEditableWarning</a:t>
            </a:r>
            <a:r>
              <a:rPr lang="en-GB" sz="1700" dirty="0"/>
              <a:t>: may be required for building a library</a:t>
            </a:r>
            <a:endParaRPr lang="en-GB" sz="1700" b="1" dirty="0"/>
          </a:p>
          <a:p>
            <a:r>
              <a:rPr lang="en-GB" sz="1700" b="1" dirty="0" err="1"/>
              <a:t>suppressHydrationWarning</a:t>
            </a:r>
            <a:r>
              <a:rPr lang="en-GB" sz="1700" dirty="0"/>
              <a:t>: see </a:t>
            </a:r>
            <a:r>
              <a:rPr lang="en-GB" sz="1700" dirty="0" err="1"/>
              <a:t>hydrateRoot</a:t>
            </a:r>
            <a:r>
              <a:rPr lang="en-GB" sz="1700" dirty="0"/>
              <a:t>() documentation</a:t>
            </a:r>
            <a:endParaRPr lang="en-GB" sz="1700" b="1" dirty="0"/>
          </a:p>
          <a:p>
            <a:endParaRPr lang="en-GB" dirty="0"/>
          </a:p>
        </p:txBody>
      </p:sp>
      <p:sp>
        <p:nvSpPr>
          <p:cNvPr id="4" name="Footer Placeholder 3">
            <a:extLst>
              <a:ext uri="{FF2B5EF4-FFF2-40B4-BE49-F238E27FC236}">
                <a16:creationId xmlns:a16="http://schemas.microsoft.com/office/drawing/2014/main" id="{9D13DC8E-2665-9409-242D-9BE670539846}"/>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AC96CB0E-B352-855C-6F8C-5AC90125ACD2}"/>
              </a:ext>
            </a:extLst>
          </p:cNvPr>
          <p:cNvSpPr txBox="1"/>
          <p:nvPr/>
        </p:nvSpPr>
        <p:spPr>
          <a:xfrm>
            <a:off x="6415840" y="6325407"/>
            <a:ext cx="2648785" cy="584775"/>
          </a:xfrm>
          <a:prstGeom prst="rect">
            <a:avLst/>
          </a:prstGeom>
          <a:noFill/>
        </p:spPr>
        <p:txBody>
          <a:bodyPr wrap="square" rtlCol="0">
            <a:spAutoFit/>
          </a:bodyPr>
          <a:lstStyle/>
          <a:p>
            <a:r>
              <a:rPr lang="en-GB" sz="1600" i="1" dirty="0"/>
              <a:t>https://reactjs.org/docs/dom-elements.html</a:t>
            </a:r>
          </a:p>
        </p:txBody>
      </p:sp>
    </p:spTree>
    <p:extLst>
      <p:ext uri="{BB962C8B-B14F-4D97-AF65-F5344CB8AC3E}">
        <p14:creationId xmlns:p14="http://schemas.microsoft.com/office/powerpoint/2010/main" val="33440668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4C26-36EB-C541-377A-19DE06DE0DC6}"/>
              </a:ext>
            </a:extLst>
          </p:cNvPr>
          <p:cNvSpPr>
            <a:spLocks noGrp="1"/>
          </p:cNvSpPr>
          <p:nvPr>
            <p:ph type="title"/>
          </p:nvPr>
        </p:nvSpPr>
        <p:spPr/>
        <p:txBody>
          <a:bodyPr/>
          <a:lstStyle/>
          <a:p>
            <a:r>
              <a:rPr lang="en-GB" dirty="0"/>
              <a:t>Grouping JSX</a:t>
            </a:r>
          </a:p>
        </p:txBody>
      </p:sp>
      <p:sp>
        <p:nvSpPr>
          <p:cNvPr id="3" name="Content Placeholder 2">
            <a:extLst>
              <a:ext uri="{FF2B5EF4-FFF2-40B4-BE49-F238E27FC236}">
                <a16:creationId xmlns:a16="http://schemas.microsoft.com/office/drawing/2014/main" id="{2776F609-0293-EB9B-410A-8C80DBF8E80A}"/>
              </a:ext>
            </a:extLst>
          </p:cNvPr>
          <p:cNvSpPr>
            <a:spLocks noGrp="1"/>
          </p:cNvSpPr>
          <p:nvPr>
            <p:ph idx="1"/>
          </p:nvPr>
        </p:nvSpPr>
        <p:spPr>
          <a:xfrm>
            <a:off x="420786" y="994943"/>
            <a:ext cx="8237692" cy="1923485"/>
          </a:xfrm>
        </p:spPr>
        <p:txBody>
          <a:bodyPr/>
          <a:lstStyle/>
          <a:p>
            <a:r>
              <a:rPr lang="en-GB" dirty="0"/>
              <a:t>Adjacent JSX elements must be wrapped in an enclosing tag…although a parent component might provide this</a:t>
            </a:r>
          </a:p>
          <a:p>
            <a:r>
              <a:rPr lang="en-GB" dirty="0"/>
              <a:t>This means we either need to create a &lt;div&gt; tag to enclose our JSX or we can use &lt;</a:t>
            </a:r>
            <a:r>
              <a:rPr lang="en-GB" dirty="0" err="1"/>
              <a:t>React.Fragment</a:t>
            </a:r>
            <a:r>
              <a:rPr lang="en-GB" dirty="0"/>
              <a:t>&gt; to group a number of child elements without adding an extra node to the DOM</a:t>
            </a:r>
          </a:p>
        </p:txBody>
      </p:sp>
      <p:sp>
        <p:nvSpPr>
          <p:cNvPr id="4" name="Footer Placeholder 3">
            <a:extLst>
              <a:ext uri="{FF2B5EF4-FFF2-40B4-BE49-F238E27FC236}">
                <a16:creationId xmlns:a16="http://schemas.microsoft.com/office/drawing/2014/main" id="{3413FBB2-8352-8022-2620-A6DC24B8D94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09A3017-8328-8B31-C7EF-E70E493C6E5F}"/>
              </a:ext>
            </a:extLst>
          </p:cNvPr>
          <p:cNvSpPr txBox="1"/>
          <p:nvPr/>
        </p:nvSpPr>
        <p:spPr>
          <a:xfrm>
            <a:off x="99437" y="3100523"/>
            <a:ext cx="2796164" cy="255454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Either this</a:t>
            </a:r>
          </a:p>
          <a:p>
            <a:r>
              <a:rPr lang="en-GB" sz="1600" dirty="0"/>
              <a:t>function </a:t>
            </a:r>
            <a:r>
              <a:rPr lang="en-GB" sz="1600" dirty="0" err="1"/>
              <a:t>doIt</a:t>
            </a:r>
            <a:r>
              <a:rPr lang="en-GB" sz="1600" dirty="0"/>
              <a:t>()</a:t>
            </a:r>
          </a:p>
          <a:p>
            <a:r>
              <a:rPr lang="en-GB" sz="1600" dirty="0"/>
              <a:t>{</a:t>
            </a:r>
          </a:p>
          <a:p>
            <a:r>
              <a:rPr lang="en-GB" sz="1600" dirty="0"/>
              <a:t>    return (</a:t>
            </a:r>
          </a:p>
          <a:p>
            <a:r>
              <a:rPr lang="en-GB" sz="1600" dirty="0"/>
              <a:t>       </a:t>
            </a:r>
            <a:r>
              <a:rPr lang="en-GB" sz="1600" b="1" dirty="0"/>
              <a:t>&lt;div&gt;</a:t>
            </a:r>
          </a:p>
          <a:p>
            <a:r>
              <a:rPr lang="en-GB" sz="1600" dirty="0"/>
              <a:t>           &lt;span&gt;Hello&lt;/span&gt;</a:t>
            </a:r>
          </a:p>
          <a:p>
            <a:r>
              <a:rPr lang="en-GB" sz="1600" dirty="0"/>
              <a:t>           &lt;span&gt;Again&lt;/span&gt;</a:t>
            </a:r>
          </a:p>
          <a:p>
            <a:r>
              <a:rPr lang="en-GB" sz="1600" dirty="0"/>
              <a:t>       </a:t>
            </a:r>
            <a:r>
              <a:rPr lang="en-GB" sz="1600" b="1" dirty="0"/>
              <a:t>&lt;/div&gt;</a:t>
            </a:r>
          </a:p>
          <a:p>
            <a:r>
              <a:rPr lang="en-GB" sz="1600" dirty="0"/>
              <a:t>    );</a:t>
            </a:r>
          </a:p>
          <a:p>
            <a:r>
              <a:rPr lang="en-GB" sz="1600" dirty="0"/>
              <a:t>}</a:t>
            </a:r>
          </a:p>
        </p:txBody>
      </p:sp>
      <p:sp>
        <p:nvSpPr>
          <p:cNvPr id="6" name="TextBox 5">
            <a:extLst>
              <a:ext uri="{FF2B5EF4-FFF2-40B4-BE49-F238E27FC236}">
                <a16:creationId xmlns:a16="http://schemas.microsoft.com/office/drawing/2014/main" id="{D1656383-962D-7B90-EC28-806AADB201E3}"/>
              </a:ext>
            </a:extLst>
          </p:cNvPr>
          <p:cNvSpPr txBox="1"/>
          <p:nvPr/>
        </p:nvSpPr>
        <p:spPr>
          <a:xfrm>
            <a:off x="4772220" y="3100523"/>
            <a:ext cx="2957569" cy="255454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or this</a:t>
            </a:r>
          </a:p>
          <a:p>
            <a:r>
              <a:rPr lang="en-GB" sz="1600" dirty="0"/>
              <a:t>function </a:t>
            </a:r>
            <a:r>
              <a:rPr lang="en-GB" sz="1600" dirty="0" err="1"/>
              <a:t>doIt</a:t>
            </a:r>
            <a:r>
              <a:rPr lang="en-GB" sz="1600" dirty="0"/>
              <a:t>()</a:t>
            </a:r>
          </a:p>
          <a:p>
            <a:r>
              <a:rPr lang="en-GB" sz="1600" dirty="0"/>
              <a:t>{</a:t>
            </a:r>
          </a:p>
          <a:p>
            <a:r>
              <a:rPr lang="en-GB" sz="1600" dirty="0"/>
              <a:t>    return (</a:t>
            </a:r>
          </a:p>
          <a:p>
            <a:r>
              <a:rPr lang="en-GB" sz="1600" dirty="0"/>
              <a:t>       </a:t>
            </a:r>
            <a:r>
              <a:rPr lang="en-GB" sz="1600" b="1" dirty="0"/>
              <a:t>&lt;</a:t>
            </a:r>
            <a:r>
              <a:rPr lang="en-GB" sz="1600" b="1" dirty="0" err="1"/>
              <a:t>React.Fragment</a:t>
            </a:r>
            <a:r>
              <a:rPr lang="en-GB" sz="1600" b="1" dirty="0"/>
              <a:t>&gt;</a:t>
            </a:r>
          </a:p>
          <a:p>
            <a:r>
              <a:rPr lang="en-GB" sz="1600" dirty="0"/>
              <a:t>           &lt;span&gt;Hello&lt;/span&gt;</a:t>
            </a:r>
          </a:p>
          <a:p>
            <a:r>
              <a:rPr lang="en-GB" sz="1600" dirty="0"/>
              <a:t>           &lt;span&gt;Again&lt;/span&gt;</a:t>
            </a:r>
          </a:p>
          <a:p>
            <a:r>
              <a:rPr lang="en-GB" sz="1600" dirty="0"/>
              <a:t>       </a:t>
            </a:r>
            <a:r>
              <a:rPr lang="en-GB" sz="1600" b="1" dirty="0"/>
              <a:t>&lt;/</a:t>
            </a:r>
            <a:r>
              <a:rPr lang="en-GB" sz="1600" b="1" dirty="0" err="1"/>
              <a:t>React.Fragment</a:t>
            </a:r>
            <a:r>
              <a:rPr lang="en-GB" sz="1600" b="1" dirty="0"/>
              <a:t>&gt;</a:t>
            </a:r>
          </a:p>
          <a:p>
            <a:r>
              <a:rPr lang="en-GB" sz="1600" dirty="0"/>
              <a:t>    );</a:t>
            </a:r>
          </a:p>
          <a:p>
            <a:r>
              <a:rPr lang="en-GB" sz="1600" dirty="0"/>
              <a:t>}</a:t>
            </a:r>
          </a:p>
        </p:txBody>
      </p:sp>
      <p:sp>
        <p:nvSpPr>
          <p:cNvPr id="7" name="Rectangle 6">
            <a:extLst>
              <a:ext uri="{FF2B5EF4-FFF2-40B4-BE49-F238E27FC236}">
                <a16:creationId xmlns:a16="http://schemas.microsoft.com/office/drawing/2014/main" id="{DF8B7AF7-1AA9-63C0-FF0D-490D22124B77}"/>
              </a:ext>
            </a:extLst>
          </p:cNvPr>
          <p:cNvSpPr/>
          <p:nvPr/>
        </p:nvSpPr>
        <p:spPr bwMode="auto">
          <a:xfrm>
            <a:off x="2960663" y="3783376"/>
            <a:ext cx="529451" cy="251012"/>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&lt;div&gt;</a:t>
            </a:r>
          </a:p>
        </p:txBody>
      </p:sp>
      <p:sp>
        <p:nvSpPr>
          <p:cNvPr id="8" name="Rectangle 7">
            <a:extLst>
              <a:ext uri="{FF2B5EF4-FFF2-40B4-BE49-F238E27FC236}">
                <a16:creationId xmlns:a16="http://schemas.microsoft.com/office/drawing/2014/main" id="{4D12234A-21AB-5CC8-115F-2D04DA1DADA0}"/>
              </a:ext>
            </a:extLst>
          </p:cNvPr>
          <p:cNvSpPr/>
          <p:nvPr/>
        </p:nvSpPr>
        <p:spPr bwMode="auto">
          <a:xfrm>
            <a:off x="3431314" y="4198553"/>
            <a:ext cx="529451"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&lt;div&gt;</a:t>
            </a:r>
          </a:p>
        </p:txBody>
      </p:sp>
      <p:sp>
        <p:nvSpPr>
          <p:cNvPr id="10" name="Rectangle 9">
            <a:extLst>
              <a:ext uri="{FF2B5EF4-FFF2-40B4-BE49-F238E27FC236}">
                <a16:creationId xmlns:a16="http://schemas.microsoft.com/office/drawing/2014/main" id="{B64ABEBF-F2CA-2D99-80EA-DF31645CA8E2}"/>
              </a:ext>
            </a:extLst>
          </p:cNvPr>
          <p:cNvSpPr/>
          <p:nvPr/>
        </p:nvSpPr>
        <p:spPr bwMode="auto">
          <a:xfrm>
            <a:off x="3940719" y="4601592"/>
            <a:ext cx="720935"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&lt;span&gt;</a:t>
            </a:r>
          </a:p>
        </p:txBody>
      </p:sp>
      <p:sp>
        <p:nvSpPr>
          <p:cNvPr id="12" name="Rectangle 11">
            <a:extLst>
              <a:ext uri="{FF2B5EF4-FFF2-40B4-BE49-F238E27FC236}">
                <a16:creationId xmlns:a16="http://schemas.microsoft.com/office/drawing/2014/main" id="{E266353F-9C61-0496-4446-7522D8813101}"/>
              </a:ext>
            </a:extLst>
          </p:cNvPr>
          <p:cNvSpPr/>
          <p:nvPr/>
        </p:nvSpPr>
        <p:spPr bwMode="auto">
          <a:xfrm>
            <a:off x="3935527" y="5002997"/>
            <a:ext cx="720935"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&lt;span&gt;</a:t>
            </a:r>
          </a:p>
        </p:txBody>
      </p:sp>
      <p:cxnSp>
        <p:nvCxnSpPr>
          <p:cNvPr id="14" name="Connector: Elbow 13">
            <a:extLst>
              <a:ext uri="{FF2B5EF4-FFF2-40B4-BE49-F238E27FC236}">
                <a16:creationId xmlns:a16="http://schemas.microsoft.com/office/drawing/2014/main" id="{B17A52B9-9B9E-6C8E-268E-767295E64052}"/>
              </a:ext>
            </a:extLst>
          </p:cNvPr>
          <p:cNvCxnSpPr>
            <a:cxnSpLocks/>
            <a:stCxn id="7" idx="2"/>
            <a:endCxn id="8" idx="1"/>
          </p:cNvCxnSpPr>
          <p:nvPr/>
        </p:nvCxnSpPr>
        <p:spPr bwMode="auto">
          <a:xfrm rot="16200000" flipH="1">
            <a:off x="3183516" y="4076260"/>
            <a:ext cx="289671" cy="205925"/>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Connector: Elbow 14">
            <a:extLst>
              <a:ext uri="{FF2B5EF4-FFF2-40B4-BE49-F238E27FC236}">
                <a16:creationId xmlns:a16="http://schemas.microsoft.com/office/drawing/2014/main" id="{7997198E-7144-97B5-95A3-B120F3303E53}"/>
              </a:ext>
            </a:extLst>
          </p:cNvPr>
          <p:cNvCxnSpPr>
            <a:cxnSpLocks/>
            <a:stCxn id="8" idx="2"/>
            <a:endCxn id="10" idx="1"/>
          </p:cNvCxnSpPr>
          <p:nvPr/>
        </p:nvCxnSpPr>
        <p:spPr bwMode="auto">
          <a:xfrm rot="16200000" flipH="1">
            <a:off x="3679613" y="4465991"/>
            <a:ext cx="277533" cy="244679"/>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Connector: Elbow 19">
            <a:extLst>
              <a:ext uri="{FF2B5EF4-FFF2-40B4-BE49-F238E27FC236}">
                <a16:creationId xmlns:a16="http://schemas.microsoft.com/office/drawing/2014/main" id="{0A114AFD-0493-C4A7-0D57-78B3971621E4}"/>
              </a:ext>
            </a:extLst>
          </p:cNvPr>
          <p:cNvCxnSpPr>
            <a:cxnSpLocks/>
            <a:stCxn id="8" idx="2"/>
            <a:endCxn id="12" idx="1"/>
          </p:cNvCxnSpPr>
          <p:nvPr/>
        </p:nvCxnSpPr>
        <p:spPr bwMode="auto">
          <a:xfrm rot="16200000" flipH="1">
            <a:off x="3476314" y="4669290"/>
            <a:ext cx="678938" cy="239487"/>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Rectangle 22">
            <a:extLst>
              <a:ext uri="{FF2B5EF4-FFF2-40B4-BE49-F238E27FC236}">
                <a16:creationId xmlns:a16="http://schemas.microsoft.com/office/drawing/2014/main" id="{38C9C226-81E2-F975-A837-9E2351B5539E}"/>
              </a:ext>
            </a:extLst>
          </p:cNvPr>
          <p:cNvSpPr/>
          <p:nvPr/>
        </p:nvSpPr>
        <p:spPr bwMode="auto">
          <a:xfrm>
            <a:off x="7819415" y="4324058"/>
            <a:ext cx="529451" cy="251012"/>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&lt;div&gt;</a:t>
            </a:r>
          </a:p>
        </p:txBody>
      </p:sp>
      <p:sp>
        <p:nvSpPr>
          <p:cNvPr id="24" name="Rectangle 23">
            <a:extLst>
              <a:ext uri="{FF2B5EF4-FFF2-40B4-BE49-F238E27FC236}">
                <a16:creationId xmlns:a16="http://schemas.microsoft.com/office/drawing/2014/main" id="{1F4A38C4-483A-EE7D-7833-4FB8CCE707A3}"/>
              </a:ext>
            </a:extLst>
          </p:cNvPr>
          <p:cNvSpPr/>
          <p:nvPr/>
        </p:nvSpPr>
        <p:spPr bwMode="auto">
          <a:xfrm>
            <a:off x="8328820" y="4727097"/>
            <a:ext cx="720935"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&lt;span&gt;</a:t>
            </a:r>
          </a:p>
        </p:txBody>
      </p:sp>
      <p:sp>
        <p:nvSpPr>
          <p:cNvPr id="25" name="Rectangle 24">
            <a:extLst>
              <a:ext uri="{FF2B5EF4-FFF2-40B4-BE49-F238E27FC236}">
                <a16:creationId xmlns:a16="http://schemas.microsoft.com/office/drawing/2014/main" id="{6260AF94-EAE6-5FD5-E247-C53CE6C04546}"/>
              </a:ext>
            </a:extLst>
          </p:cNvPr>
          <p:cNvSpPr/>
          <p:nvPr/>
        </p:nvSpPr>
        <p:spPr bwMode="auto">
          <a:xfrm>
            <a:off x="8323628" y="5128502"/>
            <a:ext cx="720935"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&lt;span&gt;</a:t>
            </a:r>
          </a:p>
        </p:txBody>
      </p:sp>
      <p:cxnSp>
        <p:nvCxnSpPr>
          <p:cNvPr id="26" name="Connector: Elbow 25">
            <a:extLst>
              <a:ext uri="{FF2B5EF4-FFF2-40B4-BE49-F238E27FC236}">
                <a16:creationId xmlns:a16="http://schemas.microsoft.com/office/drawing/2014/main" id="{65175AF6-17BB-218F-2F75-5F8D3BF7B14C}"/>
              </a:ext>
            </a:extLst>
          </p:cNvPr>
          <p:cNvCxnSpPr>
            <a:cxnSpLocks/>
            <a:stCxn id="23" idx="2"/>
            <a:endCxn id="24" idx="1"/>
          </p:cNvCxnSpPr>
          <p:nvPr/>
        </p:nvCxnSpPr>
        <p:spPr bwMode="auto">
          <a:xfrm rot="16200000" flipH="1">
            <a:off x="8067714" y="4591496"/>
            <a:ext cx="277533" cy="244679"/>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 name="Connector: Elbow 26">
            <a:extLst>
              <a:ext uri="{FF2B5EF4-FFF2-40B4-BE49-F238E27FC236}">
                <a16:creationId xmlns:a16="http://schemas.microsoft.com/office/drawing/2014/main" id="{E66C0CFB-C7CF-9B0B-D5DA-49F18D813766}"/>
              </a:ext>
            </a:extLst>
          </p:cNvPr>
          <p:cNvCxnSpPr>
            <a:cxnSpLocks/>
            <a:stCxn id="23" idx="2"/>
            <a:endCxn id="25" idx="1"/>
          </p:cNvCxnSpPr>
          <p:nvPr/>
        </p:nvCxnSpPr>
        <p:spPr bwMode="auto">
          <a:xfrm rot="16200000" flipH="1">
            <a:off x="7864415" y="4794795"/>
            <a:ext cx="678938" cy="239487"/>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72FA2457-E162-D72E-D863-CCE21E183DE3}"/>
              </a:ext>
            </a:extLst>
          </p:cNvPr>
          <p:cNvSpPr txBox="1"/>
          <p:nvPr/>
        </p:nvSpPr>
        <p:spPr>
          <a:xfrm>
            <a:off x="7790113" y="2635009"/>
            <a:ext cx="1242982" cy="600164"/>
          </a:xfrm>
          <a:prstGeom prst="rect">
            <a:avLst/>
          </a:prstGeom>
          <a:noFill/>
        </p:spPr>
        <p:txBody>
          <a:bodyPr wrap="square" rtlCol="0">
            <a:spAutoFit/>
          </a:bodyPr>
          <a:lstStyle/>
          <a:p>
            <a:r>
              <a:rPr lang="en-GB" sz="1100" i="1" dirty="0"/>
              <a:t>This superfluous &lt;div&gt; tag is not created</a:t>
            </a:r>
          </a:p>
        </p:txBody>
      </p:sp>
      <p:cxnSp>
        <p:nvCxnSpPr>
          <p:cNvPr id="17" name="Connector: Elbow 16">
            <a:extLst>
              <a:ext uri="{FF2B5EF4-FFF2-40B4-BE49-F238E27FC236}">
                <a16:creationId xmlns:a16="http://schemas.microsoft.com/office/drawing/2014/main" id="{1648D396-CDBF-A355-125A-ECF7E66CCDB3}"/>
              </a:ext>
            </a:extLst>
          </p:cNvPr>
          <p:cNvCxnSpPr>
            <a:cxnSpLocks/>
            <a:stCxn id="9" idx="1"/>
            <a:endCxn id="8" idx="0"/>
          </p:cNvCxnSpPr>
          <p:nvPr/>
        </p:nvCxnSpPr>
        <p:spPr bwMode="auto">
          <a:xfrm rot="10800000" flipV="1">
            <a:off x="3696041" y="2935091"/>
            <a:ext cx="4094073" cy="1263462"/>
          </a:xfrm>
          <a:prstGeom prst="bentConnector2">
            <a:avLst/>
          </a:prstGeom>
          <a:solidFill>
            <a:schemeClr val="accent1"/>
          </a:solidFill>
          <a:ln w="38100" cap="flat" cmpd="sng" algn="ctr">
            <a:solidFill>
              <a:schemeClr val="bg1">
                <a:lumMod val="65000"/>
              </a:schemeClr>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521978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F3833-A464-352C-108D-143A07D69079}"/>
              </a:ext>
            </a:extLst>
          </p:cNvPr>
          <p:cNvSpPr>
            <a:spLocks noGrp="1"/>
          </p:cNvSpPr>
          <p:nvPr>
            <p:ph type="title"/>
          </p:nvPr>
        </p:nvSpPr>
        <p:spPr/>
        <p:txBody>
          <a:bodyPr/>
          <a:lstStyle/>
          <a:p>
            <a:r>
              <a:rPr lang="en-GB" dirty="0"/>
              <a:t>JSX Event Handling</a:t>
            </a:r>
          </a:p>
        </p:txBody>
      </p:sp>
      <p:sp>
        <p:nvSpPr>
          <p:cNvPr id="3" name="Content Placeholder 2">
            <a:extLst>
              <a:ext uri="{FF2B5EF4-FFF2-40B4-BE49-F238E27FC236}">
                <a16:creationId xmlns:a16="http://schemas.microsoft.com/office/drawing/2014/main" id="{224EDBCE-D42A-C9B3-D8B8-A1314B58EEA8}"/>
              </a:ext>
            </a:extLst>
          </p:cNvPr>
          <p:cNvSpPr>
            <a:spLocks noGrp="1"/>
          </p:cNvSpPr>
          <p:nvPr>
            <p:ph idx="1"/>
          </p:nvPr>
        </p:nvSpPr>
        <p:spPr>
          <a:xfrm>
            <a:off x="407453" y="975992"/>
            <a:ext cx="8357521" cy="1146553"/>
          </a:xfrm>
        </p:spPr>
        <p:txBody>
          <a:bodyPr/>
          <a:lstStyle/>
          <a:p>
            <a:r>
              <a:rPr lang="en-GB" dirty="0"/>
              <a:t>React events are named using camelCase, rather than lowercase.</a:t>
            </a:r>
          </a:p>
          <a:p>
            <a:r>
              <a:rPr lang="en-GB" dirty="0"/>
              <a:t>With JSX you pass a function as the event handler, rather than a string.</a:t>
            </a:r>
          </a:p>
          <a:p>
            <a:endParaRPr lang="en-GB" dirty="0"/>
          </a:p>
        </p:txBody>
      </p:sp>
      <p:sp>
        <p:nvSpPr>
          <p:cNvPr id="4" name="Footer Placeholder 3">
            <a:extLst>
              <a:ext uri="{FF2B5EF4-FFF2-40B4-BE49-F238E27FC236}">
                <a16:creationId xmlns:a16="http://schemas.microsoft.com/office/drawing/2014/main" id="{F496766B-7FD3-0ED5-3CD8-5E8FCB33806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07C508E-9720-373E-75A7-74D138E9A3A3}"/>
              </a:ext>
            </a:extLst>
          </p:cNvPr>
          <p:cNvSpPr txBox="1"/>
          <p:nvPr/>
        </p:nvSpPr>
        <p:spPr>
          <a:xfrm>
            <a:off x="79375" y="2105580"/>
            <a:ext cx="4583031"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Event handler for button click</a:t>
            </a:r>
          </a:p>
          <a:p>
            <a:r>
              <a:rPr lang="en-GB" sz="1600" dirty="0"/>
              <a:t>function </a:t>
            </a:r>
            <a:r>
              <a:rPr lang="en-GB" sz="1600" b="1" dirty="0" err="1"/>
              <a:t>sayHello</a:t>
            </a:r>
            <a:r>
              <a:rPr lang="en-GB" sz="1600" dirty="0"/>
              <a:t>(e)</a:t>
            </a:r>
          </a:p>
          <a:p>
            <a:r>
              <a:rPr lang="en-GB" sz="1600" dirty="0"/>
              <a:t>{</a:t>
            </a:r>
          </a:p>
          <a:p>
            <a:r>
              <a:rPr lang="en-GB" sz="1600" dirty="0"/>
              <a:t>    console.log(“Hello”);</a:t>
            </a:r>
          </a:p>
          <a:p>
            <a:r>
              <a:rPr lang="en-GB" sz="1600" dirty="0"/>
              <a:t>    </a:t>
            </a:r>
            <a:r>
              <a:rPr lang="en-GB" sz="1600" dirty="0" err="1"/>
              <a:t>e.</a:t>
            </a:r>
            <a:r>
              <a:rPr lang="en-GB" sz="1600" b="1" dirty="0" err="1"/>
              <a:t>stopPropogation</a:t>
            </a:r>
            <a:r>
              <a:rPr lang="en-GB" sz="1600" dirty="0"/>
              <a:t>();</a:t>
            </a:r>
          </a:p>
          <a:p>
            <a:r>
              <a:rPr lang="en-GB" sz="1600" dirty="0"/>
              <a:t>}</a:t>
            </a:r>
          </a:p>
          <a:p>
            <a:endParaRPr lang="en-GB" sz="1600" dirty="0"/>
          </a:p>
          <a:p>
            <a:r>
              <a:rPr lang="en-GB" sz="1600" dirty="0">
                <a:solidFill>
                  <a:schemeClr val="accent1">
                    <a:lumMod val="25000"/>
                  </a:schemeClr>
                </a:solidFill>
              </a:rPr>
              <a:t>// Associate handler with button click</a:t>
            </a:r>
            <a:endParaRPr lang="en-GB" sz="1600" dirty="0"/>
          </a:p>
          <a:p>
            <a:r>
              <a:rPr lang="en-GB" sz="1600" dirty="0"/>
              <a:t>&lt;button </a:t>
            </a:r>
            <a:r>
              <a:rPr lang="en-GB" sz="1600" dirty="0" err="1">
                <a:solidFill>
                  <a:srgbClr val="FF0000"/>
                </a:solidFill>
              </a:rPr>
              <a:t>onClick</a:t>
            </a:r>
            <a:r>
              <a:rPr lang="en-GB" sz="1600" dirty="0"/>
              <a:t>={</a:t>
            </a:r>
            <a:r>
              <a:rPr lang="en-GB" sz="1600" b="1" dirty="0" err="1"/>
              <a:t>sayHello</a:t>
            </a:r>
            <a:r>
              <a:rPr lang="en-GB" sz="1600" dirty="0"/>
              <a:t>}&gt;Say Hello&lt;/button&gt;</a:t>
            </a:r>
          </a:p>
        </p:txBody>
      </p:sp>
      <p:sp>
        <p:nvSpPr>
          <p:cNvPr id="6" name="TextBox 5">
            <a:extLst>
              <a:ext uri="{FF2B5EF4-FFF2-40B4-BE49-F238E27FC236}">
                <a16:creationId xmlns:a16="http://schemas.microsoft.com/office/drawing/2014/main" id="{30FFE8E0-AC80-933A-D68C-3E258FCE3467}"/>
              </a:ext>
            </a:extLst>
          </p:cNvPr>
          <p:cNvSpPr txBox="1"/>
          <p:nvPr/>
        </p:nvSpPr>
        <p:spPr>
          <a:xfrm>
            <a:off x="4761513" y="2105580"/>
            <a:ext cx="4245090"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Function component</a:t>
            </a:r>
          </a:p>
          <a:p>
            <a:r>
              <a:rPr lang="en-GB" sz="1600" dirty="0"/>
              <a:t>function Form() {</a:t>
            </a:r>
          </a:p>
          <a:p>
            <a:endParaRPr lang="en-GB" sz="1600" dirty="0"/>
          </a:p>
          <a:p>
            <a:r>
              <a:rPr lang="en-GB" sz="1600" dirty="0"/>
              <a:t>  </a:t>
            </a:r>
            <a:r>
              <a:rPr lang="en-GB" sz="1600" dirty="0">
                <a:solidFill>
                  <a:schemeClr val="accent1">
                    <a:lumMod val="25000"/>
                  </a:schemeClr>
                </a:solidFill>
              </a:rPr>
              <a:t>// Event handler for form submit</a:t>
            </a:r>
            <a:endParaRPr lang="en-GB" sz="1600" dirty="0"/>
          </a:p>
          <a:p>
            <a:r>
              <a:rPr lang="en-GB" sz="1600" dirty="0"/>
              <a:t>  function </a:t>
            </a:r>
            <a:r>
              <a:rPr lang="en-GB" sz="1600" b="1" dirty="0" err="1"/>
              <a:t>handleSubmit</a:t>
            </a:r>
            <a:r>
              <a:rPr lang="en-GB" sz="1600" dirty="0"/>
              <a:t>(e) {</a:t>
            </a:r>
            <a:br>
              <a:rPr lang="en-GB" sz="1600" dirty="0"/>
            </a:br>
            <a:r>
              <a:rPr lang="en-GB" sz="1600" dirty="0"/>
              <a:t>    console.log(‘Form submitted.’);</a:t>
            </a:r>
          </a:p>
          <a:p>
            <a:r>
              <a:rPr lang="en-GB" sz="1600" dirty="0"/>
              <a:t>    </a:t>
            </a:r>
            <a:r>
              <a:rPr lang="en-GB" sz="1600" dirty="0" err="1"/>
              <a:t>e.</a:t>
            </a:r>
            <a:r>
              <a:rPr lang="en-GB" sz="1600" b="1" dirty="0" err="1"/>
              <a:t>preventDefault</a:t>
            </a:r>
            <a:r>
              <a:rPr lang="en-GB" sz="1600" dirty="0"/>
              <a:t>();</a:t>
            </a:r>
          </a:p>
          <a:p>
            <a:r>
              <a:rPr lang="en-GB" sz="1600" dirty="0"/>
              <a:t>  }</a:t>
            </a:r>
          </a:p>
          <a:p>
            <a:endParaRPr lang="en-GB" sz="1600" dirty="0"/>
          </a:p>
          <a:p>
            <a:r>
              <a:rPr lang="en-GB" sz="1600" dirty="0">
                <a:solidFill>
                  <a:schemeClr val="accent1">
                    <a:lumMod val="25000"/>
                  </a:schemeClr>
                </a:solidFill>
              </a:rPr>
              <a:t>  // Render the form</a:t>
            </a:r>
            <a:endParaRPr lang="en-GB" sz="1600" dirty="0"/>
          </a:p>
          <a:p>
            <a:r>
              <a:rPr lang="en-GB" sz="1600" dirty="0"/>
              <a:t>  return (</a:t>
            </a:r>
          </a:p>
          <a:p>
            <a:r>
              <a:rPr lang="en-GB" sz="1600" dirty="0">
                <a:solidFill>
                  <a:schemeClr val="accent1">
                    <a:lumMod val="25000"/>
                  </a:schemeClr>
                </a:solidFill>
              </a:rPr>
              <a:t>    // Associate handler with form submit</a:t>
            </a:r>
          </a:p>
          <a:p>
            <a:r>
              <a:rPr lang="en-GB" sz="1600" dirty="0"/>
              <a:t>    &lt;form </a:t>
            </a:r>
            <a:r>
              <a:rPr lang="en-GB" sz="1600" dirty="0" err="1">
                <a:solidFill>
                  <a:srgbClr val="FF0000"/>
                </a:solidFill>
              </a:rPr>
              <a:t>onSubmit</a:t>
            </a:r>
            <a:r>
              <a:rPr lang="en-GB" sz="1600" dirty="0"/>
              <a:t>={</a:t>
            </a:r>
            <a:r>
              <a:rPr lang="en-GB" sz="1600" b="1" dirty="0" err="1"/>
              <a:t>handleSubmit</a:t>
            </a:r>
            <a:r>
              <a:rPr lang="en-GB" sz="1600" dirty="0"/>
              <a:t>}&gt;</a:t>
            </a:r>
          </a:p>
          <a:p>
            <a:r>
              <a:rPr lang="en-GB" sz="1600" dirty="0"/>
              <a:t>      &lt;button type="submit"&gt;Submit&lt;/button&gt;</a:t>
            </a:r>
          </a:p>
          <a:p>
            <a:r>
              <a:rPr lang="en-GB" sz="1600" dirty="0"/>
              <a:t>    &lt;/form&gt;</a:t>
            </a:r>
          </a:p>
          <a:p>
            <a:r>
              <a:rPr lang="en-GB" sz="1600" dirty="0"/>
              <a:t>  );</a:t>
            </a:r>
          </a:p>
          <a:p>
            <a:r>
              <a:rPr lang="en-GB" sz="1600" dirty="0"/>
              <a:t>}</a:t>
            </a:r>
          </a:p>
          <a:p>
            <a:r>
              <a:rPr lang="en-GB" sz="1600" dirty="0"/>
              <a:t>export default Form;</a:t>
            </a:r>
          </a:p>
        </p:txBody>
      </p:sp>
      <p:sp>
        <p:nvSpPr>
          <p:cNvPr id="8" name="TextBox 7">
            <a:extLst>
              <a:ext uri="{FF2B5EF4-FFF2-40B4-BE49-F238E27FC236}">
                <a16:creationId xmlns:a16="http://schemas.microsoft.com/office/drawing/2014/main" id="{1C18B5E4-B05E-9503-0E6A-ECF8A596FFF6}"/>
              </a:ext>
            </a:extLst>
          </p:cNvPr>
          <p:cNvSpPr txBox="1"/>
          <p:nvPr/>
        </p:nvSpPr>
        <p:spPr>
          <a:xfrm>
            <a:off x="79375" y="4474605"/>
            <a:ext cx="4245090" cy="1477328"/>
          </a:xfrm>
          <a:prstGeom prst="rect">
            <a:avLst/>
          </a:prstGeom>
          <a:solidFill>
            <a:schemeClr val="bg1"/>
          </a:solidFill>
          <a:ln>
            <a:solidFill>
              <a:schemeClr val="tx1"/>
            </a:solidFill>
          </a:ln>
        </p:spPr>
        <p:txBody>
          <a:bodyPr wrap="square" rtlCol="0">
            <a:spAutoFit/>
          </a:bodyPr>
          <a:lstStyle/>
          <a:p>
            <a:r>
              <a:rPr lang="en-GB" dirty="0"/>
              <a:t>NOTE: </a:t>
            </a:r>
            <a:r>
              <a:rPr lang="en-GB" b="1" dirty="0">
                <a:solidFill>
                  <a:srgbClr val="FF0000"/>
                </a:solidFill>
              </a:rPr>
              <a:t>e</a:t>
            </a:r>
            <a:r>
              <a:rPr lang="en-GB" dirty="0">
                <a:solidFill>
                  <a:srgbClr val="FF0000"/>
                </a:solidFill>
              </a:rPr>
              <a:t> is a synthetic event equivalent the HTML event object</a:t>
            </a:r>
            <a:r>
              <a:rPr lang="en-GB" dirty="0"/>
              <a:t>. React defines these synthetic events according to the W3C spec, so you don’t need to worry about cross-browser compatibility.</a:t>
            </a:r>
          </a:p>
        </p:txBody>
      </p:sp>
      <p:sp>
        <p:nvSpPr>
          <p:cNvPr id="7" name="TextBox 6">
            <a:extLst>
              <a:ext uri="{FF2B5EF4-FFF2-40B4-BE49-F238E27FC236}">
                <a16:creationId xmlns:a16="http://schemas.microsoft.com/office/drawing/2014/main" id="{8847482E-CDD6-DE41-997C-1F91E98E228A}"/>
              </a:ext>
            </a:extLst>
          </p:cNvPr>
          <p:cNvSpPr txBox="1"/>
          <p:nvPr/>
        </p:nvSpPr>
        <p:spPr>
          <a:xfrm>
            <a:off x="4704659" y="1783991"/>
            <a:ext cx="926857" cy="338554"/>
          </a:xfrm>
          <a:prstGeom prst="rect">
            <a:avLst/>
          </a:prstGeom>
          <a:noFill/>
        </p:spPr>
        <p:txBody>
          <a:bodyPr wrap="none" rtlCol="0">
            <a:spAutoFit/>
          </a:bodyPr>
          <a:lstStyle/>
          <a:p>
            <a:r>
              <a:rPr lang="en-GB" sz="1600" b="1" dirty="0"/>
              <a:t>Form.js</a:t>
            </a:r>
          </a:p>
        </p:txBody>
      </p:sp>
      <p:sp>
        <p:nvSpPr>
          <p:cNvPr id="9" name="TextBox 8">
            <a:extLst>
              <a:ext uri="{FF2B5EF4-FFF2-40B4-BE49-F238E27FC236}">
                <a16:creationId xmlns:a16="http://schemas.microsoft.com/office/drawing/2014/main" id="{6176CFC2-C31B-D27F-E71A-98CE44C4DB59}"/>
              </a:ext>
            </a:extLst>
          </p:cNvPr>
          <p:cNvSpPr txBox="1"/>
          <p:nvPr/>
        </p:nvSpPr>
        <p:spPr>
          <a:xfrm>
            <a:off x="104885" y="6059963"/>
            <a:ext cx="4532010" cy="369332"/>
          </a:xfrm>
          <a:prstGeom prst="rect">
            <a:avLst/>
          </a:prstGeom>
          <a:noFill/>
        </p:spPr>
        <p:txBody>
          <a:bodyPr wrap="none" rtlCol="0">
            <a:spAutoFit/>
          </a:bodyPr>
          <a:lstStyle/>
          <a:p>
            <a:r>
              <a:rPr lang="en-GB" b="1" dirty="0"/>
              <a:t>Note: we will see this an exercise later!!</a:t>
            </a:r>
          </a:p>
        </p:txBody>
      </p:sp>
    </p:spTree>
    <p:extLst>
      <p:ext uri="{BB962C8B-B14F-4D97-AF65-F5344CB8AC3E}">
        <p14:creationId xmlns:p14="http://schemas.microsoft.com/office/powerpoint/2010/main" val="40113936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06F6E-F629-A385-3DF5-F774BCE12735}"/>
              </a:ext>
            </a:extLst>
          </p:cNvPr>
          <p:cNvSpPr>
            <a:spLocks noGrp="1"/>
          </p:cNvSpPr>
          <p:nvPr>
            <p:ph type="title"/>
          </p:nvPr>
        </p:nvSpPr>
        <p:spPr/>
        <p:txBody>
          <a:bodyPr/>
          <a:lstStyle/>
          <a:p>
            <a:r>
              <a:rPr lang="en-GB" dirty="0"/>
              <a:t>Prevent Default Behaviour</a:t>
            </a:r>
          </a:p>
        </p:txBody>
      </p:sp>
      <p:sp>
        <p:nvSpPr>
          <p:cNvPr id="3" name="Content Placeholder 2">
            <a:extLst>
              <a:ext uri="{FF2B5EF4-FFF2-40B4-BE49-F238E27FC236}">
                <a16:creationId xmlns:a16="http://schemas.microsoft.com/office/drawing/2014/main" id="{2E797FC5-7BC8-B6AC-E7CE-6F2E869E3606}"/>
              </a:ext>
            </a:extLst>
          </p:cNvPr>
          <p:cNvSpPr>
            <a:spLocks noGrp="1"/>
          </p:cNvSpPr>
          <p:nvPr>
            <p:ph idx="1"/>
          </p:nvPr>
        </p:nvSpPr>
        <p:spPr/>
        <p:txBody>
          <a:bodyPr/>
          <a:lstStyle/>
          <a:p>
            <a:r>
              <a:rPr lang="en-GB" dirty="0" err="1"/>
              <a:t>e.</a:t>
            </a:r>
            <a:r>
              <a:rPr lang="en-GB" b="1" dirty="0" err="1"/>
              <a:t>stopPropagation</a:t>
            </a:r>
            <a:r>
              <a:rPr lang="en-GB" dirty="0"/>
              <a:t>() stops the event handlers attached to the tags above from firing.</a:t>
            </a:r>
          </a:p>
          <a:p>
            <a:r>
              <a:rPr lang="en-GB" dirty="0" err="1"/>
              <a:t>e.</a:t>
            </a:r>
            <a:r>
              <a:rPr lang="en-GB" b="1" dirty="0" err="1"/>
              <a:t>preventDefault</a:t>
            </a:r>
            <a:r>
              <a:rPr lang="en-GB" dirty="0"/>
              <a:t>() prevents the default browser behaviour for the few events that have it, such as </a:t>
            </a:r>
            <a:r>
              <a:rPr lang="en-GB" dirty="0" err="1"/>
              <a:t>onSubmit</a:t>
            </a:r>
            <a:r>
              <a:rPr lang="en-GB" dirty="0"/>
              <a:t>.</a:t>
            </a:r>
          </a:p>
          <a:p>
            <a:endParaRPr lang="en-GB" dirty="0"/>
          </a:p>
        </p:txBody>
      </p:sp>
      <p:sp>
        <p:nvSpPr>
          <p:cNvPr id="4" name="Footer Placeholder 3">
            <a:extLst>
              <a:ext uri="{FF2B5EF4-FFF2-40B4-BE49-F238E27FC236}">
                <a16:creationId xmlns:a16="http://schemas.microsoft.com/office/drawing/2014/main" id="{06AD352B-62A9-7719-52B1-B1A679268F99}"/>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644FF87A-5C8B-A1C1-3AFF-B15347714893}"/>
              </a:ext>
            </a:extLst>
          </p:cNvPr>
          <p:cNvSpPr txBox="1"/>
          <p:nvPr/>
        </p:nvSpPr>
        <p:spPr>
          <a:xfrm>
            <a:off x="3583957" y="6100091"/>
            <a:ext cx="5094664" cy="276999"/>
          </a:xfrm>
          <a:prstGeom prst="rect">
            <a:avLst/>
          </a:prstGeom>
          <a:noFill/>
        </p:spPr>
        <p:txBody>
          <a:bodyPr wrap="none" rtlCol="0">
            <a:spAutoFit/>
          </a:bodyPr>
          <a:lstStyle/>
          <a:p>
            <a:r>
              <a:rPr lang="en-GB" sz="1200" i="1" dirty="0"/>
              <a:t>https://react.dev/learn/responding-to-events#preventing-default-behavior</a:t>
            </a:r>
          </a:p>
        </p:txBody>
      </p:sp>
    </p:spTree>
    <p:extLst>
      <p:ext uri="{BB962C8B-B14F-4D97-AF65-F5344CB8AC3E}">
        <p14:creationId xmlns:p14="http://schemas.microsoft.com/office/powerpoint/2010/main" val="16371636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4FDE-85A6-3C2B-07C8-8AF331160CEF}"/>
              </a:ext>
            </a:extLst>
          </p:cNvPr>
          <p:cNvSpPr>
            <a:spLocks noGrp="1"/>
          </p:cNvSpPr>
          <p:nvPr>
            <p:ph type="title"/>
          </p:nvPr>
        </p:nvSpPr>
        <p:spPr/>
        <p:txBody>
          <a:bodyPr/>
          <a:lstStyle/>
          <a:p>
            <a:r>
              <a:rPr lang="en-GB" dirty="0"/>
              <a:t>Components</a:t>
            </a:r>
          </a:p>
        </p:txBody>
      </p:sp>
      <p:sp>
        <p:nvSpPr>
          <p:cNvPr id="3" name="Content Placeholder 2">
            <a:extLst>
              <a:ext uri="{FF2B5EF4-FFF2-40B4-BE49-F238E27FC236}">
                <a16:creationId xmlns:a16="http://schemas.microsoft.com/office/drawing/2014/main" id="{918BF6C6-6814-E494-FE8A-7D8F70C39848}"/>
              </a:ext>
            </a:extLst>
          </p:cNvPr>
          <p:cNvSpPr>
            <a:spLocks noGrp="1"/>
          </p:cNvSpPr>
          <p:nvPr>
            <p:ph idx="1"/>
          </p:nvPr>
        </p:nvSpPr>
        <p:spPr>
          <a:xfrm>
            <a:off x="369550" y="800692"/>
            <a:ext cx="8409638" cy="4676232"/>
          </a:xfrm>
        </p:spPr>
        <p:txBody>
          <a:bodyPr/>
          <a:lstStyle/>
          <a:p>
            <a:r>
              <a:rPr lang="en-GB" dirty="0"/>
              <a:t>The key feature of React is composition of components. Components written by different people should work well together.</a:t>
            </a:r>
          </a:p>
          <a:p>
            <a:pPr lvl="1"/>
            <a:r>
              <a:rPr lang="en-GB" dirty="0"/>
              <a:t>You can add functionality to a component without causing rippling changes throughout the codebase.</a:t>
            </a:r>
          </a:p>
          <a:p>
            <a:r>
              <a:rPr lang="en-GB" dirty="0">
                <a:effectLst/>
              </a:rPr>
              <a:t>Components are </a:t>
            </a:r>
            <a:r>
              <a:rPr lang="en-GB" b="1" dirty="0">
                <a:effectLst/>
              </a:rPr>
              <a:t>independent and reusable bits of code</a:t>
            </a:r>
            <a:r>
              <a:rPr lang="en-GB" dirty="0">
                <a:effectLst/>
              </a:rPr>
              <a:t>. They serve the same purpose as JavaScript functions but work in isolation and return HTML.</a:t>
            </a:r>
          </a:p>
          <a:p>
            <a:r>
              <a:rPr lang="en-GB" dirty="0"/>
              <a:t>There are two types of component:</a:t>
            </a:r>
          </a:p>
          <a:p>
            <a:pPr marL="800100" lvl="1" indent="-342900">
              <a:buFont typeface="+mj-lt"/>
              <a:buAutoNum type="arabicPeriod"/>
            </a:pPr>
            <a:r>
              <a:rPr lang="en-GB" dirty="0">
                <a:effectLst/>
              </a:rPr>
              <a:t>Class components</a:t>
            </a:r>
          </a:p>
          <a:p>
            <a:pPr marL="800100" lvl="1" indent="-342900">
              <a:buFont typeface="+mj-lt"/>
              <a:buAutoNum type="arabicPeriod"/>
            </a:pPr>
            <a:r>
              <a:rPr lang="en-GB" dirty="0"/>
              <a:t>Function components (aka functional components)</a:t>
            </a:r>
            <a:endParaRPr lang="en-GB" dirty="0">
              <a:effectLst/>
            </a:endParaRPr>
          </a:p>
          <a:p>
            <a:r>
              <a:rPr lang="en-GB" dirty="0"/>
              <a:t>Conceptually, React components have always been closer to functions. </a:t>
            </a:r>
          </a:p>
          <a:p>
            <a:pPr lvl="1"/>
            <a:r>
              <a:rPr lang="en-GB" b="1" dirty="0">
                <a:effectLst/>
              </a:rPr>
              <a:t>Hooks</a:t>
            </a:r>
            <a:r>
              <a:rPr lang="en-GB" dirty="0">
                <a:effectLst/>
              </a:rPr>
              <a:t> let you use more of </a:t>
            </a:r>
            <a:r>
              <a:rPr lang="en-GB" dirty="0" err="1">
                <a:effectLst/>
              </a:rPr>
              <a:t>React’s</a:t>
            </a:r>
            <a:r>
              <a:rPr lang="en-GB" dirty="0">
                <a:effectLst/>
              </a:rPr>
              <a:t> features without classes. </a:t>
            </a:r>
            <a:br>
              <a:rPr lang="en-GB" dirty="0">
                <a:effectLst/>
              </a:rPr>
            </a:br>
            <a:endParaRPr lang="en-GB" i="1" dirty="0">
              <a:solidFill>
                <a:srgbClr val="FF0000"/>
              </a:solidFill>
              <a:effectLst/>
            </a:endParaRPr>
          </a:p>
        </p:txBody>
      </p:sp>
      <p:sp>
        <p:nvSpPr>
          <p:cNvPr id="4" name="Footer Placeholder 3">
            <a:extLst>
              <a:ext uri="{FF2B5EF4-FFF2-40B4-BE49-F238E27FC236}">
                <a16:creationId xmlns:a16="http://schemas.microsoft.com/office/drawing/2014/main" id="{71A7090A-12FD-8A63-616E-CBCB93724D3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FCC21CD-E36F-FD9E-396C-293D2B73D762}"/>
              </a:ext>
            </a:extLst>
          </p:cNvPr>
          <p:cNvSpPr txBox="1"/>
          <p:nvPr/>
        </p:nvSpPr>
        <p:spPr>
          <a:xfrm>
            <a:off x="1284764" y="5411531"/>
            <a:ext cx="5983058" cy="861774"/>
          </a:xfrm>
          <a:prstGeom prst="rect">
            <a:avLst/>
          </a:prstGeom>
          <a:solidFill>
            <a:schemeClr val="bg1"/>
          </a:solidFill>
          <a:ln>
            <a:solidFill>
              <a:srgbClr val="FF0000"/>
            </a:solidFill>
          </a:ln>
        </p:spPr>
        <p:txBody>
          <a:bodyPr wrap="square" rtlCol="0">
            <a:spAutoFit/>
          </a:bodyPr>
          <a:lstStyle/>
          <a:p>
            <a:r>
              <a:rPr lang="en-GB" dirty="0">
                <a:solidFill>
                  <a:srgbClr val="FF0000"/>
                </a:solidFill>
                <a:effectLst/>
              </a:rPr>
              <a:t>Note: The use of function components is recommended but there are no plans to remove classes from React.</a:t>
            </a:r>
            <a:br>
              <a:rPr lang="en-GB" dirty="0">
                <a:solidFill>
                  <a:srgbClr val="FF0000"/>
                </a:solidFill>
                <a:effectLst/>
              </a:rPr>
            </a:br>
            <a:r>
              <a:rPr lang="en-GB" sz="1400" i="1" dirty="0">
                <a:solidFill>
                  <a:srgbClr val="FF0000"/>
                </a:solidFill>
                <a:effectLst/>
              </a:rPr>
              <a:t>https://reactjs.org/docs/hooks-intro.html</a:t>
            </a:r>
            <a:endParaRPr lang="en-GB" i="1" dirty="0">
              <a:solidFill>
                <a:srgbClr val="FF0000"/>
              </a:solidFill>
              <a:effectLst/>
            </a:endParaRPr>
          </a:p>
        </p:txBody>
      </p:sp>
    </p:spTree>
    <p:extLst>
      <p:ext uri="{BB962C8B-B14F-4D97-AF65-F5344CB8AC3E}">
        <p14:creationId xmlns:p14="http://schemas.microsoft.com/office/powerpoint/2010/main" val="30621788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A215D-1B44-B6E8-5DB7-E8AAA096828A}"/>
              </a:ext>
            </a:extLst>
          </p:cNvPr>
          <p:cNvSpPr>
            <a:spLocks noGrp="1"/>
          </p:cNvSpPr>
          <p:nvPr>
            <p:ph type="title"/>
          </p:nvPr>
        </p:nvSpPr>
        <p:spPr/>
        <p:txBody>
          <a:bodyPr/>
          <a:lstStyle/>
          <a:p>
            <a:r>
              <a:rPr lang="en-GB" dirty="0"/>
              <a:t>Function Component</a:t>
            </a:r>
          </a:p>
        </p:txBody>
      </p:sp>
      <p:sp>
        <p:nvSpPr>
          <p:cNvPr id="3" name="Content Placeholder 2">
            <a:extLst>
              <a:ext uri="{FF2B5EF4-FFF2-40B4-BE49-F238E27FC236}">
                <a16:creationId xmlns:a16="http://schemas.microsoft.com/office/drawing/2014/main" id="{6765B2D5-1437-7E3C-F34B-9E763EB360FF}"/>
              </a:ext>
            </a:extLst>
          </p:cNvPr>
          <p:cNvSpPr>
            <a:spLocks noGrp="1"/>
          </p:cNvSpPr>
          <p:nvPr>
            <p:ph idx="1"/>
          </p:nvPr>
        </p:nvSpPr>
        <p:spPr>
          <a:xfrm>
            <a:off x="383763" y="1113390"/>
            <a:ext cx="8471229" cy="1633688"/>
          </a:xfrm>
        </p:spPr>
        <p:txBody>
          <a:bodyPr/>
          <a:lstStyle/>
          <a:p>
            <a:r>
              <a:rPr lang="en-GB" dirty="0"/>
              <a:t>Conceptually, components are like JavaScript functions.</a:t>
            </a:r>
          </a:p>
          <a:p>
            <a:r>
              <a:rPr lang="en-GB" dirty="0"/>
              <a:t>A </a:t>
            </a:r>
            <a:r>
              <a:rPr lang="en-GB" b="1" dirty="0"/>
              <a:t>function component </a:t>
            </a:r>
            <a:r>
              <a:rPr lang="en-GB" dirty="0"/>
              <a:t>is simply a JavaScript function that accepts arbitrary inputs (called “props”) and returns React elements that describe what should appear. </a:t>
            </a:r>
          </a:p>
        </p:txBody>
      </p:sp>
      <p:sp>
        <p:nvSpPr>
          <p:cNvPr id="4" name="Footer Placeholder 3">
            <a:extLst>
              <a:ext uri="{FF2B5EF4-FFF2-40B4-BE49-F238E27FC236}">
                <a16:creationId xmlns:a16="http://schemas.microsoft.com/office/drawing/2014/main" id="{8D638569-43D3-D5A2-29C0-5DC2B94AE296}"/>
              </a:ext>
            </a:extLst>
          </p:cNvPr>
          <p:cNvSpPr>
            <a:spLocks noGrp="1"/>
          </p:cNvSpPr>
          <p:nvPr>
            <p:ph type="ftr" sz="quarter" idx="10"/>
          </p:nvPr>
        </p:nvSpPr>
        <p:spPr/>
        <p:txBody>
          <a:bodyPr/>
          <a:lstStyle/>
          <a:p>
            <a:pPr>
              <a:defRPr/>
            </a:pPr>
            <a:r>
              <a:rPr lang="en-US" altLang="en-US"/>
              <a:t>WEB</a:t>
            </a:r>
            <a:endParaRPr lang="en-US" altLang="en-US" dirty="0"/>
          </a:p>
        </p:txBody>
      </p:sp>
      <p:grpSp>
        <p:nvGrpSpPr>
          <p:cNvPr id="16" name="Group 15">
            <a:extLst>
              <a:ext uri="{FF2B5EF4-FFF2-40B4-BE49-F238E27FC236}">
                <a16:creationId xmlns:a16="http://schemas.microsoft.com/office/drawing/2014/main" id="{109A5F32-68B7-D887-01CC-50E57A5F4746}"/>
              </a:ext>
            </a:extLst>
          </p:cNvPr>
          <p:cNvGrpSpPr/>
          <p:nvPr/>
        </p:nvGrpSpPr>
        <p:grpSpPr>
          <a:xfrm>
            <a:off x="880068" y="2741159"/>
            <a:ext cx="5037474" cy="1401027"/>
            <a:chOff x="1732876" y="3714564"/>
            <a:chExt cx="5037474" cy="1401027"/>
          </a:xfrm>
        </p:grpSpPr>
        <p:sp>
          <p:nvSpPr>
            <p:cNvPr id="5" name="TextBox 4">
              <a:extLst>
                <a:ext uri="{FF2B5EF4-FFF2-40B4-BE49-F238E27FC236}">
                  <a16:creationId xmlns:a16="http://schemas.microsoft.com/office/drawing/2014/main" id="{5E4D03D1-BAA4-A5D3-97AB-E3AC7858D54D}"/>
                </a:ext>
              </a:extLst>
            </p:cNvPr>
            <p:cNvSpPr txBox="1"/>
            <p:nvPr/>
          </p:nvSpPr>
          <p:spPr>
            <a:xfrm>
              <a:off x="1732876" y="3714564"/>
              <a:ext cx="5037474" cy="1015663"/>
            </a:xfrm>
            <a:prstGeom prst="rect">
              <a:avLst/>
            </a:prstGeom>
            <a:solidFill>
              <a:schemeClr val="accent6">
                <a:lumMod val="20000"/>
                <a:lumOff val="80000"/>
              </a:schemeClr>
            </a:solidFill>
          </p:spPr>
          <p:txBody>
            <a:bodyPr wrap="square" rtlCol="0">
              <a:spAutoFit/>
            </a:bodyPr>
            <a:lstStyle/>
            <a:p>
              <a:r>
                <a:rPr lang="en-GB" sz="2000" dirty="0"/>
                <a:t>function Welcome(props) {</a:t>
              </a:r>
            </a:p>
            <a:p>
              <a:r>
                <a:rPr lang="en-GB" sz="2000" dirty="0"/>
                <a:t>  return </a:t>
              </a:r>
              <a:r>
                <a:rPr lang="en-GB" sz="2000" b="1" dirty="0"/>
                <a:t>&lt;h1&gt;Hello World&lt;/h1&gt;</a:t>
              </a:r>
              <a:r>
                <a:rPr lang="en-GB" sz="2000" dirty="0"/>
                <a:t>;</a:t>
              </a:r>
            </a:p>
            <a:p>
              <a:r>
                <a:rPr lang="en-GB" sz="2000" dirty="0"/>
                <a:t>}</a:t>
              </a:r>
            </a:p>
          </p:txBody>
        </p:sp>
        <p:sp>
          <p:nvSpPr>
            <p:cNvPr id="7" name="TextBox 6">
              <a:extLst>
                <a:ext uri="{FF2B5EF4-FFF2-40B4-BE49-F238E27FC236}">
                  <a16:creationId xmlns:a16="http://schemas.microsoft.com/office/drawing/2014/main" id="{5DF4914E-430D-51B2-E61C-8D9C6B8B9161}"/>
                </a:ext>
              </a:extLst>
            </p:cNvPr>
            <p:cNvSpPr txBox="1"/>
            <p:nvPr/>
          </p:nvSpPr>
          <p:spPr>
            <a:xfrm>
              <a:off x="3254885" y="4746259"/>
              <a:ext cx="2031325" cy="369332"/>
            </a:xfrm>
            <a:prstGeom prst="rect">
              <a:avLst/>
            </a:prstGeom>
            <a:noFill/>
          </p:spPr>
          <p:txBody>
            <a:bodyPr wrap="none" rtlCol="0">
              <a:spAutoFit/>
            </a:bodyPr>
            <a:lstStyle/>
            <a:p>
              <a:r>
                <a:rPr lang="en-GB" i="1" dirty="0"/>
                <a:t>H1 React element</a:t>
              </a:r>
            </a:p>
          </p:txBody>
        </p:sp>
        <p:cxnSp>
          <p:nvCxnSpPr>
            <p:cNvPr id="9" name="Straight Arrow Connector 8">
              <a:extLst>
                <a:ext uri="{FF2B5EF4-FFF2-40B4-BE49-F238E27FC236}">
                  <a16:creationId xmlns:a16="http://schemas.microsoft.com/office/drawing/2014/main" id="{BFC1CCEE-AABD-B114-D8F7-4BA1C261C426}"/>
                </a:ext>
              </a:extLst>
            </p:cNvPr>
            <p:cNvCxnSpPr>
              <a:stCxn id="7" idx="0"/>
            </p:cNvCxnSpPr>
            <p:nvPr/>
          </p:nvCxnSpPr>
          <p:spPr bwMode="auto">
            <a:xfrm flipH="1" flipV="1">
              <a:off x="3055896" y="4355879"/>
              <a:ext cx="1214652" cy="3903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0B507061-ED0E-8AFF-7135-2E10A0E8443B}"/>
                </a:ext>
              </a:extLst>
            </p:cNvPr>
            <p:cNvCxnSpPr>
              <a:stCxn id="7" idx="0"/>
            </p:cNvCxnSpPr>
            <p:nvPr/>
          </p:nvCxnSpPr>
          <p:spPr bwMode="auto">
            <a:xfrm flipV="1">
              <a:off x="4270548" y="4355879"/>
              <a:ext cx="779972" cy="3903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13" name="TextBox 12">
            <a:extLst>
              <a:ext uri="{FF2B5EF4-FFF2-40B4-BE49-F238E27FC236}">
                <a16:creationId xmlns:a16="http://schemas.microsoft.com/office/drawing/2014/main" id="{D7B467C0-BED6-F19E-E9AD-F680453556E7}"/>
              </a:ext>
            </a:extLst>
          </p:cNvPr>
          <p:cNvSpPr txBox="1"/>
          <p:nvPr/>
        </p:nvSpPr>
        <p:spPr>
          <a:xfrm>
            <a:off x="953117" y="4288789"/>
            <a:ext cx="5580342" cy="2031325"/>
          </a:xfrm>
          <a:prstGeom prst="rect">
            <a:avLst/>
          </a:prstGeom>
          <a:solidFill>
            <a:schemeClr val="bg1"/>
          </a:solidFill>
          <a:ln>
            <a:solidFill>
              <a:srgbClr val="FF0000"/>
            </a:solidFill>
          </a:ln>
        </p:spPr>
        <p:txBody>
          <a:bodyPr wrap="square" rtlCol="0">
            <a:spAutoFit/>
          </a:bodyPr>
          <a:lstStyle/>
          <a:p>
            <a:r>
              <a:rPr lang="en-GB" dirty="0">
                <a:solidFill>
                  <a:srgbClr val="FF0000"/>
                </a:solidFill>
                <a:effectLst/>
              </a:rPr>
              <a:t>Note: A </a:t>
            </a:r>
            <a:r>
              <a:rPr lang="en-GB" b="1" dirty="0">
                <a:solidFill>
                  <a:srgbClr val="FF0000"/>
                </a:solidFill>
                <a:effectLst/>
              </a:rPr>
              <a:t>class component </a:t>
            </a:r>
            <a:r>
              <a:rPr lang="en-GB" dirty="0">
                <a:solidFill>
                  <a:srgbClr val="FF0000"/>
                </a:solidFill>
                <a:effectLst/>
              </a:rPr>
              <a:t>looks very similar</a:t>
            </a:r>
          </a:p>
          <a:p>
            <a:endParaRPr lang="en-GB" dirty="0">
              <a:solidFill>
                <a:srgbClr val="FF0000"/>
              </a:solidFill>
            </a:endParaRPr>
          </a:p>
          <a:p>
            <a:endParaRPr lang="en-GB" dirty="0">
              <a:solidFill>
                <a:srgbClr val="FF0000"/>
              </a:solidFill>
              <a:effectLst/>
            </a:endParaRPr>
          </a:p>
          <a:p>
            <a:endParaRPr lang="en-GB" dirty="0">
              <a:solidFill>
                <a:srgbClr val="FF0000"/>
              </a:solidFill>
              <a:effectLst/>
            </a:endParaRPr>
          </a:p>
          <a:p>
            <a:endParaRPr lang="en-GB" i="1" dirty="0">
              <a:solidFill>
                <a:srgbClr val="FF0000"/>
              </a:solidFill>
            </a:endParaRPr>
          </a:p>
          <a:p>
            <a:endParaRPr lang="en-GB" i="1" dirty="0">
              <a:solidFill>
                <a:srgbClr val="FF0000"/>
              </a:solidFill>
              <a:effectLst/>
            </a:endParaRPr>
          </a:p>
          <a:p>
            <a:endParaRPr lang="en-GB" i="1" dirty="0">
              <a:solidFill>
                <a:srgbClr val="FF0000"/>
              </a:solidFill>
              <a:effectLst/>
            </a:endParaRPr>
          </a:p>
        </p:txBody>
      </p:sp>
      <p:sp>
        <p:nvSpPr>
          <p:cNvPr id="14" name="TextBox 13">
            <a:extLst>
              <a:ext uri="{FF2B5EF4-FFF2-40B4-BE49-F238E27FC236}">
                <a16:creationId xmlns:a16="http://schemas.microsoft.com/office/drawing/2014/main" id="{BF1D5A58-6047-CEDB-8D9D-A983971DB308}"/>
              </a:ext>
            </a:extLst>
          </p:cNvPr>
          <p:cNvSpPr txBox="1"/>
          <p:nvPr/>
        </p:nvSpPr>
        <p:spPr>
          <a:xfrm>
            <a:off x="1060894" y="4756379"/>
            <a:ext cx="5037474" cy="1354217"/>
          </a:xfrm>
          <a:prstGeom prst="rect">
            <a:avLst/>
          </a:prstGeom>
          <a:solidFill>
            <a:schemeClr val="accent6">
              <a:lumMod val="20000"/>
              <a:lumOff val="80000"/>
            </a:schemeClr>
          </a:solidFill>
        </p:spPr>
        <p:txBody>
          <a:bodyPr wrap="square" rtlCol="0">
            <a:spAutoFit/>
          </a:bodyPr>
          <a:lstStyle/>
          <a:p>
            <a:r>
              <a:rPr lang="en-GB" sz="1600" dirty="0"/>
              <a:t>class Welcome extends </a:t>
            </a:r>
            <a:r>
              <a:rPr lang="en-GB" sz="1600" dirty="0" err="1"/>
              <a:t>React.Component</a:t>
            </a:r>
            <a:r>
              <a:rPr lang="en-GB" sz="1600" dirty="0"/>
              <a:t> {</a:t>
            </a:r>
          </a:p>
          <a:p>
            <a:r>
              <a:rPr lang="en-GB" sz="1600" dirty="0"/>
              <a:t>  render() {</a:t>
            </a:r>
          </a:p>
          <a:p>
            <a:r>
              <a:rPr lang="en-GB" sz="1600" dirty="0"/>
              <a:t>    return &lt;h1&gt;Hello World&lt;/h1&gt;;</a:t>
            </a:r>
          </a:p>
          <a:p>
            <a:r>
              <a:rPr lang="en-GB" sz="1600" dirty="0"/>
              <a:t>  }</a:t>
            </a:r>
          </a:p>
          <a:p>
            <a:r>
              <a:rPr lang="en-GB" sz="1600" dirty="0"/>
              <a:t>}</a:t>
            </a:r>
          </a:p>
        </p:txBody>
      </p:sp>
      <p:sp>
        <p:nvSpPr>
          <p:cNvPr id="6" name="TextBox 5">
            <a:extLst>
              <a:ext uri="{FF2B5EF4-FFF2-40B4-BE49-F238E27FC236}">
                <a16:creationId xmlns:a16="http://schemas.microsoft.com/office/drawing/2014/main" id="{88308AF8-72EE-876E-DDD9-859F55EE36FA}"/>
              </a:ext>
            </a:extLst>
          </p:cNvPr>
          <p:cNvSpPr txBox="1"/>
          <p:nvPr/>
        </p:nvSpPr>
        <p:spPr>
          <a:xfrm>
            <a:off x="6116531" y="2510326"/>
            <a:ext cx="2767262" cy="1477328"/>
          </a:xfrm>
          <a:prstGeom prst="rect">
            <a:avLst/>
          </a:prstGeom>
          <a:noFill/>
        </p:spPr>
        <p:txBody>
          <a:bodyPr wrap="square" rtlCol="0">
            <a:spAutoFit/>
          </a:bodyPr>
          <a:lstStyle/>
          <a:p>
            <a:r>
              <a:rPr lang="en-GB" dirty="0"/>
              <a:t>The function name </a:t>
            </a:r>
            <a:r>
              <a:rPr lang="en-GB" b="1" dirty="0"/>
              <a:t>must </a:t>
            </a:r>
            <a:r>
              <a:rPr lang="en-GB" dirty="0"/>
              <a:t>start with a capital letter and each function component </a:t>
            </a:r>
            <a:r>
              <a:rPr lang="en-GB" b="1" dirty="0"/>
              <a:t>should</a:t>
            </a:r>
            <a:r>
              <a:rPr lang="en-GB" dirty="0"/>
              <a:t> be created in a separate file</a:t>
            </a:r>
          </a:p>
        </p:txBody>
      </p:sp>
      <p:sp>
        <p:nvSpPr>
          <p:cNvPr id="8" name="TextBox 7">
            <a:extLst>
              <a:ext uri="{FF2B5EF4-FFF2-40B4-BE49-F238E27FC236}">
                <a16:creationId xmlns:a16="http://schemas.microsoft.com/office/drawing/2014/main" id="{1E3A30E4-BF3B-EE54-B315-23EA8230E093}"/>
              </a:ext>
            </a:extLst>
          </p:cNvPr>
          <p:cNvSpPr txBox="1"/>
          <p:nvPr/>
        </p:nvSpPr>
        <p:spPr>
          <a:xfrm>
            <a:off x="6745793" y="4787156"/>
            <a:ext cx="2283907" cy="646331"/>
          </a:xfrm>
          <a:prstGeom prst="rect">
            <a:avLst/>
          </a:prstGeom>
          <a:noFill/>
        </p:spPr>
        <p:txBody>
          <a:bodyPr wrap="square" rtlCol="0">
            <a:spAutoFit/>
          </a:bodyPr>
          <a:lstStyle/>
          <a:p>
            <a:r>
              <a:rPr lang="en-GB" sz="1200" dirty="0"/>
              <a:t>If you are not using any </a:t>
            </a:r>
            <a:r>
              <a:rPr lang="en-GB" sz="1200" i="1" dirty="0"/>
              <a:t>props</a:t>
            </a:r>
            <a:r>
              <a:rPr lang="en-GB" sz="1200" dirty="0"/>
              <a:t> values, you don’t have to use this argument</a:t>
            </a:r>
          </a:p>
        </p:txBody>
      </p:sp>
      <p:cxnSp>
        <p:nvCxnSpPr>
          <p:cNvPr id="12" name="Straight Arrow Connector 11">
            <a:extLst>
              <a:ext uri="{FF2B5EF4-FFF2-40B4-BE49-F238E27FC236}">
                <a16:creationId xmlns:a16="http://schemas.microsoft.com/office/drawing/2014/main" id="{575FE83A-73C5-DEC6-A89D-0E410ABC4659}"/>
              </a:ext>
            </a:extLst>
          </p:cNvPr>
          <p:cNvCxnSpPr/>
          <p:nvPr/>
        </p:nvCxnSpPr>
        <p:spPr bwMode="auto">
          <a:xfrm flipH="1" flipV="1">
            <a:off x="3766930" y="3086100"/>
            <a:ext cx="3786809" cy="1595230"/>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737953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B8AC1-F362-C5E3-7FA4-1759703ECAD2}"/>
              </a:ext>
            </a:extLst>
          </p:cNvPr>
          <p:cNvSpPr>
            <a:spLocks noGrp="1"/>
          </p:cNvSpPr>
          <p:nvPr>
            <p:ph type="title"/>
          </p:nvPr>
        </p:nvSpPr>
        <p:spPr/>
        <p:txBody>
          <a:bodyPr/>
          <a:lstStyle/>
          <a:p>
            <a:r>
              <a:rPr lang="en-GB" dirty="0"/>
              <a:t>Render Components</a:t>
            </a:r>
          </a:p>
        </p:txBody>
      </p:sp>
      <p:sp>
        <p:nvSpPr>
          <p:cNvPr id="3" name="Content Placeholder 2">
            <a:extLst>
              <a:ext uri="{FF2B5EF4-FFF2-40B4-BE49-F238E27FC236}">
                <a16:creationId xmlns:a16="http://schemas.microsoft.com/office/drawing/2014/main" id="{3FE036BF-2EC5-3FE8-2012-BA316CCDCE62}"/>
              </a:ext>
            </a:extLst>
          </p:cNvPr>
          <p:cNvSpPr>
            <a:spLocks noGrp="1"/>
          </p:cNvSpPr>
          <p:nvPr>
            <p:ph idx="1"/>
          </p:nvPr>
        </p:nvSpPr>
        <p:spPr>
          <a:xfrm>
            <a:off x="1047750" y="707148"/>
            <a:ext cx="7029450" cy="363595"/>
          </a:xfrm>
        </p:spPr>
        <p:txBody>
          <a:bodyPr/>
          <a:lstStyle/>
          <a:p>
            <a:r>
              <a:rPr lang="en-GB" dirty="0"/>
              <a:t>You can render a component in a number of ways</a:t>
            </a:r>
          </a:p>
        </p:txBody>
      </p:sp>
      <p:sp>
        <p:nvSpPr>
          <p:cNvPr id="4" name="Footer Placeholder 3">
            <a:extLst>
              <a:ext uri="{FF2B5EF4-FFF2-40B4-BE49-F238E27FC236}">
                <a16:creationId xmlns:a16="http://schemas.microsoft.com/office/drawing/2014/main" id="{4F23FBE8-9E0C-286F-2C5E-4D1E9B88F1F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293131F-E0C6-8A70-6A41-F29E453CD750}"/>
              </a:ext>
            </a:extLst>
          </p:cNvPr>
          <p:cNvSpPr txBox="1"/>
          <p:nvPr/>
        </p:nvSpPr>
        <p:spPr>
          <a:xfrm>
            <a:off x="344306" y="1200697"/>
            <a:ext cx="8512537" cy="3539430"/>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root = </a:t>
            </a:r>
            <a:r>
              <a:rPr lang="en-GB" sz="1600" dirty="0" err="1"/>
              <a:t>ReactDOM.createRoot</a:t>
            </a:r>
            <a:r>
              <a:rPr lang="en-GB" sz="1600" dirty="0"/>
              <a:t>(</a:t>
            </a:r>
            <a:r>
              <a:rPr lang="en-GB" sz="1600" dirty="0" err="1"/>
              <a:t>document.getElementById</a:t>
            </a:r>
            <a:r>
              <a:rPr lang="en-GB" sz="1600" dirty="0"/>
              <a:t>('root’));</a:t>
            </a:r>
          </a:p>
          <a:p>
            <a:endParaRPr lang="en-GB" sz="1600" dirty="0">
              <a:solidFill>
                <a:schemeClr val="accent1">
                  <a:lumMod val="25000"/>
                </a:schemeClr>
              </a:solidFill>
            </a:endParaRPr>
          </a:p>
          <a:p>
            <a:r>
              <a:rPr lang="en-GB" sz="1600" dirty="0">
                <a:solidFill>
                  <a:schemeClr val="accent1">
                    <a:lumMod val="25000"/>
                  </a:schemeClr>
                </a:solidFill>
              </a:rPr>
              <a:t>// Create the function component</a:t>
            </a:r>
            <a:endParaRPr lang="en-GB" sz="1600" dirty="0"/>
          </a:p>
          <a:p>
            <a:r>
              <a:rPr lang="en-GB" sz="1600" dirty="0" err="1"/>
              <a:t>const</a:t>
            </a:r>
            <a:r>
              <a:rPr lang="en-GB" sz="1600" dirty="0"/>
              <a:t> Hello = () =&gt; { return &lt;h1&gt;Hello World&lt;/h1&gt;; }</a:t>
            </a:r>
          </a:p>
          <a:p>
            <a:endParaRPr lang="en-GB" sz="1600" dirty="0">
              <a:solidFill>
                <a:schemeClr val="accent1">
                  <a:lumMod val="25000"/>
                </a:schemeClr>
              </a:solidFill>
            </a:endParaRPr>
          </a:p>
          <a:p>
            <a:r>
              <a:rPr lang="en-GB" sz="1600" dirty="0">
                <a:solidFill>
                  <a:schemeClr val="accent1">
                    <a:lumMod val="25000"/>
                  </a:schemeClr>
                </a:solidFill>
              </a:rPr>
              <a:t>// Treat the function component just like JavaScript function</a:t>
            </a:r>
            <a:endParaRPr lang="en-GB" sz="1600" dirty="0"/>
          </a:p>
          <a:p>
            <a:r>
              <a:rPr lang="en-GB" sz="1600" dirty="0" err="1"/>
              <a:t>root.render</a:t>
            </a:r>
            <a:r>
              <a:rPr lang="en-GB" sz="1600" dirty="0"/>
              <a:t>(</a:t>
            </a:r>
            <a:r>
              <a:rPr lang="en-GB" sz="1600" b="1" dirty="0"/>
              <a:t>Hello()</a:t>
            </a:r>
            <a:r>
              <a:rPr lang="en-GB" sz="1600" dirty="0"/>
              <a:t>);</a:t>
            </a:r>
          </a:p>
          <a:p>
            <a:endParaRPr lang="en-GB" sz="1600" dirty="0"/>
          </a:p>
          <a:p>
            <a:r>
              <a:rPr lang="en-GB" sz="1600" dirty="0">
                <a:solidFill>
                  <a:schemeClr val="accent1">
                    <a:lumMod val="25000"/>
                  </a:schemeClr>
                </a:solidFill>
              </a:rPr>
              <a:t>// Render as a function component as a JSX tag</a:t>
            </a:r>
            <a:endParaRPr lang="en-GB" sz="1600" dirty="0"/>
          </a:p>
          <a:p>
            <a:r>
              <a:rPr lang="en-GB" sz="1600" dirty="0" err="1"/>
              <a:t>root.render</a:t>
            </a:r>
            <a:r>
              <a:rPr lang="en-GB" sz="1600" dirty="0"/>
              <a:t>(</a:t>
            </a:r>
            <a:r>
              <a:rPr lang="en-GB" sz="1600" b="1" dirty="0"/>
              <a:t>&lt;Hello/&gt;</a:t>
            </a:r>
            <a:r>
              <a:rPr lang="en-GB" sz="1600" dirty="0"/>
              <a:t>);</a:t>
            </a:r>
          </a:p>
          <a:p>
            <a:endParaRPr lang="en-GB" sz="1600" dirty="0"/>
          </a:p>
          <a:p>
            <a:r>
              <a:rPr lang="en-GB" sz="1600" dirty="0">
                <a:solidFill>
                  <a:schemeClr val="accent1">
                    <a:lumMod val="25000"/>
                  </a:schemeClr>
                </a:solidFill>
              </a:rPr>
              <a:t>// Render as a subcomponent of another function component</a:t>
            </a:r>
            <a:endParaRPr lang="en-GB" sz="1600" dirty="0"/>
          </a:p>
          <a:p>
            <a:r>
              <a:rPr lang="en-GB" sz="1600" dirty="0" err="1"/>
              <a:t>const</a:t>
            </a:r>
            <a:r>
              <a:rPr lang="en-GB" sz="1600" dirty="0"/>
              <a:t> Message = () =&gt; { return &lt;div&gt;</a:t>
            </a:r>
            <a:r>
              <a:rPr lang="en-GB" sz="1600" b="1" dirty="0"/>
              <a:t>&lt;Hello/&gt;</a:t>
            </a:r>
            <a:r>
              <a:rPr lang="en-GB" sz="1600" dirty="0"/>
              <a:t>&lt;/div&gt;; }</a:t>
            </a:r>
          </a:p>
          <a:p>
            <a:r>
              <a:rPr lang="en-GB" sz="1600" dirty="0" err="1"/>
              <a:t>root.render</a:t>
            </a:r>
            <a:r>
              <a:rPr lang="en-GB" sz="1600" dirty="0"/>
              <a:t>(&lt;Message/&gt;);</a:t>
            </a:r>
          </a:p>
        </p:txBody>
      </p:sp>
      <p:sp>
        <p:nvSpPr>
          <p:cNvPr id="8" name="TextBox 7">
            <a:extLst>
              <a:ext uri="{FF2B5EF4-FFF2-40B4-BE49-F238E27FC236}">
                <a16:creationId xmlns:a16="http://schemas.microsoft.com/office/drawing/2014/main" id="{83E72545-6B33-24F6-9570-E2766EC069DF}"/>
              </a:ext>
            </a:extLst>
          </p:cNvPr>
          <p:cNvSpPr txBox="1"/>
          <p:nvPr/>
        </p:nvSpPr>
        <p:spPr>
          <a:xfrm>
            <a:off x="3237105" y="5324903"/>
            <a:ext cx="5663147" cy="1077218"/>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Create the function component</a:t>
            </a:r>
            <a:endParaRPr lang="en-GB" sz="1600" dirty="0"/>
          </a:p>
          <a:p>
            <a:r>
              <a:rPr lang="en-GB" sz="1600" dirty="0" err="1"/>
              <a:t>const</a:t>
            </a:r>
            <a:r>
              <a:rPr lang="en-GB" sz="1600" dirty="0"/>
              <a:t> Hello = () =&gt; { return &lt;h1&gt;Hello World&lt;/h1&gt;; }</a:t>
            </a:r>
          </a:p>
          <a:p>
            <a:endParaRPr lang="en-GB" sz="1600" dirty="0"/>
          </a:p>
          <a:p>
            <a:r>
              <a:rPr lang="en-GB" sz="1600" dirty="0"/>
              <a:t>export default Hello;</a:t>
            </a:r>
          </a:p>
        </p:txBody>
      </p:sp>
      <p:sp>
        <p:nvSpPr>
          <p:cNvPr id="9" name="TextBox 8">
            <a:extLst>
              <a:ext uri="{FF2B5EF4-FFF2-40B4-BE49-F238E27FC236}">
                <a16:creationId xmlns:a16="http://schemas.microsoft.com/office/drawing/2014/main" id="{51CDCF5D-E7CB-531F-6C2B-9B93573EE179}"/>
              </a:ext>
            </a:extLst>
          </p:cNvPr>
          <p:cNvSpPr txBox="1"/>
          <p:nvPr/>
        </p:nvSpPr>
        <p:spPr>
          <a:xfrm>
            <a:off x="170563" y="4831361"/>
            <a:ext cx="2975354" cy="1754326"/>
          </a:xfrm>
          <a:prstGeom prst="rect">
            <a:avLst/>
          </a:prstGeom>
          <a:noFill/>
        </p:spPr>
        <p:txBody>
          <a:bodyPr wrap="square" rtlCol="0">
            <a:spAutoFit/>
          </a:bodyPr>
          <a:lstStyle/>
          <a:p>
            <a:r>
              <a:rPr lang="en-GB" dirty="0"/>
              <a:t>Remember, we should really declare our component in a separate </a:t>
            </a:r>
            <a:r>
              <a:rPr lang="en-GB" dirty="0" err="1"/>
              <a:t>js</a:t>
            </a:r>
            <a:r>
              <a:rPr lang="en-GB" dirty="0"/>
              <a:t> file within the </a:t>
            </a:r>
            <a:r>
              <a:rPr lang="en-GB" i="1" dirty="0" err="1"/>
              <a:t>src</a:t>
            </a:r>
            <a:r>
              <a:rPr lang="en-GB" dirty="0"/>
              <a:t> directory and export it so it can be reused.</a:t>
            </a:r>
          </a:p>
        </p:txBody>
      </p:sp>
      <p:sp>
        <p:nvSpPr>
          <p:cNvPr id="10" name="TextBox 9">
            <a:extLst>
              <a:ext uri="{FF2B5EF4-FFF2-40B4-BE49-F238E27FC236}">
                <a16:creationId xmlns:a16="http://schemas.microsoft.com/office/drawing/2014/main" id="{FEC5CB35-1403-BE0E-F581-38E545C32F1D}"/>
              </a:ext>
            </a:extLst>
          </p:cNvPr>
          <p:cNvSpPr txBox="1"/>
          <p:nvPr/>
        </p:nvSpPr>
        <p:spPr>
          <a:xfrm>
            <a:off x="6123859" y="3324149"/>
            <a:ext cx="2675835" cy="1169551"/>
          </a:xfrm>
          <a:prstGeom prst="rect">
            <a:avLst/>
          </a:prstGeom>
          <a:noFill/>
        </p:spPr>
        <p:txBody>
          <a:bodyPr wrap="square" rtlCol="0">
            <a:spAutoFit/>
          </a:bodyPr>
          <a:lstStyle/>
          <a:p>
            <a:r>
              <a:rPr lang="en-GB" sz="1400" i="1" dirty="0"/>
              <a:t>Components can refer to other components in their output, hence we can use the Hello component in the output of the Message component. </a:t>
            </a:r>
          </a:p>
        </p:txBody>
      </p:sp>
      <p:cxnSp>
        <p:nvCxnSpPr>
          <p:cNvPr id="12" name="Connector: Elbow 11">
            <a:extLst>
              <a:ext uri="{FF2B5EF4-FFF2-40B4-BE49-F238E27FC236}">
                <a16:creationId xmlns:a16="http://schemas.microsoft.com/office/drawing/2014/main" id="{B595CA66-0D34-3394-2C31-97875405C32C}"/>
              </a:ext>
            </a:extLst>
          </p:cNvPr>
          <p:cNvCxnSpPr>
            <a:stCxn id="10" idx="1"/>
          </p:cNvCxnSpPr>
          <p:nvPr/>
        </p:nvCxnSpPr>
        <p:spPr bwMode="auto">
          <a:xfrm rot="10800000" flipV="1">
            <a:off x="5330061" y="3908925"/>
            <a:ext cx="793799" cy="369332"/>
          </a:xfrm>
          <a:prstGeom prst="bentConnector3">
            <a:avLst>
              <a:gd name="adj1" fmla="val 7026"/>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a:extLst>
              <a:ext uri="{FF2B5EF4-FFF2-40B4-BE49-F238E27FC236}">
                <a16:creationId xmlns:a16="http://schemas.microsoft.com/office/drawing/2014/main" id="{B0F4A2CD-A1AB-0D5E-F58C-41032644FE93}"/>
              </a:ext>
            </a:extLst>
          </p:cNvPr>
          <p:cNvSpPr txBox="1"/>
          <p:nvPr/>
        </p:nvSpPr>
        <p:spPr>
          <a:xfrm>
            <a:off x="3193294" y="4986349"/>
            <a:ext cx="1281120" cy="338554"/>
          </a:xfrm>
          <a:prstGeom prst="rect">
            <a:avLst/>
          </a:prstGeom>
          <a:noFill/>
        </p:spPr>
        <p:txBody>
          <a:bodyPr wrap="none" rtlCol="0">
            <a:spAutoFit/>
          </a:bodyPr>
          <a:lstStyle/>
          <a:p>
            <a:r>
              <a:rPr lang="en-GB" sz="1600" b="1" dirty="0" err="1"/>
              <a:t>src</a:t>
            </a:r>
            <a:r>
              <a:rPr lang="en-GB" sz="1600" b="1" dirty="0"/>
              <a:t>/Hello.js</a:t>
            </a:r>
          </a:p>
        </p:txBody>
      </p:sp>
      <p:sp>
        <p:nvSpPr>
          <p:cNvPr id="7" name="TextBox 6">
            <a:extLst>
              <a:ext uri="{FF2B5EF4-FFF2-40B4-BE49-F238E27FC236}">
                <a16:creationId xmlns:a16="http://schemas.microsoft.com/office/drawing/2014/main" id="{8E1C0EB5-BD99-6946-15B8-89F8FCC65959}"/>
              </a:ext>
            </a:extLst>
          </p:cNvPr>
          <p:cNvSpPr txBox="1"/>
          <p:nvPr/>
        </p:nvSpPr>
        <p:spPr>
          <a:xfrm>
            <a:off x="6480594" y="2072643"/>
            <a:ext cx="1596606" cy="507831"/>
          </a:xfrm>
          <a:prstGeom prst="rect">
            <a:avLst/>
          </a:prstGeom>
          <a:noFill/>
        </p:spPr>
        <p:txBody>
          <a:bodyPr wrap="square" rtlCol="0">
            <a:spAutoFit/>
          </a:bodyPr>
          <a:lstStyle/>
          <a:p>
            <a:r>
              <a:rPr lang="en-GB" sz="900" dirty="0"/>
              <a:t>No property values, so no </a:t>
            </a:r>
            <a:r>
              <a:rPr lang="en-GB" sz="900" i="1" dirty="0"/>
              <a:t>props</a:t>
            </a:r>
            <a:r>
              <a:rPr lang="en-GB" sz="900" dirty="0"/>
              <a:t> argument (see later slide)</a:t>
            </a:r>
          </a:p>
        </p:txBody>
      </p:sp>
    </p:spTree>
    <p:extLst>
      <p:ext uri="{BB962C8B-B14F-4D97-AF65-F5344CB8AC3E}">
        <p14:creationId xmlns:p14="http://schemas.microsoft.com/office/powerpoint/2010/main" val="24748838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BE3B-DAA9-E2FD-EB22-AAE76ACCD40A}"/>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0D78501-73FF-B2C4-FF7E-B937CB474E70}"/>
              </a:ext>
            </a:extLst>
          </p:cNvPr>
          <p:cNvSpPr>
            <a:spLocks noGrp="1"/>
          </p:cNvSpPr>
          <p:nvPr>
            <p:ph idx="1"/>
          </p:nvPr>
        </p:nvSpPr>
        <p:spPr>
          <a:xfrm>
            <a:off x="257175" y="844550"/>
            <a:ext cx="8593080" cy="1330111"/>
          </a:xfrm>
        </p:spPr>
        <p:txBody>
          <a:bodyPr/>
          <a:lstStyle/>
          <a:p>
            <a:r>
              <a:rPr lang="en-GB" dirty="0"/>
              <a:t>Create a function component to say “Hello World”</a:t>
            </a:r>
          </a:p>
          <a:p>
            <a:pPr lvl="1"/>
            <a:r>
              <a:rPr lang="en-GB" dirty="0"/>
              <a:t>We will cheat a bit, functional components </a:t>
            </a:r>
            <a:r>
              <a:rPr lang="en-GB" b="1" dirty="0"/>
              <a:t>should always</a:t>
            </a:r>
            <a:r>
              <a:rPr lang="en-GB" dirty="0"/>
              <a:t> be declared in separate files but for this exercise we will create some simple components in the index.js file</a:t>
            </a:r>
          </a:p>
          <a:p>
            <a:endParaRPr lang="en-GB" dirty="0"/>
          </a:p>
        </p:txBody>
      </p:sp>
      <p:sp>
        <p:nvSpPr>
          <p:cNvPr id="4" name="Footer Placeholder 3">
            <a:extLst>
              <a:ext uri="{FF2B5EF4-FFF2-40B4-BE49-F238E27FC236}">
                <a16:creationId xmlns:a16="http://schemas.microsoft.com/office/drawing/2014/main" id="{260C88AD-1A06-0E8A-A08E-727314D3391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E46FEE0-BAF4-D860-D065-9AAB371F097E}"/>
              </a:ext>
            </a:extLst>
          </p:cNvPr>
          <p:cNvSpPr txBox="1"/>
          <p:nvPr/>
        </p:nvSpPr>
        <p:spPr>
          <a:xfrm>
            <a:off x="507428" y="2434056"/>
            <a:ext cx="8186293" cy="4278094"/>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err="1"/>
              <a:t>const</a:t>
            </a:r>
            <a:r>
              <a:rPr lang="en-GB" sz="1600" dirty="0"/>
              <a:t> Hello = () =&gt; { return &lt;h1&gt;Hello World&lt;/h1&gt;; }</a:t>
            </a:r>
          </a:p>
          <a:p>
            <a:r>
              <a:rPr lang="en-GB" sz="1600" dirty="0" err="1"/>
              <a:t>const</a:t>
            </a:r>
            <a:r>
              <a:rPr lang="en-GB" sz="1600" dirty="0"/>
              <a:t> Message = () =&gt; { return &lt;div&gt;Message is &lt;Hello /&gt;&lt;/div&gt;; }</a:t>
            </a:r>
          </a:p>
          <a:p>
            <a:endParaRPr lang="en-GB" sz="1600" dirty="0"/>
          </a:p>
          <a:p>
            <a:r>
              <a:rPr lang="en-GB" sz="1600" dirty="0"/>
              <a:t>function example3()</a:t>
            </a:r>
          </a:p>
          <a:p>
            <a:r>
              <a:rPr lang="en-GB" sz="1600" dirty="0"/>
              <a:t>{</a:t>
            </a:r>
          </a:p>
          <a:p>
            <a:r>
              <a:rPr lang="en-GB" sz="1600" dirty="0"/>
              <a:t>   </a:t>
            </a:r>
            <a:r>
              <a:rPr lang="en-GB" sz="1600" dirty="0">
                <a:solidFill>
                  <a:schemeClr val="accent1">
                    <a:lumMod val="25000"/>
                  </a:schemeClr>
                </a:solidFill>
              </a:rPr>
              <a:t>// Comment two of these lines at a time</a:t>
            </a:r>
          </a:p>
          <a:p>
            <a:r>
              <a:rPr lang="en-GB" sz="1600" dirty="0"/>
              <a:t>   return Hello();             </a:t>
            </a:r>
            <a:r>
              <a:rPr lang="en-GB" sz="1600" dirty="0">
                <a:solidFill>
                  <a:schemeClr val="accent1">
                    <a:lumMod val="25000"/>
                  </a:schemeClr>
                </a:solidFill>
              </a:rPr>
              <a:t>// We can call the component like a function </a:t>
            </a:r>
            <a:endParaRPr lang="en-GB" sz="1600" dirty="0"/>
          </a:p>
          <a:p>
            <a:r>
              <a:rPr lang="en-GB" sz="1600" dirty="0"/>
              <a:t>   return &lt;Hello /&gt;;         </a:t>
            </a:r>
            <a:r>
              <a:rPr lang="en-GB" sz="1600" dirty="0">
                <a:solidFill>
                  <a:schemeClr val="accent1">
                    <a:lumMod val="25000"/>
                  </a:schemeClr>
                </a:solidFill>
              </a:rPr>
              <a:t>// We can use or component as JSX tag </a:t>
            </a:r>
            <a:endParaRPr lang="en-GB" sz="1600" dirty="0"/>
          </a:p>
          <a:p>
            <a:r>
              <a:rPr lang="en-GB" sz="1600" dirty="0"/>
              <a:t>   return &lt;Message /&gt;;   </a:t>
            </a:r>
            <a:r>
              <a:rPr lang="en-GB" sz="1600" dirty="0">
                <a:solidFill>
                  <a:schemeClr val="accent1">
                    <a:lumMod val="25000"/>
                  </a:schemeClr>
                </a:solidFill>
              </a:rPr>
              <a:t>// Use the Hello component as a subcomponent of Message</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{example3()}</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6DC85029-C9C3-2E8B-2227-F4E10EAFC570}"/>
              </a:ext>
            </a:extLst>
          </p:cNvPr>
          <p:cNvSpPr txBox="1"/>
          <p:nvPr/>
        </p:nvSpPr>
        <p:spPr>
          <a:xfrm>
            <a:off x="7286337" y="2064724"/>
            <a:ext cx="1454244" cy="369332"/>
          </a:xfrm>
          <a:prstGeom prst="rect">
            <a:avLst/>
          </a:prstGeom>
          <a:noFill/>
        </p:spPr>
        <p:txBody>
          <a:bodyPr wrap="none" rtlCol="0">
            <a:spAutoFit/>
          </a:bodyPr>
          <a:lstStyle/>
          <a:p>
            <a:r>
              <a:rPr lang="en-GB" b="1" dirty="0" err="1"/>
              <a:t>src</a:t>
            </a:r>
            <a:r>
              <a:rPr lang="en-GB" b="1" dirty="0"/>
              <a:t>/index.js</a:t>
            </a:r>
          </a:p>
        </p:txBody>
      </p:sp>
    </p:spTree>
    <p:extLst>
      <p:ext uri="{BB962C8B-B14F-4D97-AF65-F5344CB8AC3E}">
        <p14:creationId xmlns:p14="http://schemas.microsoft.com/office/powerpoint/2010/main" val="13206656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FAC1-6177-C2AE-40D2-DED5B4237312}"/>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0972C71C-5515-E8CB-602B-4B0F74A64253}"/>
              </a:ext>
            </a:extLst>
          </p:cNvPr>
          <p:cNvSpPr>
            <a:spLocks noGrp="1"/>
          </p:cNvSpPr>
          <p:nvPr>
            <p:ph idx="1"/>
          </p:nvPr>
        </p:nvSpPr>
        <p:spPr>
          <a:xfrm>
            <a:off x="257175" y="800693"/>
            <a:ext cx="8629650" cy="530636"/>
          </a:xfrm>
        </p:spPr>
        <p:txBody>
          <a:bodyPr/>
          <a:lstStyle/>
          <a:p>
            <a:r>
              <a:rPr lang="en-GB" dirty="0"/>
              <a:t>Create a Form component and add button &amp; form submit event handlers</a:t>
            </a:r>
          </a:p>
        </p:txBody>
      </p:sp>
      <p:sp>
        <p:nvSpPr>
          <p:cNvPr id="4" name="Footer Placeholder 3">
            <a:extLst>
              <a:ext uri="{FF2B5EF4-FFF2-40B4-BE49-F238E27FC236}">
                <a16:creationId xmlns:a16="http://schemas.microsoft.com/office/drawing/2014/main" id="{E814CD4E-0533-B380-D7B8-BB492B981D8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6210297-9B52-92E8-6682-567D812B7A91}"/>
              </a:ext>
            </a:extLst>
          </p:cNvPr>
          <p:cNvSpPr txBox="1"/>
          <p:nvPr/>
        </p:nvSpPr>
        <p:spPr>
          <a:xfrm>
            <a:off x="246903" y="1224613"/>
            <a:ext cx="5874420" cy="5509200"/>
          </a:xfrm>
          <a:prstGeom prst="rect">
            <a:avLst/>
          </a:prstGeom>
          <a:solidFill>
            <a:schemeClr val="accent6">
              <a:lumMod val="20000"/>
              <a:lumOff val="80000"/>
            </a:schemeClr>
          </a:solidFill>
        </p:spPr>
        <p:txBody>
          <a:bodyPr wrap="square" rtlCol="0">
            <a:spAutoFit/>
          </a:bodyPr>
          <a:lstStyle/>
          <a:p>
            <a:r>
              <a:rPr lang="en-GB" sz="1600" dirty="0"/>
              <a:t>import React from 'react';</a:t>
            </a:r>
          </a:p>
          <a:p>
            <a:r>
              <a:rPr lang="en-GB" sz="1600" dirty="0"/>
              <a:t>function Form() {</a:t>
            </a:r>
          </a:p>
          <a:p>
            <a:endParaRPr lang="en-GB" sz="1600" dirty="0"/>
          </a:p>
          <a:p>
            <a:r>
              <a:rPr lang="en-GB" sz="1600" dirty="0"/>
              <a:t>   // Event handler for button click</a:t>
            </a:r>
          </a:p>
          <a:p>
            <a:r>
              <a:rPr lang="en-GB" sz="1600" dirty="0"/>
              <a:t>   function </a:t>
            </a:r>
            <a:r>
              <a:rPr lang="en-GB" sz="1600" dirty="0" err="1"/>
              <a:t>sayHello</a:t>
            </a:r>
            <a:r>
              <a:rPr lang="en-GB" sz="1600" dirty="0"/>
              <a:t>(e) {</a:t>
            </a:r>
          </a:p>
          <a:p>
            <a:r>
              <a:rPr lang="en-GB" sz="1600" dirty="0"/>
              <a:t>      console.log("Hello");</a:t>
            </a:r>
          </a:p>
          <a:p>
            <a:r>
              <a:rPr lang="en-GB" sz="1600" dirty="0"/>
              <a:t>      </a:t>
            </a:r>
            <a:r>
              <a:rPr lang="en-GB" sz="1600" dirty="0" err="1"/>
              <a:t>e.stopPropagation</a:t>
            </a:r>
            <a:r>
              <a:rPr lang="en-GB" sz="1600" dirty="0"/>
              <a:t>();</a:t>
            </a:r>
          </a:p>
          <a:p>
            <a:r>
              <a:rPr lang="en-GB" sz="1600" dirty="0"/>
              <a:t>   }</a:t>
            </a:r>
          </a:p>
          <a:p>
            <a:endParaRPr lang="en-GB" sz="1600" dirty="0"/>
          </a:p>
          <a:p>
            <a:r>
              <a:rPr lang="en-GB" sz="1600" dirty="0"/>
              <a:t>   function </a:t>
            </a:r>
            <a:r>
              <a:rPr lang="en-GB" sz="1600" dirty="0" err="1"/>
              <a:t>handleSubmit</a:t>
            </a:r>
            <a:r>
              <a:rPr lang="en-GB" sz="1600" dirty="0"/>
              <a:t>(e) {</a:t>
            </a:r>
          </a:p>
          <a:p>
            <a:r>
              <a:rPr lang="en-GB" sz="1600" dirty="0"/>
              <a:t>      console.log("Form submitted");</a:t>
            </a:r>
          </a:p>
          <a:p>
            <a:r>
              <a:rPr lang="en-GB" sz="1600" dirty="0"/>
              <a:t>      </a:t>
            </a:r>
            <a:r>
              <a:rPr lang="en-GB" sz="1600" dirty="0" err="1"/>
              <a:t>e.preventDefault</a:t>
            </a:r>
            <a:r>
              <a:rPr lang="en-GB" sz="1600" dirty="0"/>
              <a:t>();</a:t>
            </a:r>
          </a:p>
          <a:p>
            <a:r>
              <a:rPr lang="en-GB" sz="1600" dirty="0"/>
              <a:t>   }</a:t>
            </a:r>
          </a:p>
          <a:p>
            <a:endParaRPr lang="en-GB" sz="1600" dirty="0"/>
          </a:p>
          <a:p>
            <a:r>
              <a:rPr lang="en-GB" sz="1600" dirty="0"/>
              <a:t>   return (</a:t>
            </a:r>
          </a:p>
          <a:p>
            <a:r>
              <a:rPr lang="en-GB" sz="1600" dirty="0"/>
              <a:t>      &lt;form </a:t>
            </a:r>
            <a:r>
              <a:rPr lang="en-GB" sz="1600" dirty="0" err="1"/>
              <a:t>onSubmit</a:t>
            </a:r>
            <a:r>
              <a:rPr lang="en-GB" sz="1600" dirty="0"/>
              <a:t>={</a:t>
            </a:r>
            <a:r>
              <a:rPr lang="en-GB" sz="1600" dirty="0" err="1"/>
              <a:t>handleSubmit</a:t>
            </a:r>
            <a:r>
              <a:rPr lang="en-GB" sz="1600" dirty="0"/>
              <a:t>}&gt;</a:t>
            </a:r>
          </a:p>
          <a:p>
            <a:r>
              <a:rPr lang="en-GB" sz="1600" dirty="0"/>
              <a:t>         &lt;button </a:t>
            </a:r>
            <a:r>
              <a:rPr lang="en-GB" sz="1600" dirty="0" err="1"/>
              <a:t>onClick</a:t>
            </a:r>
            <a:r>
              <a:rPr lang="en-GB" sz="1600" dirty="0"/>
              <a:t>={</a:t>
            </a:r>
            <a:r>
              <a:rPr lang="en-GB" sz="1600" dirty="0" err="1"/>
              <a:t>sayHello</a:t>
            </a:r>
            <a:r>
              <a:rPr lang="en-GB" sz="1600" dirty="0"/>
              <a:t>}&gt;Say Hello&lt;/button&gt;</a:t>
            </a:r>
          </a:p>
          <a:p>
            <a:r>
              <a:rPr lang="en-GB" sz="1600" dirty="0"/>
              <a:t>         &lt;button type="submit"&gt;Submit&lt;/button&gt;</a:t>
            </a:r>
          </a:p>
          <a:p>
            <a:r>
              <a:rPr lang="en-GB" sz="1600" dirty="0"/>
              <a:t>      &lt;/form&gt;);</a:t>
            </a:r>
          </a:p>
          <a:p>
            <a:r>
              <a:rPr lang="en-GB" sz="1600" dirty="0"/>
              <a:t>}</a:t>
            </a:r>
          </a:p>
          <a:p>
            <a:endParaRPr lang="en-GB" sz="1600" dirty="0"/>
          </a:p>
          <a:p>
            <a:r>
              <a:rPr lang="en-GB" sz="1600" dirty="0"/>
              <a:t>export default Form;</a:t>
            </a:r>
          </a:p>
        </p:txBody>
      </p:sp>
      <p:sp>
        <p:nvSpPr>
          <p:cNvPr id="6" name="TextBox 5">
            <a:extLst>
              <a:ext uri="{FF2B5EF4-FFF2-40B4-BE49-F238E27FC236}">
                <a16:creationId xmlns:a16="http://schemas.microsoft.com/office/drawing/2014/main" id="{6EB58E99-D045-E137-27EB-F7DB3C5CA35D}"/>
              </a:ext>
            </a:extLst>
          </p:cNvPr>
          <p:cNvSpPr txBox="1"/>
          <p:nvPr/>
        </p:nvSpPr>
        <p:spPr>
          <a:xfrm>
            <a:off x="6399950" y="3447187"/>
            <a:ext cx="2630008" cy="3293209"/>
          </a:xfrm>
          <a:prstGeom prst="rect">
            <a:avLst/>
          </a:prstGeom>
          <a:solidFill>
            <a:schemeClr val="accent6">
              <a:lumMod val="20000"/>
              <a:lumOff val="80000"/>
            </a:schemeClr>
          </a:solidFill>
        </p:spPr>
        <p:txBody>
          <a:bodyPr wrap="square" rtlCol="0">
            <a:spAutoFit/>
          </a:bodyPr>
          <a:lstStyle/>
          <a:p>
            <a:r>
              <a:rPr lang="en-GB" sz="1600" dirty="0"/>
              <a:t>import Form from './Form';</a:t>
            </a:r>
          </a:p>
          <a:p>
            <a:r>
              <a:rPr lang="en-GB" sz="1600" dirty="0">
                <a:solidFill>
                  <a:schemeClr val="bg1">
                    <a:lumMod val="50000"/>
                  </a:schemeClr>
                </a:solidFill>
              </a:rPr>
              <a:t>……….</a:t>
            </a:r>
          </a:p>
          <a:p>
            <a:endParaRPr lang="en-GB" sz="1600" dirty="0"/>
          </a:p>
          <a:p>
            <a:r>
              <a:rPr lang="en-GB" sz="1600" dirty="0"/>
              <a:t>function example4()</a:t>
            </a:r>
          </a:p>
          <a:p>
            <a:r>
              <a:rPr lang="en-GB" sz="1600" dirty="0"/>
              <a:t>{</a:t>
            </a:r>
          </a:p>
          <a:p>
            <a:r>
              <a:rPr lang="en-GB" sz="1600" dirty="0"/>
              <a:t>     return &lt;Form /&gt;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{example4()}</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7" name="TextBox 6">
            <a:extLst>
              <a:ext uri="{FF2B5EF4-FFF2-40B4-BE49-F238E27FC236}">
                <a16:creationId xmlns:a16="http://schemas.microsoft.com/office/drawing/2014/main" id="{D2A5EE1C-20BB-4D95-0485-AF506ED449D9}"/>
              </a:ext>
            </a:extLst>
          </p:cNvPr>
          <p:cNvSpPr txBox="1"/>
          <p:nvPr/>
        </p:nvSpPr>
        <p:spPr>
          <a:xfrm>
            <a:off x="7715174" y="3108994"/>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8" name="TextBox 7">
            <a:extLst>
              <a:ext uri="{FF2B5EF4-FFF2-40B4-BE49-F238E27FC236}">
                <a16:creationId xmlns:a16="http://schemas.microsoft.com/office/drawing/2014/main" id="{9E712A54-B1F6-638E-8F4B-31E5061BBA83}"/>
              </a:ext>
            </a:extLst>
          </p:cNvPr>
          <p:cNvSpPr txBox="1"/>
          <p:nvPr/>
        </p:nvSpPr>
        <p:spPr>
          <a:xfrm>
            <a:off x="4600575" y="1319915"/>
            <a:ext cx="1292341" cy="338554"/>
          </a:xfrm>
          <a:prstGeom prst="rect">
            <a:avLst/>
          </a:prstGeom>
          <a:noFill/>
        </p:spPr>
        <p:txBody>
          <a:bodyPr wrap="none" rtlCol="0">
            <a:spAutoFit/>
          </a:bodyPr>
          <a:lstStyle/>
          <a:p>
            <a:r>
              <a:rPr lang="en-GB" sz="1600" b="1" dirty="0" err="1"/>
              <a:t>src</a:t>
            </a:r>
            <a:r>
              <a:rPr lang="en-GB" sz="1600" b="1" dirty="0"/>
              <a:t>/Form.js</a:t>
            </a:r>
          </a:p>
        </p:txBody>
      </p:sp>
      <p:sp>
        <p:nvSpPr>
          <p:cNvPr id="9" name="TextBox 8">
            <a:extLst>
              <a:ext uri="{FF2B5EF4-FFF2-40B4-BE49-F238E27FC236}">
                <a16:creationId xmlns:a16="http://schemas.microsoft.com/office/drawing/2014/main" id="{61E59045-BBAC-03EC-1B19-4ED2F59E871C}"/>
              </a:ext>
            </a:extLst>
          </p:cNvPr>
          <p:cNvSpPr txBox="1"/>
          <p:nvPr/>
        </p:nvSpPr>
        <p:spPr>
          <a:xfrm>
            <a:off x="3311980" y="2324164"/>
            <a:ext cx="2850281" cy="954107"/>
          </a:xfrm>
          <a:prstGeom prst="rect">
            <a:avLst/>
          </a:prstGeom>
          <a:noFill/>
        </p:spPr>
        <p:txBody>
          <a:bodyPr wrap="square" rtlCol="0">
            <a:spAutoFit/>
          </a:bodyPr>
          <a:lstStyle/>
          <a:p>
            <a:r>
              <a:rPr lang="en-GB" sz="1400" i="1" dirty="0" err="1"/>
              <a:t>stopPropagation</a:t>
            </a:r>
            <a:r>
              <a:rPr lang="en-GB" sz="1400" i="1" dirty="0"/>
              <a:t>: Does not prevent the default behaviour i.e. submit, so you see both messages appearing</a:t>
            </a:r>
          </a:p>
        </p:txBody>
      </p:sp>
    </p:spTree>
    <p:extLst>
      <p:ext uri="{BB962C8B-B14F-4D97-AF65-F5344CB8AC3E}">
        <p14:creationId xmlns:p14="http://schemas.microsoft.com/office/powerpoint/2010/main" val="16877296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C2E94-26E5-A8B2-E476-B00F85DE619D}"/>
              </a:ext>
            </a:extLst>
          </p:cNvPr>
          <p:cNvSpPr>
            <a:spLocks noGrp="1"/>
          </p:cNvSpPr>
          <p:nvPr>
            <p:ph type="title"/>
          </p:nvPr>
        </p:nvSpPr>
        <p:spPr>
          <a:xfrm>
            <a:off x="3989247" y="0"/>
            <a:ext cx="4954727" cy="642010"/>
          </a:xfrm>
        </p:spPr>
        <p:txBody>
          <a:bodyPr/>
          <a:lstStyle/>
          <a:p>
            <a:r>
              <a:rPr lang="en-GB" dirty="0"/>
              <a:t>Subcomponents</a:t>
            </a:r>
          </a:p>
        </p:txBody>
      </p:sp>
      <p:sp>
        <p:nvSpPr>
          <p:cNvPr id="3" name="Content Placeholder 2">
            <a:extLst>
              <a:ext uri="{FF2B5EF4-FFF2-40B4-BE49-F238E27FC236}">
                <a16:creationId xmlns:a16="http://schemas.microsoft.com/office/drawing/2014/main" id="{F8E1C13A-D363-5E2F-F4D2-C62E22D70F1D}"/>
              </a:ext>
            </a:extLst>
          </p:cNvPr>
          <p:cNvSpPr>
            <a:spLocks noGrp="1"/>
          </p:cNvSpPr>
          <p:nvPr>
            <p:ph idx="1"/>
          </p:nvPr>
        </p:nvSpPr>
        <p:spPr>
          <a:xfrm>
            <a:off x="55685" y="42962"/>
            <a:ext cx="4516315" cy="1389793"/>
          </a:xfrm>
          <a:solidFill>
            <a:schemeClr val="bg1"/>
          </a:solidFill>
          <a:ln>
            <a:solidFill>
              <a:schemeClr val="tx1"/>
            </a:solidFill>
          </a:ln>
        </p:spPr>
        <p:txBody>
          <a:bodyPr/>
          <a:lstStyle/>
          <a:p>
            <a:r>
              <a:rPr lang="en-GB" dirty="0"/>
              <a:t>The idea of splitting components into smaller and smaller subcomponents is fundamental to working within React</a:t>
            </a:r>
          </a:p>
        </p:txBody>
      </p:sp>
      <p:sp>
        <p:nvSpPr>
          <p:cNvPr id="4" name="Footer Placeholder 3">
            <a:extLst>
              <a:ext uri="{FF2B5EF4-FFF2-40B4-BE49-F238E27FC236}">
                <a16:creationId xmlns:a16="http://schemas.microsoft.com/office/drawing/2014/main" id="{D1CCD497-25F8-99A2-C195-D52EF86E5EB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5DF2D60-61D2-FB93-91AF-9542A06ADE21}"/>
              </a:ext>
            </a:extLst>
          </p:cNvPr>
          <p:cNvSpPr txBox="1"/>
          <p:nvPr/>
        </p:nvSpPr>
        <p:spPr>
          <a:xfrm>
            <a:off x="79375" y="1527983"/>
            <a:ext cx="3999891" cy="526297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Comment(props) {</a:t>
            </a:r>
          </a:p>
          <a:p>
            <a:r>
              <a:rPr lang="en-GB" sz="1600" dirty="0"/>
              <a:t>  return (</a:t>
            </a:r>
          </a:p>
          <a:p>
            <a:r>
              <a:rPr lang="en-GB" sz="1600" dirty="0"/>
              <a:t>    &lt;div </a:t>
            </a:r>
            <a:r>
              <a:rPr lang="en-GB" sz="1600" dirty="0" err="1"/>
              <a:t>className</a:t>
            </a:r>
            <a:r>
              <a:rPr lang="en-GB" sz="1600" dirty="0"/>
              <a:t>="Comment"&gt;</a:t>
            </a:r>
          </a:p>
          <a:p>
            <a:r>
              <a:rPr lang="en-GB" sz="1600" dirty="0"/>
              <a:t>      &lt;div </a:t>
            </a:r>
            <a:r>
              <a:rPr lang="en-GB" sz="1600" dirty="0" err="1"/>
              <a:t>className</a:t>
            </a:r>
            <a:r>
              <a:rPr lang="en-GB" sz="1600" dirty="0"/>
              <a:t>="</a:t>
            </a:r>
            <a:r>
              <a:rPr lang="en-GB" sz="1600" dirty="0" err="1"/>
              <a:t>UserInfo</a:t>
            </a:r>
            <a:r>
              <a:rPr lang="en-GB" sz="1600" dirty="0"/>
              <a:t>"&gt;</a:t>
            </a:r>
          </a:p>
          <a:p>
            <a:r>
              <a:rPr lang="en-GB" sz="1600" dirty="0"/>
              <a:t>        &lt;</a:t>
            </a:r>
            <a:r>
              <a:rPr lang="en-GB" sz="1600" dirty="0" err="1"/>
              <a:t>img</a:t>
            </a:r>
            <a:r>
              <a:rPr lang="en-GB" sz="1600" dirty="0"/>
              <a:t> </a:t>
            </a:r>
            <a:r>
              <a:rPr lang="en-GB" sz="1600" dirty="0" err="1"/>
              <a:t>className</a:t>
            </a:r>
            <a:r>
              <a:rPr lang="en-GB" sz="1600" dirty="0"/>
              <a:t>="Avatar"</a:t>
            </a:r>
          </a:p>
          <a:p>
            <a:r>
              <a:rPr lang="en-GB" sz="1600" dirty="0"/>
              <a:t>          </a:t>
            </a:r>
            <a:r>
              <a:rPr lang="en-GB" sz="1600" dirty="0" err="1"/>
              <a:t>src</a:t>
            </a:r>
            <a:r>
              <a:rPr lang="en-GB" sz="1600" dirty="0"/>
              <a:t>={</a:t>
            </a:r>
            <a:r>
              <a:rPr lang="en-GB" sz="1600" dirty="0" err="1"/>
              <a:t>props.author.avatarUrl</a:t>
            </a:r>
            <a:r>
              <a:rPr lang="en-GB" sz="1600" dirty="0"/>
              <a:t>}</a:t>
            </a:r>
          </a:p>
          <a:p>
            <a:r>
              <a:rPr lang="en-GB" sz="1600" dirty="0"/>
              <a:t>          alt={props.author.name}</a:t>
            </a:r>
          </a:p>
          <a:p>
            <a:r>
              <a:rPr lang="en-GB" sz="1600" dirty="0"/>
              <a:t>        /&gt;</a:t>
            </a:r>
          </a:p>
          <a:p>
            <a:r>
              <a:rPr lang="en-GB" sz="1600" dirty="0"/>
              <a:t>        &lt;div </a:t>
            </a:r>
            <a:r>
              <a:rPr lang="en-GB" sz="1600" dirty="0" err="1"/>
              <a:t>className</a:t>
            </a:r>
            <a:r>
              <a:rPr lang="en-GB" sz="1600" dirty="0"/>
              <a:t>="</a:t>
            </a:r>
            <a:r>
              <a:rPr lang="en-GB" sz="1600" dirty="0" err="1"/>
              <a:t>UserInfo</a:t>
            </a:r>
            <a:r>
              <a:rPr lang="en-GB" sz="1600" dirty="0"/>
              <a:t>-name"&gt;</a:t>
            </a:r>
          </a:p>
          <a:p>
            <a:r>
              <a:rPr lang="en-GB" sz="1600" dirty="0"/>
              <a:t>          {props.author.name}</a:t>
            </a:r>
          </a:p>
          <a:p>
            <a:r>
              <a:rPr lang="en-GB" sz="1600" dirty="0"/>
              <a:t>        &lt;/div&gt;</a:t>
            </a:r>
          </a:p>
          <a:p>
            <a:r>
              <a:rPr lang="en-GB" sz="1600" dirty="0"/>
              <a:t>      &lt;/div&gt;</a:t>
            </a:r>
          </a:p>
          <a:p>
            <a:r>
              <a:rPr lang="en-GB" sz="1600" dirty="0"/>
              <a:t>      &lt;div </a:t>
            </a:r>
            <a:r>
              <a:rPr lang="en-GB" sz="1600" dirty="0" err="1"/>
              <a:t>className</a:t>
            </a:r>
            <a:r>
              <a:rPr lang="en-GB" sz="1600" dirty="0"/>
              <a:t>="Comment-text"&gt;</a:t>
            </a:r>
          </a:p>
          <a:p>
            <a:r>
              <a:rPr lang="en-GB" sz="1600" dirty="0"/>
              <a:t>        {</a:t>
            </a:r>
            <a:r>
              <a:rPr lang="en-GB" sz="1600" dirty="0" err="1"/>
              <a:t>props.text</a:t>
            </a:r>
            <a:r>
              <a:rPr lang="en-GB" sz="1600" dirty="0"/>
              <a:t>}</a:t>
            </a:r>
          </a:p>
          <a:p>
            <a:r>
              <a:rPr lang="en-GB" sz="1600" dirty="0"/>
              <a:t>      &lt;/div&gt;</a:t>
            </a:r>
          </a:p>
          <a:p>
            <a:r>
              <a:rPr lang="en-GB" sz="1600" dirty="0"/>
              <a:t>      &lt;div </a:t>
            </a:r>
            <a:r>
              <a:rPr lang="en-GB" sz="1600" dirty="0" err="1"/>
              <a:t>className</a:t>
            </a:r>
            <a:r>
              <a:rPr lang="en-GB" sz="1600" dirty="0"/>
              <a:t>="Comment-date"&gt;</a:t>
            </a:r>
          </a:p>
          <a:p>
            <a:r>
              <a:rPr lang="en-GB" sz="1600" dirty="0"/>
              <a:t>        {</a:t>
            </a:r>
            <a:r>
              <a:rPr lang="en-GB" sz="1600" dirty="0" err="1"/>
              <a:t>formatDate</a:t>
            </a:r>
            <a:r>
              <a:rPr lang="en-GB" sz="1600" dirty="0"/>
              <a:t>(</a:t>
            </a:r>
            <a:r>
              <a:rPr lang="en-GB" sz="1600" dirty="0" err="1"/>
              <a:t>props.date</a:t>
            </a:r>
            <a:r>
              <a:rPr lang="en-GB" sz="1600" dirty="0"/>
              <a:t>)}</a:t>
            </a:r>
          </a:p>
          <a:p>
            <a:r>
              <a:rPr lang="en-GB" sz="1600" dirty="0"/>
              <a:t>      &lt;/div&gt;</a:t>
            </a:r>
          </a:p>
          <a:p>
            <a:r>
              <a:rPr lang="en-GB" sz="1600" dirty="0"/>
              <a:t>    &lt;/div&gt;</a:t>
            </a:r>
          </a:p>
          <a:p>
            <a:r>
              <a:rPr lang="en-GB" sz="1600" dirty="0"/>
              <a:t>  );</a:t>
            </a:r>
          </a:p>
          <a:p>
            <a:r>
              <a:rPr lang="en-GB" sz="1600" dirty="0"/>
              <a:t>}</a:t>
            </a:r>
          </a:p>
        </p:txBody>
      </p:sp>
      <p:sp>
        <p:nvSpPr>
          <p:cNvPr id="7" name="TextBox 6">
            <a:extLst>
              <a:ext uri="{FF2B5EF4-FFF2-40B4-BE49-F238E27FC236}">
                <a16:creationId xmlns:a16="http://schemas.microsoft.com/office/drawing/2014/main" id="{B9398011-887B-32A0-1471-07A845CCC413}"/>
              </a:ext>
            </a:extLst>
          </p:cNvPr>
          <p:cNvSpPr txBox="1"/>
          <p:nvPr/>
        </p:nvSpPr>
        <p:spPr>
          <a:xfrm>
            <a:off x="4981986" y="642010"/>
            <a:ext cx="3999891" cy="329320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Comment(props) {</a:t>
            </a:r>
          </a:p>
          <a:p>
            <a:r>
              <a:rPr lang="en-GB" sz="1600" dirty="0"/>
              <a:t>  return (</a:t>
            </a:r>
          </a:p>
          <a:p>
            <a:r>
              <a:rPr lang="en-GB" sz="1600" dirty="0"/>
              <a:t>    &lt;div </a:t>
            </a:r>
            <a:r>
              <a:rPr lang="en-GB" sz="1600" dirty="0" err="1"/>
              <a:t>className</a:t>
            </a:r>
            <a:r>
              <a:rPr lang="en-GB" sz="1600" dirty="0"/>
              <a:t>="Comment"&gt;</a:t>
            </a:r>
          </a:p>
          <a:p>
            <a:r>
              <a:rPr lang="en-GB" sz="1600" dirty="0"/>
              <a:t>      </a:t>
            </a:r>
            <a:r>
              <a:rPr lang="en-GB" sz="1600" b="1" dirty="0"/>
              <a:t>&lt;</a:t>
            </a:r>
            <a:r>
              <a:rPr lang="en-GB" sz="1600" b="1" dirty="0" err="1"/>
              <a:t>UserInfo</a:t>
            </a:r>
            <a:r>
              <a:rPr lang="en-GB" sz="1600" b="1" dirty="0"/>
              <a:t> user={</a:t>
            </a:r>
            <a:r>
              <a:rPr lang="en-GB" sz="1600" b="1" dirty="0" err="1"/>
              <a:t>props.author</a:t>
            </a:r>
            <a:r>
              <a:rPr lang="en-GB" sz="1600" b="1" dirty="0"/>
              <a:t>} /&gt;</a:t>
            </a:r>
          </a:p>
          <a:p>
            <a:r>
              <a:rPr lang="en-GB" sz="1600" dirty="0"/>
              <a:t>      &lt;div </a:t>
            </a:r>
            <a:r>
              <a:rPr lang="en-GB" sz="1600" dirty="0" err="1"/>
              <a:t>className</a:t>
            </a:r>
            <a:r>
              <a:rPr lang="en-GB" sz="1600" dirty="0"/>
              <a:t>="Comment-text"&gt;</a:t>
            </a:r>
          </a:p>
          <a:p>
            <a:r>
              <a:rPr lang="en-GB" sz="1600" dirty="0"/>
              <a:t>        {</a:t>
            </a:r>
            <a:r>
              <a:rPr lang="en-GB" sz="1600" dirty="0" err="1"/>
              <a:t>props.text</a:t>
            </a:r>
            <a:r>
              <a:rPr lang="en-GB" sz="1600" dirty="0"/>
              <a:t>}</a:t>
            </a:r>
          </a:p>
          <a:p>
            <a:r>
              <a:rPr lang="en-GB" sz="1600" dirty="0"/>
              <a:t>      &lt;/div&gt;</a:t>
            </a:r>
          </a:p>
          <a:p>
            <a:r>
              <a:rPr lang="en-GB" sz="1600" dirty="0"/>
              <a:t>      &lt;div </a:t>
            </a:r>
            <a:r>
              <a:rPr lang="en-GB" sz="1600" dirty="0" err="1"/>
              <a:t>className</a:t>
            </a:r>
            <a:r>
              <a:rPr lang="en-GB" sz="1600" dirty="0"/>
              <a:t>="Comment-date"&gt;</a:t>
            </a:r>
          </a:p>
          <a:p>
            <a:r>
              <a:rPr lang="en-GB" sz="1600" dirty="0"/>
              <a:t>        {</a:t>
            </a:r>
            <a:r>
              <a:rPr lang="en-GB" sz="1600" dirty="0" err="1"/>
              <a:t>formatDate</a:t>
            </a:r>
            <a:r>
              <a:rPr lang="en-GB" sz="1600" dirty="0"/>
              <a:t>(</a:t>
            </a:r>
            <a:r>
              <a:rPr lang="en-GB" sz="1600" dirty="0" err="1"/>
              <a:t>props.date</a:t>
            </a:r>
            <a:r>
              <a:rPr lang="en-GB" sz="1600" dirty="0"/>
              <a:t>)}</a:t>
            </a:r>
          </a:p>
          <a:p>
            <a:r>
              <a:rPr lang="en-GB" sz="1600" dirty="0"/>
              <a:t>      &lt;/div&gt;</a:t>
            </a:r>
          </a:p>
          <a:p>
            <a:r>
              <a:rPr lang="en-GB" sz="1600" dirty="0"/>
              <a:t>    &lt;/div&gt;</a:t>
            </a:r>
          </a:p>
          <a:p>
            <a:r>
              <a:rPr lang="en-GB" sz="1600" dirty="0"/>
              <a:t>  );</a:t>
            </a:r>
          </a:p>
          <a:p>
            <a:r>
              <a:rPr lang="en-GB" sz="1600" dirty="0"/>
              <a:t>}</a:t>
            </a:r>
          </a:p>
        </p:txBody>
      </p:sp>
      <p:sp>
        <p:nvSpPr>
          <p:cNvPr id="9" name="TextBox 8">
            <a:extLst>
              <a:ext uri="{FF2B5EF4-FFF2-40B4-BE49-F238E27FC236}">
                <a16:creationId xmlns:a16="http://schemas.microsoft.com/office/drawing/2014/main" id="{8CAA4889-0AF6-C75E-133F-31D3296F9B39}"/>
              </a:ext>
            </a:extLst>
          </p:cNvPr>
          <p:cNvSpPr txBox="1"/>
          <p:nvPr/>
        </p:nvSpPr>
        <p:spPr>
          <a:xfrm>
            <a:off x="4524420" y="3543919"/>
            <a:ext cx="3999892" cy="255454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b="1" dirty="0" err="1"/>
              <a:t>UserInfo</a:t>
            </a:r>
            <a:r>
              <a:rPr lang="en-GB" sz="1600" dirty="0"/>
              <a:t>(props) {</a:t>
            </a:r>
          </a:p>
          <a:p>
            <a:r>
              <a:rPr lang="en-GB" sz="1600" dirty="0"/>
              <a:t>  return (</a:t>
            </a:r>
          </a:p>
          <a:p>
            <a:r>
              <a:rPr lang="en-GB" sz="1600" dirty="0"/>
              <a:t>    &lt;div </a:t>
            </a:r>
            <a:r>
              <a:rPr lang="en-GB" sz="1600" dirty="0" err="1"/>
              <a:t>className</a:t>
            </a:r>
            <a:r>
              <a:rPr lang="en-GB" sz="1600" dirty="0"/>
              <a:t>="</a:t>
            </a:r>
            <a:r>
              <a:rPr lang="en-GB" sz="1600" dirty="0" err="1"/>
              <a:t>UserInfo</a:t>
            </a:r>
            <a:r>
              <a:rPr lang="en-GB" sz="1600" dirty="0"/>
              <a:t>"&gt;</a:t>
            </a:r>
          </a:p>
          <a:p>
            <a:r>
              <a:rPr lang="en-GB" sz="1600" dirty="0"/>
              <a:t>      </a:t>
            </a:r>
            <a:r>
              <a:rPr lang="en-GB" sz="1600" b="1" dirty="0"/>
              <a:t>&lt;Avatar user={</a:t>
            </a:r>
            <a:r>
              <a:rPr lang="en-GB" sz="1600" b="1" dirty="0" err="1"/>
              <a:t>props.user</a:t>
            </a:r>
            <a:r>
              <a:rPr lang="en-GB" sz="1600" b="1" dirty="0"/>
              <a:t>} /&gt;</a:t>
            </a:r>
          </a:p>
          <a:p>
            <a:r>
              <a:rPr lang="en-GB" sz="1600" dirty="0"/>
              <a:t>      &lt;div </a:t>
            </a:r>
            <a:r>
              <a:rPr lang="en-GB" sz="1600" dirty="0" err="1"/>
              <a:t>className</a:t>
            </a:r>
            <a:r>
              <a:rPr lang="en-GB" sz="1600" dirty="0"/>
              <a:t>="</a:t>
            </a:r>
            <a:r>
              <a:rPr lang="en-GB" sz="1600" dirty="0" err="1"/>
              <a:t>UserInfo</a:t>
            </a:r>
            <a:r>
              <a:rPr lang="en-GB" sz="1600" dirty="0"/>
              <a:t>-name"&gt;</a:t>
            </a:r>
          </a:p>
          <a:p>
            <a:r>
              <a:rPr lang="en-GB" sz="1600" dirty="0"/>
              <a:t>        {props.user.name}</a:t>
            </a:r>
          </a:p>
          <a:p>
            <a:r>
              <a:rPr lang="en-GB" sz="1600" dirty="0"/>
              <a:t>      &lt;/div&gt;</a:t>
            </a:r>
          </a:p>
          <a:p>
            <a:r>
              <a:rPr lang="en-GB" sz="1600" dirty="0"/>
              <a:t>    &lt;/div&gt;</a:t>
            </a:r>
          </a:p>
          <a:p>
            <a:r>
              <a:rPr lang="en-GB" sz="1600" dirty="0"/>
              <a:t>  );</a:t>
            </a:r>
          </a:p>
          <a:p>
            <a:r>
              <a:rPr lang="en-GB" sz="1600" dirty="0"/>
              <a:t>}</a:t>
            </a:r>
          </a:p>
        </p:txBody>
      </p:sp>
      <p:sp>
        <p:nvSpPr>
          <p:cNvPr id="11" name="TextBox 10">
            <a:extLst>
              <a:ext uri="{FF2B5EF4-FFF2-40B4-BE49-F238E27FC236}">
                <a16:creationId xmlns:a16="http://schemas.microsoft.com/office/drawing/2014/main" id="{EE79CE23-708A-BF83-BE84-4FB460911FE3}"/>
              </a:ext>
            </a:extLst>
          </p:cNvPr>
          <p:cNvSpPr txBox="1"/>
          <p:nvPr/>
        </p:nvSpPr>
        <p:spPr>
          <a:xfrm>
            <a:off x="5183182" y="4795897"/>
            <a:ext cx="3999892" cy="206210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b="1" dirty="0"/>
              <a:t>Avatar</a:t>
            </a:r>
            <a:r>
              <a:rPr lang="en-GB" sz="1600" dirty="0"/>
              <a:t>(props) {</a:t>
            </a:r>
          </a:p>
          <a:p>
            <a:r>
              <a:rPr lang="en-GB" sz="1600" dirty="0"/>
              <a:t>  return (</a:t>
            </a:r>
          </a:p>
          <a:p>
            <a:r>
              <a:rPr lang="en-GB" sz="1600" dirty="0"/>
              <a:t>    &lt;</a:t>
            </a:r>
            <a:r>
              <a:rPr lang="en-GB" sz="1600" dirty="0" err="1"/>
              <a:t>img</a:t>
            </a:r>
            <a:r>
              <a:rPr lang="en-GB" sz="1600" dirty="0"/>
              <a:t> </a:t>
            </a:r>
            <a:r>
              <a:rPr lang="en-GB" sz="1600" dirty="0" err="1"/>
              <a:t>className</a:t>
            </a:r>
            <a:r>
              <a:rPr lang="en-GB" sz="1600" dirty="0"/>
              <a:t>="Avatar“</a:t>
            </a:r>
            <a:br>
              <a:rPr lang="en-GB" sz="1600" dirty="0"/>
            </a:br>
            <a:r>
              <a:rPr lang="en-GB" sz="1600" dirty="0"/>
              <a:t>      </a:t>
            </a:r>
            <a:r>
              <a:rPr lang="en-GB" sz="1600" dirty="0" err="1"/>
              <a:t>src</a:t>
            </a:r>
            <a:r>
              <a:rPr lang="en-GB" sz="1600" dirty="0"/>
              <a:t>={</a:t>
            </a:r>
            <a:r>
              <a:rPr lang="en-GB" sz="1600" dirty="0" err="1"/>
              <a:t>props.user.avatarUrl</a:t>
            </a:r>
            <a:r>
              <a:rPr lang="en-GB" sz="1600" dirty="0"/>
              <a:t>}</a:t>
            </a:r>
            <a:br>
              <a:rPr lang="en-GB" sz="1600" dirty="0"/>
            </a:br>
            <a:r>
              <a:rPr lang="en-GB" sz="1600" dirty="0"/>
              <a:t>      alt={props.user.name}</a:t>
            </a:r>
            <a:br>
              <a:rPr lang="en-GB" sz="1600" dirty="0"/>
            </a:br>
            <a:r>
              <a:rPr lang="en-GB" sz="1600" dirty="0"/>
              <a:t>    /&gt;</a:t>
            </a:r>
            <a:br>
              <a:rPr lang="en-GB" sz="1600" dirty="0"/>
            </a:br>
            <a:r>
              <a:rPr lang="en-GB" sz="1600" dirty="0"/>
              <a:t>  );</a:t>
            </a:r>
          </a:p>
          <a:p>
            <a:r>
              <a:rPr lang="en-GB" sz="1600" dirty="0"/>
              <a:t>}</a:t>
            </a:r>
          </a:p>
        </p:txBody>
      </p:sp>
      <p:sp>
        <p:nvSpPr>
          <p:cNvPr id="13" name="Right Brace 12">
            <a:extLst>
              <a:ext uri="{FF2B5EF4-FFF2-40B4-BE49-F238E27FC236}">
                <a16:creationId xmlns:a16="http://schemas.microsoft.com/office/drawing/2014/main" id="{2358D1BC-EF99-B28E-4071-1F17CB6ADCC8}"/>
              </a:ext>
            </a:extLst>
          </p:cNvPr>
          <p:cNvSpPr/>
          <p:nvPr/>
        </p:nvSpPr>
        <p:spPr bwMode="auto">
          <a:xfrm>
            <a:off x="3273836" y="2605803"/>
            <a:ext cx="203727" cy="67277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Right Brace 13">
            <a:extLst>
              <a:ext uri="{FF2B5EF4-FFF2-40B4-BE49-F238E27FC236}">
                <a16:creationId xmlns:a16="http://schemas.microsoft.com/office/drawing/2014/main" id="{56FDE2D4-5251-69C9-4775-9A7DFC120288}"/>
              </a:ext>
            </a:extLst>
          </p:cNvPr>
          <p:cNvSpPr/>
          <p:nvPr/>
        </p:nvSpPr>
        <p:spPr bwMode="auto">
          <a:xfrm>
            <a:off x="3836351" y="2288614"/>
            <a:ext cx="245578" cy="198593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6" name="Connector: Elbow 15">
            <a:extLst>
              <a:ext uri="{FF2B5EF4-FFF2-40B4-BE49-F238E27FC236}">
                <a16:creationId xmlns:a16="http://schemas.microsoft.com/office/drawing/2014/main" id="{F5031183-1BF4-0B15-B80D-ADEA6BE0195E}"/>
              </a:ext>
            </a:extLst>
          </p:cNvPr>
          <p:cNvCxnSpPr>
            <a:stCxn id="13" idx="1"/>
            <a:endCxn id="11" idx="1"/>
          </p:cNvCxnSpPr>
          <p:nvPr/>
        </p:nvCxnSpPr>
        <p:spPr bwMode="auto">
          <a:xfrm rot="10800000" flipH="1" flipV="1">
            <a:off x="3477562" y="2942189"/>
            <a:ext cx="1705619" cy="2884760"/>
          </a:xfrm>
          <a:prstGeom prst="bentConnector3">
            <a:avLst>
              <a:gd name="adj1" fmla="val 1270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Connector: Elbow 19">
            <a:extLst>
              <a:ext uri="{FF2B5EF4-FFF2-40B4-BE49-F238E27FC236}">
                <a16:creationId xmlns:a16="http://schemas.microsoft.com/office/drawing/2014/main" id="{9C11CA9A-D6D0-FB19-EC69-6F93EB1E3868}"/>
              </a:ext>
            </a:extLst>
          </p:cNvPr>
          <p:cNvCxnSpPr>
            <a:stCxn id="14" idx="1"/>
            <a:endCxn id="9" idx="1"/>
          </p:cNvCxnSpPr>
          <p:nvPr/>
        </p:nvCxnSpPr>
        <p:spPr bwMode="auto">
          <a:xfrm rot="10800000" flipH="1" flipV="1">
            <a:off x="4081928" y="3281582"/>
            <a:ext cx="442491" cy="1539609"/>
          </a:xfrm>
          <a:prstGeom prst="bentConnector3">
            <a:avLst>
              <a:gd name="adj1" fmla="val 42739"/>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6" name="Straight Connector 25">
            <a:extLst>
              <a:ext uri="{FF2B5EF4-FFF2-40B4-BE49-F238E27FC236}">
                <a16:creationId xmlns:a16="http://schemas.microsoft.com/office/drawing/2014/main" id="{9ADA5556-8D79-5CAE-C2EB-07F931F24FF1}"/>
              </a:ext>
            </a:extLst>
          </p:cNvPr>
          <p:cNvCxnSpPr/>
          <p:nvPr/>
        </p:nvCxnSpPr>
        <p:spPr bwMode="auto">
          <a:xfrm>
            <a:off x="156348" y="2288614"/>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 name="Straight Connector 26">
            <a:extLst>
              <a:ext uri="{FF2B5EF4-FFF2-40B4-BE49-F238E27FC236}">
                <a16:creationId xmlns:a16="http://schemas.microsoft.com/office/drawing/2014/main" id="{B8FA5A37-DAA3-407D-70F7-A7FB64767E5B}"/>
              </a:ext>
            </a:extLst>
          </p:cNvPr>
          <p:cNvCxnSpPr/>
          <p:nvPr/>
        </p:nvCxnSpPr>
        <p:spPr bwMode="auto">
          <a:xfrm>
            <a:off x="114496" y="4274552"/>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 name="Straight Connector 27">
            <a:extLst>
              <a:ext uri="{FF2B5EF4-FFF2-40B4-BE49-F238E27FC236}">
                <a16:creationId xmlns:a16="http://schemas.microsoft.com/office/drawing/2014/main" id="{47B5AEDA-4854-A740-ECFE-493DB84A0FFC}"/>
              </a:ext>
            </a:extLst>
          </p:cNvPr>
          <p:cNvCxnSpPr/>
          <p:nvPr/>
        </p:nvCxnSpPr>
        <p:spPr bwMode="auto">
          <a:xfrm>
            <a:off x="86070" y="2610541"/>
            <a:ext cx="3187766"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Connector 29">
            <a:extLst>
              <a:ext uri="{FF2B5EF4-FFF2-40B4-BE49-F238E27FC236}">
                <a16:creationId xmlns:a16="http://schemas.microsoft.com/office/drawing/2014/main" id="{D778113E-5EA7-DC7C-6D7C-4A401369F877}"/>
              </a:ext>
            </a:extLst>
          </p:cNvPr>
          <p:cNvCxnSpPr/>
          <p:nvPr/>
        </p:nvCxnSpPr>
        <p:spPr bwMode="auto">
          <a:xfrm>
            <a:off x="114496" y="3278574"/>
            <a:ext cx="3187766"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Connector: Elbow 7">
            <a:extLst>
              <a:ext uri="{FF2B5EF4-FFF2-40B4-BE49-F238E27FC236}">
                <a16:creationId xmlns:a16="http://schemas.microsoft.com/office/drawing/2014/main" id="{3BA5C211-7E3E-9E76-EAA9-4098A052353F}"/>
              </a:ext>
            </a:extLst>
          </p:cNvPr>
          <p:cNvCxnSpPr/>
          <p:nvPr/>
        </p:nvCxnSpPr>
        <p:spPr bwMode="auto">
          <a:xfrm rot="5400000">
            <a:off x="6811825" y="1846584"/>
            <a:ext cx="2224373" cy="1587171"/>
          </a:xfrm>
          <a:prstGeom prst="bentConnector3">
            <a:avLst>
              <a:gd name="adj1" fmla="val 10005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Connector: Elbow 14">
            <a:extLst>
              <a:ext uri="{FF2B5EF4-FFF2-40B4-BE49-F238E27FC236}">
                <a16:creationId xmlns:a16="http://schemas.microsoft.com/office/drawing/2014/main" id="{FAED8465-6700-A4A3-0E62-F431A71DC36D}"/>
              </a:ext>
            </a:extLst>
          </p:cNvPr>
          <p:cNvCxnSpPr/>
          <p:nvPr/>
        </p:nvCxnSpPr>
        <p:spPr bwMode="auto">
          <a:xfrm rot="5400000">
            <a:off x="7421801" y="4588583"/>
            <a:ext cx="649082" cy="303220"/>
          </a:xfrm>
          <a:prstGeom prst="bentConnector3">
            <a:avLst>
              <a:gd name="adj1" fmla="val 9963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5551055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3EA2C-D2E5-93B2-C4B7-FDD576307493}"/>
              </a:ext>
            </a:extLst>
          </p:cNvPr>
          <p:cNvSpPr>
            <a:spLocks noGrp="1"/>
          </p:cNvSpPr>
          <p:nvPr>
            <p:ph type="title"/>
          </p:nvPr>
        </p:nvSpPr>
        <p:spPr/>
        <p:txBody>
          <a:bodyPr/>
          <a:lstStyle/>
          <a:p>
            <a:r>
              <a:rPr lang="en-GB" dirty="0"/>
              <a:t>Properties</a:t>
            </a:r>
          </a:p>
        </p:txBody>
      </p:sp>
      <p:sp>
        <p:nvSpPr>
          <p:cNvPr id="3" name="Content Placeholder 2">
            <a:extLst>
              <a:ext uri="{FF2B5EF4-FFF2-40B4-BE49-F238E27FC236}">
                <a16:creationId xmlns:a16="http://schemas.microsoft.com/office/drawing/2014/main" id="{77E824D9-42C3-69C8-9EB3-7D3FC37ED9CB}"/>
              </a:ext>
            </a:extLst>
          </p:cNvPr>
          <p:cNvSpPr>
            <a:spLocks noGrp="1"/>
          </p:cNvSpPr>
          <p:nvPr>
            <p:ph idx="1"/>
          </p:nvPr>
        </p:nvSpPr>
        <p:spPr>
          <a:xfrm>
            <a:off x="56347" y="985467"/>
            <a:ext cx="8961305" cy="4853358"/>
          </a:xfrm>
        </p:spPr>
        <p:txBody>
          <a:bodyPr/>
          <a:lstStyle/>
          <a:p>
            <a:r>
              <a:rPr lang="en-GB" dirty="0"/>
              <a:t>Just like HTML tags, we can pass attribute values to our components</a:t>
            </a:r>
          </a:p>
          <a:p>
            <a:r>
              <a:rPr lang="en-GB" dirty="0"/>
              <a:t>Values can be simple values, objects or arrays</a:t>
            </a:r>
          </a:p>
          <a:p>
            <a:pPr lvl="1"/>
            <a:r>
              <a:rPr lang="en-GB" sz="1800" dirty="0"/>
              <a:t>Boolean properties do not need a value. The presence of the property is regarded as </a:t>
            </a:r>
            <a:r>
              <a:rPr lang="en-GB" sz="1800" b="1" dirty="0"/>
              <a:t>true</a:t>
            </a:r>
            <a:r>
              <a:rPr lang="en-GB" sz="1800" dirty="0"/>
              <a:t> and its absence is regarded as </a:t>
            </a:r>
            <a:r>
              <a:rPr lang="en-GB" sz="1800" b="1" dirty="0"/>
              <a:t>false</a:t>
            </a:r>
            <a:r>
              <a:rPr lang="en-GB" sz="1800" dirty="0"/>
              <a:t>.</a:t>
            </a:r>
            <a:r>
              <a:rPr lang="en-GB" dirty="0"/>
              <a:t> </a:t>
            </a:r>
          </a:p>
          <a:p>
            <a:endParaRPr lang="en-GB" dirty="0"/>
          </a:p>
          <a:p>
            <a:endParaRPr lang="en-GB" dirty="0"/>
          </a:p>
          <a:p>
            <a:r>
              <a:rPr lang="en-GB" dirty="0"/>
              <a:t>These attribute values are passed in a single argument </a:t>
            </a:r>
            <a:r>
              <a:rPr lang="en-GB" i="1" dirty="0"/>
              <a:t>props</a:t>
            </a:r>
            <a:r>
              <a:rPr lang="en-GB" dirty="0"/>
              <a:t> to our function component as a JS object</a:t>
            </a:r>
          </a:p>
        </p:txBody>
      </p:sp>
      <p:sp>
        <p:nvSpPr>
          <p:cNvPr id="4" name="Footer Placeholder 3">
            <a:extLst>
              <a:ext uri="{FF2B5EF4-FFF2-40B4-BE49-F238E27FC236}">
                <a16:creationId xmlns:a16="http://schemas.microsoft.com/office/drawing/2014/main" id="{7CA07EFF-6EF7-DA14-8026-968EFFD858E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ED1208C-9052-21B2-2A4B-530AFC3D1CC5}"/>
              </a:ext>
            </a:extLst>
          </p:cNvPr>
          <p:cNvSpPr txBox="1"/>
          <p:nvPr/>
        </p:nvSpPr>
        <p:spPr>
          <a:xfrm>
            <a:off x="206100" y="3762304"/>
            <a:ext cx="7029450" cy="1323439"/>
          </a:xfrm>
          <a:prstGeom prst="rect">
            <a:avLst/>
          </a:prstGeom>
          <a:solidFill>
            <a:schemeClr val="accent6">
              <a:lumMod val="20000"/>
              <a:lumOff val="80000"/>
            </a:schemeClr>
          </a:solidFill>
        </p:spPr>
        <p:txBody>
          <a:bodyPr wrap="square" rtlCol="0">
            <a:spAutoFit/>
          </a:bodyPr>
          <a:lstStyle/>
          <a:p>
            <a:r>
              <a:rPr lang="en-GB" sz="2000" dirty="0"/>
              <a:t>function Hello(</a:t>
            </a:r>
            <a:r>
              <a:rPr lang="en-GB" sz="2000" b="1" dirty="0"/>
              <a:t>props</a:t>
            </a:r>
            <a:r>
              <a:rPr lang="en-GB" sz="2000" dirty="0"/>
              <a:t>) {</a:t>
            </a:r>
          </a:p>
          <a:p>
            <a:r>
              <a:rPr lang="en-GB" sz="2000" dirty="0"/>
              <a:t>    </a:t>
            </a:r>
            <a:r>
              <a:rPr lang="en-GB" sz="2000" b="1" dirty="0"/>
              <a:t>if(props.name)</a:t>
            </a:r>
            <a:r>
              <a:rPr lang="en-GB" sz="2000" dirty="0"/>
              <a:t> return </a:t>
            </a:r>
            <a:r>
              <a:rPr lang="en-GB" sz="2000" b="1" dirty="0"/>
              <a:t>&lt;h1&gt;Hello {props.name}&lt;/h1&gt;</a:t>
            </a:r>
            <a:r>
              <a:rPr lang="en-GB" sz="2000" dirty="0"/>
              <a:t>;</a:t>
            </a:r>
          </a:p>
          <a:p>
            <a:r>
              <a:rPr lang="en-GB" sz="2000" dirty="0"/>
              <a:t>    else </a:t>
            </a:r>
            <a:r>
              <a:rPr lang="en-GB" sz="2000" b="1" dirty="0"/>
              <a:t>&lt;h1&gt;Hello Friend&lt;/h1&gt;</a:t>
            </a:r>
            <a:r>
              <a:rPr lang="en-GB" sz="2000" dirty="0"/>
              <a:t>;</a:t>
            </a:r>
          </a:p>
          <a:p>
            <a:r>
              <a:rPr lang="en-GB" sz="2000" dirty="0"/>
              <a:t>}</a:t>
            </a:r>
          </a:p>
        </p:txBody>
      </p:sp>
      <p:sp>
        <p:nvSpPr>
          <p:cNvPr id="6" name="TextBox 5">
            <a:extLst>
              <a:ext uri="{FF2B5EF4-FFF2-40B4-BE49-F238E27FC236}">
                <a16:creationId xmlns:a16="http://schemas.microsoft.com/office/drawing/2014/main" id="{F7F69E46-1A88-AD9C-E5AE-3AE232C46B2F}"/>
              </a:ext>
            </a:extLst>
          </p:cNvPr>
          <p:cNvSpPr txBox="1"/>
          <p:nvPr/>
        </p:nvSpPr>
        <p:spPr>
          <a:xfrm>
            <a:off x="206100" y="2473707"/>
            <a:ext cx="5037474" cy="400110"/>
          </a:xfrm>
          <a:prstGeom prst="rect">
            <a:avLst/>
          </a:prstGeom>
          <a:solidFill>
            <a:schemeClr val="accent6">
              <a:lumMod val="20000"/>
              <a:lumOff val="80000"/>
            </a:schemeClr>
          </a:solidFill>
        </p:spPr>
        <p:txBody>
          <a:bodyPr wrap="square" rtlCol="0">
            <a:spAutoFit/>
          </a:bodyPr>
          <a:lstStyle/>
          <a:p>
            <a:r>
              <a:rPr lang="en-GB" sz="2000" dirty="0" err="1"/>
              <a:t>root.render</a:t>
            </a:r>
            <a:r>
              <a:rPr lang="en-GB" sz="2000" dirty="0"/>
              <a:t>(&lt;Hello </a:t>
            </a:r>
            <a:r>
              <a:rPr lang="en-GB" sz="2000" b="1" dirty="0"/>
              <a:t>name=“mike” </a:t>
            </a:r>
            <a:r>
              <a:rPr lang="en-GB" sz="2000" dirty="0"/>
              <a:t>/&gt;);</a:t>
            </a:r>
          </a:p>
        </p:txBody>
      </p:sp>
      <p:sp>
        <p:nvSpPr>
          <p:cNvPr id="7" name="TextBox 6">
            <a:extLst>
              <a:ext uri="{FF2B5EF4-FFF2-40B4-BE49-F238E27FC236}">
                <a16:creationId xmlns:a16="http://schemas.microsoft.com/office/drawing/2014/main" id="{E078EA27-A328-3646-055B-97C9A91C333E}"/>
              </a:ext>
            </a:extLst>
          </p:cNvPr>
          <p:cNvSpPr txBox="1"/>
          <p:nvPr/>
        </p:nvSpPr>
        <p:spPr>
          <a:xfrm>
            <a:off x="2348138" y="5088160"/>
            <a:ext cx="4812536" cy="276999"/>
          </a:xfrm>
          <a:prstGeom prst="rect">
            <a:avLst/>
          </a:prstGeom>
          <a:noFill/>
        </p:spPr>
        <p:txBody>
          <a:bodyPr wrap="none" rtlCol="0">
            <a:spAutoFit/>
          </a:bodyPr>
          <a:lstStyle/>
          <a:p>
            <a:r>
              <a:rPr lang="en-GB" sz="1200" i="1" dirty="0"/>
              <a:t>If you are using a class component you would use </a:t>
            </a:r>
            <a:r>
              <a:rPr lang="en-GB" sz="1200" b="1" i="1" dirty="0"/>
              <a:t>this.props.name</a:t>
            </a:r>
            <a:endParaRPr lang="en-GB" sz="1200" i="1" dirty="0"/>
          </a:p>
        </p:txBody>
      </p:sp>
      <p:sp>
        <p:nvSpPr>
          <p:cNvPr id="8" name="TextBox 7">
            <a:extLst>
              <a:ext uri="{FF2B5EF4-FFF2-40B4-BE49-F238E27FC236}">
                <a16:creationId xmlns:a16="http://schemas.microsoft.com/office/drawing/2014/main" id="{EF5CB934-C0C9-7D6C-0212-D92324C350D4}"/>
              </a:ext>
            </a:extLst>
          </p:cNvPr>
          <p:cNvSpPr txBox="1"/>
          <p:nvPr/>
        </p:nvSpPr>
        <p:spPr>
          <a:xfrm>
            <a:off x="206100" y="5700212"/>
            <a:ext cx="8673205" cy="646331"/>
          </a:xfrm>
          <a:prstGeom prst="rect">
            <a:avLst/>
          </a:prstGeom>
          <a:solidFill>
            <a:schemeClr val="bg1">
              <a:lumMod val="95000"/>
            </a:schemeClr>
          </a:solidFill>
          <a:ln>
            <a:solidFill>
              <a:srgbClr val="FF0000"/>
            </a:solidFill>
          </a:ln>
        </p:spPr>
        <p:txBody>
          <a:bodyPr wrap="square" rtlCol="0">
            <a:spAutoFit/>
          </a:bodyPr>
          <a:lstStyle/>
          <a:p>
            <a:r>
              <a:rPr lang="en-GB" dirty="0">
                <a:solidFill>
                  <a:srgbClr val="FF0000"/>
                </a:solidFill>
              </a:rPr>
              <a:t>Whether you declare a component as a function or a class, it </a:t>
            </a:r>
            <a:r>
              <a:rPr lang="en-GB" b="1" dirty="0">
                <a:solidFill>
                  <a:srgbClr val="FF0000"/>
                </a:solidFill>
              </a:rPr>
              <a:t>must</a:t>
            </a:r>
            <a:r>
              <a:rPr lang="en-GB" dirty="0">
                <a:solidFill>
                  <a:srgbClr val="FF0000"/>
                </a:solidFill>
              </a:rPr>
              <a:t> </a:t>
            </a:r>
            <a:r>
              <a:rPr lang="en-GB" b="1" dirty="0">
                <a:solidFill>
                  <a:srgbClr val="FF0000"/>
                </a:solidFill>
              </a:rPr>
              <a:t>never modify its own props</a:t>
            </a:r>
            <a:r>
              <a:rPr lang="en-GB" dirty="0">
                <a:solidFill>
                  <a:srgbClr val="FF0000"/>
                </a:solidFill>
              </a:rPr>
              <a:t>. </a:t>
            </a:r>
          </a:p>
        </p:txBody>
      </p:sp>
      <p:cxnSp>
        <p:nvCxnSpPr>
          <p:cNvPr id="10" name="Straight Arrow Connector 9">
            <a:extLst>
              <a:ext uri="{FF2B5EF4-FFF2-40B4-BE49-F238E27FC236}">
                <a16:creationId xmlns:a16="http://schemas.microsoft.com/office/drawing/2014/main" id="{306808BB-7D74-B3C0-2C2C-146D0F75146F}"/>
              </a:ext>
            </a:extLst>
          </p:cNvPr>
          <p:cNvCxnSpPr/>
          <p:nvPr/>
        </p:nvCxnSpPr>
        <p:spPr bwMode="auto">
          <a:xfrm>
            <a:off x="3258152" y="2803561"/>
            <a:ext cx="2065965" cy="1323084"/>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D59BD8E1-081D-B790-8350-A8DBF2AE8901}"/>
              </a:ext>
            </a:extLst>
          </p:cNvPr>
          <p:cNvCxnSpPr/>
          <p:nvPr/>
        </p:nvCxnSpPr>
        <p:spPr bwMode="auto">
          <a:xfrm flipH="1">
            <a:off x="1686665" y="2326272"/>
            <a:ext cx="661473" cy="1847751"/>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7877438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6DA5-2506-9F53-BC32-68A8A59FA74A}"/>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20F0BDF-96EC-23FC-273F-B3184BFEDFC5}"/>
              </a:ext>
            </a:extLst>
          </p:cNvPr>
          <p:cNvSpPr>
            <a:spLocks noGrp="1"/>
          </p:cNvSpPr>
          <p:nvPr>
            <p:ph idx="1"/>
          </p:nvPr>
        </p:nvSpPr>
        <p:spPr>
          <a:xfrm>
            <a:off x="1047750" y="904925"/>
            <a:ext cx="7029450" cy="506948"/>
          </a:xfrm>
        </p:spPr>
        <p:txBody>
          <a:bodyPr/>
          <a:lstStyle/>
          <a:p>
            <a:r>
              <a:rPr lang="en-GB" dirty="0"/>
              <a:t>Create a component to welcome a user by name</a:t>
            </a:r>
          </a:p>
        </p:txBody>
      </p:sp>
      <p:sp>
        <p:nvSpPr>
          <p:cNvPr id="4" name="Footer Placeholder 3">
            <a:extLst>
              <a:ext uri="{FF2B5EF4-FFF2-40B4-BE49-F238E27FC236}">
                <a16:creationId xmlns:a16="http://schemas.microsoft.com/office/drawing/2014/main" id="{136BAADA-FCC8-5260-A09C-B264DB602C4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C6A7F64-FCD6-B56B-7A6D-FBC7277754C2}"/>
              </a:ext>
            </a:extLst>
          </p:cNvPr>
          <p:cNvSpPr txBox="1"/>
          <p:nvPr/>
        </p:nvSpPr>
        <p:spPr>
          <a:xfrm>
            <a:off x="398458" y="1638102"/>
            <a:ext cx="8186293" cy="3908762"/>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a:solidFill>
                  <a:schemeClr val="accent1">
                    <a:lumMod val="25000"/>
                  </a:schemeClr>
                </a:solidFill>
              </a:rPr>
              <a:t>// Cheat again, save time create Welcome function component here instead of</a:t>
            </a:r>
          </a:p>
          <a:p>
            <a:r>
              <a:rPr lang="en-GB" sz="1600" dirty="0">
                <a:solidFill>
                  <a:schemeClr val="accent1">
                    <a:lumMod val="25000"/>
                  </a:schemeClr>
                </a:solidFill>
              </a:rPr>
              <a:t>// a separate file</a:t>
            </a:r>
            <a:endParaRPr lang="en-GB" sz="1600" dirty="0">
              <a:solidFill>
                <a:schemeClr val="bg1">
                  <a:lumMod val="50000"/>
                </a:schemeClr>
              </a:solidFill>
            </a:endParaRPr>
          </a:p>
          <a:p>
            <a:r>
              <a:rPr lang="en-GB" sz="1600" dirty="0" err="1"/>
              <a:t>const</a:t>
            </a:r>
            <a:r>
              <a:rPr lang="en-GB" sz="1600" dirty="0"/>
              <a:t> Welcome = (props) =&gt; { return &lt;h1&gt;Welcome </a:t>
            </a:r>
            <a:r>
              <a:rPr lang="en-GB" sz="1600" dirty="0">
                <a:solidFill>
                  <a:srgbClr val="FF0000"/>
                </a:solidFill>
              </a:rPr>
              <a:t>{</a:t>
            </a:r>
            <a:r>
              <a:rPr lang="en-GB" sz="1600" dirty="0" err="1">
                <a:solidFill>
                  <a:srgbClr val="FF0000"/>
                </a:solidFill>
              </a:rPr>
              <a:t>props</a:t>
            </a:r>
            <a:r>
              <a:rPr lang="en-GB" sz="2400" b="1" dirty="0" err="1">
                <a:solidFill>
                  <a:srgbClr val="FF0000"/>
                </a:solidFill>
              </a:rPr>
              <a:t>.</a:t>
            </a:r>
            <a:r>
              <a:rPr lang="en-GB" sz="1600" b="1" dirty="0" err="1">
                <a:solidFill>
                  <a:srgbClr val="FF0000"/>
                </a:solidFill>
              </a:rPr>
              <a:t>user</a:t>
            </a:r>
            <a:r>
              <a:rPr lang="en-GB" sz="1600" dirty="0">
                <a:solidFill>
                  <a:srgbClr val="FF0000"/>
                </a:solidFill>
              </a:rPr>
              <a:t>}</a:t>
            </a:r>
            <a:r>
              <a:rPr lang="en-GB" sz="1600" dirty="0"/>
              <a:t>&lt;/h1&gt;; }</a:t>
            </a:r>
          </a:p>
          <a:p>
            <a:endParaRPr lang="en-GB" sz="1600" dirty="0"/>
          </a:p>
          <a:p>
            <a:r>
              <a:rPr lang="en-GB" sz="1600" dirty="0"/>
              <a:t>function example5()</a:t>
            </a:r>
          </a:p>
          <a:p>
            <a:r>
              <a:rPr lang="en-GB" sz="1600" dirty="0"/>
              <a:t>{</a:t>
            </a:r>
          </a:p>
          <a:p>
            <a:r>
              <a:rPr lang="en-GB" sz="1600" dirty="0"/>
              <a:t>    return &lt;Welcome </a:t>
            </a:r>
            <a:r>
              <a:rPr lang="en-GB" sz="1600" b="1" dirty="0">
                <a:solidFill>
                  <a:srgbClr val="FF0000"/>
                </a:solidFill>
              </a:rPr>
              <a:t>user</a:t>
            </a:r>
            <a:r>
              <a:rPr lang="en-GB" sz="1600" dirty="0">
                <a:solidFill>
                  <a:srgbClr val="FF0000"/>
                </a:solidFill>
              </a:rPr>
              <a:t>="Bob" </a:t>
            </a:r>
            <a:r>
              <a:rPr lang="en-GB" sz="1600" dirty="0"/>
              <a:t>/&gt;;</a:t>
            </a:r>
            <a:endParaRPr lang="en-GB" sz="1600" dirty="0">
              <a:solidFill>
                <a:schemeClr val="accent1">
                  <a:lumMod val="25000"/>
                </a:schemeClr>
              </a:solidFill>
            </a:endParaRP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{example5()}</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99A93459-611D-27A6-DA62-7CB38ED9CD63}"/>
              </a:ext>
            </a:extLst>
          </p:cNvPr>
          <p:cNvSpPr txBox="1"/>
          <p:nvPr/>
        </p:nvSpPr>
        <p:spPr>
          <a:xfrm>
            <a:off x="4226140" y="3105834"/>
            <a:ext cx="3510542" cy="646331"/>
          </a:xfrm>
          <a:prstGeom prst="rect">
            <a:avLst/>
          </a:prstGeom>
          <a:noFill/>
        </p:spPr>
        <p:txBody>
          <a:bodyPr wrap="square" rtlCol="0">
            <a:spAutoFit/>
          </a:bodyPr>
          <a:lstStyle/>
          <a:p>
            <a:r>
              <a:rPr lang="en-GB" dirty="0"/>
              <a:t>The “user” attribute is past into the component as a property</a:t>
            </a:r>
          </a:p>
        </p:txBody>
      </p:sp>
      <p:cxnSp>
        <p:nvCxnSpPr>
          <p:cNvPr id="10" name="Straight Arrow Connector 9">
            <a:extLst>
              <a:ext uri="{FF2B5EF4-FFF2-40B4-BE49-F238E27FC236}">
                <a16:creationId xmlns:a16="http://schemas.microsoft.com/office/drawing/2014/main" id="{FEA199E1-C78D-53FA-2A0C-2C99B423CE9D}"/>
              </a:ext>
            </a:extLst>
          </p:cNvPr>
          <p:cNvCxnSpPr/>
          <p:nvPr/>
        </p:nvCxnSpPr>
        <p:spPr bwMode="auto">
          <a:xfrm flipV="1">
            <a:off x="3036945" y="2798870"/>
            <a:ext cx="2492095" cy="6301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D80A1A59-B867-4D44-A558-3F1E59E470CF}"/>
              </a:ext>
            </a:extLst>
          </p:cNvPr>
          <p:cNvSpPr txBox="1"/>
          <p:nvPr/>
        </p:nvSpPr>
        <p:spPr>
          <a:xfrm>
            <a:off x="7425019" y="1260772"/>
            <a:ext cx="1718981" cy="646331"/>
          </a:xfrm>
          <a:prstGeom prst="rect">
            <a:avLst/>
          </a:prstGeom>
          <a:noFill/>
        </p:spPr>
        <p:txBody>
          <a:bodyPr wrap="square" rtlCol="0">
            <a:spAutoFit/>
          </a:bodyPr>
          <a:lstStyle/>
          <a:p>
            <a:r>
              <a:rPr lang="en-GB" i="1" dirty="0"/>
              <a:t>Do not miss the dot here</a:t>
            </a:r>
          </a:p>
        </p:txBody>
      </p:sp>
      <p:cxnSp>
        <p:nvCxnSpPr>
          <p:cNvPr id="14" name="Connector: Elbow 13">
            <a:extLst>
              <a:ext uri="{FF2B5EF4-FFF2-40B4-BE49-F238E27FC236}">
                <a16:creationId xmlns:a16="http://schemas.microsoft.com/office/drawing/2014/main" id="{D74FC96D-06A9-328F-9E77-AC17DF05206A}"/>
              </a:ext>
            </a:extLst>
          </p:cNvPr>
          <p:cNvCxnSpPr>
            <a:stCxn id="11" idx="1"/>
          </p:cNvCxnSpPr>
          <p:nvPr/>
        </p:nvCxnSpPr>
        <p:spPr bwMode="auto">
          <a:xfrm rot="10800000" flipV="1">
            <a:off x="5813659" y="1583937"/>
            <a:ext cx="1611360" cy="981195"/>
          </a:xfrm>
          <a:prstGeom prst="bentConnector3">
            <a:avLst>
              <a:gd name="adj1" fmla="val 9987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025519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C4A52-EF11-C581-2069-A6D68FC0904E}"/>
              </a:ext>
            </a:extLst>
          </p:cNvPr>
          <p:cNvSpPr>
            <a:spLocks noGrp="1"/>
          </p:cNvSpPr>
          <p:nvPr>
            <p:ph type="title"/>
          </p:nvPr>
        </p:nvSpPr>
        <p:spPr/>
        <p:txBody>
          <a:bodyPr/>
          <a:lstStyle/>
          <a:p>
            <a:r>
              <a:rPr lang="en-GB" dirty="0"/>
              <a:t>Children</a:t>
            </a:r>
          </a:p>
        </p:txBody>
      </p:sp>
      <p:sp>
        <p:nvSpPr>
          <p:cNvPr id="3" name="Content Placeholder 2">
            <a:extLst>
              <a:ext uri="{FF2B5EF4-FFF2-40B4-BE49-F238E27FC236}">
                <a16:creationId xmlns:a16="http://schemas.microsoft.com/office/drawing/2014/main" id="{9A28ADE2-0010-FB7C-C602-1D9A5DC6AC79}"/>
              </a:ext>
            </a:extLst>
          </p:cNvPr>
          <p:cNvSpPr>
            <a:spLocks noGrp="1"/>
          </p:cNvSpPr>
          <p:nvPr>
            <p:ph idx="1"/>
          </p:nvPr>
        </p:nvSpPr>
        <p:spPr>
          <a:xfrm>
            <a:off x="257175" y="734363"/>
            <a:ext cx="8536226" cy="1075486"/>
          </a:xfrm>
        </p:spPr>
        <p:txBody>
          <a:bodyPr/>
          <a:lstStyle/>
          <a:p>
            <a:r>
              <a:rPr lang="en-GB" dirty="0"/>
              <a:t>If your component is meant to work like a container, then it can expect to contain a number of child React elements and components</a:t>
            </a:r>
          </a:p>
          <a:p>
            <a:r>
              <a:rPr lang="en-GB" dirty="0"/>
              <a:t>To access these we can use the </a:t>
            </a:r>
            <a:r>
              <a:rPr lang="en-GB" b="1" dirty="0" err="1"/>
              <a:t>props.children</a:t>
            </a:r>
            <a:r>
              <a:rPr lang="en-GB" dirty="0"/>
              <a:t> property</a:t>
            </a:r>
          </a:p>
        </p:txBody>
      </p:sp>
      <p:sp>
        <p:nvSpPr>
          <p:cNvPr id="4" name="Footer Placeholder 3">
            <a:extLst>
              <a:ext uri="{FF2B5EF4-FFF2-40B4-BE49-F238E27FC236}">
                <a16:creationId xmlns:a16="http://schemas.microsoft.com/office/drawing/2014/main" id="{4E352235-3545-2447-E8E7-923F0FE5A8F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96D77C2-D3F0-0FB8-600F-56EF8C270D65}"/>
              </a:ext>
            </a:extLst>
          </p:cNvPr>
          <p:cNvSpPr txBox="1"/>
          <p:nvPr/>
        </p:nvSpPr>
        <p:spPr>
          <a:xfrm>
            <a:off x="257175" y="2322050"/>
            <a:ext cx="7029450"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a:t>function </a:t>
            </a:r>
            <a:r>
              <a:rPr lang="en-GB" dirty="0" err="1"/>
              <a:t>FancyBorder</a:t>
            </a:r>
            <a:r>
              <a:rPr lang="en-GB" dirty="0"/>
              <a:t>(props) {</a:t>
            </a:r>
          </a:p>
          <a:p>
            <a:r>
              <a:rPr lang="en-GB" dirty="0"/>
              <a:t>  return (</a:t>
            </a:r>
          </a:p>
          <a:p>
            <a:r>
              <a:rPr lang="en-GB" dirty="0"/>
              <a:t>    &lt;div&gt;</a:t>
            </a:r>
          </a:p>
          <a:p>
            <a:r>
              <a:rPr lang="en-GB" dirty="0"/>
              <a:t>      {</a:t>
            </a:r>
            <a:r>
              <a:rPr lang="en-GB" b="1" dirty="0" err="1"/>
              <a:t>props.children</a:t>
            </a:r>
            <a:r>
              <a:rPr lang="en-GB" dirty="0"/>
              <a:t>}</a:t>
            </a:r>
          </a:p>
          <a:p>
            <a:r>
              <a:rPr lang="en-GB" dirty="0"/>
              <a:t>    &lt;/div&gt;</a:t>
            </a:r>
          </a:p>
          <a:p>
            <a:r>
              <a:rPr lang="en-GB" dirty="0"/>
              <a:t>  );</a:t>
            </a:r>
          </a:p>
          <a:p>
            <a:r>
              <a:rPr lang="en-GB" dirty="0"/>
              <a:t>}</a:t>
            </a:r>
          </a:p>
        </p:txBody>
      </p:sp>
      <p:sp>
        <p:nvSpPr>
          <p:cNvPr id="7" name="TextBox 6">
            <a:extLst>
              <a:ext uri="{FF2B5EF4-FFF2-40B4-BE49-F238E27FC236}">
                <a16:creationId xmlns:a16="http://schemas.microsoft.com/office/drawing/2014/main" id="{410C49FB-0B5A-78D6-9FD6-1F4BA8E1CF9D}"/>
              </a:ext>
            </a:extLst>
          </p:cNvPr>
          <p:cNvSpPr txBox="1"/>
          <p:nvPr/>
        </p:nvSpPr>
        <p:spPr>
          <a:xfrm>
            <a:off x="4388837" y="3339992"/>
            <a:ext cx="4675788"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function </a:t>
            </a:r>
            <a:r>
              <a:rPr lang="en-GB" dirty="0" err="1"/>
              <a:t>WelcomeDialog</a:t>
            </a:r>
            <a:r>
              <a:rPr lang="en-GB" dirty="0"/>
              <a:t>() {</a:t>
            </a:r>
          </a:p>
          <a:p>
            <a:r>
              <a:rPr lang="en-GB" dirty="0"/>
              <a:t>  return (</a:t>
            </a:r>
          </a:p>
          <a:p>
            <a:r>
              <a:rPr lang="en-GB" dirty="0"/>
              <a:t>    &lt;</a:t>
            </a:r>
            <a:r>
              <a:rPr lang="en-GB" b="1" dirty="0" err="1"/>
              <a:t>FancyBorder</a:t>
            </a:r>
            <a:r>
              <a:rPr lang="en-GB" dirty="0"/>
              <a:t> </a:t>
            </a:r>
            <a:r>
              <a:rPr lang="en-GB" dirty="0" err="1"/>
              <a:t>color</a:t>
            </a:r>
            <a:r>
              <a:rPr lang="en-GB" dirty="0"/>
              <a:t>="blue"&gt;</a:t>
            </a:r>
          </a:p>
          <a:p>
            <a:r>
              <a:rPr lang="en-GB" i="1" dirty="0"/>
              <a:t>      &lt;h1 </a:t>
            </a:r>
            <a:r>
              <a:rPr lang="en-GB" i="1" dirty="0" err="1"/>
              <a:t>className</a:t>
            </a:r>
            <a:r>
              <a:rPr lang="en-GB" i="1" dirty="0"/>
              <a:t>="Dialog-title"&gt;</a:t>
            </a:r>
            <a:br>
              <a:rPr lang="en-GB" i="1" dirty="0"/>
            </a:br>
            <a:r>
              <a:rPr lang="en-GB" i="1" dirty="0"/>
              <a:t>        Welcome</a:t>
            </a:r>
            <a:br>
              <a:rPr lang="en-GB" i="1" dirty="0"/>
            </a:br>
            <a:r>
              <a:rPr lang="en-GB" i="1" dirty="0"/>
              <a:t>      &lt;/h1&gt;</a:t>
            </a:r>
            <a:br>
              <a:rPr lang="en-GB" i="1" dirty="0"/>
            </a:br>
            <a:r>
              <a:rPr lang="en-GB" i="1" dirty="0"/>
              <a:t>      &lt;p </a:t>
            </a:r>
            <a:r>
              <a:rPr lang="en-GB" i="1" dirty="0" err="1"/>
              <a:t>className</a:t>
            </a:r>
            <a:r>
              <a:rPr lang="en-GB" i="1" dirty="0"/>
              <a:t>="Dialog-message"&gt;</a:t>
            </a:r>
            <a:br>
              <a:rPr lang="en-GB" i="1" dirty="0"/>
            </a:br>
            <a:r>
              <a:rPr lang="en-GB" i="1" dirty="0"/>
              <a:t>        Thank you for visiting our spacecraft!</a:t>
            </a:r>
            <a:br>
              <a:rPr lang="en-GB" i="1" dirty="0"/>
            </a:br>
            <a:r>
              <a:rPr lang="en-GB" i="1" dirty="0"/>
              <a:t>      &lt;/p&gt;</a:t>
            </a:r>
            <a:br>
              <a:rPr lang="en-GB" dirty="0"/>
            </a:br>
            <a:r>
              <a:rPr lang="en-GB" dirty="0"/>
              <a:t>    &lt;/</a:t>
            </a:r>
            <a:r>
              <a:rPr lang="en-GB" b="1" dirty="0" err="1"/>
              <a:t>FancyBorder</a:t>
            </a:r>
            <a:r>
              <a:rPr lang="en-GB" dirty="0"/>
              <a:t>&gt;</a:t>
            </a:r>
          </a:p>
          <a:p>
            <a:r>
              <a:rPr lang="en-GB" dirty="0"/>
              <a:t>  );</a:t>
            </a:r>
          </a:p>
          <a:p>
            <a:r>
              <a:rPr lang="en-GB" dirty="0"/>
              <a:t>}</a:t>
            </a:r>
          </a:p>
        </p:txBody>
      </p:sp>
      <p:sp>
        <p:nvSpPr>
          <p:cNvPr id="9" name="TextBox 8">
            <a:extLst>
              <a:ext uri="{FF2B5EF4-FFF2-40B4-BE49-F238E27FC236}">
                <a16:creationId xmlns:a16="http://schemas.microsoft.com/office/drawing/2014/main" id="{010267C8-5787-F6F2-DD14-DAEE58E1373F}"/>
              </a:ext>
            </a:extLst>
          </p:cNvPr>
          <p:cNvSpPr txBox="1"/>
          <p:nvPr/>
        </p:nvSpPr>
        <p:spPr>
          <a:xfrm>
            <a:off x="184775" y="1969288"/>
            <a:ext cx="2505814" cy="369332"/>
          </a:xfrm>
          <a:prstGeom prst="rect">
            <a:avLst/>
          </a:prstGeom>
          <a:noFill/>
        </p:spPr>
        <p:txBody>
          <a:bodyPr wrap="none" rtlCol="0">
            <a:spAutoFit/>
          </a:bodyPr>
          <a:lstStyle/>
          <a:p>
            <a:r>
              <a:rPr lang="en-GB" b="1" dirty="0"/>
              <a:t>Function Component</a:t>
            </a:r>
          </a:p>
        </p:txBody>
      </p:sp>
      <p:sp>
        <p:nvSpPr>
          <p:cNvPr id="10" name="TextBox 9">
            <a:extLst>
              <a:ext uri="{FF2B5EF4-FFF2-40B4-BE49-F238E27FC236}">
                <a16:creationId xmlns:a16="http://schemas.microsoft.com/office/drawing/2014/main" id="{80E94244-CB2A-44ED-770A-BEC373E86B19}"/>
              </a:ext>
            </a:extLst>
          </p:cNvPr>
          <p:cNvSpPr txBox="1"/>
          <p:nvPr/>
        </p:nvSpPr>
        <p:spPr>
          <a:xfrm>
            <a:off x="8201527" y="2970660"/>
            <a:ext cx="877163" cy="369332"/>
          </a:xfrm>
          <a:prstGeom prst="rect">
            <a:avLst/>
          </a:prstGeom>
          <a:noFill/>
        </p:spPr>
        <p:txBody>
          <a:bodyPr wrap="none" rtlCol="0">
            <a:spAutoFit/>
          </a:bodyPr>
          <a:lstStyle/>
          <a:p>
            <a:r>
              <a:rPr lang="en-GB" b="1" dirty="0"/>
              <a:t>Usage</a:t>
            </a:r>
          </a:p>
        </p:txBody>
      </p:sp>
      <p:sp>
        <p:nvSpPr>
          <p:cNvPr id="11" name="Left Brace 10">
            <a:extLst>
              <a:ext uri="{FF2B5EF4-FFF2-40B4-BE49-F238E27FC236}">
                <a16:creationId xmlns:a16="http://schemas.microsoft.com/office/drawing/2014/main" id="{E0731BDE-4EEA-D56C-77BF-FABFB20B2E9C}"/>
              </a:ext>
            </a:extLst>
          </p:cNvPr>
          <p:cNvSpPr/>
          <p:nvPr/>
        </p:nvSpPr>
        <p:spPr bwMode="auto">
          <a:xfrm>
            <a:off x="4321043" y="4245090"/>
            <a:ext cx="374140" cy="1582434"/>
          </a:xfrm>
          <a:prstGeom prst="leftBrace">
            <a:avLst>
              <a:gd name="adj1" fmla="val 8333"/>
              <a:gd name="adj2" fmla="val 50000"/>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3" name="Connector: Elbow 12">
            <a:extLst>
              <a:ext uri="{FF2B5EF4-FFF2-40B4-BE49-F238E27FC236}">
                <a16:creationId xmlns:a16="http://schemas.microsoft.com/office/drawing/2014/main" id="{89A554EE-4532-1922-D760-28C554BAC803}"/>
              </a:ext>
            </a:extLst>
          </p:cNvPr>
          <p:cNvCxnSpPr>
            <a:cxnSpLocks/>
            <a:stCxn id="11" idx="1"/>
          </p:cNvCxnSpPr>
          <p:nvPr/>
        </p:nvCxnSpPr>
        <p:spPr bwMode="auto">
          <a:xfrm rot="10800000">
            <a:off x="2543043" y="3373331"/>
            <a:ext cx="1778000" cy="1662976"/>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Connector 17">
            <a:extLst>
              <a:ext uri="{FF2B5EF4-FFF2-40B4-BE49-F238E27FC236}">
                <a16:creationId xmlns:a16="http://schemas.microsoft.com/office/drawing/2014/main" id="{B569D5EC-2ACC-F482-86B7-E0D85340DF4E}"/>
              </a:ext>
            </a:extLst>
          </p:cNvPr>
          <p:cNvCxnSpPr/>
          <p:nvPr/>
        </p:nvCxnSpPr>
        <p:spPr bwMode="auto">
          <a:xfrm>
            <a:off x="4794678" y="4230876"/>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Connector 18">
            <a:extLst>
              <a:ext uri="{FF2B5EF4-FFF2-40B4-BE49-F238E27FC236}">
                <a16:creationId xmlns:a16="http://schemas.microsoft.com/office/drawing/2014/main" id="{4CDA7B62-600A-588D-CAB4-BAD8452E8A66}"/>
              </a:ext>
            </a:extLst>
          </p:cNvPr>
          <p:cNvCxnSpPr/>
          <p:nvPr/>
        </p:nvCxnSpPr>
        <p:spPr bwMode="auto">
          <a:xfrm>
            <a:off x="4794678" y="5870166"/>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AB5D3214-BAFD-6082-1974-A37ABA22DE15}"/>
              </a:ext>
            </a:extLst>
          </p:cNvPr>
          <p:cNvSpPr txBox="1"/>
          <p:nvPr/>
        </p:nvSpPr>
        <p:spPr>
          <a:xfrm>
            <a:off x="184775" y="5477306"/>
            <a:ext cx="3892039" cy="646331"/>
          </a:xfrm>
          <a:prstGeom prst="rect">
            <a:avLst/>
          </a:prstGeom>
          <a:noFill/>
        </p:spPr>
        <p:txBody>
          <a:bodyPr wrap="square" rtlCol="0">
            <a:spAutoFit/>
          </a:bodyPr>
          <a:lstStyle/>
          <a:p>
            <a:r>
              <a:rPr lang="en-GB" dirty="0"/>
              <a:t>Note: </a:t>
            </a:r>
            <a:r>
              <a:rPr lang="en-GB" b="1" dirty="0" err="1"/>
              <a:t>React.Children</a:t>
            </a:r>
            <a:r>
              <a:rPr lang="en-GB" dirty="0"/>
              <a:t> provides utilities for handling </a:t>
            </a:r>
            <a:r>
              <a:rPr lang="en-GB" b="1" dirty="0" err="1"/>
              <a:t>props.children</a:t>
            </a:r>
            <a:endParaRPr lang="en-GB" b="1" dirty="0"/>
          </a:p>
        </p:txBody>
      </p:sp>
      <p:sp>
        <p:nvSpPr>
          <p:cNvPr id="22" name="TextBox 21">
            <a:extLst>
              <a:ext uri="{FF2B5EF4-FFF2-40B4-BE49-F238E27FC236}">
                <a16:creationId xmlns:a16="http://schemas.microsoft.com/office/drawing/2014/main" id="{31D4874D-1756-2314-791B-9E0C586A1861}"/>
              </a:ext>
            </a:extLst>
          </p:cNvPr>
          <p:cNvSpPr txBox="1"/>
          <p:nvPr/>
        </p:nvSpPr>
        <p:spPr>
          <a:xfrm rot="5400000">
            <a:off x="2869079" y="3990994"/>
            <a:ext cx="1475084" cy="338554"/>
          </a:xfrm>
          <a:prstGeom prst="rect">
            <a:avLst/>
          </a:prstGeom>
          <a:noFill/>
        </p:spPr>
        <p:txBody>
          <a:bodyPr wrap="none" rtlCol="0">
            <a:spAutoFit/>
          </a:bodyPr>
          <a:lstStyle/>
          <a:p>
            <a:r>
              <a:rPr lang="en-GB" sz="1600" i="1" dirty="0"/>
              <a:t>Content of tag</a:t>
            </a:r>
          </a:p>
        </p:txBody>
      </p:sp>
    </p:spTree>
    <p:extLst>
      <p:ext uri="{BB962C8B-B14F-4D97-AF65-F5344CB8AC3E}">
        <p14:creationId xmlns:p14="http://schemas.microsoft.com/office/powerpoint/2010/main" val="6992926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F172-0B07-E30D-7074-690E57F6613A}"/>
              </a:ext>
            </a:extLst>
          </p:cNvPr>
          <p:cNvSpPr>
            <a:spLocks noGrp="1"/>
          </p:cNvSpPr>
          <p:nvPr>
            <p:ph type="title"/>
          </p:nvPr>
        </p:nvSpPr>
        <p:spPr/>
        <p:txBody>
          <a:bodyPr/>
          <a:lstStyle/>
          <a:p>
            <a:r>
              <a:rPr lang="en-GB" dirty="0"/>
              <a:t>Conditional Rendering</a:t>
            </a:r>
          </a:p>
        </p:txBody>
      </p:sp>
      <p:sp>
        <p:nvSpPr>
          <p:cNvPr id="3" name="Content Placeholder 2">
            <a:extLst>
              <a:ext uri="{FF2B5EF4-FFF2-40B4-BE49-F238E27FC236}">
                <a16:creationId xmlns:a16="http://schemas.microsoft.com/office/drawing/2014/main" id="{79AF8FE1-7972-CF5E-4546-261E0BA48F48}"/>
              </a:ext>
            </a:extLst>
          </p:cNvPr>
          <p:cNvSpPr>
            <a:spLocks noGrp="1"/>
          </p:cNvSpPr>
          <p:nvPr>
            <p:ph idx="1"/>
          </p:nvPr>
        </p:nvSpPr>
        <p:spPr>
          <a:xfrm>
            <a:off x="1047750" y="672771"/>
            <a:ext cx="7029450" cy="435880"/>
          </a:xfrm>
        </p:spPr>
        <p:txBody>
          <a:bodyPr/>
          <a:lstStyle/>
          <a:p>
            <a:r>
              <a:rPr lang="en-GB" dirty="0"/>
              <a:t>Dynamically choose the HTML content to be rendered</a:t>
            </a:r>
          </a:p>
        </p:txBody>
      </p:sp>
      <p:sp>
        <p:nvSpPr>
          <p:cNvPr id="4" name="Footer Placeholder 3">
            <a:extLst>
              <a:ext uri="{FF2B5EF4-FFF2-40B4-BE49-F238E27FC236}">
                <a16:creationId xmlns:a16="http://schemas.microsoft.com/office/drawing/2014/main" id="{6EE9DB28-7155-A7D4-9010-659E6CD4E56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E17F987-1D20-954A-21F9-110597B0F612}"/>
              </a:ext>
            </a:extLst>
          </p:cNvPr>
          <p:cNvSpPr txBox="1"/>
          <p:nvPr/>
        </p:nvSpPr>
        <p:spPr>
          <a:xfrm>
            <a:off x="204564" y="1092892"/>
            <a:ext cx="7508759" cy="156966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Use branches or loops as required</a:t>
            </a:r>
            <a:endParaRPr lang="en-GB" sz="1600" dirty="0"/>
          </a:p>
          <a:p>
            <a:r>
              <a:rPr lang="en-GB" sz="1600" dirty="0"/>
              <a:t>  </a:t>
            </a:r>
            <a:r>
              <a:rPr lang="en-GB" sz="1600" b="1" dirty="0"/>
              <a:t>if(</a:t>
            </a:r>
            <a:r>
              <a:rPr lang="en-GB" sz="1600" b="1" dirty="0" err="1"/>
              <a:t>showHello</a:t>
            </a:r>
            <a:r>
              <a:rPr lang="en-GB" sz="1600" b="1" dirty="0"/>
              <a:t>) </a:t>
            </a:r>
            <a:r>
              <a:rPr lang="en-GB" sz="1600" dirty="0"/>
              <a:t>return &lt;h1&gt;Hello&lt;/h1&gt;;</a:t>
            </a:r>
          </a:p>
          <a:p>
            <a:r>
              <a:rPr lang="en-GB" sz="1600" dirty="0"/>
              <a:t>  </a:t>
            </a:r>
            <a:r>
              <a:rPr lang="en-GB" sz="1600" b="1" dirty="0"/>
              <a:t>else</a:t>
            </a:r>
            <a:r>
              <a:rPr lang="en-GB" sz="1600" dirty="0"/>
              <a:t> return &lt;h1&gt;Goodbye&lt;/h1&gt;;</a:t>
            </a:r>
          </a:p>
          <a:p>
            <a:r>
              <a:rPr lang="en-GB" sz="1600" dirty="0"/>
              <a:t>}</a:t>
            </a:r>
          </a:p>
        </p:txBody>
      </p:sp>
      <p:sp>
        <p:nvSpPr>
          <p:cNvPr id="6" name="TextBox 5">
            <a:extLst>
              <a:ext uri="{FF2B5EF4-FFF2-40B4-BE49-F238E27FC236}">
                <a16:creationId xmlns:a16="http://schemas.microsoft.com/office/drawing/2014/main" id="{7C7B2E8E-B297-AD8D-2F8D-AD3EA53B4D76}"/>
              </a:ext>
            </a:extLst>
          </p:cNvPr>
          <p:cNvSpPr txBox="1"/>
          <p:nvPr/>
        </p:nvSpPr>
        <p:spPr>
          <a:xfrm>
            <a:off x="204563" y="2722596"/>
            <a:ext cx="7508759" cy="132343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Use shorthand if-else conditional operator</a:t>
            </a:r>
            <a:r>
              <a:rPr lang="en-GB" sz="1600" dirty="0"/>
              <a:t>  </a:t>
            </a:r>
          </a:p>
          <a:p>
            <a:r>
              <a:rPr lang="en-GB" sz="1600" dirty="0"/>
              <a:t>  return &lt;h1&gt;</a:t>
            </a:r>
            <a:r>
              <a:rPr lang="en-GB" sz="1600" dirty="0">
                <a:solidFill>
                  <a:srgbClr val="0070C0"/>
                </a:solidFill>
              </a:rPr>
              <a:t>{</a:t>
            </a:r>
            <a:r>
              <a:rPr lang="en-GB" sz="1600" dirty="0" err="1"/>
              <a:t>showHello</a:t>
            </a:r>
            <a:r>
              <a:rPr lang="en-GB" sz="1600" dirty="0"/>
              <a:t> </a:t>
            </a:r>
            <a:r>
              <a:rPr lang="en-GB" sz="1600" b="1" dirty="0"/>
              <a:t>?</a:t>
            </a:r>
            <a:r>
              <a:rPr lang="en-GB" sz="1600" dirty="0"/>
              <a:t> “Hello”</a:t>
            </a:r>
            <a:r>
              <a:rPr lang="en-GB" sz="1600" b="1" dirty="0"/>
              <a:t> : </a:t>
            </a:r>
            <a:r>
              <a:rPr lang="en-GB" sz="1600" dirty="0"/>
              <a:t>“Goodbye”</a:t>
            </a:r>
            <a:r>
              <a:rPr lang="en-GB" sz="1600" dirty="0">
                <a:solidFill>
                  <a:srgbClr val="0070C0"/>
                </a:solidFill>
              </a:rPr>
              <a:t>}</a:t>
            </a:r>
            <a:r>
              <a:rPr lang="en-GB" sz="1600" dirty="0"/>
              <a:t>&lt;/h1&gt;;</a:t>
            </a:r>
          </a:p>
          <a:p>
            <a:r>
              <a:rPr lang="en-GB" sz="1600" dirty="0"/>
              <a:t>}</a:t>
            </a:r>
          </a:p>
        </p:txBody>
      </p:sp>
      <p:sp>
        <p:nvSpPr>
          <p:cNvPr id="7" name="TextBox 6">
            <a:extLst>
              <a:ext uri="{FF2B5EF4-FFF2-40B4-BE49-F238E27FC236}">
                <a16:creationId xmlns:a16="http://schemas.microsoft.com/office/drawing/2014/main" id="{6497A171-4153-AAD3-B215-2CC87B2DF944}"/>
              </a:ext>
            </a:extLst>
          </p:cNvPr>
          <p:cNvSpPr txBox="1"/>
          <p:nvPr/>
        </p:nvSpPr>
        <p:spPr>
          <a:xfrm>
            <a:off x="204563" y="4106079"/>
            <a:ext cx="7508759" cy="132343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Use shorthand for longer expressions</a:t>
            </a:r>
            <a:endParaRPr lang="en-GB" sz="1600" dirty="0"/>
          </a:p>
          <a:p>
            <a:r>
              <a:rPr lang="en-GB" sz="1600" dirty="0"/>
              <a:t>  return &lt;div&gt;</a:t>
            </a:r>
            <a:r>
              <a:rPr lang="en-GB" sz="1600" dirty="0">
                <a:solidFill>
                  <a:srgbClr val="0070C0"/>
                </a:solidFill>
              </a:rPr>
              <a:t>{</a:t>
            </a:r>
            <a:r>
              <a:rPr lang="en-GB" sz="1600" dirty="0" err="1"/>
              <a:t>showHello</a:t>
            </a:r>
            <a:r>
              <a:rPr lang="en-GB" sz="1600" dirty="0"/>
              <a:t> </a:t>
            </a:r>
            <a:r>
              <a:rPr lang="en-GB" sz="1600" b="1" dirty="0"/>
              <a:t>?</a:t>
            </a:r>
            <a:r>
              <a:rPr lang="en-GB" sz="1600" dirty="0"/>
              <a:t> </a:t>
            </a:r>
            <a:r>
              <a:rPr lang="en-GB" sz="1600" dirty="0">
                <a:solidFill>
                  <a:schemeClr val="accent2">
                    <a:lumMod val="75000"/>
                  </a:schemeClr>
                </a:solidFill>
              </a:rPr>
              <a:t>&lt;h1&gt;Hello&lt;/h1&gt;</a:t>
            </a:r>
            <a:r>
              <a:rPr lang="en-GB" sz="1600" b="1" dirty="0">
                <a:solidFill>
                  <a:schemeClr val="accent2">
                    <a:lumMod val="75000"/>
                  </a:schemeClr>
                </a:solidFill>
              </a:rPr>
              <a:t> </a:t>
            </a:r>
            <a:r>
              <a:rPr lang="en-GB" sz="1600" b="1" dirty="0"/>
              <a:t>: </a:t>
            </a:r>
            <a:r>
              <a:rPr lang="en-GB" sz="1600" dirty="0">
                <a:solidFill>
                  <a:schemeClr val="accent2">
                    <a:lumMod val="75000"/>
                  </a:schemeClr>
                </a:solidFill>
              </a:rPr>
              <a:t>&lt;h1&gt;Goodbye&lt;/h1&gt;</a:t>
            </a:r>
            <a:r>
              <a:rPr lang="en-GB" sz="1600" dirty="0">
                <a:solidFill>
                  <a:srgbClr val="0070C0"/>
                </a:solidFill>
              </a:rPr>
              <a:t>}</a:t>
            </a:r>
            <a:r>
              <a:rPr lang="en-GB" sz="1600" dirty="0"/>
              <a:t>&lt;/div&gt;;</a:t>
            </a:r>
          </a:p>
          <a:p>
            <a:r>
              <a:rPr lang="en-GB" sz="1600" dirty="0"/>
              <a:t>}</a:t>
            </a:r>
          </a:p>
        </p:txBody>
      </p:sp>
      <p:sp>
        <p:nvSpPr>
          <p:cNvPr id="8" name="TextBox 7">
            <a:extLst>
              <a:ext uri="{FF2B5EF4-FFF2-40B4-BE49-F238E27FC236}">
                <a16:creationId xmlns:a16="http://schemas.microsoft.com/office/drawing/2014/main" id="{8EB25CCF-75C2-7ADE-B955-29A62F1DF6FF}"/>
              </a:ext>
            </a:extLst>
          </p:cNvPr>
          <p:cNvSpPr txBox="1"/>
          <p:nvPr/>
        </p:nvSpPr>
        <p:spPr>
          <a:xfrm>
            <a:off x="204562" y="5491098"/>
            <a:ext cx="7508759" cy="132343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Say we have two function components </a:t>
            </a:r>
            <a:r>
              <a:rPr lang="en-GB" sz="1600" dirty="0" err="1">
                <a:solidFill>
                  <a:schemeClr val="accent1">
                    <a:lumMod val="25000"/>
                  </a:schemeClr>
                </a:solidFill>
              </a:rPr>
              <a:t>SayHello</a:t>
            </a:r>
            <a:r>
              <a:rPr lang="en-GB" sz="1600" dirty="0">
                <a:solidFill>
                  <a:schemeClr val="accent1">
                    <a:lumMod val="25000"/>
                  </a:schemeClr>
                </a:solidFill>
              </a:rPr>
              <a:t> and </a:t>
            </a:r>
            <a:r>
              <a:rPr lang="en-GB" sz="1600" dirty="0" err="1">
                <a:solidFill>
                  <a:schemeClr val="accent1">
                    <a:lumMod val="25000"/>
                  </a:schemeClr>
                </a:solidFill>
              </a:rPr>
              <a:t>SayGoodbye</a:t>
            </a:r>
            <a:endParaRPr lang="en-GB" sz="1600" dirty="0"/>
          </a:p>
          <a:p>
            <a:r>
              <a:rPr lang="en-GB" sz="1600" dirty="0"/>
              <a:t>  return &lt;div&gt;</a:t>
            </a:r>
            <a:r>
              <a:rPr lang="en-GB" sz="1600" dirty="0">
                <a:solidFill>
                  <a:srgbClr val="0070C0"/>
                </a:solidFill>
              </a:rPr>
              <a:t>{</a:t>
            </a:r>
            <a:r>
              <a:rPr lang="en-GB" sz="1600" dirty="0" err="1"/>
              <a:t>showHello</a:t>
            </a:r>
            <a:r>
              <a:rPr lang="en-GB" sz="1600" dirty="0"/>
              <a:t> </a:t>
            </a:r>
            <a:r>
              <a:rPr lang="en-GB" sz="1600" b="1" dirty="0"/>
              <a:t>?</a:t>
            </a:r>
            <a:r>
              <a:rPr lang="en-GB" sz="1600" dirty="0"/>
              <a:t> </a:t>
            </a:r>
            <a:r>
              <a:rPr lang="en-GB" sz="1600" dirty="0">
                <a:solidFill>
                  <a:schemeClr val="accent2">
                    <a:lumMod val="75000"/>
                  </a:schemeClr>
                </a:solidFill>
              </a:rPr>
              <a:t>&lt;</a:t>
            </a:r>
            <a:r>
              <a:rPr lang="en-GB" sz="1600" dirty="0" err="1">
                <a:solidFill>
                  <a:schemeClr val="accent2">
                    <a:lumMod val="75000"/>
                  </a:schemeClr>
                </a:solidFill>
              </a:rPr>
              <a:t>SayHello</a:t>
            </a:r>
            <a:r>
              <a:rPr lang="en-GB" sz="1600" dirty="0">
                <a:solidFill>
                  <a:schemeClr val="accent2">
                    <a:lumMod val="75000"/>
                  </a:schemeClr>
                </a:solidFill>
              </a:rPr>
              <a:t> /&gt;</a:t>
            </a:r>
            <a:r>
              <a:rPr lang="en-GB" sz="1600" b="1" dirty="0">
                <a:solidFill>
                  <a:schemeClr val="accent2">
                    <a:lumMod val="75000"/>
                  </a:schemeClr>
                </a:solidFill>
              </a:rPr>
              <a:t> </a:t>
            </a:r>
            <a:r>
              <a:rPr lang="en-GB" sz="1600" b="1" dirty="0"/>
              <a:t>: </a:t>
            </a:r>
            <a:r>
              <a:rPr lang="en-GB" sz="1600" dirty="0">
                <a:solidFill>
                  <a:schemeClr val="accent2">
                    <a:lumMod val="75000"/>
                  </a:schemeClr>
                </a:solidFill>
              </a:rPr>
              <a:t>&lt;</a:t>
            </a:r>
            <a:r>
              <a:rPr lang="en-GB" sz="1600" dirty="0" err="1">
                <a:solidFill>
                  <a:schemeClr val="accent2">
                    <a:lumMod val="75000"/>
                  </a:schemeClr>
                </a:solidFill>
              </a:rPr>
              <a:t>SayGoodbye</a:t>
            </a:r>
            <a:r>
              <a:rPr lang="en-GB" sz="1600" dirty="0">
                <a:solidFill>
                  <a:schemeClr val="accent2">
                    <a:lumMod val="75000"/>
                  </a:schemeClr>
                </a:solidFill>
              </a:rPr>
              <a:t> /&gt;</a:t>
            </a:r>
            <a:r>
              <a:rPr lang="en-GB" sz="1600" dirty="0">
                <a:solidFill>
                  <a:srgbClr val="0070C0"/>
                </a:solidFill>
              </a:rPr>
              <a:t>}</a:t>
            </a:r>
            <a:r>
              <a:rPr lang="en-GB" sz="1600" dirty="0"/>
              <a:t>&lt;/div&gt;;</a:t>
            </a:r>
          </a:p>
          <a:p>
            <a:r>
              <a:rPr lang="en-GB" sz="1600" dirty="0"/>
              <a:t>}</a:t>
            </a:r>
          </a:p>
        </p:txBody>
      </p:sp>
      <p:sp>
        <p:nvSpPr>
          <p:cNvPr id="9" name="TextBox 8">
            <a:extLst>
              <a:ext uri="{FF2B5EF4-FFF2-40B4-BE49-F238E27FC236}">
                <a16:creationId xmlns:a16="http://schemas.microsoft.com/office/drawing/2014/main" id="{5C25A766-E304-C524-2B0E-BD1B62A817AF}"/>
              </a:ext>
            </a:extLst>
          </p:cNvPr>
          <p:cNvSpPr txBox="1"/>
          <p:nvPr/>
        </p:nvSpPr>
        <p:spPr>
          <a:xfrm>
            <a:off x="4761936" y="1381660"/>
            <a:ext cx="4230645" cy="1754326"/>
          </a:xfrm>
          <a:prstGeom prst="rect">
            <a:avLst/>
          </a:prstGeom>
          <a:solidFill>
            <a:schemeClr val="accent6">
              <a:lumMod val="20000"/>
              <a:lumOff val="80000"/>
            </a:schemeClr>
          </a:solidFill>
          <a:ln>
            <a:solidFill>
              <a:schemeClr val="tx1"/>
            </a:solidFill>
          </a:ln>
        </p:spPr>
        <p:txBody>
          <a:bodyPr wrap="none" rtlCol="0">
            <a:spAutoFit/>
          </a:bodyPr>
          <a:lstStyle/>
          <a:p>
            <a:r>
              <a:rPr lang="en-GB" u="sng" dirty="0"/>
              <a:t>Used like this</a:t>
            </a:r>
            <a:r>
              <a:rPr lang="en-GB" dirty="0"/>
              <a:t>:</a:t>
            </a:r>
          </a:p>
          <a:p>
            <a:r>
              <a:rPr lang="en-GB" dirty="0"/>
              <a:t>&lt;Message /&gt;  for </a:t>
            </a:r>
            <a:r>
              <a:rPr lang="en-GB" b="1" dirty="0"/>
              <a:t>false</a:t>
            </a:r>
          </a:p>
          <a:p>
            <a:r>
              <a:rPr lang="en-GB" dirty="0"/>
              <a:t>&lt;Message </a:t>
            </a:r>
            <a:r>
              <a:rPr lang="en-GB" dirty="0" err="1"/>
              <a:t>showHello</a:t>
            </a:r>
            <a:r>
              <a:rPr lang="en-GB" dirty="0"/>
              <a:t> /&gt;  for </a:t>
            </a:r>
            <a:r>
              <a:rPr lang="en-GB" b="1" dirty="0"/>
              <a:t>true</a:t>
            </a:r>
          </a:p>
          <a:p>
            <a:r>
              <a:rPr lang="en-GB" dirty="0"/>
              <a:t>&lt;Message </a:t>
            </a:r>
            <a:r>
              <a:rPr lang="en-GB" dirty="0" err="1"/>
              <a:t>showHello</a:t>
            </a:r>
            <a:r>
              <a:rPr lang="en-GB" dirty="0"/>
              <a:t>={true} /&gt;  for </a:t>
            </a:r>
            <a:r>
              <a:rPr lang="en-GB" b="1" dirty="0"/>
              <a:t>true</a:t>
            </a:r>
          </a:p>
          <a:p>
            <a:r>
              <a:rPr lang="en-GB" u="sng" dirty="0"/>
              <a:t>NOT like this:</a:t>
            </a:r>
          </a:p>
          <a:p>
            <a:r>
              <a:rPr lang="en-GB" strike="dblStrike" dirty="0"/>
              <a:t>&lt;Message </a:t>
            </a:r>
            <a:r>
              <a:rPr lang="en-GB" strike="dblStrike" dirty="0" err="1"/>
              <a:t>showHello</a:t>
            </a:r>
            <a:r>
              <a:rPr lang="en-GB" b="1" strike="dblStrike" dirty="0"/>
              <a:t>=true </a:t>
            </a:r>
            <a:r>
              <a:rPr lang="en-GB" strike="dblStrike" dirty="0"/>
              <a:t>/&gt; </a:t>
            </a:r>
            <a:endParaRPr lang="en-GB" b="1" strike="dblStrike" dirty="0"/>
          </a:p>
        </p:txBody>
      </p:sp>
      <p:sp>
        <p:nvSpPr>
          <p:cNvPr id="10" name="TextBox 9">
            <a:extLst>
              <a:ext uri="{FF2B5EF4-FFF2-40B4-BE49-F238E27FC236}">
                <a16:creationId xmlns:a16="http://schemas.microsoft.com/office/drawing/2014/main" id="{B8E1E659-6332-8BE0-E0A4-FBE8B0A746BD}"/>
              </a:ext>
            </a:extLst>
          </p:cNvPr>
          <p:cNvSpPr txBox="1"/>
          <p:nvPr/>
        </p:nvSpPr>
        <p:spPr>
          <a:xfrm>
            <a:off x="5970249" y="3159367"/>
            <a:ext cx="3012707"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Also don’t forget in JS</a:t>
            </a:r>
          </a:p>
          <a:p>
            <a:r>
              <a:rPr lang="en-GB" dirty="0"/>
              <a:t>x &amp;&amp; </a:t>
            </a:r>
            <a:r>
              <a:rPr lang="en-GB" dirty="0" err="1"/>
              <a:t>doY</a:t>
            </a:r>
            <a:r>
              <a:rPr lang="en-GB" dirty="0"/>
              <a:t>() is equivalent to if x == true then </a:t>
            </a:r>
            <a:r>
              <a:rPr lang="en-GB" dirty="0" err="1"/>
              <a:t>doY</a:t>
            </a:r>
            <a:endParaRPr lang="en-GB" dirty="0"/>
          </a:p>
        </p:txBody>
      </p:sp>
    </p:spTree>
    <p:extLst>
      <p:ext uri="{BB962C8B-B14F-4D97-AF65-F5344CB8AC3E}">
        <p14:creationId xmlns:p14="http://schemas.microsoft.com/office/powerpoint/2010/main" val="32190833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77FCE-8D84-2A09-0701-EDF3E48B057D}"/>
              </a:ext>
            </a:extLst>
          </p:cNvPr>
          <p:cNvSpPr>
            <a:spLocks noGrp="1"/>
          </p:cNvSpPr>
          <p:nvPr>
            <p:ph type="title"/>
          </p:nvPr>
        </p:nvSpPr>
        <p:spPr>
          <a:xfrm>
            <a:off x="257175" y="0"/>
            <a:ext cx="8686800" cy="483258"/>
          </a:xfrm>
        </p:spPr>
        <p:txBody>
          <a:bodyPr/>
          <a:lstStyle/>
          <a:p>
            <a:r>
              <a:rPr lang="en-GB" dirty="0"/>
              <a:t>Lists</a:t>
            </a:r>
          </a:p>
        </p:txBody>
      </p:sp>
      <p:sp>
        <p:nvSpPr>
          <p:cNvPr id="3" name="Content Placeholder 2">
            <a:extLst>
              <a:ext uri="{FF2B5EF4-FFF2-40B4-BE49-F238E27FC236}">
                <a16:creationId xmlns:a16="http://schemas.microsoft.com/office/drawing/2014/main" id="{F46EDB12-3689-7999-912F-F18A1B2A57FD}"/>
              </a:ext>
            </a:extLst>
          </p:cNvPr>
          <p:cNvSpPr>
            <a:spLocks noGrp="1"/>
          </p:cNvSpPr>
          <p:nvPr>
            <p:ph idx="1"/>
          </p:nvPr>
        </p:nvSpPr>
        <p:spPr>
          <a:xfrm>
            <a:off x="127921" y="360075"/>
            <a:ext cx="8945308" cy="2278894"/>
          </a:xfrm>
        </p:spPr>
        <p:txBody>
          <a:bodyPr/>
          <a:lstStyle/>
          <a:p>
            <a:r>
              <a:rPr lang="en-GB" sz="1750" dirty="0">
                <a:solidFill>
                  <a:srgbClr val="FF0000"/>
                </a:solidFill>
              </a:rPr>
              <a:t>A “</a:t>
            </a:r>
            <a:r>
              <a:rPr lang="en-GB" sz="1750" b="1" dirty="0">
                <a:solidFill>
                  <a:srgbClr val="FF0000"/>
                </a:solidFill>
              </a:rPr>
              <a:t>key</a:t>
            </a:r>
            <a:r>
              <a:rPr lang="en-GB" sz="1750" dirty="0">
                <a:solidFill>
                  <a:srgbClr val="FF0000"/>
                </a:solidFill>
              </a:rPr>
              <a:t>” is a special string attribute you need to include when creating lists of elements</a:t>
            </a:r>
            <a:r>
              <a:rPr lang="en-GB" sz="1750" dirty="0"/>
              <a:t>. </a:t>
            </a:r>
          </a:p>
          <a:p>
            <a:r>
              <a:rPr lang="en-GB" sz="1750" dirty="0"/>
              <a:t>Keys help React identify which items have changed, are added, or are removed.</a:t>
            </a:r>
          </a:p>
          <a:p>
            <a:r>
              <a:rPr lang="en-GB" sz="1750" dirty="0"/>
              <a:t>Keys should be unique…the order of items in a list may change</a:t>
            </a:r>
          </a:p>
          <a:p>
            <a:r>
              <a:rPr lang="en-GB" sz="1750" dirty="0"/>
              <a:t>The key can be a number or a string</a:t>
            </a:r>
          </a:p>
          <a:p>
            <a:r>
              <a:rPr lang="en-GB" sz="1750" dirty="0"/>
              <a:t>Typically, get this key from your data. Otherwise, use an index value as a last resort.</a:t>
            </a:r>
          </a:p>
        </p:txBody>
      </p:sp>
      <p:sp>
        <p:nvSpPr>
          <p:cNvPr id="4" name="Footer Placeholder 3">
            <a:extLst>
              <a:ext uri="{FF2B5EF4-FFF2-40B4-BE49-F238E27FC236}">
                <a16:creationId xmlns:a16="http://schemas.microsoft.com/office/drawing/2014/main" id="{2EC24419-810B-977F-50B2-45BA6DC470A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42514C8-670D-01B6-4237-7B02249056A5}"/>
              </a:ext>
            </a:extLst>
          </p:cNvPr>
          <p:cNvSpPr txBox="1"/>
          <p:nvPr/>
        </p:nvSpPr>
        <p:spPr>
          <a:xfrm>
            <a:off x="54337" y="2278158"/>
            <a:ext cx="9035326" cy="4247317"/>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a:t>
            </a:r>
            <a:r>
              <a:rPr lang="en-GB" sz="1500" dirty="0" err="1"/>
              <a:t>ListItem</a:t>
            </a:r>
            <a:r>
              <a:rPr lang="en-GB" sz="1500" dirty="0"/>
              <a:t>(props) {</a:t>
            </a:r>
          </a:p>
          <a:p>
            <a:r>
              <a:rPr lang="en-GB" sz="1500" dirty="0"/>
              <a:t>  </a:t>
            </a:r>
            <a:r>
              <a:rPr lang="en-GB" sz="1500" dirty="0">
                <a:solidFill>
                  <a:schemeClr val="accent1">
                    <a:lumMod val="25000"/>
                  </a:schemeClr>
                </a:solidFill>
              </a:rPr>
              <a:t>// There is no need to specify the key here as long as it is part of the properties</a:t>
            </a:r>
          </a:p>
          <a:p>
            <a:r>
              <a:rPr lang="en-GB" sz="1500" dirty="0"/>
              <a:t>  return &lt;li&gt;{</a:t>
            </a:r>
            <a:r>
              <a:rPr lang="en-GB" sz="1500" dirty="0" err="1"/>
              <a:t>props.value</a:t>
            </a:r>
            <a:r>
              <a:rPr lang="en-GB" sz="1500" dirty="0"/>
              <a:t>}&lt;/li&gt;;</a:t>
            </a:r>
          </a:p>
          <a:p>
            <a:r>
              <a:rPr lang="en-GB" sz="1500" dirty="0"/>
              <a:t>}</a:t>
            </a:r>
          </a:p>
          <a:p>
            <a:endParaRPr lang="en-GB" sz="1500" dirty="0"/>
          </a:p>
          <a:p>
            <a:r>
              <a:rPr lang="en-GB" sz="1500" dirty="0"/>
              <a:t>function </a:t>
            </a:r>
            <a:r>
              <a:rPr lang="en-GB" sz="1500" dirty="0" err="1"/>
              <a:t>NumberList</a:t>
            </a:r>
            <a:r>
              <a:rPr lang="en-GB" sz="1500" dirty="0"/>
              <a:t>(props) {</a:t>
            </a:r>
          </a:p>
          <a:p>
            <a:r>
              <a:rPr lang="en-GB" sz="1500" dirty="0"/>
              <a:t>  </a:t>
            </a:r>
            <a:r>
              <a:rPr lang="en-GB" sz="1500" dirty="0" err="1"/>
              <a:t>const</a:t>
            </a:r>
            <a:r>
              <a:rPr lang="en-GB" sz="1500" dirty="0"/>
              <a:t> numbers = </a:t>
            </a:r>
            <a:r>
              <a:rPr lang="en-GB" sz="1500" dirty="0" err="1"/>
              <a:t>props.numbers</a:t>
            </a:r>
            <a:r>
              <a:rPr lang="en-GB" sz="1500" dirty="0"/>
              <a:t>;</a:t>
            </a:r>
          </a:p>
          <a:p>
            <a:r>
              <a:rPr lang="en-GB" sz="1500" dirty="0"/>
              <a:t>  </a:t>
            </a:r>
            <a:r>
              <a:rPr lang="en-GB" sz="1500" dirty="0" err="1"/>
              <a:t>const</a:t>
            </a:r>
            <a:r>
              <a:rPr lang="en-GB" sz="1500" dirty="0"/>
              <a:t> </a:t>
            </a:r>
            <a:r>
              <a:rPr lang="en-GB" sz="1500" dirty="0" err="1"/>
              <a:t>listItems</a:t>
            </a:r>
            <a:r>
              <a:rPr lang="en-GB" sz="1500" dirty="0"/>
              <a:t> = </a:t>
            </a:r>
            <a:r>
              <a:rPr lang="en-GB" sz="1500" dirty="0" err="1"/>
              <a:t>numbers.map</a:t>
            </a:r>
            <a:r>
              <a:rPr lang="en-GB" sz="1500" dirty="0"/>
              <a:t>((number) =&gt; &lt;</a:t>
            </a:r>
            <a:r>
              <a:rPr lang="en-GB" sz="1500" dirty="0" err="1"/>
              <a:t>ListItem</a:t>
            </a:r>
            <a:r>
              <a:rPr lang="en-GB" sz="1500" dirty="0"/>
              <a:t> </a:t>
            </a:r>
            <a:r>
              <a:rPr lang="en-GB" sz="1500" b="1" dirty="0"/>
              <a:t>key={</a:t>
            </a:r>
            <a:r>
              <a:rPr lang="en-GB" sz="1500" b="1" dirty="0" err="1"/>
              <a:t>number.toString</a:t>
            </a:r>
            <a:r>
              <a:rPr lang="en-GB" sz="1500" b="1" dirty="0"/>
              <a:t>()}</a:t>
            </a:r>
            <a:r>
              <a:rPr lang="en-GB" sz="1500" dirty="0"/>
              <a:t> value={number} /&gt;  );</a:t>
            </a:r>
          </a:p>
          <a:p>
            <a:endParaRPr lang="en-GB" sz="1500" dirty="0"/>
          </a:p>
          <a:p>
            <a:r>
              <a:rPr lang="en-GB" sz="1500" dirty="0"/>
              <a:t>  return &lt;</a:t>
            </a:r>
            <a:r>
              <a:rPr lang="en-GB" sz="1500" dirty="0" err="1"/>
              <a:t>ul</a:t>
            </a:r>
            <a:r>
              <a:rPr lang="en-GB" sz="1500" dirty="0"/>
              <a:t>&gt;{</a:t>
            </a:r>
            <a:r>
              <a:rPr lang="en-GB" sz="1500" dirty="0" err="1"/>
              <a:t>listItems</a:t>
            </a:r>
            <a:r>
              <a:rPr lang="en-GB" sz="1500" dirty="0"/>
              <a:t>}&lt;/</a:t>
            </a:r>
            <a:r>
              <a:rPr lang="en-GB" sz="1500" dirty="0" err="1"/>
              <a:t>ul</a:t>
            </a:r>
            <a:r>
              <a:rPr lang="en-GB" sz="1500" dirty="0"/>
              <a:t>&gt;;</a:t>
            </a:r>
          </a:p>
          <a:p>
            <a:r>
              <a:rPr lang="en-GB" sz="1500" dirty="0"/>
              <a:t>}</a:t>
            </a:r>
          </a:p>
          <a:p>
            <a:endParaRPr lang="en-GB" sz="1500" dirty="0"/>
          </a:p>
          <a:p>
            <a:r>
              <a:rPr lang="en-GB" sz="1500" dirty="0">
                <a:solidFill>
                  <a:schemeClr val="accent1">
                    <a:lumMod val="25000"/>
                  </a:schemeClr>
                </a:solidFill>
              </a:rPr>
              <a:t>// This is a list of numbers to display </a:t>
            </a:r>
            <a:endParaRPr lang="en-GB" sz="1500" dirty="0"/>
          </a:p>
          <a:p>
            <a:r>
              <a:rPr lang="en-GB" sz="1500" dirty="0" err="1"/>
              <a:t>const</a:t>
            </a:r>
            <a:r>
              <a:rPr lang="en-GB" sz="1500" dirty="0"/>
              <a:t> numbers = [1, 2, 3, 4, 5];     </a:t>
            </a:r>
          </a:p>
          <a:p>
            <a:endParaRPr lang="en-GB" sz="1500" dirty="0"/>
          </a:p>
          <a:p>
            <a:r>
              <a:rPr lang="en-GB" sz="1500" dirty="0" err="1"/>
              <a:t>const</a:t>
            </a:r>
            <a:r>
              <a:rPr lang="en-GB" sz="1500" dirty="0"/>
              <a:t> root = </a:t>
            </a:r>
            <a:r>
              <a:rPr lang="en-GB" sz="1500" dirty="0" err="1"/>
              <a:t>ReactDOM.createRoot</a:t>
            </a:r>
            <a:r>
              <a:rPr lang="en-GB" sz="1500" dirty="0"/>
              <a:t>(</a:t>
            </a:r>
          </a:p>
          <a:p>
            <a:r>
              <a:rPr lang="en-GB" sz="1500" dirty="0"/>
              <a:t>                           </a:t>
            </a:r>
            <a:r>
              <a:rPr lang="en-GB" sz="1500" dirty="0" err="1"/>
              <a:t>document.getElementById</a:t>
            </a:r>
            <a:r>
              <a:rPr lang="en-GB" sz="1500" dirty="0"/>
              <a:t>('root')); </a:t>
            </a:r>
          </a:p>
          <a:p>
            <a:r>
              <a:rPr lang="en-GB" sz="1500" dirty="0" err="1"/>
              <a:t>root.render</a:t>
            </a:r>
            <a:r>
              <a:rPr lang="en-GB" sz="1500" dirty="0"/>
              <a:t>(&lt;</a:t>
            </a:r>
            <a:r>
              <a:rPr lang="en-GB" sz="1500" dirty="0" err="1"/>
              <a:t>NumberList</a:t>
            </a:r>
            <a:r>
              <a:rPr lang="en-GB" sz="1500" dirty="0"/>
              <a:t> numbers={numbers} /&gt;);</a:t>
            </a:r>
          </a:p>
        </p:txBody>
      </p:sp>
      <p:sp>
        <p:nvSpPr>
          <p:cNvPr id="7" name="TextBox 6">
            <a:extLst>
              <a:ext uri="{FF2B5EF4-FFF2-40B4-BE49-F238E27FC236}">
                <a16:creationId xmlns:a16="http://schemas.microsoft.com/office/drawing/2014/main" id="{C78B1622-946F-E3E0-8AFF-C5F04709AE09}"/>
              </a:ext>
            </a:extLst>
          </p:cNvPr>
          <p:cNvSpPr txBox="1"/>
          <p:nvPr/>
        </p:nvSpPr>
        <p:spPr>
          <a:xfrm>
            <a:off x="4207187" y="2904128"/>
            <a:ext cx="3861474" cy="738664"/>
          </a:xfrm>
          <a:prstGeom prst="rect">
            <a:avLst/>
          </a:prstGeom>
          <a:noFill/>
        </p:spPr>
        <p:txBody>
          <a:bodyPr wrap="square" rtlCol="0">
            <a:spAutoFit/>
          </a:bodyPr>
          <a:lstStyle/>
          <a:p>
            <a:r>
              <a:rPr lang="en-GB" sz="1400" i="1" dirty="0"/>
              <a:t>Create a key by converting the </a:t>
            </a:r>
            <a:r>
              <a:rPr lang="en-GB" sz="1400" b="1" i="1" dirty="0"/>
              <a:t>unique data </a:t>
            </a:r>
            <a:r>
              <a:rPr lang="en-GB" sz="1400" i="1" dirty="0"/>
              <a:t>number </a:t>
            </a:r>
            <a:r>
              <a:rPr lang="en-GB" sz="1400" b="1" i="1" dirty="0"/>
              <a:t>value</a:t>
            </a:r>
            <a:r>
              <a:rPr lang="en-GB" sz="1400" i="1" dirty="0"/>
              <a:t> to a string and then associating the key with the React element for the list item</a:t>
            </a:r>
          </a:p>
        </p:txBody>
      </p:sp>
      <p:sp>
        <p:nvSpPr>
          <p:cNvPr id="8" name="Right Brace 7">
            <a:extLst>
              <a:ext uri="{FF2B5EF4-FFF2-40B4-BE49-F238E27FC236}">
                <a16:creationId xmlns:a16="http://schemas.microsoft.com/office/drawing/2014/main" id="{707F8B7B-0899-DDC1-E136-59815BF77D2D}"/>
              </a:ext>
            </a:extLst>
          </p:cNvPr>
          <p:cNvSpPr/>
          <p:nvPr/>
        </p:nvSpPr>
        <p:spPr bwMode="auto">
          <a:xfrm rot="16200000">
            <a:off x="5738690" y="2832768"/>
            <a:ext cx="187881" cy="202704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792DBAC9-43F3-5F5E-6139-CBB6B081462D}"/>
              </a:ext>
            </a:extLst>
          </p:cNvPr>
          <p:cNvSpPr txBox="1"/>
          <p:nvPr/>
        </p:nvSpPr>
        <p:spPr>
          <a:xfrm>
            <a:off x="5897855" y="4395787"/>
            <a:ext cx="3246145" cy="2462213"/>
          </a:xfrm>
          <a:prstGeom prst="rect">
            <a:avLst/>
          </a:prstGeom>
          <a:solidFill>
            <a:schemeClr val="accent6">
              <a:lumMod val="20000"/>
              <a:lumOff val="80000"/>
            </a:schemeClr>
          </a:solidFill>
          <a:ln>
            <a:solidFill>
              <a:schemeClr val="tx1"/>
            </a:solidFill>
          </a:ln>
        </p:spPr>
        <p:txBody>
          <a:bodyPr wrap="none" rtlCol="0">
            <a:spAutoFit/>
          </a:bodyPr>
          <a:lstStyle/>
          <a:p>
            <a:r>
              <a:rPr lang="en-GB" sz="1400" dirty="0"/>
              <a:t>function </a:t>
            </a:r>
            <a:r>
              <a:rPr lang="en-GB" sz="1400" dirty="0" err="1"/>
              <a:t>NumberList</a:t>
            </a:r>
            <a:r>
              <a:rPr lang="en-GB" sz="1400" dirty="0"/>
              <a:t>(props) {</a:t>
            </a:r>
          </a:p>
          <a:p>
            <a:r>
              <a:rPr lang="en-GB" sz="1400" dirty="0"/>
              <a:t>  </a:t>
            </a:r>
            <a:r>
              <a:rPr lang="en-GB" sz="1400" dirty="0" err="1"/>
              <a:t>const</a:t>
            </a:r>
            <a:r>
              <a:rPr lang="en-GB" sz="1400" dirty="0"/>
              <a:t> numbers = </a:t>
            </a:r>
            <a:r>
              <a:rPr lang="en-GB" sz="1400" dirty="0" err="1"/>
              <a:t>props.numbers</a:t>
            </a:r>
            <a:r>
              <a:rPr lang="en-GB" sz="1400" dirty="0"/>
              <a:t>;</a:t>
            </a:r>
          </a:p>
          <a:p>
            <a:r>
              <a:rPr lang="en-GB" sz="1400" dirty="0"/>
              <a:t>  return (</a:t>
            </a:r>
          </a:p>
          <a:p>
            <a:r>
              <a:rPr lang="en-GB" sz="1400" dirty="0"/>
              <a:t>    &lt;</a:t>
            </a:r>
            <a:r>
              <a:rPr lang="en-GB" sz="1400" dirty="0" err="1"/>
              <a:t>ul</a:t>
            </a:r>
            <a:r>
              <a:rPr lang="en-GB" sz="1400" dirty="0"/>
              <a:t>&gt;</a:t>
            </a:r>
          </a:p>
          <a:p>
            <a:r>
              <a:rPr lang="en-GB" sz="1400" dirty="0"/>
              <a:t>      {</a:t>
            </a:r>
            <a:r>
              <a:rPr lang="en-GB" sz="1400" dirty="0" err="1"/>
              <a:t>numbers.map</a:t>
            </a:r>
            <a:r>
              <a:rPr lang="en-GB" sz="1400" dirty="0"/>
              <a:t>((number) =&gt;</a:t>
            </a:r>
          </a:p>
          <a:p>
            <a:r>
              <a:rPr lang="en-GB" sz="1400" dirty="0"/>
              <a:t>        &lt;</a:t>
            </a:r>
            <a:r>
              <a:rPr lang="en-GB" sz="1400" dirty="0" err="1"/>
              <a:t>ListItem</a:t>
            </a:r>
            <a:r>
              <a:rPr lang="en-GB" sz="1400" dirty="0"/>
              <a:t> key={</a:t>
            </a:r>
            <a:r>
              <a:rPr lang="en-GB" sz="1400" dirty="0" err="1"/>
              <a:t>number.toString</a:t>
            </a:r>
            <a:r>
              <a:rPr lang="en-GB" sz="1400" dirty="0"/>
              <a:t>()}</a:t>
            </a:r>
          </a:p>
          <a:p>
            <a:r>
              <a:rPr lang="en-GB" sz="1400" dirty="0"/>
              <a:t>                  value={number} /&gt;)</a:t>
            </a:r>
          </a:p>
          <a:p>
            <a:r>
              <a:rPr lang="en-GB" sz="1400" dirty="0"/>
              <a:t>      }</a:t>
            </a:r>
          </a:p>
          <a:p>
            <a:r>
              <a:rPr lang="en-GB" sz="1400" dirty="0"/>
              <a:t>    &lt;/</a:t>
            </a:r>
            <a:r>
              <a:rPr lang="en-GB" sz="1400" dirty="0" err="1"/>
              <a:t>ul</a:t>
            </a:r>
            <a:r>
              <a:rPr lang="en-GB" sz="1400" dirty="0"/>
              <a:t>&gt;</a:t>
            </a:r>
          </a:p>
          <a:p>
            <a:r>
              <a:rPr lang="en-GB" sz="1400" dirty="0"/>
              <a:t>  );</a:t>
            </a:r>
          </a:p>
          <a:p>
            <a:r>
              <a:rPr lang="en-GB" sz="1400" dirty="0"/>
              <a:t>}</a:t>
            </a:r>
          </a:p>
        </p:txBody>
      </p:sp>
      <p:sp>
        <p:nvSpPr>
          <p:cNvPr id="11" name="TextBox 10">
            <a:extLst>
              <a:ext uri="{FF2B5EF4-FFF2-40B4-BE49-F238E27FC236}">
                <a16:creationId xmlns:a16="http://schemas.microsoft.com/office/drawing/2014/main" id="{1A1689C6-3B84-CA83-C7BF-A8B5A22E6677}"/>
              </a:ext>
            </a:extLst>
          </p:cNvPr>
          <p:cNvSpPr txBox="1"/>
          <p:nvPr/>
        </p:nvSpPr>
        <p:spPr>
          <a:xfrm>
            <a:off x="6968692" y="6244937"/>
            <a:ext cx="2030930" cy="584775"/>
          </a:xfrm>
          <a:prstGeom prst="rect">
            <a:avLst/>
          </a:prstGeom>
          <a:noFill/>
        </p:spPr>
        <p:txBody>
          <a:bodyPr wrap="square" rtlCol="0">
            <a:spAutoFit/>
          </a:bodyPr>
          <a:lstStyle/>
          <a:p>
            <a:r>
              <a:rPr lang="en-GB" sz="1600" u="sng" dirty="0"/>
              <a:t>Alternative: embed it directly into JSX</a:t>
            </a:r>
          </a:p>
        </p:txBody>
      </p:sp>
      <p:cxnSp>
        <p:nvCxnSpPr>
          <p:cNvPr id="10" name="Connector: Elbow 9">
            <a:extLst>
              <a:ext uri="{FF2B5EF4-FFF2-40B4-BE49-F238E27FC236}">
                <a16:creationId xmlns:a16="http://schemas.microsoft.com/office/drawing/2014/main" id="{D5958E60-C3EC-A192-F38B-234E2FCC18CE}"/>
              </a:ext>
            </a:extLst>
          </p:cNvPr>
          <p:cNvCxnSpPr/>
          <p:nvPr/>
        </p:nvCxnSpPr>
        <p:spPr bwMode="auto">
          <a:xfrm>
            <a:off x="1742173" y="4249554"/>
            <a:ext cx="4155682" cy="1361974"/>
          </a:xfrm>
          <a:prstGeom prst="bentConnector3">
            <a:avLst>
              <a:gd name="adj1" fmla="val 3947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 name="Picture 11">
            <a:extLst>
              <a:ext uri="{FF2B5EF4-FFF2-40B4-BE49-F238E27FC236}">
                <a16:creationId xmlns:a16="http://schemas.microsoft.com/office/drawing/2014/main" id="{B0F3F8EA-2C59-E520-F16A-7779B3E37AA2}"/>
              </a:ext>
            </a:extLst>
          </p:cNvPr>
          <p:cNvPicPr>
            <a:picLocks noChangeAspect="1"/>
          </p:cNvPicPr>
          <p:nvPr/>
        </p:nvPicPr>
        <p:blipFill>
          <a:blip r:embed="rId2"/>
          <a:stretch>
            <a:fillRect/>
          </a:stretch>
        </p:blipFill>
        <p:spPr>
          <a:xfrm>
            <a:off x="8403150" y="2315639"/>
            <a:ext cx="619125" cy="1076325"/>
          </a:xfrm>
          <a:prstGeom prst="rect">
            <a:avLst/>
          </a:prstGeom>
        </p:spPr>
      </p:pic>
      <p:sp>
        <p:nvSpPr>
          <p:cNvPr id="6" name="TextBox 5">
            <a:extLst>
              <a:ext uri="{FF2B5EF4-FFF2-40B4-BE49-F238E27FC236}">
                <a16:creationId xmlns:a16="http://schemas.microsoft.com/office/drawing/2014/main" id="{3CED2B2F-B8EA-7C17-C0BF-8D2070284AD3}"/>
              </a:ext>
            </a:extLst>
          </p:cNvPr>
          <p:cNvSpPr txBox="1"/>
          <p:nvPr/>
        </p:nvSpPr>
        <p:spPr>
          <a:xfrm>
            <a:off x="3966229" y="4409266"/>
            <a:ext cx="1823391" cy="769441"/>
          </a:xfrm>
          <a:prstGeom prst="rect">
            <a:avLst/>
          </a:prstGeom>
          <a:noFill/>
        </p:spPr>
        <p:txBody>
          <a:bodyPr wrap="square" rtlCol="0">
            <a:spAutoFit/>
          </a:bodyPr>
          <a:lstStyle/>
          <a:p>
            <a:r>
              <a:rPr lang="en-GB" sz="1100" b="1" i="1" dirty="0"/>
              <a:t>map()</a:t>
            </a:r>
            <a:r>
              <a:rPr lang="en-GB" sz="1100" i="1" dirty="0"/>
              <a:t> creates a new array by calling this lambda function for every array element</a:t>
            </a:r>
          </a:p>
        </p:txBody>
      </p:sp>
      <p:cxnSp>
        <p:nvCxnSpPr>
          <p:cNvPr id="14" name="Straight Arrow Connector 13">
            <a:extLst>
              <a:ext uri="{FF2B5EF4-FFF2-40B4-BE49-F238E27FC236}">
                <a16:creationId xmlns:a16="http://schemas.microsoft.com/office/drawing/2014/main" id="{CE670239-0434-7A90-0E1D-6127F48EEDD8}"/>
              </a:ext>
            </a:extLst>
          </p:cNvPr>
          <p:cNvCxnSpPr/>
          <p:nvPr/>
        </p:nvCxnSpPr>
        <p:spPr bwMode="auto">
          <a:xfrm flipH="1" flipV="1">
            <a:off x="3652862" y="4145596"/>
            <a:ext cx="464307" cy="288273"/>
          </a:xfrm>
          <a:prstGeom prst="straightConnector1">
            <a:avLst/>
          </a:prstGeom>
          <a:solidFill>
            <a:schemeClr val="accent1"/>
          </a:solidFill>
          <a:ln w="9525"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798650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6FA0E-FA07-5763-4AAF-E793F531B5C3}"/>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0BE42864-0ACF-2BEC-E517-CDBB75F225A7}"/>
              </a:ext>
            </a:extLst>
          </p:cNvPr>
          <p:cNvSpPr>
            <a:spLocks noGrp="1"/>
          </p:cNvSpPr>
          <p:nvPr>
            <p:ph idx="1"/>
          </p:nvPr>
        </p:nvSpPr>
        <p:spPr>
          <a:xfrm>
            <a:off x="1047750" y="844550"/>
            <a:ext cx="7029450" cy="415711"/>
          </a:xfrm>
        </p:spPr>
        <p:txBody>
          <a:bodyPr/>
          <a:lstStyle/>
          <a:p>
            <a:r>
              <a:rPr lang="en-GB" dirty="0"/>
              <a:t>Display a table of data</a:t>
            </a:r>
          </a:p>
        </p:txBody>
      </p:sp>
      <p:sp>
        <p:nvSpPr>
          <p:cNvPr id="4" name="Footer Placeholder 3">
            <a:extLst>
              <a:ext uri="{FF2B5EF4-FFF2-40B4-BE49-F238E27FC236}">
                <a16:creationId xmlns:a16="http://schemas.microsoft.com/office/drawing/2014/main" id="{14979AF4-F607-2905-D72F-381AB03661D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E28108F-0539-3088-982C-5B7092595F36}"/>
              </a:ext>
            </a:extLst>
          </p:cNvPr>
          <p:cNvSpPr txBox="1"/>
          <p:nvPr/>
        </p:nvSpPr>
        <p:spPr>
          <a:xfrm>
            <a:off x="538946" y="1527983"/>
            <a:ext cx="3999891" cy="477053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ItemTable</a:t>
            </a:r>
            <a:r>
              <a:rPr lang="en-GB" sz="1600" dirty="0"/>
              <a:t>(props) {</a:t>
            </a:r>
          </a:p>
          <a:p>
            <a:r>
              <a:rPr lang="en-GB" sz="1600" dirty="0"/>
              <a:t>  </a:t>
            </a:r>
            <a:r>
              <a:rPr lang="en-GB" sz="1600" b="1" dirty="0" err="1"/>
              <a:t>const</a:t>
            </a:r>
            <a:r>
              <a:rPr lang="en-GB" sz="1600" b="1" dirty="0"/>
              <a:t> rows = [];</a:t>
            </a:r>
          </a:p>
          <a:p>
            <a:r>
              <a:rPr lang="en-GB" sz="1600" dirty="0"/>
              <a:t>  </a:t>
            </a:r>
            <a:r>
              <a:rPr lang="en-GB" sz="1600" dirty="0" err="1"/>
              <a:t>this.props.items.forEach</a:t>
            </a:r>
            <a:r>
              <a:rPr lang="en-GB" sz="1600" dirty="0"/>
              <a:t>((item) =&gt; {</a:t>
            </a:r>
          </a:p>
          <a:p>
            <a:r>
              <a:rPr lang="en-GB" sz="1600" dirty="0"/>
              <a:t>     </a:t>
            </a:r>
            <a:r>
              <a:rPr lang="en-GB" sz="1600" dirty="0" err="1"/>
              <a:t>rows.push</a:t>
            </a:r>
            <a:r>
              <a:rPr lang="en-GB" sz="1600" dirty="0"/>
              <a:t>(</a:t>
            </a:r>
          </a:p>
          <a:p>
            <a:r>
              <a:rPr lang="en-GB" sz="1600" dirty="0"/>
              <a:t>         &lt;</a:t>
            </a:r>
            <a:r>
              <a:rPr lang="en-GB" sz="1600" dirty="0" err="1"/>
              <a:t>ItemRow</a:t>
            </a:r>
            <a:r>
              <a:rPr lang="en-GB" sz="1600" dirty="0"/>
              <a:t> name={item.name}</a:t>
            </a:r>
          </a:p>
          <a:p>
            <a:r>
              <a:rPr lang="en-GB" sz="1600" dirty="0"/>
              <a:t>              </a:t>
            </a:r>
            <a:r>
              <a:rPr lang="en-GB" sz="1600" b="1" dirty="0"/>
              <a:t>key={</a:t>
            </a:r>
            <a:r>
              <a:rPr lang="en-GB" sz="1600" b="1" dirty="0" err="1"/>
              <a:t>item.key</a:t>
            </a:r>
            <a:r>
              <a:rPr lang="en-GB" sz="1600" b="1" dirty="0"/>
              <a:t>} </a:t>
            </a:r>
            <a:r>
              <a:rPr lang="en-GB" sz="1600" dirty="0"/>
              <a:t>/&gt;</a:t>
            </a:r>
          </a:p>
          <a:p>
            <a:r>
              <a:rPr lang="en-GB" sz="1600" dirty="0"/>
              <a:t>     );</a:t>
            </a:r>
          </a:p>
          <a:p>
            <a:r>
              <a:rPr lang="en-GB" sz="1600" dirty="0"/>
              <a:t>  });</a:t>
            </a:r>
          </a:p>
          <a:p>
            <a:r>
              <a:rPr lang="en-GB" sz="1600" dirty="0"/>
              <a:t>  return (</a:t>
            </a:r>
          </a:p>
          <a:p>
            <a:r>
              <a:rPr lang="en-GB" sz="1600" dirty="0"/>
              <a:t>    &lt;table&gt;</a:t>
            </a:r>
          </a:p>
          <a:p>
            <a:r>
              <a:rPr lang="en-GB" sz="1600" dirty="0"/>
              <a:t>      &lt;</a:t>
            </a:r>
            <a:r>
              <a:rPr lang="en-GB" sz="1600" dirty="0" err="1"/>
              <a:t>thead</a:t>
            </a:r>
            <a:r>
              <a:rPr lang="en-GB" sz="1600" dirty="0"/>
              <a:t>&gt;</a:t>
            </a:r>
          </a:p>
          <a:p>
            <a:r>
              <a:rPr lang="en-GB" sz="1600" dirty="0"/>
              <a:t>        &lt;tr&gt;</a:t>
            </a:r>
          </a:p>
          <a:p>
            <a:r>
              <a:rPr lang="en-GB" sz="1600" dirty="0"/>
              <a:t>            &lt;</a:t>
            </a:r>
            <a:r>
              <a:rPr lang="en-GB" sz="1600" dirty="0" err="1"/>
              <a:t>th</a:t>
            </a:r>
            <a:r>
              <a:rPr lang="en-GB" sz="1600" dirty="0"/>
              <a:t>&gt;Name&lt;/</a:t>
            </a:r>
            <a:r>
              <a:rPr lang="en-GB" sz="1600" dirty="0" err="1"/>
              <a:t>th</a:t>
            </a:r>
            <a:r>
              <a:rPr lang="en-GB" sz="1600" dirty="0"/>
              <a:t>&gt;</a:t>
            </a:r>
          </a:p>
          <a:p>
            <a:r>
              <a:rPr lang="en-GB" sz="1600" dirty="0"/>
              <a:t>        &lt;/tr&gt;</a:t>
            </a:r>
          </a:p>
          <a:p>
            <a:r>
              <a:rPr lang="en-GB" sz="1600" dirty="0"/>
              <a:t>      &lt;/</a:t>
            </a:r>
            <a:r>
              <a:rPr lang="en-GB" sz="1600" dirty="0" err="1"/>
              <a:t>thead</a:t>
            </a:r>
            <a:r>
              <a:rPr lang="en-GB" sz="1600" dirty="0"/>
              <a:t>&gt;</a:t>
            </a:r>
          </a:p>
          <a:p>
            <a:r>
              <a:rPr lang="en-GB" sz="1600" dirty="0"/>
              <a:t>      &lt;</a:t>
            </a:r>
            <a:r>
              <a:rPr lang="en-GB" sz="1600" dirty="0" err="1"/>
              <a:t>tbody</a:t>
            </a:r>
            <a:r>
              <a:rPr lang="en-GB" sz="1600" dirty="0"/>
              <a:t>&gt;</a:t>
            </a:r>
            <a:r>
              <a:rPr lang="en-GB" sz="1600" b="1" dirty="0"/>
              <a:t>{rows}</a:t>
            </a:r>
            <a:r>
              <a:rPr lang="en-GB" sz="1600" dirty="0"/>
              <a:t>&lt;/</a:t>
            </a:r>
            <a:r>
              <a:rPr lang="en-GB" sz="1600" dirty="0" err="1"/>
              <a:t>tbody</a:t>
            </a:r>
            <a:r>
              <a:rPr lang="en-GB" sz="1600" dirty="0"/>
              <a:t>&gt;</a:t>
            </a:r>
          </a:p>
          <a:p>
            <a:r>
              <a:rPr lang="en-GB" sz="1600" dirty="0"/>
              <a:t>    &lt;/table&gt;</a:t>
            </a:r>
          </a:p>
          <a:p>
            <a:r>
              <a:rPr lang="en-GB" sz="1600" dirty="0"/>
              <a:t>  );</a:t>
            </a:r>
          </a:p>
          <a:p>
            <a:r>
              <a:rPr lang="en-GB" sz="1600" dirty="0"/>
              <a:t>}</a:t>
            </a:r>
          </a:p>
        </p:txBody>
      </p:sp>
      <p:sp>
        <p:nvSpPr>
          <p:cNvPr id="6" name="TextBox 5">
            <a:extLst>
              <a:ext uri="{FF2B5EF4-FFF2-40B4-BE49-F238E27FC236}">
                <a16:creationId xmlns:a16="http://schemas.microsoft.com/office/drawing/2014/main" id="{AB4141D4-5D34-AF69-D85C-A4D00B9F979A}"/>
              </a:ext>
            </a:extLst>
          </p:cNvPr>
          <p:cNvSpPr txBox="1"/>
          <p:nvPr/>
        </p:nvSpPr>
        <p:spPr>
          <a:xfrm>
            <a:off x="4830178" y="1737076"/>
            <a:ext cx="4182841" cy="206210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ItemRow</a:t>
            </a:r>
            <a:r>
              <a:rPr lang="en-GB" sz="1600" dirty="0"/>
              <a:t>(props) {</a:t>
            </a:r>
          </a:p>
          <a:p>
            <a:r>
              <a:rPr lang="en-GB" sz="1600" dirty="0"/>
              <a:t>   </a:t>
            </a:r>
            <a:r>
              <a:rPr lang="en-GB" sz="1600" dirty="0">
                <a:solidFill>
                  <a:schemeClr val="accent1">
                    <a:lumMod val="25000"/>
                  </a:schemeClr>
                </a:solidFill>
              </a:rPr>
              <a:t>// There is no need to specify the key here</a:t>
            </a:r>
            <a:endParaRPr lang="en-GB" sz="1600" dirty="0"/>
          </a:p>
          <a:p>
            <a:r>
              <a:rPr lang="en-GB" sz="1600" dirty="0"/>
              <a:t>  return (</a:t>
            </a:r>
          </a:p>
          <a:p>
            <a:r>
              <a:rPr lang="en-GB" sz="1600" dirty="0"/>
              <a:t>    &lt;tr&gt;</a:t>
            </a:r>
          </a:p>
          <a:p>
            <a:r>
              <a:rPr lang="en-GB" sz="1600" dirty="0"/>
              <a:t>      &lt;td&gt;{this.props.name}&lt;/td&gt;</a:t>
            </a:r>
          </a:p>
          <a:p>
            <a:r>
              <a:rPr lang="en-GB" sz="1600" dirty="0"/>
              <a:t>    &lt;/tr&gt;</a:t>
            </a:r>
          </a:p>
          <a:p>
            <a:r>
              <a:rPr lang="en-GB" sz="1600" dirty="0"/>
              <a:t>  );</a:t>
            </a:r>
          </a:p>
          <a:p>
            <a:r>
              <a:rPr lang="en-GB" sz="1600" dirty="0"/>
              <a:t>}</a:t>
            </a:r>
          </a:p>
        </p:txBody>
      </p:sp>
      <p:cxnSp>
        <p:nvCxnSpPr>
          <p:cNvPr id="8" name="Connector: Elbow 7">
            <a:extLst>
              <a:ext uri="{FF2B5EF4-FFF2-40B4-BE49-F238E27FC236}">
                <a16:creationId xmlns:a16="http://schemas.microsoft.com/office/drawing/2014/main" id="{64704C3B-9545-8F31-6593-C72EFE4A9CCA}"/>
              </a:ext>
            </a:extLst>
          </p:cNvPr>
          <p:cNvCxnSpPr>
            <a:cxnSpLocks/>
            <a:stCxn id="10" idx="3"/>
            <a:endCxn id="11" idx="3"/>
          </p:cNvCxnSpPr>
          <p:nvPr/>
        </p:nvCxnSpPr>
        <p:spPr bwMode="auto">
          <a:xfrm>
            <a:off x="2335749" y="1963828"/>
            <a:ext cx="857546" cy="3378208"/>
          </a:xfrm>
          <a:prstGeom prst="bentConnector3">
            <a:avLst>
              <a:gd name="adj1" fmla="val 221132"/>
            </a:avLst>
          </a:prstGeom>
          <a:solidFill>
            <a:schemeClr val="accent1"/>
          </a:solidFill>
          <a:ln w="12700"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ectangle 9">
            <a:extLst>
              <a:ext uri="{FF2B5EF4-FFF2-40B4-BE49-F238E27FC236}">
                <a16:creationId xmlns:a16="http://schemas.microsoft.com/office/drawing/2014/main" id="{A08FF9B1-98E3-1B51-BFA2-FDA572E85EEE}"/>
              </a:ext>
            </a:extLst>
          </p:cNvPr>
          <p:cNvSpPr/>
          <p:nvPr/>
        </p:nvSpPr>
        <p:spPr bwMode="auto">
          <a:xfrm>
            <a:off x="716746" y="1857227"/>
            <a:ext cx="1619003" cy="213202"/>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Rectangle 10">
            <a:extLst>
              <a:ext uri="{FF2B5EF4-FFF2-40B4-BE49-F238E27FC236}">
                <a16:creationId xmlns:a16="http://schemas.microsoft.com/office/drawing/2014/main" id="{AC9CAB40-E639-AAE6-7140-9AD319FCBEC6}"/>
              </a:ext>
            </a:extLst>
          </p:cNvPr>
          <p:cNvSpPr/>
          <p:nvPr/>
        </p:nvSpPr>
        <p:spPr bwMode="auto">
          <a:xfrm>
            <a:off x="914402" y="5206868"/>
            <a:ext cx="2278893" cy="270336"/>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1408FB25-B8E5-B14C-548F-B05D04CC182D}"/>
              </a:ext>
            </a:extLst>
          </p:cNvPr>
          <p:cNvSpPr txBox="1"/>
          <p:nvPr/>
        </p:nvSpPr>
        <p:spPr>
          <a:xfrm>
            <a:off x="4830178" y="4305928"/>
            <a:ext cx="3999891" cy="156966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err="1"/>
              <a:t>const</a:t>
            </a:r>
            <a:r>
              <a:rPr lang="en-GB" sz="1600" dirty="0"/>
              <a:t> </a:t>
            </a:r>
            <a:r>
              <a:rPr lang="en-GB" sz="1600" dirty="0" err="1"/>
              <a:t>someItems</a:t>
            </a:r>
            <a:r>
              <a:rPr lang="en-GB" sz="1600" dirty="0"/>
              <a:t> = [</a:t>
            </a:r>
          </a:p>
          <a:p>
            <a:r>
              <a:rPr lang="en-GB" sz="1600" dirty="0"/>
              <a:t>   { name=“Item One”, key=1 },</a:t>
            </a:r>
          </a:p>
          <a:p>
            <a:r>
              <a:rPr lang="en-GB" sz="1600" dirty="0"/>
              <a:t>   { name=“Item Two”, key=2 }</a:t>
            </a:r>
          </a:p>
          <a:p>
            <a:r>
              <a:rPr lang="en-GB" sz="1600" dirty="0"/>
              <a:t>];</a:t>
            </a:r>
          </a:p>
          <a:p>
            <a:endParaRPr lang="en-GB" sz="1600" dirty="0"/>
          </a:p>
          <a:p>
            <a:r>
              <a:rPr lang="en-GB" sz="1600" dirty="0"/>
              <a:t>&lt;</a:t>
            </a:r>
            <a:r>
              <a:rPr lang="en-GB" sz="1600" dirty="0" err="1"/>
              <a:t>ItemTable</a:t>
            </a:r>
            <a:r>
              <a:rPr lang="en-GB" sz="1600" dirty="0"/>
              <a:t> items={</a:t>
            </a:r>
            <a:r>
              <a:rPr lang="en-GB" sz="1600" dirty="0" err="1"/>
              <a:t>someItems</a:t>
            </a:r>
            <a:r>
              <a:rPr lang="en-GB" sz="1600" dirty="0"/>
              <a:t>} /&gt;</a:t>
            </a:r>
          </a:p>
        </p:txBody>
      </p:sp>
      <p:sp>
        <p:nvSpPr>
          <p:cNvPr id="18" name="Rectangle 17">
            <a:extLst>
              <a:ext uri="{FF2B5EF4-FFF2-40B4-BE49-F238E27FC236}">
                <a16:creationId xmlns:a16="http://schemas.microsoft.com/office/drawing/2014/main" id="{E57D0072-6310-BA6B-525C-6251DF2DDF8F}"/>
              </a:ext>
            </a:extLst>
          </p:cNvPr>
          <p:cNvSpPr/>
          <p:nvPr/>
        </p:nvSpPr>
        <p:spPr bwMode="auto">
          <a:xfrm>
            <a:off x="716746" y="2070429"/>
            <a:ext cx="1505295" cy="267722"/>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Rectangle 18">
            <a:extLst>
              <a:ext uri="{FF2B5EF4-FFF2-40B4-BE49-F238E27FC236}">
                <a16:creationId xmlns:a16="http://schemas.microsoft.com/office/drawing/2014/main" id="{30573095-2034-8B76-C95B-9C089168126F}"/>
              </a:ext>
            </a:extLst>
          </p:cNvPr>
          <p:cNvSpPr/>
          <p:nvPr/>
        </p:nvSpPr>
        <p:spPr bwMode="auto">
          <a:xfrm>
            <a:off x="5952829" y="5571681"/>
            <a:ext cx="1793513" cy="253613"/>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21" name="Connector: Elbow 20">
            <a:extLst>
              <a:ext uri="{FF2B5EF4-FFF2-40B4-BE49-F238E27FC236}">
                <a16:creationId xmlns:a16="http://schemas.microsoft.com/office/drawing/2014/main" id="{AF2EE133-A46F-C896-5500-31374C0531FD}"/>
              </a:ext>
            </a:extLst>
          </p:cNvPr>
          <p:cNvCxnSpPr>
            <a:cxnSpLocks/>
            <a:stCxn id="19" idx="0"/>
            <a:endCxn id="18" idx="1"/>
          </p:cNvCxnSpPr>
          <p:nvPr/>
        </p:nvCxnSpPr>
        <p:spPr bwMode="auto">
          <a:xfrm rot="16200000" flipV="1">
            <a:off x="2099471" y="821566"/>
            <a:ext cx="3367391" cy="6132840"/>
          </a:xfrm>
          <a:prstGeom prst="bentConnector4">
            <a:avLst>
              <a:gd name="adj1" fmla="val 47308"/>
              <a:gd name="adj2" fmla="val 107976"/>
            </a:avLst>
          </a:prstGeom>
          <a:solidFill>
            <a:schemeClr val="accent1"/>
          </a:solidFill>
          <a:ln w="12700"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EF5C1144-2D89-E9B2-FB20-AA5E40CF6DCB}"/>
              </a:ext>
            </a:extLst>
          </p:cNvPr>
          <p:cNvSpPr txBox="1"/>
          <p:nvPr/>
        </p:nvSpPr>
        <p:spPr>
          <a:xfrm>
            <a:off x="5855556" y="13051"/>
            <a:ext cx="3234090" cy="1569660"/>
          </a:xfrm>
          <a:prstGeom prst="rect">
            <a:avLst/>
          </a:prstGeom>
          <a:noFill/>
        </p:spPr>
        <p:txBody>
          <a:bodyPr wrap="square" rtlCol="0">
            <a:spAutoFit/>
          </a:bodyPr>
          <a:lstStyle/>
          <a:p>
            <a:r>
              <a:rPr lang="en-GB" dirty="0"/>
              <a:t>Note: There are better ways to display tables in React such as </a:t>
            </a:r>
            <a:r>
              <a:rPr lang="en-GB" b="1" dirty="0"/>
              <a:t>React Table</a:t>
            </a:r>
          </a:p>
          <a:p>
            <a:r>
              <a:rPr lang="en-GB" sz="1400" i="1" dirty="0"/>
              <a:t>https://tanstack.com/table/v8/?from=reactTableV7&amp;original=https://react-table-v7.tanstack.com/</a:t>
            </a:r>
            <a:endParaRPr lang="en-GB" i="1" dirty="0"/>
          </a:p>
        </p:txBody>
      </p:sp>
    </p:spTree>
    <p:extLst>
      <p:ext uri="{BB962C8B-B14F-4D97-AF65-F5344CB8AC3E}">
        <p14:creationId xmlns:p14="http://schemas.microsoft.com/office/powerpoint/2010/main" val="33961665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C3321-2DC2-0FC9-1925-0C8887F01906}"/>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360587E-20EE-83CE-F3E4-702867CD4C38}"/>
              </a:ext>
            </a:extLst>
          </p:cNvPr>
          <p:cNvSpPr>
            <a:spLocks noGrp="1"/>
          </p:cNvSpPr>
          <p:nvPr>
            <p:ph idx="1"/>
          </p:nvPr>
        </p:nvSpPr>
        <p:spPr>
          <a:xfrm>
            <a:off x="79375" y="710674"/>
            <a:ext cx="8864600" cy="5128151"/>
          </a:xfrm>
        </p:spPr>
        <p:txBody>
          <a:bodyPr/>
          <a:lstStyle/>
          <a:p>
            <a:r>
              <a:rPr lang="en-GB" dirty="0"/>
              <a:t>Create a function component </a:t>
            </a:r>
            <a:r>
              <a:rPr lang="en-GB" dirty="0" err="1"/>
              <a:t>NumberList</a:t>
            </a:r>
            <a:r>
              <a:rPr lang="en-GB" dirty="0"/>
              <a:t> in a new file </a:t>
            </a:r>
            <a:r>
              <a:rPr lang="en-GB" i="1" dirty="0" err="1"/>
              <a:t>src</a:t>
            </a:r>
            <a:r>
              <a:rPr lang="en-GB" i="1" dirty="0"/>
              <a:t>/NumberList.js</a:t>
            </a:r>
          </a:p>
          <a:p>
            <a:endParaRPr lang="en-GB" dirty="0"/>
          </a:p>
        </p:txBody>
      </p:sp>
      <p:sp>
        <p:nvSpPr>
          <p:cNvPr id="4" name="Footer Placeholder 3">
            <a:extLst>
              <a:ext uri="{FF2B5EF4-FFF2-40B4-BE49-F238E27FC236}">
                <a16:creationId xmlns:a16="http://schemas.microsoft.com/office/drawing/2014/main" id="{952BF587-5B28-8375-0CD9-A1B7F8D07E5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0C987A1-6082-19D6-06EF-86C87219E43A}"/>
              </a:ext>
            </a:extLst>
          </p:cNvPr>
          <p:cNvSpPr txBox="1"/>
          <p:nvPr/>
        </p:nvSpPr>
        <p:spPr>
          <a:xfrm>
            <a:off x="-5988" y="1108022"/>
            <a:ext cx="9035326" cy="3554819"/>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solidFill>
                  <a:schemeClr val="accent1">
                    <a:lumMod val="25000"/>
                  </a:schemeClr>
                </a:solidFill>
              </a:rPr>
              <a:t>import React from 'react’;</a:t>
            </a:r>
          </a:p>
          <a:p>
            <a:r>
              <a:rPr lang="en-GB" sz="1500" dirty="0">
                <a:solidFill>
                  <a:schemeClr val="accent1">
                    <a:lumMod val="25000"/>
                  </a:schemeClr>
                </a:solidFill>
              </a:rPr>
              <a:t>// Cheat a bit by creating </a:t>
            </a:r>
            <a:r>
              <a:rPr lang="en-GB" sz="1500" dirty="0" err="1">
                <a:solidFill>
                  <a:schemeClr val="accent1">
                    <a:lumMod val="25000"/>
                  </a:schemeClr>
                </a:solidFill>
              </a:rPr>
              <a:t>ListItem</a:t>
            </a:r>
            <a:r>
              <a:rPr lang="en-GB" sz="1500" dirty="0">
                <a:solidFill>
                  <a:schemeClr val="accent1">
                    <a:lumMod val="25000"/>
                  </a:schemeClr>
                </a:solidFill>
              </a:rPr>
              <a:t> component in same file</a:t>
            </a:r>
          </a:p>
          <a:p>
            <a:r>
              <a:rPr lang="en-GB" sz="1500" dirty="0"/>
              <a:t>function </a:t>
            </a:r>
            <a:r>
              <a:rPr lang="en-GB" sz="1500" dirty="0" err="1"/>
              <a:t>ListItem</a:t>
            </a:r>
            <a:r>
              <a:rPr lang="en-GB" sz="1500" dirty="0"/>
              <a:t>(props) {</a:t>
            </a:r>
          </a:p>
          <a:p>
            <a:r>
              <a:rPr lang="en-GB" sz="1500" dirty="0"/>
              <a:t>    return &lt;li&gt;{</a:t>
            </a:r>
            <a:r>
              <a:rPr lang="en-GB" sz="1500" dirty="0" err="1"/>
              <a:t>props.value</a:t>
            </a:r>
            <a:r>
              <a:rPr lang="en-GB" sz="1500" dirty="0"/>
              <a:t>}&lt;/li&gt;;</a:t>
            </a:r>
          </a:p>
          <a:p>
            <a:r>
              <a:rPr lang="en-GB" sz="1500" dirty="0"/>
              <a:t>}</a:t>
            </a:r>
          </a:p>
          <a:p>
            <a:endParaRPr lang="en-GB" sz="1500" dirty="0"/>
          </a:p>
          <a:p>
            <a:r>
              <a:rPr lang="en-GB" sz="1500" dirty="0">
                <a:solidFill>
                  <a:schemeClr val="accent1">
                    <a:lumMod val="25000"/>
                  </a:schemeClr>
                </a:solidFill>
              </a:rPr>
              <a:t>// Create list items in JS then render the array</a:t>
            </a:r>
          </a:p>
          <a:p>
            <a:r>
              <a:rPr lang="en-GB" sz="1500" dirty="0"/>
              <a:t>function </a:t>
            </a:r>
            <a:r>
              <a:rPr lang="en-GB" sz="1500" dirty="0" err="1"/>
              <a:t>NumberList</a:t>
            </a:r>
            <a:r>
              <a:rPr lang="en-GB" sz="1500" dirty="0"/>
              <a:t>(props) {</a:t>
            </a:r>
          </a:p>
          <a:p>
            <a:r>
              <a:rPr lang="en-GB" sz="1500" dirty="0"/>
              <a:t>    </a:t>
            </a:r>
            <a:r>
              <a:rPr lang="en-GB" sz="1500" dirty="0" err="1"/>
              <a:t>const</a:t>
            </a:r>
            <a:r>
              <a:rPr lang="en-GB" sz="1500" dirty="0"/>
              <a:t> numbers = </a:t>
            </a:r>
            <a:r>
              <a:rPr lang="en-GB" sz="1500" dirty="0" err="1"/>
              <a:t>props.numbers</a:t>
            </a:r>
            <a:r>
              <a:rPr lang="en-GB" sz="1500" dirty="0"/>
              <a:t>;</a:t>
            </a:r>
          </a:p>
          <a:p>
            <a:r>
              <a:rPr lang="en-GB" sz="1500" dirty="0"/>
              <a:t>    </a:t>
            </a:r>
            <a:r>
              <a:rPr lang="en-GB" sz="1500" dirty="0" err="1"/>
              <a:t>const</a:t>
            </a:r>
            <a:r>
              <a:rPr lang="en-GB" sz="1500" dirty="0"/>
              <a:t> items = </a:t>
            </a:r>
            <a:r>
              <a:rPr lang="en-GB" sz="1500" dirty="0" err="1"/>
              <a:t>numbers.</a:t>
            </a:r>
            <a:r>
              <a:rPr lang="en-GB" sz="1500" b="1" dirty="0" err="1"/>
              <a:t>map</a:t>
            </a:r>
            <a:r>
              <a:rPr lang="en-GB" sz="1500" dirty="0"/>
              <a:t>((number) =&gt; &lt;</a:t>
            </a:r>
            <a:r>
              <a:rPr lang="en-GB" sz="1500" dirty="0" err="1"/>
              <a:t>ListItem</a:t>
            </a:r>
            <a:r>
              <a:rPr lang="en-GB" sz="1500" dirty="0"/>
              <a:t> key={</a:t>
            </a:r>
            <a:r>
              <a:rPr lang="en-GB" sz="1500" dirty="0" err="1"/>
              <a:t>number.toString</a:t>
            </a:r>
            <a:r>
              <a:rPr lang="en-GB" sz="1500" dirty="0"/>
              <a:t>()} value={number} /&gt;  );</a:t>
            </a:r>
          </a:p>
          <a:p>
            <a:endParaRPr lang="en-GB" sz="1500" dirty="0"/>
          </a:p>
          <a:p>
            <a:r>
              <a:rPr lang="en-GB" sz="1500" dirty="0"/>
              <a:t>    return &lt;</a:t>
            </a:r>
            <a:r>
              <a:rPr lang="en-GB" sz="1500" dirty="0" err="1"/>
              <a:t>ul</a:t>
            </a:r>
            <a:r>
              <a:rPr lang="en-GB" sz="1500" dirty="0"/>
              <a:t>&gt;{items}&lt;/</a:t>
            </a:r>
            <a:r>
              <a:rPr lang="en-GB" sz="1500" dirty="0" err="1"/>
              <a:t>ul</a:t>
            </a:r>
            <a:r>
              <a:rPr lang="en-GB" sz="1500" dirty="0"/>
              <a:t>&gt;;</a:t>
            </a:r>
          </a:p>
          <a:p>
            <a:r>
              <a:rPr lang="en-GB" sz="1500" dirty="0"/>
              <a:t>}</a:t>
            </a:r>
          </a:p>
          <a:p>
            <a:endParaRPr lang="en-GB" sz="1500" dirty="0"/>
          </a:p>
          <a:p>
            <a:r>
              <a:rPr lang="en-GB" sz="1500" dirty="0"/>
              <a:t>export default </a:t>
            </a:r>
            <a:r>
              <a:rPr lang="en-GB" sz="1500" dirty="0" err="1"/>
              <a:t>NumberList</a:t>
            </a:r>
            <a:endParaRPr lang="en-GB" sz="1500" dirty="0"/>
          </a:p>
        </p:txBody>
      </p:sp>
      <p:sp>
        <p:nvSpPr>
          <p:cNvPr id="6" name="TextBox 5">
            <a:extLst>
              <a:ext uri="{FF2B5EF4-FFF2-40B4-BE49-F238E27FC236}">
                <a16:creationId xmlns:a16="http://schemas.microsoft.com/office/drawing/2014/main" id="{C5C2FA45-7FC3-E41A-3A74-57EF22A3E110}"/>
              </a:ext>
            </a:extLst>
          </p:cNvPr>
          <p:cNvSpPr txBox="1"/>
          <p:nvPr/>
        </p:nvSpPr>
        <p:spPr>
          <a:xfrm>
            <a:off x="4245571" y="3554288"/>
            <a:ext cx="4898429" cy="329320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a:t>
            </a:r>
            <a:r>
              <a:rPr lang="en-GB" sz="1600" dirty="0" err="1"/>
              <a:t>NumberList</a:t>
            </a:r>
            <a:r>
              <a:rPr lang="en-GB" sz="1600" dirty="0"/>
              <a:t> from './</a:t>
            </a:r>
            <a:r>
              <a:rPr lang="en-GB" sz="1600" dirty="0" err="1"/>
              <a:t>NumberList</a:t>
            </a:r>
            <a:r>
              <a:rPr lang="en-GB" sz="1600" dirty="0"/>
              <a:t>';</a:t>
            </a:r>
          </a:p>
          <a:p>
            <a:r>
              <a:rPr lang="en-GB" sz="1600" dirty="0">
                <a:solidFill>
                  <a:schemeClr val="bg1">
                    <a:lumMod val="50000"/>
                  </a:schemeClr>
                </a:solidFill>
              </a:rPr>
              <a:t>……….</a:t>
            </a:r>
          </a:p>
          <a:p>
            <a:r>
              <a:rPr lang="en-GB" sz="1600" dirty="0"/>
              <a:t>function example6()</a:t>
            </a:r>
          </a:p>
          <a:p>
            <a:r>
              <a:rPr lang="en-GB" sz="1600" dirty="0"/>
              <a:t>{</a:t>
            </a:r>
          </a:p>
          <a:p>
            <a:r>
              <a:rPr lang="en-GB" sz="1600" dirty="0"/>
              <a:t>   </a:t>
            </a:r>
            <a:r>
              <a:rPr lang="en-GB" sz="1600" dirty="0" err="1"/>
              <a:t>const</a:t>
            </a:r>
            <a:r>
              <a:rPr lang="en-GB" sz="1600" dirty="0"/>
              <a:t> numbers = [1,2,3,4,5];</a:t>
            </a:r>
          </a:p>
          <a:p>
            <a:r>
              <a:rPr lang="en-GB" sz="1600" dirty="0"/>
              <a:t>   return  &lt;</a:t>
            </a:r>
            <a:r>
              <a:rPr lang="en-GB" sz="1600" dirty="0" err="1"/>
              <a:t>NumberList</a:t>
            </a:r>
            <a:r>
              <a:rPr lang="en-GB" sz="1600" dirty="0"/>
              <a:t> numbers={numbers} /&gt;;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{example6()}</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7" name="TextBox 6">
            <a:extLst>
              <a:ext uri="{FF2B5EF4-FFF2-40B4-BE49-F238E27FC236}">
                <a16:creationId xmlns:a16="http://schemas.microsoft.com/office/drawing/2014/main" id="{5F30867C-3C64-28A1-468E-466057761D70}"/>
              </a:ext>
            </a:extLst>
          </p:cNvPr>
          <p:cNvSpPr txBox="1"/>
          <p:nvPr/>
        </p:nvSpPr>
        <p:spPr>
          <a:xfrm>
            <a:off x="7067541" y="1245312"/>
            <a:ext cx="1919115" cy="338554"/>
          </a:xfrm>
          <a:prstGeom prst="rect">
            <a:avLst/>
          </a:prstGeom>
          <a:noFill/>
        </p:spPr>
        <p:txBody>
          <a:bodyPr wrap="none" rtlCol="0">
            <a:spAutoFit/>
          </a:bodyPr>
          <a:lstStyle/>
          <a:p>
            <a:r>
              <a:rPr lang="en-GB" sz="1600" b="1" dirty="0" err="1"/>
              <a:t>src</a:t>
            </a:r>
            <a:r>
              <a:rPr lang="en-GB" sz="1600" b="1" dirty="0"/>
              <a:t>/NumberList.js</a:t>
            </a:r>
          </a:p>
        </p:txBody>
      </p:sp>
      <p:sp>
        <p:nvSpPr>
          <p:cNvPr id="8" name="TextBox 7">
            <a:extLst>
              <a:ext uri="{FF2B5EF4-FFF2-40B4-BE49-F238E27FC236}">
                <a16:creationId xmlns:a16="http://schemas.microsoft.com/office/drawing/2014/main" id="{1596D632-7A54-EB05-108B-4E3D6B2B57EB}"/>
              </a:ext>
            </a:extLst>
          </p:cNvPr>
          <p:cNvSpPr txBox="1"/>
          <p:nvPr/>
        </p:nvSpPr>
        <p:spPr>
          <a:xfrm>
            <a:off x="7829216" y="6519446"/>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9" name="TextBox 8">
            <a:extLst>
              <a:ext uri="{FF2B5EF4-FFF2-40B4-BE49-F238E27FC236}">
                <a16:creationId xmlns:a16="http://schemas.microsoft.com/office/drawing/2014/main" id="{020F301A-3F54-4052-4CC9-5188624F7DB7}"/>
              </a:ext>
            </a:extLst>
          </p:cNvPr>
          <p:cNvSpPr txBox="1"/>
          <p:nvPr/>
        </p:nvSpPr>
        <p:spPr>
          <a:xfrm>
            <a:off x="200025" y="4919008"/>
            <a:ext cx="3671143" cy="1600438"/>
          </a:xfrm>
          <a:prstGeom prst="rect">
            <a:avLst/>
          </a:prstGeom>
          <a:noFill/>
        </p:spPr>
        <p:txBody>
          <a:bodyPr wrap="square" rtlCol="0">
            <a:spAutoFit/>
          </a:bodyPr>
          <a:lstStyle/>
          <a:p>
            <a:r>
              <a:rPr lang="en-GB" sz="1400" dirty="0"/>
              <a:t>The </a:t>
            </a:r>
            <a:r>
              <a:rPr lang="en-GB" sz="1400" b="1" dirty="0"/>
              <a:t>map()</a:t>
            </a:r>
            <a:r>
              <a:rPr lang="en-GB" sz="1400" dirty="0"/>
              <a:t> function on an array, creates a new array from calling a function for every array element. In this case, each element of the </a:t>
            </a:r>
            <a:r>
              <a:rPr lang="en-GB" sz="1400" i="1" dirty="0"/>
              <a:t>numbers</a:t>
            </a:r>
            <a:r>
              <a:rPr lang="en-GB" sz="1400" dirty="0"/>
              <a:t> array is passed to the lambda function which then returns a new </a:t>
            </a:r>
            <a:r>
              <a:rPr lang="en-GB" sz="1400" i="1" dirty="0"/>
              <a:t>item</a:t>
            </a:r>
            <a:r>
              <a:rPr lang="en-GB" sz="1400" dirty="0"/>
              <a:t> that is added to the new </a:t>
            </a:r>
            <a:r>
              <a:rPr lang="en-GB" sz="1400" i="1" dirty="0" err="1"/>
              <a:t>listtems</a:t>
            </a:r>
            <a:r>
              <a:rPr lang="en-GB" sz="1400" dirty="0"/>
              <a:t> array created by the map function.</a:t>
            </a:r>
          </a:p>
        </p:txBody>
      </p:sp>
    </p:spTree>
    <p:extLst>
      <p:ext uri="{BB962C8B-B14F-4D97-AF65-F5344CB8AC3E}">
        <p14:creationId xmlns:p14="http://schemas.microsoft.com/office/powerpoint/2010/main" val="19545941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CD397-0225-28AD-C8A0-D9A6597A5753}"/>
              </a:ext>
            </a:extLst>
          </p:cNvPr>
          <p:cNvSpPr>
            <a:spLocks noGrp="1"/>
          </p:cNvSpPr>
          <p:nvPr>
            <p:ph type="title"/>
          </p:nvPr>
        </p:nvSpPr>
        <p:spPr/>
        <p:txBody>
          <a:bodyPr/>
          <a:lstStyle/>
          <a:p>
            <a:r>
              <a:rPr lang="en-GB" dirty="0"/>
              <a:t>Hooks</a:t>
            </a:r>
          </a:p>
        </p:txBody>
      </p:sp>
      <p:sp>
        <p:nvSpPr>
          <p:cNvPr id="3" name="Content Placeholder 2">
            <a:extLst>
              <a:ext uri="{FF2B5EF4-FFF2-40B4-BE49-F238E27FC236}">
                <a16:creationId xmlns:a16="http://schemas.microsoft.com/office/drawing/2014/main" id="{A71A157D-8772-AC6C-9CCC-10DEF9E9BB15}"/>
              </a:ext>
            </a:extLst>
          </p:cNvPr>
          <p:cNvSpPr>
            <a:spLocks noGrp="1"/>
          </p:cNvSpPr>
          <p:nvPr>
            <p:ph idx="1"/>
          </p:nvPr>
        </p:nvSpPr>
        <p:spPr>
          <a:xfrm>
            <a:off x="257175" y="753314"/>
            <a:ext cx="8593079" cy="5085511"/>
          </a:xfrm>
        </p:spPr>
        <p:txBody>
          <a:bodyPr/>
          <a:lstStyle/>
          <a:p>
            <a:r>
              <a:rPr lang="en-GB" dirty="0"/>
              <a:t>Hooks let you use state and other React features with </a:t>
            </a:r>
            <a:r>
              <a:rPr lang="en-GB" b="1" dirty="0"/>
              <a:t>function components</a:t>
            </a:r>
            <a:r>
              <a:rPr lang="en-GB" dirty="0"/>
              <a:t> . A Hook is a special function that lets you “hook into” React features.</a:t>
            </a:r>
          </a:p>
          <a:p>
            <a:r>
              <a:rPr lang="en-GB" dirty="0"/>
              <a:t>This lets us use function components instead of class components</a:t>
            </a:r>
          </a:p>
          <a:p>
            <a:r>
              <a:rPr lang="en-GB" b="1" dirty="0"/>
              <a:t>State</a:t>
            </a:r>
            <a:r>
              <a:rPr lang="en-GB" dirty="0"/>
              <a:t>: when we give a function component state we associate a number of values that will be preserved between re-renders of the component</a:t>
            </a:r>
          </a:p>
          <a:p>
            <a:r>
              <a:rPr lang="en-GB" dirty="0"/>
              <a:t>You create a </a:t>
            </a:r>
            <a:r>
              <a:rPr lang="en-GB" b="1" dirty="0"/>
              <a:t>Hook</a:t>
            </a:r>
            <a:r>
              <a:rPr lang="en-GB" dirty="0"/>
              <a:t> by calling the function </a:t>
            </a:r>
            <a:r>
              <a:rPr lang="en-GB" b="1" dirty="0" err="1"/>
              <a:t>useState</a:t>
            </a:r>
            <a:endParaRPr lang="en-GB" b="1" dirty="0"/>
          </a:p>
          <a:p>
            <a:endParaRPr lang="en-GB" dirty="0"/>
          </a:p>
        </p:txBody>
      </p:sp>
      <p:sp>
        <p:nvSpPr>
          <p:cNvPr id="4" name="Footer Placeholder 3">
            <a:extLst>
              <a:ext uri="{FF2B5EF4-FFF2-40B4-BE49-F238E27FC236}">
                <a16:creationId xmlns:a16="http://schemas.microsoft.com/office/drawing/2014/main" id="{FEF92ECE-20F9-1664-D7D0-2AA128A89A2B}"/>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21AE0B8F-6109-2E2C-39B5-DCBFB3ECB177}"/>
              </a:ext>
            </a:extLst>
          </p:cNvPr>
          <p:cNvSpPr txBox="1"/>
          <p:nvPr/>
        </p:nvSpPr>
        <p:spPr>
          <a:xfrm>
            <a:off x="579345" y="3653505"/>
            <a:ext cx="7380197"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React, { </a:t>
            </a:r>
            <a:r>
              <a:rPr lang="en-GB" dirty="0" err="1"/>
              <a:t>useState</a:t>
            </a:r>
            <a:r>
              <a:rPr lang="en-GB" dirty="0"/>
              <a:t> } from 'react’;</a:t>
            </a:r>
          </a:p>
          <a:p>
            <a:endParaRPr lang="en-GB" dirty="0"/>
          </a:p>
          <a:p>
            <a:r>
              <a:rPr lang="en-GB" sz="1800" dirty="0">
                <a:solidFill>
                  <a:schemeClr val="accent1">
                    <a:lumMod val="25000"/>
                  </a:schemeClr>
                </a:solidFill>
              </a:rPr>
              <a:t>// Create a stateful function component</a:t>
            </a:r>
            <a:endParaRPr lang="en-GB" sz="1800" dirty="0"/>
          </a:p>
          <a:p>
            <a:r>
              <a:rPr lang="en-GB" sz="1800" dirty="0"/>
              <a:t>function </a:t>
            </a:r>
            <a:r>
              <a:rPr lang="en-GB" sz="1800" dirty="0" err="1"/>
              <a:t>ShowMessage</a:t>
            </a:r>
            <a:r>
              <a:rPr lang="en-GB" sz="1800" dirty="0"/>
              <a:t>() {</a:t>
            </a:r>
          </a:p>
          <a:p>
            <a:r>
              <a:rPr lang="en-GB" sz="1800" dirty="0">
                <a:solidFill>
                  <a:schemeClr val="accent1">
                    <a:lumMod val="25000"/>
                  </a:schemeClr>
                </a:solidFill>
              </a:rPr>
              <a:t>    // Use a State Hook </a:t>
            </a:r>
            <a:r>
              <a:rPr lang="en-GB" sz="1800" dirty="0">
                <a:solidFill>
                  <a:schemeClr val="accent1">
                    <a:lumMod val="25000"/>
                  </a:schemeClr>
                </a:solidFill>
                <a:sym typeface="Wingdings" panose="05000000000000000000" pitchFamily="2" charset="2"/>
              </a:rPr>
              <a:t> declare a state variable called “</a:t>
            </a:r>
            <a:r>
              <a:rPr lang="en-GB" sz="1800" dirty="0" err="1">
                <a:solidFill>
                  <a:schemeClr val="accent1">
                    <a:lumMod val="25000"/>
                  </a:schemeClr>
                </a:solidFill>
                <a:sym typeface="Wingdings" panose="05000000000000000000" pitchFamily="2" charset="2"/>
              </a:rPr>
              <a:t>msg</a:t>
            </a:r>
            <a:r>
              <a:rPr lang="en-GB" sz="1800" dirty="0">
                <a:solidFill>
                  <a:schemeClr val="accent1">
                    <a:lumMod val="25000"/>
                  </a:schemeClr>
                </a:solidFill>
                <a:sym typeface="Wingdings" panose="05000000000000000000" pitchFamily="2" charset="2"/>
              </a:rPr>
              <a:t>”</a:t>
            </a:r>
          </a:p>
          <a:p>
            <a:r>
              <a:rPr lang="en-GB" dirty="0">
                <a:solidFill>
                  <a:schemeClr val="accent1">
                    <a:lumMod val="25000"/>
                  </a:schemeClr>
                </a:solidFill>
                <a:sym typeface="Wingdings" panose="05000000000000000000" pitchFamily="2" charset="2"/>
              </a:rPr>
              <a:t>    // The initial state value is “Hello World”</a:t>
            </a:r>
            <a:endParaRPr lang="en-GB" sz="1800" dirty="0">
              <a:solidFill>
                <a:schemeClr val="accent1">
                  <a:lumMod val="25000"/>
                </a:schemeClr>
              </a:solidFill>
            </a:endParaRPr>
          </a:p>
          <a:p>
            <a:r>
              <a:rPr lang="en-GB" b="1" dirty="0"/>
              <a:t>    </a:t>
            </a:r>
            <a:r>
              <a:rPr lang="en-GB" b="1" dirty="0" err="1"/>
              <a:t>const</a:t>
            </a:r>
            <a:r>
              <a:rPr lang="en-GB" b="1" dirty="0"/>
              <a:t> [</a:t>
            </a:r>
            <a:r>
              <a:rPr lang="en-GB" b="1" dirty="0" err="1"/>
              <a:t>msg</a:t>
            </a:r>
            <a:r>
              <a:rPr lang="en-GB" b="1" dirty="0"/>
              <a:t>, </a:t>
            </a:r>
            <a:r>
              <a:rPr lang="en-GB" b="1" dirty="0" err="1"/>
              <a:t>setMsg</a:t>
            </a:r>
            <a:r>
              <a:rPr lang="en-GB" b="1" dirty="0"/>
              <a:t>] = </a:t>
            </a:r>
            <a:r>
              <a:rPr lang="en-GB" b="1" dirty="0" err="1"/>
              <a:t>useState</a:t>
            </a:r>
            <a:r>
              <a:rPr lang="en-GB" b="1" dirty="0"/>
              <a:t>(‘Hello World’);</a:t>
            </a:r>
          </a:p>
          <a:p>
            <a:r>
              <a:rPr lang="en-GB" dirty="0"/>
              <a:t>}</a:t>
            </a:r>
          </a:p>
        </p:txBody>
      </p:sp>
      <p:sp>
        <p:nvSpPr>
          <p:cNvPr id="11" name="TextBox 10">
            <a:extLst>
              <a:ext uri="{FF2B5EF4-FFF2-40B4-BE49-F238E27FC236}">
                <a16:creationId xmlns:a16="http://schemas.microsoft.com/office/drawing/2014/main" id="{4736DEC5-F43E-38DA-CE3E-6FCF3A043FA8}"/>
              </a:ext>
            </a:extLst>
          </p:cNvPr>
          <p:cNvSpPr txBox="1"/>
          <p:nvPr/>
        </p:nvSpPr>
        <p:spPr>
          <a:xfrm>
            <a:off x="4494475" y="6034186"/>
            <a:ext cx="3656514" cy="307777"/>
          </a:xfrm>
          <a:prstGeom prst="rect">
            <a:avLst/>
          </a:prstGeom>
          <a:noFill/>
        </p:spPr>
        <p:txBody>
          <a:bodyPr wrap="none" rtlCol="0">
            <a:spAutoFit/>
          </a:bodyPr>
          <a:lstStyle/>
          <a:p>
            <a:r>
              <a:rPr lang="en-GB" sz="1400" i="1" dirty="0"/>
              <a:t>https://reactjs.org/docs/hooks-overview.html</a:t>
            </a:r>
          </a:p>
        </p:txBody>
      </p:sp>
      <p:sp>
        <p:nvSpPr>
          <p:cNvPr id="5" name="TextBox 4">
            <a:extLst>
              <a:ext uri="{FF2B5EF4-FFF2-40B4-BE49-F238E27FC236}">
                <a16:creationId xmlns:a16="http://schemas.microsoft.com/office/drawing/2014/main" id="{308CD684-D856-C6A0-755E-4A56469A8297}"/>
              </a:ext>
            </a:extLst>
          </p:cNvPr>
          <p:cNvSpPr txBox="1"/>
          <p:nvPr/>
        </p:nvSpPr>
        <p:spPr>
          <a:xfrm>
            <a:off x="505838" y="5972577"/>
            <a:ext cx="3005847" cy="461665"/>
          </a:xfrm>
          <a:prstGeom prst="rect">
            <a:avLst/>
          </a:prstGeom>
          <a:noFill/>
        </p:spPr>
        <p:txBody>
          <a:bodyPr wrap="square" rtlCol="0">
            <a:spAutoFit/>
          </a:bodyPr>
          <a:lstStyle/>
          <a:p>
            <a:r>
              <a:rPr lang="en-GB" sz="1200" i="1" dirty="0" err="1"/>
              <a:t>Destructuring</a:t>
            </a:r>
            <a:r>
              <a:rPr lang="en-GB" sz="1200" i="1" dirty="0"/>
              <a:t> array returned by </a:t>
            </a:r>
            <a:r>
              <a:rPr lang="en-GB" sz="1200" i="1" dirty="0" err="1"/>
              <a:t>useState</a:t>
            </a:r>
            <a:r>
              <a:rPr lang="en-GB" sz="1200" i="1" dirty="0"/>
              <a:t> into two variables </a:t>
            </a:r>
            <a:r>
              <a:rPr lang="en-GB" sz="1200" i="1" dirty="0" err="1"/>
              <a:t>msg</a:t>
            </a:r>
            <a:r>
              <a:rPr lang="en-GB" sz="1200" i="1" dirty="0"/>
              <a:t> and </a:t>
            </a:r>
            <a:r>
              <a:rPr lang="en-GB" sz="1200" i="1" dirty="0" err="1"/>
              <a:t>setMsg</a:t>
            </a:r>
            <a:endParaRPr lang="en-GB" sz="1200" i="1" dirty="0"/>
          </a:p>
        </p:txBody>
      </p:sp>
    </p:spTree>
    <p:extLst>
      <p:ext uri="{BB962C8B-B14F-4D97-AF65-F5344CB8AC3E}">
        <p14:creationId xmlns:p14="http://schemas.microsoft.com/office/powerpoint/2010/main" val="4014917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CD397-0225-28AD-C8A0-D9A6597A5753}"/>
              </a:ext>
            </a:extLst>
          </p:cNvPr>
          <p:cNvSpPr>
            <a:spLocks noGrp="1"/>
          </p:cNvSpPr>
          <p:nvPr>
            <p:ph type="title"/>
          </p:nvPr>
        </p:nvSpPr>
        <p:spPr>
          <a:xfrm>
            <a:off x="257175" y="0"/>
            <a:ext cx="8686800" cy="582752"/>
          </a:xfrm>
        </p:spPr>
        <p:txBody>
          <a:bodyPr/>
          <a:lstStyle/>
          <a:p>
            <a:r>
              <a:rPr lang="en-GB" dirty="0" err="1"/>
              <a:t>useState</a:t>
            </a:r>
            <a:endParaRPr lang="en-GB" dirty="0"/>
          </a:p>
        </p:txBody>
      </p:sp>
      <p:sp>
        <p:nvSpPr>
          <p:cNvPr id="3" name="Content Placeholder 2">
            <a:extLst>
              <a:ext uri="{FF2B5EF4-FFF2-40B4-BE49-F238E27FC236}">
                <a16:creationId xmlns:a16="http://schemas.microsoft.com/office/drawing/2014/main" id="{A71A157D-8772-AC6C-9CCC-10DEF9E9BB15}"/>
              </a:ext>
            </a:extLst>
          </p:cNvPr>
          <p:cNvSpPr>
            <a:spLocks noGrp="1"/>
          </p:cNvSpPr>
          <p:nvPr>
            <p:ph idx="1"/>
          </p:nvPr>
        </p:nvSpPr>
        <p:spPr>
          <a:xfrm>
            <a:off x="369550" y="568541"/>
            <a:ext cx="8409638" cy="5099724"/>
          </a:xfrm>
        </p:spPr>
        <p:txBody>
          <a:bodyPr/>
          <a:lstStyle/>
          <a:p>
            <a:r>
              <a:rPr lang="en-GB" b="1" dirty="0" err="1"/>
              <a:t>useState</a:t>
            </a:r>
            <a:r>
              <a:rPr lang="en-GB" dirty="0"/>
              <a:t> creates a state variable</a:t>
            </a:r>
          </a:p>
          <a:p>
            <a:r>
              <a:rPr lang="en-GB" dirty="0"/>
              <a:t>The only value you pass to </a:t>
            </a:r>
            <a:r>
              <a:rPr lang="en-GB" dirty="0" err="1"/>
              <a:t>useState</a:t>
            </a:r>
            <a:r>
              <a:rPr lang="en-GB" dirty="0"/>
              <a:t> is the initial state (value) for the variable which is only used on the first call to the component</a:t>
            </a:r>
          </a:p>
          <a:p>
            <a:r>
              <a:rPr lang="en-GB" dirty="0"/>
              <a:t>The return value is a pair of values consisting of the current state value and a function that lets you update it. </a:t>
            </a:r>
          </a:p>
          <a:p>
            <a:pPr lvl="1"/>
            <a:r>
              <a:rPr lang="en-GB" dirty="0"/>
              <a:t>We use JavaScript </a:t>
            </a:r>
            <a:r>
              <a:rPr lang="en-GB" i="1" dirty="0"/>
              <a:t>array </a:t>
            </a:r>
            <a:r>
              <a:rPr lang="en-GB" i="1" dirty="0" err="1"/>
              <a:t>destructuring</a:t>
            </a:r>
            <a:r>
              <a:rPr lang="en-GB" dirty="0"/>
              <a:t> to separate these array values into two different variables</a:t>
            </a:r>
          </a:p>
          <a:p>
            <a:endParaRPr lang="en-GB" dirty="0"/>
          </a:p>
          <a:p>
            <a:endParaRPr lang="en-GB" dirty="0"/>
          </a:p>
          <a:p>
            <a:endParaRPr lang="en-GB" dirty="0"/>
          </a:p>
          <a:p>
            <a:endParaRPr lang="en-GB" b="1" dirty="0"/>
          </a:p>
          <a:p>
            <a:r>
              <a:rPr lang="en-GB" b="1" dirty="0" err="1"/>
              <a:t>useState</a:t>
            </a:r>
            <a:r>
              <a:rPr lang="en-GB" dirty="0"/>
              <a:t> is called </a:t>
            </a:r>
            <a:r>
              <a:rPr lang="en-GB" dirty="0" err="1"/>
              <a:t>everytime</a:t>
            </a:r>
            <a:r>
              <a:rPr lang="en-GB" dirty="0"/>
              <a:t> the component is rendered</a:t>
            </a:r>
          </a:p>
          <a:p>
            <a:pPr lvl="1"/>
            <a:r>
              <a:rPr lang="en-GB" dirty="0"/>
              <a:t>The first time it is called it creates and initialises the state variable</a:t>
            </a:r>
          </a:p>
          <a:p>
            <a:pPr lvl="1"/>
            <a:r>
              <a:rPr lang="en-GB" dirty="0"/>
              <a:t>For subsequent calls it just returns the current state value…</a:t>
            </a:r>
            <a:r>
              <a:rPr lang="en-GB" i="1" dirty="0"/>
              <a:t>it is a bit confusing because you are still passing in the initialisation value!!</a:t>
            </a:r>
          </a:p>
        </p:txBody>
      </p:sp>
      <p:sp>
        <p:nvSpPr>
          <p:cNvPr id="4" name="Footer Placeholder 3">
            <a:extLst>
              <a:ext uri="{FF2B5EF4-FFF2-40B4-BE49-F238E27FC236}">
                <a16:creationId xmlns:a16="http://schemas.microsoft.com/office/drawing/2014/main" id="{FEF92ECE-20F9-1664-D7D0-2AA128A89A2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C583F49-3AFE-3F25-C964-3BFFC02F7847}"/>
              </a:ext>
            </a:extLst>
          </p:cNvPr>
          <p:cNvSpPr txBox="1"/>
          <p:nvPr/>
        </p:nvSpPr>
        <p:spPr>
          <a:xfrm>
            <a:off x="5679849" y="49588"/>
            <a:ext cx="3347391" cy="307777"/>
          </a:xfrm>
          <a:prstGeom prst="rect">
            <a:avLst/>
          </a:prstGeom>
          <a:noFill/>
        </p:spPr>
        <p:txBody>
          <a:bodyPr wrap="none" rtlCol="0">
            <a:spAutoFit/>
          </a:bodyPr>
          <a:lstStyle/>
          <a:p>
            <a:r>
              <a:rPr lang="en-GB" sz="1400" i="1" dirty="0"/>
              <a:t>https://reactjs.org/docs/hooks-state.html</a:t>
            </a:r>
          </a:p>
        </p:txBody>
      </p:sp>
      <p:sp>
        <p:nvSpPr>
          <p:cNvPr id="6" name="TextBox 5">
            <a:extLst>
              <a:ext uri="{FF2B5EF4-FFF2-40B4-BE49-F238E27FC236}">
                <a16:creationId xmlns:a16="http://schemas.microsoft.com/office/drawing/2014/main" id="{EB86C031-9BA1-F2ED-52D4-10E2F94D7EB5}"/>
              </a:ext>
            </a:extLst>
          </p:cNvPr>
          <p:cNvSpPr txBox="1"/>
          <p:nvPr/>
        </p:nvSpPr>
        <p:spPr>
          <a:xfrm>
            <a:off x="452815" y="5668265"/>
            <a:ext cx="8574425" cy="923330"/>
          </a:xfrm>
          <a:prstGeom prst="rect">
            <a:avLst/>
          </a:prstGeom>
          <a:noFill/>
          <a:ln>
            <a:solidFill>
              <a:schemeClr val="tx1"/>
            </a:solidFill>
          </a:ln>
        </p:spPr>
        <p:txBody>
          <a:bodyPr wrap="square" rtlCol="0">
            <a:spAutoFit/>
          </a:bodyPr>
          <a:lstStyle/>
          <a:p>
            <a:r>
              <a:rPr lang="en-GB" dirty="0"/>
              <a:t>Note: The initial state value provided to </a:t>
            </a:r>
            <a:r>
              <a:rPr lang="en-GB" b="1" dirty="0" err="1"/>
              <a:t>useState</a:t>
            </a:r>
            <a:r>
              <a:rPr lang="en-GB" b="1" dirty="0"/>
              <a:t> </a:t>
            </a:r>
            <a:r>
              <a:rPr lang="en-GB" dirty="0"/>
              <a:t>also specifies the type of the state value stored and argument passed to state setter function.</a:t>
            </a:r>
          </a:p>
          <a:p>
            <a:r>
              <a:rPr lang="en-GB" dirty="0">
                <a:sym typeface="Wingdings" panose="05000000000000000000" pitchFamily="2" charset="2"/>
              </a:rPr>
              <a:t> </a:t>
            </a:r>
            <a:r>
              <a:rPr lang="en-GB" dirty="0"/>
              <a:t>The type can be null, a simple value, object or an array </a:t>
            </a:r>
          </a:p>
        </p:txBody>
      </p:sp>
      <p:sp>
        <p:nvSpPr>
          <p:cNvPr id="7" name="TextBox 6">
            <a:extLst>
              <a:ext uri="{FF2B5EF4-FFF2-40B4-BE49-F238E27FC236}">
                <a16:creationId xmlns:a16="http://schemas.microsoft.com/office/drawing/2014/main" id="{D3F96CA2-4F55-5F82-6263-6AE837B158DF}"/>
              </a:ext>
            </a:extLst>
          </p:cNvPr>
          <p:cNvSpPr txBox="1"/>
          <p:nvPr/>
        </p:nvSpPr>
        <p:spPr>
          <a:xfrm>
            <a:off x="816236" y="3028588"/>
            <a:ext cx="7380197" cy="113877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Create two variables </a:t>
            </a:r>
            <a:r>
              <a:rPr lang="en-GB" sz="1600" i="1" dirty="0" err="1">
                <a:solidFill>
                  <a:schemeClr val="accent1">
                    <a:lumMod val="25000"/>
                  </a:schemeClr>
                </a:solidFill>
              </a:rPr>
              <a:t>msg</a:t>
            </a:r>
            <a:r>
              <a:rPr lang="en-GB" sz="1600" dirty="0">
                <a:solidFill>
                  <a:schemeClr val="accent1">
                    <a:lumMod val="25000"/>
                  </a:schemeClr>
                </a:solidFill>
              </a:rPr>
              <a:t> and </a:t>
            </a:r>
            <a:r>
              <a:rPr lang="en-GB" sz="1600" i="1" dirty="0" err="1">
                <a:solidFill>
                  <a:schemeClr val="accent1">
                    <a:lumMod val="25000"/>
                  </a:schemeClr>
                </a:solidFill>
              </a:rPr>
              <a:t>setMsg</a:t>
            </a:r>
            <a:r>
              <a:rPr lang="en-GB" sz="1600" dirty="0">
                <a:solidFill>
                  <a:schemeClr val="accent1">
                    <a:lumMod val="25000"/>
                  </a:schemeClr>
                </a:solidFill>
              </a:rPr>
              <a:t>, the first contains the</a:t>
            </a:r>
          </a:p>
          <a:p>
            <a:r>
              <a:rPr lang="en-GB" sz="1600" dirty="0">
                <a:solidFill>
                  <a:schemeClr val="accent1">
                    <a:lumMod val="25000"/>
                  </a:schemeClr>
                </a:solidFill>
              </a:rPr>
              <a:t>// current value of the state variable and second is reference</a:t>
            </a:r>
          </a:p>
          <a:p>
            <a:r>
              <a:rPr lang="en-GB" sz="1600" dirty="0">
                <a:solidFill>
                  <a:schemeClr val="accent1">
                    <a:lumMod val="25000"/>
                  </a:schemeClr>
                </a:solidFill>
              </a:rPr>
              <a:t>// to a function that can be used to change it.</a:t>
            </a:r>
            <a:endParaRPr lang="en-GB" sz="1600" dirty="0"/>
          </a:p>
          <a:p>
            <a:r>
              <a:rPr lang="en-GB" dirty="0" err="1"/>
              <a:t>const</a:t>
            </a:r>
            <a:r>
              <a:rPr lang="en-GB" dirty="0"/>
              <a:t> </a:t>
            </a:r>
            <a:r>
              <a:rPr lang="en-GB" b="1" dirty="0"/>
              <a:t>[</a:t>
            </a:r>
            <a:r>
              <a:rPr lang="en-GB" b="1" dirty="0" err="1"/>
              <a:t>msg</a:t>
            </a:r>
            <a:r>
              <a:rPr lang="en-GB" b="1" dirty="0"/>
              <a:t>, </a:t>
            </a:r>
            <a:r>
              <a:rPr lang="en-GB" b="1" dirty="0" err="1"/>
              <a:t>setMsg</a:t>
            </a:r>
            <a:r>
              <a:rPr lang="en-GB" b="1" dirty="0"/>
              <a:t>] </a:t>
            </a:r>
            <a:r>
              <a:rPr lang="en-GB" dirty="0"/>
              <a:t>= </a:t>
            </a:r>
            <a:r>
              <a:rPr lang="en-GB" dirty="0" err="1"/>
              <a:t>useState</a:t>
            </a:r>
            <a:r>
              <a:rPr lang="en-GB" dirty="0"/>
              <a:t>(‘Hello World’);</a:t>
            </a:r>
          </a:p>
        </p:txBody>
      </p:sp>
    </p:spTree>
    <p:extLst>
      <p:ext uri="{BB962C8B-B14F-4D97-AF65-F5344CB8AC3E}">
        <p14:creationId xmlns:p14="http://schemas.microsoft.com/office/powerpoint/2010/main" val="16143292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BB8-FACE-F647-8EEF-747A5C6F3BFB}"/>
              </a:ext>
            </a:extLst>
          </p:cNvPr>
          <p:cNvSpPr>
            <a:spLocks noGrp="1"/>
          </p:cNvSpPr>
          <p:nvPr>
            <p:ph type="title"/>
          </p:nvPr>
        </p:nvSpPr>
        <p:spPr/>
        <p:txBody>
          <a:bodyPr/>
          <a:lstStyle/>
          <a:p>
            <a:r>
              <a:rPr lang="en-GB" dirty="0"/>
              <a:t>Important</a:t>
            </a:r>
          </a:p>
        </p:txBody>
      </p:sp>
      <p:sp>
        <p:nvSpPr>
          <p:cNvPr id="3" name="Content Placeholder 2">
            <a:extLst>
              <a:ext uri="{FF2B5EF4-FFF2-40B4-BE49-F238E27FC236}">
                <a16:creationId xmlns:a16="http://schemas.microsoft.com/office/drawing/2014/main" id="{C66282A3-98D5-A999-CA95-04A177DE235C}"/>
              </a:ext>
            </a:extLst>
          </p:cNvPr>
          <p:cNvSpPr>
            <a:spLocks noGrp="1"/>
          </p:cNvSpPr>
          <p:nvPr>
            <p:ph idx="1"/>
          </p:nvPr>
        </p:nvSpPr>
        <p:spPr/>
        <p:txBody>
          <a:bodyPr/>
          <a:lstStyle/>
          <a:p>
            <a:r>
              <a:rPr lang="en-GB" dirty="0"/>
              <a:t>Any changes to the component scope (such as props and state) will cause the component to re-render</a:t>
            </a:r>
          </a:p>
          <a:p>
            <a:r>
              <a:rPr lang="en-GB" dirty="0"/>
              <a:t>Whenever a component is dirty (its state changed), that component and its children are re-rendered </a:t>
            </a:r>
          </a:p>
        </p:txBody>
      </p:sp>
      <p:sp>
        <p:nvSpPr>
          <p:cNvPr id="4" name="Footer Placeholder 3">
            <a:extLst>
              <a:ext uri="{FF2B5EF4-FFF2-40B4-BE49-F238E27FC236}">
                <a16:creationId xmlns:a16="http://schemas.microsoft.com/office/drawing/2014/main" id="{0E0A03B9-81E3-6455-EEA9-077CD8BD7560}"/>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1370487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CD397-0225-28AD-C8A0-D9A6597A5753}"/>
              </a:ext>
            </a:extLst>
          </p:cNvPr>
          <p:cNvSpPr>
            <a:spLocks noGrp="1"/>
          </p:cNvSpPr>
          <p:nvPr>
            <p:ph type="title"/>
          </p:nvPr>
        </p:nvSpPr>
        <p:spPr/>
        <p:txBody>
          <a:bodyPr/>
          <a:lstStyle/>
          <a:p>
            <a:r>
              <a:rPr lang="en-GB" dirty="0"/>
              <a:t>Rules of Hooks</a:t>
            </a:r>
          </a:p>
        </p:txBody>
      </p:sp>
      <p:sp>
        <p:nvSpPr>
          <p:cNvPr id="3" name="Content Placeholder 2">
            <a:extLst>
              <a:ext uri="{FF2B5EF4-FFF2-40B4-BE49-F238E27FC236}">
                <a16:creationId xmlns:a16="http://schemas.microsoft.com/office/drawing/2014/main" id="{A71A157D-8772-AC6C-9CCC-10DEF9E9BB15}"/>
              </a:ext>
            </a:extLst>
          </p:cNvPr>
          <p:cNvSpPr>
            <a:spLocks noGrp="1"/>
          </p:cNvSpPr>
          <p:nvPr>
            <p:ph idx="1"/>
          </p:nvPr>
        </p:nvSpPr>
        <p:spPr/>
        <p:txBody>
          <a:bodyPr/>
          <a:lstStyle/>
          <a:p>
            <a:pPr marL="400050">
              <a:buFont typeface="+mj-lt"/>
              <a:buAutoNum type="arabicPeriod"/>
            </a:pPr>
            <a:r>
              <a:rPr lang="en-GB" dirty="0"/>
              <a:t>Only use hooks at top level – do not use hooks inside loops, branches or nested functions</a:t>
            </a:r>
          </a:p>
          <a:p>
            <a:pPr marL="400050">
              <a:buFont typeface="+mj-lt"/>
              <a:buAutoNum type="arabicPeriod"/>
            </a:pPr>
            <a:r>
              <a:rPr lang="en-GB" dirty="0"/>
              <a:t>Only call hooks from React function components or custom Hooks </a:t>
            </a:r>
          </a:p>
          <a:p>
            <a:endParaRPr lang="en-GB" dirty="0"/>
          </a:p>
          <a:p>
            <a:r>
              <a:rPr lang="en-GB" dirty="0"/>
              <a:t>Install </a:t>
            </a:r>
            <a:r>
              <a:rPr lang="en-GB" b="1" dirty="0" err="1"/>
              <a:t>eslint</a:t>
            </a:r>
            <a:r>
              <a:rPr lang="en-GB" b="1" dirty="0"/>
              <a:t>-plugin-react-hooks</a:t>
            </a:r>
            <a:r>
              <a:rPr lang="en-GB" dirty="0"/>
              <a:t> to enforce these two rules.</a:t>
            </a:r>
          </a:p>
          <a:p>
            <a:endParaRPr lang="en-GB" dirty="0"/>
          </a:p>
        </p:txBody>
      </p:sp>
      <p:sp>
        <p:nvSpPr>
          <p:cNvPr id="4" name="Footer Placeholder 3">
            <a:extLst>
              <a:ext uri="{FF2B5EF4-FFF2-40B4-BE49-F238E27FC236}">
                <a16:creationId xmlns:a16="http://schemas.microsoft.com/office/drawing/2014/main" id="{FEF92ECE-20F9-1664-D7D0-2AA128A89A2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A888B99-39E1-3964-F6A8-27DF6C3FC281}"/>
              </a:ext>
            </a:extLst>
          </p:cNvPr>
          <p:cNvSpPr txBox="1"/>
          <p:nvPr/>
        </p:nvSpPr>
        <p:spPr>
          <a:xfrm>
            <a:off x="1723554" y="4195514"/>
            <a:ext cx="542108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err="1">
                <a:solidFill>
                  <a:schemeClr val="accent1">
                    <a:lumMod val="50000"/>
                  </a:schemeClr>
                </a:solidFill>
              </a:rPr>
              <a:t>eslint</a:t>
            </a:r>
            <a:r>
              <a:rPr lang="en-GB" dirty="0">
                <a:solidFill>
                  <a:schemeClr val="accent1">
                    <a:lumMod val="50000"/>
                  </a:schemeClr>
                </a:solidFill>
              </a:rPr>
              <a:t>-plugin-react-hooks --save-dev</a:t>
            </a:r>
          </a:p>
        </p:txBody>
      </p:sp>
      <p:sp>
        <p:nvSpPr>
          <p:cNvPr id="8" name="TextBox 7">
            <a:extLst>
              <a:ext uri="{FF2B5EF4-FFF2-40B4-BE49-F238E27FC236}">
                <a16:creationId xmlns:a16="http://schemas.microsoft.com/office/drawing/2014/main" id="{215EF988-B0B2-30E9-C438-090A8B8086FD}"/>
              </a:ext>
            </a:extLst>
          </p:cNvPr>
          <p:cNvSpPr txBox="1"/>
          <p:nvPr/>
        </p:nvSpPr>
        <p:spPr>
          <a:xfrm>
            <a:off x="1601385" y="4625875"/>
            <a:ext cx="3347391" cy="307777"/>
          </a:xfrm>
          <a:prstGeom prst="rect">
            <a:avLst/>
          </a:prstGeom>
          <a:noFill/>
        </p:spPr>
        <p:txBody>
          <a:bodyPr wrap="none" rtlCol="0">
            <a:spAutoFit/>
          </a:bodyPr>
          <a:lstStyle/>
          <a:p>
            <a:r>
              <a:rPr lang="en-GB" sz="1400" i="1" dirty="0"/>
              <a:t>https://reactjs.org/docs/hooks-rules.html</a:t>
            </a:r>
          </a:p>
        </p:txBody>
      </p:sp>
      <p:sp>
        <p:nvSpPr>
          <p:cNvPr id="6" name="TextBox 5">
            <a:extLst>
              <a:ext uri="{FF2B5EF4-FFF2-40B4-BE49-F238E27FC236}">
                <a16:creationId xmlns:a16="http://schemas.microsoft.com/office/drawing/2014/main" id="{DC5AE8C4-587F-91C2-F2C5-CC5845D20766}"/>
              </a:ext>
            </a:extLst>
          </p:cNvPr>
          <p:cNvSpPr txBox="1"/>
          <p:nvPr/>
        </p:nvSpPr>
        <p:spPr>
          <a:xfrm>
            <a:off x="1165505" y="5543254"/>
            <a:ext cx="7114448" cy="461665"/>
          </a:xfrm>
          <a:prstGeom prst="rect">
            <a:avLst/>
          </a:prstGeom>
          <a:noFill/>
        </p:spPr>
        <p:txBody>
          <a:bodyPr wrap="none" rtlCol="0">
            <a:spAutoFit/>
          </a:bodyPr>
          <a:lstStyle/>
          <a:p>
            <a:r>
              <a:rPr lang="en-GB" sz="2400" dirty="0"/>
              <a:t>Place them all at the top of the function component</a:t>
            </a:r>
          </a:p>
        </p:txBody>
      </p:sp>
    </p:spTree>
    <p:extLst>
      <p:ext uri="{BB962C8B-B14F-4D97-AF65-F5344CB8AC3E}">
        <p14:creationId xmlns:p14="http://schemas.microsoft.com/office/powerpoint/2010/main" val="32099425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AA5CC-18B5-5103-00E9-F47ADB89DEBF}"/>
              </a:ext>
            </a:extLst>
          </p:cNvPr>
          <p:cNvSpPr>
            <a:spLocks noGrp="1"/>
          </p:cNvSpPr>
          <p:nvPr>
            <p:ph type="title"/>
          </p:nvPr>
        </p:nvSpPr>
        <p:spPr/>
        <p:txBody>
          <a:bodyPr/>
          <a:lstStyle/>
          <a:p>
            <a:r>
              <a:rPr lang="en-GB" dirty="0"/>
              <a:t>Example</a:t>
            </a:r>
          </a:p>
        </p:txBody>
      </p:sp>
      <p:sp>
        <p:nvSpPr>
          <p:cNvPr id="4" name="Footer Placeholder 3">
            <a:extLst>
              <a:ext uri="{FF2B5EF4-FFF2-40B4-BE49-F238E27FC236}">
                <a16:creationId xmlns:a16="http://schemas.microsoft.com/office/drawing/2014/main" id="{CEE38817-0D0D-8D2A-FEE4-FC7C7F59E90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0218FF1-AF8F-AE8B-1932-19FB62446A11}"/>
              </a:ext>
            </a:extLst>
          </p:cNvPr>
          <p:cNvSpPr txBox="1"/>
          <p:nvPr/>
        </p:nvSpPr>
        <p:spPr>
          <a:xfrm>
            <a:off x="127922" y="905567"/>
            <a:ext cx="8816054"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React, { </a:t>
            </a:r>
            <a:r>
              <a:rPr lang="en-GB" dirty="0" err="1"/>
              <a:t>useState</a:t>
            </a:r>
            <a:r>
              <a:rPr lang="en-GB" dirty="0"/>
              <a:t> } from 'react’;</a:t>
            </a:r>
          </a:p>
          <a:p>
            <a:endParaRPr lang="en-GB" dirty="0"/>
          </a:p>
          <a:p>
            <a:r>
              <a:rPr lang="en-GB" sz="1800" dirty="0">
                <a:solidFill>
                  <a:schemeClr val="accent1">
                    <a:lumMod val="25000"/>
                  </a:schemeClr>
                </a:solidFill>
              </a:rPr>
              <a:t>// Create a stateful function component</a:t>
            </a:r>
            <a:endParaRPr lang="en-GB" sz="1800" dirty="0"/>
          </a:p>
          <a:p>
            <a:r>
              <a:rPr lang="en-GB" sz="1800" dirty="0"/>
              <a:t>function </a:t>
            </a:r>
            <a:r>
              <a:rPr lang="en-GB" sz="1800" dirty="0" err="1"/>
              <a:t>ShowData</a:t>
            </a:r>
            <a:r>
              <a:rPr lang="en-GB" sz="1800" dirty="0"/>
              <a:t>() {</a:t>
            </a:r>
          </a:p>
          <a:p>
            <a:endParaRPr lang="en-GB" sz="1800" dirty="0"/>
          </a:p>
          <a:p>
            <a:r>
              <a:rPr lang="en-GB" dirty="0"/>
              <a:t>    </a:t>
            </a:r>
            <a:r>
              <a:rPr lang="en-GB" dirty="0" err="1"/>
              <a:t>const</a:t>
            </a:r>
            <a:r>
              <a:rPr lang="en-GB" dirty="0"/>
              <a:t> [</a:t>
            </a:r>
            <a:r>
              <a:rPr lang="en-GB" dirty="0" err="1"/>
              <a:t>msg</a:t>
            </a:r>
            <a:r>
              <a:rPr lang="en-GB" dirty="0"/>
              <a:t>, </a:t>
            </a:r>
            <a:r>
              <a:rPr lang="en-GB" dirty="0" err="1"/>
              <a:t>setMsg</a:t>
            </a:r>
            <a:r>
              <a:rPr lang="en-GB" dirty="0"/>
              <a:t>] = </a:t>
            </a:r>
            <a:r>
              <a:rPr lang="en-GB" dirty="0" err="1"/>
              <a:t>useState</a:t>
            </a:r>
            <a:r>
              <a:rPr lang="en-GB" dirty="0"/>
              <a:t>(‘Hello World’);</a:t>
            </a:r>
            <a:r>
              <a:rPr lang="en-GB" sz="1800" dirty="0">
                <a:solidFill>
                  <a:schemeClr val="accent1">
                    <a:lumMod val="25000"/>
                  </a:schemeClr>
                </a:solidFill>
              </a:rPr>
              <a:t>    // String </a:t>
            </a:r>
            <a:endParaRPr lang="en-GB" dirty="0"/>
          </a:p>
          <a:p>
            <a:r>
              <a:rPr lang="en-GB" dirty="0"/>
              <a:t>    </a:t>
            </a:r>
            <a:r>
              <a:rPr lang="en-GB" dirty="0" err="1"/>
              <a:t>const</a:t>
            </a:r>
            <a:r>
              <a:rPr lang="en-GB" dirty="0"/>
              <a:t> [count, </a:t>
            </a:r>
            <a:r>
              <a:rPr lang="en-GB" dirty="0" err="1"/>
              <a:t>setCount</a:t>
            </a:r>
            <a:r>
              <a:rPr lang="en-GB" dirty="0"/>
              <a:t>] = </a:t>
            </a:r>
            <a:r>
              <a:rPr lang="en-GB" dirty="0" err="1"/>
              <a:t>useState</a:t>
            </a:r>
            <a:r>
              <a:rPr lang="en-GB" dirty="0"/>
              <a:t>(0);</a:t>
            </a:r>
            <a:r>
              <a:rPr lang="en-GB" sz="1800" dirty="0">
                <a:solidFill>
                  <a:schemeClr val="accent1">
                    <a:lumMod val="25000"/>
                  </a:schemeClr>
                </a:solidFill>
              </a:rPr>
              <a:t>                 // Number </a:t>
            </a:r>
            <a:endParaRPr lang="en-GB" dirty="0"/>
          </a:p>
          <a:p>
            <a:r>
              <a:rPr lang="en-GB" dirty="0"/>
              <a:t>    </a:t>
            </a:r>
            <a:r>
              <a:rPr lang="en-GB" dirty="0" err="1"/>
              <a:t>const</a:t>
            </a:r>
            <a:r>
              <a:rPr lang="en-GB" dirty="0"/>
              <a:t> [ready, </a:t>
            </a:r>
            <a:r>
              <a:rPr lang="en-GB" dirty="0" err="1"/>
              <a:t>setReady</a:t>
            </a:r>
            <a:r>
              <a:rPr lang="en-GB" dirty="0"/>
              <a:t>] = </a:t>
            </a:r>
            <a:r>
              <a:rPr lang="en-GB" dirty="0" err="1"/>
              <a:t>useState</a:t>
            </a:r>
            <a:r>
              <a:rPr lang="en-GB" dirty="0"/>
              <a:t>(false);</a:t>
            </a:r>
            <a:r>
              <a:rPr lang="en-GB" sz="1800" dirty="0">
                <a:solidFill>
                  <a:schemeClr val="accent1">
                    <a:lumMod val="25000"/>
                  </a:schemeClr>
                </a:solidFill>
              </a:rPr>
              <a:t>           // Bool </a:t>
            </a:r>
            <a:endParaRPr lang="en-GB" dirty="0"/>
          </a:p>
          <a:p>
            <a:endParaRPr lang="en-GB" dirty="0"/>
          </a:p>
          <a:p>
            <a:r>
              <a:rPr lang="en-GB" dirty="0"/>
              <a:t>    return (</a:t>
            </a:r>
          </a:p>
          <a:p>
            <a:r>
              <a:rPr lang="en-GB" dirty="0"/>
              <a:t>        &lt;h1&gt;Data&lt;/h1&gt;</a:t>
            </a:r>
          </a:p>
          <a:p>
            <a:r>
              <a:rPr lang="en-GB" dirty="0"/>
              <a:t>        &lt;h2&gt;Message: {</a:t>
            </a:r>
            <a:r>
              <a:rPr lang="en-GB" b="1" dirty="0" err="1"/>
              <a:t>msg</a:t>
            </a:r>
            <a:r>
              <a:rPr lang="en-GB" dirty="0"/>
              <a:t>}&lt;/h2&gt;</a:t>
            </a:r>
          </a:p>
          <a:p>
            <a:r>
              <a:rPr lang="en-GB" dirty="0"/>
              <a:t>        &lt;h2&gt;Count: {</a:t>
            </a:r>
            <a:r>
              <a:rPr lang="en-GB" b="1" dirty="0"/>
              <a:t>count</a:t>
            </a:r>
            <a:r>
              <a:rPr lang="en-GB" dirty="0"/>
              <a:t>}&lt;/h2&gt;</a:t>
            </a:r>
          </a:p>
          <a:p>
            <a:r>
              <a:rPr lang="en-GB" dirty="0"/>
              <a:t>        &lt;h2&gt;Ready: {</a:t>
            </a:r>
            <a:r>
              <a:rPr lang="en-GB" b="1" dirty="0"/>
              <a:t>ready</a:t>
            </a:r>
            <a:r>
              <a:rPr lang="en-GB" dirty="0"/>
              <a:t>}&lt;/h2&gt;</a:t>
            </a:r>
          </a:p>
          <a:p>
            <a:endParaRPr lang="en-GB" dirty="0"/>
          </a:p>
          <a:p>
            <a:r>
              <a:rPr lang="en-GB" dirty="0"/>
              <a:t>        &lt;button </a:t>
            </a:r>
            <a:r>
              <a:rPr lang="en-GB" dirty="0" err="1"/>
              <a:t>onClick</a:t>
            </a:r>
            <a:r>
              <a:rPr lang="en-GB" dirty="0"/>
              <a:t>={() =&gt; </a:t>
            </a:r>
            <a:r>
              <a:rPr lang="en-GB" b="1" dirty="0" err="1"/>
              <a:t>setMsg</a:t>
            </a:r>
            <a:r>
              <a:rPr lang="en-GB" dirty="0"/>
              <a:t>(‘Hello’)}&gt;Change Message&lt;/button&gt;    </a:t>
            </a:r>
          </a:p>
          <a:p>
            <a:r>
              <a:rPr lang="en-GB" dirty="0"/>
              <a:t>        &lt;button </a:t>
            </a:r>
            <a:r>
              <a:rPr lang="en-GB" dirty="0" err="1"/>
              <a:t>onClick</a:t>
            </a:r>
            <a:r>
              <a:rPr lang="en-GB" dirty="0"/>
              <a:t>={() =&gt; </a:t>
            </a:r>
            <a:r>
              <a:rPr lang="en-GB" b="1" dirty="0" err="1"/>
              <a:t>setCount</a:t>
            </a:r>
            <a:r>
              <a:rPr lang="en-GB" dirty="0"/>
              <a:t>(count + 1)}&gt;Increment Count&lt;/button&gt;        </a:t>
            </a:r>
          </a:p>
          <a:p>
            <a:r>
              <a:rPr lang="en-GB" dirty="0"/>
              <a:t>        &lt;button </a:t>
            </a:r>
            <a:r>
              <a:rPr lang="en-GB" dirty="0" err="1"/>
              <a:t>onClick</a:t>
            </a:r>
            <a:r>
              <a:rPr lang="en-GB" dirty="0"/>
              <a:t>={() =&gt; </a:t>
            </a:r>
            <a:r>
              <a:rPr lang="en-GB" b="1" dirty="0" err="1"/>
              <a:t>setReady</a:t>
            </a:r>
            <a:r>
              <a:rPr lang="en-GB" dirty="0"/>
              <a:t>(true)}&gt;I am ready&lt;/button&gt;</a:t>
            </a:r>
          </a:p>
          <a:p>
            <a:r>
              <a:rPr lang="en-GB" dirty="0"/>
              <a:t>    );</a:t>
            </a:r>
          </a:p>
          <a:p>
            <a:r>
              <a:rPr lang="en-GB" dirty="0"/>
              <a:t>}</a:t>
            </a:r>
          </a:p>
        </p:txBody>
      </p:sp>
      <p:sp>
        <p:nvSpPr>
          <p:cNvPr id="7" name="TextBox 6">
            <a:extLst>
              <a:ext uri="{FF2B5EF4-FFF2-40B4-BE49-F238E27FC236}">
                <a16:creationId xmlns:a16="http://schemas.microsoft.com/office/drawing/2014/main" id="{D05B20A8-0022-A768-2A11-2A86C268C2FE}"/>
              </a:ext>
            </a:extLst>
          </p:cNvPr>
          <p:cNvSpPr txBox="1"/>
          <p:nvPr/>
        </p:nvSpPr>
        <p:spPr>
          <a:xfrm>
            <a:off x="3984510" y="4060315"/>
            <a:ext cx="1525579" cy="584775"/>
          </a:xfrm>
          <a:prstGeom prst="rect">
            <a:avLst/>
          </a:prstGeom>
          <a:noFill/>
        </p:spPr>
        <p:txBody>
          <a:bodyPr wrap="square" rtlCol="0">
            <a:spAutoFit/>
          </a:bodyPr>
          <a:lstStyle/>
          <a:p>
            <a:r>
              <a:rPr lang="en-GB" sz="1600" i="1" dirty="0"/>
              <a:t>Read the state values</a:t>
            </a:r>
          </a:p>
        </p:txBody>
      </p:sp>
      <p:sp>
        <p:nvSpPr>
          <p:cNvPr id="8" name="Right Brace 7">
            <a:extLst>
              <a:ext uri="{FF2B5EF4-FFF2-40B4-BE49-F238E27FC236}">
                <a16:creationId xmlns:a16="http://schemas.microsoft.com/office/drawing/2014/main" id="{C4C5DC86-2383-3FEF-1440-FB3C227F6137}"/>
              </a:ext>
            </a:extLst>
          </p:cNvPr>
          <p:cNvSpPr/>
          <p:nvPr/>
        </p:nvSpPr>
        <p:spPr bwMode="auto">
          <a:xfrm>
            <a:off x="3553369" y="3998723"/>
            <a:ext cx="350599" cy="857546"/>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ectangle 8">
            <a:extLst>
              <a:ext uri="{FF2B5EF4-FFF2-40B4-BE49-F238E27FC236}">
                <a16:creationId xmlns:a16="http://schemas.microsoft.com/office/drawing/2014/main" id="{3D9AF8ED-4B7F-FDA3-05F2-709FD410EF85}"/>
              </a:ext>
            </a:extLst>
          </p:cNvPr>
          <p:cNvSpPr/>
          <p:nvPr/>
        </p:nvSpPr>
        <p:spPr bwMode="auto">
          <a:xfrm>
            <a:off x="3003403" y="5022093"/>
            <a:ext cx="2285099" cy="952303"/>
          </a:xfrm>
          <a:prstGeom prst="rect">
            <a:avLst/>
          </a:prstGeom>
          <a:noFill/>
          <a:ln w="127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DDAA5CE0-D875-B4C9-F938-586C0767DA9A}"/>
              </a:ext>
            </a:extLst>
          </p:cNvPr>
          <p:cNvSpPr txBox="1"/>
          <p:nvPr/>
        </p:nvSpPr>
        <p:spPr>
          <a:xfrm>
            <a:off x="2864915" y="5974396"/>
            <a:ext cx="2423587" cy="338554"/>
          </a:xfrm>
          <a:prstGeom prst="rect">
            <a:avLst/>
          </a:prstGeom>
          <a:noFill/>
        </p:spPr>
        <p:txBody>
          <a:bodyPr wrap="square" rtlCol="0">
            <a:spAutoFit/>
          </a:bodyPr>
          <a:lstStyle/>
          <a:p>
            <a:r>
              <a:rPr lang="en-GB" sz="1600" i="1" dirty="0"/>
              <a:t>Update the state values</a:t>
            </a:r>
          </a:p>
        </p:txBody>
      </p:sp>
      <p:sp>
        <p:nvSpPr>
          <p:cNvPr id="3" name="TextBox 2">
            <a:extLst>
              <a:ext uri="{FF2B5EF4-FFF2-40B4-BE49-F238E27FC236}">
                <a16:creationId xmlns:a16="http://schemas.microsoft.com/office/drawing/2014/main" id="{750599DD-5D9D-A441-1F2D-CCA018845E3A}"/>
              </a:ext>
            </a:extLst>
          </p:cNvPr>
          <p:cNvSpPr txBox="1"/>
          <p:nvPr/>
        </p:nvSpPr>
        <p:spPr>
          <a:xfrm>
            <a:off x="5192655" y="1980410"/>
            <a:ext cx="2972032" cy="307777"/>
          </a:xfrm>
          <a:prstGeom prst="rect">
            <a:avLst/>
          </a:prstGeom>
          <a:noFill/>
        </p:spPr>
        <p:txBody>
          <a:bodyPr wrap="none" rtlCol="0">
            <a:spAutoFit/>
          </a:bodyPr>
          <a:lstStyle/>
          <a:p>
            <a:r>
              <a:rPr lang="en-GB" sz="1400" i="1" dirty="0">
                <a:solidFill>
                  <a:schemeClr val="accent1">
                    <a:lumMod val="25000"/>
                  </a:schemeClr>
                </a:solidFill>
              </a:rPr>
              <a:t>You can also specify a value of null</a:t>
            </a:r>
          </a:p>
        </p:txBody>
      </p:sp>
    </p:spTree>
    <p:extLst>
      <p:ext uri="{BB962C8B-B14F-4D97-AF65-F5344CB8AC3E}">
        <p14:creationId xmlns:p14="http://schemas.microsoft.com/office/powerpoint/2010/main" val="252306170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747BA-7ACF-2055-0CC2-4EC32C56B007}"/>
              </a:ext>
            </a:extLst>
          </p:cNvPr>
          <p:cNvSpPr>
            <a:spLocks noGrp="1"/>
          </p:cNvSpPr>
          <p:nvPr>
            <p:ph type="title"/>
          </p:nvPr>
        </p:nvSpPr>
        <p:spPr>
          <a:xfrm>
            <a:off x="257175" y="0"/>
            <a:ext cx="8686800" cy="538725"/>
          </a:xfrm>
        </p:spPr>
        <p:txBody>
          <a:bodyPr/>
          <a:lstStyle/>
          <a:p>
            <a:r>
              <a:rPr lang="en-GB" dirty="0"/>
              <a:t>Exercise</a:t>
            </a:r>
          </a:p>
        </p:txBody>
      </p:sp>
      <p:sp>
        <p:nvSpPr>
          <p:cNvPr id="3" name="Content Placeholder 2">
            <a:extLst>
              <a:ext uri="{FF2B5EF4-FFF2-40B4-BE49-F238E27FC236}">
                <a16:creationId xmlns:a16="http://schemas.microsoft.com/office/drawing/2014/main" id="{EF4014B2-4D4F-D123-32B6-8E0032E4F929}"/>
              </a:ext>
            </a:extLst>
          </p:cNvPr>
          <p:cNvSpPr>
            <a:spLocks noGrp="1"/>
          </p:cNvSpPr>
          <p:nvPr>
            <p:ph idx="1"/>
          </p:nvPr>
        </p:nvSpPr>
        <p:spPr>
          <a:xfrm>
            <a:off x="79375" y="521161"/>
            <a:ext cx="6590932" cy="1051722"/>
          </a:xfrm>
        </p:spPr>
        <p:txBody>
          <a:bodyPr/>
          <a:lstStyle/>
          <a:p>
            <a:r>
              <a:rPr lang="en-GB" sz="1800" dirty="0"/>
              <a:t>Create a function component called called Counter</a:t>
            </a:r>
          </a:p>
          <a:p>
            <a:r>
              <a:rPr lang="en-GB" sz="1800" dirty="0"/>
              <a:t>Use Counter to display the current time, the number of clicks of the button and a button to be clicked.</a:t>
            </a:r>
            <a:endParaRPr lang="en-GB" sz="1800" dirty="0">
              <a:sym typeface="Wingdings" panose="05000000000000000000" pitchFamily="2" charset="2"/>
            </a:endParaRPr>
          </a:p>
        </p:txBody>
      </p:sp>
      <p:sp>
        <p:nvSpPr>
          <p:cNvPr id="4" name="Footer Placeholder 3">
            <a:extLst>
              <a:ext uri="{FF2B5EF4-FFF2-40B4-BE49-F238E27FC236}">
                <a16:creationId xmlns:a16="http://schemas.microsoft.com/office/drawing/2014/main" id="{732EF8B5-7A9F-0F5A-B638-966C939A35C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A4C9866-4C65-6C4F-6D2F-F02D1CA05293}"/>
              </a:ext>
            </a:extLst>
          </p:cNvPr>
          <p:cNvSpPr txBox="1"/>
          <p:nvPr/>
        </p:nvSpPr>
        <p:spPr>
          <a:xfrm>
            <a:off x="0" y="1595021"/>
            <a:ext cx="6670307" cy="5262979"/>
          </a:xfrm>
          <a:prstGeom prst="rect">
            <a:avLst/>
          </a:prstGeom>
          <a:solidFill>
            <a:schemeClr val="accent6">
              <a:lumMod val="20000"/>
              <a:lumOff val="80000"/>
            </a:schemeClr>
          </a:solidFill>
          <a:ln>
            <a:solidFill>
              <a:schemeClr val="tx1"/>
            </a:solidFill>
          </a:ln>
        </p:spPr>
        <p:txBody>
          <a:bodyPr wrap="square" rtlCol="0">
            <a:spAutoFit/>
          </a:bodyPr>
          <a:lstStyle/>
          <a:p>
            <a:r>
              <a:rPr lang="en-GB" sz="1400" dirty="0"/>
              <a:t>import React,{ </a:t>
            </a:r>
            <a:r>
              <a:rPr lang="en-GB" sz="1400" dirty="0" err="1"/>
              <a:t>useState</a:t>
            </a:r>
            <a:r>
              <a:rPr lang="en-GB" sz="1400" dirty="0"/>
              <a:t> } from 'react';</a:t>
            </a:r>
          </a:p>
          <a:p>
            <a:endParaRPr lang="en-GB" sz="1400" dirty="0"/>
          </a:p>
          <a:p>
            <a:r>
              <a:rPr lang="en-GB" sz="1400" dirty="0"/>
              <a:t>function Counter(props)</a:t>
            </a:r>
          </a:p>
          <a:p>
            <a:r>
              <a:rPr lang="en-GB" sz="1400" dirty="0"/>
              <a:t>{</a:t>
            </a:r>
          </a:p>
          <a:p>
            <a:r>
              <a:rPr lang="en-GB" sz="1400" dirty="0"/>
              <a:t>   </a:t>
            </a:r>
            <a:r>
              <a:rPr lang="en-GB" sz="1400" dirty="0" err="1"/>
              <a:t>const</a:t>
            </a:r>
            <a:r>
              <a:rPr lang="en-GB" sz="1400" dirty="0"/>
              <a:t> [count, </a:t>
            </a:r>
            <a:r>
              <a:rPr lang="en-GB" sz="1400" dirty="0" err="1"/>
              <a:t>setCount</a:t>
            </a:r>
            <a:r>
              <a:rPr lang="en-GB" sz="1400" dirty="0"/>
              <a:t>] = </a:t>
            </a:r>
            <a:r>
              <a:rPr lang="en-GB" sz="1400" dirty="0" err="1"/>
              <a:t>useState</a:t>
            </a:r>
            <a:r>
              <a:rPr lang="en-GB" sz="1400" dirty="0"/>
              <a:t>(0);</a:t>
            </a:r>
          </a:p>
          <a:p>
            <a:endParaRPr lang="en-GB" sz="1400" dirty="0"/>
          </a:p>
          <a:p>
            <a:r>
              <a:rPr lang="en-GB" sz="1400" dirty="0"/>
              <a:t>   let today = new Date();</a:t>
            </a:r>
          </a:p>
          <a:p>
            <a:r>
              <a:rPr lang="en-GB" sz="1400" dirty="0"/>
              <a:t>   let time = </a:t>
            </a:r>
            <a:r>
              <a:rPr lang="en-GB" sz="1400" dirty="0" err="1"/>
              <a:t>today.getHours</a:t>
            </a:r>
            <a:r>
              <a:rPr lang="en-GB" sz="1400" dirty="0"/>
              <a:t>() + ":" + </a:t>
            </a:r>
            <a:r>
              <a:rPr lang="en-GB" sz="1400" dirty="0" err="1"/>
              <a:t>today.getMinutes</a:t>
            </a:r>
            <a:r>
              <a:rPr lang="en-GB" sz="1400" dirty="0"/>
              <a:t>() + ":" + </a:t>
            </a:r>
            <a:r>
              <a:rPr lang="en-GB" sz="1400" dirty="0" err="1"/>
              <a:t>today.getSeconds</a:t>
            </a:r>
            <a:r>
              <a:rPr lang="en-GB" sz="1400" dirty="0"/>
              <a:t>();</a:t>
            </a:r>
          </a:p>
          <a:p>
            <a:endParaRPr lang="en-GB" sz="1400" dirty="0"/>
          </a:p>
          <a:p>
            <a:r>
              <a:rPr lang="en-GB" sz="1400" dirty="0"/>
              <a:t>   function </a:t>
            </a:r>
            <a:r>
              <a:rPr lang="en-GB" sz="1400" dirty="0" err="1"/>
              <a:t>incrementCount</a:t>
            </a:r>
            <a:r>
              <a:rPr lang="en-GB" sz="1400" dirty="0"/>
              <a:t>(e)</a:t>
            </a:r>
          </a:p>
          <a:p>
            <a:r>
              <a:rPr lang="en-GB" sz="1400" dirty="0"/>
              <a:t>   {</a:t>
            </a:r>
          </a:p>
          <a:p>
            <a:r>
              <a:rPr lang="en-GB" sz="1400" dirty="0"/>
              <a:t>      </a:t>
            </a:r>
            <a:r>
              <a:rPr lang="en-GB" sz="1400" dirty="0" err="1"/>
              <a:t>setCount</a:t>
            </a:r>
            <a:r>
              <a:rPr lang="en-GB" sz="1400" dirty="0"/>
              <a:t>(count + 1);</a:t>
            </a:r>
            <a:br>
              <a:rPr lang="en-GB" sz="1400" dirty="0"/>
            </a:br>
            <a:r>
              <a:rPr lang="en-GB" sz="1400" dirty="0"/>
              <a:t>      </a:t>
            </a:r>
            <a:r>
              <a:rPr lang="en-GB" sz="1400" dirty="0" err="1"/>
              <a:t>e.preventDefault</a:t>
            </a:r>
            <a:r>
              <a:rPr lang="en-GB" sz="1400" dirty="0"/>
              <a:t>();</a:t>
            </a:r>
          </a:p>
          <a:p>
            <a:r>
              <a:rPr lang="en-GB" sz="1400" dirty="0"/>
              <a:t>   }</a:t>
            </a:r>
          </a:p>
          <a:p>
            <a:endParaRPr lang="en-GB" sz="1400" dirty="0"/>
          </a:p>
          <a:p>
            <a:r>
              <a:rPr lang="en-GB" sz="1400" dirty="0"/>
              <a:t>   return (</a:t>
            </a:r>
          </a:p>
          <a:p>
            <a:r>
              <a:rPr lang="en-GB" sz="1400" dirty="0"/>
              <a:t>      &lt;div&gt;</a:t>
            </a:r>
          </a:p>
          <a:p>
            <a:r>
              <a:rPr lang="en-GB" sz="1400" dirty="0"/>
              <a:t>           &lt;span&gt;The time is {time}&lt;/span&gt;</a:t>
            </a:r>
          </a:p>
          <a:p>
            <a:r>
              <a:rPr lang="en-GB" sz="1400" dirty="0"/>
              <a:t>           &lt;</a:t>
            </a:r>
            <a:r>
              <a:rPr lang="en-GB" sz="1400" dirty="0" err="1"/>
              <a:t>br</a:t>
            </a:r>
            <a:r>
              <a:rPr lang="en-GB" sz="1400" dirty="0"/>
              <a:t>/&gt;&lt;span&gt;The count is {count}&lt;/span&gt;</a:t>
            </a:r>
          </a:p>
          <a:p>
            <a:r>
              <a:rPr lang="en-GB" sz="1400" dirty="0"/>
              <a:t>           &lt;</a:t>
            </a:r>
            <a:r>
              <a:rPr lang="en-GB" sz="1400" dirty="0" err="1"/>
              <a:t>br</a:t>
            </a:r>
            <a:r>
              <a:rPr lang="en-GB" sz="1400" dirty="0"/>
              <a:t>/&gt;&lt;button </a:t>
            </a:r>
            <a:r>
              <a:rPr lang="en-GB" sz="1400" dirty="0" err="1"/>
              <a:t>onClick</a:t>
            </a:r>
            <a:r>
              <a:rPr lang="en-GB" sz="1400" dirty="0"/>
              <a:t>={</a:t>
            </a:r>
            <a:r>
              <a:rPr lang="en-GB" sz="1400" dirty="0" err="1"/>
              <a:t>incrementCount</a:t>
            </a:r>
            <a:r>
              <a:rPr lang="en-GB" sz="1400" dirty="0"/>
              <a:t>}&gt;Increment Count&lt;/button&gt;</a:t>
            </a:r>
          </a:p>
          <a:p>
            <a:r>
              <a:rPr lang="en-GB" sz="1400" dirty="0"/>
              <a:t>      &lt;/div&gt;</a:t>
            </a:r>
          </a:p>
          <a:p>
            <a:r>
              <a:rPr lang="en-GB" sz="1400" dirty="0"/>
              <a:t>   );</a:t>
            </a:r>
          </a:p>
          <a:p>
            <a:r>
              <a:rPr lang="en-GB" sz="1400" dirty="0"/>
              <a:t>}</a:t>
            </a:r>
          </a:p>
          <a:p>
            <a:r>
              <a:rPr lang="en-GB" sz="1400" dirty="0"/>
              <a:t>export default Counter;</a:t>
            </a:r>
          </a:p>
        </p:txBody>
      </p:sp>
      <p:sp>
        <p:nvSpPr>
          <p:cNvPr id="6" name="TextBox 5">
            <a:extLst>
              <a:ext uri="{FF2B5EF4-FFF2-40B4-BE49-F238E27FC236}">
                <a16:creationId xmlns:a16="http://schemas.microsoft.com/office/drawing/2014/main" id="{970C46D9-49F8-D991-2FF3-4380C1BEA6E5}"/>
              </a:ext>
            </a:extLst>
          </p:cNvPr>
          <p:cNvSpPr txBox="1"/>
          <p:nvPr/>
        </p:nvSpPr>
        <p:spPr>
          <a:xfrm>
            <a:off x="6238703" y="4120485"/>
            <a:ext cx="2825922" cy="2677656"/>
          </a:xfrm>
          <a:prstGeom prst="rect">
            <a:avLst/>
          </a:prstGeom>
          <a:solidFill>
            <a:schemeClr val="accent6">
              <a:lumMod val="20000"/>
              <a:lumOff val="80000"/>
            </a:schemeClr>
          </a:solidFill>
          <a:ln>
            <a:solidFill>
              <a:schemeClr val="tx1"/>
            </a:solidFill>
          </a:ln>
        </p:spPr>
        <p:txBody>
          <a:bodyPr wrap="square" rtlCol="0">
            <a:spAutoFit/>
          </a:bodyPr>
          <a:lstStyle/>
          <a:p>
            <a:r>
              <a:rPr lang="en-GB" sz="1400" dirty="0"/>
              <a:t>import Counter from './Counter';</a:t>
            </a:r>
          </a:p>
          <a:p>
            <a:r>
              <a:rPr lang="en-GB" sz="1400" dirty="0"/>
              <a:t>….</a:t>
            </a:r>
          </a:p>
          <a:p>
            <a:r>
              <a:rPr lang="en-GB" sz="1400" dirty="0"/>
              <a:t>function example7()</a:t>
            </a:r>
          </a:p>
          <a:p>
            <a:r>
              <a:rPr lang="en-GB" sz="1400" dirty="0"/>
              <a:t>{</a:t>
            </a:r>
          </a:p>
          <a:p>
            <a:r>
              <a:rPr lang="en-GB" sz="1400" dirty="0"/>
              <a:t>   return &lt;Counter /&gt;;</a:t>
            </a:r>
          </a:p>
          <a:p>
            <a:r>
              <a:rPr lang="en-GB" sz="1400" dirty="0"/>
              <a:t>}</a:t>
            </a:r>
          </a:p>
          <a:p>
            <a:endParaRPr lang="en-GB" sz="1400" dirty="0">
              <a:solidFill>
                <a:schemeClr val="bg1">
                  <a:lumMod val="50000"/>
                </a:schemeClr>
              </a:solidFill>
            </a:endParaRPr>
          </a:p>
          <a:p>
            <a:r>
              <a:rPr lang="en-GB" sz="1400" dirty="0" err="1">
                <a:solidFill>
                  <a:schemeClr val="bg1">
                    <a:lumMod val="50000"/>
                  </a:schemeClr>
                </a:solidFill>
              </a:rPr>
              <a:t>root.render</a:t>
            </a:r>
            <a:r>
              <a:rPr lang="en-GB" sz="1400" dirty="0">
                <a:solidFill>
                  <a:schemeClr val="bg1">
                    <a:lumMod val="50000"/>
                  </a:schemeClr>
                </a:solidFill>
              </a:rPr>
              <a:t>(</a:t>
            </a:r>
          </a:p>
          <a:p>
            <a:r>
              <a:rPr lang="en-GB" sz="1400" dirty="0">
                <a:solidFill>
                  <a:schemeClr val="bg1">
                    <a:lumMod val="50000"/>
                  </a:schemeClr>
                </a:solidFill>
              </a:rPr>
              <a:t>  &lt;</a:t>
            </a:r>
            <a:r>
              <a:rPr lang="en-GB" sz="1400" dirty="0" err="1">
                <a:solidFill>
                  <a:schemeClr val="bg1">
                    <a:lumMod val="50000"/>
                  </a:schemeClr>
                </a:solidFill>
              </a:rPr>
              <a:t>React.StrictMode</a:t>
            </a:r>
            <a:r>
              <a:rPr lang="en-GB" sz="1400" dirty="0">
                <a:solidFill>
                  <a:schemeClr val="bg1">
                    <a:lumMod val="50000"/>
                  </a:schemeClr>
                </a:solidFill>
              </a:rPr>
              <a:t>&gt;</a:t>
            </a:r>
          </a:p>
          <a:p>
            <a:r>
              <a:rPr lang="en-GB" sz="1400" dirty="0"/>
              <a:t>     {example7()}</a:t>
            </a:r>
          </a:p>
          <a:p>
            <a:r>
              <a:rPr lang="en-GB" sz="1400" dirty="0">
                <a:solidFill>
                  <a:schemeClr val="bg1">
                    <a:lumMod val="50000"/>
                  </a:schemeClr>
                </a:solidFill>
              </a:rPr>
              <a:t>  &lt;/</a:t>
            </a:r>
            <a:r>
              <a:rPr lang="en-GB" sz="1400" dirty="0" err="1">
                <a:solidFill>
                  <a:schemeClr val="bg1">
                    <a:lumMod val="50000"/>
                  </a:schemeClr>
                </a:solidFill>
              </a:rPr>
              <a:t>React.StrictMode</a:t>
            </a:r>
            <a:r>
              <a:rPr lang="en-GB" sz="1400" dirty="0">
                <a:solidFill>
                  <a:schemeClr val="bg1">
                    <a:lumMod val="50000"/>
                  </a:schemeClr>
                </a:solidFill>
              </a:rPr>
              <a:t>&gt;</a:t>
            </a:r>
          </a:p>
          <a:p>
            <a:r>
              <a:rPr lang="en-GB" sz="1400" dirty="0">
                <a:solidFill>
                  <a:schemeClr val="bg1">
                    <a:lumMod val="50000"/>
                  </a:schemeClr>
                </a:solidFill>
              </a:rPr>
              <a:t>);</a:t>
            </a:r>
          </a:p>
        </p:txBody>
      </p:sp>
      <p:sp>
        <p:nvSpPr>
          <p:cNvPr id="7" name="TextBox 6">
            <a:extLst>
              <a:ext uri="{FF2B5EF4-FFF2-40B4-BE49-F238E27FC236}">
                <a16:creationId xmlns:a16="http://schemas.microsoft.com/office/drawing/2014/main" id="{D6A8C3EE-6FD0-E6A2-3115-23E99572A021}"/>
              </a:ext>
            </a:extLst>
          </p:cNvPr>
          <p:cNvSpPr txBox="1"/>
          <p:nvPr/>
        </p:nvSpPr>
        <p:spPr>
          <a:xfrm>
            <a:off x="7829216" y="6473280"/>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8" name="TextBox 7">
            <a:extLst>
              <a:ext uri="{FF2B5EF4-FFF2-40B4-BE49-F238E27FC236}">
                <a16:creationId xmlns:a16="http://schemas.microsoft.com/office/drawing/2014/main" id="{DF5C539B-0094-23E1-A76B-945C97FD692D}"/>
              </a:ext>
            </a:extLst>
          </p:cNvPr>
          <p:cNvSpPr txBox="1"/>
          <p:nvPr/>
        </p:nvSpPr>
        <p:spPr>
          <a:xfrm>
            <a:off x="5061648" y="1545328"/>
            <a:ext cx="1553502" cy="338554"/>
          </a:xfrm>
          <a:prstGeom prst="rect">
            <a:avLst/>
          </a:prstGeom>
          <a:noFill/>
        </p:spPr>
        <p:txBody>
          <a:bodyPr wrap="none" rtlCol="0">
            <a:spAutoFit/>
          </a:bodyPr>
          <a:lstStyle/>
          <a:p>
            <a:r>
              <a:rPr lang="en-GB" sz="1600" b="1" dirty="0" err="1"/>
              <a:t>src</a:t>
            </a:r>
            <a:r>
              <a:rPr lang="en-GB" sz="1600" b="1" dirty="0"/>
              <a:t>/Counter.js</a:t>
            </a:r>
          </a:p>
        </p:txBody>
      </p:sp>
      <p:sp>
        <p:nvSpPr>
          <p:cNvPr id="9" name="TextBox 8">
            <a:extLst>
              <a:ext uri="{FF2B5EF4-FFF2-40B4-BE49-F238E27FC236}">
                <a16:creationId xmlns:a16="http://schemas.microsoft.com/office/drawing/2014/main" id="{5D755607-2EB8-F7A1-9DC1-9ECFBD032B38}"/>
              </a:ext>
            </a:extLst>
          </p:cNvPr>
          <p:cNvSpPr txBox="1"/>
          <p:nvPr/>
        </p:nvSpPr>
        <p:spPr>
          <a:xfrm>
            <a:off x="6671392" y="694309"/>
            <a:ext cx="2472608" cy="3046988"/>
          </a:xfrm>
          <a:prstGeom prst="rect">
            <a:avLst/>
          </a:prstGeom>
          <a:noFill/>
          <a:ln>
            <a:solidFill>
              <a:schemeClr val="tx1"/>
            </a:solidFill>
          </a:ln>
        </p:spPr>
        <p:txBody>
          <a:bodyPr wrap="square" rtlCol="0">
            <a:spAutoFit/>
          </a:bodyPr>
          <a:lstStyle/>
          <a:p>
            <a:r>
              <a:rPr lang="en-GB" sz="1600" dirty="0"/>
              <a:t>Also try to adding a second counter and watch the times being displayed as you click the buttons. Note they are different.</a:t>
            </a:r>
          </a:p>
          <a:p>
            <a:endParaRPr lang="en-GB" sz="1600" dirty="0"/>
          </a:p>
          <a:p>
            <a:endParaRPr lang="en-GB" sz="1600" dirty="0"/>
          </a:p>
          <a:p>
            <a:endParaRPr lang="en-GB" sz="1600" dirty="0"/>
          </a:p>
          <a:p>
            <a:endParaRPr lang="en-GB" sz="1600" dirty="0"/>
          </a:p>
          <a:p>
            <a:endParaRPr lang="en-GB" sz="1600" dirty="0"/>
          </a:p>
          <a:p>
            <a:endParaRPr lang="en-GB" sz="1600" dirty="0"/>
          </a:p>
        </p:txBody>
      </p:sp>
      <p:pic>
        <p:nvPicPr>
          <p:cNvPr id="11" name="Picture 10">
            <a:extLst>
              <a:ext uri="{FF2B5EF4-FFF2-40B4-BE49-F238E27FC236}">
                <a16:creationId xmlns:a16="http://schemas.microsoft.com/office/drawing/2014/main" id="{1936827B-9441-7C40-7715-B880F5756825}"/>
              </a:ext>
            </a:extLst>
          </p:cNvPr>
          <p:cNvPicPr>
            <a:picLocks noChangeAspect="1"/>
          </p:cNvPicPr>
          <p:nvPr/>
        </p:nvPicPr>
        <p:blipFill>
          <a:blip r:embed="rId2"/>
          <a:stretch>
            <a:fillRect/>
          </a:stretch>
        </p:blipFill>
        <p:spPr>
          <a:xfrm>
            <a:off x="7153108" y="2258288"/>
            <a:ext cx="1333500" cy="1371600"/>
          </a:xfrm>
          <a:prstGeom prst="rect">
            <a:avLst/>
          </a:prstGeom>
        </p:spPr>
      </p:pic>
    </p:spTree>
    <p:extLst>
      <p:ext uri="{BB962C8B-B14F-4D97-AF65-F5344CB8AC3E}">
        <p14:creationId xmlns:p14="http://schemas.microsoft.com/office/powerpoint/2010/main" val="83842093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747BA-7ACF-2055-0CC2-4EC32C56B007}"/>
              </a:ext>
            </a:extLst>
          </p:cNvPr>
          <p:cNvSpPr>
            <a:spLocks noGrp="1"/>
          </p:cNvSpPr>
          <p:nvPr>
            <p:ph type="title"/>
          </p:nvPr>
        </p:nvSpPr>
        <p:spPr>
          <a:xfrm>
            <a:off x="257175" y="0"/>
            <a:ext cx="2258609" cy="844550"/>
          </a:xfrm>
        </p:spPr>
        <p:txBody>
          <a:bodyPr/>
          <a:lstStyle/>
          <a:p>
            <a:r>
              <a:rPr lang="en-GB" dirty="0"/>
              <a:t>Exercise</a:t>
            </a:r>
          </a:p>
        </p:txBody>
      </p:sp>
      <p:sp>
        <p:nvSpPr>
          <p:cNvPr id="3" name="Content Placeholder 2">
            <a:extLst>
              <a:ext uri="{FF2B5EF4-FFF2-40B4-BE49-F238E27FC236}">
                <a16:creationId xmlns:a16="http://schemas.microsoft.com/office/drawing/2014/main" id="{EF4014B2-4D4F-D123-32B6-8E0032E4F929}"/>
              </a:ext>
            </a:extLst>
          </p:cNvPr>
          <p:cNvSpPr>
            <a:spLocks noGrp="1"/>
          </p:cNvSpPr>
          <p:nvPr>
            <p:ph idx="1"/>
          </p:nvPr>
        </p:nvSpPr>
        <p:spPr>
          <a:xfrm>
            <a:off x="0" y="649082"/>
            <a:ext cx="3401757" cy="5189743"/>
          </a:xfrm>
        </p:spPr>
        <p:txBody>
          <a:bodyPr/>
          <a:lstStyle/>
          <a:p>
            <a:r>
              <a:rPr lang="en-GB" dirty="0"/>
              <a:t>Create a function component one called </a:t>
            </a:r>
            <a:r>
              <a:rPr lang="en-GB" dirty="0" err="1"/>
              <a:t>UserGroup</a:t>
            </a:r>
            <a:r>
              <a:rPr lang="en-GB" dirty="0"/>
              <a:t> which contains a Counter to count each user as they join the group and also stores the group name</a:t>
            </a:r>
          </a:p>
          <a:p>
            <a:pPr lvl="1"/>
            <a:r>
              <a:rPr lang="en-GB" dirty="0"/>
              <a:t>This is a crude exercise, so we will forget about actually storing individual users details etc. </a:t>
            </a:r>
          </a:p>
        </p:txBody>
      </p:sp>
      <p:sp>
        <p:nvSpPr>
          <p:cNvPr id="4" name="Footer Placeholder 3">
            <a:extLst>
              <a:ext uri="{FF2B5EF4-FFF2-40B4-BE49-F238E27FC236}">
                <a16:creationId xmlns:a16="http://schemas.microsoft.com/office/drawing/2014/main" id="{732EF8B5-7A9F-0F5A-B638-966C939A35C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5FBFB97-B249-3B84-5551-604EEA073ACF}"/>
              </a:ext>
            </a:extLst>
          </p:cNvPr>
          <p:cNvSpPr txBox="1"/>
          <p:nvPr/>
        </p:nvSpPr>
        <p:spPr>
          <a:xfrm>
            <a:off x="3761830" y="158806"/>
            <a:ext cx="5292150" cy="6555641"/>
          </a:xfrm>
          <a:prstGeom prst="rect">
            <a:avLst/>
          </a:prstGeom>
          <a:solidFill>
            <a:schemeClr val="accent6">
              <a:lumMod val="20000"/>
              <a:lumOff val="80000"/>
            </a:schemeClr>
          </a:solidFill>
          <a:ln>
            <a:solidFill>
              <a:schemeClr val="tx1"/>
            </a:solidFill>
          </a:ln>
        </p:spPr>
        <p:txBody>
          <a:bodyPr wrap="square" rtlCol="0">
            <a:spAutoFit/>
          </a:bodyPr>
          <a:lstStyle/>
          <a:p>
            <a:r>
              <a:rPr lang="en-GB" sz="1400" dirty="0"/>
              <a:t>import React,{ </a:t>
            </a:r>
            <a:r>
              <a:rPr lang="en-GB" sz="1400" dirty="0" err="1"/>
              <a:t>useState</a:t>
            </a:r>
            <a:r>
              <a:rPr lang="en-GB" sz="1400" dirty="0"/>
              <a:t> } from 'react';</a:t>
            </a:r>
          </a:p>
          <a:p>
            <a:r>
              <a:rPr lang="en-GB" sz="1400" dirty="0"/>
              <a:t>import Counter from './Counter';</a:t>
            </a:r>
          </a:p>
          <a:p>
            <a:endParaRPr lang="en-GB" sz="1400" dirty="0"/>
          </a:p>
          <a:p>
            <a:r>
              <a:rPr lang="en-GB" sz="1400" dirty="0"/>
              <a:t>function </a:t>
            </a:r>
            <a:r>
              <a:rPr lang="en-GB" sz="1400" dirty="0" err="1"/>
              <a:t>UserGroup</a:t>
            </a:r>
            <a:r>
              <a:rPr lang="en-GB" sz="1400" dirty="0"/>
              <a:t>(props)</a:t>
            </a:r>
          </a:p>
          <a:p>
            <a:r>
              <a:rPr lang="en-GB" sz="1400" dirty="0"/>
              <a:t>{</a:t>
            </a:r>
          </a:p>
          <a:p>
            <a:r>
              <a:rPr lang="en-GB" sz="1400" dirty="0"/>
              <a:t>   </a:t>
            </a:r>
            <a:r>
              <a:rPr lang="en-GB" sz="1400" dirty="0" err="1"/>
              <a:t>const</a:t>
            </a:r>
            <a:r>
              <a:rPr lang="en-GB" sz="1400" dirty="0"/>
              <a:t> [</a:t>
            </a:r>
            <a:r>
              <a:rPr lang="en-GB" sz="1400" b="1" dirty="0" err="1"/>
              <a:t>groupName</a:t>
            </a:r>
            <a:r>
              <a:rPr lang="en-GB" sz="1400" b="1" dirty="0"/>
              <a:t>, </a:t>
            </a:r>
            <a:r>
              <a:rPr lang="en-GB" sz="1400" b="1" dirty="0" err="1"/>
              <a:t>setGroupName</a:t>
            </a:r>
            <a:r>
              <a:rPr lang="en-GB" sz="1400" dirty="0"/>
              <a:t>] = </a:t>
            </a:r>
            <a:r>
              <a:rPr lang="en-GB" sz="1400" dirty="0" err="1"/>
              <a:t>useState</a:t>
            </a:r>
            <a:r>
              <a:rPr lang="en-GB" sz="1400" dirty="0"/>
              <a:t>(props.name);</a:t>
            </a:r>
          </a:p>
          <a:p>
            <a:endParaRPr lang="en-GB" sz="1400" dirty="0"/>
          </a:p>
          <a:p>
            <a:r>
              <a:rPr lang="en-GB" sz="1400" dirty="0"/>
              <a:t>   let today = new Date();</a:t>
            </a:r>
          </a:p>
          <a:p>
            <a:r>
              <a:rPr lang="en-GB" sz="1400" dirty="0"/>
              <a:t>   let time = </a:t>
            </a:r>
            <a:r>
              <a:rPr lang="en-GB" sz="1400" dirty="0" err="1"/>
              <a:t>today.getHours</a:t>
            </a:r>
            <a:r>
              <a:rPr lang="en-GB" sz="1400" dirty="0"/>
              <a:t>() + ":" </a:t>
            </a:r>
          </a:p>
          <a:p>
            <a:r>
              <a:rPr lang="en-GB" sz="1400" dirty="0"/>
              <a:t>                  + </a:t>
            </a:r>
            <a:r>
              <a:rPr lang="en-GB" sz="1400" dirty="0" err="1"/>
              <a:t>today.getMinutes</a:t>
            </a:r>
            <a:r>
              <a:rPr lang="en-GB" sz="1400" dirty="0"/>
              <a:t>() + ":" + </a:t>
            </a:r>
            <a:r>
              <a:rPr lang="en-GB" sz="1400" dirty="0" err="1"/>
              <a:t>today.getSeconds</a:t>
            </a:r>
            <a:r>
              <a:rPr lang="en-GB" sz="1400" dirty="0"/>
              <a:t>();</a:t>
            </a:r>
          </a:p>
          <a:p>
            <a:endParaRPr lang="en-GB" sz="1400" dirty="0"/>
          </a:p>
          <a:p>
            <a:r>
              <a:rPr lang="en-GB" sz="1400" dirty="0"/>
              <a:t>   function </a:t>
            </a:r>
            <a:r>
              <a:rPr lang="en-GB" sz="1400" dirty="0" err="1"/>
              <a:t>processUserGroup</a:t>
            </a:r>
            <a:r>
              <a:rPr lang="en-GB" sz="1400" dirty="0"/>
              <a:t>(e)</a:t>
            </a:r>
          </a:p>
          <a:p>
            <a:r>
              <a:rPr lang="en-GB" sz="1400" dirty="0"/>
              <a:t>   {</a:t>
            </a:r>
          </a:p>
          <a:p>
            <a:r>
              <a:rPr lang="en-GB" sz="1400" dirty="0"/>
              <a:t>      console.log(`Process user group ${</a:t>
            </a:r>
            <a:r>
              <a:rPr lang="en-GB" sz="1400" b="1" dirty="0" err="1"/>
              <a:t>groupName</a:t>
            </a:r>
            <a:r>
              <a:rPr lang="en-GB" sz="1400" dirty="0"/>
              <a:t>}`);</a:t>
            </a:r>
          </a:p>
          <a:p>
            <a:r>
              <a:rPr lang="en-GB" sz="1400" dirty="0"/>
              <a:t>      </a:t>
            </a:r>
            <a:r>
              <a:rPr lang="en-GB" sz="1400" dirty="0" err="1"/>
              <a:t>e.preventDefault</a:t>
            </a:r>
            <a:r>
              <a:rPr lang="en-GB" sz="1400" dirty="0"/>
              <a:t>();</a:t>
            </a:r>
          </a:p>
          <a:p>
            <a:r>
              <a:rPr lang="en-GB" sz="1400" dirty="0"/>
              <a:t>   }</a:t>
            </a:r>
          </a:p>
          <a:p>
            <a:endParaRPr lang="en-GB" sz="1400" dirty="0"/>
          </a:p>
          <a:p>
            <a:r>
              <a:rPr lang="en-GB" sz="1400" dirty="0"/>
              <a:t>   return (</a:t>
            </a:r>
          </a:p>
          <a:p>
            <a:r>
              <a:rPr lang="en-GB" sz="1400" dirty="0"/>
              <a:t>      &lt;div&gt;</a:t>
            </a:r>
          </a:p>
          <a:p>
            <a:r>
              <a:rPr lang="en-GB" sz="1400" dirty="0"/>
              <a:t>           &lt;span&gt;The time is {time}&lt;/span&gt;</a:t>
            </a:r>
          </a:p>
          <a:p>
            <a:r>
              <a:rPr lang="en-GB" sz="1400" dirty="0"/>
              <a:t>           &lt;</a:t>
            </a:r>
            <a:r>
              <a:rPr lang="en-GB" sz="1400" dirty="0" err="1"/>
              <a:t>br</a:t>
            </a:r>
            <a:r>
              <a:rPr lang="en-GB" sz="1400" dirty="0"/>
              <a:t>/&gt;&lt;span&gt;The group name is {</a:t>
            </a:r>
            <a:r>
              <a:rPr lang="en-GB" sz="1400" b="1" dirty="0" err="1"/>
              <a:t>groupName</a:t>
            </a:r>
            <a:r>
              <a:rPr lang="en-GB" sz="1400" dirty="0"/>
              <a:t>}&lt;/span&gt;</a:t>
            </a:r>
          </a:p>
          <a:p>
            <a:r>
              <a:rPr lang="en-GB" sz="1400" dirty="0"/>
              <a:t>           &lt;</a:t>
            </a:r>
            <a:r>
              <a:rPr lang="en-GB" sz="1400" dirty="0" err="1"/>
              <a:t>br</a:t>
            </a:r>
            <a:r>
              <a:rPr lang="en-GB" sz="1400" dirty="0"/>
              <a:t>/&gt;&lt;input value={</a:t>
            </a:r>
            <a:r>
              <a:rPr lang="en-GB" sz="1400" b="1" dirty="0" err="1"/>
              <a:t>groupName</a:t>
            </a:r>
            <a:r>
              <a:rPr lang="en-GB" sz="1400" dirty="0"/>
              <a:t>} </a:t>
            </a:r>
            <a:r>
              <a:rPr lang="en-GB" sz="1400" dirty="0" err="1"/>
              <a:t>onChange</a:t>
            </a:r>
            <a:r>
              <a:rPr lang="en-GB" sz="1400" dirty="0"/>
              <a:t> </a:t>
            </a:r>
            <a:br>
              <a:rPr lang="en-GB" sz="1400" dirty="0"/>
            </a:br>
            <a:r>
              <a:rPr lang="en-GB" sz="1400" dirty="0"/>
              <a:t>                      = {(e)=&gt;{</a:t>
            </a:r>
            <a:r>
              <a:rPr lang="en-GB" sz="1400" b="1" dirty="0" err="1"/>
              <a:t>setGroupName</a:t>
            </a:r>
            <a:r>
              <a:rPr lang="en-GB" sz="1400" dirty="0"/>
              <a:t>(</a:t>
            </a:r>
            <a:r>
              <a:rPr lang="en-GB" sz="1400" dirty="0" err="1"/>
              <a:t>e.target.value</a:t>
            </a:r>
            <a:r>
              <a:rPr lang="en-GB" sz="1400" dirty="0"/>
              <a:t>)}} /&gt;</a:t>
            </a:r>
          </a:p>
          <a:p>
            <a:r>
              <a:rPr lang="en-GB" sz="1400" dirty="0"/>
              <a:t>           &lt;</a:t>
            </a:r>
            <a:r>
              <a:rPr lang="en-GB" sz="1400" dirty="0" err="1"/>
              <a:t>br</a:t>
            </a:r>
            <a:r>
              <a:rPr lang="en-GB" sz="1400" dirty="0"/>
              <a:t>/&gt;&lt;button </a:t>
            </a:r>
            <a:r>
              <a:rPr lang="en-GB" sz="1400" dirty="0" err="1"/>
              <a:t>onClick</a:t>
            </a:r>
            <a:r>
              <a:rPr lang="en-GB" sz="1400" dirty="0"/>
              <a:t>={</a:t>
            </a:r>
            <a:r>
              <a:rPr lang="en-GB" sz="1400" dirty="0" err="1"/>
              <a:t>processUserGroup</a:t>
            </a:r>
            <a:r>
              <a:rPr lang="en-GB" sz="1400" dirty="0"/>
              <a:t>}&gt;</a:t>
            </a:r>
          </a:p>
          <a:p>
            <a:r>
              <a:rPr lang="en-GB" sz="1400" dirty="0"/>
              <a:t>                         Process User Group&lt;/button&gt;</a:t>
            </a:r>
          </a:p>
          <a:p>
            <a:r>
              <a:rPr lang="en-GB" sz="1400" dirty="0"/>
              <a:t>          </a:t>
            </a:r>
            <a:r>
              <a:rPr lang="en-GB" sz="1400" dirty="0">
                <a:solidFill>
                  <a:srgbClr val="FF0000"/>
                </a:solidFill>
              </a:rPr>
              <a:t> &lt;Counter /&gt;</a:t>
            </a:r>
          </a:p>
          <a:p>
            <a:r>
              <a:rPr lang="en-GB" sz="1400" dirty="0"/>
              <a:t>      &lt;/div&gt;</a:t>
            </a:r>
          </a:p>
          <a:p>
            <a:r>
              <a:rPr lang="en-GB" sz="1400" dirty="0"/>
              <a:t>   );</a:t>
            </a:r>
          </a:p>
          <a:p>
            <a:r>
              <a:rPr lang="en-GB" sz="1400" dirty="0"/>
              <a:t>}</a:t>
            </a:r>
          </a:p>
          <a:p>
            <a:r>
              <a:rPr lang="en-GB" sz="1400" dirty="0"/>
              <a:t>export default </a:t>
            </a:r>
            <a:r>
              <a:rPr lang="en-GB" sz="1400" dirty="0" err="1"/>
              <a:t>UserGroup</a:t>
            </a:r>
            <a:r>
              <a:rPr lang="en-GB" sz="1400" dirty="0"/>
              <a:t>;</a:t>
            </a:r>
          </a:p>
        </p:txBody>
      </p:sp>
      <p:sp>
        <p:nvSpPr>
          <p:cNvPr id="6" name="TextBox 5">
            <a:extLst>
              <a:ext uri="{FF2B5EF4-FFF2-40B4-BE49-F238E27FC236}">
                <a16:creationId xmlns:a16="http://schemas.microsoft.com/office/drawing/2014/main" id="{B6F41BC5-4D6D-B91A-9858-41312150C144}"/>
              </a:ext>
            </a:extLst>
          </p:cNvPr>
          <p:cNvSpPr txBox="1"/>
          <p:nvPr/>
        </p:nvSpPr>
        <p:spPr>
          <a:xfrm>
            <a:off x="7125102" y="163543"/>
            <a:ext cx="1850186" cy="338554"/>
          </a:xfrm>
          <a:prstGeom prst="rect">
            <a:avLst/>
          </a:prstGeom>
          <a:noFill/>
        </p:spPr>
        <p:txBody>
          <a:bodyPr wrap="none" rtlCol="0">
            <a:spAutoFit/>
          </a:bodyPr>
          <a:lstStyle/>
          <a:p>
            <a:r>
              <a:rPr lang="en-GB" sz="1600" b="1" dirty="0" err="1"/>
              <a:t>src</a:t>
            </a:r>
            <a:r>
              <a:rPr lang="en-GB" sz="1600" b="1" dirty="0"/>
              <a:t>/UserGroup.js</a:t>
            </a:r>
          </a:p>
        </p:txBody>
      </p:sp>
      <p:sp>
        <p:nvSpPr>
          <p:cNvPr id="7" name="TextBox 6">
            <a:extLst>
              <a:ext uri="{FF2B5EF4-FFF2-40B4-BE49-F238E27FC236}">
                <a16:creationId xmlns:a16="http://schemas.microsoft.com/office/drawing/2014/main" id="{2005EE8B-CCE1-8C01-8DE2-F51434B62B5B}"/>
              </a:ext>
            </a:extLst>
          </p:cNvPr>
          <p:cNvSpPr txBox="1"/>
          <p:nvPr/>
        </p:nvSpPr>
        <p:spPr>
          <a:xfrm>
            <a:off x="126753" y="4340039"/>
            <a:ext cx="3275004"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UserGroup</a:t>
            </a:r>
            <a:r>
              <a:rPr lang="en-GB" sz="1200" dirty="0"/>
              <a:t> from './</a:t>
            </a:r>
            <a:r>
              <a:rPr lang="en-GB" sz="1200" dirty="0" err="1"/>
              <a:t>UserGroup</a:t>
            </a:r>
            <a:r>
              <a:rPr lang="en-GB" sz="1200" dirty="0"/>
              <a:t>';</a:t>
            </a:r>
          </a:p>
          <a:p>
            <a:r>
              <a:rPr lang="en-GB" sz="1200" dirty="0"/>
              <a:t>….</a:t>
            </a:r>
          </a:p>
          <a:p>
            <a:r>
              <a:rPr lang="en-GB" sz="1200" dirty="0"/>
              <a:t>function example8()</a:t>
            </a:r>
          </a:p>
          <a:p>
            <a:r>
              <a:rPr lang="en-GB" sz="1200" dirty="0"/>
              <a:t>{</a:t>
            </a:r>
          </a:p>
          <a:p>
            <a:r>
              <a:rPr lang="en-GB" sz="1200" dirty="0"/>
              <a:t>   return &lt;</a:t>
            </a:r>
            <a:r>
              <a:rPr lang="en-GB" sz="1200" dirty="0" err="1"/>
              <a:t>UserGroup</a:t>
            </a:r>
            <a:r>
              <a:rPr lang="en-GB" sz="1200" dirty="0"/>
              <a:t> name="</a:t>
            </a:r>
            <a:r>
              <a:rPr lang="en-GB" sz="1200" dirty="0" err="1"/>
              <a:t>MyMembers</a:t>
            </a:r>
            <a:r>
              <a:rPr lang="en-GB" sz="1200" dirty="0"/>
              <a:t>"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{example8()}</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8" name="TextBox 7">
            <a:extLst>
              <a:ext uri="{FF2B5EF4-FFF2-40B4-BE49-F238E27FC236}">
                <a16:creationId xmlns:a16="http://schemas.microsoft.com/office/drawing/2014/main" id="{E455359D-F7E3-1F96-8D27-357B0BD2F791}"/>
              </a:ext>
            </a:extLst>
          </p:cNvPr>
          <p:cNvSpPr txBox="1"/>
          <p:nvPr/>
        </p:nvSpPr>
        <p:spPr>
          <a:xfrm>
            <a:off x="2134351" y="6309809"/>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9" name="TextBox 8">
            <a:extLst>
              <a:ext uri="{FF2B5EF4-FFF2-40B4-BE49-F238E27FC236}">
                <a16:creationId xmlns:a16="http://schemas.microsoft.com/office/drawing/2014/main" id="{95AFA900-99D6-4951-4D55-6BC04913CA2C}"/>
              </a:ext>
            </a:extLst>
          </p:cNvPr>
          <p:cNvSpPr txBox="1"/>
          <p:nvPr/>
        </p:nvSpPr>
        <p:spPr>
          <a:xfrm>
            <a:off x="8221067" y="6279031"/>
            <a:ext cx="796180" cy="369332"/>
          </a:xfrm>
          <a:prstGeom prst="rect">
            <a:avLst/>
          </a:prstGeom>
          <a:noFill/>
        </p:spPr>
        <p:txBody>
          <a:bodyPr wrap="none" rtlCol="0">
            <a:spAutoFit/>
          </a:bodyPr>
          <a:lstStyle/>
          <a:p>
            <a:r>
              <a:rPr lang="en-GB" b="1" dirty="0"/>
              <a:t>P.T.O.</a:t>
            </a:r>
          </a:p>
        </p:txBody>
      </p:sp>
    </p:spTree>
    <p:extLst>
      <p:ext uri="{BB962C8B-B14F-4D97-AF65-F5344CB8AC3E}">
        <p14:creationId xmlns:p14="http://schemas.microsoft.com/office/powerpoint/2010/main" val="146921329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2A09E-3985-57D2-AB01-1CB9026FA37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0ECB1B2-1AEA-18EE-3BD1-6A9F51C068D5}"/>
              </a:ext>
            </a:extLst>
          </p:cNvPr>
          <p:cNvSpPr>
            <a:spLocks noGrp="1"/>
          </p:cNvSpPr>
          <p:nvPr>
            <p:ph idx="1"/>
          </p:nvPr>
        </p:nvSpPr>
        <p:spPr>
          <a:xfrm>
            <a:off x="200025" y="659332"/>
            <a:ext cx="8743950" cy="1163028"/>
          </a:xfrm>
        </p:spPr>
        <p:txBody>
          <a:bodyPr/>
          <a:lstStyle/>
          <a:p>
            <a:r>
              <a:rPr lang="en-GB" dirty="0"/>
              <a:t>In the previous exercise, we displayed the “time” every time we rendered a </a:t>
            </a:r>
            <a:r>
              <a:rPr lang="en-GB" dirty="0" err="1"/>
              <a:t>UserGroup</a:t>
            </a:r>
            <a:r>
              <a:rPr lang="en-GB" dirty="0"/>
              <a:t> or Counter component</a:t>
            </a:r>
          </a:p>
          <a:p>
            <a:r>
              <a:rPr lang="en-GB" dirty="0"/>
              <a:t>Note the times displayed each time you enter text or click a button</a:t>
            </a:r>
          </a:p>
        </p:txBody>
      </p:sp>
      <p:sp>
        <p:nvSpPr>
          <p:cNvPr id="4" name="Footer Placeholder 3">
            <a:extLst>
              <a:ext uri="{FF2B5EF4-FFF2-40B4-BE49-F238E27FC236}">
                <a16:creationId xmlns:a16="http://schemas.microsoft.com/office/drawing/2014/main" id="{0D6D3FE9-591E-745B-6AFA-E80354C91630}"/>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DAA192A7-9D72-F0BC-A883-BAA6EFF1407F}"/>
              </a:ext>
            </a:extLst>
          </p:cNvPr>
          <p:cNvPicPr>
            <a:picLocks noChangeAspect="1"/>
          </p:cNvPicPr>
          <p:nvPr/>
        </p:nvPicPr>
        <p:blipFill>
          <a:blip r:embed="rId2"/>
          <a:stretch>
            <a:fillRect/>
          </a:stretch>
        </p:blipFill>
        <p:spPr>
          <a:xfrm>
            <a:off x="355600" y="1790946"/>
            <a:ext cx="2085975" cy="1571625"/>
          </a:xfrm>
          <a:prstGeom prst="rect">
            <a:avLst/>
          </a:prstGeom>
          <a:ln>
            <a:solidFill>
              <a:schemeClr val="tx1"/>
            </a:solidFill>
          </a:ln>
        </p:spPr>
      </p:pic>
      <p:grpSp>
        <p:nvGrpSpPr>
          <p:cNvPr id="30" name="Group 29">
            <a:extLst>
              <a:ext uri="{FF2B5EF4-FFF2-40B4-BE49-F238E27FC236}">
                <a16:creationId xmlns:a16="http://schemas.microsoft.com/office/drawing/2014/main" id="{BD5013BF-17F1-4D4D-A34C-5474B4F08D33}"/>
              </a:ext>
            </a:extLst>
          </p:cNvPr>
          <p:cNvGrpSpPr/>
          <p:nvPr/>
        </p:nvGrpSpPr>
        <p:grpSpPr>
          <a:xfrm>
            <a:off x="355600" y="5174508"/>
            <a:ext cx="2343150" cy="1600200"/>
            <a:chOff x="4488792" y="3865472"/>
            <a:chExt cx="2343150" cy="1600200"/>
          </a:xfrm>
        </p:grpSpPr>
        <p:pic>
          <p:nvPicPr>
            <p:cNvPr id="13" name="Picture 12">
              <a:extLst>
                <a:ext uri="{FF2B5EF4-FFF2-40B4-BE49-F238E27FC236}">
                  <a16:creationId xmlns:a16="http://schemas.microsoft.com/office/drawing/2014/main" id="{58E5D116-FF9C-EF66-B1AC-71162651D11C}"/>
                </a:ext>
              </a:extLst>
            </p:cNvPr>
            <p:cNvPicPr>
              <a:picLocks noChangeAspect="1"/>
            </p:cNvPicPr>
            <p:nvPr/>
          </p:nvPicPr>
          <p:blipFill>
            <a:blip r:embed="rId3"/>
            <a:stretch>
              <a:fillRect/>
            </a:stretch>
          </p:blipFill>
          <p:spPr>
            <a:xfrm>
              <a:off x="4488792" y="3865472"/>
              <a:ext cx="2343150" cy="1600200"/>
            </a:xfrm>
            <a:prstGeom prst="rect">
              <a:avLst/>
            </a:prstGeom>
            <a:ln>
              <a:solidFill>
                <a:schemeClr val="tx1"/>
              </a:solidFill>
            </a:ln>
          </p:spPr>
        </p:pic>
        <p:sp>
          <p:nvSpPr>
            <p:cNvPr id="9" name="Rectangle 8">
              <a:extLst>
                <a:ext uri="{FF2B5EF4-FFF2-40B4-BE49-F238E27FC236}">
                  <a16:creationId xmlns:a16="http://schemas.microsoft.com/office/drawing/2014/main" id="{D5C4170A-7371-6725-FE03-C7A3518E1F25}"/>
                </a:ext>
              </a:extLst>
            </p:cNvPr>
            <p:cNvSpPr/>
            <p:nvPr/>
          </p:nvSpPr>
          <p:spPr bwMode="auto">
            <a:xfrm>
              <a:off x="5239886" y="4728348"/>
              <a:ext cx="630130" cy="289007"/>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pSp>
        <p:nvGrpSpPr>
          <p:cNvPr id="29" name="Group 28">
            <a:extLst>
              <a:ext uri="{FF2B5EF4-FFF2-40B4-BE49-F238E27FC236}">
                <a16:creationId xmlns:a16="http://schemas.microsoft.com/office/drawing/2014/main" id="{C4BF4135-BE14-494A-7DCB-67D9B3C2A553}"/>
              </a:ext>
            </a:extLst>
          </p:cNvPr>
          <p:cNvGrpSpPr/>
          <p:nvPr/>
        </p:nvGrpSpPr>
        <p:grpSpPr>
          <a:xfrm>
            <a:off x="355600" y="3441329"/>
            <a:ext cx="2333625" cy="1609725"/>
            <a:chOff x="2286000" y="2576759"/>
            <a:chExt cx="2333625" cy="1609725"/>
          </a:xfrm>
        </p:grpSpPr>
        <p:pic>
          <p:nvPicPr>
            <p:cNvPr id="8" name="Picture 7">
              <a:extLst>
                <a:ext uri="{FF2B5EF4-FFF2-40B4-BE49-F238E27FC236}">
                  <a16:creationId xmlns:a16="http://schemas.microsoft.com/office/drawing/2014/main" id="{B936BE15-B36C-C5FA-D3FE-EEB8EDE96D2E}"/>
                </a:ext>
              </a:extLst>
            </p:cNvPr>
            <p:cNvPicPr>
              <a:picLocks noChangeAspect="1"/>
            </p:cNvPicPr>
            <p:nvPr/>
          </p:nvPicPr>
          <p:blipFill>
            <a:blip r:embed="rId4"/>
            <a:stretch>
              <a:fillRect/>
            </a:stretch>
          </p:blipFill>
          <p:spPr>
            <a:xfrm>
              <a:off x="2286000" y="2576759"/>
              <a:ext cx="2333625" cy="1609725"/>
            </a:xfrm>
            <a:prstGeom prst="rect">
              <a:avLst/>
            </a:prstGeom>
            <a:ln>
              <a:solidFill>
                <a:schemeClr val="tx1"/>
              </a:solidFill>
            </a:ln>
          </p:spPr>
        </p:pic>
        <p:sp>
          <p:nvSpPr>
            <p:cNvPr id="24" name="Rectangle 23">
              <a:extLst>
                <a:ext uri="{FF2B5EF4-FFF2-40B4-BE49-F238E27FC236}">
                  <a16:creationId xmlns:a16="http://schemas.microsoft.com/office/drawing/2014/main" id="{FA58FE1A-F4B7-EA75-6718-9C13D07DB41B}"/>
                </a:ext>
              </a:extLst>
            </p:cNvPr>
            <p:cNvSpPr/>
            <p:nvPr/>
          </p:nvSpPr>
          <p:spPr bwMode="auto">
            <a:xfrm>
              <a:off x="3033000" y="2611331"/>
              <a:ext cx="630130" cy="289007"/>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6" name="Rectangle 25">
              <a:extLst>
                <a:ext uri="{FF2B5EF4-FFF2-40B4-BE49-F238E27FC236}">
                  <a16:creationId xmlns:a16="http://schemas.microsoft.com/office/drawing/2014/main" id="{DE961CD3-B7D2-AD43-C48E-FFA636E64B98}"/>
                </a:ext>
              </a:extLst>
            </p:cNvPr>
            <p:cNvSpPr/>
            <p:nvPr/>
          </p:nvSpPr>
          <p:spPr bwMode="auto">
            <a:xfrm>
              <a:off x="3024170" y="3431765"/>
              <a:ext cx="630130" cy="289007"/>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
        <p:nvSpPr>
          <p:cNvPr id="28" name="TextBox 27">
            <a:extLst>
              <a:ext uri="{FF2B5EF4-FFF2-40B4-BE49-F238E27FC236}">
                <a16:creationId xmlns:a16="http://schemas.microsoft.com/office/drawing/2014/main" id="{2E4F5B1A-DB68-9CEB-9CDE-0EDFE7268B64}"/>
              </a:ext>
            </a:extLst>
          </p:cNvPr>
          <p:cNvSpPr txBox="1"/>
          <p:nvPr/>
        </p:nvSpPr>
        <p:spPr>
          <a:xfrm>
            <a:off x="2788346" y="3441329"/>
            <a:ext cx="6110210" cy="1584000"/>
          </a:xfrm>
          <a:prstGeom prst="rect">
            <a:avLst/>
          </a:prstGeom>
          <a:solidFill>
            <a:schemeClr val="bg1"/>
          </a:solidFill>
          <a:ln>
            <a:solidFill>
              <a:schemeClr val="tx1"/>
            </a:solidFill>
          </a:ln>
        </p:spPr>
        <p:txBody>
          <a:bodyPr wrap="square" rtlCol="0">
            <a:spAutoFit/>
          </a:bodyPr>
          <a:lstStyle/>
          <a:p>
            <a:r>
              <a:rPr lang="en-GB" dirty="0"/>
              <a:t>Notice how entering the group name in the </a:t>
            </a:r>
            <a:r>
              <a:rPr lang="en-GB" dirty="0" err="1"/>
              <a:t>UserGroup</a:t>
            </a:r>
            <a:r>
              <a:rPr lang="en-GB" dirty="0"/>
              <a:t> component changes it’s state (the “</a:t>
            </a:r>
            <a:r>
              <a:rPr lang="en-GB" dirty="0" err="1"/>
              <a:t>groupName</a:t>
            </a:r>
            <a:r>
              <a:rPr lang="en-GB" dirty="0"/>
              <a:t>” state variable). This renders both the components because the </a:t>
            </a:r>
            <a:r>
              <a:rPr lang="en-GB" dirty="0" err="1"/>
              <a:t>UserGroup</a:t>
            </a:r>
            <a:r>
              <a:rPr lang="en-GB" dirty="0"/>
              <a:t> render() function contains the &lt;Counter /&gt; tag.</a:t>
            </a:r>
            <a:br>
              <a:rPr lang="en-GB" dirty="0"/>
            </a:br>
            <a:endParaRPr lang="en-GB" dirty="0"/>
          </a:p>
        </p:txBody>
      </p:sp>
      <p:sp>
        <p:nvSpPr>
          <p:cNvPr id="31" name="TextBox 30">
            <a:extLst>
              <a:ext uri="{FF2B5EF4-FFF2-40B4-BE49-F238E27FC236}">
                <a16:creationId xmlns:a16="http://schemas.microsoft.com/office/drawing/2014/main" id="{27F597C6-287E-6421-29BC-8C17AD2C373B}"/>
              </a:ext>
            </a:extLst>
          </p:cNvPr>
          <p:cNvSpPr txBox="1"/>
          <p:nvPr/>
        </p:nvSpPr>
        <p:spPr>
          <a:xfrm>
            <a:off x="2788346" y="5174508"/>
            <a:ext cx="6110210" cy="1584000"/>
          </a:xfrm>
          <a:prstGeom prst="rect">
            <a:avLst/>
          </a:prstGeom>
          <a:solidFill>
            <a:schemeClr val="bg1"/>
          </a:solidFill>
          <a:ln>
            <a:solidFill>
              <a:schemeClr val="tx1"/>
            </a:solidFill>
          </a:ln>
        </p:spPr>
        <p:txBody>
          <a:bodyPr wrap="square" rtlCol="0">
            <a:spAutoFit/>
          </a:bodyPr>
          <a:lstStyle/>
          <a:p>
            <a:r>
              <a:rPr lang="en-GB" dirty="0"/>
              <a:t>Clicking the “Increment Count” button changes the Counter component state (the “count” state variable). This only renders the Counter component.</a:t>
            </a:r>
          </a:p>
          <a:p>
            <a:endParaRPr lang="en-GB" dirty="0"/>
          </a:p>
          <a:p>
            <a:endParaRPr lang="en-GB" dirty="0"/>
          </a:p>
        </p:txBody>
      </p:sp>
      <p:sp>
        <p:nvSpPr>
          <p:cNvPr id="32" name="TextBox 31">
            <a:extLst>
              <a:ext uri="{FF2B5EF4-FFF2-40B4-BE49-F238E27FC236}">
                <a16:creationId xmlns:a16="http://schemas.microsoft.com/office/drawing/2014/main" id="{EF946AF6-A418-1BEB-0A79-39248D587D34}"/>
              </a:ext>
            </a:extLst>
          </p:cNvPr>
          <p:cNvSpPr txBox="1"/>
          <p:nvPr/>
        </p:nvSpPr>
        <p:spPr>
          <a:xfrm>
            <a:off x="2788346" y="1786638"/>
            <a:ext cx="6110210" cy="1584000"/>
          </a:xfrm>
          <a:prstGeom prst="rect">
            <a:avLst/>
          </a:prstGeom>
          <a:solidFill>
            <a:schemeClr val="bg1"/>
          </a:solidFill>
          <a:ln>
            <a:solidFill>
              <a:schemeClr val="tx1"/>
            </a:solidFill>
          </a:ln>
        </p:spPr>
        <p:txBody>
          <a:bodyPr wrap="square" rtlCol="0">
            <a:spAutoFit/>
          </a:bodyPr>
          <a:lstStyle/>
          <a:p>
            <a:r>
              <a:rPr lang="en-GB" dirty="0"/>
              <a:t>The </a:t>
            </a:r>
            <a:r>
              <a:rPr lang="en-GB" dirty="0" err="1"/>
              <a:t>UserGroup</a:t>
            </a:r>
            <a:r>
              <a:rPr lang="en-GB" dirty="0"/>
              <a:t> component renders the Counter component.</a:t>
            </a:r>
          </a:p>
          <a:p>
            <a:endParaRPr lang="en-GB" dirty="0"/>
          </a:p>
          <a:p>
            <a:endParaRPr lang="en-GB" dirty="0"/>
          </a:p>
          <a:p>
            <a:endParaRPr lang="en-GB" dirty="0"/>
          </a:p>
        </p:txBody>
      </p:sp>
      <p:sp>
        <p:nvSpPr>
          <p:cNvPr id="33" name="TextBox 32">
            <a:extLst>
              <a:ext uri="{FF2B5EF4-FFF2-40B4-BE49-F238E27FC236}">
                <a16:creationId xmlns:a16="http://schemas.microsoft.com/office/drawing/2014/main" id="{8C9B6DD6-CAF8-6A85-F3CC-EF8AA5A45295}"/>
              </a:ext>
            </a:extLst>
          </p:cNvPr>
          <p:cNvSpPr txBox="1"/>
          <p:nvPr/>
        </p:nvSpPr>
        <p:spPr>
          <a:xfrm>
            <a:off x="2788346" y="4615980"/>
            <a:ext cx="6071385" cy="276999"/>
          </a:xfrm>
          <a:prstGeom prst="rect">
            <a:avLst/>
          </a:prstGeom>
          <a:noFill/>
        </p:spPr>
        <p:txBody>
          <a:bodyPr wrap="square" rtlCol="0">
            <a:spAutoFit/>
          </a:bodyPr>
          <a:lstStyle/>
          <a:p>
            <a:r>
              <a:rPr lang="en-GB" sz="1200" i="1" dirty="0"/>
              <a:t>Note: just changing the state causes a re-render, even if you do not display it</a:t>
            </a:r>
          </a:p>
        </p:txBody>
      </p:sp>
    </p:spTree>
    <p:extLst>
      <p:ext uri="{BB962C8B-B14F-4D97-AF65-F5344CB8AC3E}">
        <p14:creationId xmlns:p14="http://schemas.microsoft.com/office/powerpoint/2010/main" val="115400671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539B-DEF8-F64E-0ED3-B9EA06E81B40}"/>
              </a:ext>
            </a:extLst>
          </p:cNvPr>
          <p:cNvSpPr>
            <a:spLocks noGrp="1"/>
          </p:cNvSpPr>
          <p:nvPr>
            <p:ph type="title"/>
          </p:nvPr>
        </p:nvSpPr>
        <p:spPr>
          <a:xfrm>
            <a:off x="257175" y="0"/>
            <a:ext cx="8686800" cy="407453"/>
          </a:xfrm>
        </p:spPr>
        <p:txBody>
          <a:bodyPr/>
          <a:lstStyle/>
          <a:p>
            <a:r>
              <a:rPr lang="en-GB" dirty="0"/>
              <a:t>Controlled Components</a:t>
            </a:r>
          </a:p>
        </p:txBody>
      </p:sp>
      <p:sp>
        <p:nvSpPr>
          <p:cNvPr id="3" name="Content Placeholder 2">
            <a:extLst>
              <a:ext uri="{FF2B5EF4-FFF2-40B4-BE49-F238E27FC236}">
                <a16:creationId xmlns:a16="http://schemas.microsoft.com/office/drawing/2014/main" id="{89B5E435-48B0-2420-AA81-1AFCC24A3516}"/>
              </a:ext>
            </a:extLst>
          </p:cNvPr>
          <p:cNvSpPr>
            <a:spLocks noGrp="1"/>
          </p:cNvSpPr>
          <p:nvPr>
            <p:ph idx="1"/>
          </p:nvPr>
        </p:nvSpPr>
        <p:spPr>
          <a:xfrm>
            <a:off x="187693" y="407453"/>
            <a:ext cx="8614609" cy="2169188"/>
          </a:xfrm>
        </p:spPr>
        <p:txBody>
          <a:bodyPr/>
          <a:lstStyle/>
          <a:p>
            <a:r>
              <a:rPr lang="en-GB" sz="1800" dirty="0"/>
              <a:t>In HTML, form elements such as &lt;input&gt;, &lt;</a:t>
            </a:r>
            <a:r>
              <a:rPr lang="en-GB" sz="1800" dirty="0" err="1"/>
              <a:t>textarea</a:t>
            </a:r>
            <a:r>
              <a:rPr lang="en-GB" sz="1800" dirty="0"/>
              <a:t>&gt;, and &lt;select&gt; typically maintain their own state</a:t>
            </a:r>
          </a:p>
          <a:p>
            <a:r>
              <a:rPr lang="en-GB" sz="1800" dirty="0"/>
              <a:t>However, the React state should be the “single source of truth”. </a:t>
            </a:r>
          </a:p>
          <a:p>
            <a:r>
              <a:rPr lang="en-GB" sz="1800" dirty="0"/>
              <a:t>Then the React component that renders a form also controls what happens in that form on subsequent user input aka </a:t>
            </a:r>
            <a:r>
              <a:rPr lang="en-GB" sz="1800" b="1" dirty="0"/>
              <a:t>controlled component</a:t>
            </a:r>
            <a:endParaRPr lang="en-GB" sz="1800" dirty="0"/>
          </a:p>
          <a:p>
            <a:pPr lvl="1">
              <a:buFont typeface="Wingdings" panose="05000000000000000000" pitchFamily="2" charset="2"/>
              <a:buChar char="Ø"/>
            </a:pPr>
            <a:r>
              <a:rPr lang="en-GB" sz="1600" dirty="0"/>
              <a:t>You can turn this behaviour off using a </a:t>
            </a:r>
            <a:r>
              <a:rPr lang="en-GB" sz="1600" b="1" dirty="0"/>
              <a:t>ref</a:t>
            </a:r>
            <a:r>
              <a:rPr lang="en-GB" sz="1600" dirty="0"/>
              <a:t> attribute aka </a:t>
            </a:r>
            <a:r>
              <a:rPr lang="en-GB" sz="1600" b="1" dirty="0"/>
              <a:t>uncontrolled component</a:t>
            </a:r>
            <a:endParaRPr lang="en-GB" sz="1600" dirty="0"/>
          </a:p>
          <a:p>
            <a:endParaRPr lang="en-GB" dirty="0"/>
          </a:p>
        </p:txBody>
      </p:sp>
      <p:sp>
        <p:nvSpPr>
          <p:cNvPr id="4" name="Footer Placeholder 3">
            <a:extLst>
              <a:ext uri="{FF2B5EF4-FFF2-40B4-BE49-F238E27FC236}">
                <a16:creationId xmlns:a16="http://schemas.microsoft.com/office/drawing/2014/main" id="{B4625B72-BFF7-6DBA-B1EC-32BCE04B2D98}"/>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1F32F1A5-523A-1524-B440-1B3D33A8E09E}"/>
              </a:ext>
            </a:extLst>
          </p:cNvPr>
          <p:cNvSpPr txBox="1"/>
          <p:nvPr/>
        </p:nvSpPr>
        <p:spPr>
          <a:xfrm>
            <a:off x="54337" y="2319183"/>
            <a:ext cx="9035326"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MyForm</a:t>
            </a:r>
            <a:r>
              <a:rPr lang="en-GB" sz="1600" dirty="0"/>
              <a:t>(props) {</a:t>
            </a:r>
          </a:p>
          <a:p>
            <a:r>
              <a:rPr lang="en-GB" sz="1600" dirty="0"/>
              <a:t>  </a:t>
            </a:r>
            <a:r>
              <a:rPr lang="en-GB" sz="1600" dirty="0" err="1"/>
              <a:t>const</a:t>
            </a:r>
            <a:r>
              <a:rPr lang="en-GB" sz="1600" dirty="0"/>
              <a:t> [name, </a:t>
            </a:r>
            <a:r>
              <a:rPr lang="en-GB" sz="1600" dirty="0" err="1"/>
              <a:t>setName</a:t>
            </a:r>
            <a:r>
              <a:rPr lang="en-GB" sz="1600" dirty="0"/>
              <a:t>] = </a:t>
            </a:r>
            <a:r>
              <a:rPr lang="en-GB" sz="1600" dirty="0" err="1"/>
              <a:t>useState</a:t>
            </a:r>
            <a:r>
              <a:rPr lang="en-GB" sz="1600" dirty="0"/>
              <a:t>(“”);</a:t>
            </a:r>
          </a:p>
          <a:p>
            <a:r>
              <a:rPr lang="en-GB" sz="1600" dirty="0"/>
              <a:t>  </a:t>
            </a:r>
            <a:r>
              <a:rPr lang="en-GB" sz="1600" dirty="0" err="1"/>
              <a:t>const</a:t>
            </a:r>
            <a:r>
              <a:rPr lang="en-GB" sz="1600" dirty="0"/>
              <a:t> [description, </a:t>
            </a:r>
            <a:r>
              <a:rPr lang="en-GB" sz="1600" dirty="0" err="1"/>
              <a:t>setDescription</a:t>
            </a:r>
            <a:r>
              <a:rPr lang="en-GB" sz="1600" dirty="0"/>
              <a:t>] = </a:t>
            </a:r>
            <a:r>
              <a:rPr lang="en-GB" sz="1600" dirty="0" err="1"/>
              <a:t>useState</a:t>
            </a:r>
            <a:r>
              <a:rPr lang="en-GB" sz="1600" dirty="0"/>
              <a:t>(“”);</a:t>
            </a:r>
          </a:p>
          <a:p>
            <a:endParaRPr lang="en-GB" sz="1600" dirty="0"/>
          </a:p>
          <a:p>
            <a:r>
              <a:rPr lang="en-GB" sz="1600" dirty="0"/>
              <a:t>  function </a:t>
            </a:r>
            <a:r>
              <a:rPr lang="en-GB" sz="1600" dirty="0" err="1"/>
              <a:t>nameChange</a:t>
            </a:r>
            <a:r>
              <a:rPr lang="en-GB" sz="1600" dirty="0"/>
              <a:t>(e) { </a:t>
            </a:r>
            <a:r>
              <a:rPr lang="en-GB" sz="1600" dirty="0" err="1"/>
              <a:t>setName</a:t>
            </a:r>
            <a:r>
              <a:rPr lang="en-GB" sz="1600" dirty="0"/>
              <a:t>(</a:t>
            </a:r>
            <a:r>
              <a:rPr lang="en-GB" sz="1600" b="1" dirty="0" err="1"/>
              <a:t>e.target</a:t>
            </a:r>
            <a:r>
              <a:rPr lang="en-GB" sz="1600" dirty="0" err="1"/>
              <a:t>.value</a:t>
            </a:r>
            <a:r>
              <a:rPr lang="en-GB" sz="1600" dirty="0"/>
              <a:t>); }</a:t>
            </a:r>
          </a:p>
          <a:p>
            <a:r>
              <a:rPr lang="en-GB" sz="1600" dirty="0"/>
              <a:t>  function </a:t>
            </a:r>
            <a:r>
              <a:rPr lang="en-GB" sz="1600" dirty="0" err="1"/>
              <a:t>descriptionChange</a:t>
            </a:r>
            <a:r>
              <a:rPr lang="en-GB" sz="1600" dirty="0"/>
              <a:t>(e) { </a:t>
            </a:r>
            <a:r>
              <a:rPr lang="en-GB" sz="1600" dirty="0" err="1"/>
              <a:t>setDescription</a:t>
            </a:r>
            <a:r>
              <a:rPr lang="en-GB" sz="1600" dirty="0"/>
              <a:t>(</a:t>
            </a:r>
            <a:r>
              <a:rPr lang="en-GB" sz="1600" b="1" dirty="0" err="1"/>
              <a:t>e.target</a:t>
            </a:r>
            <a:r>
              <a:rPr lang="en-GB" sz="1600" dirty="0" err="1"/>
              <a:t>.value</a:t>
            </a:r>
            <a:r>
              <a:rPr lang="en-GB" sz="1600" dirty="0"/>
              <a:t>); }</a:t>
            </a:r>
          </a:p>
          <a:p>
            <a:r>
              <a:rPr lang="en-GB" sz="1600" dirty="0"/>
              <a:t>  function </a:t>
            </a:r>
            <a:r>
              <a:rPr lang="en-GB" sz="1600" dirty="0" err="1"/>
              <a:t>formSubmit</a:t>
            </a:r>
            <a:r>
              <a:rPr lang="en-GB" sz="1600" dirty="0"/>
              <a:t>(e) { console.log(“Submitted”); </a:t>
            </a:r>
            <a:r>
              <a:rPr lang="en-GB" sz="1600" dirty="0" err="1"/>
              <a:t>e.preventDefault</a:t>
            </a:r>
            <a:r>
              <a:rPr lang="en-GB" sz="1600" dirty="0"/>
              <a:t>(); }</a:t>
            </a:r>
          </a:p>
          <a:p>
            <a:r>
              <a:rPr lang="en-GB" sz="1600" dirty="0"/>
              <a:t>  </a:t>
            </a:r>
          </a:p>
          <a:p>
            <a:r>
              <a:rPr lang="en-GB" sz="1600" dirty="0"/>
              <a:t>  render() {</a:t>
            </a:r>
          </a:p>
          <a:p>
            <a:r>
              <a:rPr lang="en-GB" sz="1600" dirty="0"/>
              <a:t>    return (&lt;form </a:t>
            </a:r>
            <a:r>
              <a:rPr lang="en-GB" sz="1600" b="1" dirty="0" err="1"/>
              <a:t>onSubmit</a:t>
            </a:r>
            <a:r>
              <a:rPr lang="en-GB" sz="1600" dirty="0"/>
              <a:t>={</a:t>
            </a:r>
            <a:r>
              <a:rPr lang="en-GB" sz="1600" dirty="0" err="1"/>
              <a:t>handleSubmit</a:t>
            </a:r>
            <a:r>
              <a:rPr lang="en-GB" sz="1600" dirty="0"/>
              <a:t>}&gt;</a:t>
            </a:r>
          </a:p>
          <a:p>
            <a:r>
              <a:rPr lang="en-GB" sz="1600" dirty="0"/>
              <a:t>                   &lt;label&gt;Name: </a:t>
            </a:r>
          </a:p>
          <a:p>
            <a:r>
              <a:rPr lang="en-GB" sz="1600" dirty="0"/>
              <a:t>                   &lt;input type="text" value={name} </a:t>
            </a:r>
            <a:r>
              <a:rPr lang="en-GB" sz="1600" b="1" dirty="0" err="1"/>
              <a:t>onChange</a:t>
            </a:r>
            <a:r>
              <a:rPr lang="en-GB" sz="1600" dirty="0"/>
              <a:t>={</a:t>
            </a:r>
            <a:r>
              <a:rPr lang="en-GB" sz="1600" dirty="0" err="1"/>
              <a:t>nameChange</a:t>
            </a:r>
            <a:r>
              <a:rPr lang="en-GB" sz="1600" dirty="0"/>
              <a:t>} /&gt;&lt;/label&gt;</a:t>
            </a:r>
          </a:p>
          <a:p>
            <a:r>
              <a:rPr lang="en-GB" sz="1600" dirty="0"/>
              <a:t>                   &lt;label&gt;Description:</a:t>
            </a:r>
          </a:p>
          <a:p>
            <a:r>
              <a:rPr lang="en-GB" sz="1600" dirty="0"/>
              <a:t>                   &lt;</a:t>
            </a:r>
            <a:r>
              <a:rPr lang="en-GB" sz="1600" dirty="0" err="1"/>
              <a:t>textarea</a:t>
            </a:r>
            <a:r>
              <a:rPr lang="en-GB" sz="1600" dirty="0"/>
              <a:t> value={description} </a:t>
            </a:r>
            <a:r>
              <a:rPr lang="en-GB" sz="1600" b="1" dirty="0" err="1"/>
              <a:t>onChange</a:t>
            </a:r>
            <a:r>
              <a:rPr lang="en-GB" sz="1600" dirty="0"/>
              <a:t>={</a:t>
            </a:r>
            <a:r>
              <a:rPr lang="en-GB" sz="1600" dirty="0" err="1"/>
              <a:t>descriptionChange</a:t>
            </a:r>
            <a:r>
              <a:rPr lang="en-GB" sz="1600" dirty="0"/>
              <a:t>} /&gt;&lt;/label&gt;</a:t>
            </a:r>
          </a:p>
          <a:p>
            <a:r>
              <a:rPr lang="en-GB" sz="1600" dirty="0"/>
              <a:t>                   &lt;input type="submit" value="Submit" /&gt;</a:t>
            </a:r>
          </a:p>
          <a:p>
            <a:r>
              <a:rPr lang="en-GB" sz="1600" dirty="0"/>
              <a:t>               &lt;/form&gt;);</a:t>
            </a:r>
          </a:p>
          <a:p>
            <a:r>
              <a:rPr lang="en-GB" sz="1600" dirty="0"/>
              <a:t>  }</a:t>
            </a:r>
          </a:p>
          <a:p>
            <a:r>
              <a:rPr lang="en-GB" sz="1600" dirty="0"/>
              <a:t>}</a:t>
            </a:r>
          </a:p>
        </p:txBody>
      </p:sp>
      <p:sp>
        <p:nvSpPr>
          <p:cNvPr id="11" name="TextBox 10">
            <a:extLst>
              <a:ext uri="{FF2B5EF4-FFF2-40B4-BE49-F238E27FC236}">
                <a16:creationId xmlns:a16="http://schemas.microsoft.com/office/drawing/2014/main" id="{1A4FF4DA-AB3F-A163-A5C1-762B23ED162F}"/>
              </a:ext>
            </a:extLst>
          </p:cNvPr>
          <p:cNvSpPr txBox="1"/>
          <p:nvPr/>
        </p:nvSpPr>
        <p:spPr>
          <a:xfrm>
            <a:off x="6827771" y="2304681"/>
            <a:ext cx="2045368" cy="923330"/>
          </a:xfrm>
          <a:prstGeom prst="rect">
            <a:avLst/>
          </a:prstGeom>
          <a:noFill/>
        </p:spPr>
        <p:txBody>
          <a:bodyPr wrap="square" rtlCol="0">
            <a:spAutoFit/>
          </a:bodyPr>
          <a:lstStyle/>
          <a:p>
            <a:r>
              <a:rPr lang="en-GB" i="1" dirty="0"/>
              <a:t>Recover the value entered using </a:t>
            </a:r>
            <a:r>
              <a:rPr lang="en-GB" b="1" i="1" dirty="0" err="1"/>
              <a:t>e.target.value</a:t>
            </a:r>
            <a:r>
              <a:rPr lang="en-GB" b="1" i="1" dirty="0"/>
              <a:t> </a:t>
            </a:r>
          </a:p>
        </p:txBody>
      </p:sp>
      <p:sp>
        <p:nvSpPr>
          <p:cNvPr id="5" name="TextBox 4">
            <a:extLst>
              <a:ext uri="{FF2B5EF4-FFF2-40B4-BE49-F238E27FC236}">
                <a16:creationId xmlns:a16="http://schemas.microsoft.com/office/drawing/2014/main" id="{B429AF07-FA1D-60F0-475E-B5236BF2EE59}"/>
              </a:ext>
            </a:extLst>
          </p:cNvPr>
          <p:cNvSpPr txBox="1"/>
          <p:nvPr/>
        </p:nvSpPr>
        <p:spPr>
          <a:xfrm>
            <a:off x="5504508" y="6081215"/>
            <a:ext cx="3560117" cy="738664"/>
          </a:xfrm>
          <a:prstGeom prst="rect">
            <a:avLst/>
          </a:prstGeom>
          <a:noFill/>
        </p:spPr>
        <p:txBody>
          <a:bodyPr wrap="square" rtlCol="0">
            <a:spAutoFit/>
          </a:bodyPr>
          <a:lstStyle/>
          <a:p>
            <a:r>
              <a:rPr lang="en-GB" sz="1400" i="1" dirty="0"/>
              <a:t>For controlled vs uncontrolled components see https://goshacmd.com/controlled-vs-uncontrolled-inputs-react/</a:t>
            </a:r>
          </a:p>
        </p:txBody>
      </p:sp>
      <p:sp>
        <p:nvSpPr>
          <p:cNvPr id="7" name="TextBox 6">
            <a:extLst>
              <a:ext uri="{FF2B5EF4-FFF2-40B4-BE49-F238E27FC236}">
                <a16:creationId xmlns:a16="http://schemas.microsoft.com/office/drawing/2014/main" id="{3E150337-0303-FD5A-758B-248D3D430473}"/>
              </a:ext>
            </a:extLst>
          </p:cNvPr>
          <p:cNvSpPr txBox="1"/>
          <p:nvPr/>
        </p:nvSpPr>
        <p:spPr>
          <a:xfrm>
            <a:off x="7180446" y="3910651"/>
            <a:ext cx="1763529" cy="646331"/>
          </a:xfrm>
          <a:prstGeom prst="rect">
            <a:avLst/>
          </a:prstGeom>
          <a:noFill/>
        </p:spPr>
        <p:txBody>
          <a:bodyPr wrap="square" rtlCol="0">
            <a:spAutoFit/>
          </a:bodyPr>
          <a:lstStyle/>
          <a:p>
            <a:r>
              <a:rPr lang="en-GB" sz="1200" i="1" dirty="0">
                <a:solidFill>
                  <a:srgbClr val="FF0000"/>
                </a:solidFill>
              </a:rPr>
              <a:t>We saw an earlier example of this in the </a:t>
            </a:r>
            <a:r>
              <a:rPr lang="en-GB" sz="1200" i="1" dirty="0" err="1">
                <a:solidFill>
                  <a:srgbClr val="FF0000"/>
                </a:solidFill>
              </a:rPr>
              <a:t>UserForm</a:t>
            </a:r>
            <a:r>
              <a:rPr lang="en-GB" sz="1200" i="1" dirty="0">
                <a:solidFill>
                  <a:srgbClr val="FF0000"/>
                </a:solidFill>
              </a:rPr>
              <a:t> exercise</a:t>
            </a:r>
          </a:p>
        </p:txBody>
      </p:sp>
    </p:spTree>
    <p:extLst>
      <p:ext uri="{BB962C8B-B14F-4D97-AF65-F5344CB8AC3E}">
        <p14:creationId xmlns:p14="http://schemas.microsoft.com/office/powerpoint/2010/main" val="295255319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3A31D-E94B-DEEC-7FA7-7045D9E21966}"/>
              </a:ext>
            </a:extLst>
          </p:cNvPr>
          <p:cNvSpPr>
            <a:spLocks noGrp="1"/>
          </p:cNvSpPr>
          <p:nvPr>
            <p:ph type="title"/>
          </p:nvPr>
        </p:nvSpPr>
        <p:spPr/>
        <p:txBody>
          <a:bodyPr/>
          <a:lstStyle/>
          <a:p>
            <a:r>
              <a:rPr lang="en-GB" dirty="0"/>
              <a:t>FYI</a:t>
            </a:r>
          </a:p>
        </p:txBody>
      </p:sp>
      <p:sp>
        <p:nvSpPr>
          <p:cNvPr id="3" name="Content Placeholder 2">
            <a:extLst>
              <a:ext uri="{FF2B5EF4-FFF2-40B4-BE49-F238E27FC236}">
                <a16:creationId xmlns:a16="http://schemas.microsoft.com/office/drawing/2014/main" id="{168F68BA-326B-8E32-8302-2F73FACA9100}"/>
              </a:ext>
            </a:extLst>
          </p:cNvPr>
          <p:cNvSpPr>
            <a:spLocks noGrp="1"/>
          </p:cNvSpPr>
          <p:nvPr>
            <p:ph idx="1"/>
          </p:nvPr>
        </p:nvSpPr>
        <p:spPr>
          <a:xfrm>
            <a:off x="151609" y="781741"/>
            <a:ext cx="8735215" cy="1407134"/>
          </a:xfrm>
        </p:spPr>
        <p:txBody>
          <a:bodyPr/>
          <a:lstStyle/>
          <a:p>
            <a:r>
              <a:rPr lang="en-GB" dirty="0"/>
              <a:t>You can give form inputs names and use a common event handler.</a:t>
            </a:r>
          </a:p>
          <a:p>
            <a:r>
              <a:rPr lang="en-GB" dirty="0"/>
              <a:t>The event handler can then use </a:t>
            </a:r>
            <a:r>
              <a:rPr lang="en-GB" b="1" dirty="0"/>
              <a:t>e.target.name</a:t>
            </a:r>
            <a:r>
              <a:rPr lang="en-GB" dirty="0"/>
              <a:t> to identify the &lt;input&gt; tag that has changed</a:t>
            </a:r>
          </a:p>
        </p:txBody>
      </p:sp>
      <p:sp>
        <p:nvSpPr>
          <p:cNvPr id="4" name="Footer Placeholder 3">
            <a:extLst>
              <a:ext uri="{FF2B5EF4-FFF2-40B4-BE49-F238E27FC236}">
                <a16:creationId xmlns:a16="http://schemas.microsoft.com/office/drawing/2014/main" id="{595E2926-6642-A1B7-97BC-9C3BFECE8FD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F5B601B-E047-CF79-A0B7-6F791AA98F2D}"/>
              </a:ext>
            </a:extLst>
          </p:cNvPr>
          <p:cNvSpPr txBox="1"/>
          <p:nvPr/>
        </p:nvSpPr>
        <p:spPr>
          <a:xfrm>
            <a:off x="94458" y="2001746"/>
            <a:ext cx="8217903" cy="3046988"/>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render() {</a:t>
            </a:r>
          </a:p>
          <a:p>
            <a:r>
              <a:rPr lang="en-GB" sz="1600" dirty="0"/>
              <a:t>    return (</a:t>
            </a:r>
          </a:p>
          <a:p>
            <a:r>
              <a:rPr lang="en-GB" sz="1600" dirty="0"/>
              <a:t>      &lt;form&gt;</a:t>
            </a:r>
          </a:p>
          <a:p>
            <a:r>
              <a:rPr lang="en-GB" sz="1600" dirty="0"/>
              <a:t>        &lt;label&gt;Is going:</a:t>
            </a:r>
          </a:p>
          <a:p>
            <a:r>
              <a:rPr lang="en-GB" sz="1600" dirty="0"/>
              <a:t>          &lt;input </a:t>
            </a:r>
            <a:r>
              <a:rPr lang="en-GB" sz="1600" b="1" dirty="0"/>
              <a:t>name="</a:t>
            </a:r>
            <a:r>
              <a:rPr lang="en-GB" sz="1600" b="1" dirty="0" err="1"/>
              <a:t>isGoing</a:t>
            </a:r>
            <a:r>
              <a:rPr lang="en-GB" sz="1600" b="1" dirty="0"/>
              <a:t>" </a:t>
            </a:r>
            <a:r>
              <a:rPr lang="en-GB" sz="1600" dirty="0"/>
              <a:t>type="checkbox“ checked={</a:t>
            </a:r>
            <a:r>
              <a:rPr lang="en-GB" sz="1600" dirty="0" err="1"/>
              <a:t>isGoing</a:t>
            </a:r>
            <a:r>
              <a:rPr lang="en-GB" sz="1600" dirty="0"/>
              <a:t>}</a:t>
            </a:r>
          </a:p>
          <a:p>
            <a:r>
              <a:rPr lang="en-GB" sz="1600" dirty="0"/>
              <a:t>            </a:t>
            </a:r>
            <a:r>
              <a:rPr lang="en-GB" sz="1600" dirty="0" err="1">
                <a:solidFill>
                  <a:srgbClr val="FF0000"/>
                </a:solidFill>
              </a:rPr>
              <a:t>onChange</a:t>
            </a:r>
            <a:r>
              <a:rPr lang="en-GB" sz="1600" dirty="0">
                <a:solidFill>
                  <a:srgbClr val="FF0000"/>
                </a:solidFill>
              </a:rPr>
              <a:t>={</a:t>
            </a:r>
            <a:r>
              <a:rPr lang="en-GB" sz="1600" b="1" dirty="0" err="1">
                <a:solidFill>
                  <a:srgbClr val="FF0000"/>
                </a:solidFill>
              </a:rPr>
              <a:t>handleInputChange</a:t>
            </a:r>
            <a:r>
              <a:rPr lang="en-GB" sz="1600" dirty="0">
                <a:solidFill>
                  <a:srgbClr val="FF0000"/>
                </a:solidFill>
              </a:rPr>
              <a:t>}</a:t>
            </a:r>
            <a:r>
              <a:rPr lang="en-GB" sz="1600" dirty="0"/>
              <a:t> /&gt;&lt;/label&gt;&lt;</a:t>
            </a:r>
            <a:r>
              <a:rPr lang="en-GB" sz="1600" dirty="0" err="1"/>
              <a:t>br</a:t>
            </a:r>
            <a:r>
              <a:rPr lang="en-GB" sz="1600" dirty="0"/>
              <a:t> /&gt;</a:t>
            </a:r>
          </a:p>
          <a:p>
            <a:r>
              <a:rPr lang="en-GB" sz="1600" dirty="0"/>
              <a:t>        &lt;label&gt;Number of guests:</a:t>
            </a:r>
          </a:p>
          <a:p>
            <a:r>
              <a:rPr lang="en-GB" sz="1600" dirty="0"/>
              <a:t>          &lt;input </a:t>
            </a:r>
            <a:r>
              <a:rPr lang="en-GB" sz="1600" b="1" dirty="0"/>
              <a:t>name="</a:t>
            </a:r>
            <a:r>
              <a:rPr lang="en-GB" sz="1600" b="1" dirty="0" err="1"/>
              <a:t>numberOfGuests</a:t>
            </a:r>
            <a:r>
              <a:rPr lang="en-GB" sz="1600" b="1" dirty="0"/>
              <a:t>" </a:t>
            </a:r>
            <a:r>
              <a:rPr lang="en-GB" sz="1600" dirty="0"/>
              <a:t>type="number“ value={</a:t>
            </a:r>
            <a:r>
              <a:rPr lang="en-GB" sz="1600" dirty="0" err="1"/>
              <a:t>numberOfGuests</a:t>
            </a:r>
            <a:r>
              <a:rPr lang="en-GB" sz="1600" dirty="0"/>
              <a:t>}</a:t>
            </a:r>
          </a:p>
          <a:p>
            <a:r>
              <a:rPr lang="en-GB" sz="1600" dirty="0"/>
              <a:t>            </a:t>
            </a:r>
            <a:r>
              <a:rPr lang="en-GB" sz="1600" dirty="0" err="1">
                <a:solidFill>
                  <a:srgbClr val="FF0000"/>
                </a:solidFill>
              </a:rPr>
              <a:t>onChange</a:t>
            </a:r>
            <a:r>
              <a:rPr lang="en-GB" sz="1600" dirty="0">
                <a:solidFill>
                  <a:srgbClr val="FF0000"/>
                </a:solidFill>
              </a:rPr>
              <a:t>={</a:t>
            </a:r>
            <a:r>
              <a:rPr lang="en-GB" sz="1600" b="1" dirty="0" err="1">
                <a:solidFill>
                  <a:srgbClr val="FF0000"/>
                </a:solidFill>
              </a:rPr>
              <a:t>handleInputChange</a:t>
            </a:r>
            <a:r>
              <a:rPr lang="en-GB" sz="1600" dirty="0">
                <a:solidFill>
                  <a:srgbClr val="FF0000"/>
                </a:solidFill>
              </a:rPr>
              <a:t>} </a:t>
            </a:r>
            <a:r>
              <a:rPr lang="en-GB" sz="1600" dirty="0"/>
              <a:t>/&gt;&lt;/label&gt;</a:t>
            </a:r>
          </a:p>
          <a:p>
            <a:r>
              <a:rPr lang="en-GB" sz="1600" dirty="0"/>
              <a:t>      &lt;/form&gt;</a:t>
            </a:r>
          </a:p>
          <a:p>
            <a:r>
              <a:rPr lang="en-GB" sz="1600" dirty="0"/>
              <a:t>    );</a:t>
            </a:r>
          </a:p>
          <a:p>
            <a:r>
              <a:rPr lang="en-GB" sz="1600" dirty="0"/>
              <a:t>  }</a:t>
            </a:r>
          </a:p>
        </p:txBody>
      </p:sp>
      <p:sp>
        <p:nvSpPr>
          <p:cNvPr id="7" name="TextBox 6">
            <a:extLst>
              <a:ext uri="{FF2B5EF4-FFF2-40B4-BE49-F238E27FC236}">
                <a16:creationId xmlns:a16="http://schemas.microsoft.com/office/drawing/2014/main" id="{4B6C300C-2000-E00A-869F-5D1B8F4284BB}"/>
              </a:ext>
            </a:extLst>
          </p:cNvPr>
          <p:cNvSpPr txBox="1"/>
          <p:nvPr/>
        </p:nvSpPr>
        <p:spPr>
          <a:xfrm>
            <a:off x="1937225" y="4938633"/>
            <a:ext cx="7006750" cy="1815882"/>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function </a:t>
            </a:r>
            <a:r>
              <a:rPr lang="en-GB" sz="1600" dirty="0" err="1"/>
              <a:t>handleInputChange</a:t>
            </a:r>
            <a:r>
              <a:rPr lang="en-GB" sz="1600" dirty="0"/>
              <a:t>(e) {</a:t>
            </a:r>
          </a:p>
          <a:p>
            <a:r>
              <a:rPr lang="en-GB" sz="1600" dirty="0"/>
              <a:t>    </a:t>
            </a:r>
            <a:r>
              <a:rPr lang="en-GB" sz="1600" dirty="0" err="1"/>
              <a:t>const</a:t>
            </a:r>
            <a:r>
              <a:rPr lang="en-GB" sz="1600" dirty="0"/>
              <a:t> target = </a:t>
            </a:r>
            <a:r>
              <a:rPr lang="en-GB" sz="1600" dirty="0" err="1"/>
              <a:t>e.target</a:t>
            </a:r>
            <a:r>
              <a:rPr lang="en-GB" sz="1600" dirty="0"/>
              <a:t>;</a:t>
            </a:r>
          </a:p>
          <a:p>
            <a:r>
              <a:rPr lang="en-GB" sz="1600" dirty="0"/>
              <a:t>    </a:t>
            </a:r>
            <a:r>
              <a:rPr lang="en-GB" sz="1600" dirty="0" err="1"/>
              <a:t>const</a:t>
            </a:r>
            <a:r>
              <a:rPr lang="en-GB" sz="1600" dirty="0"/>
              <a:t> name = target.name;</a:t>
            </a:r>
            <a:br>
              <a:rPr lang="en-GB" sz="1600" dirty="0"/>
            </a:br>
            <a:r>
              <a:rPr lang="en-GB" sz="1600" dirty="0"/>
              <a:t>    </a:t>
            </a:r>
            <a:r>
              <a:rPr lang="en-GB" sz="1600" dirty="0" err="1"/>
              <a:t>const</a:t>
            </a:r>
            <a:r>
              <a:rPr lang="en-GB" sz="1600" dirty="0"/>
              <a:t> value = </a:t>
            </a:r>
            <a:r>
              <a:rPr lang="en-GB" sz="1600" dirty="0" err="1">
                <a:solidFill>
                  <a:srgbClr val="FF0000"/>
                </a:solidFill>
              </a:rPr>
              <a:t>e.type</a:t>
            </a:r>
            <a:r>
              <a:rPr lang="en-GB" sz="1600" dirty="0">
                <a:solidFill>
                  <a:srgbClr val="FF0000"/>
                </a:solidFill>
              </a:rPr>
              <a:t> </a:t>
            </a:r>
            <a:r>
              <a:rPr lang="en-GB" sz="1600" dirty="0"/>
              <a:t>=== 'checkbox' ? </a:t>
            </a:r>
            <a:r>
              <a:rPr lang="en-GB" sz="1600" dirty="0" err="1"/>
              <a:t>target.checked</a:t>
            </a:r>
            <a:r>
              <a:rPr lang="en-GB" sz="1600" dirty="0"/>
              <a:t> : </a:t>
            </a:r>
            <a:r>
              <a:rPr lang="en-GB" sz="1600" dirty="0" err="1"/>
              <a:t>target.value</a:t>
            </a:r>
            <a:r>
              <a:rPr lang="en-GB" sz="1600" dirty="0"/>
              <a:t>;</a:t>
            </a:r>
            <a:br>
              <a:rPr lang="en-GB" sz="1600" dirty="0"/>
            </a:br>
            <a:r>
              <a:rPr lang="en-GB" sz="1600" dirty="0"/>
              <a:t>    if(name === "</a:t>
            </a:r>
            <a:r>
              <a:rPr lang="en-GB" sz="1600" dirty="0" err="1"/>
              <a:t>isGoing</a:t>
            </a:r>
            <a:r>
              <a:rPr lang="en-GB" sz="1600" dirty="0"/>
              <a:t>") </a:t>
            </a:r>
            <a:r>
              <a:rPr lang="en-GB" sz="1600" dirty="0" err="1"/>
              <a:t>setIsGoing</a:t>
            </a:r>
            <a:r>
              <a:rPr lang="en-GB" sz="1600" dirty="0"/>
              <a:t>(value);</a:t>
            </a:r>
          </a:p>
          <a:p>
            <a:r>
              <a:rPr lang="en-GB" sz="1600" dirty="0"/>
              <a:t>    if(name === "</a:t>
            </a:r>
            <a:r>
              <a:rPr lang="en-GB" sz="1600" dirty="0" err="1"/>
              <a:t>numberOfGuests</a:t>
            </a:r>
            <a:r>
              <a:rPr lang="en-GB" sz="1600" dirty="0"/>
              <a:t>") </a:t>
            </a:r>
            <a:r>
              <a:rPr lang="en-GB" sz="1600" dirty="0" err="1"/>
              <a:t>setName</a:t>
            </a:r>
            <a:r>
              <a:rPr lang="en-GB" sz="1600" dirty="0"/>
              <a:t>(value);</a:t>
            </a:r>
          </a:p>
          <a:p>
            <a:r>
              <a:rPr lang="en-GB" sz="1600" dirty="0"/>
              <a:t>  }</a:t>
            </a:r>
          </a:p>
        </p:txBody>
      </p:sp>
    </p:spTree>
    <p:extLst>
      <p:ext uri="{BB962C8B-B14F-4D97-AF65-F5344CB8AC3E}">
        <p14:creationId xmlns:p14="http://schemas.microsoft.com/office/powerpoint/2010/main" val="6149623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FC510-DA57-2DD7-880B-00E539207913}"/>
              </a:ext>
            </a:extLst>
          </p:cNvPr>
          <p:cNvSpPr>
            <a:spLocks noGrp="1"/>
          </p:cNvSpPr>
          <p:nvPr>
            <p:ph type="title"/>
          </p:nvPr>
        </p:nvSpPr>
        <p:spPr/>
        <p:txBody>
          <a:bodyPr/>
          <a:lstStyle/>
          <a:p>
            <a:r>
              <a:rPr lang="en-GB" dirty="0"/>
              <a:t>Example: &lt;select&gt; Tag</a:t>
            </a:r>
          </a:p>
        </p:txBody>
      </p:sp>
      <p:sp>
        <p:nvSpPr>
          <p:cNvPr id="3" name="Content Placeholder 2">
            <a:extLst>
              <a:ext uri="{FF2B5EF4-FFF2-40B4-BE49-F238E27FC236}">
                <a16:creationId xmlns:a16="http://schemas.microsoft.com/office/drawing/2014/main" id="{A22EEC4C-39B1-BB28-4C98-B40135637639}"/>
              </a:ext>
            </a:extLst>
          </p:cNvPr>
          <p:cNvSpPr>
            <a:spLocks noGrp="1"/>
          </p:cNvSpPr>
          <p:nvPr>
            <p:ph idx="1"/>
          </p:nvPr>
        </p:nvSpPr>
        <p:spPr>
          <a:xfrm>
            <a:off x="257175" y="805430"/>
            <a:ext cx="8593080" cy="1042321"/>
          </a:xfrm>
        </p:spPr>
        <p:txBody>
          <a:bodyPr/>
          <a:lstStyle/>
          <a:p>
            <a:r>
              <a:rPr lang="en-GB" dirty="0"/>
              <a:t>The HTML </a:t>
            </a:r>
            <a:r>
              <a:rPr lang="en-GB" i="1" dirty="0"/>
              <a:t>selected</a:t>
            </a:r>
            <a:r>
              <a:rPr lang="en-GB" dirty="0"/>
              <a:t> attribute on an &lt;option&gt; tag, is replaced in React with a </a:t>
            </a:r>
            <a:r>
              <a:rPr lang="en-GB" i="1" dirty="0"/>
              <a:t>value</a:t>
            </a:r>
            <a:r>
              <a:rPr lang="en-GB" dirty="0"/>
              <a:t> attribute on the &lt;select&gt; tag which specifies the value of the selected option (typically stored to an state variable)</a:t>
            </a:r>
          </a:p>
        </p:txBody>
      </p:sp>
      <p:sp>
        <p:nvSpPr>
          <p:cNvPr id="4" name="Footer Placeholder 3">
            <a:extLst>
              <a:ext uri="{FF2B5EF4-FFF2-40B4-BE49-F238E27FC236}">
                <a16:creationId xmlns:a16="http://schemas.microsoft.com/office/drawing/2014/main" id="{13D9A680-078C-5090-F92B-14B67AEC839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C6B0CB8-EC1E-395A-7CE0-DC5B6148375F}"/>
              </a:ext>
            </a:extLst>
          </p:cNvPr>
          <p:cNvSpPr txBox="1"/>
          <p:nvPr/>
        </p:nvSpPr>
        <p:spPr>
          <a:xfrm>
            <a:off x="108674" y="1947763"/>
            <a:ext cx="9035326" cy="477053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MyForm</a:t>
            </a:r>
            <a:r>
              <a:rPr lang="en-GB" sz="1600" dirty="0"/>
              <a:t>(props) {</a:t>
            </a:r>
          </a:p>
          <a:p>
            <a:r>
              <a:rPr lang="en-GB" sz="1600" dirty="0"/>
              <a:t>  </a:t>
            </a:r>
            <a:r>
              <a:rPr lang="en-GB" sz="1600" dirty="0" err="1"/>
              <a:t>const</a:t>
            </a:r>
            <a:r>
              <a:rPr lang="en-GB" sz="1600" dirty="0"/>
              <a:t> [colour, </a:t>
            </a:r>
            <a:r>
              <a:rPr lang="en-GB" sz="1600" dirty="0" err="1"/>
              <a:t>setColour</a:t>
            </a:r>
            <a:r>
              <a:rPr lang="en-GB" sz="1600" dirty="0"/>
              <a:t>] = </a:t>
            </a:r>
            <a:r>
              <a:rPr lang="en-GB" sz="1600" dirty="0" err="1"/>
              <a:t>useState</a:t>
            </a:r>
            <a:r>
              <a:rPr lang="en-GB" sz="1600" dirty="0"/>
              <a:t>(“red”);</a:t>
            </a:r>
          </a:p>
          <a:p>
            <a:endParaRPr lang="en-GB" sz="1600" dirty="0"/>
          </a:p>
          <a:p>
            <a:r>
              <a:rPr lang="en-GB" sz="1600" dirty="0"/>
              <a:t>  function </a:t>
            </a:r>
            <a:r>
              <a:rPr lang="en-GB" sz="1600" dirty="0" err="1"/>
              <a:t>colourChange</a:t>
            </a:r>
            <a:r>
              <a:rPr lang="en-GB" sz="1600" dirty="0"/>
              <a:t>(e) { </a:t>
            </a:r>
            <a:r>
              <a:rPr lang="en-GB" sz="1600" dirty="0" err="1"/>
              <a:t>setColour</a:t>
            </a:r>
            <a:r>
              <a:rPr lang="en-GB" sz="1600" dirty="0"/>
              <a:t>(</a:t>
            </a:r>
            <a:r>
              <a:rPr lang="en-GB" sz="1600" dirty="0" err="1"/>
              <a:t>e.target.value</a:t>
            </a:r>
            <a:r>
              <a:rPr lang="en-GB" sz="1600" dirty="0"/>
              <a:t>); }</a:t>
            </a:r>
          </a:p>
          <a:p>
            <a:r>
              <a:rPr lang="en-GB" sz="1600" dirty="0"/>
              <a:t>  function </a:t>
            </a:r>
            <a:r>
              <a:rPr lang="en-GB" sz="1600" dirty="0" err="1"/>
              <a:t>formSubmit</a:t>
            </a:r>
            <a:r>
              <a:rPr lang="en-GB" sz="1600" dirty="0"/>
              <a:t>(e) { console.log(“Submitted ”+</a:t>
            </a:r>
            <a:r>
              <a:rPr lang="en-GB" sz="1600" dirty="0" err="1"/>
              <a:t>e.target.value</a:t>
            </a:r>
            <a:r>
              <a:rPr lang="en-GB" sz="1600" dirty="0"/>
              <a:t>); </a:t>
            </a:r>
            <a:r>
              <a:rPr lang="en-GB" sz="1600" dirty="0" err="1"/>
              <a:t>e.preventDefault</a:t>
            </a:r>
            <a:r>
              <a:rPr lang="en-GB" sz="1600" dirty="0"/>
              <a:t>(); }</a:t>
            </a:r>
          </a:p>
          <a:p>
            <a:r>
              <a:rPr lang="en-GB" sz="1600" dirty="0"/>
              <a:t>  </a:t>
            </a:r>
          </a:p>
          <a:p>
            <a:r>
              <a:rPr lang="en-GB" sz="1600" dirty="0"/>
              <a:t>  render() {</a:t>
            </a:r>
          </a:p>
          <a:p>
            <a:r>
              <a:rPr lang="en-GB" sz="1600" dirty="0"/>
              <a:t>    return (&lt;form </a:t>
            </a:r>
            <a:r>
              <a:rPr lang="en-GB" sz="1600" dirty="0" err="1"/>
              <a:t>onSubmit</a:t>
            </a:r>
            <a:r>
              <a:rPr lang="en-GB" sz="1600" dirty="0"/>
              <a:t>={</a:t>
            </a:r>
            <a:r>
              <a:rPr lang="en-GB" sz="1600" dirty="0" err="1"/>
              <a:t>this.handleSubmit</a:t>
            </a:r>
            <a:r>
              <a:rPr lang="en-GB" sz="1600" dirty="0"/>
              <a:t>}&gt;</a:t>
            </a:r>
          </a:p>
          <a:p>
            <a:r>
              <a:rPr lang="en-GB" sz="1600" dirty="0"/>
              <a:t>                  &lt;label&gt;Pick a colour:</a:t>
            </a:r>
          </a:p>
          <a:p>
            <a:r>
              <a:rPr lang="en-GB" sz="1600" dirty="0"/>
              <a:t>                  &lt;select </a:t>
            </a:r>
            <a:r>
              <a:rPr lang="en-GB" sz="1600" b="1" dirty="0"/>
              <a:t>value={colour} </a:t>
            </a:r>
            <a:r>
              <a:rPr lang="en-GB" sz="1600" b="1" dirty="0" err="1"/>
              <a:t>onChange</a:t>
            </a:r>
            <a:r>
              <a:rPr lang="en-GB" sz="1600" dirty="0"/>
              <a:t>={</a:t>
            </a:r>
            <a:r>
              <a:rPr lang="en-GB" sz="1600" dirty="0" err="1"/>
              <a:t>colourChange</a:t>
            </a:r>
            <a:r>
              <a:rPr lang="en-GB" sz="1600" dirty="0"/>
              <a:t>}&gt;</a:t>
            </a:r>
          </a:p>
          <a:p>
            <a:r>
              <a:rPr lang="en-GB" sz="1600" dirty="0"/>
              <a:t>                  &lt;option value=“red"&gt;Grapefruit&lt;/option&gt;</a:t>
            </a:r>
          </a:p>
          <a:p>
            <a:r>
              <a:rPr lang="en-GB" sz="1600" dirty="0"/>
              <a:t>                  &lt;option value=“green"&gt;Lime&lt;/option&gt;</a:t>
            </a:r>
          </a:p>
          <a:p>
            <a:r>
              <a:rPr lang="en-GB" sz="1600" dirty="0"/>
              <a:t>                  &lt;option value=“blue"&gt;Coconut&lt;/option&gt;</a:t>
            </a:r>
          </a:p>
          <a:p>
            <a:r>
              <a:rPr lang="en-GB" sz="1600" dirty="0"/>
              <a:t>                  &lt;/select&gt;</a:t>
            </a:r>
          </a:p>
          <a:p>
            <a:r>
              <a:rPr lang="en-GB" sz="1600" dirty="0"/>
              <a:t>                  &lt;/label&gt;</a:t>
            </a:r>
          </a:p>
          <a:p>
            <a:r>
              <a:rPr lang="en-GB" sz="1600" dirty="0"/>
              <a:t>                  &lt;input type="submit" value="Submit" /&gt;</a:t>
            </a:r>
          </a:p>
          <a:p>
            <a:r>
              <a:rPr lang="en-GB" sz="1600" dirty="0"/>
              <a:t>                &lt;/form&gt;);</a:t>
            </a:r>
          </a:p>
          <a:p>
            <a:r>
              <a:rPr lang="en-GB" sz="1600" dirty="0"/>
              <a:t>  }</a:t>
            </a:r>
          </a:p>
          <a:p>
            <a:r>
              <a:rPr lang="en-GB" sz="1600" dirty="0"/>
              <a:t>}</a:t>
            </a:r>
          </a:p>
        </p:txBody>
      </p:sp>
    </p:spTree>
    <p:extLst>
      <p:ext uri="{BB962C8B-B14F-4D97-AF65-F5344CB8AC3E}">
        <p14:creationId xmlns:p14="http://schemas.microsoft.com/office/powerpoint/2010/main" val="140735084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2B63E-46DE-F751-A812-1996DD7A2F94}"/>
              </a:ext>
            </a:extLst>
          </p:cNvPr>
          <p:cNvSpPr>
            <a:spLocks noGrp="1"/>
          </p:cNvSpPr>
          <p:nvPr>
            <p:ph type="title"/>
          </p:nvPr>
        </p:nvSpPr>
        <p:spPr>
          <a:xfrm>
            <a:off x="257175" y="0"/>
            <a:ext cx="2413922" cy="844550"/>
          </a:xfrm>
        </p:spPr>
        <p:txBody>
          <a:bodyPr/>
          <a:lstStyle/>
          <a:p>
            <a:r>
              <a:rPr lang="en-GB" dirty="0"/>
              <a:t>Exercise</a:t>
            </a:r>
          </a:p>
        </p:txBody>
      </p:sp>
      <p:sp>
        <p:nvSpPr>
          <p:cNvPr id="3" name="Content Placeholder 2">
            <a:extLst>
              <a:ext uri="{FF2B5EF4-FFF2-40B4-BE49-F238E27FC236}">
                <a16:creationId xmlns:a16="http://schemas.microsoft.com/office/drawing/2014/main" id="{035544DA-E586-2205-9779-A670B25AA86C}"/>
              </a:ext>
            </a:extLst>
          </p:cNvPr>
          <p:cNvSpPr>
            <a:spLocks noGrp="1"/>
          </p:cNvSpPr>
          <p:nvPr>
            <p:ph idx="1"/>
          </p:nvPr>
        </p:nvSpPr>
        <p:spPr>
          <a:xfrm>
            <a:off x="1" y="844550"/>
            <a:ext cx="2828480" cy="1429605"/>
          </a:xfrm>
        </p:spPr>
        <p:txBody>
          <a:bodyPr/>
          <a:lstStyle/>
          <a:p>
            <a:r>
              <a:rPr lang="en-GB" sz="1800" dirty="0"/>
              <a:t>Form handling: the correct way to handle forms in React is to use controlled components and keep the values entered by the user in the state using Hooks</a:t>
            </a:r>
          </a:p>
          <a:p>
            <a:r>
              <a:rPr lang="en-GB" sz="1800" dirty="0"/>
              <a:t>Then use the submit event handler on the form</a:t>
            </a:r>
          </a:p>
        </p:txBody>
      </p:sp>
      <p:sp>
        <p:nvSpPr>
          <p:cNvPr id="4" name="Footer Placeholder 3">
            <a:extLst>
              <a:ext uri="{FF2B5EF4-FFF2-40B4-BE49-F238E27FC236}">
                <a16:creationId xmlns:a16="http://schemas.microsoft.com/office/drawing/2014/main" id="{FA3F2286-05EC-52F2-00B8-E89F82D8C5D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ADD1F08-E602-E48E-A28E-4CB81B8B9911}"/>
              </a:ext>
            </a:extLst>
          </p:cNvPr>
          <p:cNvSpPr txBox="1"/>
          <p:nvPr/>
        </p:nvSpPr>
        <p:spPr>
          <a:xfrm>
            <a:off x="2828481" y="63000"/>
            <a:ext cx="6272877" cy="6732000"/>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import React,{ </a:t>
            </a:r>
            <a:r>
              <a:rPr lang="en-GB" sz="1500" dirty="0" err="1"/>
              <a:t>useState</a:t>
            </a:r>
            <a:r>
              <a:rPr lang="en-GB" sz="1500" dirty="0"/>
              <a:t> } from 'react';</a:t>
            </a:r>
          </a:p>
          <a:p>
            <a:r>
              <a:rPr lang="en-GB" sz="1500" dirty="0"/>
              <a:t>function </a:t>
            </a:r>
            <a:r>
              <a:rPr lang="en-GB" sz="1500" dirty="0" err="1"/>
              <a:t>UserForm</a:t>
            </a:r>
            <a:r>
              <a:rPr lang="en-GB" sz="1500" dirty="0"/>
              <a:t>() {</a:t>
            </a:r>
          </a:p>
          <a:p>
            <a:r>
              <a:rPr lang="en-GB" sz="1500" dirty="0"/>
              <a:t>   </a:t>
            </a:r>
            <a:r>
              <a:rPr lang="en-GB" sz="1500" dirty="0" err="1"/>
              <a:t>const</a:t>
            </a:r>
            <a:r>
              <a:rPr lang="en-GB" sz="1500" dirty="0"/>
              <a:t> [</a:t>
            </a:r>
            <a:r>
              <a:rPr lang="en-GB" sz="1500" b="1" dirty="0"/>
              <a:t>name</a:t>
            </a:r>
            <a:r>
              <a:rPr lang="en-GB" sz="1500" dirty="0"/>
              <a:t>, </a:t>
            </a:r>
            <a:r>
              <a:rPr lang="en-GB" sz="1500" dirty="0" err="1"/>
              <a:t>setName</a:t>
            </a:r>
            <a:r>
              <a:rPr lang="en-GB" sz="1500" dirty="0"/>
              <a:t>] = </a:t>
            </a:r>
            <a:r>
              <a:rPr lang="en-GB" sz="1500" dirty="0" err="1"/>
              <a:t>useState</a:t>
            </a:r>
            <a:r>
              <a:rPr lang="en-GB" sz="1500" dirty="0"/>
              <a:t>("");</a:t>
            </a:r>
          </a:p>
          <a:p>
            <a:r>
              <a:rPr lang="en-GB" sz="1500" dirty="0"/>
              <a:t>   </a:t>
            </a:r>
            <a:r>
              <a:rPr lang="en-GB" sz="1500" dirty="0" err="1"/>
              <a:t>const</a:t>
            </a:r>
            <a:r>
              <a:rPr lang="en-GB" sz="1500" dirty="0"/>
              <a:t> [</a:t>
            </a:r>
            <a:r>
              <a:rPr lang="en-GB" sz="1500" b="1" dirty="0"/>
              <a:t>age</a:t>
            </a:r>
            <a:r>
              <a:rPr lang="en-GB" sz="1500" dirty="0"/>
              <a:t>, </a:t>
            </a:r>
            <a:r>
              <a:rPr lang="en-GB" sz="1500" dirty="0" err="1"/>
              <a:t>setAge</a:t>
            </a:r>
            <a:r>
              <a:rPr lang="en-GB" sz="1500" dirty="0"/>
              <a:t>] = </a:t>
            </a:r>
            <a:r>
              <a:rPr lang="en-GB" sz="1500" dirty="0" err="1"/>
              <a:t>useState</a:t>
            </a:r>
            <a:r>
              <a:rPr lang="en-GB" sz="1500" dirty="0"/>
              <a:t>(0);</a:t>
            </a:r>
          </a:p>
          <a:p>
            <a:r>
              <a:rPr lang="en-GB" sz="1500" dirty="0"/>
              <a:t>   </a:t>
            </a:r>
            <a:r>
              <a:rPr lang="en-GB" sz="1500" dirty="0" err="1"/>
              <a:t>const</a:t>
            </a:r>
            <a:r>
              <a:rPr lang="en-GB" sz="1500" dirty="0"/>
              <a:t> [</a:t>
            </a:r>
            <a:r>
              <a:rPr lang="en-GB" sz="1500" b="1" dirty="0"/>
              <a:t>address</a:t>
            </a:r>
            <a:r>
              <a:rPr lang="en-GB" sz="1500" dirty="0"/>
              <a:t>, </a:t>
            </a:r>
            <a:r>
              <a:rPr lang="en-GB" sz="1500" dirty="0" err="1"/>
              <a:t>setAddress</a:t>
            </a:r>
            <a:r>
              <a:rPr lang="en-GB" sz="1500" dirty="0"/>
              <a:t>] = </a:t>
            </a:r>
            <a:r>
              <a:rPr lang="en-GB" sz="1500" dirty="0" err="1"/>
              <a:t>useState</a:t>
            </a:r>
            <a:r>
              <a:rPr lang="en-GB" sz="1500" dirty="0"/>
              <a:t>("");</a:t>
            </a:r>
          </a:p>
          <a:p>
            <a:r>
              <a:rPr lang="en-GB" sz="1500" dirty="0"/>
              <a:t>   </a:t>
            </a:r>
            <a:r>
              <a:rPr lang="en-GB" sz="1500" dirty="0" err="1"/>
              <a:t>const</a:t>
            </a:r>
            <a:r>
              <a:rPr lang="en-GB" sz="1500" dirty="0"/>
              <a:t> [</a:t>
            </a:r>
            <a:r>
              <a:rPr lang="en-GB" sz="1500" b="1" dirty="0" err="1"/>
              <a:t>isReady</a:t>
            </a:r>
            <a:r>
              <a:rPr lang="en-GB" sz="1500" dirty="0"/>
              <a:t>, </a:t>
            </a:r>
            <a:r>
              <a:rPr lang="en-GB" sz="1500" dirty="0" err="1"/>
              <a:t>setIsReady</a:t>
            </a:r>
            <a:r>
              <a:rPr lang="en-GB" sz="1500" dirty="0"/>
              <a:t>] = </a:t>
            </a:r>
            <a:r>
              <a:rPr lang="en-GB" sz="1500" dirty="0" err="1"/>
              <a:t>useState</a:t>
            </a:r>
            <a:r>
              <a:rPr lang="en-GB" sz="1500" dirty="0"/>
              <a:t>(false);</a:t>
            </a:r>
          </a:p>
          <a:p>
            <a:r>
              <a:rPr lang="en-GB" sz="1500" dirty="0"/>
              <a:t>   </a:t>
            </a:r>
            <a:r>
              <a:rPr lang="en-GB" sz="1500" dirty="0" err="1"/>
              <a:t>const</a:t>
            </a:r>
            <a:r>
              <a:rPr lang="en-GB" sz="1500" dirty="0"/>
              <a:t> [</a:t>
            </a:r>
            <a:r>
              <a:rPr lang="en-GB" sz="1500" dirty="0" err="1"/>
              <a:t>formValues</a:t>
            </a:r>
            <a:r>
              <a:rPr lang="en-GB" sz="1500" dirty="0"/>
              <a:t>, </a:t>
            </a:r>
            <a:r>
              <a:rPr lang="en-GB" sz="1500" dirty="0" err="1"/>
              <a:t>setFormValues</a:t>
            </a:r>
            <a:r>
              <a:rPr lang="en-GB" sz="1500" dirty="0"/>
              <a:t>] = </a:t>
            </a:r>
            <a:r>
              <a:rPr lang="en-GB" sz="1500" dirty="0" err="1"/>
              <a:t>useState</a:t>
            </a:r>
            <a:r>
              <a:rPr lang="en-GB" sz="1500" dirty="0"/>
              <a:t>("");</a:t>
            </a:r>
          </a:p>
          <a:p>
            <a:endParaRPr lang="en-GB" sz="1500" dirty="0"/>
          </a:p>
          <a:p>
            <a:r>
              <a:rPr lang="en-GB" sz="1500" dirty="0"/>
              <a:t>   function </a:t>
            </a:r>
            <a:r>
              <a:rPr lang="en-GB" sz="1500" dirty="0" err="1"/>
              <a:t>handleSubmit</a:t>
            </a:r>
            <a:r>
              <a:rPr lang="en-GB" sz="1500" dirty="0"/>
              <a:t>(e) {</a:t>
            </a:r>
          </a:p>
          <a:p>
            <a:r>
              <a:rPr lang="en-GB" sz="1500" dirty="0"/>
              <a:t>      </a:t>
            </a:r>
            <a:r>
              <a:rPr lang="en-GB" sz="1500" dirty="0" err="1"/>
              <a:t>setFormValues</a:t>
            </a:r>
            <a:r>
              <a:rPr lang="en-GB" sz="1500" dirty="0"/>
              <a:t>(`${</a:t>
            </a:r>
            <a:r>
              <a:rPr lang="en-GB" sz="1500" b="1" dirty="0"/>
              <a:t>name</a:t>
            </a:r>
            <a:r>
              <a:rPr lang="en-GB" sz="1500" dirty="0"/>
              <a:t>}:${</a:t>
            </a:r>
            <a:r>
              <a:rPr lang="en-GB" sz="1500" b="1" dirty="0"/>
              <a:t>age</a:t>
            </a:r>
            <a:r>
              <a:rPr lang="en-GB" sz="1500" dirty="0"/>
              <a:t>}:${</a:t>
            </a:r>
            <a:r>
              <a:rPr lang="en-GB" sz="1500" b="1" dirty="0"/>
              <a:t>address</a:t>
            </a:r>
            <a:r>
              <a:rPr lang="en-GB" sz="1500" dirty="0"/>
              <a:t>}:${</a:t>
            </a:r>
            <a:r>
              <a:rPr lang="en-GB" sz="1500" b="1" dirty="0" err="1"/>
              <a:t>isReady</a:t>
            </a:r>
            <a:r>
              <a:rPr lang="en-GB" sz="1500" dirty="0"/>
              <a:t>}`);</a:t>
            </a:r>
          </a:p>
          <a:p>
            <a:r>
              <a:rPr lang="en-GB" sz="1500" dirty="0"/>
              <a:t>      </a:t>
            </a:r>
            <a:r>
              <a:rPr lang="en-GB" sz="1500" dirty="0" err="1"/>
              <a:t>e.preventDefault</a:t>
            </a:r>
            <a:r>
              <a:rPr lang="en-GB" sz="1500" dirty="0"/>
              <a:t>();</a:t>
            </a:r>
          </a:p>
          <a:p>
            <a:r>
              <a:rPr lang="en-GB" sz="1500" dirty="0"/>
              <a:t>   }</a:t>
            </a:r>
          </a:p>
          <a:p>
            <a:endParaRPr lang="en-GB" sz="1500" dirty="0"/>
          </a:p>
          <a:p>
            <a:r>
              <a:rPr lang="en-GB" sz="1500" dirty="0"/>
              <a:t>   return (</a:t>
            </a:r>
          </a:p>
          <a:p>
            <a:r>
              <a:rPr lang="en-GB" sz="1500" dirty="0"/>
              <a:t>      &lt;form </a:t>
            </a:r>
            <a:r>
              <a:rPr lang="en-GB" sz="1500" dirty="0" err="1"/>
              <a:t>onSubmit</a:t>
            </a:r>
            <a:r>
              <a:rPr lang="en-GB" sz="1500" dirty="0"/>
              <a:t>={</a:t>
            </a:r>
            <a:r>
              <a:rPr lang="en-GB" sz="1500" dirty="0" err="1"/>
              <a:t>handleSubmit</a:t>
            </a:r>
            <a:r>
              <a:rPr lang="en-GB" sz="1500" dirty="0"/>
              <a:t>}&gt;</a:t>
            </a:r>
          </a:p>
          <a:p>
            <a:r>
              <a:rPr lang="en-GB" sz="1500" dirty="0"/>
              <a:t>         &lt;label&gt;Name&lt;input value={name} </a:t>
            </a:r>
            <a:br>
              <a:rPr lang="en-GB" sz="1500" dirty="0"/>
            </a:br>
            <a:r>
              <a:rPr lang="en-GB" sz="1500" dirty="0"/>
              <a:t>                </a:t>
            </a:r>
            <a:r>
              <a:rPr lang="en-GB" sz="1500" b="1" dirty="0" err="1"/>
              <a:t>onChange</a:t>
            </a:r>
            <a:r>
              <a:rPr lang="en-GB" sz="1500" b="1" dirty="0"/>
              <a:t>={(e)=&gt;{</a:t>
            </a:r>
            <a:r>
              <a:rPr lang="en-GB" sz="1500" b="1" dirty="0" err="1"/>
              <a:t>setName</a:t>
            </a:r>
            <a:r>
              <a:rPr lang="en-GB" sz="1500" b="1" dirty="0"/>
              <a:t>(</a:t>
            </a:r>
            <a:r>
              <a:rPr lang="en-GB" sz="1500" b="1" dirty="0" err="1"/>
              <a:t>e.target.value</a:t>
            </a:r>
            <a:r>
              <a:rPr lang="en-GB" sz="1500" b="1" dirty="0"/>
              <a:t>)}}</a:t>
            </a:r>
            <a:r>
              <a:rPr lang="en-GB" sz="1500" dirty="0"/>
              <a:t> /&gt;&lt;/label&gt;</a:t>
            </a:r>
          </a:p>
          <a:p>
            <a:r>
              <a:rPr lang="en-GB" sz="1500" dirty="0"/>
              <a:t>         &lt;</a:t>
            </a:r>
            <a:r>
              <a:rPr lang="en-GB" sz="1500" dirty="0" err="1"/>
              <a:t>br</a:t>
            </a:r>
            <a:r>
              <a:rPr lang="en-GB" sz="1500" dirty="0"/>
              <a:t>/&gt;&lt;label&gt;Age:&lt;input value={age} type="number" </a:t>
            </a:r>
            <a:br>
              <a:rPr lang="en-GB" sz="1500" dirty="0"/>
            </a:br>
            <a:r>
              <a:rPr lang="en-GB" sz="1500" dirty="0"/>
              <a:t>                </a:t>
            </a:r>
            <a:r>
              <a:rPr lang="en-GB" sz="1500" b="1" dirty="0" err="1"/>
              <a:t>onChange</a:t>
            </a:r>
            <a:r>
              <a:rPr lang="en-GB" sz="1500" b="1" dirty="0"/>
              <a:t>={(e)=&gt;{</a:t>
            </a:r>
            <a:r>
              <a:rPr lang="en-GB" sz="1500" b="1" dirty="0" err="1"/>
              <a:t>setAge</a:t>
            </a:r>
            <a:r>
              <a:rPr lang="en-GB" sz="1500" b="1" dirty="0"/>
              <a:t>(</a:t>
            </a:r>
            <a:r>
              <a:rPr lang="en-GB" sz="1500" b="1" dirty="0" err="1"/>
              <a:t>e.target.value</a:t>
            </a:r>
            <a:r>
              <a:rPr lang="en-GB" sz="1500" b="1" dirty="0"/>
              <a:t>)}}</a:t>
            </a:r>
            <a:r>
              <a:rPr lang="en-GB" sz="1500" dirty="0"/>
              <a:t> /&gt;&lt;/label&gt;</a:t>
            </a:r>
          </a:p>
          <a:p>
            <a:r>
              <a:rPr lang="en-GB" sz="1500" dirty="0"/>
              <a:t>         &lt;</a:t>
            </a:r>
            <a:r>
              <a:rPr lang="en-GB" sz="1500" dirty="0" err="1"/>
              <a:t>br</a:t>
            </a:r>
            <a:r>
              <a:rPr lang="en-GB" sz="1500" dirty="0"/>
              <a:t>/&gt;&lt;label&gt;Address:&lt;input value={address} </a:t>
            </a:r>
            <a:br>
              <a:rPr lang="en-GB" sz="1500" dirty="0"/>
            </a:br>
            <a:r>
              <a:rPr lang="en-GB" sz="1500" dirty="0"/>
              <a:t>                </a:t>
            </a:r>
            <a:r>
              <a:rPr lang="en-GB" sz="1500" b="1" dirty="0" err="1"/>
              <a:t>onChange</a:t>
            </a:r>
            <a:r>
              <a:rPr lang="en-GB" sz="1500" b="1" dirty="0"/>
              <a:t>={(e)=&gt;{</a:t>
            </a:r>
            <a:r>
              <a:rPr lang="en-GB" sz="1500" b="1" dirty="0" err="1"/>
              <a:t>setAddress</a:t>
            </a:r>
            <a:r>
              <a:rPr lang="en-GB" sz="1500" b="1" dirty="0"/>
              <a:t>(</a:t>
            </a:r>
            <a:r>
              <a:rPr lang="en-GB" sz="1500" b="1" dirty="0" err="1"/>
              <a:t>e.target.value</a:t>
            </a:r>
            <a:r>
              <a:rPr lang="en-GB" sz="1500" b="1" dirty="0"/>
              <a:t>)}}</a:t>
            </a:r>
            <a:r>
              <a:rPr lang="en-GB" sz="1500" dirty="0"/>
              <a:t> /&gt;&lt;/label&gt;</a:t>
            </a:r>
          </a:p>
          <a:p>
            <a:r>
              <a:rPr lang="en-GB" sz="1500" dirty="0"/>
              <a:t>         &lt;</a:t>
            </a:r>
            <a:r>
              <a:rPr lang="en-GB" sz="1500" dirty="0" err="1"/>
              <a:t>br</a:t>
            </a:r>
            <a:r>
              <a:rPr lang="en-GB" sz="1500" dirty="0"/>
              <a:t>/&gt;&lt;label&gt;Ready:&lt;input type="checkbox" checked={</a:t>
            </a:r>
            <a:r>
              <a:rPr lang="en-GB" sz="1500" dirty="0" err="1"/>
              <a:t>isReady</a:t>
            </a:r>
            <a:r>
              <a:rPr lang="en-GB" sz="1500" dirty="0"/>
              <a:t>} </a:t>
            </a:r>
            <a:br>
              <a:rPr lang="en-GB" sz="1500" dirty="0"/>
            </a:br>
            <a:r>
              <a:rPr lang="en-GB" sz="1500" dirty="0"/>
              <a:t>                </a:t>
            </a:r>
            <a:r>
              <a:rPr lang="en-GB" sz="1500" b="1" dirty="0" err="1"/>
              <a:t>onChange</a:t>
            </a:r>
            <a:r>
              <a:rPr lang="en-GB" sz="1500" b="1" dirty="0"/>
              <a:t>={(e)=&gt;</a:t>
            </a:r>
            <a:r>
              <a:rPr lang="en-GB" sz="1500" b="1" dirty="0" err="1"/>
              <a:t>setIsReady</a:t>
            </a:r>
            <a:r>
              <a:rPr lang="en-GB" sz="1500" b="1" dirty="0"/>
              <a:t>(!</a:t>
            </a:r>
            <a:r>
              <a:rPr lang="en-GB" sz="1500" b="1" dirty="0" err="1"/>
              <a:t>isReady</a:t>
            </a:r>
            <a:r>
              <a:rPr lang="en-GB" sz="1500" b="1" dirty="0"/>
              <a:t>)}</a:t>
            </a:r>
            <a:r>
              <a:rPr lang="en-GB" sz="1500" dirty="0"/>
              <a:t> /&gt;&lt;/label&gt;</a:t>
            </a:r>
          </a:p>
          <a:p>
            <a:r>
              <a:rPr lang="en-GB" sz="1500" dirty="0"/>
              <a:t>         &lt;</a:t>
            </a:r>
            <a:r>
              <a:rPr lang="en-GB" sz="1500" dirty="0" err="1"/>
              <a:t>br</a:t>
            </a:r>
            <a:r>
              <a:rPr lang="en-GB" sz="1500" dirty="0"/>
              <a:t>/&gt;&lt;button type="submit"&gt;Submit&lt;/button&gt;</a:t>
            </a:r>
          </a:p>
          <a:p>
            <a:r>
              <a:rPr lang="en-GB" sz="1500" dirty="0"/>
              <a:t>         &lt;</a:t>
            </a:r>
            <a:r>
              <a:rPr lang="en-GB" sz="1500" dirty="0" err="1"/>
              <a:t>br</a:t>
            </a:r>
            <a:r>
              <a:rPr lang="en-GB" sz="1500" dirty="0"/>
              <a:t>/&gt;&lt;span&gt;These values were submitted {</a:t>
            </a:r>
            <a:r>
              <a:rPr lang="en-GB" sz="1500" b="1" dirty="0" err="1"/>
              <a:t>formValues</a:t>
            </a:r>
            <a:r>
              <a:rPr lang="en-GB" sz="1500" dirty="0"/>
              <a:t>}&lt;/span&gt;</a:t>
            </a:r>
          </a:p>
          <a:p>
            <a:r>
              <a:rPr lang="en-GB" sz="1500" dirty="0"/>
              <a:t>      &lt;/form&gt;);</a:t>
            </a:r>
          </a:p>
          <a:p>
            <a:r>
              <a:rPr lang="en-GB" sz="1500" dirty="0"/>
              <a:t>}</a:t>
            </a:r>
          </a:p>
          <a:p>
            <a:r>
              <a:rPr lang="en-GB" sz="1500" dirty="0"/>
              <a:t>export default </a:t>
            </a:r>
            <a:r>
              <a:rPr lang="en-GB" sz="1500" dirty="0" err="1"/>
              <a:t>UserForm</a:t>
            </a:r>
            <a:r>
              <a:rPr lang="en-GB" sz="1500" dirty="0"/>
              <a:t>;</a:t>
            </a:r>
          </a:p>
        </p:txBody>
      </p:sp>
      <p:sp>
        <p:nvSpPr>
          <p:cNvPr id="6" name="TextBox 5">
            <a:extLst>
              <a:ext uri="{FF2B5EF4-FFF2-40B4-BE49-F238E27FC236}">
                <a16:creationId xmlns:a16="http://schemas.microsoft.com/office/drawing/2014/main" id="{2FD92C11-5359-607F-4E37-3DA0711222A9}"/>
              </a:ext>
            </a:extLst>
          </p:cNvPr>
          <p:cNvSpPr txBox="1"/>
          <p:nvPr/>
        </p:nvSpPr>
        <p:spPr>
          <a:xfrm>
            <a:off x="0" y="4354253"/>
            <a:ext cx="2828480"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UserForm</a:t>
            </a:r>
            <a:r>
              <a:rPr lang="en-GB" sz="1200" dirty="0"/>
              <a:t> from './</a:t>
            </a:r>
            <a:r>
              <a:rPr lang="en-GB" sz="1200" dirty="0" err="1"/>
              <a:t>UserForm</a:t>
            </a:r>
            <a:r>
              <a:rPr lang="en-GB" sz="1200" dirty="0"/>
              <a:t>';</a:t>
            </a:r>
          </a:p>
          <a:p>
            <a:r>
              <a:rPr lang="en-GB" sz="1200" dirty="0"/>
              <a:t>….</a:t>
            </a:r>
          </a:p>
          <a:p>
            <a:r>
              <a:rPr lang="en-GB" sz="1200" dirty="0"/>
              <a:t>function example9()</a:t>
            </a:r>
          </a:p>
          <a:p>
            <a:r>
              <a:rPr lang="en-GB" sz="1200" dirty="0"/>
              <a:t>{</a:t>
            </a:r>
          </a:p>
          <a:p>
            <a:r>
              <a:rPr lang="en-GB" sz="1200" dirty="0"/>
              <a:t>   return &lt;</a:t>
            </a:r>
            <a:r>
              <a:rPr lang="en-GB" sz="1200" dirty="0" err="1"/>
              <a:t>UserForm</a:t>
            </a:r>
            <a:r>
              <a:rPr lang="en-GB" sz="1200" dirty="0"/>
              <a:t>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{example9()}</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8" name="TextBox 7">
            <a:extLst>
              <a:ext uri="{FF2B5EF4-FFF2-40B4-BE49-F238E27FC236}">
                <a16:creationId xmlns:a16="http://schemas.microsoft.com/office/drawing/2014/main" id="{7E1A3E2B-7259-DA3B-B0AC-A34096456124}"/>
              </a:ext>
            </a:extLst>
          </p:cNvPr>
          <p:cNvSpPr txBox="1"/>
          <p:nvPr/>
        </p:nvSpPr>
        <p:spPr>
          <a:xfrm>
            <a:off x="7125102" y="163543"/>
            <a:ext cx="1747594" cy="338554"/>
          </a:xfrm>
          <a:prstGeom prst="rect">
            <a:avLst/>
          </a:prstGeom>
          <a:noFill/>
        </p:spPr>
        <p:txBody>
          <a:bodyPr wrap="none" rtlCol="0">
            <a:spAutoFit/>
          </a:bodyPr>
          <a:lstStyle/>
          <a:p>
            <a:r>
              <a:rPr lang="en-GB" sz="1600" b="1" dirty="0" err="1"/>
              <a:t>src</a:t>
            </a:r>
            <a:r>
              <a:rPr lang="en-GB" sz="1600" b="1" dirty="0"/>
              <a:t>/UserForm.js</a:t>
            </a:r>
          </a:p>
        </p:txBody>
      </p:sp>
      <p:sp>
        <p:nvSpPr>
          <p:cNvPr id="9" name="TextBox 8">
            <a:extLst>
              <a:ext uri="{FF2B5EF4-FFF2-40B4-BE49-F238E27FC236}">
                <a16:creationId xmlns:a16="http://schemas.microsoft.com/office/drawing/2014/main" id="{FE132C46-8E7F-75DD-9BDE-A98930F8AF72}"/>
              </a:ext>
            </a:extLst>
          </p:cNvPr>
          <p:cNvSpPr txBox="1"/>
          <p:nvPr/>
        </p:nvSpPr>
        <p:spPr>
          <a:xfrm>
            <a:off x="1057669" y="6384881"/>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7" name="TextBox 6">
            <a:extLst>
              <a:ext uri="{FF2B5EF4-FFF2-40B4-BE49-F238E27FC236}">
                <a16:creationId xmlns:a16="http://schemas.microsoft.com/office/drawing/2014/main" id="{74E00585-4C5D-03D0-8403-3B8732CA7563}"/>
              </a:ext>
            </a:extLst>
          </p:cNvPr>
          <p:cNvSpPr txBox="1"/>
          <p:nvPr/>
        </p:nvSpPr>
        <p:spPr>
          <a:xfrm>
            <a:off x="5535955" y="2344300"/>
            <a:ext cx="857927" cy="246221"/>
          </a:xfrm>
          <a:prstGeom prst="rect">
            <a:avLst/>
          </a:prstGeom>
          <a:noFill/>
        </p:spPr>
        <p:txBody>
          <a:bodyPr wrap="none" rtlCol="0">
            <a:spAutoFit/>
          </a:bodyPr>
          <a:lstStyle/>
          <a:p>
            <a:r>
              <a:rPr lang="en-GB" sz="1000" i="1" dirty="0"/>
              <a:t>JS template</a:t>
            </a:r>
          </a:p>
        </p:txBody>
      </p:sp>
      <p:cxnSp>
        <p:nvCxnSpPr>
          <p:cNvPr id="11" name="Straight Arrow Connector 10">
            <a:extLst>
              <a:ext uri="{FF2B5EF4-FFF2-40B4-BE49-F238E27FC236}">
                <a16:creationId xmlns:a16="http://schemas.microsoft.com/office/drawing/2014/main" id="{274978F0-719E-7937-90C4-61A287D76D19}"/>
              </a:ext>
            </a:extLst>
          </p:cNvPr>
          <p:cNvCxnSpPr/>
          <p:nvPr/>
        </p:nvCxnSpPr>
        <p:spPr bwMode="auto">
          <a:xfrm>
            <a:off x="4572000" y="2393396"/>
            <a:ext cx="3426899" cy="0"/>
          </a:xfrm>
          <a:prstGeom prst="straightConnector1">
            <a:avLst/>
          </a:prstGeom>
          <a:solidFill>
            <a:schemeClr val="accent1"/>
          </a:solidFill>
          <a:ln w="952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3544164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EBA1-C3FE-3FE6-867E-0113811996AE}"/>
              </a:ext>
            </a:extLst>
          </p:cNvPr>
          <p:cNvSpPr>
            <a:spLocks noGrp="1"/>
          </p:cNvSpPr>
          <p:nvPr>
            <p:ph type="title"/>
          </p:nvPr>
        </p:nvSpPr>
        <p:spPr/>
        <p:txBody>
          <a:bodyPr/>
          <a:lstStyle/>
          <a:p>
            <a:r>
              <a:rPr lang="en-GB" dirty="0"/>
              <a:t>FYI: Uncontrolled Component</a:t>
            </a:r>
          </a:p>
        </p:txBody>
      </p:sp>
      <p:sp>
        <p:nvSpPr>
          <p:cNvPr id="3" name="Content Placeholder 2">
            <a:extLst>
              <a:ext uri="{FF2B5EF4-FFF2-40B4-BE49-F238E27FC236}">
                <a16:creationId xmlns:a16="http://schemas.microsoft.com/office/drawing/2014/main" id="{1695CF13-1EC3-545D-1473-183AE372A67A}"/>
              </a:ext>
            </a:extLst>
          </p:cNvPr>
          <p:cNvSpPr>
            <a:spLocks noGrp="1"/>
          </p:cNvSpPr>
          <p:nvPr>
            <p:ph idx="1"/>
          </p:nvPr>
        </p:nvSpPr>
        <p:spPr>
          <a:xfrm>
            <a:off x="257175" y="844550"/>
            <a:ext cx="8608919" cy="4994275"/>
          </a:xfrm>
        </p:spPr>
        <p:txBody>
          <a:bodyPr/>
          <a:lstStyle/>
          <a:p>
            <a:r>
              <a:rPr lang="en-GB" sz="1800" dirty="0"/>
              <a:t>Since an uncontrolled component keeps the source of truth in the DOM, it is sometimes easier to integrate React and non-React code when using uncontrolled components</a:t>
            </a:r>
            <a:endParaRPr lang="en-GB" sz="1800" b="1" dirty="0"/>
          </a:p>
          <a:p>
            <a:r>
              <a:rPr lang="en-GB" sz="1800" b="1" dirty="0"/>
              <a:t>Refs</a:t>
            </a:r>
            <a:r>
              <a:rPr lang="en-GB" sz="1800" dirty="0"/>
              <a:t> provide a way to access DOM nodes or React elements created in the render method.</a:t>
            </a:r>
          </a:p>
          <a:p>
            <a:r>
              <a:rPr lang="en-GB" sz="1800" b="1" dirty="0" err="1"/>
              <a:t>createRef</a:t>
            </a:r>
            <a:r>
              <a:rPr lang="en-GB" sz="1800" b="1" dirty="0"/>
              <a:t>() </a:t>
            </a:r>
            <a:r>
              <a:rPr lang="en-GB" sz="1800" dirty="0"/>
              <a:t>is mostly used for class components.</a:t>
            </a:r>
          </a:p>
          <a:p>
            <a:pPr lvl="1"/>
            <a:r>
              <a:rPr lang="en-GB" sz="1600" dirty="0"/>
              <a:t>Creates a </a:t>
            </a:r>
            <a:r>
              <a:rPr lang="en-GB" sz="1600" b="1" dirty="0"/>
              <a:t>ref</a:t>
            </a:r>
            <a:r>
              <a:rPr lang="en-GB" sz="1600" dirty="0"/>
              <a:t> object which can contain an arbitrary value</a:t>
            </a:r>
          </a:p>
          <a:p>
            <a:pPr marL="1257300" lvl="2" indent="-342900">
              <a:buFont typeface="+mj-lt"/>
              <a:buAutoNum type="arabicPeriod"/>
            </a:pPr>
            <a:r>
              <a:rPr lang="en-GB" sz="1600" dirty="0"/>
              <a:t>Create a </a:t>
            </a:r>
            <a:r>
              <a:rPr lang="en-GB" sz="1600" b="1" dirty="0"/>
              <a:t>ref</a:t>
            </a:r>
            <a:r>
              <a:rPr lang="en-GB" sz="1600" dirty="0"/>
              <a:t> object inside a class component using </a:t>
            </a:r>
            <a:r>
              <a:rPr lang="en-GB" sz="1600" dirty="0" err="1"/>
              <a:t>createRef</a:t>
            </a:r>
            <a:r>
              <a:rPr lang="en-GB" sz="1600" dirty="0"/>
              <a:t>() in the constructor</a:t>
            </a:r>
          </a:p>
          <a:p>
            <a:pPr marL="1257300" lvl="2" indent="-342900">
              <a:buFont typeface="+mj-lt"/>
              <a:buAutoNum type="arabicPeriod"/>
            </a:pPr>
            <a:r>
              <a:rPr lang="en-GB" sz="1600" dirty="0"/>
              <a:t>Assign this object to the </a:t>
            </a:r>
            <a:r>
              <a:rPr lang="en-GB" sz="1600" b="1" dirty="0"/>
              <a:t>ref</a:t>
            </a:r>
            <a:r>
              <a:rPr lang="en-GB" sz="1600" dirty="0"/>
              <a:t> attribute of an &lt;input&gt; tag in JSX and React will populate its current property with the input DOM node.</a:t>
            </a:r>
          </a:p>
          <a:p>
            <a:r>
              <a:rPr lang="en-GB" sz="1800" b="1" dirty="0" err="1"/>
              <a:t>useRef</a:t>
            </a:r>
            <a:r>
              <a:rPr lang="en-GB" sz="1800" b="1" dirty="0"/>
              <a:t>()</a:t>
            </a:r>
            <a:r>
              <a:rPr lang="en-GB" sz="1800" dirty="0"/>
              <a:t> Function components typically rely on </a:t>
            </a:r>
            <a:r>
              <a:rPr lang="en-GB" sz="1800" dirty="0" err="1"/>
              <a:t>useRef</a:t>
            </a:r>
            <a:r>
              <a:rPr lang="en-GB" sz="1800" dirty="0"/>
              <a:t>() instead of </a:t>
            </a:r>
            <a:r>
              <a:rPr lang="en-GB" sz="1800" dirty="0" err="1"/>
              <a:t>createRef</a:t>
            </a:r>
            <a:r>
              <a:rPr lang="en-GB" sz="1800" dirty="0"/>
              <a:t>().</a:t>
            </a:r>
          </a:p>
          <a:p>
            <a:pPr lvl="1"/>
            <a:r>
              <a:rPr lang="en-GB" sz="1600" dirty="0"/>
              <a:t>A React Hook that lets you reference a value that’s not needed for rendering</a:t>
            </a:r>
          </a:p>
          <a:p>
            <a:pPr marL="1257300" lvl="2" indent="-342900">
              <a:buFont typeface="+mj-lt"/>
              <a:buAutoNum type="arabicPeriod"/>
            </a:pPr>
            <a:r>
              <a:rPr lang="en-GB" sz="1600" dirty="0"/>
              <a:t>Create a </a:t>
            </a:r>
            <a:r>
              <a:rPr lang="en-GB" sz="1600" dirty="0" err="1"/>
              <a:t>const</a:t>
            </a:r>
            <a:r>
              <a:rPr lang="en-GB" sz="1600" dirty="0"/>
              <a:t> and assign it a </a:t>
            </a:r>
            <a:r>
              <a:rPr lang="en-GB" sz="1600" b="1" dirty="0"/>
              <a:t>ref</a:t>
            </a:r>
            <a:r>
              <a:rPr lang="en-GB" sz="1600" dirty="0"/>
              <a:t> object using </a:t>
            </a:r>
            <a:r>
              <a:rPr lang="en-GB" sz="1600" dirty="0" err="1"/>
              <a:t>useRef</a:t>
            </a:r>
            <a:r>
              <a:rPr lang="en-GB" sz="1600" dirty="0"/>
              <a:t>() passing it an initial value. On the next renders, </a:t>
            </a:r>
            <a:r>
              <a:rPr lang="en-GB" sz="1600" dirty="0" err="1"/>
              <a:t>useRef</a:t>
            </a:r>
            <a:r>
              <a:rPr lang="en-GB" sz="1600" dirty="0"/>
              <a:t> will return the same object. You can change its current property to store information and read it later. </a:t>
            </a:r>
            <a:r>
              <a:rPr lang="en-GB" sz="1600" b="1" dirty="0"/>
              <a:t>Changing a ref does not trigger a re-render. </a:t>
            </a:r>
          </a:p>
          <a:p>
            <a:pPr marL="1257300" lvl="2" indent="-342900">
              <a:buFont typeface="+mj-lt"/>
              <a:buAutoNum type="arabicPeriod"/>
            </a:pPr>
            <a:r>
              <a:rPr lang="en-GB" sz="1600" dirty="0"/>
              <a:t>Only use in event handlers or effects. DO NOT use during rendering such as within JSX tags</a:t>
            </a:r>
          </a:p>
        </p:txBody>
      </p:sp>
      <p:sp>
        <p:nvSpPr>
          <p:cNvPr id="4" name="Footer Placeholder 3">
            <a:extLst>
              <a:ext uri="{FF2B5EF4-FFF2-40B4-BE49-F238E27FC236}">
                <a16:creationId xmlns:a16="http://schemas.microsoft.com/office/drawing/2014/main" id="{8B0FE57E-4640-F1A1-270D-601ACDC649D8}"/>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27462204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E03B3-DB7E-D7BF-11CA-93D1AD80D188}"/>
              </a:ext>
            </a:extLst>
          </p:cNvPr>
          <p:cNvSpPr>
            <a:spLocks noGrp="1"/>
          </p:cNvSpPr>
          <p:nvPr>
            <p:ph type="title"/>
          </p:nvPr>
        </p:nvSpPr>
        <p:spPr/>
        <p:txBody>
          <a:bodyPr/>
          <a:lstStyle/>
          <a:p>
            <a:r>
              <a:rPr lang="en-GB" dirty="0"/>
              <a:t>FYI</a:t>
            </a:r>
          </a:p>
        </p:txBody>
      </p:sp>
      <p:sp>
        <p:nvSpPr>
          <p:cNvPr id="3" name="Content Placeholder 2">
            <a:extLst>
              <a:ext uri="{FF2B5EF4-FFF2-40B4-BE49-F238E27FC236}">
                <a16:creationId xmlns:a16="http://schemas.microsoft.com/office/drawing/2014/main" id="{B37624BC-E680-5036-CE2D-69E437A8E5AE}"/>
              </a:ext>
            </a:extLst>
          </p:cNvPr>
          <p:cNvSpPr>
            <a:spLocks noGrp="1"/>
          </p:cNvSpPr>
          <p:nvPr>
            <p:ph idx="1"/>
          </p:nvPr>
        </p:nvSpPr>
        <p:spPr>
          <a:xfrm>
            <a:off x="257175" y="963495"/>
            <a:ext cx="8629650" cy="4875330"/>
          </a:xfrm>
        </p:spPr>
        <p:txBody>
          <a:bodyPr/>
          <a:lstStyle/>
          <a:p>
            <a:r>
              <a:rPr lang="en-GB" dirty="0"/>
              <a:t>React.js </a:t>
            </a:r>
            <a:r>
              <a:rPr lang="en-GB"/>
              <a:t>does directly </a:t>
            </a:r>
            <a:r>
              <a:rPr lang="en-GB" dirty="0"/>
              <a:t>support HTML </a:t>
            </a:r>
            <a:r>
              <a:rPr lang="en-GB" i="1" dirty="0"/>
              <a:t>data-</a:t>
            </a:r>
            <a:r>
              <a:rPr lang="en-GB" dirty="0"/>
              <a:t> and </a:t>
            </a:r>
            <a:r>
              <a:rPr lang="en-GB" i="1" dirty="0"/>
              <a:t>aria-</a:t>
            </a:r>
            <a:r>
              <a:rPr lang="en-GB" dirty="0"/>
              <a:t> attributes</a:t>
            </a:r>
          </a:p>
          <a:p>
            <a:r>
              <a:rPr lang="en-GB" dirty="0"/>
              <a:t>Although, you are encouraged to keep data in the React component state or external stores.</a:t>
            </a:r>
          </a:p>
          <a:p>
            <a:r>
              <a:rPr lang="en-GB" dirty="0"/>
              <a:t>For example, if you are displaying a table of data with each row containing a button to select that item then you will want to remember the selected item’s ID</a:t>
            </a:r>
          </a:p>
          <a:p>
            <a:pPr lvl="1"/>
            <a:r>
              <a:rPr lang="en-GB" dirty="0"/>
              <a:t>You can add inline JS code like this </a:t>
            </a:r>
            <a:r>
              <a:rPr lang="en-GB" dirty="0">
                <a:sym typeface="Wingdings" panose="05000000000000000000" pitchFamily="2" charset="2"/>
              </a:rPr>
              <a:t></a:t>
            </a:r>
            <a:br>
              <a:rPr lang="en-GB" dirty="0">
                <a:sym typeface="Wingdings" panose="05000000000000000000" pitchFamily="2" charset="2"/>
              </a:rPr>
            </a:br>
            <a:endParaRPr lang="en-GB" dirty="0">
              <a:sym typeface="Wingdings" panose="05000000000000000000" pitchFamily="2" charset="2"/>
            </a:endParaRPr>
          </a:p>
          <a:p>
            <a:pPr lvl="1"/>
            <a:r>
              <a:rPr lang="en-GB" dirty="0"/>
              <a:t>OR you can store it in a data- attribute like this:</a:t>
            </a:r>
            <a:br>
              <a:rPr lang="en-GB" dirty="0"/>
            </a:br>
            <a:endParaRPr lang="en-GB" dirty="0"/>
          </a:p>
        </p:txBody>
      </p:sp>
      <p:sp>
        <p:nvSpPr>
          <p:cNvPr id="4" name="Footer Placeholder 3">
            <a:extLst>
              <a:ext uri="{FF2B5EF4-FFF2-40B4-BE49-F238E27FC236}">
                <a16:creationId xmlns:a16="http://schemas.microsoft.com/office/drawing/2014/main" id="{200536E1-B04A-5C86-BF2F-F58119D1DB1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B99BFDC-150E-7551-95E4-013AF3FE0308}"/>
              </a:ext>
            </a:extLst>
          </p:cNvPr>
          <p:cNvSpPr txBox="1"/>
          <p:nvPr/>
        </p:nvSpPr>
        <p:spPr>
          <a:xfrm>
            <a:off x="257175" y="5838825"/>
            <a:ext cx="8686800" cy="646331"/>
          </a:xfrm>
          <a:prstGeom prst="rect">
            <a:avLst/>
          </a:prstGeom>
          <a:noFill/>
        </p:spPr>
        <p:txBody>
          <a:bodyPr wrap="square" rtlCol="0">
            <a:spAutoFit/>
          </a:bodyPr>
          <a:lstStyle/>
          <a:p>
            <a:r>
              <a:rPr lang="en-GB" sz="1200" i="1" dirty="0"/>
              <a:t>In React, all DOM properties and attributes (including event handlers) should be </a:t>
            </a:r>
            <a:r>
              <a:rPr lang="en-GB" sz="1200" i="1" dirty="0" err="1"/>
              <a:t>camelCased</a:t>
            </a:r>
            <a:r>
              <a:rPr lang="en-GB" sz="1200" i="1" dirty="0"/>
              <a:t>. For example, the HTML attribute </a:t>
            </a:r>
            <a:r>
              <a:rPr lang="en-GB" sz="1200" i="1" dirty="0" err="1"/>
              <a:t>tabindex</a:t>
            </a:r>
            <a:r>
              <a:rPr lang="en-GB" sz="1200" i="1" dirty="0"/>
              <a:t> corresponds to the attribute </a:t>
            </a:r>
            <a:r>
              <a:rPr lang="en-GB" sz="1200" i="1" dirty="0" err="1"/>
              <a:t>tabIndex</a:t>
            </a:r>
            <a:r>
              <a:rPr lang="en-GB" sz="1200" i="1" dirty="0"/>
              <a:t> in React. The exception is aria-* and data-* attributes, which should be lowercased. https://reactjs.org/docs/dom-elements.html</a:t>
            </a:r>
          </a:p>
        </p:txBody>
      </p:sp>
      <p:sp>
        <p:nvSpPr>
          <p:cNvPr id="7" name="TextBox 6">
            <a:extLst>
              <a:ext uri="{FF2B5EF4-FFF2-40B4-BE49-F238E27FC236}">
                <a16:creationId xmlns:a16="http://schemas.microsoft.com/office/drawing/2014/main" id="{30395BBD-731D-5B7E-8244-4BF787EDD41C}"/>
              </a:ext>
            </a:extLst>
          </p:cNvPr>
          <p:cNvSpPr txBox="1"/>
          <p:nvPr/>
        </p:nvSpPr>
        <p:spPr>
          <a:xfrm>
            <a:off x="3532195" y="5572775"/>
            <a:ext cx="5383205" cy="307777"/>
          </a:xfrm>
          <a:prstGeom prst="rect">
            <a:avLst/>
          </a:prstGeom>
          <a:noFill/>
        </p:spPr>
        <p:txBody>
          <a:bodyPr wrap="none" rtlCol="0">
            <a:spAutoFit/>
          </a:bodyPr>
          <a:lstStyle/>
          <a:p>
            <a:r>
              <a:rPr lang="en-GB" sz="1400" i="1" dirty="0"/>
              <a:t>https://reactjs.org/blog/2017/09/08/dom-attributes-in-react-16.html</a:t>
            </a:r>
          </a:p>
        </p:txBody>
      </p:sp>
      <p:sp>
        <p:nvSpPr>
          <p:cNvPr id="10" name="TextBox 9">
            <a:extLst>
              <a:ext uri="{FF2B5EF4-FFF2-40B4-BE49-F238E27FC236}">
                <a16:creationId xmlns:a16="http://schemas.microsoft.com/office/drawing/2014/main" id="{9FC0B330-E034-338A-70B2-BEF1DD3E853D}"/>
              </a:ext>
            </a:extLst>
          </p:cNvPr>
          <p:cNvSpPr txBox="1"/>
          <p:nvPr/>
        </p:nvSpPr>
        <p:spPr>
          <a:xfrm>
            <a:off x="1064862" y="3259723"/>
            <a:ext cx="4594399" cy="338554"/>
          </a:xfrm>
          <a:prstGeom prst="rect">
            <a:avLst/>
          </a:prstGeom>
          <a:solidFill>
            <a:schemeClr val="accent6">
              <a:lumMod val="20000"/>
              <a:lumOff val="80000"/>
            </a:schemeClr>
          </a:solidFill>
        </p:spPr>
        <p:txBody>
          <a:bodyPr wrap="none" rtlCol="0">
            <a:spAutoFit/>
          </a:bodyPr>
          <a:lstStyle/>
          <a:p>
            <a:r>
              <a:rPr lang="en-GB" sz="1600" dirty="0">
                <a:sym typeface="Wingdings" panose="05000000000000000000" pitchFamily="2" charset="2"/>
              </a:rPr>
              <a:t>&lt;button </a:t>
            </a:r>
            <a:r>
              <a:rPr lang="en-GB" sz="1600" dirty="0" err="1">
                <a:sym typeface="Wingdings" panose="05000000000000000000" pitchFamily="2" charset="2"/>
              </a:rPr>
              <a:t>onClick</a:t>
            </a:r>
            <a:r>
              <a:rPr lang="en-GB" sz="1600" dirty="0">
                <a:sym typeface="Wingdings" panose="05000000000000000000" pitchFamily="2" charset="2"/>
              </a:rPr>
              <a:t>={(e) =&gt; </a:t>
            </a:r>
            <a:r>
              <a:rPr lang="en-GB" sz="1600" dirty="0" err="1">
                <a:sym typeface="Wingdings" panose="05000000000000000000" pitchFamily="2" charset="2"/>
              </a:rPr>
              <a:t>handleClick</a:t>
            </a:r>
            <a:r>
              <a:rPr lang="en-GB" sz="1600" dirty="0">
                <a:sym typeface="Wingdings" panose="05000000000000000000" pitchFamily="2" charset="2"/>
              </a:rPr>
              <a:t>(e, row.ID)}&gt;</a:t>
            </a:r>
            <a:endParaRPr lang="en-GB" sz="1600" dirty="0"/>
          </a:p>
        </p:txBody>
      </p:sp>
      <p:sp>
        <p:nvSpPr>
          <p:cNvPr id="11" name="TextBox 10">
            <a:extLst>
              <a:ext uri="{FF2B5EF4-FFF2-40B4-BE49-F238E27FC236}">
                <a16:creationId xmlns:a16="http://schemas.microsoft.com/office/drawing/2014/main" id="{4FF26931-4ABB-15D9-848E-845691B51F04}"/>
              </a:ext>
            </a:extLst>
          </p:cNvPr>
          <p:cNvSpPr txBox="1"/>
          <p:nvPr/>
        </p:nvSpPr>
        <p:spPr>
          <a:xfrm>
            <a:off x="1064862" y="3926271"/>
            <a:ext cx="4562339" cy="338554"/>
          </a:xfrm>
          <a:prstGeom prst="rect">
            <a:avLst/>
          </a:prstGeom>
          <a:solidFill>
            <a:schemeClr val="accent6">
              <a:lumMod val="20000"/>
              <a:lumOff val="80000"/>
            </a:schemeClr>
          </a:solidFill>
        </p:spPr>
        <p:txBody>
          <a:bodyPr wrap="none" rtlCol="0">
            <a:spAutoFit/>
          </a:bodyPr>
          <a:lstStyle/>
          <a:p>
            <a:r>
              <a:rPr lang="en-GB" sz="1600" dirty="0"/>
              <a:t>&lt;button </a:t>
            </a:r>
            <a:r>
              <a:rPr lang="en-GB" sz="1600" dirty="0" err="1"/>
              <a:t>onClick</a:t>
            </a:r>
            <a:r>
              <a:rPr lang="en-GB" sz="1600" dirty="0"/>
              <a:t>={</a:t>
            </a:r>
            <a:r>
              <a:rPr lang="en-GB" sz="1600" dirty="0" err="1"/>
              <a:t>handleClick</a:t>
            </a:r>
            <a:r>
              <a:rPr lang="en-GB" sz="1600" dirty="0"/>
              <a:t>} data-id={row.ID}&gt;</a:t>
            </a:r>
          </a:p>
        </p:txBody>
      </p:sp>
      <p:sp>
        <p:nvSpPr>
          <p:cNvPr id="12" name="TextBox 11">
            <a:extLst>
              <a:ext uri="{FF2B5EF4-FFF2-40B4-BE49-F238E27FC236}">
                <a16:creationId xmlns:a16="http://schemas.microsoft.com/office/drawing/2014/main" id="{C737DD32-699F-E2A5-C664-06C975F9F2F3}"/>
              </a:ext>
            </a:extLst>
          </p:cNvPr>
          <p:cNvSpPr txBox="1"/>
          <p:nvPr/>
        </p:nvSpPr>
        <p:spPr>
          <a:xfrm>
            <a:off x="1064862" y="4348279"/>
            <a:ext cx="4408579" cy="1077218"/>
          </a:xfrm>
          <a:prstGeom prst="rect">
            <a:avLst/>
          </a:prstGeom>
          <a:solidFill>
            <a:schemeClr val="accent6">
              <a:lumMod val="20000"/>
              <a:lumOff val="80000"/>
            </a:schemeClr>
          </a:solidFill>
        </p:spPr>
        <p:txBody>
          <a:bodyPr wrap="none" rtlCol="0">
            <a:spAutoFit/>
          </a:bodyPr>
          <a:lstStyle/>
          <a:p>
            <a:r>
              <a:rPr lang="en-GB" sz="1600" dirty="0">
                <a:solidFill>
                  <a:schemeClr val="accent1">
                    <a:lumMod val="25000"/>
                  </a:schemeClr>
                </a:solidFill>
              </a:rPr>
              <a:t>// Read it back like this</a:t>
            </a:r>
            <a:br>
              <a:rPr lang="en-GB" sz="1600" dirty="0"/>
            </a:br>
            <a:r>
              <a:rPr lang="en-GB" sz="1600" dirty="0"/>
              <a:t>function </a:t>
            </a:r>
            <a:r>
              <a:rPr lang="en-GB" sz="1600" dirty="0" err="1"/>
              <a:t>handleClick</a:t>
            </a:r>
            <a:r>
              <a:rPr lang="en-GB" sz="1600" dirty="0"/>
              <a:t>(e) { </a:t>
            </a:r>
            <a:br>
              <a:rPr lang="en-GB" sz="1600" dirty="0"/>
            </a:br>
            <a:r>
              <a:rPr lang="en-GB" sz="1600" dirty="0"/>
              <a:t>     console.log(</a:t>
            </a:r>
            <a:r>
              <a:rPr lang="en-GB" sz="1600" dirty="0" err="1"/>
              <a:t>e.target.getAttribute</a:t>
            </a:r>
            <a:r>
              <a:rPr lang="en-GB" sz="1600" dirty="0"/>
              <a:t>('data-id')); </a:t>
            </a:r>
            <a:br>
              <a:rPr lang="en-GB" sz="1600" dirty="0"/>
            </a:br>
            <a:r>
              <a:rPr lang="en-GB" sz="1600" dirty="0"/>
              <a:t>}</a:t>
            </a:r>
          </a:p>
        </p:txBody>
      </p:sp>
    </p:spTree>
    <p:extLst>
      <p:ext uri="{BB962C8B-B14F-4D97-AF65-F5344CB8AC3E}">
        <p14:creationId xmlns:p14="http://schemas.microsoft.com/office/powerpoint/2010/main" val="71331459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02D9-F302-0413-D9A4-AFEC4D658336}"/>
              </a:ext>
            </a:extLst>
          </p:cNvPr>
          <p:cNvSpPr>
            <a:spLocks noGrp="1"/>
          </p:cNvSpPr>
          <p:nvPr>
            <p:ph type="title"/>
          </p:nvPr>
        </p:nvSpPr>
        <p:spPr/>
        <p:txBody>
          <a:bodyPr/>
          <a:lstStyle/>
          <a:p>
            <a:r>
              <a:rPr lang="en-GB" dirty="0"/>
              <a:t>Effects</a:t>
            </a:r>
          </a:p>
        </p:txBody>
      </p:sp>
      <p:sp>
        <p:nvSpPr>
          <p:cNvPr id="3" name="Content Placeholder 2">
            <a:extLst>
              <a:ext uri="{FF2B5EF4-FFF2-40B4-BE49-F238E27FC236}">
                <a16:creationId xmlns:a16="http://schemas.microsoft.com/office/drawing/2014/main" id="{293DC655-268D-23A1-9C77-4F4D02B2DDED}"/>
              </a:ext>
            </a:extLst>
          </p:cNvPr>
          <p:cNvSpPr>
            <a:spLocks noGrp="1"/>
          </p:cNvSpPr>
          <p:nvPr>
            <p:ph idx="1"/>
          </p:nvPr>
        </p:nvSpPr>
        <p:spPr>
          <a:xfrm>
            <a:off x="200025" y="1184424"/>
            <a:ext cx="8789971" cy="3903077"/>
          </a:xfrm>
        </p:spPr>
        <p:txBody>
          <a:bodyPr/>
          <a:lstStyle/>
          <a:p>
            <a:r>
              <a:rPr lang="en-GB" dirty="0"/>
              <a:t>We often want to track the </a:t>
            </a:r>
            <a:r>
              <a:rPr lang="en-GB" b="1" dirty="0"/>
              <a:t>component lifecycle</a:t>
            </a:r>
          </a:p>
          <a:p>
            <a:pPr lvl="1"/>
            <a:r>
              <a:rPr lang="en-GB" dirty="0"/>
              <a:t>By default, for function components, this means tracking each time a render has taken place</a:t>
            </a:r>
          </a:p>
          <a:p>
            <a:r>
              <a:rPr lang="en-GB" b="1" dirty="0" err="1"/>
              <a:t>useEffect</a:t>
            </a:r>
            <a:r>
              <a:rPr lang="en-GB" dirty="0"/>
              <a:t>: React remembers the function it is passed (aka the “effect”) and calls it after performing DOM updates i.e. </a:t>
            </a:r>
            <a:r>
              <a:rPr lang="en-GB" u="sng" dirty="0">
                <a:solidFill>
                  <a:srgbClr val="FF0000"/>
                </a:solidFill>
              </a:rPr>
              <a:t>after every render </a:t>
            </a:r>
            <a:r>
              <a:rPr lang="en-GB" dirty="0"/>
              <a:t>(but you can customise this)</a:t>
            </a:r>
          </a:p>
          <a:p>
            <a:pPr lvl="1"/>
            <a:r>
              <a:rPr lang="en-GB" dirty="0"/>
              <a:t>You can also pass an array of values to </a:t>
            </a:r>
            <a:r>
              <a:rPr lang="en-GB" dirty="0" err="1"/>
              <a:t>useEffect</a:t>
            </a:r>
            <a:r>
              <a:rPr lang="en-GB" dirty="0"/>
              <a:t> </a:t>
            </a:r>
            <a:r>
              <a:rPr lang="en-GB" u="sng" dirty="0"/>
              <a:t>that the effect depends upon </a:t>
            </a:r>
            <a:r>
              <a:rPr lang="en-GB" dirty="0"/>
              <a:t>(hence skipping the other effects). Typically, you do this for performance reasons.</a:t>
            </a:r>
          </a:p>
          <a:p>
            <a:pPr lvl="1"/>
            <a:r>
              <a:rPr lang="en-GB" dirty="0"/>
              <a:t>React guarantees the DOM has been updated by the time it runs the effects.</a:t>
            </a:r>
          </a:p>
          <a:p>
            <a:pPr lvl="1"/>
            <a:r>
              <a:rPr lang="en-GB" dirty="0"/>
              <a:t>Placing </a:t>
            </a:r>
            <a:r>
              <a:rPr lang="en-GB" dirty="0" err="1"/>
              <a:t>useEffect</a:t>
            </a:r>
            <a:r>
              <a:rPr lang="en-GB" dirty="0"/>
              <a:t> inside the component gives it access to the state variables and properties of that component</a:t>
            </a:r>
          </a:p>
          <a:p>
            <a:pPr lvl="1"/>
            <a:endParaRPr lang="en-GB" dirty="0"/>
          </a:p>
          <a:p>
            <a:pPr lvl="1"/>
            <a:endParaRPr lang="en-GB" dirty="0"/>
          </a:p>
        </p:txBody>
      </p:sp>
      <p:sp>
        <p:nvSpPr>
          <p:cNvPr id="4" name="Footer Placeholder 3">
            <a:extLst>
              <a:ext uri="{FF2B5EF4-FFF2-40B4-BE49-F238E27FC236}">
                <a16:creationId xmlns:a16="http://schemas.microsoft.com/office/drawing/2014/main" id="{C41C93B1-FF4B-B350-33F5-3E4386E1B1F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3FAC695-95C2-C5ED-F5C4-E68A97C910BA}"/>
              </a:ext>
            </a:extLst>
          </p:cNvPr>
          <p:cNvSpPr txBox="1"/>
          <p:nvPr/>
        </p:nvSpPr>
        <p:spPr>
          <a:xfrm>
            <a:off x="5592912" y="6275272"/>
            <a:ext cx="3397084" cy="307777"/>
          </a:xfrm>
          <a:prstGeom prst="rect">
            <a:avLst/>
          </a:prstGeom>
          <a:noFill/>
        </p:spPr>
        <p:txBody>
          <a:bodyPr wrap="none" rtlCol="0">
            <a:spAutoFit/>
          </a:bodyPr>
          <a:lstStyle/>
          <a:p>
            <a:r>
              <a:rPr lang="en-GB" sz="1400" i="1" dirty="0"/>
              <a:t>https://reactjs.org/docs/hooks-effect.html</a:t>
            </a:r>
          </a:p>
        </p:txBody>
      </p:sp>
      <p:sp>
        <p:nvSpPr>
          <p:cNvPr id="10" name="TextBox 9">
            <a:extLst>
              <a:ext uri="{FF2B5EF4-FFF2-40B4-BE49-F238E27FC236}">
                <a16:creationId xmlns:a16="http://schemas.microsoft.com/office/drawing/2014/main" id="{47202732-E16A-138D-EE93-382078F3748F}"/>
              </a:ext>
            </a:extLst>
          </p:cNvPr>
          <p:cNvSpPr txBox="1"/>
          <p:nvPr/>
        </p:nvSpPr>
        <p:spPr>
          <a:xfrm>
            <a:off x="546185" y="5219721"/>
            <a:ext cx="7872031" cy="646331"/>
          </a:xfrm>
          <a:prstGeom prst="rect">
            <a:avLst/>
          </a:prstGeom>
          <a:noFill/>
        </p:spPr>
        <p:txBody>
          <a:bodyPr wrap="square" rtlCol="0">
            <a:spAutoFit/>
          </a:bodyPr>
          <a:lstStyle/>
          <a:p>
            <a:r>
              <a:rPr lang="en-GB" sz="1200" b="1" i="1" dirty="0"/>
              <a:t>Effects</a:t>
            </a:r>
            <a:r>
              <a:rPr lang="en-GB" sz="1200" b="1" dirty="0"/>
              <a:t> let you specify side effects that are caused by rendering itself, rather than by a particular event.</a:t>
            </a:r>
            <a:r>
              <a:rPr lang="en-GB" sz="1200" dirty="0"/>
              <a:t> </a:t>
            </a:r>
          </a:p>
          <a:p>
            <a:r>
              <a:rPr lang="en-GB" sz="1200" i="1" dirty="0"/>
              <a:t>Every time your component renders, React will update the screen and then run the code inside </a:t>
            </a:r>
            <a:r>
              <a:rPr lang="en-GB" sz="1200" i="1" dirty="0" err="1"/>
              <a:t>useEffect</a:t>
            </a:r>
            <a:r>
              <a:rPr lang="en-GB" sz="1200" i="1" dirty="0"/>
              <a:t>. In other words, </a:t>
            </a:r>
            <a:r>
              <a:rPr lang="en-GB" sz="1200" i="1" dirty="0" err="1"/>
              <a:t>useEffect</a:t>
            </a:r>
            <a:r>
              <a:rPr lang="en-GB" sz="1200" i="1" dirty="0"/>
              <a:t> </a:t>
            </a:r>
            <a:r>
              <a:rPr lang="en-GB" sz="1200" b="1" i="1" dirty="0"/>
              <a:t>“delays” a piece of code from running until that render is reflected on the screen. </a:t>
            </a:r>
          </a:p>
        </p:txBody>
      </p:sp>
    </p:spTree>
    <p:extLst>
      <p:ext uri="{BB962C8B-B14F-4D97-AF65-F5344CB8AC3E}">
        <p14:creationId xmlns:p14="http://schemas.microsoft.com/office/powerpoint/2010/main" val="195004837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409C1-EA7D-F9BC-5150-3D9D9F0A4093}"/>
              </a:ext>
            </a:extLst>
          </p:cNvPr>
          <p:cNvSpPr>
            <a:spLocks noGrp="1"/>
          </p:cNvSpPr>
          <p:nvPr>
            <p:ph type="title"/>
          </p:nvPr>
        </p:nvSpPr>
        <p:spPr>
          <a:xfrm>
            <a:off x="257175" y="0"/>
            <a:ext cx="8686800" cy="563801"/>
          </a:xfrm>
        </p:spPr>
        <p:txBody>
          <a:bodyPr/>
          <a:lstStyle/>
          <a:p>
            <a:r>
              <a:rPr lang="en-GB" dirty="0"/>
              <a:t>Example</a:t>
            </a:r>
          </a:p>
        </p:txBody>
      </p:sp>
      <p:sp>
        <p:nvSpPr>
          <p:cNvPr id="3" name="Content Placeholder 2">
            <a:extLst>
              <a:ext uri="{FF2B5EF4-FFF2-40B4-BE49-F238E27FC236}">
                <a16:creationId xmlns:a16="http://schemas.microsoft.com/office/drawing/2014/main" id="{0592238E-7E6B-E629-B5B5-D3714DA20DDC}"/>
              </a:ext>
            </a:extLst>
          </p:cNvPr>
          <p:cNvSpPr>
            <a:spLocks noGrp="1"/>
          </p:cNvSpPr>
          <p:nvPr>
            <p:ph idx="1"/>
          </p:nvPr>
        </p:nvSpPr>
        <p:spPr>
          <a:xfrm>
            <a:off x="203725" y="710674"/>
            <a:ext cx="8740249" cy="705935"/>
          </a:xfrm>
        </p:spPr>
        <p:txBody>
          <a:bodyPr/>
          <a:lstStyle/>
          <a:p>
            <a:r>
              <a:rPr lang="en-GB" dirty="0"/>
              <a:t>Count the number of times a component is clicked and the component is rendered</a:t>
            </a:r>
          </a:p>
        </p:txBody>
      </p:sp>
      <p:sp>
        <p:nvSpPr>
          <p:cNvPr id="4" name="Footer Placeholder 3">
            <a:extLst>
              <a:ext uri="{FF2B5EF4-FFF2-40B4-BE49-F238E27FC236}">
                <a16:creationId xmlns:a16="http://schemas.microsoft.com/office/drawing/2014/main" id="{201B3E52-9487-7DC1-B21A-D6E7B58E0D37}"/>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1C4DE0D6-E6DF-F8C2-D082-0B3B8226CC65}"/>
              </a:ext>
            </a:extLst>
          </p:cNvPr>
          <p:cNvSpPr txBox="1"/>
          <p:nvPr/>
        </p:nvSpPr>
        <p:spPr>
          <a:xfrm>
            <a:off x="192548" y="1575208"/>
            <a:ext cx="8816054"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React, { </a:t>
            </a:r>
            <a:r>
              <a:rPr lang="en-GB" dirty="0" err="1"/>
              <a:t>useState</a:t>
            </a:r>
            <a:r>
              <a:rPr lang="en-GB" dirty="0"/>
              <a:t>, </a:t>
            </a:r>
            <a:r>
              <a:rPr lang="en-GB" b="1" dirty="0" err="1"/>
              <a:t>useEffect</a:t>
            </a:r>
            <a:r>
              <a:rPr lang="en-GB" dirty="0"/>
              <a:t> } from 'react’;</a:t>
            </a:r>
          </a:p>
          <a:p>
            <a:endParaRPr lang="en-GB" dirty="0"/>
          </a:p>
          <a:p>
            <a:r>
              <a:rPr lang="en-GB" sz="1800" dirty="0">
                <a:solidFill>
                  <a:schemeClr val="accent1">
                    <a:lumMod val="25000"/>
                  </a:schemeClr>
                </a:solidFill>
              </a:rPr>
              <a:t>// Create a stateful function component to count button clicks</a:t>
            </a:r>
            <a:endParaRPr lang="en-GB" sz="1800" dirty="0"/>
          </a:p>
          <a:p>
            <a:r>
              <a:rPr lang="en-GB" sz="1800" dirty="0"/>
              <a:t>function </a:t>
            </a:r>
            <a:r>
              <a:rPr lang="en-GB" sz="1800" dirty="0" err="1"/>
              <a:t>CountClicks</a:t>
            </a:r>
            <a:r>
              <a:rPr lang="en-GB" sz="1800" dirty="0"/>
              <a:t>() {</a:t>
            </a:r>
          </a:p>
          <a:p>
            <a:r>
              <a:rPr lang="en-GB" sz="1800" dirty="0"/>
              <a:t>  </a:t>
            </a:r>
            <a:r>
              <a:rPr lang="en-GB" sz="1800" dirty="0" err="1"/>
              <a:t>const</a:t>
            </a:r>
            <a:r>
              <a:rPr lang="en-GB" sz="1800" dirty="0"/>
              <a:t> [count, </a:t>
            </a:r>
            <a:r>
              <a:rPr lang="en-GB" sz="1800" dirty="0" err="1"/>
              <a:t>setCount</a:t>
            </a:r>
            <a:r>
              <a:rPr lang="en-GB" sz="1800" dirty="0"/>
              <a:t>] = </a:t>
            </a:r>
            <a:r>
              <a:rPr lang="en-GB" sz="1800" dirty="0" err="1"/>
              <a:t>useState</a:t>
            </a:r>
            <a:r>
              <a:rPr lang="en-GB" sz="1800" dirty="0"/>
              <a:t>(0);</a:t>
            </a:r>
          </a:p>
          <a:p>
            <a:endParaRPr lang="en-GB" sz="1800" dirty="0"/>
          </a:p>
          <a:p>
            <a:r>
              <a:rPr lang="en-GB" sz="1800" dirty="0">
                <a:solidFill>
                  <a:schemeClr val="accent1">
                    <a:lumMod val="25000"/>
                  </a:schemeClr>
                </a:solidFill>
              </a:rPr>
              <a:t>  // Display the number of clicks in the document title</a:t>
            </a:r>
          </a:p>
          <a:p>
            <a:r>
              <a:rPr lang="en-GB" sz="1800" dirty="0">
                <a:solidFill>
                  <a:schemeClr val="accent1">
                    <a:lumMod val="25000"/>
                  </a:schemeClr>
                </a:solidFill>
              </a:rPr>
              <a:t>  // Note: Since we create this function each time the component is rendered,</a:t>
            </a:r>
            <a:endParaRPr lang="en-GB" dirty="0">
              <a:solidFill>
                <a:schemeClr val="accent1">
                  <a:lumMod val="25000"/>
                </a:schemeClr>
              </a:solidFill>
            </a:endParaRPr>
          </a:p>
          <a:p>
            <a:r>
              <a:rPr lang="en-GB" sz="1800" dirty="0">
                <a:solidFill>
                  <a:schemeClr val="accent1">
                    <a:lumMod val="25000"/>
                  </a:schemeClr>
                </a:solidFill>
              </a:rPr>
              <a:t>  // we are replacing</a:t>
            </a:r>
            <a:r>
              <a:rPr lang="en-GB" dirty="0">
                <a:solidFill>
                  <a:schemeClr val="accent1">
                    <a:lumMod val="25000"/>
                  </a:schemeClr>
                </a:solidFill>
              </a:rPr>
              <a:t> the “effect” function with each render </a:t>
            </a:r>
            <a:endParaRPr lang="en-GB" sz="1800" dirty="0"/>
          </a:p>
          <a:p>
            <a:r>
              <a:rPr lang="en-GB" sz="1800" dirty="0"/>
              <a:t>  </a:t>
            </a:r>
            <a:r>
              <a:rPr lang="en-GB" sz="1800" b="1" dirty="0" err="1"/>
              <a:t>useEffect</a:t>
            </a:r>
            <a:r>
              <a:rPr lang="en-GB" sz="1800" dirty="0"/>
              <a:t>(() =&gt; { </a:t>
            </a:r>
            <a:r>
              <a:rPr lang="en-GB" sz="1800" dirty="0" err="1"/>
              <a:t>document.title</a:t>
            </a:r>
            <a:r>
              <a:rPr lang="en-GB" sz="1800" dirty="0"/>
              <a:t> = `You clicked ${count} times`;  });</a:t>
            </a:r>
          </a:p>
          <a:p>
            <a:endParaRPr lang="en-GB" sz="1800" dirty="0"/>
          </a:p>
          <a:p>
            <a:r>
              <a:rPr lang="en-GB" sz="1800" dirty="0"/>
              <a:t>  return (</a:t>
            </a:r>
          </a:p>
          <a:p>
            <a:r>
              <a:rPr lang="en-GB" sz="1800" dirty="0"/>
              <a:t>    &lt;div&gt;</a:t>
            </a:r>
          </a:p>
          <a:p>
            <a:r>
              <a:rPr lang="en-GB" sz="1800" dirty="0"/>
              <a:t>      &lt;p&gt;You clicked {count} times&lt;/p&gt;</a:t>
            </a:r>
          </a:p>
          <a:p>
            <a:r>
              <a:rPr lang="en-GB" sz="1800" dirty="0"/>
              <a:t>      &lt;button </a:t>
            </a:r>
            <a:r>
              <a:rPr lang="en-GB" sz="1800" dirty="0" err="1"/>
              <a:t>onClick</a:t>
            </a:r>
            <a:r>
              <a:rPr lang="en-GB" sz="1800" dirty="0"/>
              <a:t>={() =&gt; </a:t>
            </a:r>
            <a:r>
              <a:rPr lang="en-GB" sz="1800" dirty="0" err="1"/>
              <a:t>setCount</a:t>
            </a:r>
            <a:r>
              <a:rPr lang="en-GB" sz="1800" dirty="0"/>
              <a:t>(count + 1)}&gt;Click me&lt;/button&gt;</a:t>
            </a:r>
          </a:p>
          <a:p>
            <a:r>
              <a:rPr lang="en-GB" sz="1800" dirty="0"/>
              <a:t>    &lt;/div&gt;</a:t>
            </a:r>
          </a:p>
          <a:p>
            <a:r>
              <a:rPr lang="en-GB" sz="1800" dirty="0"/>
              <a:t>  );</a:t>
            </a:r>
          </a:p>
          <a:p>
            <a:r>
              <a:rPr lang="en-GB" sz="1800" dirty="0"/>
              <a:t>}</a:t>
            </a:r>
            <a:endParaRPr lang="en-GB" dirty="0"/>
          </a:p>
        </p:txBody>
      </p:sp>
      <p:sp>
        <p:nvSpPr>
          <p:cNvPr id="5" name="TextBox 4">
            <a:extLst>
              <a:ext uri="{FF2B5EF4-FFF2-40B4-BE49-F238E27FC236}">
                <a16:creationId xmlns:a16="http://schemas.microsoft.com/office/drawing/2014/main" id="{2802EE56-3B70-0001-299D-93BC1AC5B8BE}"/>
              </a:ext>
            </a:extLst>
          </p:cNvPr>
          <p:cNvSpPr txBox="1"/>
          <p:nvPr/>
        </p:nvSpPr>
        <p:spPr>
          <a:xfrm>
            <a:off x="5684319" y="4591251"/>
            <a:ext cx="3267133" cy="646331"/>
          </a:xfrm>
          <a:prstGeom prst="rect">
            <a:avLst/>
          </a:prstGeom>
          <a:noFill/>
        </p:spPr>
        <p:txBody>
          <a:bodyPr wrap="square" rtlCol="0">
            <a:spAutoFit/>
          </a:bodyPr>
          <a:lstStyle/>
          <a:p>
            <a:r>
              <a:rPr lang="en-GB" sz="1200" i="1" dirty="0">
                <a:solidFill>
                  <a:srgbClr val="FF0000"/>
                </a:solidFill>
              </a:rPr>
              <a:t>No dependencies, so the effect is triggered whenever any state changes. So in this case, when the “count” changes.</a:t>
            </a:r>
          </a:p>
        </p:txBody>
      </p:sp>
      <p:cxnSp>
        <p:nvCxnSpPr>
          <p:cNvPr id="7" name="Straight Arrow Connector 6">
            <a:extLst>
              <a:ext uri="{FF2B5EF4-FFF2-40B4-BE49-F238E27FC236}">
                <a16:creationId xmlns:a16="http://schemas.microsoft.com/office/drawing/2014/main" id="{1EBB766E-3D76-92FC-D908-DE3FB228D2E8}"/>
              </a:ext>
            </a:extLst>
          </p:cNvPr>
          <p:cNvCxnSpPr/>
          <p:nvPr/>
        </p:nvCxnSpPr>
        <p:spPr bwMode="auto">
          <a:xfrm flipH="1" flipV="1">
            <a:off x="6978316" y="4365057"/>
            <a:ext cx="144379" cy="264695"/>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4277021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02D9-F302-0413-D9A4-AFEC4D658336}"/>
              </a:ext>
            </a:extLst>
          </p:cNvPr>
          <p:cNvSpPr>
            <a:spLocks noGrp="1"/>
          </p:cNvSpPr>
          <p:nvPr>
            <p:ph type="title"/>
          </p:nvPr>
        </p:nvSpPr>
        <p:spPr/>
        <p:txBody>
          <a:bodyPr/>
          <a:lstStyle/>
          <a:p>
            <a:r>
              <a:rPr lang="en-GB" dirty="0"/>
              <a:t>FYI: Effect Hook</a:t>
            </a:r>
          </a:p>
        </p:txBody>
      </p:sp>
      <p:sp>
        <p:nvSpPr>
          <p:cNvPr id="3" name="Content Placeholder 2">
            <a:extLst>
              <a:ext uri="{FF2B5EF4-FFF2-40B4-BE49-F238E27FC236}">
                <a16:creationId xmlns:a16="http://schemas.microsoft.com/office/drawing/2014/main" id="{293DC655-268D-23A1-9C77-4F4D02B2DDED}"/>
              </a:ext>
            </a:extLst>
          </p:cNvPr>
          <p:cNvSpPr>
            <a:spLocks noGrp="1"/>
          </p:cNvSpPr>
          <p:nvPr>
            <p:ph idx="1"/>
          </p:nvPr>
        </p:nvSpPr>
        <p:spPr>
          <a:xfrm>
            <a:off x="200025" y="1123056"/>
            <a:ext cx="8789971" cy="5359560"/>
          </a:xfrm>
        </p:spPr>
        <p:txBody>
          <a:bodyPr/>
          <a:lstStyle/>
          <a:p>
            <a:r>
              <a:rPr lang="en-GB" dirty="0"/>
              <a:t>By default, your Effect will run after every render (</a:t>
            </a:r>
            <a:r>
              <a:rPr lang="en-GB" b="1" dirty="0"/>
              <a:t>mounted</a:t>
            </a:r>
            <a:r>
              <a:rPr lang="en-GB" dirty="0"/>
              <a:t>). </a:t>
            </a:r>
          </a:p>
          <a:p>
            <a:r>
              <a:rPr lang="en-GB" dirty="0"/>
              <a:t>You can return a function from </a:t>
            </a:r>
            <a:r>
              <a:rPr lang="en-GB" dirty="0" err="1"/>
              <a:t>useEffect</a:t>
            </a:r>
            <a:r>
              <a:rPr lang="en-GB" dirty="0"/>
              <a:t> which React will be called to stop, undo or clean up whatever the component was doing (</a:t>
            </a:r>
            <a:r>
              <a:rPr lang="en-GB" b="1" dirty="0"/>
              <a:t>unmounted</a:t>
            </a:r>
            <a:r>
              <a:rPr lang="en-GB" dirty="0"/>
              <a:t>)</a:t>
            </a:r>
            <a:br>
              <a:rPr lang="en-GB" dirty="0"/>
            </a:br>
            <a:r>
              <a:rPr lang="en-GB" dirty="0"/>
              <a:t>…typically to clean up the component resources from the previous render</a:t>
            </a:r>
          </a:p>
          <a:p>
            <a:endParaRPr lang="en-GB" dirty="0"/>
          </a:p>
        </p:txBody>
      </p:sp>
      <p:sp>
        <p:nvSpPr>
          <p:cNvPr id="4" name="Footer Placeholder 3">
            <a:extLst>
              <a:ext uri="{FF2B5EF4-FFF2-40B4-BE49-F238E27FC236}">
                <a16:creationId xmlns:a16="http://schemas.microsoft.com/office/drawing/2014/main" id="{C41C93B1-FF4B-B350-33F5-3E4386E1B1F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3FAC695-95C2-C5ED-F5C4-E68A97C910BA}"/>
              </a:ext>
            </a:extLst>
          </p:cNvPr>
          <p:cNvSpPr txBox="1"/>
          <p:nvPr/>
        </p:nvSpPr>
        <p:spPr>
          <a:xfrm>
            <a:off x="5592912" y="6275272"/>
            <a:ext cx="3397084" cy="307777"/>
          </a:xfrm>
          <a:prstGeom prst="rect">
            <a:avLst/>
          </a:prstGeom>
          <a:noFill/>
        </p:spPr>
        <p:txBody>
          <a:bodyPr wrap="none" rtlCol="0">
            <a:spAutoFit/>
          </a:bodyPr>
          <a:lstStyle/>
          <a:p>
            <a:r>
              <a:rPr lang="en-GB" sz="1400" i="1" dirty="0"/>
              <a:t>https://reactjs.org/docs/hooks-effect.html</a:t>
            </a:r>
          </a:p>
        </p:txBody>
      </p:sp>
      <p:sp>
        <p:nvSpPr>
          <p:cNvPr id="6" name="TextBox 5">
            <a:extLst>
              <a:ext uri="{FF2B5EF4-FFF2-40B4-BE49-F238E27FC236}">
                <a16:creationId xmlns:a16="http://schemas.microsoft.com/office/drawing/2014/main" id="{E2146966-FEC3-830D-ACCD-884E79DCCFA9}"/>
              </a:ext>
            </a:extLst>
          </p:cNvPr>
          <p:cNvSpPr txBox="1"/>
          <p:nvPr/>
        </p:nvSpPr>
        <p:spPr>
          <a:xfrm>
            <a:off x="610716" y="3698855"/>
            <a:ext cx="7023604" cy="1400383"/>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err="1"/>
              <a:t>useEffect</a:t>
            </a:r>
            <a:r>
              <a:rPr lang="en-GB" sz="1700" dirty="0"/>
              <a:t>(() =&gt; {</a:t>
            </a:r>
          </a:p>
          <a:p>
            <a:r>
              <a:rPr lang="en-GB" sz="1700" dirty="0"/>
              <a:t>      console.log(`The component has mounted`);</a:t>
            </a:r>
          </a:p>
          <a:p>
            <a:r>
              <a:rPr lang="en-GB" sz="1600" dirty="0">
                <a:solidFill>
                  <a:schemeClr val="accent1">
                    <a:lumMod val="25000"/>
                  </a:schemeClr>
                </a:solidFill>
              </a:rPr>
              <a:t>      // Return a function from the </a:t>
            </a:r>
            <a:r>
              <a:rPr lang="en-GB" sz="1600" dirty="0" err="1">
                <a:solidFill>
                  <a:schemeClr val="accent1">
                    <a:lumMod val="25000"/>
                  </a:schemeClr>
                </a:solidFill>
              </a:rPr>
              <a:t>useEffect</a:t>
            </a:r>
            <a:r>
              <a:rPr lang="en-GB" sz="1600" dirty="0">
                <a:solidFill>
                  <a:schemeClr val="accent1">
                    <a:lumMod val="25000"/>
                  </a:schemeClr>
                </a:solidFill>
              </a:rPr>
              <a:t>() function</a:t>
            </a:r>
            <a:endParaRPr lang="en-GB" sz="1700" dirty="0"/>
          </a:p>
          <a:p>
            <a:r>
              <a:rPr lang="en-GB" sz="1700" dirty="0"/>
              <a:t>      return () =&gt; { console.log(`Component has unmounted`); };</a:t>
            </a:r>
          </a:p>
          <a:p>
            <a:r>
              <a:rPr lang="en-GB" sz="1700" dirty="0"/>
              <a:t>});</a:t>
            </a:r>
          </a:p>
        </p:txBody>
      </p:sp>
    </p:spTree>
    <p:extLst>
      <p:ext uri="{BB962C8B-B14F-4D97-AF65-F5344CB8AC3E}">
        <p14:creationId xmlns:p14="http://schemas.microsoft.com/office/powerpoint/2010/main" val="425445773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C8ACA-E9A5-C0E0-ECCF-B503A6334987}"/>
              </a:ext>
            </a:extLst>
          </p:cNvPr>
          <p:cNvSpPr>
            <a:spLocks noGrp="1"/>
          </p:cNvSpPr>
          <p:nvPr>
            <p:ph type="title"/>
          </p:nvPr>
        </p:nvSpPr>
        <p:spPr>
          <a:xfrm>
            <a:off x="257175" y="0"/>
            <a:ext cx="2855575" cy="533124"/>
          </a:xfrm>
        </p:spPr>
        <p:txBody>
          <a:bodyPr/>
          <a:lstStyle/>
          <a:p>
            <a:r>
              <a:rPr lang="en-GB" dirty="0"/>
              <a:t>Example</a:t>
            </a:r>
          </a:p>
        </p:txBody>
      </p:sp>
      <p:sp>
        <p:nvSpPr>
          <p:cNvPr id="3" name="Content Placeholder 2">
            <a:extLst>
              <a:ext uri="{FF2B5EF4-FFF2-40B4-BE49-F238E27FC236}">
                <a16:creationId xmlns:a16="http://schemas.microsoft.com/office/drawing/2014/main" id="{308A53EF-67EB-26F2-9438-F0F107B59E74}"/>
              </a:ext>
            </a:extLst>
          </p:cNvPr>
          <p:cNvSpPr>
            <a:spLocks noGrp="1"/>
          </p:cNvSpPr>
          <p:nvPr>
            <p:ph idx="1"/>
          </p:nvPr>
        </p:nvSpPr>
        <p:spPr>
          <a:xfrm>
            <a:off x="3349641" y="32159"/>
            <a:ext cx="5462711" cy="580265"/>
          </a:xfrm>
        </p:spPr>
        <p:txBody>
          <a:bodyPr/>
          <a:lstStyle/>
          <a:p>
            <a:r>
              <a:rPr lang="en-GB" sz="1800" dirty="0"/>
              <a:t>Subscribe and Unsubscribe from a </a:t>
            </a:r>
            <a:r>
              <a:rPr lang="en-GB" sz="1800" dirty="0" err="1"/>
              <a:t>ChatAPI</a:t>
            </a:r>
            <a:r>
              <a:rPr lang="en-GB" sz="1800" dirty="0"/>
              <a:t> each time the component is rendered</a:t>
            </a:r>
          </a:p>
        </p:txBody>
      </p:sp>
      <p:sp>
        <p:nvSpPr>
          <p:cNvPr id="4" name="Footer Placeholder 3">
            <a:extLst>
              <a:ext uri="{FF2B5EF4-FFF2-40B4-BE49-F238E27FC236}">
                <a16:creationId xmlns:a16="http://schemas.microsoft.com/office/drawing/2014/main" id="{9C43B111-19D1-8E67-EE12-041CF68E1F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D7D9999-A4AB-C0E3-1B57-C3FFF3C167DA}"/>
              </a:ext>
            </a:extLst>
          </p:cNvPr>
          <p:cNvSpPr txBox="1"/>
          <p:nvPr/>
        </p:nvSpPr>
        <p:spPr>
          <a:xfrm>
            <a:off x="168858" y="736614"/>
            <a:ext cx="8816054" cy="6109365"/>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a:t>
            </a:r>
            <a:r>
              <a:rPr lang="en-GB" sz="1700" dirty="0" err="1"/>
              <a:t>FriendStatus</a:t>
            </a:r>
            <a:r>
              <a:rPr lang="en-GB" sz="1700" dirty="0"/>
              <a:t>(props) {</a:t>
            </a:r>
          </a:p>
          <a:p>
            <a:r>
              <a:rPr lang="en-GB" sz="1700" dirty="0"/>
              <a:t>  </a:t>
            </a:r>
            <a:r>
              <a:rPr lang="en-GB" sz="1700" dirty="0" err="1"/>
              <a:t>const</a:t>
            </a:r>
            <a:r>
              <a:rPr lang="en-GB" sz="1700" dirty="0"/>
              <a:t> [</a:t>
            </a:r>
            <a:r>
              <a:rPr lang="en-GB" sz="1700" dirty="0" err="1"/>
              <a:t>isOnline</a:t>
            </a:r>
            <a:r>
              <a:rPr lang="en-GB" sz="1700" dirty="0"/>
              <a:t>, </a:t>
            </a:r>
            <a:r>
              <a:rPr lang="en-GB" sz="1700" dirty="0" err="1"/>
              <a:t>setIsOnline</a:t>
            </a:r>
            <a:r>
              <a:rPr lang="en-GB" sz="1700" dirty="0"/>
              <a:t>] = </a:t>
            </a:r>
            <a:r>
              <a:rPr lang="en-GB" sz="1700" dirty="0" err="1"/>
              <a:t>useState</a:t>
            </a:r>
            <a:r>
              <a:rPr lang="en-GB" sz="1700" dirty="0"/>
              <a:t>(null);</a:t>
            </a:r>
          </a:p>
          <a:p>
            <a:endParaRPr lang="en-GB" sz="1700" dirty="0"/>
          </a:p>
          <a:p>
            <a:r>
              <a:rPr lang="en-GB" sz="1700" dirty="0"/>
              <a:t>  </a:t>
            </a:r>
            <a:r>
              <a:rPr lang="en-GB" sz="1700" dirty="0">
                <a:solidFill>
                  <a:schemeClr val="accent1">
                    <a:lumMod val="25000"/>
                  </a:schemeClr>
                </a:solidFill>
              </a:rPr>
              <a:t>// </a:t>
            </a:r>
            <a:r>
              <a:rPr lang="en-GB" sz="1700" dirty="0" err="1">
                <a:solidFill>
                  <a:schemeClr val="accent1">
                    <a:lumMod val="25000"/>
                  </a:schemeClr>
                </a:solidFill>
              </a:rPr>
              <a:t>useEffect</a:t>
            </a:r>
            <a:r>
              <a:rPr lang="en-GB" sz="1700" dirty="0">
                <a:solidFill>
                  <a:schemeClr val="accent1">
                    <a:lumMod val="25000"/>
                  </a:schemeClr>
                </a:solidFill>
              </a:rPr>
              <a:t> is called each time the component is rendered</a:t>
            </a:r>
            <a:endParaRPr lang="en-GB" sz="1700" dirty="0"/>
          </a:p>
          <a:p>
            <a:r>
              <a:rPr lang="en-GB" sz="1700" dirty="0"/>
              <a:t>  </a:t>
            </a:r>
            <a:r>
              <a:rPr lang="en-GB" sz="1700" b="1" dirty="0" err="1"/>
              <a:t>useEffect</a:t>
            </a:r>
            <a:r>
              <a:rPr lang="en-GB" sz="1700" dirty="0"/>
              <a:t>(() =&gt; </a:t>
            </a:r>
            <a:r>
              <a:rPr lang="en-GB" sz="1700" i="1" dirty="0"/>
              <a:t>{</a:t>
            </a:r>
          </a:p>
          <a:p>
            <a:endParaRPr lang="en-GB" sz="1700" i="1" dirty="0"/>
          </a:p>
          <a:p>
            <a:r>
              <a:rPr lang="en-GB" sz="1700" dirty="0">
                <a:solidFill>
                  <a:schemeClr val="accent1">
                    <a:lumMod val="25000"/>
                  </a:schemeClr>
                </a:solidFill>
              </a:rPr>
              <a:t>       </a:t>
            </a:r>
            <a:r>
              <a:rPr lang="en-GB" sz="1700" dirty="0">
                <a:solidFill>
                  <a:srgbClr val="FF0000"/>
                </a:solidFill>
              </a:rPr>
              <a:t>// Assume the Chat API calls </a:t>
            </a:r>
            <a:r>
              <a:rPr lang="en-GB" sz="1700" dirty="0" err="1">
                <a:solidFill>
                  <a:srgbClr val="FF0000"/>
                </a:solidFill>
              </a:rPr>
              <a:t>handleStatusChang</a:t>
            </a:r>
            <a:r>
              <a:rPr lang="en-GB" sz="1700" dirty="0">
                <a:solidFill>
                  <a:srgbClr val="FF0000"/>
                </a:solidFill>
              </a:rPr>
              <a:t> and passes it a “status” </a:t>
            </a:r>
          </a:p>
          <a:p>
            <a:r>
              <a:rPr lang="en-GB" sz="1700" dirty="0">
                <a:solidFill>
                  <a:srgbClr val="FF0000"/>
                </a:solidFill>
              </a:rPr>
              <a:t>       // to tell us if it is online</a:t>
            </a:r>
            <a:endParaRPr lang="en-GB" sz="1700" i="1" dirty="0">
              <a:solidFill>
                <a:srgbClr val="FF0000"/>
              </a:solidFill>
            </a:endParaRPr>
          </a:p>
          <a:p>
            <a:r>
              <a:rPr lang="en-GB" sz="1700" i="1" dirty="0"/>
              <a:t>       function </a:t>
            </a:r>
            <a:r>
              <a:rPr lang="en-GB" sz="1700" b="1" i="1" dirty="0" err="1"/>
              <a:t>handleStatusChange</a:t>
            </a:r>
            <a:r>
              <a:rPr lang="en-GB" sz="1700" i="1" dirty="0"/>
              <a:t>(status) { </a:t>
            </a:r>
            <a:r>
              <a:rPr lang="en-GB" sz="1700" i="1" dirty="0" err="1"/>
              <a:t>setIsOnline</a:t>
            </a:r>
            <a:r>
              <a:rPr lang="en-GB" sz="1700" i="1" dirty="0"/>
              <a:t>(</a:t>
            </a:r>
            <a:r>
              <a:rPr lang="en-GB" sz="1700" i="1" dirty="0" err="1"/>
              <a:t>status.isOnline</a:t>
            </a:r>
            <a:r>
              <a:rPr lang="en-GB" sz="1700" i="1" dirty="0"/>
              <a:t>); }</a:t>
            </a:r>
          </a:p>
          <a:p>
            <a:endParaRPr lang="en-GB" sz="1700" i="1" dirty="0"/>
          </a:p>
          <a:p>
            <a:r>
              <a:rPr lang="en-GB" sz="1700" i="1" dirty="0"/>
              <a:t>      </a:t>
            </a:r>
            <a:r>
              <a:rPr lang="en-GB" sz="1700" dirty="0">
                <a:solidFill>
                  <a:schemeClr val="accent1">
                    <a:lumMod val="25000"/>
                  </a:schemeClr>
                </a:solidFill>
              </a:rPr>
              <a:t>// Subscribe to API each time we render component</a:t>
            </a:r>
            <a:endParaRPr lang="en-GB" sz="1700" i="1" dirty="0"/>
          </a:p>
          <a:p>
            <a:r>
              <a:rPr lang="en-GB" sz="1700" i="1" dirty="0"/>
              <a:t>      </a:t>
            </a:r>
            <a:r>
              <a:rPr lang="en-GB" sz="1700" i="1" dirty="0" err="1"/>
              <a:t>ChatAPI.subscribeToFriendStatus</a:t>
            </a:r>
            <a:r>
              <a:rPr lang="en-GB" sz="1700" i="1" dirty="0"/>
              <a:t>(props.friend.id, </a:t>
            </a:r>
            <a:r>
              <a:rPr lang="en-GB" sz="1700" b="1" i="1" dirty="0" err="1"/>
              <a:t>handleStatusChange</a:t>
            </a:r>
            <a:r>
              <a:rPr lang="en-GB" sz="1700" i="1" dirty="0"/>
              <a:t>);</a:t>
            </a:r>
          </a:p>
          <a:p>
            <a:r>
              <a:rPr lang="en-GB" sz="1700" i="1" dirty="0"/>
              <a:t>    </a:t>
            </a:r>
          </a:p>
          <a:p>
            <a:r>
              <a:rPr lang="en-GB" sz="1700" i="1" dirty="0"/>
              <a:t>        </a:t>
            </a:r>
            <a:r>
              <a:rPr lang="en-GB" sz="1700" dirty="0">
                <a:solidFill>
                  <a:schemeClr val="accent1">
                    <a:lumMod val="25000"/>
                  </a:schemeClr>
                </a:solidFill>
              </a:rPr>
              <a:t>// Return a function to </a:t>
            </a:r>
            <a:r>
              <a:rPr lang="en-GB" sz="1700" dirty="0" err="1">
                <a:solidFill>
                  <a:schemeClr val="accent1">
                    <a:lumMod val="25000"/>
                  </a:schemeClr>
                </a:solidFill>
              </a:rPr>
              <a:t>cleanup</a:t>
            </a:r>
            <a:r>
              <a:rPr lang="en-GB" sz="1700" dirty="0">
                <a:solidFill>
                  <a:schemeClr val="accent1">
                    <a:lumMod val="25000"/>
                  </a:schemeClr>
                </a:solidFill>
              </a:rPr>
              <a:t> the component before next render</a:t>
            </a:r>
            <a:endParaRPr lang="en-GB" sz="1700" i="1" dirty="0"/>
          </a:p>
          <a:p>
            <a:r>
              <a:rPr lang="en-GB" sz="1700" i="1" dirty="0"/>
              <a:t>       return () =&gt; {</a:t>
            </a:r>
          </a:p>
          <a:p>
            <a:r>
              <a:rPr lang="en-GB" sz="1700" i="1" dirty="0"/>
              <a:t>              </a:t>
            </a:r>
            <a:r>
              <a:rPr lang="en-GB" sz="1700" i="1" dirty="0" err="1"/>
              <a:t>ChatAPI.unsubscribeFromFriendStatus</a:t>
            </a:r>
            <a:r>
              <a:rPr lang="en-GB" sz="1700" i="1" dirty="0"/>
              <a:t>(props.friend.id, </a:t>
            </a:r>
            <a:r>
              <a:rPr lang="en-GB" sz="1700" b="1" i="1" dirty="0" err="1"/>
              <a:t>handleStatusChange</a:t>
            </a:r>
            <a:r>
              <a:rPr lang="en-GB" sz="1700" i="1" dirty="0"/>
              <a:t>);</a:t>
            </a:r>
          </a:p>
          <a:p>
            <a:r>
              <a:rPr lang="en-GB" sz="1700" i="1" dirty="0"/>
              <a:t>       };</a:t>
            </a:r>
          </a:p>
          <a:p>
            <a:r>
              <a:rPr lang="en-GB" sz="1700" i="1" dirty="0"/>
              <a:t>  });</a:t>
            </a:r>
          </a:p>
          <a:p>
            <a:endParaRPr lang="en-GB" sz="1700" i="1" dirty="0"/>
          </a:p>
          <a:p>
            <a:r>
              <a:rPr lang="en-GB" sz="1700" dirty="0"/>
              <a:t>  if (</a:t>
            </a:r>
            <a:r>
              <a:rPr lang="en-GB" sz="1700" dirty="0" err="1"/>
              <a:t>isOnline</a:t>
            </a:r>
            <a:r>
              <a:rPr lang="en-GB" sz="1700" dirty="0"/>
              <a:t> === null) return 'Loading...';</a:t>
            </a:r>
          </a:p>
          <a:p>
            <a:r>
              <a:rPr lang="en-GB" sz="1700" dirty="0"/>
              <a:t>  return </a:t>
            </a:r>
            <a:r>
              <a:rPr lang="en-GB" sz="1700" dirty="0" err="1"/>
              <a:t>isOnline</a:t>
            </a:r>
            <a:r>
              <a:rPr lang="en-GB" sz="1700" dirty="0"/>
              <a:t> ? 'Online' : 'Offline';</a:t>
            </a:r>
          </a:p>
          <a:p>
            <a:r>
              <a:rPr lang="en-GB" sz="1700" dirty="0"/>
              <a:t>}</a:t>
            </a:r>
          </a:p>
        </p:txBody>
      </p:sp>
      <p:sp>
        <p:nvSpPr>
          <p:cNvPr id="7" name="TextBox 6">
            <a:extLst>
              <a:ext uri="{FF2B5EF4-FFF2-40B4-BE49-F238E27FC236}">
                <a16:creationId xmlns:a16="http://schemas.microsoft.com/office/drawing/2014/main" id="{8A3E971F-6C16-8AE7-0D95-3D5DBFB9F9E6}"/>
              </a:ext>
            </a:extLst>
          </p:cNvPr>
          <p:cNvSpPr txBox="1"/>
          <p:nvPr/>
        </p:nvSpPr>
        <p:spPr>
          <a:xfrm>
            <a:off x="4908385" y="5592973"/>
            <a:ext cx="3956083" cy="923330"/>
          </a:xfrm>
          <a:prstGeom prst="rect">
            <a:avLst/>
          </a:prstGeom>
          <a:noFill/>
          <a:ln>
            <a:solidFill>
              <a:schemeClr val="tx1"/>
            </a:solidFill>
          </a:ln>
        </p:spPr>
        <p:txBody>
          <a:bodyPr wrap="square" rtlCol="0">
            <a:spAutoFit/>
          </a:bodyPr>
          <a:lstStyle/>
          <a:p>
            <a:r>
              <a:rPr lang="en-GB" i="1" dirty="0"/>
              <a:t>Remember, not all effects need a </a:t>
            </a:r>
            <a:r>
              <a:rPr lang="en-GB" i="1" dirty="0" err="1"/>
              <a:t>cleanup</a:t>
            </a:r>
            <a:r>
              <a:rPr lang="en-GB" i="1" dirty="0"/>
              <a:t> phase, only return a function from </a:t>
            </a:r>
            <a:r>
              <a:rPr lang="en-GB" i="1" dirty="0" err="1"/>
              <a:t>useEffect</a:t>
            </a:r>
            <a:r>
              <a:rPr lang="en-GB" i="1" dirty="0"/>
              <a:t> if you need to.</a:t>
            </a:r>
          </a:p>
        </p:txBody>
      </p:sp>
      <p:sp>
        <p:nvSpPr>
          <p:cNvPr id="8" name="TextBox 7">
            <a:extLst>
              <a:ext uri="{FF2B5EF4-FFF2-40B4-BE49-F238E27FC236}">
                <a16:creationId xmlns:a16="http://schemas.microsoft.com/office/drawing/2014/main" id="{533C5F71-6A21-3DB4-737B-4AA32190D5C6}"/>
              </a:ext>
            </a:extLst>
          </p:cNvPr>
          <p:cNvSpPr txBox="1"/>
          <p:nvPr/>
        </p:nvSpPr>
        <p:spPr>
          <a:xfrm>
            <a:off x="5833284" y="803362"/>
            <a:ext cx="3087002" cy="954107"/>
          </a:xfrm>
          <a:prstGeom prst="rect">
            <a:avLst/>
          </a:prstGeom>
          <a:noFill/>
        </p:spPr>
        <p:txBody>
          <a:bodyPr wrap="square" rtlCol="0">
            <a:spAutoFit/>
          </a:bodyPr>
          <a:lstStyle/>
          <a:p>
            <a:r>
              <a:rPr lang="en-GB" sz="1400" dirty="0"/>
              <a:t>Tip: Do not overwork an </a:t>
            </a:r>
            <a:r>
              <a:rPr lang="en-GB" sz="1400" i="1" dirty="0"/>
              <a:t>effect</a:t>
            </a:r>
            <a:r>
              <a:rPr lang="en-GB" sz="1400" dirty="0"/>
              <a:t>. Instead make multiple calls to </a:t>
            </a:r>
            <a:r>
              <a:rPr lang="en-GB" sz="1400" b="1" dirty="0" err="1"/>
              <a:t>useEffect</a:t>
            </a:r>
            <a:r>
              <a:rPr lang="en-GB" sz="1400" dirty="0"/>
              <a:t> to create multiple effects to split up the code.</a:t>
            </a:r>
          </a:p>
        </p:txBody>
      </p:sp>
    </p:spTree>
    <p:extLst>
      <p:ext uri="{BB962C8B-B14F-4D97-AF65-F5344CB8AC3E}">
        <p14:creationId xmlns:p14="http://schemas.microsoft.com/office/powerpoint/2010/main" val="67929955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02D9-F302-0413-D9A4-AFEC4D658336}"/>
              </a:ext>
            </a:extLst>
          </p:cNvPr>
          <p:cNvSpPr>
            <a:spLocks noGrp="1"/>
          </p:cNvSpPr>
          <p:nvPr>
            <p:ph type="title"/>
          </p:nvPr>
        </p:nvSpPr>
        <p:spPr/>
        <p:txBody>
          <a:bodyPr/>
          <a:lstStyle/>
          <a:p>
            <a:r>
              <a:rPr lang="en-GB" dirty="0"/>
              <a:t>Effect Hook Dependencies</a:t>
            </a:r>
          </a:p>
        </p:txBody>
      </p:sp>
      <p:sp>
        <p:nvSpPr>
          <p:cNvPr id="3" name="Content Placeholder 2">
            <a:extLst>
              <a:ext uri="{FF2B5EF4-FFF2-40B4-BE49-F238E27FC236}">
                <a16:creationId xmlns:a16="http://schemas.microsoft.com/office/drawing/2014/main" id="{293DC655-268D-23A1-9C77-4F4D02B2DDED}"/>
              </a:ext>
            </a:extLst>
          </p:cNvPr>
          <p:cNvSpPr>
            <a:spLocks noGrp="1"/>
          </p:cNvSpPr>
          <p:nvPr>
            <p:ph idx="1"/>
          </p:nvPr>
        </p:nvSpPr>
        <p:spPr>
          <a:xfrm>
            <a:off x="200025" y="932811"/>
            <a:ext cx="8789971" cy="2190878"/>
          </a:xfrm>
        </p:spPr>
        <p:txBody>
          <a:bodyPr/>
          <a:lstStyle/>
          <a:p>
            <a:r>
              <a:rPr lang="en-GB" dirty="0"/>
              <a:t>You can also pass an array of values to </a:t>
            </a:r>
            <a:r>
              <a:rPr lang="en-GB" dirty="0" err="1"/>
              <a:t>useEffect</a:t>
            </a:r>
            <a:r>
              <a:rPr lang="en-GB" dirty="0"/>
              <a:t> </a:t>
            </a:r>
            <a:r>
              <a:rPr lang="en-GB" u="sng" dirty="0"/>
              <a:t>that the </a:t>
            </a:r>
            <a:r>
              <a:rPr lang="en-GB" i="1" u="sng" dirty="0"/>
              <a:t>effect</a:t>
            </a:r>
            <a:r>
              <a:rPr lang="en-GB" u="sng" dirty="0"/>
              <a:t> depends upon </a:t>
            </a:r>
            <a:r>
              <a:rPr lang="en-GB" dirty="0"/>
              <a:t>(hence skipping the other effects). </a:t>
            </a:r>
          </a:p>
          <a:p>
            <a:r>
              <a:rPr lang="en-GB" dirty="0" err="1"/>
              <a:t>useEffect</a:t>
            </a:r>
            <a:r>
              <a:rPr lang="en-GB" dirty="0"/>
              <a:t> is triggered whenever a state variable is changed. </a:t>
            </a:r>
          </a:p>
          <a:p>
            <a:r>
              <a:rPr lang="en-GB" dirty="0"/>
              <a:t>Using this array, you pass </a:t>
            </a:r>
            <a:r>
              <a:rPr lang="en-GB" dirty="0" err="1"/>
              <a:t>useEffect</a:t>
            </a:r>
            <a:r>
              <a:rPr lang="en-GB" dirty="0"/>
              <a:t> the name(s) of just the state variable(s) of a component </a:t>
            </a:r>
            <a:r>
              <a:rPr lang="en-GB" b="1" dirty="0"/>
              <a:t>that should trigger </a:t>
            </a:r>
            <a:r>
              <a:rPr lang="en-GB" dirty="0"/>
              <a:t>the effect.</a:t>
            </a:r>
          </a:p>
          <a:p>
            <a:pPr lvl="1"/>
            <a:r>
              <a:rPr lang="en-GB" dirty="0"/>
              <a:t>The mount and unmount events is still triggered</a:t>
            </a:r>
          </a:p>
          <a:p>
            <a:pPr lvl="1"/>
            <a:endParaRPr lang="en-GB" dirty="0"/>
          </a:p>
        </p:txBody>
      </p:sp>
      <p:sp>
        <p:nvSpPr>
          <p:cNvPr id="4" name="Footer Placeholder 3">
            <a:extLst>
              <a:ext uri="{FF2B5EF4-FFF2-40B4-BE49-F238E27FC236}">
                <a16:creationId xmlns:a16="http://schemas.microsoft.com/office/drawing/2014/main" id="{C41C93B1-FF4B-B350-33F5-3E4386E1B1F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3FAC695-95C2-C5ED-F5C4-E68A97C910BA}"/>
              </a:ext>
            </a:extLst>
          </p:cNvPr>
          <p:cNvSpPr txBox="1"/>
          <p:nvPr/>
        </p:nvSpPr>
        <p:spPr>
          <a:xfrm>
            <a:off x="4975756" y="6250058"/>
            <a:ext cx="4014240" cy="307777"/>
          </a:xfrm>
          <a:prstGeom prst="rect">
            <a:avLst/>
          </a:prstGeom>
          <a:noFill/>
        </p:spPr>
        <p:txBody>
          <a:bodyPr wrap="none" rtlCol="0">
            <a:spAutoFit/>
          </a:bodyPr>
          <a:lstStyle/>
          <a:p>
            <a:r>
              <a:rPr lang="en-GB" sz="1400" i="1" dirty="0"/>
              <a:t>https://react.dev/learn/synchronizing-with-effects</a:t>
            </a:r>
          </a:p>
        </p:txBody>
      </p:sp>
      <p:sp>
        <p:nvSpPr>
          <p:cNvPr id="6" name="TextBox 5">
            <a:extLst>
              <a:ext uri="{FF2B5EF4-FFF2-40B4-BE49-F238E27FC236}">
                <a16:creationId xmlns:a16="http://schemas.microsoft.com/office/drawing/2014/main" id="{3F1B4D85-B159-7622-1BD7-9EFD91980C59}"/>
              </a:ext>
            </a:extLst>
          </p:cNvPr>
          <p:cNvSpPr txBox="1"/>
          <p:nvPr/>
        </p:nvSpPr>
        <p:spPr>
          <a:xfrm>
            <a:off x="579173" y="3034774"/>
            <a:ext cx="7724069" cy="323165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Counter(props) {</a:t>
            </a:r>
          </a:p>
          <a:p>
            <a:r>
              <a:rPr lang="en-GB" sz="1700" dirty="0"/>
              <a:t>   </a:t>
            </a:r>
            <a:r>
              <a:rPr lang="en-GB" sz="1700" dirty="0" err="1"/>
              <a:t>const</a:t>
            </a:r>
            <a:r>
              <a:rPr lang="en-GB" sz="1700" dirty="0"/>
              <a:t> [</a:t>
            </a:r>
            <a:r>
              <a:rPr lang="en-GB" sz="1700" dirty="0">
                <a:solidFill>
                  <a:srgbClr val="FF0000"/>
                </a:solidFill>
              </a:rPr>
              <a:t>x</a:t>
            </a:r>
            <a:r>
              <a:rPr lang="en-GB" sz="1700" dirty="0"/>
              <a:t>, </a:t>
            </a:r>
            <a:r>
              <a:rPr lang="en-GB" sz="1700" dirty="0" err="1"/>
              <a:t>setX</a:t>
            </a:r>
            <a:r>
              <a:rPr lang="en-GB" sz="1700" dirty="0"/>
              <a:t>] = </a:t>
            </a:r>
            <a:r>
              <a:rPr lang="en-GB" sz="1700" dirty="0" err="1"/>
              <a:t>useState</a:t>
            </a:r>
            <a:r>
              <a:rPr lang="en-GB" sz="1700" dirty="0"/>
              <a:t>(0);</a:t>
            </a:r>
          </a:p>
          <a:p>
            <a:endParaRPr lang="en-GB" sz="1700" dirty="0"/>
          </a:p>
          <a:p>
            <a:r>
              <a:rPr lang="en-GB" sz="1700" dirty="0"/>
              <a:t>  </a:t>
            </a:r>
            <a:r>
              <a:rPr lang="en-GB" sz="1700" dirty="0" err="1"/>
              <a:t>useEffect</a:t>
            </a:r>
            <a:r>
              <a:rPr lang="en-GB" sz="1700" dirty="0"/>
              <a:t>(() =&gt; { console.log(“Every render”); });</a:t>
            </a:r>
          </a:p>
          <a:p>
            <a:endParaRPr lang="en-GB" sz="1700" dirty="0"/>
          </a:p>
          <a:p>
            <a:r>
              <a:rPr lang="en-GB" sz="1700" dirty="0"/>
              <a:t>  </a:t>
            </a:r>
            <a:r>
              <a:rPr lang="en-GB" sz="1700" dirty="0">
                <a:solidFill>
                  <a:schemeClr val="accent1">
                    <a:lumMod val="25000"/>
                  </a:schemeClr>
                </a:solidFill>
              </a:rPr>
              <a:t>// Mounts i.e. appears for the first time</a:t>
            </a:r>
            <a:endParaRPr lang="en-GB" sz="1700" dirty="0"/>
          </a:p>
          <a:p>
            <a:r>
              <a:rPr lang="en-GB" sz="1700" dirty="0"/>
              <a:t>  </a:t>
            </a:r>
            <a:r>
              <a:rPr lang="en-GB" sz="1700" dirty="0" err="1"/>
              <a:t>useEffect</a:t>
            </a:r>
            <a:r>
              <a:rPr lang="en-GB" sz="1700" dirty="0"/>
              <a:t>(() =&gt; { console.log(“Only when component mounts/appears”); }, </a:t>
            </a:r>
            <a:r>
              <a:rPr lang="en-GB" sz="1700" b="1" dirty="0">
                <a:solidFill>
                  <a:schemeClr val="bg2">
                    <a:lumMod val="50000"/>
                  </a:schemeClr>
                </a:solidFill>
              </a:rPr>
              <a:t>[</a:t>
            </a:r>
            <a:r>
              <a:rPr lang="en-GB" sz="1700" b="1" dirty="0">
                <a:solidFill>
                  <a:srgbClr val="FF0000"/>
                </a:solidFill>
              </a:rPr>
              <a:t> </a:t>
            </a:r>
            <a:r>
              <a:rPr lang="en-GB" sz="1700" b="1" dirty="0">
                <a:solidFill>
                  <a:schemeClr val="bg2">
                    <a:lumMod val="50000"/>
                  </a:schemeClr>
                </a:solidFill>
              </a:rPr>
              <a:t>]</a:t>
            </a:r>
            <a:r>
              <a:rPr lang="en-GB" sz="1700" dirty="0"/>
              <a:t>);</a:t>
            </a:r>
          </a:p>
          <a:p>
            <a:endParaRPr lang="en-GB" sz="1700" dirty="0"/>
          </a:p>
          <a:p>
            <a:r>
              <a:rPr lang="en-GB" sz="1700" dirty="0"/>
              <a:t>  </a:t>
            </a:r>
            <a:r>
              <a:rPr lang="en-GB" sz="1700" dirty="0">
                <a:solidFill>
                  <a:schemeClr val="accent1">
                    <a:lumMod val="25000"/>
                  </a:schemeClr>
                </a:solidFill>
              </a:rPr>
              <a:t>// Triggered by changing state of x</a:t>
            </a:r>
            <a:endParaRPr lang="en-GB" sz="1700" dirty="0"/>
          </a:p>
          <a:p>
            <a:r>
              <a:rPr lang="en-GB" sz="1700" dirty="0"/>
              <a:t>  </a:t>
            </a:r>
            <a:r>
              <a:rPr lang="en-GB" sz="1700" dirty="0" err="1"/>
              <a:t>useEffect</a:t>
            </a:r>
            <a:r>
              <a:rPr lang="en-GB" sz="1700" dirty="0"/>
              <a:t>(() =&gt; { console.log(`X has changed to ${x}`); }, </a:t>
            </a:r>
            <a:r>
              <a:rPr lang="en-GB" sz="1700" b="1" dirty="0">
                <a:solidFill>
                  <a:schemeClr val="bg2">
                    <a:lumMod val="50000"/>
                  </a:schemeClr>
                </a:solidFill>
              </a:rPr>
              <a:t>[</a:t>
            </a:r>
            <a:r>
              <a:rPr lang="en-GB" sz="1700" b="1" dirty="0">
                <a:solidFill>
                  <a:srgbClr val="FF0000"/>
                </a:solidFill>
              </a:rPr>
              <a:t>x</a:t>
            </a:r>
            <a:r>
              <a:rPr lang="en-GB" sz="1700" b="1" dirty="0">
                <a:solidFill>
                  <a:schemeClr val="bg2">
                    <a:lumMod val="50000"/>
                  </a:schemeClr>
                </a:solidFill>
              </a:rPr>
              <a:t>]</a:t>
            </a:r>
            <a:r>
              <a:rPr lang="en-GB" sz="1700" dirty="0"/>
              <a:t>);</a:t>
            </a:r>
          </a:p>
          <a:p>
            <a:r>
              <a:rPr lang="en-GB" sz="1700" dirty="0"/>
              <a:t>}</a:t>
            </a:r>
          </a:p>
        </p:txBody>
      </p:sp>
      <p:sp>
        <p:nvSpPr>
          <p:cNvPr id="7" name="TextBox 6">
            <a:extLst>
              <a:ext uri="{FF2B5EF4-FFF2-40B4-BE49-F238E27FC236}">
                <a16:creationId xmlns:a16="http://schemas.microsoft.com/office/drawing/2014/main" id="{AD2489F3-3FEB-8A73-2922-94AD735D7D89}"/>
              </a:ext>
            </a:extLst>
          </p:cNvPr>
          <p:cNvSpPr txBox="1"/>
          <p:nvPr/>
        </p:nvSpPr>
        <p:spPr>
          <a:xfrm>
            <a:off x="468708" y="5942281"/>
            <a:ext cx="6439583" cy="307777"/>
          </a:xfrm>
          <a:prstGeom prst="rect">
            <a:avLst/>
          </a:prstGeom>
          <a:noFill/>
        </p:spPr>
        <p:txBody>
          <a:bodyPr wrap="none" rtlCol="0">
            <a:spAutoFit/>
          </a:bodyPr>
          <a:lstStyle/>
          <a:p>
            <a:r>
              <a:rPr lang="en-GB" sz="1400" dirty="0"/>
              <a:t>Required if code inside the </a:t>
            </a:r>
            <a:r>
              <a:rPr lang="en-GB" sz="1400" i="1" dirty="0"/>
              <a:t>“effect” </a:t>
            </a:r>
            <a:r>
              <a:rPr lang="en-GB" sz="1400" dirty="0"/>
              <a:t>depends on a prop passed into the function </a:t>
            </a:r>
          </a:p>
        </p:txBody>
      </p:sp>
    </p:spTree>
    <p:extLst>
      <p:ext uri="{BB962C8B-B14F-4D97-AF65-F5344CB8AC3E}">
        <p14:creationId xmlns:p14="http://schemas.microsoft.com/office/powerpoint/2010/main" val="5982638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3C8BB-5779-73EF-618A-36365A288C86}"/>
              </a:ext>
            </a:extLst>
          </p:cNvPr>
          <p:cNvSpPr>
            <a:spLocks noGrp="1"/>
          </p:cNvSpPr>
          <p:nvPr>
            <p:ph type="title"/>
          </p:nvPr>
        </p:nvSpPr>
        <p:spPr>
          <a:xfrm>
            <a:off x="257175" y="0"/>
            <a:ext cx="8686800" cy="525898"/>
          </a:xfrm>
        </p:spPr>
        <p:txBody>
          <a:bodyPr/>
          <a:lstStyle/>
          <a:p>
            <a:r>
              <a:rPr lang="en-GB" dirty="0"/>
              <a:t>Example: Specify Dependency</a:t>
            </a:r>
          </a:p>
        </p:txBody>
      </p:sp>
      <p:sp>
        <p:nvSpPr>
          <p:cNvPr id="3" name="Content Placeholder 2">
            <a:extLst>
              <a:ext uri="{FF2B5EF4-FFF2-40B4-BE49-F238E27FC236}">
                <a16:creationId xmlns:a16="http://schemas.microsoft.com/office/drawing/2014/main" id="{783EDF6B-1533-C077-2C8D-5675A7A4E2C3}"/>
              </a:ext>
            </a:extLst>
          </p:cNvPr>
          <p:cNvSpPr>
            <a:spLocks noGrp="1"/>
          </p:cNvSpPr>
          <p:nvPr>
            <p:ph idx="1"/>
          </p:nvPr>
        </p:nvSpPr>
        <p:spPr>
          <a:xfrm>
            <a:off x="79375" y="468143"/>
            <a:ext cx="8917752" cy="1132340"/>
          </a:xfrm>
        </p:spPr>
        <p:txBody>
          <a:bodyPr/>
          <a:lstStyle/>
          <a:p>
            <a:r>
              <a:rPr lang="en-GB" dirty="0"/>
              <a:t>Trigger an effect when the state of the </a:t>
            </a:r>
            <a:r>
              <a:rPr lang="en-GB" i="1" dirty="0"/>
              <a:t>count</a:t>
            </a:r>
            <a:r>
              <a:rPr lang="en-GB" dirty="0"/>
              <a:t> variable changes</a:t>
            </a:r>
          </a:p>
          <a:p>
            <a:r>
              <a:rPr lang="en-GB" dirty="0"/>
              <a:t>Trigger an effect when the components is first mounted &amp; finally unmounted (i.e. ignore all changes to properties or the state)</a:t>
            </a:r>
          </a:p>
        </p:txBody>
      </p:sp>
      <p:sp>
        <p:nvSpPr>
          <p:cNvPr id="4" name="Footer Placeholder 3">
            <a:extLst>
              <a:ext uri="{FF2B5EF4-FFF2-40B4-BE49-F238E27FC236}">
                <a16:creationId xmlns:a16="http://schemas.microsoft.com/office/drawing/2014/main" id="{D6F0332D-D8B8-38F7-4319-B2B459B57844}"/>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C68E5EC6-D54E-17F4-4EBF-6075BF320061}"/>
              </a:ext>
            </a:extLst>
          </p:cNvPr>
          <p:cNvSpPr txBox="1"/>
          <p:nvPr/>
        </p:nvSpPr>
        <p:spPr>
          <a:xfrm>
            <a:off x="192548" y="1581231"/>
            <a:ext cx="8816054" cy="453970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Counter(props) {</a:t>
            </a:r>
          </a:p>
          <a:p>
            <a:r>
              <a:rPr lang="en-GB" sz="1700" dirty="0"/>
              <a:t>  </a:t>
            </a:r>
            <a:r>
              <a:rPr lang="en-GB" sz="1700" dirty="0" err="1"/>
              <a:t>const</a:t>
            </a:r>
            <a:r>
              <a:rPr lang="en-GB" sz="1700" dirty="0"/>
              <a:t> name = props.name;                     </a:t>
            </a:r>
            <a:r>
              <a:rPr lang="en-GB" sz="1700" dirty="0">
                <a:solidFill>
                  <a:schemeClr val="accent1">
                    <a:lumMod val="25000"/>
                  </a:schemeClr>
                </a:solidFill>
              </a:rPr>
              <a:t>// The counter is given a name</a:t>
            </a:r>
            <a:endParaRPr lang="en-GB" sz="1700" dirty="0"/>
          </a:p>
          <a:p>
            <a:r>
              <a:rPr lang="en-GB" sz="1700" dirty="0"/>
              <a:t>  </a:t>
            </a:r>
            <a:r>
              <a:rPr lang="en-GB" sz="1700" dirty="0" err="1"/>
              <a:t>const</a:t>
            </a:r>
            <a:r>
              <a:rPr lang="en-GB" sz="1700" dirty="0"/>
              <a:t> [count, </a:t>
            </a:r>
            <a:r>
              <a:rPr lang="en-GB" sz="1700" dirty="0" err="1"/>
              <a:t>setCount</a:t>
            </a:r>
            <a:r>
              <a:rPr lang="en-GB" sz="1700" dirty="0"/>
              <a:t>] = </a:t>
            </a:r>
            <a:r>
              <a:rPr lang="en-GB" sz="1700" dirty="0" err="1"/>
              <a:t>useState</a:t>
            </a:r>
            <a:r>
              <a:rPr lang="en-GB" sz="1700" dirty="0"/>
              <a:t>(0);</a:t>
            </a:r>
          </a:p>
          <a:p>
            <a:endParaRPr lang="en-GB" sz="1700" dirty="0"/>
          </a:p>
          <a:p>
            <a:r>
              <a:rPr lang="en-GB" sz="1700" dirty="0"/>
              <a:t>  </a:t>
            </a:r>
            <a:r>
              <a:rPr lang="en-GB" sz="1700" dirty="0">
                <a:solidFill>
                  <a:schemeClr val="accent1">
                    <a:lumMod val="25000"/>
                  </a:schemeClr>
                </a:solidFill>
              </a:rPr>
              <a:t>// Monitor the count status ignoring all other changes</a:t>
            </a:r>
            <a:endParaRPr lang="en-GB" sz="1700" dirty="0"/>
          </a:p>
          <a:p>
            <a:r>
              <a:rPr lang="en-GB" sz="1700" dirty="0"/>
              <a:t>  </a:t>
            </a:r>
            <a:r>
              <a:rPr lang="en-GB" sz="1700" b="1" dirty="0" err="1"/>
              <a:t>useEffect</a:t>
            </a:r>
            <a:r>
              <a:rPr lang="en-GB" sz="1700" dirty="0"/>
              <a:t>(() =&gt; { console.log(`Count has changed to ${count}`); }, </a:t>
            </a:r>
            <a:r>
              <a:rPr lang="en-GB" sz="1700" b="1" dirty="0">
                <a:solidFill>
                  <a:schemeClr val="bg2">
                    <a:lumMod val="50000"/>
                  </a:schemeClr>
                </a:solidFill>
              </a:rPr>
              <a:t>[count]</a:t>
            </a:r>
            <a:r>
              <a:rPr lang="en-GB" sz="1700" dirty="0"/>
              <a:t>);</a:t>
            </a:r>
          </a:p>
          <a:p>
            <a:endParaRPr lang="en-GB" sz="1700" i="1" dirty="0"/>
          </a:p>
          <a:p>
            <a:r>
              <a:rPr lang="en-GB" sz="1700" dirty="0">
                <a:solidFill>
                  <a:schemeClr val="accent1">
                    <a:lumMod val="25000"/>
                  </a:schemeClr>
                </a:solidFill>
              </a:rPr>
              <a:t>  // Monitor counter mounting and unmounting</a:t>
            </a:r>
          </a:p>
          <a:p>
            <a:r>
              <a:rPr lang="en-GB" sz="1700" i="1" dirty="0">
                <a:solidFill>
                  <a:schemeClr val="accent1">
                    <a:lumMod val="25000"/>
                  </a:schemeClr>
                </a:solidFill>
              </a:rPr>
              <a:t>  </a:t>
            </a:r>
            <a:r>
              <a:rPr lang="en-GB" sz="1700" dirty="0">
                <a:solidFill>
                  <a:schemeClr val="accent1">
                    <a:lumMod val="25000"/>
                  </a:schemeClr>
                </a:solidFill>
              </a:rPr>
              <a:t>// </a:t>
            </a:r>
            <a:r>
              <a:rPr lang="en-GB" sz="1700" dirty="0">
                <a:solidFill>
                  <a:srgbClr val="FF0000"/>
                </a:solidFill>
              </a:rPr>
              <a:t>The empty array </a:t>
            </a:r>
            <a:r>
              <a:rPr lang="en-GB" sz="1700" dirty="0">
                <a:solidFill>
                  <a:schemeClr val="accent1">
                    <a:lumMod val="25000"/>
                  </a:schemeClr>
                </a:solidFill>
              </a:rPr>
              <a:t>signifies that the effect does not depend on any values</a:t>
            </a:r>
          </a:p>
          <a:p>
            <a:r>
              <a:rPr lang="en-GB" sz="1700" dirty="0">
                <a:solidFill>
                  <a:schemeClr val="accent1">
                    <a:lumMod val="25000"/>
                  </a:schemeClr>
                </a:solidFill>
              </a:rPr>
              <a:t>  // from props or state, so it only gets called when the component is created</a:t>
            </a:r>
          </a:p>
          <a:p>
            <a:r>
              <a:rPr lang="en-GB" sz="1700" dirty="0">
                <a:solidFill>
                  <a:schemeClr val="accent1">
                    <a:lumMod val="25000"/>
                  </a:schemeClr>
                </a:solidFill>
              </a:rPr>
              <a:t>  // and destroyed.</a:t>
            </a:r>
            <a:endParaRPr lang="en-GB" sz="1700" i="1" dirty="0"/>
          </a:p>
          <a:p>
            <a:r>
              <a:rPr lang="en-GB" sz="1700" dirty="0"/>
              <a:t>  </a:t>
            </a:r>
            <a:r>
              <a:rPr lang="en-GB" sz="1700" b="1" dirty="0" err="1"/>
              <a:t>useEffect</a:t>
            </a:r>
            <a:r>
              <a:rPr lang="en-GB" sz="1700" dirty="0"/>
              <a:t>(() =&gt; {</a:t>
            </a:r>
            <a:endParaRPr lang="en-GB" sz="1700" i="1" dirty="0"/>
          </a:p>
          <a:p>
            <a:r>
              <a:rPr lang="en-GB" sz="1700" dirty="0"/>
              <a:t>       console.log(`The component ${name} has mounted`);</a:t>
            </a:r>
            <a:endParaRPr lang="en-GB" sz="1700" i="1" dirty="0"/>
          </a:p>
          <a:p>
            <a:r>
              <a:rPr lang="en-GB" sz="1700" i="1" dirty="0"/>
              <a:t>       </a:t>
            </a:r>
            <a:r>
              <a:rPr lang="en-GB" sz="1700" dirty="0"/>
              <a:t>return () =&gt; { console.log(`Component ${name} has unmounted`); };</a:t>
            </a:r>
          </a:p>
          <a:p>
            <a:r>
              <a:rPr lang="en-GB" sz="1700" dirty="0"/>
              <a:t>  }, </a:t>
            </a:r>
            <a:r>
              <a:rPr lang="en-GB" sz="1700" b="1" dirty="0">
                <a:solidFill>
                  <a:schemeClr val="bg2">
                    <a:lumMod val="50000"/>
                  </a:schemeClr>
                </a:solidFill>
              </a:rPr>
              <a:t>[ ]</a:t>
            </a:r>
            <a:r>
              <a:rPr lang="en-GB" sz="1700" dirty="0"/>
              <a:t>); </a:t>
            </a:r>
          </a:p>
          <a:p>
            <a:r>
              <a:rPr lang="en-GB" sz="1700" dirty="0"/>
              <a:t>}</a:t>
            </a:r>
          </a:p>
        </p:txBody>
      </p:sp>
      <p:sp>
        <p:nvSpPr>
          <p:cNvPr id="7" name="TextBox 6">
            <a:extLst>
              <a:ext uri="{FF2B5EF4-FFF2-40B4-BE49-F238E27FC236}">
                <a16:creationId xmlns:a16="http://schemas.microsoft.com/office/drawing/2014/main" id="{89614969-A2B8-4B3B-F4AA-6D5990E60D45}"/>
              </a:ext>
            </a:extLst>
          </p:cNvPr>
          <p:cNvSpPr txBox="1"/>
          <p:nvPr/>
        </p:nvSpPr>
        <p:spPr>
          <a:xfrm>
            <a:off x="1993073" y="5889454"/>
            <a:ext cx="7141301" cy="954107"/>
          </a:xfrm>
          <a:prstGeom prst="rect">
            <a:avLst/>
          </a:prstGeom>
          <a:solidFill>
            <a:schemeClr val="bg1"/>
          </a:solidFill>
          <a:ln>
            <a:solidFill>
              <a:schemeClr val="tx1"/>
            </a:solidFill>
          </a:ln>
        </p:spPr>
        <p:txBody>
          <a:bodyPr wrap="square" rtlCol="0">
            <a:spAutoFit/>
          </a:bodyPr>
          <a:lstStyle/>
          <a:p>
            <a:r>
              <a:rPr lang="en-GB" sz="1400" i="1" dirty="0">
                <a:solidFill>
                  <a:srgbClr val="FF0000"/>
                </a:solidFill>
              </a:rPr>
              <a:t>Important Note: </a:t>
            </a:r>
          </a:p>
          <a:p>
            <a:r>
              <a:rPr lang="en-GB" sz="1400" i="1" dirty="0">
                <a:solidFill>
                  <a:srgbClr val="FF0000"/>
                </a:solidFill>
              </a:rPr>
              <a:t>All values from the component scope (such as props and state) not included in the array will retain their initial values and will never change inside the effect. Therefore, we should only filter effects like this if performance is an issue.  </a:t>
            </a:r>
          </a:p>
        </p:txBody>
      </p:sp>
      <p:sp>
        <p:nvSpPr>
          <p:cNvPr id="6" name="TextBox 5">
            <a:extLst>
              <a:ext uri="{FF2B5EF4-FFF2-40B4-BE49-F238E27FC236}">
                <a16:creationId xmlns:a16="http://schemas.microsoft.com/office/drawing/2014/main" id="{E30F9433-0BA8-C4AB-4318-C290C973FFF5}"/>
              </a:ext>
            </a:extLst>
          </p:cNvPr>
          <p:cNvSpPr txBox="1"/>
          <p:nvPr/>
        </p:nvSpPr>
        <p:spPr>
          <a:xfrm>
            <a:off x="6663347" y="2524514"/>
            <a:ext cx="2288105" cy="523220"/>
          </a:xfrm>
          <a:prstGeom prst="rect">
            <a:avLst/>
          </a:prstGeom>
          <a:noFill/>
        </p:spPr>
        <p:txBody>
          <a:bodyPr wrap="square" rtlCol="0">
            <a:spAutoFit/>
          </a:bodyPr>
          <a:lstStyle/>
          <a:p>
            <a:r>
              <a:rPr lang="en-GB" sz="1400" i="1" dirty="0">
                <a:solidFill>
                  <a:srgbClr val="FF0000"/>
                </a:solidFill>
              </a:rPr>
              <a:t>Dependency: only trigger when the “count” changes</a:t>
            </a:r>
          </a:p>
        </p:txBody>
      </p:sp>
      <p:cxnSp>
        <p:nvCxnSpPr>
          <p:cNvPr id="9" name="Straight Arrow Connector 8">
            <a:extLst>
              <a:ext uri="{FF2B5EF4-FFF2-40B4-BE49-F238E27FC236}">
                <a16:creationId xmlns:a16="http://schemas.microsoft.com/office/drawing/2014/main" id="{4A6CB18F-9767-4CB8-7DE8-094DD1C2D92B}"/>
              </a:ext>
            </a:extLst>
          </p:cNvPr>
          <p:cNvCxnSpPr>
            <a:cxnSpLocks/>
          </p:cNvCxnSpPr>
          <p:nvPr/>
        </p:nvCxnSpPr>
        <p:spPr bwMode="auto">
          <a:xfrm flipH="1">
            <a:off x="7170821" y="3047734"/>
            <a:ext cx="206943" cy="16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9736709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C093-77D2-C106-A635-04975BD24DEE}"/>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7626304B-2B69-C9B0-779D-5CE00EFD4B89}"/>
              </a:ext>
            </a:extLst>
          </p:cNvPr>
          <p:cNvSpPr>
            <a:spLocks noGrp="1"/>
          </p:cNvSpPr>
          <p:nvPr>
            <p:ph idx="1"/>
          </p:nvPr>
        </p:nvSpPr>
        <p:spPr>
          <a:xfrm>
            <a:off x="1047750" y="800693"/>
            <a:ext cx="7029450" cy="388502"/>
          </a:xfrm>
        </p:spPr>
        <p:txBody>
          <a:bodyPr/>
          <a:lstStyle/>
          <a:p>
            <a:r>
              <a:rPr lang="en-GB" dirty="0"/>
              <a:t>Create a component </a:t>
            </a:r>
            <a:r>
              <a:rPr lang="en-GB" dirty="0" err="1"/>
              <a:t>EffectTester</a:t>
            </a:r>
            <a:r>
              <a:rPr lang="en-GB" dirty="0"/>
              <a:t> </a:t>
            </a:r>
          </a:p>
        </p:txBody>
      </p:sp>
      <p:sp>
        <p:nvSpPr>
          <p:cNvPr id="4" name="Footer Placeholder 3">
            <a:extLst>
              <a:ext uri="{FF2B5EF4-FFF2-40B4-BE49-F238E27FC236}">
                <a16:creationId xmlns:a16="http://schemas.microsoft.com/office/drawing/2014/main" id="{08BBA9E6-EB70-9AD7-94BD-35B07459CC4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5625CCA-EA66-2433-5869-2E48F83D7606}"/>
              </a:ext>
            </a:extLst>
          </p:cNvPr>
          <p:cNvSpPr txBox="1"/>
          <p:nvPr/>
        </p:nvSpPr>
        <p:spPr>
          <a:xfrm>
            <a:off x="79375" y="1548426"/>
            <a:ext cx="7070001" cy="375487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import React,{ </a:t>
            </a:r>
            <a:r>
              <a:rPr lang="en-GB" sz="1700" dirty="0" err="1"/>
              <a:t>useState</a:t>
            </a:r>
            <a:r>
              <a:rPr lang="en-GB" sz="1700" dirty="0"/>
              <a:t>, </a:t>
            </a:r>
            <a:r>
              <a:rPr lang="en-GB" sz="1700" b="1" dirty="0" err="1"/>
              <a:t>useEffect</a:t>
            </a:r>
            <a:r>
              <a:rPr lang="en-GB" sz="1700" dirty="0"/>
              <a:t> } from 'react';</a:t>
            </a:r>
          </a:p>
          <a:p>
            <a:endParaRPr lang="en-GB" sz="1700" dirty="0"/>
          </a:p>
          <a:p>
            <a:r>
              <a:rPr lang="en-GB" sz="1700" dirty="0"/>
              <a:t>function </a:t>
            </a:r>
            <a:r>
              <a:rPr lang="en-GB" sz="1700" dirty="0" err="1"/>
              <a:t>EffectTester</a:t>
            </a:r>
            <a:r>
              <a:rPr lang="en-GB" sz="1700" dirty="0"/>
              <a:t>(props) {</a:t>
            </a:r>
          </a:p>
          <a:p>
            <a:r>
              <a:rPr lang="en-GB" sz="1700" dirty="0"/>
              <a:t>   </a:t>
            </a:r>
            <a:r>
              <a:rPr lang="en-GB" sz="1700" dirty="0" err="1"/>
              <a:t>const</a:t>
            </a:r>
            <a:r>
              <a:rPr lang="en-GB" sz="1700" dirty="0"/>
              <a:t> [text, </a:t>
            </a:r>
            <a:r>
              <a:rPr lang="en-GB" sz="1700" dirty="0" err="1"/>
              <a:t>setText</a:t>
            </a:r>
            <a:r>
              <a:rPr lang="en-GB" sz="1700" dirty="0"/>
              <a:t>] = </a:t>
            </a:r>
            <a:r>
              <a:rPr lang="en-GB" sz="1700" dirty="0" err="1"/>
              <a:t>useState</a:t>
            </a:r>
            <a:r>
              <a:rPr lang="en-GB" sz="1700" dirty="0"/>
              <a:t>("");</a:t>
            </a:r>
          </a:p>
          <a:p>
            <a:endParaRPr lang="en-GB" sz="1700" dirty="0"/>
          </a:p>
          <a:p>
            <a:r>
              <a:rPr lang="en-GB" sz="1700" dirty="0"/>
              <a:t>   </a:t>
            </a:r>
            <a:r>
              <a:rPr lang="en-GB" sz="1700" dirty="0" err="1"/>
              <a:t>useEffect</a:t>
            </a:r>
            <a:r>
              <a:rPr lang="en-GB" sz="1700" dirty="0"/>
              <a:t>(() =&gt; { console.log(`State has changed to ${text}`); }, [text]);</a:t>
            </a:r>
          </a:p>
          <a:p>
            <a:endParaRPr lang="en-GB" sz="1700" dirty="0"/>
          </a:p>
          <a:p>
            <a:r>
              <a:rPr lang="en-GB" sz="1700" dirty="0"/>
              <a:t>   </a:t>
            </a:r>
            <a:r>
              <a:rPr lang="en-GB" sz="1700" dirty="0">
                <a:solidFill>
                  <a:schemeClr val="tx2">
                    <a:lumMod val="75000"/>
                  </a:schemeClr>
                </a:solidFill>
              </a:rPr>
              <a:t>// Monitor counter mounting and unmounting</a:t>
            </a:r>
          </a:p>
          <a:p>
            <a:r>
              <a:rPr lang="en-GB" sz="1700" dirty="0"/>
              <a:t>   </a:t>
            </a:r>
            <a:r>
              <a:rPr lang="en-GB" sz="1700" dirty="0" err="1"/>
              <a:t>useEffect</a:t>
            </a:r>
            <a:r>
              <a:rPr lang="en-GB" sz="1700" dirty="0"/>
              <a:t>(() =&gt; {</a:t>
            </a:r>
          </a:p>
          <a:p>
            <a:r>
              <a:rPr lang="en-GB" sz="1700" dirty="0"/>
              <a:t>      console.log(`The component has mounted`);</a:t>
            </a:r>
          </a:p>
          <a:p>
            <a:r>
              <a:rPr lang="en-GB" sz="1700" dirty="0"/>
              <a:t>      return () =&gt; { console.log(`Component has unmounted`); };</a:t>
            </a:r>
          </a:p>
          <a:p>
            <a:r>
              <a:rPr lang="en-GB" sz="1700" dirty="0"/>
              <a:t>   }, [ ]);</a:t>
            </a:r>
          </a:p>
          <a:p>
            <a:r>
              <a:rPr lang="en-GB" sz="1700" dirty="0"/>
              <a:t>}</a:t>
            </a:r>
          </a:p>
          <a:p>
            <a:r>
              <a:rPr lang="en-GB" sz="1700" dirty="0"/>
              <a:t>export default </a:t>
            </a:r>
            <a:r>
              <a:rPr lang="en-GB" sz="1700" dirty="0" err="1"/>
              <a:t>EffectTester</a:t>
            </a:r>
            <a:endParaRPr lang="en-GB" sz="1700" dirty="0"/>
          </a:p>
        </p:txBody>
      </p:sp>
      <p:pic>
        <p:nvPicPr>
          <p:cNvPr id="7" name="Picture 6">
            <a:extLst>
              <a:ext uri="{FF2B5EF4-FFF2-40B4-BE49-F238E27FC236}">
                <a16:creationId xmlns:a16="http://schemas.microsoft.com/office/drawing/2014/main" id="{BFAE8312-295C-A702-74CB-5673C35AC88A}"/>
              </a:ext>
            </a:extLst>
          </p:cNvPr>
          <p:cNvPicPr>
            <a:picLocks noChangeAspect="1"/>
          </p:cNvPicPr>
          <p:nvPr/>
        </p:nvPicPr>
        <p:blipFill>
          <a:blip r:embed="rId2"/>
          <a:stretch>
            <a:fillRect/>
          </a:stretch>
        </p:blipFill>
        <p:spPr>
          <a:xfrm>
            <a:off x="6001327" y="0"/>
            <a:ext cx="3063298" cy="1837979"/>
          </a:xfrm>
          <a:prstGeom prst="rect">
            <a:avLst/>
          </a:prstGeom>
        </p:spPr>
      </p:pic>
      <p:sp>
        <p:nvSpPr>
          <p:cNvPr id="8" name="TextBox 7">
            <a:extLst>
              <a:ext uri="{FF2B5EF4-FFF2-40B4-BE49-F238E27FC236}">
                <a16:creationId xmlns:a16="http://schemas.microsoft.com/office/drawing/2014/main" id="{03345E8D-5845-A1D6-3F15-BE4DD4D6DC11}"/>
              </a:ext>
            </a:extLst>
          </p:cNvPr>
          <p:cNvSpPr txBox="1"/>
          <p:nvPr/>
        </p:nvSpPr>
        <p:spPr>
          <a:xfrm>
            <a:off x="0" y="1213637"/>
            <a:ext cx="1938992" cy="338554"/>
          </a:xfrm>
          <a:prstGeom prst="rect">
            <a:avLst/>
          </a:prstGeom>
          <a:noFill/>
        </p:spPr>
        <p:txBody>
          <a:bodyPr wrap="none" rtlCol="0">
            <a:spAutoFit/>
          </a:bodyPr>
          <a:lstStyle/>
          <a:p>
            <a:r>
              <a:rPr lang="en-GB" sz="1600" b="1" dirty="0" err="1"/>
              <a:t>src</a:t>
            </a:r>
            <a:r>
              <a:rPr lang="en-GB" sz="1600" b="1" dirty="0"/>
              <a:t>/EffectTester.js</a:t>
            </a:r>
          </a:p>
        </p:txBody>
      </p:sp>
      <p:sp>
        <p:nvSpPr>
          <p:cNvPr id="9" name="TextBox 8">
            <a:extLst>
              <a:ext uri="{FF2B5EF4-FFF2-40B4-BE49-F238E27FC236}">
                <a16:creationId xmlns:a16="http://schemas.microsoft.com/office/drawing/2014/main" id="{14578655-1B01-4CE6-7397-514D03639727}"/>
              </a:ext>
            </a:extLst>
          </p:cNvPr>
          <p:cNvSpPr txBox="1"/>
          <p:nvPr/>
        </p:nvSpPr>
        <p:spPr>
          <a:xfrm>
            <a:off x="6169024" y="4486916"/>
            <a:ext cx="2895601"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EffectTester</a:t>
            </a:r>
            <a:r>
              <a:rPr lang="en-GB" sz="1200" dirty="0"/>
              <a:t> from './</a:t>
            </a:r>
            <a:r>
              <a:rPr lang="en-GB" sz="1200" dirty="0" err="1"/>
              <a:t>EffectTester</a:t>
            </a:r>
            <a:r>
              <a:rPr lang="en-GB" sz="1200" dirty="0"/>
              <a:t>';</a:t>
            </a:r>
          </a:p>
          <a:p>
            <a:r>
              <a:rPr lang="en-GB" sz="1200" dirty="0"/>
              <a:t>….</a:t>
            </a:r>
          </a:p>
          <a:p>
            <a:r>
              <a:rPr lang="en-GB" sz="1200" dirty="0"/>
              <a:t>function example10()</a:t>
            </a:r>
          </a:p>
          <a:p>
            <a:r>
              <a:rPr lang="en-GB" sz="1200" dirty="0"/>
              <a:t>{</a:t>
            </a:r>
          </a:p>
          <a:p>
            <a:r>
              <a:rPr lang="en-GB" sz="1200" dirty="0"/>
              <a:t>   return &lt;</a:t>
            </a:r>
            <a:r>
              <a:rPr lang="en-GB" sz="1200" dirty="0" err="1"/>
              <a:t>EffectTester</a:t>
            </a:r>
            <a:r>
              <a:rPr lang="en-GB" sz="1200" dirty="0"/>
              <a:t>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{example10()}</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10" name="TextBox 9">
            <a:extLst>
              <a:ext uri="{FF2B5EF4-FFF2-40B4-BE49-F238E27FC236}">
                <a16:creationId xmlns:a16="http://schemas.microsoft.com/office/drawing/2014/main" id="{8EFC5FFE-C4B4-3ED5-BDD0-A590185605AF}"/>
              </a:ext>
            </a:extLst>
          </p:cNvPr>
          <p:cNvSpPr txBox="1"/>
          <p:nvPr/>
        </p:nvSpPr>
        <p:spPr>
          <a:xfrm>
            <a:off x="7749841" y="4169274"/>
            <a:ext cx="1314784" cy="338554"/>
          </a:xfrm>
          <a:prstGeom prst="rect">
            <a:avLst/>
          </a:prstGeom>
          <a:noFill/>
        </p:spPr>
        <p:txBody>
          <a:bodyPr wrap="none" rtlCol="0">
            <a:spAutoFit/>
          </a:bodyPr>
          <a:lstStyle/>
          <a:p>
            <a:r>
              <a:rPr lang="en-GB" sz="1600" b="1" dirty="0" err="1"/>
              <a:t>src</a:t>
            </a:r>
            <a:r>
              <a:rPr lang="en-GB" sz="1600" b="1" dirty="0"/>
              <a:t>/index.js</a:t>
            </a:r>
          </a:p>
        </p:txBody>
      </p:sp>
    </p:spTree>
    <p:extLst>
      <p:ext uri="{BB962C8B-B14F-4D97-AF65-F5344CB8AC3E}">
        <p14:creationId xmlns:p14="http://schemas.microsoft.com/office/powerpoint/2010/main" val="303677842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C6F8A-CF7C-9284-8489-BB54A17D1515}"/>
              </a:ext>
            </a:extLst>
          </p:cNvPr>
          <p:cNvSpPr>
            <a:spLocks noGrp="1"/>
          </p:cNvSpPr>
          <p:nvPr>
            <p:ph type="title"/>
          </p:nvPr>
        </p:nvSpPr>
        <p:spPr>
          <a:xfrm>
            <a:off x="257175" y="0"/>
            <a:ext cx="8686800" cy="500514"/>
          </a:xfrm>
        </p:spPr>
        <p:txBody>
          <a:bodyPr/>
          <a:lstStyle/>
          <a:p>
            <a:r>
              <a:rPr lang="en-GB" dirty="0"/>
              <a:t>Passing Data Down</a:t>
            </a:r>
          </a:p>
        </p:txBody>
      </p:sp>
      <p:sp>
        <p:nvSpPr>
          <p:cNvPr id="3" name="Content Placeholder 2">
            <a:extLst>
              <a:ext uri="{FF2B5EF4-FFF2-40B4-BE49-F238E27FC236}">
                <a16:creationId xmlns:a16="http://schemas.microsoft.com/office/drawing/2014/main" id="{33662962-EDFD-65A7-C1BD-11C017199AFD}"/>
              </a:ext>
            </a:extLst>
          </p:cNvPr>
          <p:cNvSpPr>
            <a:spLocks noGrp="1"/>
          </p:cNvSpPr>
          <p:nvPr>
            <p:ph idx="1"/>
          </p:nvPr>
        </p:nvSpPr>
        <p:spPr>
          <a:xfrm>
            <a:off x="257175" y="500515"/>
            <a:ext cx="8686800" cy="721894"/>
          </a:xfrm>
        </p:spPr>
        <p:txBody>
          <a:bodyPr/>
          <a:lstStyle/>
          <a:p>
            <a:r>
              <a:rPr lang="en-GB" dirty="0"/>
              <a:t>You can pass state values down to subcomponents using properties</a:t>
            </a:r>
          </a:p>
          <a:p>
            <a:r>
              <a:rPr lang="en-GB" dirty="0"/>
              <a:t>This is a good way to pass state changes between components</a:t>
            </a:r>
          </a:p>
        </p:txBody>
      </p:sp>
      <p:sp>
        <p:nvSpPr>
          <p:cNvPr id="4" name="Footer Placeholder 3">
            <a:extLst>
              <a:ext uri="{FF2B5EF4-FFF2-40B4-BE49-F238E27FC236}">
                <a16:creationId xmlns:a16="http://schemas.microsoft.com/office/drawing/2014/main" id="{A99F657C-0606-330C-AD14-53661BC05AA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03CCFCA-1ED3-494D-E77F-981DCC49A958}"/>
              </a:ext>
            </a:extLst>
          </p:cNvPr>
          <p:cNvSpPr txBox="1"/>
          <p:nvPr/>
        </p:nvSpPr>
        <p:spPr>
          <a:xfrm>
            <a:off x="192548" y="1306909"/>
            <a:ext cx="8816054" cy="5493812"/>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a:t>
            </a:r>
            <a:r>
              <a:rPr lang="en-GB" sz="1700" dirty="0" err="1"/>
              <a:t>MainContent</a:t>
            </a:r>
            <a:r>
              <a:rPr lang="en-GB" sz="1700" dirty="0"/>
              <a:t>(props) {</a:t>
            </a:r>
          </a:p>
          <a:p>
            <a:r>
              <a:rPr lang="en-GB" sz="1700" dirty="0"/>
              <a:t>  </a:t>
            </a:r>
            <a:r>
              <a:rPr lang="en-GB" sz="1700" dirty="0" err="1"/>
              <a:t>const</a:t>
            </a:r>
            <a:r>
              <a:rPr lang="en-GB" sz="1700" dirty="0"/>
              <a:t> [page, </a:t>
            </a:r>
            <a:r>
              <a:rPr lang="en-GB" sz="1700" dirty="0" err="1"/>
              <a:t>setPage</a:t>
            </a:r>
            <a:r>
              <a:rPr lang="en-GB" sz="1700" dirty="0"/>
              <a:t>] = </a:t>
            </a:r>
            <a:r>
              <a:rPr lang="en-GB" sz="1700" dirty="0" err="1"/>
              <a:t>useState</a:t>
            </a:r>
            <a:r>
              <a:rPr lang="en-GB" sz="1700" dirty="0"/>
              <a:t>(1);</a:t>
            </a:r>
          </a:p>
          <a:p>
            <a:r>
              <a:rPr lang="en-GB" sz="1700" dirty="0"/>
              <a:t>  </a:t>
            </a:r>
            <a:r>
              <a:rPr lang="en-GB" sz="1700" dirty="0" err="1"/>
              <a:t>const</a:t>
            </a:r>
            <a:r>
              <a:rPr lang="en-GB" sz="1700" dirty="0"/>
              <a:t> [</a:t>
            </a:r>
            <a:r>
              <a:rPr lang="en-GB" sz="1700" b="1" dirty="0" err="1"/>
              <a:t>msg</a:t>
            </a:r>
            <a:r>
              <a:rPr lang="en-GB" sz="1700" dirty="0"/>
              <a:t>, </a:t>
            </a:r>
            <a:r>
              <a:rPr lang="en-GB" sz="1700" dirty="0" err="1"/>
              <a:t>setMsg</a:t>
            </a:r>
            <a:r>
              <a:rPr lang="en-GB" sz="1700" dirty="0"/>
              <a:t>] = </a:t>
            </a:r>
            <a:r>
              <a:rPr lang="en-GB" sz="1700" dirty="0" err="1"/>
              <a:t>useState</a:t>
            </a:r>
            <a:r>
              <a:rPr lang="en-GB" sz="1700" dirty="0"/>
              <a:t>(“Hello World”);</a:t>
            </a:r>
          </a:p>
          <a:p>
            <a:endParaRPr lang="en-GB" sz="1700" dirty="0"/>
          </a:p>
          <a:p>
            <a:r>
              <a:rPr lang="en-GB" sz="1700" dirty="0"/>
              <a:t>  function </a:t>
            </a:r>
            <a:r>
              <a:rPr lang="en-GB" sz="1700" dirty="0" err="1"/>
              <a:t>changePage</a:t>
            </a:r>
            <a:r>
              <a:rPr lang="en-GB" sz="1700" dirty="0"/>
              <a:t>(page) { </a:t>
            </a:r>
          </a:p>
          <a:p>
            <a:r>
              <a:rPr lang="en-GB" sz="1700" dirty="0"/>
              <a:t>      switch(page)</a:t>
            </a:r>
          </a:p>
          <a:p>
            <a:r>
              <a:rPr lang="en-GB" sz="1700" dirty="0"/>
              <a:t>      {</a:t>
            </a:r>
          </a:p>
          <a:p>
            <a:r>
              <a:rPr lang="en-GB" sz="1700" dirty="0"/>
              <a:t>      case 1: return &lt;</a:t>
            </a:r>
            <a:r>
              <a:rPr lang="en-GB" sz="1700" dirty="0" err="1"/>
              <a:t>PageOne</a:t>
            </a:r>
            <a:r>
              <a:rPr lang="en-GB" sz="1700" dirty="0"/>
              <a:t> message={</a:t>
            </a:r>
            <a:r>
              <a:rPr lang="en-GB" sz="1700" b="1" dirty="0" err="1"/>
              <a:t>msg</a:t>
            </a:r>
            <a:r>
              <a:rPr lang="en-GB" sz="1700" dirty="0"/>
              <a:t>} /&gt;; </a:t>
            </a:r>
          </a:p>
          <a:p>
            <a:r>
              <a:rPr lang="en-GB" sz="1700" dirty="0"/>
              <a:t>      case 2: return &lt;</a:t>
            </a:r>
            <a:r>
              <a:rPr lang="en-GB" sz="1700" dirty="0" err="1"/>
              <a:t>PageTwo</a:t>
            </a:r>
            <a:r>
              <a:rPr lang="en-GB" sz="1700" dirty="0"/>
              <a:t> message={</a:t>
            </a:r>
            <a:r>
              <a:rPr lang="en-GB" sz="1700" b="1" dirty="0" err="1"/>
              <a:t>msg</a:t>
            </a:r>
            <a:r>
              <a:rPr lang="en-GB" sz="1700" dirty="0"/>
              <a:t>} /&gt;; </a:t>
            </a:r>
          </a:p>
          <a:p>
            <a:r>
              <a:rPr lang="en-GB" sz="1700" dirty="0"/>
              <a:t>      default: return &lt;</a:t>
            </a:r>
            <a:r>
              <a:rPr lang="en-GB" sz="1700" dirty="0" err="1"/>
              <a:t>PageThree</a:t>
            </a:r>
            <a:r>
              <a:rPr lang="en-GB" sz="1700" dirty="0"/>
              <a:t> message={</a:t>
            </a:r>
            <a:r>
              <a:rPr lang="en-GB" sz="1700" b="1" dirty="0" err="1"/>
              <a:t>msg</a:t>
            </a:r>
            <a:r>
              <a:rPr lang="en-GB" sz="1700" dirty="0"/>
              <a:t>} /&gt;;</a:t>
            </a:r>
          </a:p>
          <a:p>
            <a:r>
              <a:rPr lang="en-GB" sz="1700" dirty="0"/>
              <a:t>       }</a:t>
            </a:r>
          </a:p>
          <a:p>
            <a:r>
              <a:rPr lang="en-GB" sz="1700" dirty="0"/>
              <a:t>  };</a:t>
            </a:r>
          </a:p>
          <a:p>
            <a:r>
              <a:rPr lang="en-GB" sz="1700" dirty="0"/>
              <a:t> </a:t>
            </a:r>
          </a:p>
          <a:p>
            <a:r>
              <a:rPr lang="en-GB" sz="1600" dirty="0"/>
              <a:t>  return (</a:t>
            </a:r>
          </a:p>
          <a:p>
            <a:r>
              <a:rPr lang="en-GB" sz="1600" dirty="0"/>
              <a:t>        { </a:t>
            </a:r>
            <a:r>
              <a:rPr lang="en-GB" sz="1600" dirty="0" err="1"/>
              <a:t>changePage</a:t>
            </a:r>
            <a:r>
              <a:rPr lang="en-GB" sz="1600" dirty="0"/>
              <a:t>(); }</a:t>
            </a:r>
          </a:p>
          <a:p>
            <a:r>
              <a:rPr lang="en-GB" sz="1600" dirty="0"/>
              <a:t>        &lt;button </a:t>
            </a:r>
            <a:r>
              <a:rPr lang="en-GB" sz="1600" dirty="0" err="1"/>
              <a:t>onClick</a:t>
            </a:r>
            <a:r>
              <a:rPr lang="en-GB" sz="1600" dirty="0"/>
              <a:t>={() =&gt; </a:t>
            </a:r>
            <a:r>
              <a:rPr lang="en-GB" sz="1600" dirty="0" err="1"/>
              <a:t>setPage</a:t>
            </a:r>
            <a:r>
              <a:rPr lang="en-GB" sz="1600" dirty="0"/>
              <a:t>(1)}&gt;Page 1&lt;/button&gt;    </a:t>
            </a:r>
          </a:p>
          <a:p>
            <a:r>
              <a:rPr lang="en-GB" sz="1600" dirty="0"/>
              <a:t>        &lt;button </a:t>
            </a:r>
            <a:r>
              <a:rPr lang="en-GB" sz="1600" dirty="0" err="1"/>
              <a:t>onClick</a:t>
            </a:r>
            <a:r>
              <a:rPr lang="en-GB" sz="1600" dirty="0"/>
              <a:t>={() =&gt; </a:t>
            </a:r>
            <a:r>
              <a:rPr lang="en-GB" sz="1600" dirty="0" err="1"/>
              <a:t>setPage</a:t>
            </a:r>
            <a:r>
              <a:rPr lang="en-GB" sz="1600" dirty="0"/>
              <a:t>(2)}&gt;Page 2&lt;/button&gt;    </a:t>
            </a:r>
          </a:p>
          <a:p>
            <a:r>
              <a:rPr lang="en-GB" sz="1600" dirty="0"/>
              <a:t>        &lt;button </a:t>
            </a:r>
            <a:r>
              <a:rPr lang="en-GB" sz="1600" dirty="0" err="1"/>
              <a:t>onClick</a:t>
            </a:r>
            <a:r>
              <a:rPr lang="en-GB" sz="1600" dirty="0"/>
              <a:t>={() =&gt; </a:t>
            </a:r>
            <a:r>
              <a:rPr lang="en-GB" sz="1600" dirty="0" err="1"/>
              <a:t>setPage</a:t>
            </a:r>
            <a:r>
              <a:rPr lang="en-GB" sz="1600" dirty="0"/>
              <a:t>(3)}&gt;Page 3&lt;/button&gt;    </a:t>
            </a:r>
          </a:p>
          <a:p>
            <a:r>
              <a:rPr lang="en-GB" sz="1600" dirty="0"/>
              <a:t>  );</a:t>
            </a:r>
          </a:p>
          <a:p>
            <a:r>
              <a:rPr lang="en-GB" sz="1700" dirty="0"/>
              <a:t>}</a:t>
            </a:r>
          </a:p>
        </p:txBody>
      </p:sp>
      <p:sp>
        <p:nvSpPr>
          <p:cNvPr id="6" name="TextBox 5">
            <a:extLst>
              <a:ext uri="{FF2B5EF4-FFF2-40B4-BE49-F238E27FC236}">
                <a16:creationId xmlns:a16="http://schemas.microsoft.com/office/drawing/2014/main" id="{8AA14CD4-DF01-1F99-0EC9-EBA377B5F452}"/>
              </a:ext>
            </a:extLst>
          </p:cNvPr>
          <p:cNvSpPr txBox="1"/>
          <p:nvPr/>
        </p:nvSpPr>
        <p:spPr>
          <a:xfrm>
            <a:off x="5933932" y="1389803"/>
            <a:ext cx="3017520" cy="923330"/>
          </a:xfrm>
          <a:prstGeom prst="rect">
            <a:avLst/>
          </a:prstGeom>
          <a:noFill/>
          <a:ln>
            <a:solidFill>
              <a:schemeClr val="tx1"/>
            </a:solidFill>
          </a:ln>
        </p:spPr>
        <p:txBody>
          <a:bodyPr wrap="square" rtlCol="0">
            <a:spAutoFit/>
          </a:bodyPr>
          <a:lstStyle/>
          <a:p>
            <a:r>
              <a:rPr lang="en-GB" dirty="0"/>
              <a:t>Assumes we have created 3 components </a:t>
            </a:r>
            <a:r>
              <a:rPr lang="en-GB" dirty="0" err="1"/>
              <a:t>PageOne</a:t>
            </a:r>
            <a:r>
              <a:rPr lang="en-GB" dirty="0"/>
              <a:t>, </a:t>
            </a:r>
            <a:r>
              <a:rPr lang="en-GB" dirty="0" err="1"/>
              <a:t>PageTwo</a:t>
            </a:r>
            <a:r>
              <a:rPr lang="en-GB" dirty="0"/>
              <a:t> and </a:t>
            </a:r>
            <a:r>
              <a:rPr lang="en-GB" dirty="0" err="1"/>
              <a:t>PageThree</a:t>
            </a:r>
            <a:endParaRPr lang="en-GB" dirty="0"/>
          </a:p>
        </p:txBody>
      </p:sp>
      <p:sp>
        <p:nvSpPr>
          <p:cNvPr id="7" name="TextBox 6">
            <a:extLst>
              <a:ext uri="{FF2B5EF4-FFF2-40B4-BE49-F238E27FC236}">
                <a16:creationId xmlns:a16="http://schemas.microsoft.com/office/drawing/2014/main" id="{048B9D5A-6975-CA4C-066D-2ECE78F6C1A4}"/>
              </a:ext>
            </a:extLst>
          </p:cNvPr>
          <p:cNvSpPr txBox="1"/>
          <p:nvPr/>
        </p:nvSpPr>
        <p:spPr>
          <a:xfrm>
            <a:off x="5757693" y="3349418"/>
            <a:ext cx="3017520" cy="1477328"/>
          </a:xfrm>
          <a:prstGeom prst="rect">
            <a:avLst/>
          </a:prstGeom>
          <a:noFill/>
        </p:spPr>
        <p:txBody>
          <a:bodyPr wrap="square" rtlCol="0">
            <a:spAutoFit/>
          </a:bodyPr>
          <a:lstStyle/>
          <a:p>
            <a:r>
              <a:rPr lang="en-GB" dirty="0"/>
              <a:t>Passing the “</a:t>
            </a:r>
            <a:r>
              <a:rPr lang="en-GB" dirty="0" err="1"/>
              <a:t>msg</a:t>
            </a:r>
            <a:r>
              <a:rPr lang="en-GB" dirty="0"/>
              <a:t>” state variable to the Page components. Remember these components are being re-rendered</a:t>
            </a:r>
          </a:p>
        </p:txBody>
      </p:sp>
      <p:sp>
        <p:nvSpPr>
          <p:cNvPr id="8" name="Right Brace 7">
            <a:extLst>
              <a:ext uri="{FF2B5EF4-FFF2-40B4-BE49-F238E27FC236}">
                <a16:creationId xmlns:a16="http://schemas.microsoft.com/office/drawing/2014/main" id="{DF033557-CE89-8A9B-A3F7-123B2E065E18}"/>
              </a:ext>
            </a:extLst>
          </p:cNvPr>
          <p:cNvSpPr/>
          <p:nvPr/>
        </p:nvSpPr>
        <p:spPr bwMode="auto">
          <a:xfrm>
            <a:off x="5339528" y="3429000"/>
            <a:ext cx="184776" cy="763974"/>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ight Brace 8">
            <a:extLst>
              <a:ext uri="{FF2B5EF4-FFF2-40B4-BE49-F238E27FC236}">
                <a16:creationId xmlns:a16="http://schemas.microsoft.com/office/drawing/2014/main" id="{491870A5-25FA-51E3-B9E4-5F103CD191B8}"/>
              </a:ext>
            </a:extLst>
          </p:cNvPr>
          <p:cNvSpPr/>
          <p:nvPr/>
        </p:nvSpPr>
        <p:spPr bwMode="auto">
          <a:xfrm>
            <a:off x="5549846" y="5476529"/>
            <a:ext cx="184776" cy="763974"/>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499683DB-12C4-3755-AE20-BA8EF24C3404}"/>
              </a:ext>
            </a:extLst>
          </p:cNvPr>
          <p:cNvSpPr txBox="1"/>
          <p:nvPr/>
        </p:nvSpPr>
        <p:spPr>
          <a:xfrm>
            <a:off x="5862852" y="5213569"/>
            <a:ext cx="3017520" cy="1200329"/>
          </a:xfrm>
          <a:prstGeom prst="rect">
            <a:avLst/>
          </a:prstGeom>
          <a:noFill/>
        </p:spPr>
        <p:txBody>
          <a:bodyPr wrap="square" rtlCol="0">
            <a:spAutoFit/>
          </a:bodyPr>
          <a:lstStyle/>
          <a:p>
            <a:r>
              <a:rPr lang="en-GB" dirty="0"/>
              <a:t>When a user clicks on a button, the page state changes and this causes the component to re-render</a:t>
            </a:r>
          </a:p>
        </p:txBody>
      </p:sp>
      <p:sp>
        <p:nvSpPr>
          <p:cNvPr id="11" name="TextBox 10">
            <a:extLst>
              <a:ext uri="{FF2B5EF4-FFF2-40B4-BE49-F238E27FC236}">
                <a16:creationId xmlns:a16="http://schemas.microsoft.com/office/drawing/2014/main" id="{97219A86-E72D-D1D6-759C-EF1C163059B1}"/>
              </a:ext>
            </a:extLst>
          </p:cNvPr>
          <p:cNvSpPr txBox="1"/>
          <p:nvPr/>
        </p:nvSpPr>
        <p:spPr>
          <a:xfrm>
            <a:off x="4320895" y="2390393"/>
            <a:ext cx="4623080" cy="977191"/>
          </a:xfrm>
          <a:prstGeom prst="rect">
            <a:avLst/>
          </a:prstGeom>
          <a:noFill/>
          <a:ln>
            <a:solidFill>
              <a:schemeClr val="tx1"/>
            </a:solidFill>
          </a:ln>
        </p:spPr>
        <p:txBody>
          <a:bodyPr wrap="square" rtlCol="0">
            <a:spAutoFit/>
          </a:bodyPr>
          <a:lstStyle/>
          <a:p>
            <a:r>
              <a:rPr lang="en-GB" sz="1150" i="1" dirty="0"/>
              <a:t>Note: this is </a:t>
            </a:r>
            <a:r>
              <a:rPr lang="en-GB" sz="1150" i="1" u="sng" dirty="0"/>
              <a:t>not</a:t>
            </a:r>
            <a:r>
              <a:rPr lang="en-GB" sz="1150" i="1" dirty="0"/>
              <a:t> a function component, it is just a JavaScript function that returns JSX. As alternative, we could have created a separate </a:t>
            </a:r>
            <a:r>
              <a:rPr lang="en-GB" sz="1150" i="1" dirty="0" err="1"/>
              <a:t>PageManager</a:t>
            </a:r>
            <a:r>
              <a:rPr lang="en-GB" sz="1150" i="1" dirty="0"/>
              <a:t> component in a separate file and then used it like this &lt;</a:t>
            </a:r>
            <a:r>
              <a:rPr lang="en-GB" sz="1150" i="1" dirty="0" err="1"/>
              <a:t>PageManager</a:t>
            </a:r>
            <a:r>
              <a:rPr lang="en-GB" sz="1150" i="1" dirty="0"/>
              <a:t> page={page} /&gt;. But the code is quite short and fairly specific to the </a:t>
            </a:r>
            <a:r>
              <a:rPr lang="en-GB" sz="1150" i="1" dirty="0" err="1"/>
              <a:t>MainContent</a:t>
            </a:r>
            <a:r>
              <a:rPr lang="en-GB" sz="1150" i="1" dirty="0"/>
              <a:t> component.</a:t>
            </a:r>
          </a:p>
        </p:txBody>
      </p:sp>
      <p:sp>
        <p:nvSpPr>
          <p:cNvPr id="12" name="Arrow: Right 11">
            <a:extLst>
              <a:ext uri="{FF2B5EF4-FFF2-40B4-BE49-F238E27FC236}">
                <a16:creationId xmlns:a16="http://schemas.microsoft.com/office/drawing/2014/main" id="{49F0DEDB-6770-8B32-13BB-4DBF64C19971}"/>
              </a:ext>
            </a:extLst>
          </p:cNvPr>
          <p:cNvSpPr/>
          <p:nvPr/>
        </p:nvSpPr>
        <p:spPr bwMode="auto">
          <a:xfrm rot="10800000">
            <a:off x="3325525" y="2604086"/>
            <a:ext cx="995370" cy="452388"/>
          </a:xfrm>
          <a:prstGeom prst="rightArrow">
            <a:avLst>
              <a:gd name="adj1" fmla="val 50000"/>
              <a:gd name="adj2" fmla="val 73881"/>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41010802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B9B09-684B-5691-5E8E-B9C86B4D7547}"/>
              </a:ext>
            </a:extLst>
          </p:cNvPr>
          <p:cNvSpPr>
            <a:spLocks noGrp="1"/>
          </p:cNvSpPr>
          <p:nvPr>
            <p:ph type="title"/>
          </p:nvPr>
        </p:nvSpPr>
        <p:spPr>
          <a:xfrm>
            <a:off x="257175" y="-1"/>
            <a:ext cx="8686800" cy="734113"/>
          </a:xfrm>
        </p:spPr>
        <p:txBody>
          <a:bodyPr/>
          <a:lstStyle/>
          <a:p>
            <a:r>
              <a:rPr lang="en-GB" dirty="0"/>
              <a:t>Passing Data Up</a:t>
            </a:r>
          </a:p>
        </p:txBody>
      </p:sp>
      <p:sp>
        <p:nvSpPr>
          <p:cNvPr id="3" name="Content Placeholder 2">
            <a:extLst>
              <a:ext uri="{FF2B5EF4-FFF2-40B4-BE49-F238E27FC236}">
                <a16:creationId xmlns:a16="http://schemas.microsoft.com/office/drawing/2014/main" id="{1DD8338D-4DDC-CA73-E531-C9500EBBA91B}"/>
              </a:ext>
            </a:extLst>
          </p:cNvPr>
          <p:cNvSpPr>
            <a:spLocks noGrp="1"/>
          </p:cNvSpPr>
          <p:nvPr>
            <p:ph idx="1"/>
          </p:nvPr>
        </p:nvSpPr>
        <p:spPr>
          <a:xfrm>
            <a:off x="450093" y="734113"/>
            <a:ext cx="8348045" cy="1129328"/>
          </a:xfrm>
        </p:spPr>
        <p:txBody>
          <a:bodyPr/>
          <a:lstStyle/>
          <a:p>
            <a:r>
              <a:rPr lang="en-GB" dirty="0"/>
              <a:t>Pass a </a:t>
            </a:r>
            <a:r>
              <a:rPr lang="en-GB" dirty="0" err="1"/>
              <a:t>callback</a:t>
            </a:r>
            <a:r>
              <a:rPr lang="en-GB" dirty="0"/>
              <a:t> function into the child component as a property. </a:t>
            </a:r>
          </a:p>
          <a:p>
            <a:pPr lvl="1"/>
            <a:r>
              <a:rPr lang="en-GB" dirty="0"/>
              <a:t>Since the </a:t>
            </a:r>
            <a:r>
              <a:rPr lang="en-GB" dirty="0" err="1"/>
              <a:t>callback</a:t>
            </a:r>
            <a:r>
              <a:rPr lang="en-GB" dirty="0"/>
              <a:t> was declared within the parent component it had access to the properties and state variables of the parent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F1F0268B-A9A3-972F-697B-11314F0ED8D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CE5F75F-871C-992D-C6B1-44FB0E9D6838}"/>
              </a:ext>
            </a:extLst>
          </p:cNvPr>
          <p:cNvSpPr txBox="1"/>
          <p:nvPr/>
        </p:nvSpPr>
        <p:spPr>
          <a:xfrm>
            <a:off x="79375" y="1863441"/>
            <a:ext cx="6229985" cy="2646878"/>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function </a:t>
            </a:r>
            <a:r>
              <a:rPr lang="en-GB" sz="1700" dirty="0" err="1"/>
              <a:t>MainContent</a:t>
            </a:r>
            <a:r>
              <a:rPr lang="en-GB" sz="1700" dirty="0"/>
              <a:t>(props) {</a:t>
            </a:r>
          </a:p>
          <a:p>
            <a:r>
              <a:rPr lang="en-GB" sz="1700" dirty="0"/>
              <a:t>  </a:t>
            </a:r>
            <a:r>
              <a:rPr lang="en-GB" sz="1700" dirty="0" err="1"/>
              <a:t>const</a:t>
            </a:r>
            <a:r>
              <a:rPr lang="en-GB" sz="1700" dirty="0"/>
              <a:t> [</a:t>
            </a:r>
            <a:r>
              <a:rPr lang="en-GB" sz="1700" dirty="0" err="1"/>
              <a:t>msg</a:t>
            </a:r>
            <a:r>
              <a:rPr lang="en-GB" sz="1700" dirty="0"/>
              <a:t>, </a:t>
            </a:r>
            <a:r>
              <a:rPr lang="en-GB" sz="1700" dirty="0" err="1"/>
              <a:t>setMsg</a:t>
            </a:r>
            <a:r>
              <a:rPr lang="en-GB" sz="1700" dirty="0"/>
              <a:t>] = </a:t>
            </a:r>
            <a:r>
              <a:rPr lang="en-GB" sz="1700" dirty="0" err="1"/>
              <a:t>useState</a:t>
            </a:r>
            <a:r>
              <a:rPr lang="en-GB" sz="1700" dirty="0"/>
              <a:t>(“Hello World”);</a:t>
            </a:r>
          </a:p>
          <a:p>
            <a:endParaRPr lang="en-GB" sz="1700" dirty="0"/>
          </a:p>
          <a:p>
            <a:r>
              <a:rPr lang="en-GB" sz="1700" dirty="0"/>
              <a:t>  function </a:t>
            </a:r>
            <a:r>
              <a:rPr lang="en-GB" sz="1700" b="1" dirty="0" err="1"/>
              <a:t>changeMessage</a:t>
            </a:r>
            <a:r>
              <a:rPr lang="en-GB" sz="1700" dirty="0"/>
              <a:t>(</a:t>
            </a:r>
            <a:r>
              <a:rPr lang="en-GB" sz="1700" dirty="0" err="1"/>
              <a:t>newMsg</a:t>
            </a:r>
            <a:r>
              <a:rPr lang="en-GB" sz="1700" dirty="0"/>
              <a:t>) {  </a:t>
            </a:r>
            <a:r>
              <a:rPr lang="en-GB" sz="1700" dirty="0" err="1"/>
              <a:t>setMsg</a:t>
            </a:r>
            <a:r>
              <a:rPr lang="en-GB" sz="1700" dirty="0"/>
              <a:t>(</a:t>
            </a:r>
            <a:r>
              <a:rPr lang="en-GB" sz="1700" dirty="0" err="1"/>
              <a:t>newMsg</a:t>
            </a:r>
            <a:r>
              <a:rPr lang="en-GB" sz="1700" dirty="0"/>
              <a:t>); };</a:t>
            </a:r>
          </a:p>
          <a:p>
            <a:r>
              <a:rPr lang="en-GB" sz="1700" dirty="0"/>
              <a:t> </a:t>
            </a:r>
          </a:p>
          <a:p>
            <a:r>
              <a:rPr lang="en-GB" sz="1600" dirty="0"/>
              <a:t>  return (</a:t>
            </a:r>
          </a:p>
          <a:p>
            <a:r>
              <a:rPr lang="en-GB" sz="1600" dirty="0"/>
              <a:t>        &lt;h1&gt;{</a:t>
            </a:r>
            <a:r>
              <a:rPr lang="en-GB" sz="1600" dirty="0" err="1"/>
              <a:t>msg</a:t>
            </a:r>
            <a:r>
              <a:rPr lang="en-GB" sz="1600" dirty="0"/>
              <a:t>}&lt;/h1&gt;</a:t>
            </a:r>
          </a:p>
          <a:p>
            <a:r>
              <a:rPr lang="en-GB" sz="1600" dirty="0"/>
              <a:t>        &lt;Page </a:t>
            </a:r>
            <a:r>
              <a:rPr lang="en-GB" sz="1600" dirty="0" err="1"/>
              <a:t>updateCallback</a:t>
            </a:r>
            <a:r>
              <a:rPr lang="en-GB" sz="1600" dirty="0"/>
              <a:t>={</a:t>
            </a:r>
            <a:r>
              <a:rPr lang="en-GB" sz="1600" b="1" dirty="0" err="1"/>
              <a:t>changeMessage</a:t>
            </a:r>
            <a:r>
              <a:rPr lang="en-GB" sz="1600" dirty="0"/>
              <a:t>} /&gt;    </a:t>
            </a:r>
          </a:p>
          <a:p>
            <a:r>
              <a:rPr lang="en-GB" sz="1600" dirty="0"/>
              <a:t>  );</a:t>
            </a:r>
          </a:p>
          <a:p>
            <a:r>
              <a:rPr lang="en-GB" sz="1700" dirty="0"/>
              <a:t>}</a:t>
            </a:r>
          </a:p>
        </p:txBody>
      </p:sp>
      <p:sp>
        <p:nvSpPr>
          <p:cNvPr id="6" name="TextBox 5">
            <a:extLst>
              <a:ext uri="{FF2B5EF4-FFF2-40B4-BE49-F238E27FC236}">
                <a16:creationId xmlns:a16="http://schemas.microsoft.com/office/drawing/2014/main" id="{FEEB7A22-BA50-6C5E-32E5-7024D8929A00}"/>
              </a:ext>
            </a:extLst>
          </p:cNvPr>
          <p:cNvSpPr txBox="1"/>
          <p:nvPr/>
        </p:nvSpPr>
        <p:spPr>
          <a:xfrm>
            <a:off x="3088818" y="4195733"/>
            <a:ext cx="6018887" cy="240065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Page(props) {</a:t>
            </a:r>
          </a:p>
          <a:p>
            <a:endParaRPr lang="en-GB" sz="1600" dirty="0"/>
          </a:p>
          <a:p>
            <a:r>
              <a:rPr lang="en-GB" sz="1600" dirty="0"/>
              <a:t>  function </a:t>
            </a:r>
            <a:r>
              <a:rPr lang="en-GB" sz="1600" dirty="0" err="1"/>
              <a:t>buttonHandle</a:t>
            </a:r>
            <a:r>
              <a:rPr lang="en-GB" sz="1600" dirty="0"/>
              <a:t>(e) {  </a:t>
            </a:r>
            <a:r>
              <a:rPr lang="en-GB" sz="1600" dirty="0" err="1"/>
              <a:t>props.updateCallback</a:t>
            </a:r>
            <a:r>
              <a:rPr lang="en-GB" sz="1600" dirty="0"/>
              <a:t>(“Hi”); };</a:t>
            </a:r>
          </a:p>
          <a:p>
            <a:r>
              <a:rPr lang="en-GB" sz="1600" dirty="0"/>
              <a:t> </a:t>
            </a:r>
          </a:p>
          <a:p>
            <a:r>
              <a:rPr lang="en-GB" sz="1400" dirty="0"/>
              <a:t>  return (</a:t>
            </a:r>
          </a:p>
          <a:p>
            <a:r>
              <a:rPr lang="en-GB" sz="1400" dirty="0"/>
              <a:t>        &lt;div&gt;</a:t>
            </a:r>
          </a:p>
          <a:p>
            <a:r>
              <a:rPr lang="en-GB" sz="1400" dirty="0"/>
              <a:t>        &lt;button </a:t>
            </a:r>
            <a:r>
              <a:rPr lang="en-GB" sz="1400" dirty="0" err="1"/>
              <a:t>onClick</a:t>
            </a:r>
            <a:r>
              <a:rPr lang="en-GB" sz="1400" dirty="0"/>
              <a:t>={</a:t>
            </a:r>
            <a:r>
              <a:rPr lang="en-GB" sz="1400" dirty="0" err="1"/>
              <a:t>buttonHandle</a:t>
            </a:r>
            <a:r>
              <a:rPr lang="en-GB" sz="1400" dirty="0"/>
              <a:t>}&gt;Say Hi&lt;/button&gt;</a:t>
            </a:r>
          </a:p>
          <a:p>
            <a:r>
              <a:rPr lang="en-GB" sz="1400" dirty="0"/>
              <a:t>        &lt;/div&gt;</a:t>
            </a:r>
          </a:p>
          <a:p>
            <a:r>
              <a:rPr lang="en-GB" sz="1400" dirty="0"/>
              <a:t>  );</a:t>
            </a:r>
          </a:p>
          <a:p>
            <a:r>
              <a:rPr lang="en-GB" sz="1600" dirty="0"/>
              <a:t>}</a:t>
            </a:r>
          </a:p>
        </p:txBody>
      </p:sp>
      <p:cxnSp>
        <p:nvCxnSpPr>
          <p:cNvPr id="8" name="Connector: Elbow 7">
            <a:extLst>
              <a:ext uri="{FF2B5EF4-FFF2-40B4-BE49-F238E27FC236}">
                <a16:creationId xmlns:a16="http://schemas.microsoft.com/office/drawing/2014/main" id="{EDA4A588-415A-8D5F-2E40-4AAF1291BDCB}"/>
              </a:ext>
            </a:extLst>
          </p:cNvPr>
          <p:cNvCxnSpPr/>
          <p:nvPr/>
        </p:nvCxnSpPr>
        <p:spPr bwMode="auto">
          <a:xfrm rot="16200000" flipV="1">
            <a:off x="5313470" y="3541523"/>
            <a:ext cx="1871440" cy="435880"/>
          </a:xfrm>
          <a:prstGeom prst="bentConnector3">
            <a:avLst>
              <a:gd name="adj1" fmla="val 99375"/>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Connector: Elbow 10">
            <a:extLst>
              <a:ext uri="{FF2B5EF4-FFF2-40B4-BE49-F238E27FC236}">
                <a16:creationId xmlns:a16="http://schemas.microsoft.com/office/drawing/2014/main" id="{FF72ED46-EC5D-F137-3F97-0EFD96856590}"/>
              </a:ext>
            </a:extLst>
          </p:cNvPr>
          <p:cNvCxnSpPr/>
          <p:nvPr/>
        </p:nvCxnSpPr>
        <p:spPr bwMode="auto">
          <a:xfrm>
            <a:off x="2319688" y="3965608"/>
            <a:ext cx="3820015" cy="729575"/>
          </a:xfrm>
          <a:prstGeom prst="bentConnector3">
            <a:avLst>
              <a:gd name="adj1" fmla="val 99890"/>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a:extLst>
              <a:ext uri="{FF2B5EF4-FFF2-40B4-BE49-F238E27FC236}">
                <a16:creationId xmlns:a16="http://schemas.microsoft.com/office/drawing/2014/main" id="{E5E57E4A-EA64-ED2F-098C-64EC838CC7DA}"/>
              </a:ext>
            </a:extLst>
          </p:cNvPr>
          <p:cNvSpPr txBox="1"/>
          <p:nvPr/>
        </p:nvSpPr>
        <p:spPr>
          <a:xfrm>
            <a:off x="6574055" y="2228671"/>
            <a:ext cx="2485017" cy="1569660"/>
          </a:xfrm>
          <a:prstGeom prst="rect">
            <a:avLst/>
          </a:prstGeom>
          <a:noFill/>
        </p:spPr>
        <p:txBody>
          <a:bodyPr wrap="square" rtlCol="0">
            <a:spAutoFit/>
          </a:bodyPr>
          <a:lstStyle/>
          <a:p>
            <a:r>
              <a:rPr lang="en-GB" sz="1600" dirty="0"/>
              <a:t>Clicking the button in the Page component updates the message state and causes it to be re-displayed in the </a:t>
            </a:r>
            <a:r>
              <a:rPr lang="en-GB" sz="1600" dirty="0" err="1"/>
              <a:t>MainContent</a:t>
            </a:r>
            <a:r>
              <a:rPr lang="en-GB" sz="1600" dirty="0"/>
              <a:t> component</a:t>
            </a:r>
          </a:p>
        </p:txBody>
      </p:sp>
      <p:sp>
        <p:nvSpPr>
          <p:cNvPr id="20" name="TextBox 19">
            <a:extLst>
              <a:ext uri="{FF2B5EF4-FFF2-40B4-BE49-F238E27FC236}">
                <a16:creationId xmlns:a16="http://schemas.microsoft.com/office/drawing/2014/main" id="{5221F680-52AB-8540-4647-DA1BCE4E4F70}"/>
              </a:ext>
            </a:extLst>
          </p:cNvPr>
          <p:cNvSpPr txBox="1"/>
          <p:nvPr/>
        </p:nvSpPr>
        <p:spPr>
          <a:xfrm>
            <a:off x="136297" y="4738892"/>
            <a:ext cx="2895600" cy="1600438"/>
          </a:xfrm>
          <a:prstGeom prst="rect">
            <a:avLst/>
          </a:prstGeom>
          <a:noFill/>
        </p:spPr>
        <p:txBody>
          <a:bodyPr wrap="square" rtlCol="0">
            <a:spAutoFit/>
          </a:bodyPr>
          <a:lstStyle/>
          <a:p>
            <a:r>
              <a:rPr lang="en-GB" sz="1400" i="1" dirty="0"/>
              <a:t>https://reactjs.org/docs/lifting-state-up.html</a:t>
            </a:r>
          </a:p>
          <a:p>
            <a:endParaRPr lang="en-GB" sz="1400" i="1" dirty="0"/>
          </a:p>
          <a:p>
            <a:r>
              <a:rPr lang="en-GB" sz="1400" i="1" dirty="0"/>
              <a:t>https://www.geeksforgeeks.org/how-to-pass-data-from-one-component-to-other-component-in-reactjs/</a:t>
            </a:r>
          </a:p>
        </p:txBody>
      </p:sp>
    </p:spTree>
    <p:extLst>
      <p:ext uri="{BB962C8B-B14F-4D97-AF65-F5344CB8AC3E}">
        <p14:creationId xmlns:p14="http://schemas.microsoft.com/office/powerpoint/2010/main" val="411086726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BE807-9B1E-2957-FDAA-7165E45762D1}"/>
              </a:ext>
            </a:extLst>
          </p:cNvPr>
          <p:cNvSpPr>
            <a:spLocks noGrp="1"/>
          </p:cNvSpPr>
          <p:nvPr>
            <p:ph type="title"/>
          </p:nvPr>
        </p:nvSpPr>
        <p:spPr>
          <a:xfrm>
            <a:off x="459568" y="1"/>
            <a:ext cx="8366997" cy="791216"/>
          </a:xfrm>
        </p:spPr>
        <p:txBody>
          <a:bodyPr/>
          <a:lstStyle/>
          <a:p>
            <a:r>
              <a:rPr lang="en-GB" dirty="0"/>
              <a:t>Passing Data Between Components</a:t>
            </a:r>
          </a:p>
        </p:txBody>
      </p:sp>
      <p:sp>
        <p:nvSpPr>
          <p:cNvPr id="3" name="Content Placeholder 2">
            <a:extLst>
              <a:ext uri="{FF2B5EF4-FFF2-40B4-BE49-F238E27FC236}">
                <a16:creationId xmlns:a16="http://schemas.microsoft.com/office/drawing/2014/main" id="{C917076D-D0FB-07D8-5809-67D95AB3323D}"/>
              </a:ext>
            </a:extLst>
          </p:cNvPr>
          <p:cNvSpPr>
            <a:spLocks noGrp="1"/>
          </p:cNvSpPr>
          <p:nvPr>
            <p:ph idx="1"/>
          </p:nvPr>
        </p:nvSpPr>
        <p:spPr>
          <a:xfrm>
            <a:off x="0" y="748576"/>
            <a:ext cx="3270267" cy="5827523"/>
          </a:xfrm>
        </p:spPr>
        <p:txBody>
          <a:bodyPr/>
          <a:lstStyle/>
          <a:p>
            <a:r>
              <a:rPr lang="en-GB" sz="1800" dirty="0"/>
              <a:t>If we have child components that need to share state, one solution is to re-arrange the application so that the state is stored in the closest common ancestor.</a:t>
            </a:r>
          </a:p>
          <a:p>
            <a:r>
              <a:rPr lang="en-GB" sz="1800" dirty="0"/>
              <a:t>This known as “</a:t>
            </a:r>
            <a:r>
              <a:rPr lang="en-GB" sz="1800" b="1" dirty="0"/>
              <a:t>lifting the state up</a:t>
            </a:r>
            <a:r>
              <a:rPr lang="en-GB" sz="1800" dirty="0"/>
              <a:t>” because we remove the local state from the children and place it in the ancestor</a:t>
            </a:r>
          </a:p>
          <a:p>
            <a:r>
              <a:rPr lang="en-GB" sz="1800" dirty="0"/>
              <a:t>In this example, we store the “</a:t>
            </a:r>
            <a:r>
              <a:rPr lang="en-GB" sz="1800" dirty="0" err="1"/>
              <a:t>msg</a:t>
            </a:r>
            <a:r>
              <a:rPr lang="en-GB" sz="1800" dirty="0"/>
              <a:t>” state in the parent but let the child components change it</a:t>
            </a:r>
          </a:p>
          <a:p>
            <a:r>
              <a:rPr lang="en-GB" sz="1800" dirty="0"/>
              <a:t>When a child changes it, the parent re-renders both child components passing them the new “</a:t>
            </a:r>
            <a:r>
              <a:rPr lang="en-GB" sz="1800" dirty="0" err="1"/>
              <a:t>msg</a:t>
            </a:r>
            <a:r>
              <a:rPr lang="en-GB" sz="1800" dirty="0"/>
              <a:t>”</a:t>
            </a:r>
          </a:p>
        </p:txBody>
      </p:sp>
      <p:sp>
        <p:nvSpPr>
          <p:cNvPr id="4" name="Footer Placeholder 3">
            <a:extLst>
              <a:ext uri="{FF2B5EF4-FFF2-40B4-BE49-F238E27FC236}">
                <a16:creationId xmlns:a16="http://schemas.microsoft.com/office/drawing/2014/main" id="{DCB2756F-B275-2F63-D94D-F483D4C0348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6EF5733-7750-E107-40CD-7368E1C0BD80}"/>
              </a:ext>
            </a:extLst>
          </p:cNvPr>
          <p:cNvSpPr txBox="1"/>
          <p:nvPr/>
        </p:nvSpPr>
        <p:spPr>
          <a:xfrm>
            <a:off x="3270268" y="874128"/>
            <a:ext cx="5794357" cy="2631490"/>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Parent(props) {</a:t>
            </a:r>
          </a:p>
          <a:p>
            <a:r>
              <a:rPr lang="en-GB" sz="1500" dirty="0"/>
              <a:t>  </a:t>
            </a:r>
            <a:r>
              <a:rPr lang="en-GB" sz="1500" dirty="0" err="1"/>
              <a:t>const</a:t>
            </a:r>
            <a:r>
              <a:rPr lang="en-GB" sz="1500" dirty="0"/>
              <a:t> [</a:t>
            </a:r>
            <a:r>
              <a:rPr lang="en-GB" sz="1500" b="1" dirty="0" err="1"/>
              <a:t>msg</a:t>
            </a:r>
            <a:r>
              <a:rPr lang="en-GB" sz="1500" dirty="0"/>
              <a:t>, </a:t>
            </a:r>
            <a:r>
              <a:rPr lang="en-GB" sz="1500" dirty="0" err="1"/>
              <a:t>setMsg</a:t>
            </a:r>
            <a:r>
              <a:rPr lang="en-GB" sz="1500" dirty="0"/>
              <a:t>] = </a:t>
            </a:r>
            <a:r>
              <a:rPr lang="en-GB" sz="1500" dirty="0" err="1"/>
              <a:t>useState</a:t>
            </a:r>
            <a:r>
              <a:rPr lang="en-GB" sz="1500" dirty="0"/>
              <a:t>(“Hello World”);</a:t>
            </a:r>
          </a:p>
          <a:p>
            <a:endParaRPr lang="en-GB" sz="1500" dirty="0"/>
          </a:p>
          <a:p>
            <a:r>
              <a:rPr lang="en-GB" sz="1500" dirty="0"/>
              <a:t>  function </a:t>
            </a:r>
            <a:r>
              <a:rPr lang="en-GB" sz="1500" b="1" dirty="0" err="1"/>
              <a:t>changeMessage</a:t>
            </a:r>
            <a:r>
              <a:rPr lang="en-GB" sz="1500" dirty="0"/>
              <a:t>(</a:t>
            </a:r>
            <a:r>
              <a:rPr lang="en-GB" sz="1500" dirty="0" err="1"/>
              <a:t>newMsg</a:t>
            </a:r>
            <a:r>
              <a:rPr lang="en-GB" sz="1500" dirty="0"/>
              <a:t>) {  </a:t>
            </a:r>
            <a:r>
              <a:rPr lang="en-GB" sz="1500" dirty="0" err="1"/>
              <a:t>setMsg</a:t>
            </a:r>
            <a:r>
              <a:rPr lang="en-GB" sz="1500" dirty="0"/>
              <a:t>(</a:t>
            </a:r>
            <a:r>
              <a:rPr lang="en-GB" sz="1500" dirty="0" err="1"/>
              <a:t>newMsg</a:t>
            </a:r>
            <a:r>
              <a:rPr lang="en-GB" sz="1500" dirty="0"/>
              <a:t>); };</a:t>
            </a:r>
          </a:p>
          <a:p>
            <a:r>
              <a:rPr lang="en-GB" sz="1500" dirty="0"/>
              <a:t> </a:t>
            </a:r>
          </a:p>
          <a:p>
            <a:r>
              <a:rPr lang="en-GB" sz="1500" dirty="0"/>
              <a:t>  return (</a:t>
            </a:r>
          </a:p>
          <a:p>
            <a:r>
              <a:rPr lang="en-GB" sz="1500" dirty="0"/>
              <a:t>        &lt;h1&gt;{</a:t>
            </a:r>
            <a:r>
              <a:rPr lang="en-GB" sz="1500" dirty="0" err="1"/>
              <a:t>msg</a:t>
            </a:r>
            <a:r>
              <a:rPr lang="en-GB" sz="1500" dirty="0"/>
              <a:t>}&lt;/h1&gt;</a:t>
            </a:r>
          </a:p>
          <a:p>
            <a:r>
              <a:rPr lang="en-GB" sz="1500" dirty="0"/>
              <a:t>        &lt;</a:t>
            </a:r>
            <a:r>
              <a:rPr lang="en-GB" sz="1500" dirty="0" err="1"/>
              <a:t>ChildOne</a:t>
            </a:r>
            <a:r>
              <a:rPr lang="en-GB" sz="1500" dirty="0"/>
              <a:t> </a:t>
            </a:r>
            <a:r>
              <a:rPr lang="en-GB" sz="1500" dirty="0" err="1"/>
              <a:t>msg</a:t>
            </a:r>
            <a:r>
              <a:rPr lang="en-GB" sz="1500" dirty="0"/>
              <a:t>={</a:t>
            </a:r>
            <a:r>
              <a:rPr lang="en-GB" sz="1500" b="1" dirty="0" err="1"/>
              <a:t>msg</a:t>
            </a:r>
            <a:r>
              <a:rPr lang="en-GB" sz="1500" dirty="0"/>
              <a:t>} </a:t>
            </a:r>
            <a:r>
              <a:rPr lang="en-GB" sz="1500" dirty="0" err="1"/>
              <a:t>onMsgChange</a:t>
            </a:r>
            <a:r>
              <a:rPr lang="en-GB" sz="1500" dirty="0"/>
              <a:t>={</a:t>
            </a:r>
            <a:r>
              <a:rPr lang="en-GB" sz="1500" b="1" dirty="0" err="1"/>
              <a:t>changeMessage</a:t>
            </a:r>
            <a:r>
              <a:rPr lang="en-GB" sz="1500" dirty="0"/>
              <a:t>} /&gt;    </a:t>
            </a:r>
          </a:p>
          <a:p>
            <a:r>
              <a:rPr lang="en-GB" sz="1500" dirty="0"/>
              <a:t>        &lt;</a:t>
            </a:r>
            <a:r>
              <a:rPr lang="en-GB" sz="1500" dirty="0" err="1"/>
              <a:t>ChildTwo</a:t>
            </a:r>
            <a:r>
              <a:rPr lang="en-GB" sz="1500" dirty="0"/>
              <a:t> </a:t>
            </a:r>
            <a:r>
              <a:rPr lang="en-GB" sz="1500" dirty="0" err="1"/>
              <a:t>msg</a:t>
            </a:r>
            <a:r>
              <a:rPr lang="en-GB" sz="1500" dirty="0"/>
              <a:t>={</a:t>
            </a:r>
            <a:r>
              <a:rPr lang="en-GB" sz="1500" b="1" dirty="0" err="1"/>
              <a:t>msg</a:t>
            </a:r>
            <a:r>
              <a:rPr lang="en-GB" sz="1500" dirty="0"/>
              <a:t>} </a:t>
            </a:r>
            <a:r>
              <a:rPr lang="en-GB" sz="1500" dirty="0" err="1"/>
              <a:t>onMsgChange</a:t>
            </a:r>
            <a:r>
              <a:rPr lang="en-GB" sz="1500" dirty="0"/>
              <a:t>={</a:t>
            </a:r>
            <a:r>
              <a:rPr lang="en-GB" sz="1500" b="1" dirty="0" err="1"/>
              <a:t>changeMessage</a:t>
            </a:r>
            <a:r>
              <a:rPr lang="en-GB" sz="1500" dirty="0"/>
              <a:t>} /&gt;        </a:t>
            </a:r>
          </a:p>
          <a:p>
            <a:r>
              <a:rPr lang="en-GB" sz="1500" dirty="0"/>
              <a:t>  );</a:t>
            </a:r>
          </a:p>
          <a:p>
            <a:r>
              <a:rPr lang="en-GB" sz="1500" dirty="0"/>
              <a:t>}</a:t>
            </a:r>
          </a:p>
        </p:txBody>
      </p:sp>
      <p:sp>
        <p:nvSpPr>
          <p:cNvPr id="6" name="TextBox 5">
            <a:extLst>
              <a:ext uri="{FF2B5EF4-FFF2-40B4-BE49-F238E27FC236}">
                <a16:creationId xmlns:a16="http://schemas.microsoft.com/office/drawing/2014/main" id="{EE10244C-F7F5-8621-7B97-BC1D0D4B5F8C}"/>
              </a:ext>
            </a:extLst>
          </p:cNvPr>
          <p:cNvSpPr txBox="1"/>
          <p:nvPr/>
        </p:nvSpPr>
        <p:spPr>
          <a:xfrm>
            <a:off x="3270268" y="3561076"/>
            <a:ext cx="5794357" cy="3093154"/>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a:t>
            </a:r>
            <a:r>
              <a:rPr lang="en-GB" sz="1500" dirty="0" err="1"/>
              <a:t>ChildOne</a:t>
            </a:r>
            <a:r>
              <a:rPr lang="en-GB" sz="1500" dirty="0"/>
              <a:t>(props) {</a:t>
            </a:r>
          </a:p>
          <a:p>
            <a:r>
              <a:rPr lang="en-GB" sz="1500" dirty="0"/>
              <a:t>  </a:t>
            </a:r>
            <a:r>
              <a:rPr lang="en-GB" sz="1500" dirty="0" err="1"/>
              <a:t>const</a:t>
            </a:r>
            <a:r>
              <a:rPr lang="en-GB" sz="1500" dirty="0"/>
              <a:t> </a:t>
            </a:r>
            <a:r>
              <a:rPr lang="en-GB" sz="1500" dirty="0" err="1"/>
              <a:t>msg</a:t>
            </a:r>
            <a:r>
              <a:rPr lang="en-GB" sz="1500" dirty="0"/>
              <a:t> = props.msg;</a:t>
            </a:r>
          </a:p>
          <a:p>
            <a:r>
              <a:rPr lang="en-GB" sz="1500" dirty="0"/>
              <a:t>  </a:t>
            </a:r>
            <a:r>
              <a:rPr lang="en-GB" sz="1500" dirty="0" err="1"/>
              <a:t>const</a:t>
            </a:r>
            <a:r>
              <a:rPr lang="en-GB" sz="1500" dirty="0"/>
              <a:t> update = </a:t>
            </a:r>
            <a:r>
              <a:rPr lang="en-GB" sz="1500" dirty="0" err="1"/>
              <a:t>props.onMsgChange</a:t>
            </a:r>
            <a:r>
              <a:rPr lang="en-GB" sz="1500" dirty="0"/>
              <a:t>;</a:t>
            </a:r>
          </a:p>
          <a:p>
            <a:endParaRPr lang="en-GB" sz="1500" dirty="0"/>
          </a:p>
          <a:p>
            <a:r>
              <a:rPr lang="en-GB" sz="1500" dirty="0"/>
              <a:t>  function </a:t>
            </a:r>
            <a:r>
              <a:rPr lang="en-GB" sz="1500" dirty="0" err="1"/>
              <a:t>msgChange</a:t>
            </a:r>
            <a:r>
              <a:rPr lang="en-GB" sz="1500" dirty="0"/>
              <a:t>(e) { update(</a:t>
            </a:r>
            <a:r>
              <a:rPr lang="en-GB" sz="1500" dirty="0" err="1"/>
              <a:t>e.target.value</a:t>
            </a:r>
            <a:r>
              <a:rPr lang="en-GB" sz="1500" dirty="0"/>
              <a:t>); };</a:t>
            </a:r>
          </a:p>
          <a:p>
            <a:r>
              <a:rPr lang="en-GB" sz="1500" dirty="0"/>
              <a:t> </a:t>
            </a:r>
          </a:p>
          <a:p>
            <a:r>
              <a:rPr lang="en-GB" sz="1500" dirty="0"/>
              <a:t>  return (</a:t>
            </a:r>
          </a:p>
          <a:p>
            <a:r>
              <a:rPr lang="en-GB" sz="1500" dirty="0"/>
              <a:t>        &lt;</a:t>
            </a:r>
            <a:r>
              <a:rPr lang="en-GB" sz="1500" dirty="0" err="1"/>
              <a:t>fieldset</a:t>
            </a:r>
            <a:r>
              <a:rPr lang="en-GB" sz="1500" dirty="0"/>
              <a:t>&gt;</a:t>
            </a:r>
          </a:p>
          <a:p>
            <a:r>
              <a:rPr lang="en-GB" sz="1500" dirty="0"/>
              <a:t>        &lt;legend&gt;Enter message:&lt;/legend&gt;</a:t>
            </a:r>
          </a:p>
          <a:p>
            <a:r>
              <a:rPr lang="en-GB" sz="1500" dirty="0"/>
              <a:t>        &lt;input value={</a:t>
            </a:r>
            <a:r>
              <a:rPr lang="en-GB" sz="1500" dirty="0" err="1"/>
              <a:t>msg</a:t>
            </a:r>
            <a:r>
              <a:rPr lang="en-GB" sz="1500" dirty="0"/>
              <a:t>} </a:t>
            </a:r>
            <a:r>
              <a:rPr lang="en-GB" sz="1500" dirty="0" err="1"/>
              <a:t>onChange</a:t>
            </a:r>
            <a:r>
              <a:rPr lang="en-GB" sz="1500" dirty="0"/>
              <a:t>={</a:t>
            </a:r>
            <a:r>
              <a:rPr lang="en-GB" sz="1500" dirty="0" err="1"/>
              <a:t>msgChange</a:t>
            </a:r>
            <a:r>
              <a:rPr lang="en-GB" sz="1500" dirty="0"/>
              <a:t>} /&gt;</a:t>
            </a:r>
          </a:p>
          <a:p>
            <a:r>
              <a:rPr lang="en-GB" sz="1500" dirty="0"/>
              <a:t>      &lt;/</a:t>
            </a:r>
            <a:r>
              <a:rPr lang="en-GB" sz="1500" dirty="0" err="1"/>
              <a:t>fieldset</a:t>
            </a:r>
            <a:r>
              <a:rPr lang="en-GB" sz="1500" dirty="0"/>
              <a:t>&gt;  </a:t>
            </a:r>
          </a:p>
          <a:p>
            <a:r>
              <a:rPr lang="en-GB" sz="1500" dirty="0"/>
              <a:t>   );</a:t>
            </a:r>
          </a:p>
          <a:p>
            <a:r>
              <a:rPr lang="en-GB" sz="1500" dirty="0"/>
              <a:t>}</a:t>
            </a:r>
          </a:p>
        </p:txBody>
      </p:sp>
      <p:sp>
        <p:nvSpPr>
          <p:cNvPr id="8" name="TextBox 7">
            <a:extLst>
              <a:ext uri="{FF2B5EF4-FFF2-40B4-BE49-F238E27FC236}">
                <a16:creationId xmlns:a16="http://schemas.microsoft.com/office/drawing/2014/main" id="{96363982-A5F2-3DE8-687E-FF110508DD39}"/>
              </a:ext>
            </a:extLst>
          </p:cNvPr>
          <p:cNvSpPr txBox="1"/>
          <p:nvPr/>
        </p:nvSpPr>
        <p:spPr>
          <a:xfrm>
            <a:off x="6963878" y="3588529"/>
            <a:ext cx="2021305" cy="584775"/>
          </a:xfrm>
          <a:prstGeom prst="rect">
            <a:avLst/>
          </a:prstGeom>
          <a:noFill/>
        </p:spPr>
        <p:txBody>
          <a:bodyPr wrap="square" rtlCol="0">
            <a:spAutoFit/>
          </a:bodyPr>
          <a:lstStyle/>
          <a:p>
            <a:r>
              <a:rPr lang="en-GB" sz="1600" i="1" u="sng" dirty="0"/>
              <a:t>Repeat for </a:t>
            </a:r>
            <a:r>
              <a:rPr lang="en-GB" sz="1600" i="1" u="sng" dirty="0" err="1"/>
              <a:t>ChildTwo</a:t>
            </a:r>
            <a:r>
              <a:rPr lang="en-GB" sz="1600" i="1" u="sng" dirty="0"/>
              <a:t> component</a:t>
            </a:r>
          </a:p>
        </p:txBody>
      </p:sp>
    </p:spTree>
    <p:extLst>
      <p:ext uri="{BB962C8B-B14F-4D97-AF65-F5344CB8AC3E}">
        <p14:creationId xmlns:p14="http://schemas.microsoft.com/office/powerpoint/2010/main" val="222427970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94FF-4BF7-B672-EAF7-798500E7EBA7}"/>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0280729A-E122-41C1-3C95-61A46456E6FA}"/>
              </a:ext>
            </a:extLst>
          </p:cNvPr>
          <p:cNvSpPr>
            <a:spLocks noGrp="1"/>
          </p:cNvSpPr>
          <p:nvPr>
            <p:ph idx="1"/>
          </p:nvPr>
        </p:nvSpPr>
        <p:spPr>
          <a:xfrm>
            <a:off x="464307" y="1032846"/>
            <a:ext cx="8276977" cy="4805979"/>
          </a:xfrm>
        </p:spPr>
        <p:txBody>
          <a:bodyPr/>
          <a:lstStyle/>
          <a:p>
            <a:r>
              <a:rPr lang="en-GB" dirty="0"/>
              <a:t>Create two components a Page and </a:t>
            </a:r>
            <a:r>
              <a:rPr lang="en-GB" dirty="0" err="1"/>
              <a:t>PageData</a:t>
            </a:r>
            <a:r>
              <a:rPr lang="en-GB" dirty="0"/>
              <a:t> component</a:t>
            </a:r>
          </a:p>
          <a:p>
            <a:r>
              <a:rPr lang="en-GB" dirty="0"/>
              <a:t>We will use the </a:t>
            </a:r>
            <a:r>
              <a:rPr lang="en-GB" dirty="0" err="1"/>
              <a:t>PageData</a:t>
            </a:r>
            <a:r>
              <a:rPr lang="en-GB" dirty="0"/>
              <a:t> component to render two pages that will share a message</a:t>
            </a:r>
          </a:p>
          <a:p>
            <a:r>
              <a:rPr lang="en-GB" dirty="0"/>
              <a:t>We will let each page change the message and display it. So if one page changes the message then it will be updated in both pages</a:t>
            </a:r>
          </a:p>
          <a:p>
            <a:endParaRPr lang="en-GB" dirty="0"/>
          </a:p>
          <a:p>
            <a:endParaRPr lang="en-GB" dirty="0"/>
          </a:p>
          <a:p>
            <a:r>
              <a:rPr lang="en-GB" dirty="0"/>
              <a:t>PTO.</a:t>
            </a:r>
          </a:p>
        </p:txBody>
      </p:sp>
      <p:sp>
        <p:nvSpPr>
          <p:cNvPr id="4" name="Footer Placeholder 3">
            <a:extLst>
              <a:ext uri="{FF2B5EF4-FFF2-40B4-BE49-F238E27FC236}">
                <a16:creationId xmlns:a16="http://schemas.microsoft.com/office/drawing/2014/main" id="{B3DE477E-FF53-1478-B53A-F23A68EAA92E}"/>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005A837E-6094-D1DF-BF97-8EB8248780CB}"/>
              </a:ext>
            </a:extLst>
          </p:cNvPr>
          <p:cNvSpPr txBox="1"/>
          <p:nvPr/>
        </p:nvSpPr>
        <p:spPr>
          <a:xfrm>
            <a:off x="3235257" y="3718797"/>
            <a:ext cx="2895601"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PageData</a:t>
            </a:r>
            <a:r>
              <a:rPr lang="en-GB" sz="1200" dirty="0"/>
              <a:t> from './</a:t>
            </a:r>
            <a:r>
              <a:rPr lang="en-GB" sz="1200" dirty="0" err="1"/>
              <a:t>PageData</a:t>
            </a:r>
            <a:r>
              <a:rPr lang="en-GB" sz="1200" dirty="0"/>
              <a:t>';</a:t>
            </a:r>
          </a:p>
          <a:p>
            <a:r>
              <a:rPr lang="en-GB" sz="1200" dirty="0"/>
              <a:t>….</a:t>
            </a:r>
          </a:p>
          <a:p>
            <a:r>
              <a:rPr lang="en-GB" sz="1200" dirty="0"/>
              <a:t>function example11()</a:t>
            </a:r>
          </a:p>
          <a:p>
            <a:r>
              <a:rPr lang="en-GB" sz="1200" dirty="0"/>
              <a:t>{</a:t>
            </a:r>
          </a:p>
          <a:p>
            <a:r>
              <a:rPr lang="en-GB" sz="1200" dirty="0"/>
              <a:t>   return &lt;</a:t>
            </a:r>
            <a:r>
              <a:rPr lang="en-GB" sz="1200" dirty="0" err="1"/>
              <a:t>PageData</a:t>
            </a:r>
            <a:r>
              <a:rPr lang="en-GB" sz="1200" dirty="0"/>
              <a:t> </a:t>
            </a:r>
            <a:r>
              <a:rPr lang="en-GB" sz="1200" dirty="0" err="1"/>
              <a:t>msg</a:t>
            </a:r>
            <a:r>
              <a:rPr lang="en-GB" sz="1200" dirty="0"/>
              <a:t>="Hello"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{example11()}</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8" name="TextBox 7">
            <a:extLst>
              <a:ext uri="{FF2B5EF4-FFF2-40B4-BE49-F238E27FC236}">
                <a16:creationId xmlns:a16="http://schemas.microsoft.com/office/drawing/2014/main" id="{0199E3C9-AC50-C09F-B561-41AD3AD20FC6}"/>
              </a:ext>
            </a:extLst>
          </p:cNvPr>
          <p:cNvSpPr txBox="1"/>
          <p:nvPr/>
        </p:nvSpPr>
        <p:spPr>
          <a:xfrm>
            <a:off x="4816074" y="3401155"/>
            <a:ext cx="1314784" cy="338554"/>
          </a:xfrm>
          <a:prstGeom prst="rect">
            <a:avLst/>
          </a:prstGeom>
          <a:noFill/>
        </p:spPr>
        <p:txBody>
          <a:bodyPr wrap="none" rtlCol="0">
            <a:spAutoFit/>
          </a:bodyPr>
          <a:lstStyle/>
          <a:p>
            <a:r>
              <a:rPr lang="en-GB" sz="1600" b="1" dirty="0" err="1"/>
              <a:t>src</a:t>
            </a:r>
            <a:r>
              <a:rPr lang="en-GB" sz="1600" b="1" dirty="0"/>
              <a:t>/index.js</a:t>
            </a:r>
          </a:p>
        </p:txBody>
      </p:sp>
    </p:spTree>
    <p:extLst>
      <p:ext uri="{BB962C8B-B14F-4D97-AF65-F5344CB8AC3E}">
        <p14:creationId xmlns:p14="http://schemas.microsoft.com/office/powerpoint/2010/main" val="98049268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94FF-4BF7-B672-EAF7-798500E7EBA7}"/>
              </a:ext>
            </a:extLst>
          </p:cNvPr>
          <p:cNvSpPr>
            <a:spLocks noGrp="1"/>
          </p:cNvSpPr>
          <p:nvPr>
            <p:ph type="title"/>
          </p:nvPr>
        </p:nvSpPr>
        <p:spPr>
          <a:xfrm>
            <a:off x="257175" y="0"/>
            <a:ext cx="8593254" cy="752130"/>
          </a:xfrm>
        </p:spPr>
        <p:txBody>
          <a:bodyPr/>
          <a:lstStyle/>
          <a:p>
            <a:r>
              <a:rPr lang="en-GB" dirty="0"/>
              <a:t>Exercise (</a:t>
            </a:r>
            <a:r>
              <a:rPr lang="en-GB" dirty="0" err="1"/>
              <a:t>Cont</a:t>
            </a:r>
            <a:r>
              <a:rPr lang="en-GB" dirty="0"/>
              <a:t>)</a:t>
            </a:r>
          </a:p>
        </p:txBody>
      </p:sp>
      <p:sp>
        <p:nvSpPr>
          <p:cNvPr id="4" name="Footer Placeholder 3">
            <a:extLst>
              <a:ext uri="{FF2B5EF4-FFF2-40B4-BE49-F238E27FC236}">
                <a16:creationId xmlns:a16="http://schemas.microsoft.com/office/drawing/2014/main" id="{B3DE477E-FF53-1478-B53A-F23A68EAA92E}"/>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E84DD58D-B95C-7738-78D4-8CC0BFD373D2}"/>
              </a:ext>
            </a:extLst>
          </p:cNvPr>
          <p:cNvSpPr txBox="1"/>
          <p:nvPr/>
        </p:nvSpPr>
        <p:spPr>
          <a:xfrm>
            <a:off x="79375" y="1293104"/>
            <a:ext cx="4310249" cy="4708981"/>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import React from 'react';</a:t>
            </a:r>
          </a:p>
          <a:p>
            <a:endParaRPr lang="en-GB" sz="1500" dirty="0"/>
          </a:p>
          <a:p>
            <a:r>
              <a:rPr lang="en-GB" sz="1500" dirty="0"/>
              <a:t>function Page(props)</a:t>
            </a:r>
          </a:p>
          <a:p>
            <a:r>
              <a:rPr lang="en-GB" sz="1500" dirty="0"/>
              <a:t>{</a:t>
            </a:r>
          </a:p>
          <a:p>
            <a:r>
              <a:rPr lang="en-GB" sz="1500" dirty="0"/>
              <a:t>   </a:t>
            </a:r>
            <a:r>
              <a:rPr lang="en-GB" sz="1500" dirty="0" err="1"/>
              <a:t>const</a:t>
            </a:r>
            <a:r>
              <a:rPr lang="en-GB" sz="1500" dirty="0"/>
              <a:t> </a:t>
            </a:r>
            <a:r>
              <a:rPr lang="en-GB" sz="1500" b="1" dirty="0" err="1"/>
              <a:t>msg</a:t>
            </a:r>
            <a:r>
              <a:rPr lang="en-GB" sz="1500" dirty="0"/>
              <a:t> = props.</a:t>
            </a:r>
            <a:r>
              <a:rPr lang="en-GB" sz="1500" b="1" dirty="0"/>
              <a:t>msg</a:t>
            </a:r>
            <a:r>
              <a:rPr lang="en-GB" sz="1500" dirty="0"/>
              <a:t>;</a:t>
            </a:r>
          </a:p>
          <a:p>
            <a:r>
              <a:rPr lang="en-GB" sz="1500" dirty="0"/>
              <a:t>   </a:t>
            </a:r>
            <a:r>
              <a:rPr lang="en-GB" sz="1500" dirty="0" err="1"/>
              <a:t>const</a:t>
            </a:r>
            <a:r>
              <a:rPr lang="en-GB" sz="1500" dirty="0"/>
              <a:t> </a:t>
            </a:r>
            <a:r>
              <a:rPr lang="en-GB" sz="1500" b="1" dirty="0"/>
              <a:t>update</a:t>
            </a:r>
            <a:r>
              <a:rPr lang="en-GB" sz="1500" dirty="0"/>
              <a:t> = </a:t>
            </a:r>
            <a:r>
              <a:rPr lang="en-GB" sz="1500" dirty="0" err="1"/>
              <a:t>props.</a:t>
            </a:r>
            <a:r>
              <a:rPr lang="en-GB" sz="1500" b="1" dirty="0" err="1"/>
              <a:t>onMsgChange</a:t>
            </a:r>
            <a:r>
              <a:rPr lang="en-GB" sz="1500" dirty="0"/>
              <a:t>;</a:t>
            </a:r>
          </a:p>
          <a:p>
            <a:endParaRPr lang="en-GB" sz="1500" dirty="0"/>
          </a:p>
          <a:p>
            <a:r>
              <a:rPr lang="en-GB" sz="1500" dirty="0"/>
              <a:t>   let today = new Date();</a:t>
            </a:r>
          </a:p>
          <a:p>
            <a:r>
              <a:rPr lang="en-GB" sz="1500" dirty="0"/>
              <a:t>   let time = </a:t>
            </a:r>
            <a:r>
              <a:rPr lang="en-GB" sz="1500" dirty="0" err="1"/>
              <a:t>today.getHours</a:t>
            </a:r>
            <a:r>
              <a:rPr lang="en-GB" sz="1500" dirty="0"/>
              <a:t>() + ":" + </a:t>
            </a:r>
            <a:br>
              <a:rPr lang="en-GB" sz="1500" dirty="0"/>
            </a:br>
            <a:r>
              <a:rPr lang="en-GB" sz="1500" dirty="0"/>
              <a:t>    </a:t>
            </a:r>
            <a:r>
              <a:rPr lang="en-GB" sz="1500" dirty="0" err="1"/>
              <a:t>today.getMinutes</a:t>
            </a:r>
            <a:r>
              <a:rPr lang="en-GB" sz="1500" dirty="0"/>
              <a:t>() + ":" + </a:t>
            </a:r>
            <a:r>
              <a:rPr lang="en-GB" sz="1500" dirty="0" err="1"/>
              <a:t>today.getSeconds</a:t>
            </a:r>
            <a:r>
              <a:rPr lang="en-GB" sz="1500" dirty="0"/>
              <a:t>();</a:t>
            </a:r>
          </a:p>
          <a:p>
            <a:endParaRPr lang="en-GB" sz="1500" dirty="0"/>
          </a:p>
          <a:p>
            <a:r>
              <a:rPr lang="en-GB" sz="1500" dirty="0"/>
              <a:t>   return (</a:t>
            </a:r>
          </a:p>
          <a:p>
            <a:r>
              <a:rPr lang="en-GB" sz="1500" dirty="0"/>
              <a:t>      &lt;div&gt;</a:t>
            </a:r>
          </a:p>
          <a:p>
            <a:r>
              <a:rPr lang="en-GB" sz="1500" dirty="0"/>
              <a:t>           &lt;span&gt;The Page time is {time}&lt;/span&gt;</a:t>
            </a:r>
          </a:p>
          <a:p>
            <a:r>
              <a:rPr lang="en-GB" sz="1500" dirty="0"/>
              <a:t>           &lt;</a:t>
            </a:r>
            <a:r>
              <a:rPr lang="en-GB" sz="1500" dirty="0" err="1"/>
              <a:t>br</a:t>
            </a:r>
            <a:r>
              <a:rPr lang="en-GB" sz="1500" dirty="0"/>
              <a:t>/&gt;&lt;input value={</a:t>
            </a:r>
            <a:r>
              <a:rPr lang="en-GB" sz="1500" b="1" dirty="0" err="1"/>
              <a:t>msg</a:t>
            </a:r>
            <a:r>
              <a:rPr lang="en-GB" sz="1500" dirty="0"/>
              <a:t>} </a:t>
            </a:r>
            <a:br>
              <a:rPr lang="en-GB" sz="1500" dirty="0"/>
            </a:br>
            <a:r>
              <a:rPr lang="en-GB" sz="1500" dirty="0"/>
              <a:t>     </a:t>
            </a:r>
            <a:r>
              <a:rPr lang="en-GB" sz="1500" dirty="0" err="1"/>
              <a:t>onChange</a:t>
            </a:r>
            <a:r>
              <a:rPr lang="en-GB" sz="1500" dirty="0"/>
              <a:t>={(e)=&gt;{</a:t>
            </a:r>
            <a:r>
              <a:rPr lang="en-GB" sz="1500" b="1" dirty="0"/>
              <a:t>update</a:t>
            </a:r>
            <a:r>
              <a:rPr lang="en-GB" sz="1500" dirty="0"/>
              <a:t>(</a:t>
            </a:r>
            <a:r>
              <a:rPr lang="en-GB" sz="1500" dirty="0" err="1"/>
              <a:t>e.target.value</a:t>
            </a:r>
            <a:r>
              <a:rPr lang="en-GB" sz="1500" dirty="0"/>
              <a:t>)}} /&gt;</a:t>
            </a:r>
          </a:p>
          <a:p>
            <a:r>
              <a:rPr lang="en-GB" sz="1500" dirty="0"/>
              <a:t>      &lt;/div&gt;</a:t>
            </a:r>
          </a:p>
          <a:p>
            <a:r>
              <a:rPr lang="en-GB" sz="1500" dirty="0"/>
              <a:t>   );</a:t>
            </a:r>
          </a:p>
          <a:p>
            <a:r>
              <a:rPr lang="en-GB" sz="1500" dirty="0"/>
              <a:t>}</a:t>
            </a:r>
          </a:p>
          <a:p>
            <a:r>
              <a:rPr lang="en-GB" sz="1500" dirty="0"/>
              <a:t>export default Page;</a:t>
            </a:r>
          </a:p>
        </p:txBody>
      </p:sp>
      <p:sp>
        <p:nvSpPr>
          <p:cNvPr id="6" name="TextBox 5">
            <a:extLst>
              <a:ext uri="{FF2B5EF4-FFF2-40B4-BE49-F238E27FC236}">
                <a16:creationId xmlns:a16="http://schemas.microsoft.com/office/drawing/2014/main" id="{D9867310-4FAA-FE3A-0CDF-155568FCAC0B}"/>
              </a:ext>
            </a:extLst>
          </p:cNvPr>
          <p:cNvSpPr txBox="1"/>
          <p:nvPr/>
        </p:nvSpPr>
        <p:spPr>
          <a:xfrm>
            <a:off x="4441753" y="1287370"/>
            <a:ext cx="4670324" cy="5170646"/>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import React,{ </a:t>
            </a:r>
            <a:r>
              <a:rPr lang="en-GB" sz="1500" dirty="0" err="1"/>
              <a:t>useState</a:t>
            </a:r>
            <a:r>
              <a:rPr lang="en-GB" sz="1500" dirty="0"/>
              <a:t> } from 'react';</a:t>
            </a:r>
          </a:p>
          <a:p>
            <a:r>
              <a:rPr lang="en-GB" sz="1500" dirty="0"/>
              <a:t>import Page from './Page';</a:t>
            </a:r>
          </a:p>
          <a:p>
            <a:endParaRPr lang="en-GB" sz="1500" dirty="0"/>
          </a:p>
          <a:p>
            <a:r>
              <a:rPr lang="en-GB" sz="1500" dirty="0"/>
              <a:t>function </a:t>
            </a:r>
            <a:r>
              <a:rPr lang="en-GB" sz="1500" dirty="0" err="1"/>
              <a:t>PageData</a:t>
            </a:r>
            <a:r>
              <a:rPr lang="en-GB" sz="1500" dirty="0"/>
              <a:t>(props)</a:t>
            </a:r>
          </a:p>
          <a:p>
            <a:r>
              <a:rPr lang="en-GB" sz="1500" dirty="0"/>
              <a:t>{</a:t>
            </a:r>
          </a:p>
          <a:p>
            <a:r>
              <a:rPr lang="en-GB" sz="1500" dirty="0"/>
              <a:t>   </a:t>
            </a:r>
            <a:r>
              <a:rPr lang="en-GB" sz="1500" dirty="0" err="1"/>
              <a:t>const</a:t>
            </a:r>
            <a:r>
              <a:rPr lang="en-GB" sz="1500" dirty="0"/>
              <a:t> [</a:t>
            </a:r>
            <a:r>
              <a:rPr lang="en-GB" sz="1500" b="1" dirty="0" err="1"/>
              <a:t>msg</a:t>
            </a:r>
            <a:r>
              <a:rPr lang="en-GB" sz="1500" b="1" dirty="0"/>
              <a:t>, </a:t>
            </a:r>
            <a:r>
              <a:rPr lang="en-GB" sz="1500" b="1" dirty="0" err="1"/>
              <a:t>setMessage</a:t>
            </a:r>
            <a:r>
              <a:rPr lang="en-GB" sz="1500" dirty="0"/>
              <a:t>] = </a:t>
            </a:r>
            <a:r>
              <a:rPr lang="en-GB" sz="1500" dirty="0" err="1"/>
              <a:t>useState</a:t>
            </a:r>
            <a:r>
              <a:rPr lang="en-GB" sz="1500" dirty="0"/>
              <a:t>(props.msg);</a:t>
            </a:r>
          </a:p>
          <a:p>
            <a:endParaRPr lang="en-GB" sz="1500" dirty="0"/>
          </a:p>
          <a:p>
            <a:r>
              <a:rPr lang="en-GB" sz="1500" dirty="0"/>
              <a:t>   let today = new Date();</a:t>
            </a:r>
          </a:p>
          <a:p>
            <a:r>
              <a:rPr lang="en-GB" sz="1500" dirty="0"/>
              <a:t>   let time = </a:t>
            </a:r>
            <a:r>
              <a:rPr lang="en-GB" sz="1500" dirty="0" err="1"/>
              <a:t>today.getHours</a:t>
            </a:r>
            <a:r>
              <a:rPr lang="en-GB" sz="1500" dirty="0"/>
              <a:t>() + ":" </a:t>
            </a:r>
            <a:br>
              <a:rPr lang="en-GB" sz="1500" dirty="0"/>
            </a:br>
            <a:r>
              <a:rPr lang="en-GB" sz="1500" dirty="0"/>
              <a:t>        + </a:t>
            </a:r>
            <a:r>
              <a:rPr lang="en-GB" sz="1500" dirty="0" err="1"/>
              <a:t>today.getMinutes</a:t>
            </a:r>
            <a:r>
              <a:rPr lang="en-GB" sz="1500" dirty="0"/>
              <a:t>() + ":" + </a:t>
            </a:r>
            <a:r>
              <a:rPr lang="en-GB" sz="1500" dirty="0" err="1"/>
              <a:t>today.getSeconds</a:t>
            </a:r>
            <a:r>
              <a:rPr lang="en-GB" sz="1500" dirty="0"/>
              <a:t>();</a:t>
            </a:r>
          </a:p>
          <a:p>
            <a:endParaRPr lang="en-GB" sz="1500" dirty="0"/>
          </a:p>
          <a:p>
            <a:r>
              <a:rPr lang="en-GB" sz="1500" dirty="0"/>
              <a:t>   return (</a:t>
            </a:r>
          </a:p>
          <a:p>
            <a:r>
              <a:rPr lang="en-GB" sz="1500" dirty="0"/>
              <a:t>      &lt;div&gt;</a:t>
            </a:r>
          </a:p>
          <a:p>
            <a:r>
              <a:rPr lang="en-GB" sz="1500" dirty="0"/>
              <a:t>           &lt;span&gt;The </a:t>
            </a:r>
            <a:r>
              <a:rPr lang="en-GB" sz="1500" dirty="0" err="1"/>
              <a:t>PageData</a:t>
            </a:r>
            <a:r>
              <a:rPr lang="en-GB" sz="1500" dirty="0"/>
              <a:t> time is {time}&lt;/span&gt;</a:t>
            </a:r>
          </a:p>
          <a:p>
            <a:r>
              <a:rPr lang="en-GB" sz="1500" dirty="0"/>
              <a:t>           &lt;Page </a:t>
            </a:r>
            <a:r>
              <a:rPr lang="en-GB" sz="1500" b="1" dirty="0" err="1"/>
              <a:t>msg</a:t>
            </a:r>
            <a:r>
              <a:rPr lang="en-GB" sz="1500" dirty="0"/>
              <a:t>={</a:t>
            </a:r>
            <a:r>
              <a:rPr lang="en-GB" sz="1500" b="1" dirty="0" err="1"/>
              <a:t>msg</a:t>
            </a:r>
            <a:r>
              <a:rPr lang="en-GB" sz="1500" dirty="0"/>
              <a:t>}</a:t>
            </a:r>
            <a:br>
              <a:rPr lang="en-GB" sz="1500" dirty="0"/>
            </a:br>
            <a:r>
              <a:rPr lang="en-GB" sz="1500" dirty="0"/>
              <a:t>                 </a:t>
            </a:r>
            <a:r>
              <a:rPr lang="en-GB" sz="1500" b="1" dirty="0" err="1"/>
              <a:t>onMsgChange</a:t>
            </a:r>
            <a:r>
              <a:rPr lang="en-GB" sz="1500" dirty="0"/>
              <a:t>={</a:t>
            </a:r>
            <a:r>
              <a:rPr lang="en-GB" sz="1500" b="1" dirty="0" err="1"/>
              <a:t>setMessage</a:t>
            </a:r>
            <a:r>
              <a:rPr lang="en-GB" sz="1500" dirty="0"/>
              <a:t>} /&gt;</a:t>
            </a:r>
          </a:p>
          <a:p>
            <a:r>
              <a:rPr lang="en-GB" sz="1500" dirty="0"/>
              <a:t>           &lt;Page </a:t>
            </a:r>
            <a:r>
              <a:rPr lang="en-GB" sz="1500" b="1" dirty="0" err="1"/>
              <a:t>msg</a:t>
            </a:r>
            <a:r>
              <a:rPr lang="en-GB" sz="1500" dirty="0"/>
              <a:t>={</a:t>
            </a:r>
            <a:r>
              <a:rPr lang="en-GB" sz="1500" b="1" dirty="0" err="1"/>
              <a:t>msg</a:t>
            </a:r>
            <a:r>
              <a:rPr lang="en-GB" sz="1500" dirty="0"/>
              <a:t>}</a:t>
            </a:r>
            <a:br>
              <a:rPr lang="en-GB" sz="1500" dirty="0"/>
            </a:br>
            <a:r>
              <a:rPr lang="en-GB" sz="1500" dirty="0"/>
              <a:t>                 </a:t>
            </a:r>
            <a:r>
              <a:rPr lang="en-GB" sz="1500" b="1" dirty="0" err="1"/>
              <a:t>onMsgChange</a:t>
            </a:r>
            <a:r>
              <a:rPr lang="en-GB" sz="1500" dirty="0"/>
              <a:t>={</a:t>
            </a:r>
            <a:r>
              <a:rPr lang="en-GB" sz="1500" b="1" dirty="0" err="1"/>
              <a:t>setMessage</a:t>
            </a:r>
            <a:r>
              <a:rPr lang="en-GB" sz="1500" dirty="0"/>
              <a:t>} /&gt;</a:t>
            </a:r>
          </a:p>
          <a:p>
            <a:r>
              <a:rPr lang="en-GB" sz="1500" dirty="0"/>
              <a:t>      &lt;/div&gt;</a:t>
            </a:r>
          </a:p>
          <a:p>
            <a:r>
              <a:rPr lang="en-GB" sz="1500" dirty="0"/>
              <a:t>   );</a:t>
            </a:r>
          </a:p>
          <a:p>
            <a:r>
              <a:rPr lang="en-GB" sz="1500" dirty="0"/>
              <a:t>}</a:t>
            </a:r>
          </a:p>
          <a:p>
            <a:r>
              <a:rPr lang="en-GB" sz="1500" dirty="0"/>
              <a:t>export default </a:t>
            </a:r>
            <a:r>
              <a:rPr lang="en-GB" sz="1500" dirty="0" err="1"/>
              <a:t>PageData</a:t>
            </a:r>
            <a:r>
              <a:rPr lang="en-GB" sz="1500" dirty="0"/>
              <a:t>;</a:t>
            </a:r>
          </a:p>
        </p:txBody>
      </p:sp>
      <p:sp>
        <p:nvSpPr>
          <p:cNvPr id="10" name="TextBox 9">
            <a:extLst>
              <a:ext uri="{FF2B5EF4-FFF2-40B4-BE49-F238E27FC236}">
                <a16:creationId xmlns:a16="http://schemas.microsoft.com/office/drawing/2014/main" id="{56B7B77B-D51D-A4B2-F9F5-A4F2559EE8C0}"/>
              </a:ext>
            </a:extLst>
          </p:cNvPr>
          <p:cNvSpPr txBox="1"/>
          <p:nvPr/>
        </p:nvSpPr>
        <p:spPr>
          <a:xfrm>
            <a:off x="4441753" y="975285"/>
            <a:ext cx="1712328" cy="338554"/>
          </a:xfrm>
          <a:prstGeom prst="rect">
            <a:avLst/>
          </a:prstGeom>
          <a:noFill/>
        </p:spPr>
        <p:txBody>
          <a:bodyPr wrap="none" rtlCol="0">
            <a:spAutoFit/>
          </a:bodyPr>
          <a:lstStyle/>
          <a:p>
            <a:r>
              <a:rPr lang="en-GB" sz="1600" b="1" dirty="0" err="1"/>
              <a:t>src</a:t>
            </a:r>
            <a:r>
              <a:rPr lang="en-GB" sz="1600" b="1" dirty="0"/>
              <a:t>/PageData.js</a:t>
            </a:r>
          </a:p>
        </p:txBody>
      </p:sp>
      <p:sp>
        <p:nvSpPr>
          <p:cNvPr id="11" name="TextBox 10">
            <a:extLst>
              <a:ext uri="{FF2B5EF4-FFF2-40B4-BE49-F238E27FC236}">
                <a16:creationId xmlns:a16="http://schemas.microsoft.com/office/drawing/2014/main" id="{1C57C3DD-50F4-6163-12A6-BCCFC8BD73E5}"/>
              </a:ext>
            </a:extLst>
          </p:cNvPr>
          <p:cNvSpPr txBox="1"/>
          <p:nvPr/>
        </p:nvSpPr>
        <p:spPr>
          <a:xfrm>
            <a:off x="46224" y="979805"/>
            <a:ext cx="1268296" cy="338554"/>
          </a:xfrm>
          <a:prstGeom prst="rect">
            <a:avLst/>
          </a:prstGeom>
          <a:noFill/>
        </p:spPr>
        <p:txBody>
          <a:bodyPr wrap="none" rtlCol="0">
            <a:spAutoFit/>
          </a:bodyPr>
          <a:lstStyle/>
          <a:p>
            <a:r>
              <a:rPr lang="en-GB" sz="1600" b="1" dirty="0" err="1"/>
              <a:t>src</a:t>
            </a:r>
            <a:r>
              <a:rPr lang="en-GB" sz="1600" b="1" dirty="0"/>
              <a:t>/Page.js</a:t>
            </a:r>
          </a:p>
        </p:txBody>
      </p:sp>
    </p:spTree>
    <p:extLst>
      <p:ext uri="{BB962C8B-B14F-4D97-AF65-F5344CB8AC3E}">
        <p14:creationId xmlns:p14="http://schemas.microsoft.com/office/powerpoint/2010/main" val="155121964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5A1DD-A50E-2C40-80FE-C9DA0A29BB63}"/>
              </a:ext>
            </a:extLst>
          </p:cNvPr>
          <p:cNvSpPr>
            <a:spLocks noGrp="1"/>
          </p:cNvSpPr>
          <p:nvPr>
            <p:ph type="title"/>
          </p:nvPr>
        </p:nvSpPr>
        <p:spPr/>
        <p:txBody>
          <a:bodyPr/>
          <a:lstStyle/>
          <a:p>
            <a:r>
              <a:rPr lang="en-GB" dirty="0"/>
              <a:t>Hint</a:t>
            </a:r>
          </a:p>
        </p:txBody>
      </p:sp>
      <p:sp>
        <p:nvSpPr>
          <p:cNvPr id="3" name="Content Placeholder 2">
            <a:extLst>
              <a:ext uri="{FF2B5EF4-FFF2-40B4-BE49-F238E27FC236}">
                <a16:creationId xmlns:a16="http://schemas.microsoft.com/office/drawing/2014/main" id="{F0AC2D21-9575-FF34-CC32-62F8B1C0B748}"/>
              </a:ext>
            </a:extLst>
          </p:cNvPr>
          <p:cNvSpPr>
            <a:spLocks noGrp="1"/>
          </p:cNvSpPr>
          <p:nvPr>
            <p:ph idx="1"/>
          </p:nvPr>
        </p:nvSpPr>
        <p:spPr>
          <a:xfrm>
            <a:off x="1047750" y="1411872"/>
            <a:ext cx="7029450" cy="4426953"/>
          </a:xfrm>
        </p:spPr>
        <p:txBody>
          <a:bodyPr/>
          <a:lstStyle/>
          <a:p>
            <a:r>
              <a:rPr lang="en-GB" dirty="0"/>
              <a:t>If you just want to control when a component re-renders, just store a Boolean in the parent component then when a child sets it all the child components are re-rendered.</a:t>
            </a:r>
          </a:p>
          <a:p>
            <a:pPr lvl="1"/>
            <a:r>
              <a:rPr lang="en-GB" dirty="0"/>
              <a:t>In a real application this might get complicated so you may need to think about using a Redux</a:t>
            </a:r>
          </a:p>
        </p:txBody>
      </p:sp>
      <p:sp>
        <p:nvSpPr>
          <p:cNvPr id="4" name="Footer Placeholder 3">
            <a:extLst>
              <a:ext uri="{FF2B5EF4-FFF2-40B4-BE49-F238E27FC236}">
                <a16:creationId xmlns:a16="http://schemas.microsoft.com/office/drawing/2014/main" id="{EB13875D-6EB3-F42B-6A26-32CFEAC37556}"/>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930537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0E829-D09E-B2DC-3724-42AA97DBA8FA}"/>
              </a:ext>
            </a:extLst>
          </p:cNvPr>
          <p:cNvSpPr>
            <a:spLocks noGrp="1"/>
          </p:cNvSpPr>
          <p:nvPr>
            <p:ph type="title"/>
          </p:nvPr>
        </p:nvSpPr>
        <p:spPr>
          <a:xfrm>
            <a:off x="257175" y="0"/>
            <a:ext cx="8686800" cy="592228"/>
          </a:xfrm>
        </p:spPr>
        <p:txBody>
          <a:bodyPr/>
          <a:lstStyle/>
          <a:p>
            <a:r>
              <a:rPr lang="en-GB" dirty="0"/>
              <a:t>Redux</a:t>
            </a:r>
          </a:p>
        </p:txBody>
      </p:sp>
      <p:sp>
        <p:nvSpPr>
          <p:cNvPr id="3" name="Content Placeholder 2">
            <a:extLst>
              <a:ext uri="{FF2B5EF4-FFF2-40B4-BE49-F238E27FC236}">
                <a16:creationId xmlns:a16="http://schemas.microsoft.com/office/drawing/2014/main" id="{AAC597FB-1944-80A2-E77F-8C059F7E510A}"/>
              </a:ext>
            </a:extLst>
          </p:cNvPr>
          <p:cNvSpPr>
            <a:spLocks noGrp="1"/>
          </p:cNvSpPr>
          <p:nvPr>
            <p:ph idx="1"/>
          </p:nvPr>
        </p:nvSpPr>
        <p:spPr>
          <a:xfrm>
            <a:off x="412191" y="871086"/>
            <a:ext cx="8324356" cy="4967740"/>
          </a:xfrm>
        </p:spPr>
        <p:txBody>
          <a:bodyPr/>
          <a:lstStyle/>
          <a:p>
            <a:r>
              <a:rPr lang="en-GB" b="1" dirty="0">
                <a:solidFill>
                  <a:srgbClr val="FF0000"/>
                </a:solidFill>
              </a:rPr>
              <a:t>Beyond the scope of this course</a:t>
            </a:r>
          </a:p>
          <a:p>
            <a:r>
              <a:rPr lang="en-GB" dirty="0"/>
              <a:t>Redux allows you to centralize your application's state and logic enables powerful capabilities such as undo/redo and state persistence</a:t>
            </a:r>
          </a:p>
          <a:p>
            <a:r>
              <a:rPr lang="en-GB" dirty="0"/>
              <a:t>Redux is a pattern and library for managing and updating application state, using events called "actions". </a:t>
            </a:r>
          </a:p>
          <a:p>
            <a:r>
              <a:rPr lang="en-GB" dirty="0"/>
              <a:t>It serves as a centralized store for state that needs to be used across your entire application, with rules ensuring that the state can only be updated in a predictable fashion.</a:t>
            </a:r>
          </a:p>
          <a:p>
            <a:r>
              <a:rPr lang="en-GB" dirty="0"/>
              <a:t>Redux helps you manage "global" state - state that is needed across many parts of your application.</a:t>
            </a:r>
          </a:p>
          <a:p>
            <a:r>
              <a:rPr lang="en-GB" b="1" dirty="0"/>
              <a:t>React-Redux</a:t>
            </a:r>
            <a:r>
              <a:rPr lang="en-GB" dirty="0"/>
              <a:t> provides bindings for Redux.</a:t>
            </a:r>
          </a:p>
          <a:p>
            <a:pPr lvl="1"/>
            <a:r>
              <a:rPr lang="en-GB" dirty="0"/>
              <a:t>Also see the Hook </a:t>
            </a:r>
            <a:r>
              <a:rPr lang="en-GB" b="1" dirty="0" err="1"/>
              <a:t>useReducer</a:t>
            </a:r>
            <a:endParaRPr lang="en-GB" dirty="0"/>
          </a:p>
        </p:txBody>
      </p:sp>
      <p:sp>
        <p:nvSpPr>
          <p:cNvPr id="4" name="Footer Placeholder 3">
            <a:extLst>
              <a:ext uri="{FF2B5EF4-FFF2-40B4-BE49-F238E27FC236}">
                <a16:creationId xmlns:a16="http://schemas.microsoft.com/office/drawing/2014/main" id="{44C9667C-F686-AC54-9309-3789C500B2B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F50859D-4CE2-9291-0938-02679DAA51C7}"/>
              </a:ext>
            </a:extLst>
          </p:cNvPr>
          <p:cNvSpPr txBox="1"/>
          <p:nvPr/>
        </p:nvSpPr>
        <p:spPr>
          <a:xfrm>
            <a:off x="6753569" y="126837"/>
            <a:ext cx="1933543" cy="338554"/>
          </a:xfrm>
          <a:prstGeom prst="rect">
            <a:avLst/>
          </a:prstGeom>
          <a:noFill/>
        </p:spPr>
        <p:txBody>
          <a:bodyPr wrap="none" rtlCol="0">
            <a:spAutoFit/>
          </a:bodyPr>
          <a:lstStyle/>
          <a:p>
            <a:r>
              <a:rPr lang="en-GB" sz="1600" i="1" dirty="0"/>
              <a:t>https://redux.js.org/</a:t>
            </a:r>
          </a:p>
        </p:txBody>
      </p:sp>
      <p:sp>
        <p:nvSpPr>
          <p:cNvPr id="6" name="TextBox 5">
            <a:extLst>
              <a:ext uri="{FF2B5EF4-FFF2-40B4-BE49-F238E27FC236}">
                <a16:creationId xmlns:a16="http://schemas.microsoft.com/office/drawing/2014/main" id="{6E576079-BD21-F5E9-A851-FBB7D56416A0}"/>
              </a:ext>
            </a:extLst>
          </p:cNvPr>
          <p:cNvSpPr txBox="1"/>
          <p:nvPr/>
        </p:nvSpPr>
        <p:spPr>
          <a:xfrm>
            <a:off x="5523905" y="6487730"/>
            <a:ext cx="2459328" cy="338554"/>
          </a:xfrm>
          <a:prstGeom prst="rect">
            <a:avLst/>
          </a:prstGeom>
          <a:noFill/>
        </p:spPr>
        <p:txBody>
          <a:bodyPr wrap="none" rtlCol="0">
            <a:spAutoFit/>
          </a:bodyPr>
          <a:lstStyle/>
          <a:p>
            <a:r>
              <a:rPr lang="en-GB" sz="1600" i="1" dirty="0"/>
              <a:t>https://react-redux.js.org/</a:t>
            </a:r>
          </a:p>
        </p:txBody>
      </p:sp>
      <p:sp>
        <p:nvSpPr>
          <p:cNvPr id="9" name="TextBox 8">
            <a:extLst>
              <a:ext uri="{FF2B5EF4-FFF2-40B4-BE49-F238E27FC236}">
                <a16:creationId xmlns:a16="http://schemas.microsoft.com/office/drawing/2014/main" id="{A650D5E3-1B55-E098-F085-263CF394699D}"/>
              </a:ext>
            </a:extLst>
          </p:cNvPr>
          <p:cNvSpPr txBox="1"/>
          <p:nvPr/>
        </p:nvSpPr>
        <p:spPr>
          <a:xfrm>
            <a:off x="668381" y="5564400"/>
            <a:ext cx="8063428" cy="923330"/>
          </a:xfrm>
          <a:prstGeom prst="rect">
            <a:avLst/>
          </a:prstGeom>
          <a:noFill/>
          <a:ln>
            <a:solidFill>
              <a:schemeClr val="tx1"/>
            </a:solidFill>
          </a:ln>
        </p:spPr>
        <p:txBody>
          <a:bodyPr wrap="square" rtlCol="0">
            <a:spAutoFit/>
          </a:bodyPr>
          <a:lstStyle/>
          <a:p>
            <a:r>
              <a:rPr lang="en-GB" dirty="0"/>
              <a:t>“</a:t>
            </a:r>
            <a:r>
              <a:rPr lang="en-GB" i="1" dirty="0"/>
              <a:t>The patterns and tools provided by Redux make it easier to understand when, where, why, and how the state in your application is being updated, and how your application logic will behave when those changes occur.</a:t>
            </a:r>
            <a:r>
              <a:rPr lang="en-GB" dirty="0"/>
              <a:t>”</a:t>
            </a:r>
          </a:p>
        </p:txBody>
      </p:sp>
    </p:spTree>
    <p:extLst>
      <p:ext uri="{BB962C8B-B14F-4D97-AF65-F5344CB8AC3E}">
        <p14:creationId xmlns:p14="http://schemas.microsoft.com/office/powerpoint/2010/main" val="425180972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BA0D9-64EE-84FE-BE7D-729E02B116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DDB6A0-A367-C5E5-544D-00563FB7F6D9}"/>
              </a:ext>
            </a:extLst>
          </p:cNvPr>
          <p:cNvSpPr>
            <a:spLocks noGrp="1"/>
          </p:cNvSpPr>
          <p:nvPr>
            <p:ph type="title"/>
          </p:nvPr>
        </p:nvSpPr>
        <p:spPr>
          <a:xfrm>
            <a:off x="257175" y="-1"/>
            <a:ext cx="8686800" cy="6462169"/>
          </a:xfrm>
        </p:spPr>
        <p:txBody>
          <a:bodyPr/>
          <a:lstStyle/>
          <a:p>
            <a:r>
              <a:rPr lang="en-GB" dirty="0"/>
              <a:t>For bigger example of React App see additional slide deck</a:t>
            </a:r>
          </a:p>
        </p:txBody>
      </p:sp>
      <p:sp>
        <p:nvSpPr>
          <p:cNvPr id="4" name="Footer Placeholder 3">
            <a:extLst>
              <a:ext uri="{FF2B5EF4-FFF2-40B4-BE49-F238E27FC236}">
                <a16:creationId xmlns:a16="http://schemas.microsoft.com/office/drawing/2014/main" id="{B2B621A3-04EC-D8FB-8A9C-A53CA815EF78}"/>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31460988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FE770-798E-57C2-23CE-CCA1937528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B30110-D9E2-A69F-5394-554BDD17F855}"/>
              </a:ext>
            </a:extLst>
          </p:cNvPr>
          <p:cNvSpPr>
            <a:spLocks noGrp="1"/>
          </p:cNvSpPr>
          <p:nvPr>
            <p:ph type="title"/>
          </p:nvPr>
        </p:nvSpPr>
        <p:spPr>
          <a:xfrm>
            <a:off x="257175" y="-1"/>
            <a:ext cx="8686800" cy="6462169"/>
          </a:xfrm>
        </p:spPr>
        <p:txBody>
          <a:bodyPr/>
          <a:lstStyle/>
          <a:p>
            <a:r>
              <a:rPr lang="en-GB" dirty="0"/>
              <a:t>React Server Components</a:t>
            </a:r>
          </a:p>
        </p:txBody>
      </p:sp>
      <p:sp>
        <p:nvSpPr>
          <p:cNvPr id="4" name="Footer Placeholder 3">
            <a:extLst>
              <a:ext uri="{FF2B5EF4-FFF2-40B4-BE49-F238E27FC236}">
                <a16:creationId xmlns:a16="http://schemas.microsoft.com/office/drawing/2014/main" id="{DF14963E-D207-9BB6-BEC6-9F213161DD51}"/>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93530491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6134-04B7-9470-C061-6A014FED78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90388C-7E81-F5DB-3877-BF35610E79C8}"/>
              </a:ext>
            </a:extLst>
          </p:cNvPr>
          <p:cNvSpPr>
            <a:spLocks noGrp="1"/>
          </p:cNvSpPr>
          <p:nvPr>
            <p:ph idx="1"/>
          </p:nvPr>
        </p:nvSpPr>
        <p:spPr/>
        <p:txBody>
          <a:bodyPr/>
          <a:lstStyle/>
          <a:p>
            <a:r>
              <a:rPr lang="en-GB" dirty="0"/>
              <a:t>See slides on React </a:t>
            </a:r>
            <a:r>
              <a:rPr lang="en-GB"/>
              <a:t>Next Framework</a:t>
            </a:r>
          </a:p>
        </p:txBody>
      </p:sp>
      <p:sp>
        <p:nvSpPr>
          <p:cNvPr id="4" name="Footer Placeholder 3">
            <a:extLst>
              <a:ext uri="{FF2B5EF4-FFF2-40B4-BE49-F238E27FC236}">
                <a16:creationId xmlns:a16="http://schemas.microsoft.com/office/drawing/2014/main" id="{903E3DB6-A1A0-53AA-AE7B-6E66D7A974D6}"/>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66256194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0DFA-B548-9190-7117-0152C156EC12}"/>
              </a:ext>
            </a:extLst>
          </p:cNvPr>
          <p:cNvSpPr>
            <a:spLocks noGrp="1"/>
          </p:cNvSpPr>
          <p:nvPr>
            <p:ph type="title"/>
          </p:nvPr>
        </p:nvSpPr>
        <p:spPr>
          <a:xfrm>
            <a:off x="257175" y="-1"/>
            <a:ext cx="8686800" cy="6462169"/>
          </a:xfrm>
        </p:spPr>
        <p:txBody>
          <a:bodyPr/>
          <a:lstStyle/>
          <a:p>
            <a:r>
              <a:rPr lang="en-GB" dirty="0"/>
              <a:t>Additional Notes</a:t>
            </a:r>
            <a:br>
              <a:rPr lang="en-GB" dirty="0"/>
            </a:br>
            <a:r>
              <a:rPr lang="en-GB" dirty="0"/>
              <a:t>Custom Hooks</a:t>
            </a:r>
          </a:p>
        </p:txBody>
      </p:sp>
      <p:sp>
        <p:nvSpPr>
          <p:cNvPr id="4" name="Footer Placeholder 3">
            <a:extLst>
              <a:ext uri="{FF2B5EF4-FFF2-40B4-BE49-F238E27FC236}">
                <a16:creationId xmlns:a16="http://schemas.microsoft.com/office/drawing/2014/main" id="{1449EBD0-1AA8-4926-6E5D-C10E57D1317B}"/>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8391128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1195E-3950-E56B-400E-93FD4309D322}"/>
              </a:ext>
            </a:extLst>
          </p:cNvPr>
          <p:cNvSpPr>
            <a:spLocks noGrp="1"/>
          </p:cNvSpPr>
          <p:nvPr>
            <p:ph type="title"/>
          </p:nvPr>
        </p:nvSpPr>
        <p:spPr/>
        <p:txBody>
          <a:bodyPr/>
          <a:lstStyle/>
          <a:p>
            <a:r>
              <a:rPr lang="en-GB" dirty="0"/>
              <a:t>Sharing State </a:t>
            </a:r>
            <a:r>
              <a:rPr lang="en-GB" u="sng" dirty="0"/>
              <a:t>Logic</a:t>
            </a:r>
            <a:r>
              <a:rPr lang="en-GB" dirty="0"/>
              <a:t> Between Components</a:t>
            </a:r>
          </a:p>
        </p:txBody>
      </p:sp>
      <p:sp>
        <p:nvSpPr>
          <p:cNvPr id="3" name="Content Placeholder 2">
            <a:extLst>
              <a:ext uri="{FF2B5EF4-FFF2-40B4-BE49-F238E27FC236}">
                <a16:creationId xmlns:a16="http://schemas.microsoft.com/office/drawing/2014/main" id="{DAD4757A-A740-3BE1-57D9-73E7CD577A7B}"/>
              </a:ext>
            </a:extLst>
          </p:cNvPr>
          <p:cNvSpPr>
            <a:spLocks noGrp="1"/>
          </p:cNvSpPr>
          <p:nvPr>
            <p:ph idx="1"/>
          </p:nvPr>
        </p:nvSpPr>
        <p:spPr>
          <a:xfrm>
            <a:off x="303221" y="715412"/>
            <a:ext cx="8583604" cy="2804792"/>
          </a:xfrm>
        </p:spPr>
        <p:txBody>
          <a:bodyPr/>
          <a:lstStyle/>
          <a:p>
            <a:r>
              <a:rPr lang="en-GB" sz="1800" dirty="0"/>
              <a:t>A </a:t>
            </a:r>
            <a:r>
              <a:rPr lang="en-GB" sz="1800" b="1" dirty="0"/>
              <a:t>custom Hook </a:t>
            </a:r>
            <a:r>
              <a:rPr lang="en-GB" sz="1800" dirty="0"/>
              <a:t>is a JavaScript function whose name </a:t>
            </a:r>
            <a:r>
              <a:rPr lang="en-GB" sz="1800" b="1" dirty="0"/>
              <a:t>starts with ”use” </a:t>
            </a:r>
            <a:r>
              <a:rPr lang="en-GB" sz="1800" dirty="0"/>
              <a:t>and that may call other Hooks.</a:t>
            </a:r>
          </a:p>
          <a:p>
            <a:pPr lvl="1"/>
            <a:r>
              <a:rPr lang="en-GB" sz="1600" dirty="0"/>
              <a:t>Rules of hooks still apply</a:t>
            </a:r>
          </a:p>
          <a:p>
            <a:r>
              <a:rPr lang="en-GB" sz="1800" dirty="0"/>
              <a:t>Unlike a React component, a custom Hook doesn’t need to have a specific signature. </a:t>
            </a:r>
          </a:p>
          <a:p>
            <a:pPr lvl="1"/>
            <a:r>
              <a:rPr lang="en-GB" sz="1600" dirty="0"/>
              <a:t>Just like any JS function, the arguments it takes and what it returns is up to you. </a:t>
            </a:r>
          </a:p>
        </p:txBody>
      </p:sp>
      <p:sp>
        <p:nvSpPr>
          <p:cNvPr id="4" name="Footer Placeholder 3">
            <a:extLst>
              <a:ext uri="{FF2B5EF4-FFF2-40B4-BE49-F238E27FC236}">
                <a16:creationId xmlns:a16="http://schemas.microsoft.com/office/drawing/2014/main" id="{85C94C5E-E3D1-B20A-1346-6A93D814588A}"/>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54A5FC53-EE32-A2FE-F5B0-91B4EDB9161A}"/>
              </a:ext>
            </a:extLst>
          </p:cNvPr>
          <p:cNvSpPr txBox="1"/>
          <p:nvPr/>
        </p:nvSpPr>
        <p:spPr>
          <a:xfrm>
            <a:off x="79374" y="2598731"/>
            <a:ext cx="6212456" cy="323165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function </a:t>
            </a:r>
            <a:r>
              <a:rPr lang="en-GB" sz="1700" dirty="0" err="1"/>
              <a:t>useLogin</a:t>
            </a:r>
            <a:r>
              <a:rPr lang="en-GB" sz="1700" dirty="0"/>
              <a:t>(</a:t>
            </a:r>
            <a:r>
              <a:rPr lang="en-GB" sz="1700" dirty="0" err="1"/>
              <a:t>uname</a:t>
            </a:r>
            <a:r>
              <a:rPr lang="en-GB" sz="1700" dirty="0"/>
              <a:t>, passwd) {</a:t>
            </a:r>
          </a:p>
          <a:p>
            <a:r>
              <a:rPr lang="en-GB" sz="1700" dirty="0"/>
              <a:t>  </a:t>
            </a:r>
            <a:r>
              <a:rPr lang="en-GB" sz="1700" dirty="0" err="1"/>
              <a:t>const</a:t>
            </a:r>
            <a:r>
              <a:rPr lang="en-GB" sz="1700" dirty="0"/>
              <a:t> [</a:t>
            </a:r>
            <a:r>
              <a:rPr lang="en-GB" sz="1700" dirty="0" err="1"/>
              <a:t>isLoggedIn</a:t>
            </a:r>
            <a:r>
              <a:rPr lang="en-GB" sz="1700" dirty="0"/>
              <a:t>, </a:t>
            </a:r>
            <a:r>
              <a:rPr lang="en-GB" sz="1700" dirty="0" err="1"/>
              <a:t>setLogIn</a:t>
            </a:r>
            <a:r>
              <a:rPr lang="en-GB" sz="1700" dirty="0"/>
              <a:t>] = </a:t>
            </a:r>
            <a:r>
              <a:rPr lang="en-GB" sz="1700" dirty="0" err="1"/>
              <a:t>useState</a:t>
            </a:r>
            <a:r>
              <a:rPr lang="en-GB" sz="1700" dirty="0"/>
              <a:t>(false);</a:t>
            </a:r>
          </a:p>
          <a:p>
            <a:r>
              <a:rPr lang="en-GB" sz="1700" dirty="0"/>
              <a:t>  </a:t>
            </a:r>
            <a:r>
              <a:rPr lang="en-GB" sz="1700" dirty="0" err="1"/>
              <a:t>useEffect</a:t>
            </a:r>
            <a:r>
              <a:rPr lang="en-GB" sz="1700" dirty="0"/>
              <a:t>(() =&gt; {</a:t>
            </a:r>
          </a:p>
          <a:p>
            <a:r>
              <a:rPr lang="en-GB" sz="1700" dirty="0"/>
              <a:t>       function </a:t>
            </a:r>
            <a:r>
              <a:rPr lang="en-GB" sz="1700" dirty="0" err="1"/>
              <a:t>statusChange</a:t>
            </a:r>
            <a:r>
              <a:rPr lang="en-GB" sz="1700" dirty="0"/>
              <a:t>(status) { </a:t>
            </a:r>
          </a:p>
          <a:p>
            <a:r>
              <a:rPr lang="en-GB" sz="1700" dirty="0"/>
              <a:t>          </a:t>
            </a:r>
            <a:r>
              <a:rPr lang="en-GB" sz="1700" dirty="0" err="1"/>
              <a:t>isLoggedIn</a:t>
            </a:r>
            <a:r>
              <a:rPr lang="en-GB" sz="1700" dirty="0"/>
              <a:t> = </a:t>
            </a:r>
            <a:r>
              <a:rPr lang="en-GB" sz="1700" dirty="0" err="1"/>
              <a:t>status.loggedIn</a:t>
            </a:r>
            <a:r>
              <a:rPr lang="en-GB" sz="1700" dirty="0"/>
              <a:t>;</a:t>
            </a:r>
          </a:p>
          <a:p>
            <a:r>
              <a:rPr lang="en-GB" sz="1700" dirty="0"/>
              <a:t>       }</a:t>
            </a:r>
          </a:p>
          <a:p>
            <a:r>
              <a:rPr lang="en-GB" sz="1700" dirty="0"/>
              <a:t>       </a:t>
            </a:r>
            <a:r>
              <a:rPr lang="en-GB" sz="1700" dirty="0" err="1"/>
              <a:t>User.Login</a:t>
            </a:r>
            <a:r>
              <a:rPr lang="en-GB" sz="1700" dirty="0"/>
              <a:t>(</a:t>
            </a:r>
            <a:r>
              <a:rPr lang="en-GB" sz="1700" dirty="0" err="1"/>
              <a:t>uname</a:t>
            </a:r>
            <a:r>
              <a:rPr lang="en-GB" sz="1700" dirty="0"/>
              <a:t>, passwd);</a:t>
            </a:r>
          </a:p>
          <a:p>
            <a:r>
              <a:rPr lang="en-GB" sz="1700" dirty="0"/>
              <a:t>       </a:t>
            </a:r>
            <a:r>
              <a:rPr lang="en-GB" sz="1700" dirty="0" err="1"/>
              <a:t>User.MonitorLoginStatus</a:t>
            </a:r>
            <a:r>
              <a:rPr lang="en-GB" sz="1700" dirty="0"/>
              <a:t>(</a:t>
            </a:r>
            <a:r>
              <a:rPr lang="en-GB" sz="1700" dirty="0" err="1"/>
              <a:t>statusChange</a:t>
            </a:r>
            <a:r>
              <a:rPr lang="en-GB" sz="1700" dirty="0"/>
              <a:t>);</a:t>
            </a:r>
          </a:p>
          <a:p>
            <a:r>
              <a:rPr lang="en-GB" sz="1700" dirty="0"/>
              <a:t>       return { </a:t>
            </a:r>
            <a:r>
              <a:rPr lang="en-GB" sz="1700" dirty="0" err="1"/>
              <a:t>User.Logout</a:t>
            </a:r>
            <a:r>
              <a:rPr lang="en-GB" sz="1700" dirty="0"/>
              <a:t>(); </a:t>
            </a:r>
            <a:r>
              <a:rPr lang="en-GB" sz="1700" dirty="0" err="1"/>
              <a:t>statusChange</a:t>
            </a:r>
            <a:r>
              <a:rPr lang="en-GB" sz="1700" dirty="0"/>
              <a:t>({ </a:t>
            </a:r>
            <a:r>
              <a:rPr lang="en-GB" sz="1700" dirty="0" err="1"/>
              <a:t>loggedIn</a:t>
            </a:r>
            <a:r>
              <a:rPr lang="en-GB" sz="1700" dirty="0"/>
              <a:t>: false}); };</a:t>
            </a:r>
          </a:p>
          <a:p>
            <a:r>
              <a:rPr lang="en-GB" sz="1700" dirty="0"/>
              <a:t>  });</a:t>
            </a:r>
          </a:p>
          <a:p>
            <a:r>
              <a:rPr lang="en-GB" sz="1700" dirty="0"/>
              <a:t>  return </a:t>
            </a:r>
            <a:r>
              <a:rPr lang="en-GB" sz="1700" dirty="0" err="1"/>
              <a:t>isLoggedIn</a:t>
            </a:r>
            <a:r>
              <a:rPr lang="en-GB" sz="1700" dirty="0"/>
              <a:t>;</a:t>
            </a:r>
          </a:p>
          <a:p>
            <a:r>
              <a:rPr lang="en-GB" sz="1700" dirty="0"/>
              <a:t>}</a:t>
            </a:r>
          </a:p>
        </p:txBody>
      </p:sp>
      <p:sp>
        <p:nvSpPr>
          <p:cNvPr id="7" name="TextBox 6">
            <a:extLst>
              <a:ext uri="{FF2B5EF4-FFF2-40B4-BE49-F238E27FC236}">
                <a16:creationId xmlns:a16="http://schemas.microsoft.com/office/drawing/2014/main" id="{FF842A46-9FF5-D824-B255-2C2CBAC297F3}"/>
              </a:ext>
            </a:extLst>
          </p:cNvPr>
          <p:cNvSpPr txBox="1"/>
          <p:nvPr/>
        </p:nvSpPr>
        <p:spPr>
          <a:xfrm>
            <a:off x="4011976" y="1013940"/>
            <a:ext cx="4520789" cy="523220"/>
          </a:xfrm>
          <a:prstGeom prst="rect">
            <a:avLst/>
          </a:prstGeom>
          <a:noFill/>
        </p:spPr>
        <p:txBody>
          <a:bodyPr wrap="none" rtlCol="0">
            <a:spAutoFit/>
          </a:bodyPr>
          <a:lstStyle/>
          <a:p>
            <a:r>
              <a:rPr lang="en-GB" sz="1400" i="1" dirty="0"/>
              <a:t>https://reactjs.org/docs/hooks-custom.html</a:t>
            </a:r>
          </a:p>
          <a:p>
            <a:r>
              <a:rPr lang="en-GB" sz="1400" i="1" dirty="0"/>
              <a:t>https://react.dev/learn/reusing-logic-with-custom-hooks</a:t>
            </a:r>
          </a:p>
        </p:txBody>
      </p:sp>
      <p:sp>
        <p:nvSpPr>
          <p:cNvPr id="8" name="TextBox 7">
            <a:extLst>
              <a:ext uri="{FF2B5EF4-FFF2-40B4-BE49-F238E27FC236}">
                <a16:creationId xmlns:a16="http://schemas.microsoft.com/office/drawing/2014/main" id="{75DDC469-90C7-435B-7AA4-6793B9846B0E}"/>
              </a:ext>
            </a:extLst>
          </p:cNvPr>
          <p:cNvSpPr txBox="1"/>
          <p:nvPr/>
        </p:nvSpPr>
        <p:spPr>
          <a:xfrm>
            <a:off x="822309" y="5657671"/>
            <a:ext cx="8321691" cy="1200329"/>
          </a:xfrm>
          <a:prstGeom prst="rect">
            <a:avLst/>
          </a:prstGeom>
          <a:solidFill>
            <a:schemeClr val="bg1"/>
          </a:solidFill>
          <a:ln>
            <a:solidFill>
              <a:schemeClr val="tx1"/>
            </a:solidFill>
          </a:ln>
        </p:spPr>
        <p:txBody>
          <a:bodyPr wrap="square" rtlCol="0">
            <a:spAutoFit/>
          </a:bodyPr>
          <a:lstStyle/>
          <a:p>
            <a:r>
              <a:rPr lang="en-GB" dirty="0">
                <a:solidFill>
                  <a:srgbClr val="FF0000"/>
                </a:solidFill>
              </a:rPr>
              <a:t>Note: the state is NOT shared between components. </a:t>
            </a:r>
          </a:p>
          <a:p>
            <a:r>
              <a:rPr lang="en-GB" dirty="0">
                <a:solidFill>
                  <a:srgbClr val="FF0000"/>
                </a:solidFill>
              </a:rPr>
              <a:t>Every time you use a custom Hook, all state and effects inside of it are fully isolated. Hence, the state stored in a call to </a:t>
            </a:r>
            <a:r>
              <a:rPr lang="en-GB" dirty="0" err="1">
                <a:solidFill>
                  <a:srgbClr val="FF0000"/>
                </a:solidFill>
              </a:rPr>
              <a:t>useLogin</a:t>
            </a:r>
            <a:r>
              <a:rPr lang="en-GB" dirty="0">
                <a:solidFill>
                  <a:srgbClr val="FF0000"/>
                </a:solidFill>
              </a:rPr>
              <a:t>() in an instance of one component will be different to that in a call made in another component.</a:t>
            </a:r>
          </a:p>
        </p:txBody>
      </p:sp>
      <p:sp>
        <p:nvSpPr>
          <p:cNvPr id="9" name="TextBox 8">
            <a:extLst>
              <a:ext uri="{FF2B5EF4-FFF2-40B4-BE49-F238E27FC236}">
                <a16:creationId xmlns:a16="http://schemas.microsoft.com/office/drawing/2014/main" id="{014386CD-3709-9E78-1A21-DCADFE5D60AC}"/>
              </a:ext>
            </a:extLst>
          </p:cNvPr>
          <p:cNvSpPr txBox="1"/>
          <p:nvPr/>
        </p:nvSpPr>
        <p:spPr>
          <a:xfrm>
            <a:off x="6371204" y="2712601"/>
            <a:ext cx="2772796" cy="2554545"/>
          </a:xfrm>
          <a:prstGeom prst="rect">
            <a:avLst/>
          </a:prstGeom>
          <a:noFill/>
        </p:spPr>
        <p:txBody>
          <a:bodyPr wrap="square" rtlCol="0">
            <a:spAutoFit/>
          </a:bodyPr>
          <a:lstStyle/>
          <a:p>
            <a:r>
              <a:rPr lang="en-GB" sz="1600" i="1" dirty="0"/>
              <a:t>Assuming we have some form of JS object User that handles logging in, then this custom hook monitor the login status to detect if we are logged out for some reason. If we get logged out at any time, then a component using this hook is automatically updated.</a:t>
            </a:r>
          </a:p>
        </p:txBody>
      </p:sp>
    </p:spTree>
    <p:extLst>
      <p:ext uri="{BB962C8B-B14F-4D97-AF65-F5344CB8AC3E}">
        <p14:creationId xmlns:p14="http://schemas.microsoft.com/office/powerpoint/2010/main" val="355827048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75D95-4A8B-EA19-C079-16573F1A38B0}"/>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C5CFD6F3-1DDF-EA02-00BB-AC0BB960A7A1}"/>
              </a:ext>
            </a:extLst>
          </p:cNvPr>
          <p:cNvSpPr>
            <a:spLocks noGrp="1"/>
          </p:cNvSpPr>
          <p:nvPr>
            <p:ph idx="1"/>
          </p:nvPr>
        </p:nvSpPr>
        <p:spPr>
          <a:xfrm>
            <a:off x="257175" y="724887"/>
            <a:ext cx="8629650" cy="5113938"/>
          </a:xfrm>
        </p:spPr>
        <p:txBody>
          <a:bodyPr/>
          <a:lstStyle/>
          <a:p>
            <a:r>
              <a:rPr lang="en-GB" dirty="0"/>
              <a:t>Nifty custom hook to make use of browser local storage to maintain the information that the user previously entered into a form</a:t>
            </a:r>
          </a:p>
        </p:txBody>
      </p:sp>
      <p:sp>
        <p:nvSpPr>
          <p:cNvPr id="4" name="Footer Placeholder 3">
            <a:extLst>
              <a:ext uri="{FF2B5EF4-FFF2-40B4-BE49-F238E27FC236}">
                <a16:creationId xmlns:a16="http://schemas.microsoft.com/office/drawing/2014/main" id="{C9EA854C-7488-C2C6-87A0-71F7DE28A13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552584D-7728-8072-882B-51534FCE6DF6}"/>
              </a:ext>
            </a:extLst>
          </p:cNvPr>
          <p:cNvSpPr txBox="1"/>
          <p:nvPr/>
        </p:nvSpPr>
        <p:spPr>
          <a:xfrm>
            <a:off x="624224" y="1536104"/>
            <a:ext cx="6984721" cy="427809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import { </a:t>
            </a:r>
            <a:r>
              <a:rPr lang="en-GB" sz="1700" dirty="0" err="1"/>
              <a:t>useEffect</a:t>
            </a:r>
            <a:r>
              <a:rPr lang="en-GB" sz="1700" dirty="0"/>
              <a:t>, </a:t>
            </a:r>
            <a:r>
              <a:rPr lang="en-GB" sz="1700" dirty="0" err="1"/>
              <a:t>useState</a:t>
            </a:r>
            <a:r>
              <a:rPr lang="en-GB" sz="1700" dirty="0"/>
              <a:t> } from "react";</a:t>
            </a:r>
          </a:p>
          <a:p>
            <a:endParaRPr lang="en-GB" sz="1700" dirty="0"/>
          </a:p>
          <a:p>
            <a:r>
              <a:rPr lang="en-GB" sz="1700" dirty="0" err="1"/>
              <a:t>const</a:t>
            </a:r>
            <a:r>
              <a:rPr lang="en-GB" sz="1700" dirty="0"/>
              <a:t> </a:t>
            </a:r>
            <a:r>
              <a:rPr lang="en-GB" sz="1700" dirty="0" err="1"/>
              <a:t>useLocalStorage</a:t>
            </a:r>
            <a:r>
              <a:rPr lang="en-GB" sz="1700" dirty="0"/>
              <a:t> = (key, </a:t>
            </a:r>
            <a:r>
              <a:rPr lang="en-GB" sz="1700" dirty="0" err="1"/>
              <a:t>defaultVal</a:t>
            </a:r>
            <a:r>
              <a:rPr lang="en-GB" sz="1700" dirty="0"/>
              <a:t>) =&gt; {</a:t>
            </a:r>
          </a:p>
          <a:p>
            <a:r>
              <a:rPr lang="en-GB" sz="1700" dirty="0"/>
              <a:t>  </a:t>
            </a:r>
            <a:r>
              <a:rPr lang="en-GB" sz="1700" dirty="0" err="1"/>
              <a:t>const</a:t>
            </a:r>
            <a:r>
              <a:rPr lang="en-GB" sz="1700" dirty="0"/>
              <a:t> [value, </a:t>
            </a:r>
            <a:r>
              <a:rPr lang="en-GB" sz="1700" dirty="0" err="1"/>
              <a:t>setValue</a:t>
            </a:r>
            <a:r>
              <a:rPr lang="en-GB" sz="1700" dirty="0"/>
              <a:t>] = </a:t>
            </a:r>
            <a:r>
              <a:rPr lang="en-GB" sz="1700" dirty="0" err="1"/>
              <a:t>useState</a:t>
            </a:r>
            <a:r>
              <a:rPr lang="en-GB" sz="1700" dirty="0"/>
              <a:t>(() =&gt; {</a:t>
            </a:r>
          </a:p>
          <a:p>
            <a:r>
              <a:rPr lang="en-GB" sz="1700" dirty="0"/>
              <a:t>    </a:t>
            </a:r>
            <a:r>
              <a:rPr lang="en-GB" sz="1700" dirty="0" err="1"/>
              <a:t>const</a:t>
            </a:r>
            <a:r>
              <a:rPr lang="en-GB" sz="1700" dirty="0"/>
              <a:t> </a:t>
            </a:r>
            <a:r>
              <a:rPr lang="en-GB" sz="1700" dirty="0" err="1"/>
              <a:t>tempValue</a:t>
            </a:r>
            <a:r>
              <a:rPr lang="en-GB" sz="1700" dirty="0"/>
              <a:t> = </a:t>
            </a:r>
            <a:r>
              <a:rPr lang="en-GB" sz="1700" dirty="0" err="1"/>
              <a:t>window.localStorage.getItem</a:t>
            </a:r>
            <a:r>
              <a:rPr lang="en-GB" sz="1700" dirty="0"/>
              <a:t>(key);</a:t>
            </a:r>
          </a:p>
          <a:p>
            <a:r>
              <a:rPr lang="en-GB" sz="1700" dirty="0"/>
              <a:t>    return </a:t>
            </a:r>
            <a:r>
              <a:rPr lang="en-GB" sz="1700" dirty="0" err="1"/>
              <a:t>tempValue</a:t>
            </a:r>
            <a:r>
              <a:rPr lang="en-GB" sz="1700" dirty="0"/>
              <a:t> !== null ? </a:t>
            </a:r>
            <a:r>
              <a:rPr lang="en-GB" sz="1700" dirty="0" err="1"/>
              <a:t>JSON.stringify</a:t>
            </a:r>
            <a:r>
              <a:rPr lang="en-GB" sz="1700" dirty="0"/>
              <a:t>(</a:t>
            </a:r>
            <a:r>
              <a:rPr lang="en-GB" sz="1700" dirty="0" err="1"/>
              <a:t>tempValue</a:t>
            </a:r>
            <a:r>
              <a:rPr lang="en-GB" sz="1700" dirty="0"/>
              <a:t>) : </a:t>
            </a:r>
            <a:r>
              <a:rPr lang="en-GB" sz="1700" dirty="0" err="1"/>
              <a:t>defaultVal</a:t>
            </a:r>
            <a:r>
              <a:rPr lang="en-GB" sz="1700" dirty="0"/>
              <a:t>;</a:t>
            </a:r>
          </a:p>
          <a:p>
            <a:r>
              <a:rPr lang="en-GB" sz="1700" dirty="0"/>
              <a:t>  });</a:t>
            </a:r>
          </a:p>
          <a:p>
            <a:endParaRPr lang="en-GB" sz="1700" dirty="0"/>
          </a:p>
          <a:p>
            <a:r>
              <a:rPr lang="en-GB" sz="1700" dirty="0"/>
              <a:t>  </a:t>
            </a:r>
            <a:r>
              <a:rPr lang="en-GB" sz="1700" dirty="0" err="1"/>
              <a:t>useEffect</a:t>
            </a:r>
            <a:r>
              <a:rPr lang="en-GB" sz="1700" dirty="0"/>
              <a:t>(() =&gt; {</a:t>
            </a:r>
          </a:p>
          <a:p>
            <a:r>
              <a:rPr lang="en-GB" sz="1700" dirty="0"/>
              <a:t>    </a:t>
            </a:r>
            <a:r>
              <a:rPr lang="en-GB" sz="1700" dirty="0" err="1"/>
              <a:t>window.localStorage.setItem</a:t>
            </a:r>
            <a:r>
              <a:rPr lang="en-GB" sz="1700" dirty="0"/>
              <a:t>(key, </a:t>
            </a:r>
            <a:r>
              <a:rPr lang="en-GB" sz="1700" dirty="0" err="1"/>
              <a:t>JSON.stringify</a:t>
            </a:r>
            <a:r>
              <a:rPr lang="en-GB" sz="1700" dirty="0"/>
              <a:t>(value));</a:t>
            </a:r>
          </a:p>
          <a:p>
            <a:r>
              <a:rPr lang="en-GB" sz="1700" dirty="0"/>
              <a:t>  }, [value]);</a:t>
            </a:r>
          </a:p>
          <a:p>
            <a:endParaRPr lang="en-GB" sz="1700" dirty="0"/>
          </a:p>
          <a:p>
            <a:r>
              <a:rPr lang="en-GB" sz="1700" dirty="0"/>
              <a:t>  return [value, </a:t>
            </a:r>
            <a:r>
              <a:rPr lang="en-GB" sz="1700" dirty="0" err="1"/>
              <a:t>setValue</a:t>
            </a:r>
            <a:r>
              <a:rPr lang="en-GB" sz="1700" dirty="0"/>
              <a:t>];</a:t>
            </a:r>
          </a:p>
          <a:p>
            <a:r>
              <a:rPr lang="en-GB" sz="1700" dirty="0"/>
              <a:t>};</a:t>
            </a:r>
          </a:p>
          <a:p>
            <a:endParaRPr lang="en-GB" sz="1700" dirty="0"/>
          </a:p>
          <a:p>
            <a:r>
              <a:rPr lang="en-GB" sz="1700" dirty="0"/>
              <a:t>export default </a:t>
            </a:r>
            <a:r>
              <a:rPr lang="en-GB" sz="1700" dirty="0" err="1"/>
              <a:t>useLocalStorage</a:t>
            </a:r>
            <a:r>
              <a:rPr lang="en-GB" sz="1700" dirty="0"/>
              <a:t>;</a:t>
            </a:r>
          </a:p>
        </p:txBody>
      </p:sp>
      <p:sp>
        <p:nvSpPr>
          <p:cNvPr id="7" name="TextBox 6">
            <a:extLst>
              <a:ext uri="{FF2B5EF4-FFF2-40B4-BE49-F238E27FC236}">
                <a16:creationId xmlns:a16="http://schemas.microsoft.com/office/drawing/2014/main" id="{831F59D9-19DF-EA53-4914-4CC0890C0E8B}"/>
              </a:ext>
            </a:extLst>
          </p:cNvPr>
          <p:cNvSpPr txBox="1"/>
          <p:nvPr/>
        </p:nvSpPr>
        <p:spPr>
          <a:xfrm>
            <a:off x="573277" y="6351863"/>
            <a:ext cx="5647486" cy="307777"/>
          </a:xfrm>
          <a:prstGeom prst="rect">
            <a:avLst/>
          </a:prstGeom>
          <a:noFill/>
        </p:spPr>
        <p:txBody>
          <a:bodyPr wrap="square" rtlCol="0">
            <a:spAutoFit/>
          </a:bodyPr>
          <a:lstStyle/>
          <a:p>
            <a:r>
              <a:rPr lang="en-GB" sz="1400" i="1" dirty="0"/>
              <a:t>https://dev.to/imrishabh18/simplest-custom-hook-to-persist-data-1odd</a:t>
            </a:r>
          </a:p>
        </p:txBody>
      </p:sp>
      <p:sp>
        <p:nvSpPr>
          <p:cNvPr id="8" name="TextBox 7">
            <a:extLst>
              <a:ext uri="{FF2B5EF4-FFF2-40B4-BE49-F238E27FC236}">
                <a16:creationId xmlns:a16="http://schemas.microsoft.com/office/drawing/2014/main" id="{D576B459-891E-408A-66A6-833D31A6A17A}"/>
              </a:ext>
            </a:extLst>
          </p:cNvPr>
          <p:cNvSpPr txBox="1"/>
          <p:nvPr/>
        </p:nvSpPr>
        <p:spPr>
          <a:xfrm>
            <a:off x="624223" y="5905189"/>
            <a:ext cx="6411445" cy="353943"/>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err="1"/>
              <a:t>const</a:t>
            </a:r>
            <a:r>
              <a:rPr lang="en-GB" sz="1700" dirty="0"/>
              <a:t> [</a:t>
            </a:r>
            <a:r>
              <a:rPr lang="en-GB" sz="1700" dirty="0" err="1"/>
              <a:t>msg</a:t>
            </a:r>
            <a:r>
              <a:rPr lang="en-GB" sz="1700" dirty="0"/>
              <a:t>, </a:t>
            </a:r>
            <a:r>
              <a:rPr lang="en-GB" sz="1700" dirty="0" err="1"/>
              <a:t>setMsg</a:t>
            </a:r>
            <a:r>
              <a:rPr lang="en-GB" sz="1700" dirty="0"/>
              <a:t>] = </a:t>
            </a:r>
            <a:r>
              <a:rPr lang="en-GB" sz="1700" dirty="0" err="1"/>
              <a:t>useLocalState</a:t>
            </a:r>
            <a:r>
              <a:rPr lang="en-GB" sz="1700" dirty="0"/>
              <a:t>(“message“, “Hello World”);</a:t>
            </a:r>
          </a:p>
        </p:txBody>
      </p:sp>
      <p:sp>
        <p:nvSpPr>
          <p:cNvPr id="6" name="TextBox 5">
            <a:extLst>
              <a:ext uri="{FF2B5EF4-FFF2-40B4-BE49-F238E27FC236}">
                <a16:creationId xmlns:a16="http://schemas.microsoft.com/office/drawing/2014/main" id="{1E32A71B-617B-2E13-2B79-0CEA417CC1CF}"/>
              </a:ext>
            </a:extLst>
          </p:cNvPr>
          <p:cNvSpPr txBox="1"/>
          <p:nvPr/>
        </p:nvSpPr>
        <p:spPr>
          <a:xfrm>
            <a:off x="4492778" y="4722139"/>
            <a:ext cx="2884986" cy="646331"/>
          </a:xfrm>
          <a:prstGeom prst="rect">
            <a:avLst/>
          </a:prstGeom>
          <a:noFill/>
        </p:spPr>
        <p:txBody>
          <a:bodyPr wrap="square" rtlCol="0">
            <a:spAutoFit/>
          </a:bodyPr>
          <a:lstStyle/>
          <a:p>
            <a:r>
              <a:rPr lang="en-GB" dirty="0">
                <a:solidFill>
                  <a:srgbClr val="FF0000"/>
                </a:solidFill>
              </a:rPr>
              <a:t>WARNING: Only run this on the client side</a:t>
            </a:r>
          </a:p>
        </p:txBody>
      </p:sp>
    </p:spTree>
    <p:extLst>
      <p:ext uri="{BB962C8B-B14F-4D97-AF65-F5344CB8AC3E}">
        <p14:creationId xmlns:p14="http://schemas.microsoft.com/office/powerpoint/2010/main" val="285767366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2578B-65E9-132E-1298-328AEFC9C846}"/>
              </a:ext>
            </a:extLst>
          </p:cNvPr>
          <p:cNvSpPr>
            <a:spLocks noGrp="1"/>
          </p:cNvSpPr>
          <p:nvPr>
            <p:ph type="title"/>
          </p:nvPr>
        </p:nvSpPr>
        <p:spPr>
          <a:xfrm>
            <a:off x="257175" y="0"/>
            <a:ext cx="8686800" cy="530636"/>
          </a:xfrm>
        </p:spPr>
        <p:txBody>
          <a:bodyPr/>
          <a:lstStyle/>
          <a:p>
            <a:r>
              <a:rPr lang="en-GB" dirty="0"/>
              <a:t>Custom Hook for </a:t>
            </a:r>
            <a:r>
              <a:rPr lang="en-GB" dirty="0" err="1"/>
              <a:t>Axios</a:t>
            </a:r>
            <a:endParaRPr lang="en-GB" dirty="0"/>
          </a:p>
        </p:txBody>
      </p:sp>
      <p:sp>
        <p:nvSpPr>
          <p:cNvPr id="3" name="Content Placeholder 2">
            <a:extLst>
              <a:ext uri="{FF2B5EF4-FFF2-40B4-BE49-F238E27FC236}">
                <a16:creationId xmlns:a16="http://schemas.microsoft.com/office/drawing/2014/main" id="{29AB3B6B-65DA-2C0B-5829-C5211A0D8C2E}"/>
              </a:ext>
            </a:extLst>
          </p:cNvPr>
          <p:cNvSpPr>
            <a:spLocks noGrp="1"/>
          </p:cNvSpPr>
          <p:nvPr>
            <p:ph idx="1"/>
          </p:nvPr>
        </p:nvSpPr>
        <p:spPr>
          <a:xfrm>
            <a:off x="1047750" y="767527"/>
            <a:ext cx="7029450" cy="397978"/>
          </a:xfrm>
        </p:spPr>
        <p:txBody>
          <a:bodyPr/>
          <a:lstStyle/>
          <a:p>
            <a:r>
              <a:rPr lang="en-GB" dirty="0"/>
              <a:t>ddd</a:t>
            </a:r>
          </a:p>
        </p:txBody>
      </p:sp>
      <p:sp>
        <p:nvSpPr>
          <p:cNvPr id="4" name="Footer Placeholder 3">
            <a:extLst>
              <a:ext uri="{FF2B5EF4-FFF2-40B4-BE49-F238E27FC236}">
                <a16:creationId xmlns:a16="http://schemas.microsoft.com/office/drawing/2014/main" id="{6900F196-F785-432E-D089-9E2D98698B8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D9D2148-0E31-06A8-443E-B1FD783A7E41}"/>
              </a:ext>
            </a:extLst>
          </p:cNvPr>
          <p:cNvSpPr txBox="1"/>
          <p:nvPr/>
        </p:nvSpPr>
        <p:spPr>
          <a:xfrm>
            <a:off x="5351504" y="6174442"/>
            <a:ext cx="3656267" cy="523220"/>
          </a:xfrm>
          <a:prstGeom prst="rect">
            <a:avLst/>
          </a:prstGeom>
          <a:noFill/>
        </p:spPr>
        <p:txBody>
          <a:bodyPr wrap="square" rtlCol="0">
            <a:spAutoFit/>
          </a:bodyPr>
          <a:lstStyle/>
          <a:p>
            <a:r>
              <a:rPr lang="en-GB" sz="1400" i="1" dirty="0"/>
              <a:t>https://dev.to/shaedrizwan/building-custom-hooks-in-react-to-fetch-data-4ig6</a:t>
            </a:r>
          </a:p>
        </p:txBody>
      </p:sp>
      <p:sp>
        <p:nvSpPr>
          <p:cNvPr id="6" name="TextBox 5">
            <a:extLst>
              <a:ext uri="{FF2B5EF4-FFF2-40B4-BE49-F238E27FC236}">
                <a16:creationId xmlns:a16="http://schemas.microsoft.com/office/drawing/2014/main" id="{CC13A7DE-9A0E-5085-9A74-A21E256F80BB}"/>
              </a:ext>
            </a:extLst>
          </p:cNvPr>
          <p:cNvSpPr txBox="1"/>
          <p:nvPr/>
        </p:nvSpPr>
        <p:spPr>
          <a:xfrm>
            <a:off x="0" y="611178"/>
            <a:ext cx="5012618" cy="622800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 </a:t>
            </a:r>
            <a:r>
              <a:rPr lang="en-GB" sz="1600" dirty="0" err="1"/>
              <a:t>useEffect</a:t>
            </a:r>
            <a:r>
              <a:rPr lang="en-GB" sz="1600" dirty="0"/>
              <a:t>, </a:t>
            </a:r>
            <a:r>
              <a:rPr lang="en-GB" sz="1600" dirty="0" err="1"/>
              <a:t>useState</a:t>
            </a:r>
            <a:r>
              <a:rPr lang="en-GB" sz="1600" dirty="0"/>
              <a:t> } from "react"</a:t>
            </a:r>
          </a:p>
          <a:p>
            <a:r>
              <a:rPr lang="en-GB" sz="1600" dirty="0"/>
              <a:t>import </a:t>
            </a:r>
            <a:r>
              <a:rPr lang="en-GB" sz="1600" dirty="0" err="1"/>
              <a:t>Axios</a:t>
            </a:r>
            <a:r>
              <a:rPr lang="en-GB" sz="1600" dirty="0"/>
              <a:t> from "</a:t>
            </a:r>
            <a:r>
              <a:rPr lang="en-GB" sz="1600" dirty="0" err="1"/>
              <a:t>axios</a:t>
            </a:r>
            <a:r>
              <a:rPr lang="en-GB" sz="1600" dirty="0"/>
              <a:t>"</a:t>
            </a:r>
          </a:p>
          <a:p>
            <a:endParaRPr lang="en-GB" sz="1600" dirty="0"/>
          </a:p>
          <a:p>
            <a:r>
              <a:rPr lang="en-GB" sz="1600" dirty="0">
                <a:solidFill>
                  <a:schemeClr val="accent1">
                    <a:lumMod val="25000"/>
                  </a:schemeClr>
                </a:solidFill>
              </a:rPr>
              <a:t>// Custom Hook (name starts with </a:t>
            </a:r>
            <a:r>
              <a:rPr lang="en-GB" sz="1600" b="1" dirty="0">
                <a:solidFill>
                  <a:schemeClr val="accent1">
                    <a:lumMod val="25000"/>
                  </a:schemeClr>
                </a:solidFill>
              </a:rPr>
              <a:t>use</a:t>
            </a:r>
            <a:r>
              <a:rPr lang="en-GB" sz="1600" dirty="0">
                <a:solidFill>
                  <a:schemeClr val="accent1">
                    <a:lumMod val="25000"/>
                  </a:schemeClr>
                </a:solidFill>
              </a:rPr>
              <a:t>)</a:t>
            </a:r>
          </a:p>
          <a:p>
            <a:r>
              <a:rPr lang="en-GB" sz="1600" dirty="0"/>
              <a:t>function </a:t>
            </a:r>
            <a:r>
              <a:rPr lang="en-GB" sz="1600" b="1" dirty="0" err="1"/>
              <a:t>use</a:t>
            </a:r>
            <a:r>
              <a:rPr lang="en-GB" sz="1600" dirty="0" err="1"/>
              <a:t>AxiosGet</a:t>
            </a:r>
            <a:r>
              <a:rPr lang="en-GB" sz="1600" dirty="0"/>
              <a:t>(</a:t>
            </a:r>
            <a:r>
              <a:rPr lang="en-GB" sz="1600" dirty="0" err="1"/>
              <a:t>url</a:t>
            </a:r>
            <a:r>
              <a:rPr lang="en-GB" sz="1600" dirty="0"/>
              <a:t>) {</a:t>
            </a:r>
          </a:p>
          <a:p>
            <a:r>
              <a:rPr lang="en-GB" sz="1600" dirty="0"/>
              <a:t>    </a:t>
            </a:r>
            <a:r>
              <a:rPr lang="en-GB" sz="1600" dirty="0" err="1"/>
              <a:t>const</a:t>
            </a:r>
            <a:r>
              <a:rPr lang="en-GB" sz="1600" dirty="0"/>
              <a:t> [data, </a:t>
            </a:r>
            <a:r>
              <a:rPr lang="en-GB" sz="1600" dirty="0" err="1"/>
              <a:t>setData</a:t>
            </a:r>
            <a:r>
              <a:rPr lang="en-GB" sz="1600" dirty="0"/>
              <a:t>] = </a:t>
            </a:r>
            <a:r>
              <a:rPr lang="en-GB" sz="1600" dirty="0" err="1"/>
              <a:t>useState</a:t>
            </a:r>
            <a:r>
              <a:rPr lang="en-GB" sz="1600" dirty="0"/>
              <a:t>(null);</a:t>
            </a:r>
          </a:p>
          <a:p>
            <a:r>
              <a:rPr lang="en-GB" sz="1600" dirty="0"/>
              <a:t>    </a:t>
            </a:r>
            <a:r>
              <a:rPr lang="en-GB" sz="1600" dirty="0" err="1"/>
              <a:t>const</a:t>
            </a:r>
            <a:r>
              <a:rPr lang="en-GB" sz="1600" dirty="0"/>
              <a:t> [error, </a:t>
            </a:r>
            <a:r>
              <a:rPr lang="en-GB" sz="1600" dirty="0" err="1"/>
              <a:t>setError</a:t>
            </a:r>
            <a:r>
              <a:rPr lang="en-GB" sz="1600" dirty="0"/>
              <a:t>] = </a:t>
            </a:r>
            <a:r>
              <a:rPr lang="en-GB" sz="1600" dirty="0" err="1"/>
              <a:t>useState</a:t>
            </a:r>
            <a:r>
              <a:rPr lang="en-GB" sz="1600" dirty="0"/>
              <a:t>(null);</a:t>
            </a:r>
          </a:p>
          <a:p>
            <a:r>
              <a:rPr lang="en-GB" sz="1600" dirty="0"/>
              <a:t>    </a:t>
            </a:r>
            <a:r>
              <a:rPr lang="en-GB" sz="1600" dirty="0" err="1"/>
              <a:t>const</a:t>
            </a:r>
            <a:r>
              <a:rPr lang="en-GB" sz="1600" dirty="0"/>
              <a:t> [loading, </a:t>
            </a:r>
            <a:r>
              <a:rPr lang="en-GB" sz="1600" dirty="0" err="1"/>
              <a:t>setLoading</a:t>
            </a:r>
            <a:r>
              <a:rPr lang="en-GB" sz="1600" dirty="0"/>
              <a:t>] = </a:t>
            </a:r>
            <a:r>
              <a:rPr lang="en-GB" sz="1600" dirty="0" err="1"/>
              <a:t>useState</a:t>
            </a:r>
            <a:r>
              <a:rPr lang="en-GB" sz="1600" dirty="0"/>
              <a:t>(false);</a:t>
            </a:r>
          </a:p>
          <a:p>
            <a:endParaRPr lang="en-GB" sz="1600" dirty="0"/>
          </a:p>
          <a:p>
            <a:r>
              <a:rPr lang="en-GB" sz="1600" dirty="0"/>
              <a:t>    </a:t>
            </a:r>
            <a:r>
              <a:rPr lang="en-GB" sz="1600" dirty="0" err="1"/>
              <a:t>useEffect</a:t>
            </a:r>
            <a:r>
              <a:rPr lang="en-GB" sz="1600" dirty="0"/>
              <a:t>(() =&gt; { </a:t>
            </a:r>
          </a:p>
          <a:p>
            <a:r>
              <a:rPr lang="en-GB" sz="1600" dirty="0"/>
              <a:t>        (async function() {</a:t>
            </a:r>
          </a:p>
          <a:p>
            <a:r>
              <a:rPr lang="en-GB" sz="1600" dirty="0"/>
              <a:t>                try {</a:t>
            </a:r>
          </a:p>
          <a:p>
            <a:r>
              <a:rPr lang="en-GB" sz="1600" dirty="0"/>
              <a:t>                    </a:t>
            </a:r>
            <a:r>
              <a:rPr lang="en-GB" sz="1600" dirty="0" err="1"/>
              <a:t>setLoading</a:t>
            </a:r>
            <a:r>
              <a:rPr lang="en-GB" sz="1600" dirty="0"/>
              <a:t>(true);</a:t>
            </a:r>
          </a:p>
          <a:p>
            <a:r>
              <a:rPr lang="en-GB" sz="1600" dirty="0"/>
              <a:t>                    </a:t>
            </a:r>
            <a:r>
              <a:rPr lang="en-GB" sz="1600" b="1" dirty="0" err="1"/>
              <a:t>const</a:t>
            </a:r>
            <a:r>
              <a:rPr lang="en-GB" sz="1600" b="1" dirty="0"/>
              <a:t> response = await </a:t>
            </a:r>
            <a:r>
              <a:rPr lang="en-GB" sz="1600" b="1" dirty="0" err="1"/>
              <a:t>Axios.get</a:t>
            </a:r>
            <a:r>
              <a:rPr lang="en-GB" sz="1600" b="1" dirty="0"/>
              <a:t>(</a:t>
            </a:r>
            <a:r>
              <a:rPr lang="en-GB" sz="1600" b="1" dirty="0" err="1"/>
              <a:t>url</a:t>
            </a:r>
            <a:r>
              <a:rPr lang="en-GB" sz="1600" b="1" dirty="0"/>
              <a:t>);</a:t>
            </a:r>
          </a:p>
          <a:p>
            <a:r>
              <a:rPr lang="en-GB" sz="1600" dirty="0"/>
              <a:t>                    </a:t>
            </a:r>
            <a:r>
              <a:rPr lang="en-GB" sz="1600" dirty="0" err="1"/>
              <a:t>setData</a:t>
            </a:r>
            <a:r>
              <a:rPr lang="en-GB" sz="1600" dirty="0"/>
              <a:t>(</a:t>
            </a:r>
            <a:r>
              <a:rPr lang="en-GB" sz="1600" dirty="0" err="1"/>
              <a:t>response.data</a:t>
            </a:r>
            <a:r>
              <a:rPr lang="en-GB" sz="1600" dirty="0"/>
              <a:t>);</a:t>
            </a:r>
          </a:p>
          <a:p>
            <a:r>
              <a:rPr lang="en-GB" sz="1600" dirty="0"/>
              <a:t>                } </a:t>
            </a:r>
          </a:p>
          <a:p>
            <a:r>
              <a:rPr lang="en-GB" sz="1600" dirty="0"/>
              <a:t>                catch(err) { </a:t>
            </a:r>
            <a:r>
              <a:rPr lang="en-GB" sz="1600" dirty="0" err="1"/>
              <a:t>setError</a:t>
            </a:r>
            <a:r>
              <a:rPr lang="en-GB" sz="1600" dirty="0"/>
              <a:t>(err); }</a:t>
            </a:r>
          </a:p>
          <a:p>
            <a:r>
              <a:rPr lang="en-GB" sz="1600" dirty="0"/>
              <a:t>                finally { </a:t>
            </a:r>
            <a:r>
              <a:rPr lang="en-GB" sz="1600" dirty="0" err="1"/>
              <a:t>setLoading</a:t>
            </a:r>
            <a:r>
              <a:rPr lang="en-GB" sz="1600" dirty="0"/>
              <a:t>(false); }</a:t>
            </a:r>
          </a:p>
          <a:p>
            <a:r>
              <a:rPr lang="en-GB" sz="1600" dirty="0"/>
              <a:t>        })();    </a:t>
            </a:r>
            <a:r>
              <a:rPr lang="en-GB" sz="1600" dirty="0">
                <a:solidFill>
                  <a:schemeClr val="tx2">
                    <a:lumMod val="75000"/>
                  </a:schemeClr>
                </a:solidFill>
              </a:rPr>
              <a:t>// Self invoking function</a:t>
            </a:r>
          </a:p>
          <a:p>
            <a:r>
              <a:rPr lang="en-GB" sz="1600" dirty="0"/>
              <a:t>    }, [</a:t>
            </a:r>
            <a:r>
              <a:rPr lang="en-GB" sz="1600" dirty="0" err="1"/>
              <a:t>url</a:t>
            </a:r>
            <a:r>
              <a:rPr lang="en-GB" sz="1600" dirty="0"/>
              <a:t>])</a:t>
            </a:r>
          </a:p>
          <a:p>
            <a:endParaRPr lang="en-GB" sz="1600" dirty="0"/>
          </a:p>
          <a:p>
            <a:r>
              <a:rPr lang="en-GB" sz="1600" dirty="0"/>
              <a:t>    return [loading, data, error];</a:t>
            </a:r>
          </a:p>
          <a:p>
            <a:r>
              <a:rPr lang="en-GB" sz="1600" dirty="0"/>
              <a:t>}</a:t>
            </a:r>
          </a:p>
          <a:p>
            <a:r>
              <a:rPr lang="en-GB" sz="1600" dirty="0"/>
              <a:t>export default </a:t>
            </a:r>
            <a:r>
              <a:rPr lang="en-GB" sz="1600" dirty="0" err="1"/>
              <a:t>useGetData</a:t>
            </a:r>
            <a:r>
              <a:rPr lang="en-GB" sz="1600" dirty="0"/>
              <a:t>;</a:t>
            </a:r>
          </a:p>
        </p:txBody>
      </p:sp>
      <p:sp>
        <p:nvSpPr>
          <p:cNvPr id="9" name="TextBox 8">
            <a:extLst>
              <a:ext uri="{FF2B5EF4-FFF2-40B4-BE49-F238E27FC236}">
                <a16:creationId xmlns:a16="http://schemas.microsoft.com/office/drawing/2014/main" id="{9DAFA4C1-C803-8865-4C97-43E1719C476B}"/>
              </a:ext>
            </a:extLst>
          </p:cNvPr>
          <p:cNvSpPr txBox="1"/>
          <p:nvPr/>
        </p:nvSpPr>
        <p:spPr>
          <a:xfrm>
            <a:off x="4927337" y="611178"/>
            <a:ext cx="4216663"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 </a:t>
            </a:r>
            <a:r>
              <a:rPr lang="en-GB" sz="1600" dirty="0" err="1"/>
              <a:t>useEffect</a:t>
            </a:r>
            <a:r>
              <a:rPr lang="en-GB" sz="1600" dirty="0"/>
              <a:t>, </a:t>
            </a:r>
            <a:r>
              <a:rPr lang="en-GB" sz="1600" dirty="0" err="1"/>
              <a:t>useState</a:t>
            </a:r>
            <a:r>
              <a:rPr lang="en-GB" sz="1600" dirty="0"/>
              <a:t> } from "react"</a:t>
            </a:r>
          </a:p>
          <a:p>
            <a:endParaRPr lang="en-GB" sz="1600" dirty="0"/>
          </a:p>
          <a:p>
            <a:r>
              <a:rPr lang="en-GB" sz="1600" dirty="0">
                <a:solidFill>
                  <a:schemeClr val="accent1">
                    <a:lumMod val="25000"/>
                  </a:schemeClr>
                </a:solidFill>
              </a:rPr>
              <a:t>// Function Component</a:t>
            </a:r>
            <a:endParaRPr lang="en-GB" sz="1600" dirty="0"/>
          </a:p>
          <a:p>
            <a:r>
              <a:rPr lang="en-GB" sz="1600" dirty="0"/>
              <a:t>export function Home() {</a:t>
            </a:r>
          </a:p>
          <a:p>
            <a:r>
              <a:rPr lang="en-GB" sz="1600" dirty="0"/>
              <a:t>    </a:t>
            </a:r>
            <a:r>
              <a:rPr lang="en-GB" sz="1600" dirty="0">
                <a:solidFill>
                  <a:schemeClr val="accent1">
                    <a:lumMod val="25000"/>
                  </a:schemeClr>
                </a:solidFill>
              </a:rPr>
              <a:t>// Use our custom hook</a:t>
            </a:r>
            <a:endParaRPr lang="en-GB" sz="1600" dirty="0"/>
          </a:p>
          <a:p>
            <a:r>
              <a:rPr lang="en-GB" sz="1600" dirty="0"/>
              <a:t>    </a:t>
            </a:r>
            <a:r>
              <a:rPr lang="en-GB" sz="1600" dirty="0" err="1"/>
              <a:t>const</a:t>
            </a:r>
            <a:r>
              <a:rPr lang="en-GB" sz="1600" dirty="0"/>
              <a:t> [loading, data, error] =</a:t>
            </a:r>
            <a:br>
              <a:rPr lang="en-GB" sz="1600" dirty="0"/>
            </a:br>
            <a:r>
              <a:rPr lang="en-GB" sz="1600" dirty="0"/>
              <a:t>          </a:t>
            </a:r>
            <a:r>
              <a:rPr lang="en-GB" sz="1600" b="1" dirty="0" err="1"/>
              <a:t>useAxiosGet</a:t>
            </a:r>
            <a:r>
              <a:rPr lang="en-GB" sz="1600" dirty="0"/>
              <a:t>('https://localhost:4000’);</a:t>
            </a:r>
          </a:p>
          <a:p>
            <a:endParaRPr lang="en-GB" sz="1600" dirty="0"/>
          </a:p>
          <a:p>
            <a:r>
              <a:rPr lang="en-GB" sz="1600" dirty="0"/>
              <a:t>     if(error) { console.log(</a:t>
            </a:r>
            <a:r>
              <a:rPr lang="en-GB" sz="1600" dirty="0" err="1"/>
              <a:t>error.message</a:t>
            </a:r>
            <a:r>
              <a:rPr lang="en-GB" sz="1600" dirty="0"/>
              <a:t>); }</a:t>
            </a:r>
          </a:p>
          <a:p>
            <a:endParaRPr lang="en-GB" sz="1600" dirty="0"/>
          </a:p>
          <a:p>
            <a:r>
              <a:rPr lang="en-GB" sz="1600" dirty="0"/>
              <a:t>     return(</a:t>
            </a:r>
          </a:p>
          <a:p>
            <a:r>
              <a:rPr lang="en-GB" sz="1600" dirty="0"/>
              <a:t>        {loading &amp;&amp; &lt;div&gt;Loading...&lt;/div&gt;}</a:t>
            </a:r>
          </a:p>
          <a:p>
            <a:r>
              <a:rPr lang="en-GB" sz="1600" dirty="0"/>
              <a:t>        {data &amp;&amp; &lt;div&gt;{</a:t>
            </a:r>
          </a:p>
          <a:p>
            <a:r>
              <a:rPr lang="en-GB" sz="1600" dirty="0"/>
              <a:t>          </a:t>
            </a:r>
            <a:r>
              <a:rPr lang="en-GB" sz="1600" dirty="0" err="1"/>
              <a:t>data.map</a:t>
            </a:r>
            <a:r>
              <a:rPr lang="en-GB" sz="1600" dirty="0"/>
              <a:t>(item =&gt; &lt;div&gt;{item}&lt;/div&gt;)</a:t>
            </a:r>
          </a:p>
          <a:p>
            <a:r>
              <a:rPr lang="en-GB" sz="1600" dirty="0"/>
              <a:t>        }&lt;/div&gt;});</a:t>
            </a:r>
          </a:p>
          <a:p>
            <a:r>
              <a:rPr lang="en-GB" sz="1600" dirty="0"/>
              <a:t>}</a:t>
            </a:r>
          </a:p>
          <a:p>
            <a:endParaRPr lang="en-GB" sz="1600" dirty="0"/>
          </a:p>
          <a:p>
            <a:r>
              <a:rPr lang="en-GB" sz="1600" dirty="0"/>
              <a:t>export default Home;</a:t>
            </a:r>
          </a:p>
        </p:txBody>
      </p:sp>
      <p:sp>
        <p:nvSpPr>
          <p:cNvPr id="7" name="TextBox 6">
            <a:extLst>
              <a:ext uri="{FF2B5EF4-FFF2-40B4-BE49-F238E27FC236}">
                <a16:creationId xmlns:a16="http://schemas.microsoft.com/office/drawing/2014/main" id="{4D887F16-0BC7-7960-2C7C-BD4B51EDCC9E}"/>
              </a:ext>
            </a:extLst>
          </p:cNvPr>
          <p:cNvSpPr txBox="1"/>
          <p:nvPr/>
        </p:nvSpPr>
        <p:spPr>
          <a:xfrm>
            <a:off x="35577" y="272624"/>
            <a:ext cx="1667444" cy="338554"/>
          </a:xfrm>
          <a:prstGeom prst="rect">
            <a:avLst/>
          </a:prstGeom>
          <a:noFill/>
        </p:spPr>
        <p:txBody>
          <a:bodyPr wrap="none" rtlCol="0">
            <a:spAutoFit/>
          </a:bodyPr>
          <a:lstStyle/>
          <a:p>
            <a:r>
              <a:rPr lang="en-GB" sz="1600" b="1" dirty="0"/>
              <a:t>useAxiosGet.js</a:t>
            </a:r>
          </a:p>
        </p:txBody>
      </p:sp>
      <p:sp>
        <p:nvSpPr>
          <p:cNvPr id="8" name="TextBox 7">
            <a:extLst>
              <a:ext uri="{FF2B5EF4-FFF2-40B4-BE49-F238E27FC236}">
                <a16:creationId xmlns:a16="http://schemas.microsoft.com/office/drawing/2014/main" id="{1B589461-6751-B074-14B1-47191E2A1897}"/>
              </a:ext>
            </a:extLst>
          </p:cNvPr>
          <p:cNvSpPr txBox="1"/>
          <p:nvPr/>
        </p:nvSpPr>
        <p:spPr>
          <a:xfrm>
            <a:off x="8198521" y="265318"/>
            <a:ext cx="982961" cy="338554"/>
          </a:xfrm>
          <a:prstGeom prst="rect">
            <a:avLst/>
          </a:prstGeom>
          <a:noFill/>
        </p:spPr>
        <p:txBody>
          <a:bodyPr wrap="none" rtlCol="0">
            <a:spAutoFit/>
          </a:bodyPr>
          <a:lstStyle/>
          <a:p>
            <a:r>
              <a:rPr lang="en-GB" sz="1600" b="1" dirty="0"/>
              <a:t>Home.js</a:t>
            </a:r>
          </a:p>
        </p:txBody>
      </p:sp>
      <p:sp>
        <p:nvSpPr>
          <p:cNvPr id="10" name="TextBox 9">
            <a:extLst>
              <a:ext uri="{FF2B5EF4-FFF2-40B4-BE49-F238E27FC236}">
                <a16:creationId xmlns:a16="http://schemas.microsoft.com/office/drawing/2014/main" id="{15C4A63B-8A6E-1922-9B82-89D209BAAA85}"/>
              </a:ext>
            </a:extLst>
          </p:cNvPr>
          <p:cNvSpPr txBox="1"/>
          <p:nvPr/>
        </p:nvSpPr>
        <p:spPr>
          <a:xfrm>
            <a:off x="5391241" y="5212376"/>
            <a:ext cx="230733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err="1">
                <a:solidFill>
                  <a:schemeClr val="accent1">
                    <a:lumMod val="50000"/>
                  </a:schemeClr>
                </a:solidFill>
              </a:rPr>
              <a:t>axios</a:t>
            </a:r>
            <a:endParaRPr lang="en-GB" i="1" dirty="0">
              <a:solidFill>
                <a:srgbClr val="FF0000"/>
              </a:solidFill>
            </a:endParaRPr>
          </a:p>
        </p:txBody>
      </p:sp>
    </p:spTree>
    <p:extLst>
      <p:ext uri="{BB962C8B-B14F-4D97-AF65-F5344CB8AC3E}">
        <p14:creationId xmlns:p14="http://schemas.microsoft.com/office/powerpoint/2010/main" val="403550894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CFFB-0D84-DA97-7C43-E037877C4FF9}"/>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BED44DB5-DA33-8F60-38AA-F8756B8F61B3}"/>
              </a:ext>
            </a:extLst>
          </p:cNvPr>
          <p:cNvSpPr>
            <a:spLocks noGrp="1"/>
          </p:cNvSpPr>
          <p:nvPr>
            <p:ph idx="1"/>
          </p:nvPr>
        </p:nvSpPr>
        <p:spPr>
          <a:xfrm>
            <a:off x="42639" y="938089"/>
            <a:ext cx="8954487" cy="4900736"/>
          </a:xfrm>
        </p:spPr>
        <p:txBody>
          <a:bodyPr/>
          <a:lstStyle/>
          <a:p>
            <a:r>
              <a:rPr lang="en-GB" dirty="0"/>
              <a:t>Install </a:t>
            </a:r>
            <a:r>
              <a:rPr lang="en-GB" dirty="0" err="1"/>
              <a:t>Axios</a:t>
            </a:r>
            <a:endParaRPr lang="en-GB" dirty="0"/>
          </a:p>
          <a:p>
            <a:r>
              <a:rPr lang="en-GB" dirty="0"/>
              <a:t>Using the web service </a:t>
            </a:r>
            <a:r>
              <a:rPr lang="en-GB" i="1" dirty="0"/>
              <a:t>https://jsonplaceholder.typicode.com/posts</a:t>
            </a:r>
            <a:r>
              <a:rPr lang="en-GB" dirty="0"/>
              <a:t> create and </a:t>
            </a:r>
            <a:r>
              <a:rPr lang="en-GB" b="1" dirty="0" err="1"/>
              <a:t>AjaxPage</a:t>
            </a:r>
            <a:r>
              <a:rPr lang="en-GB" dirty="0"/>
              <a:t> and custom component </a:t>
            </a:r>
            <a:r>
              <a:rPr lang="en-GB" b="1" dirty="0" err="1"/>
              <a:t>useAxiosGet</a:t>
            </a:r>
            <a:endParaRPr lang="en-GB" b="1" dirty="0"/>
          </a:p>
          <a:p>
            <a:r>
              <a:rPr lang="en-GB" dirty="0"/>
              <a:t>The </a:t>
            </a:r>
            <a:r>
              <a:rPr lang="en-GB" dirty="0" err="1"/>
              <a:t>AjaxPage</a:t>
            </a:r>
            <a:r>
              <a:rPr lang="en-GB" dirty="0"/>
              <a:t> should demonstrate reading and displaying all the </a:t>
            </a:r>
            <a:r>
              <a:rPr lang="en-GB" i="1" dirty="0"/>
              <a:t>posted messages</a:t>
            </a:r>
            <a:r>
              <a:rPr lang="en-GB" dirty="0"/>
              <a:t> from the webservice using </a:t>
            </a:r>
            <a:r>
              <a:rPr lang="en-GB" b="1" dirty="0" err="1"/>
              <a:t>Axios.get</a:t>
            </a:r>
            <a:endParaRPr lang="en-GB" b="1" dirty="0"/>
          </a:p>
          <a:p>
            <a:r>
              <a:rPr lang="en-GB" dirty="0"/>
              <a:t>The </a:t>
            </a:r>
            <a:r>
              <a:rPr lang="en-GB" dirty="0" err="1"/>
              <a:t>AjaxPage</a:t>
            </a:r>
            <a:r>
              <a:rPr lang="en-GB" dirty="0"/>
              <a:t> should display a form allowing the user to provide all the information to create a new </a:t>
            </a:r>
            <a:r>
              <a:rPr lang="en-GB" i="1" dirty="0"/>
              <a:t>message</a:t>
            </a:r>
            <a:r>
              <a:rPr lang="en-GB" dirty="0"/>
              <a:t> and then add it using </a:t>
            </a:r>
            <a:r>
              <a:rPr lang="en-GB" b="1" dirty="0" err="1"/>
              <a:t>Axios.push</a:t>
            </a:r>
            <a:endParaRPr lang="en-GB" dirty="0"/>
          </a:p>
          <a:p>
            <a:pPr lvl="1">
              <a:buFont typeface="Wingdings" panose="05000000000000000000" pitchFamily="2" charset="2"/>
              <a:buChar char="Ø"/>
            </a:pPr>
            <a:r>
              <a:rPr lang="en-GB" dirty="0"/>
              <a:t>Please not that this a dummy webservice so the push operation will succeed but the new record will never be created (so will never be displayed)</a:t>
            </a:r>
          </a:p>
          <a:p>
            <a:pPr lvl="1">
              <a:buFont typeface="Wingdings" panose="05000000000000000000" pitchFamily="2" charset="2"/>
              <a:buChar char="Ø"/>
            </a:pPr>
            <a:r>
              <a:rPr lang="en-GB" dirty="0"/>
              <a:t>For now we will just display a message showing the response we got from the web service as proof the push worked.</a:t>
            </a:r>
          </a:p>
          <a:p>
            <a:endParaRPr lang="en-GB" dirty="0"/>
          </a:p>
        </p:txBody>
      </p:sp>
      <p:sp>
        <p:nvSpPr>
          <p:cNvPr id="4" name="Footer Placeholder 3">
            <a:extLst>
              <a:ext uri="{FF2B5EF4-FFF2-40B4-BE49-F238E27FC236}">
                <a16:creationId xmlns:a16="http://schemas.microsoft.com/office/drawing/2014/main" id="{1D0F0D53-DEBE-4D49-E912-BF34E88D2947}"/>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8558270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D940C-A3B6-A8DF-B57C-B97C4EE24776}"/>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33FAB50A-DDC3-2E53-6A9C-67B76F5D11B5}"/>
              </a:ext>
            </a:extLst>
          </p:cNvPr>
          <p:cNvSpPr>
            <a:spLocks noGrp="1"/>
          </p:cNvSpPr>
          <p:nvPr>
            <p:ph idx="1"/>
          </p:nvPr>
        </p:nvSpPr>
        <p:spPr>
          <a:xfrm>
            <a:off x="5367953" y="923876"/>
            <a:ext cx="3576021" cy="4143825"/>
          </a:xfrm>
        </p:spPr>
        <p:txBody>
          <a:bodyPr/>
          <a:lstStyle/>
          <a:p>
            <a:r>
              <a:rPr lang="en-GB" dirty="0"/>
              <a:t>Create a </a:t>
            </a:r>
            <a:r>
              <a:rPr lang="en-GB" b="1" dirty="0"/>
              <a:t>custom Hook</a:t>
            </a:r>
            <a:r>
              <a:rPr lang="en-GB" dirty="0"/>
              <a:t> called </a:t>
            </a:r>
            <a:r>
              <a:rPr lang="en-GB" dirty="0" err="1"/>
              <a:t>useAxiosGet</a:t>
            </a:r>
            <a:endParaRPr lang="en-GB" dirty="0"/>
          </a:p>
          <a:p>
            <a:r>
              <a:rPr lang="en-GB" dirty="0"/>
              <a:t>This hook follows the rules of hooks, meaning we can only call it at the top of a function component</a:t>
            </a:r>
          </a:p>
          <a:p>
            <a:r>
              <a:rPr lang="en-GB" dirty="0"/>
              <a:t>Hence, we would use when a component always wants to display the data from the webservice</a:t>
            </a:r>
          </a:p>
          <a:p>
            <a:pPr lvl="1"/>
            <a:r>
              <a:rPr lang="en-GB" dirty="0"/>
              <a:t>Including immediately when the component is first rendered</a:t>
            </a:r>
          </a:p>
        </p:txBody>
      </p:sp>
      <p:sp>
        <p:nvSpPr>
          <p:cNvPr id="4" name="Footer Placeholder 3">
            <a:extLst>
              <a:ext uri="{FF2B5EF4-FFF2-40B4-BE49-F238E27FC236}">
                <a16:creationId xmlns:a16="http://schemas.microsoft.com/office/drawing/2014/main" id="{99CBEE44-B0AF-6AB5-B278-8BAA2CC01F0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393CFC3-B77D-9182-7F69-1CB4C1E09B11}"/>
              </a:ext>
            </a:extLst>
          </p:cNvPr>
          <p:cNvSpPr txBox="1"/>
          <p:nvPr/>
        </p:nvSpPr>
        <p:spPr>
          <a:xfrm>
            <a:off x="200025" y="881234"/>
            <a:ext cx="5012618" cy="550920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 </a:t>
            </a:r>
            <a:r>
              <a:rPr lang="en-GB" sz="1600" dirty="0" err="1"/>
              <a:t>useEffect</a:t>
            </a:r>
            <a:r>
              <a:rPr lang="en-GB" sz="1600" dirty="0"/>
              <a:t>, </a:t>
            </a:r>
            <a:r>
              <a:rPr lang="en-GB" sz="1600" dirty="0" err="1"/>
              <a:t>useState</a:t>
            </a:r>
            <a:r>
              <a:rPr lang="en-GB" sz="1600" dirty="0"/>
              <a:t> } from "react"</a:t>
            </a:r>
          </a:p>
          <a:p>
            <a:r>
              <a:rPr lang="en-GB" sz="1600" dirty="0"/>
              <a:t>import </a:t>
            </a:r>
            <a:r>
              <a:rPr lang="en-GB" sz="1600" dirty="0" err="1"/>
              <a:t>Axios</a:t>
            </a:r>
            <a:r>
              <a:rPr lang="en-GB" sz="1600" dirty="0"/>
              <a:t> from "</a:t>
            </a:r>
            <a:r>
              <a:rPr lang="en-GB" sz="1600" dirty="0" err="1"/>
              <a:t>axios</a:t>
            </a:r>
            <a:r>
              <a:rPr lang="en-GB" sz="1600" dirty="0"/>
              <a:t>"</a:t>
            </a:r>
          </a:p>
          <a:p>
            <a:endParaRPr lang="en-GB" sz="1600" dirty="0"/>
          </a:p>
          <a:p>
            <a:r>
              <a:rPr lang="en-GB" sz="1600" dirty="0"/>
              <a:t>function </a:t>
            </a:r>
            <a:r>
              <a:rPr lang="en-GB" sz="1600" dirty="0" err="1"/>
              <a:t>useAxiosGet</a:t>
            </a:r>
            <a:r>
              <a:rPr lang="en-GB" sz="1600" dirty="0"/>
              <a:t>(</a:t>
            </a:r>
            <a:r>
              <a:rPr lang="en-GB" sz="1600" dirty="0" err="1"/>
              <a:t>url</a:t>
            </a:r>
            <a:r>
              <a:rPr lang="en-GB" sz="1600" dirty="0"/>
              <a:t>) {</a:t>
            </a:r>
          </a:p>
          <a:p>
            <a:r>
              <a:rPr lang="en-GB" sz="1600" dirty="0"/>
              <a:t>  </a:t>
            </a:r>
            <a:r>
              <a:rPr lang="en-GB" sz="1600" dirty="0" err="1"/>
              <a:t>const</a:t>
            </a:r>
            <a:r>
              <a:rPr lang="en-GB" sz="1600" dirty="0"/>
              <a:t> [data, </a:t>
            </a:r>
            <a:r>
              <a:rPr lang="en-GB" sz="1600" dirty="0" err="1"/>
              <a:t>setData</a:t>
            </a:r>
            <a:r>
              <a:rPr lang="en-GB" sz="1600" dirty="0"/>
              <a:t>] = </a:t>
            </a:r>
            <a:r>
              <a:rPr lang="en-GB" sz="1600" dirty="0" err="1"/>
              <a:t>useState</a:t>
            </a:r>
            <a:r>
              <a:rPr lang="en-GB" sz="1600" dirty="0"/>
              <a:t>(null);</a:t>
            </a:r>
          </a:p>
          <a:p>
            <a:r>
              <a:rPr lang="en-GB" sz="1600" dirty="0"/>
              <a:t>  </a:t>
            </a:r>
            <a:r>
              <a:rPr lang="en-GB" sz="1600" dirty="0" err="1"/>
              <a:t>const</a:t>
            </a:r>
            <a:r>
              <a:rPr lang="en-GB" sz="1600" dirty="0"/>
              <a:t> [error, </a:t>
            </a:r>
            <a:r>
              <a:rPr lang="en-GB" sz="1600" dirty="0" err="1"/>
              <a:t>setError</a:t>
            </a:r>
            <a:r>
              <a:rPr lang="en-GB" sz="1600" dirty="0"/>
              <a:t>] = </a:t>
            </a:r>
            <a:r>
              <a:rPr lang="en-GB" sz="1600" dirty="0" err="1"/>
              <a:t>useState</a:t>
            </a:r>
            <a:r>
              <a:rPr lang="en-GB" sz="1600" dirty="0"/>
              <a:t>(null);</a:t>
            </a:r>
          </a:p>
          <a:p>
            <a:r>
              <a:rPr lang="en-GB" sz="1600" dirty="0"/>
              <a:t>  </a:t>
            </a:r>
            <a:r>
              <a:rPr lang="en-GB" sz="1600" dirty="0" err="1"/>
              <a:t>const</a:t>
            </a:r>
            <a:r>
              <a:rPr lang="en-GB" sz="1600" dirty="0"/>
              <a:t> [loading, </a:t>
            </a:r>
            <a:r>
              <a:rPr lang="en-GB" sz="1600" dirty="0" err="1"/>
              <a:t>setLoading</a:t>
            </a:r>
            <a:r>
              <a:rPr lang="en-GB" sz="1600" dirty="0"/>
              <a:t>] = </a:t>
            </a:r>
            <a:r>
              <a:rPr lang="en-GB" sz="1600" dirty="0" err="1"/>
              <a:t>useState</a:t>
            </a:r>
            <a:r>
              <a:rPr lang="en-GB" sz="1600" dirty="0"/>
              <a:t>(false);</a:t>
            </a:r>
          </a:p>
          <a:p>
            <a:endParaRPr lang="en-GB" sz="1600" dirty="0"/>
          </a:p>
          <a:p>
            <a:r>
              <a:rPr lang="en-GB" sz="1600" dirty="0"/>
              <a:t>  </a:t>
            </a:r>
            <a:r>
              <a:rPr lang="en-GB" sz="1600" dirty="0" err="1"/>
              <a:t>useEffect</a:t>
            </a:r>
            <a:r>
              <a:rPr lang="en-GB" sz="1600" dirty="0"/>
              <a:t>(() =&gt; {</a:t>
            </a:r>
          </a:p>
          <a:p>
            <a:r>
              <a:rPr lang="en-GB" sz="1600" dirty="0"/>
              <a:t>     (async function() {</a:t>
            </a:r>
          </a:p>
          <a:p>
            <a:r>
              <a:rPr lang="en-GB" sz="1600" dirty="0"/>
              <a:t>        try {</a:t>
            </a:r>
          </a:p>
          <a:p>
            <a:r>
              <a:rPr lang="en-GB" sz="1600" dirty="0"/>
              <a:t>           </a:t>
            </a:r>
            <a:r>
              <a:rPr lang="en-GB" sz="1600" dirty="0" err="1"/>
              <a:t>setLoading</a:t>
            </a:r>
            <a:r>
              <a:rPr lang="en-GB" sz="1600" dirty="0"/>
              <a:t>(true);</a:t>
            </a:r>
          </a:p>
          <a:p>
            <a:r>
              <a:rPr lang="en-GB" sz="1600" dirty="0"/>
              <a:t>           </a:t>
            </a:r>
            <a:r>
              <a:rPr lang="en-GB" sz="1600" dirty="0" err="1"/>
              <a:t>const</a:t>
            </a:r>
            <a:r>
              <a:rPr lang="en-GB" sz="1600" dirty="0"/>
              <a:t> response = await </a:t>
            </a:r>
            <a:r>
              <a:rPr lang="en-GB" sz="1600" dirty="0" err="1"/>
              <a:t>Axios.get</a:t>
            </a:r>
            <a:r>
              <a:rPr lang="en-GB" sz="1600" dirty="0"/>
              <a:t>(</a:t>
            </a:r>
            <a:r>
              <a:rPr lang="en-GB" sz="1600" dirty="0" err="1"/>
              <a:t>url</a:t>
            </a:r>
            <a:r>
              <a:rPr lang="en-GB" sz="1600" dirty="0"/>
              <a:t>);</a:t>
            </a:r>
          </a:p>
          <a:p>
            <a:r>
              <a:rPr lang="en-GB" sz="1600" dirty="0"/>
              <a:t>           </a:t>
            </a:r>
            <a:r>
              <a:rPr lang="en-GB" sz="1600" dirty="0" err="1"/>
              <a:t>setData</a:t>
            </a:r>
            <a:r>
              <a:rPr lang="en-GB" sz="1600" dirty="0"/>
              <a:t>(</a:t>
            </a:r>
            <a:r>
              <a:rPr lang="en-GB" sz="1600" dirty="0" err="1"/>
              <a:t>response.data</a:t>
            </a:r>
            <a:r>
              <a:rPr lang="en-GB" sz="1600" dirty="0"/>
              <a:t>);</a:t>
            </a:r>
          </a:p>
          <a:p>
            <a:r>
              <a:rPr lang="en-GB" sz="1600" dirty="0"/>
              <a:t>        }</a:t>
            </a:r>
          </a:p>
          <a:p>
            <a:r>
              <a:rPr lang="en-GB" sz="1600" dirty="0"/>
              <a:t>        catch(err) { </a:t>
            </a:r>
            <a:r>
              <a:rPr lang="en-GB" sz="1600" dirty="0" err="1"/>
              <a:t>setError</a:t>
            </a:r>
            <a:r>
              <a:rPr lang="en-GB" sz="1600" dirty="0"/>
              <a:t>(err); }</a:t>
            </a:r>
          </a:p>
          <a:p>
            <a:r>
              <a:rPr lang="en-GB" sz="1600" dirty="0"/>
              <a:t>        finally { </a:t>
            </a:r>
            <a:r>
              <a:rPr lang="en-GB" sz="1600" dirty="0" err="1"/>
              <a:t>setLoading</a:t>
            </a:r>
            <a:r>
              <a:rPr lang="en-GB" sz="1600" dirty="0"/>
              <a:t>(false);  }</a:t>
            </a:r>
          </a:p>
          <a:p>
            <a:r>
              <a:rPr lang="en-GB" sz="1600" dirty="0"/>
              <a:t>     })();  </a:t>
            </a:r>
            <a:r>
              <a:rPr lang="en-GB" sz="1600" dirty="0">
                <a:solidFill>
                  <a:schemeClr val="tx2">
                    <a:lumMod val="75000"/>
                  </a:schemeClr>
                </a:solidFill>
              </a:rPr>
              <a:t>// Self invoking function</a:t>
            </a:r>
          </a:p>
          <a:p>
            <a:r>
              <a:rPr lang="en-GB" sz="1600" dirty="0"/>
              <a:t>  }, [</a:t>
            </a:r>
            <a:r>
              <a:rPr lang="en-GB" sz="1600" dirty="0" err="1"/>
              <a:t>url</a:t>
            </a:r>
            <a:r>
              <a:rPr lang="en-GB" sz="1600" dirty="0"/>
              <a:t>]);</a:t>
            </a:r>
          </a:p>
          <a:p>
            <a:r>
              <a:rPr lang="en-GB" sz="1600" dirty="0"/>
              <a:t>  return [ loading, data, error ];</a:t>
            </a:r>
          </a:p>
          <a:p>
            <a:r>
              <a:rPr lang="en-GB" sz="1600" dirty="0"/>
              <a:t>}</a:t>
            </a:r>
          </a:p>
          <a:p>
            <a:r>
              <a:rPr lang="en-GB" sz="1600" dirty="0"/>
              <a:t>export default </a:t>
            </a:r>
            <a:r>
              <a:rPr lang="en-GB" sz="1600" dirty="0" err="1"/>
              <a:t>useAxiosGet</a:t>
            </a:r>
            <a:r>
              <a:rPr lang="en-GB" sz="1600" dirty="0"/>
              <a:t>;</a:t>
            </a:r>
          </a:p>
        </p:txBody>
      </p:sp>
      <p:sp>
        <p:nvSpPr>
          <p:cNvPr id="6" name="TextBox 5">
            <a:extLst>
              <a:ext uri="{FF2B5EF4-FFF2-40B4-BE49-F238E27FC236}">
                <a16:creationId xmlns:a16="http://schemas.microsoft.com/office/drawing/2014/main" id="{9D436D6F-6C61-9482-2393-189F06EB710E}"/>
              </a:ext>
            </a:extLst>
          </p:cNvPr>
          <p:cNvSpPr txBox="1"/>
          <p:nvPr/>
        </p:nvSpPr>
        <p:spPr>
          <a:xfrm>
            <a:off x="235602" y="542680"/>
            <a:ext cx="1667444" cy="338554"/>
          </a:xfrm>
          <a:prstGeom prst="rect">
            <a:avLst/>
          </a:prstGeom>
          <a:noFill/>
        </p:spPr>
        <p:txBody>
          <a:bodyPr wrap="none" rtlCol="0">
            <a:spAutoFit/>
          </a:bodyPr>
          <a:lstStyle/>
          <a:p>
            <a:r>
              <a:rPr lang="en-GB" sz="1600" b="1" dirty="0"/>
              <a:t>useAxiosGet.js</a:t>
            </a:r>
          </a:p>
        </p:txBody>
      </p:sp>
      <p:sp>
        <p:nvSpPr>
          <p:cNvPr id="7" name="TextBox 6">
            <a:extLst>
              <a:ext uri="{FF2B5EF4-FFF2-40B4-BE49-F238E27FC236}">
                <a16:creationId xmlns:a16="http://schemas.microsoft.com/office/drawing/2014/main" id="{E8658F33-2AD7-30C7-4E37-AFDE5A83E485}"/>
              </a:ext>
            </a:extLst>
          </p:cNvPr>
          <p:cNvSpPr txBox="1"/>
          <p:nvPr/>
        </p:nvSpPr>
        <p:spPr>
          <a:xfrm>
            <a:off x="5486401" y="5179487"/>
            <a:ext cx="3457574" cy="1200329"/>
          </a:xfrm>
          <a:prstGeom prst="rect">
            <a:avLst/>
          </a:prstGeom>
          <a:noFill/>
          <a:ln>
            <a:solidFill>
              <a:srgbClr val="FF0000"/>
            </a:solidFill>
          </a:ln>
        </p:spPr>
        <p:txBody>
          <a:bodyPr wrap="square" rtlCol="0">
            <a:spAutoFit/>
          </a:bodyPr>
          <a:lstStyle/>
          <a:p>
            <a:r>
              <a:rPr lang="en-GB" dirty="0">
                <a:solidFill>
                  <a:srgbClr val="FF0000"/>
                </a:solidFill>
              </a:rPr>
              <a:t>Note: You could just create a JavaScript function in AjaxPage.js rather than a custom Hook, but this a demo!!</a:t>
            </a:r>
          </a:p>
        </p:txBody>
      </p:sp>
    </p:spTree>
    <p:extLst>
      <p:ext uri="{BB962C8B-B14F-4D97-AF65-F5344CB8AC3E}">
        <p14:creationId xmlns:p14="http://schemas.microsoft.com/office/powerpoint/2010/main" val="199642068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5908067" y="881234"/>
            <a:ext cx="2932712" cy="4957591"/>
          </a:xfrm>
        </p:spPr>
        <p:txBody>
          <a:bodyPr/>
          <a:lstStyle/>
          <a:p>
            <a:r>
              <a:rPr lang="en-GB" dirty="0"/>
              <a:t>We import the custom component </a:t>
            </a:r>
            <a:r>
              <a:rPr lang="en-GB" b="1" dirty="0" err="1"/>
              <a:t>useAxiosGet</a:t>
            </a:r>
            <a:r>
              <a:rPr lang="en-GB" dirty="0"/>
              <a:t> and </a:t>
            </a:r>
            <a:r>
              <a:rPr lang="en-GB" b="1" dirty="0" err="1"/>
              <a:t>Axios</a:t>
            </a:r>
            <a:r>
              <a:rPr lang="en-GB" dirty="0"/>
              <a:t> itself</a:t>
            </a:r>
          </a:p>
          <a:p>
            <a:endParaRPr lang="en-GB" dirty="0"/>
          </a:p>
          <a:p>
            <a:r>
              <a:rPr lang="en-GB" dirty="0"/>
              <a:t>For simplicity, we will create a </a:t>
            </a:r>
            <a:r>
              <a:rPr lang="en-GB" b="1" dirty="0" err="1"/>
              <a:t>DataItem</a:t>
            </a:r>
            <a:r>
              <a:rPr lang="en-GB" dirty="0"/>
              <a:t> function component in this file. </a:t>
            </a:r>
          </a:p>
          <a:p>
            <a:pPr lvl="1">
              <a:buFont typeface="Wingdings" panose="05000000000000000000" pitchFamily="2" charset="2"/>
              <a:buChar char="v"/>
            </a:pPr>
            <a:r>
              <a:rPr lang="en-GB" dirty="0"/>
              <a:t>We do not want expose this component so keeping it private here makes some sense. </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222721" y="881234"/>
            <a:ext cx="5647443" cy="477053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React,{ </a:t>
            </a:r>
            <a:r>
              <a:rPr lang="en-GB" sz="1600" dirty="0" err="1"/>
              <a:t>useState</a:t>
            </a:r>
            <a:r>
              <a:rPr lang="en-GB" sz="1600" dirty="0"/>
              <a:t> } from 'react';</a:t>
            </a:r>
          </a:p>
          <a:p>
            <a:r>
              <a:rPr lang="en-GB" sz="1600" dirty="0"/>
              <a:t>import </a:t>
            </a:r>
            <a:r>
              <a:rPr lang="en-GB" sz="1600" dirty="0" err="1"/>
              <a:t>useAxiosGet</a:t>
            </a:r>
            <a:r>
              <a:rPr lang="en-GB" sz="1600" dirty="0"/>
              <a:t> from './</a:t>
            </a:r>
            <a:r>
              <a:rPr lang="en-GB" sz="1600" dirty="0" err="1"/>
              <a:t>useAxiosGet</a:t>
            </a:r>
            <a:r>
              <a:rPr lang="en-GB" sz="1600" dirty="0"/>
              <a:t>';</a:t>
            </a:r>
          </a:p>
          <a:p>
            <a:r>
              <a:rPr lang="en-GB" sz="1600" dirty="0"/>
              <a:t>import </a:t>
            </a:r>
            <a:r>
              <a:rPr lang="en-GB" sz="1600" dirty="0" err="1"/>
              <a:t>Axios</a:t>
            </a:r>
            <a:r>
              <a:rPr lang="en-GB" sz="1600" dirty="0"/>
              <a:t> from "</a:t>
            </a:r>
            <a:r>
              <a:rPr lang="en-GB" sz="1600" dirty="0" err="1"/>
              <a:t>axios</a:t>
            </a:r>
            <a:r>
              <a:rPr lang="en-GB" sz="1600" dirty="0"/>
              <a:t>"</a:t>
            </a:r>
          </a:p>
          <a:p>
            <a:endParaRPr lang="en-GB" sz="1600" dirty="0"/>
          </a:p>
          <a:p>
            <a:r>
              <a:rPr lang="en-GB" sz="1600" dirty="0">
                <a:solidFill>
                  <a:schemeClr val="tx2">
                    <a:lumMod val="75000"/>
                  </a:schemeClr>
                </a:solidFill>
              </a:rPr>
              <a:t>// Function component</a:t>
            </a:r>
          </a:p>
          <a:p>
            <a:r>
              <a:rPr lang="en-GB" sz="1600" dirty="0">
                <a:solidFill>
                  <a:schemeClr val="tx2">
                    <a:lumMod val="75000"/>
                  </a:schemeClr>
                </a:solidFill>
              </a:rPr>
              <a:t>// We will keep it private it to this file, hence we</a:t>
            </a:r>
          </a:p>
          <a:p>
            <a:r>
              <a:rPr lang="en-GB" sz="1600" dirty="0">
                <a:solidFill>
                  <a:schemeClr val="tx2">
                    <a:lumMod val="75000"/>
                  </a:schemeClr>
                </a:solidFill>
              </a:rPr>
              <a:t>// will not create a separate file which technically we should</a:t>
            </a:r>
            <a:r>
              <a:rPr lang="en-GB" sz="1600" dirty="0"/>
              <a:t>.</a:t>
            </a:r>
          </a:p>
          <a:p>
            <a:r>
              <a:rPr lang="en-GB" sz="1600" dirty="0"/>
              <a:t>function </a:t>
            </a:r>
            <a:r>
              <a:rPr lang="en-GB" sz="1600" dirty="0" err="1"/>
              <a:t>DataItem</a:t>
            </a:r>
            <a:r>
              <a:rPr lang="en-GB" sz="1600" dirty="0"/>
              <a:t>(props)</a:t>
            </a:r>
          </a:p>
          <a:p>
            <a:r>
              <a:rPr lang="en-GB" sz="1600" dirty="0"/>
              <a:t>{</a:t>
            </a:r>
          </a:p>
          <a:p>
            <a:r>
              <a:rPr lang="en-GB" sz="1600" dirty="0"/>
              <a:t>    return (</a:t>
            </a:r>
          </a:p>
          <a:p>
            <a:r>
              <a:rPr lang="en-GB" sz="1600" dirty="0"/>
              <a:t>       &lt;tr&gt;</a:t>
            </a:r>
          </a:p>
          <a:p>
            <a:r>
              <a:rPr lang="en-GB" sz="1600" dirty="0"/>
              <a:t>       &lt;td&gt;{</a:t>
            </a:r>
            <a:r>
              <a:rPr lang="en-GB" sz="1600" dirty="0" err="1"/>
              <a:t>props.</a:t>
            </a:r>
            <a:r>
              <a:rPr lang="en-GB" sz="1600" b="1" dirty="0" err="1"/>
              <a:t>userId</a:t>
            </a:r>
            <a:r>
              <a:rPr lang="en-GB" sz="1600" dirty="0"/>
              <a:t>}&lt;/td&gt;</a:t>
            </a:r>
          </a:p>
          <a:p>
            <a:r>
              <a:rPr lang="en-GB" sz="1600" dirty="0"/>
              <a:t>       &lt;td&gt;{</a:t>
            </a:r>
            <a:r>
              <a:rPr lang="en-GB" sz="1600" dirty="0" err="1"/>
              <a:t>props.</a:t>
            </a:r>
            <a:r>
              <a:rPr lang="en-GB" sz="1600" b="1" dirty="0" err="1"/>
              <a:t>title</a:t>
            </a:r>
            <a:r>
              <a:rPr lang="en-GB" sz="1600" dirty="0"/>
              <a:t>}&lt;/td&gt;</a:t>
            </a:r>
          </a:p>
          <a:p>
            <a:r>
              <a:rPr lang="en-GB" sz="1600" dirty="0"/>
              <a:t>       &lt;td&gt;{</a:t>
            </a:r>
            <a:r>
              <a:rPr lang="en-GB" sz="1600" dirty="0" err="1"/>
              <a:t>props.</a:t>
            </a:r>
            <a:r>
              <a:rPr lang="en-GB" sz="1600" b="1" dirty="0" err="1"/>
              <a:t>text</a:t>
            </a:r>
            <a:r>
              <a:rPr lang="en-GB" sz="1600" dirty="0"/>
              <a:t>}&lt;/td&gt;</a:t>
            </a:r>
          </a:p>
          <a:p>
            <a:r>
              <a:rPr lang="en-GB" sz="1600" dirty="0"/>
              <a:t>       &lt;/tr&gt;</a:t>
            </a:r>
          </a:p>
          <a:p>
            <a:r>
              <a:rPr lang="en-GB" sz="1600" dirty="0"/>
              <a:t>    );</a:t>
            </a:r>
          </a:p>
          <a:p>
            <a:r>
              <a:rPr lang="en-GB" sz="1600" dirty="0"/>
              <a:t>}</a:t>
            </a:r>
          </a:p>
          <a:p>
            <a:endParaRPr lang="en-GB" sz="1600" dirty="0"/>
          </a:p>
          <a:p>
            <a:r>
              <a:rPr lang="en-GB" sz="1600" dirty="0"/>
              <a:t>…….</a:t>
            </a:r>
          </a:p>
        </p:txBody>
      </p:sp>
      <p:sp>
        <p:nvSpPr>
          <p:cNvPr id="6" name="TextBox 5">
            <a:extLst>
              <a:ext uri="{FF2B5EF4-FFF2-40B4-BE49-F238E27FC236}">
                <a16:creationId xmlns:a16="http://schemas.microsoft.com/office/drawing/2014/main" id="{39EEC9F4-1A3D-630E-2CCB-B4E439D3B90A}"/>
              </a:ext>
            </a:extLst>
          </p:cNvPr>
          <p:cNvSpPr txBox="1"/>
          <p:nvPr/>
        </p:nvSpPr>
        <p:spPr>
          <a:xfrm>
            <a:off x="235602" y="542680"/>
            <a:ext cx="1335622" cy="338554"/>
          </a:xfrm>
          <a:prstGeom prst="rect">
            <a:avLst/>
          </a:prstGeom>
          <a:noFill/>
        </p:spPr>
        <p:txBody>
          <a:bodyPr wrap="none" rtlCol="0">
            <a:spAutoFit/>
          </a:bodyPr>
          <a:lstStyle/>
          <a:p>
            <a:r>
              <a:rPr lang="en-GB" sz="1600" b="1" dirty="0"/>
              <a:t>AjaxPage.js</a:t>
            </a:r>
          </a:p>
        </p:txBody>
      </p:sp>
      <p:sp>
        <p:nvSpPr>
          <p:cNvPr id="7" name="TextBox 6">
            <a:extLst>
              <a:ext uri="{FF2B5EF4-FFF2-40B4-BE49-F238E27FC236}">
                <a16:creationId xmlns:a16="http://schemas.microsoft.com/office/drawing/2014/main" id="{BB252FAA-2405-C336-03F4-1ADADDE1BAE5}"/>
              </a:ext>
            </a:extLst>
          </p:cNvPr>
          <p:cNvSpPr txBox="1"/>
          <p:nvPr/>
        </p:nvSpPr>
        <p:spPr>
          <a:xfrm>
            <a:off x="3243143" y="3360029"/>
            <a:ext cx="2248070" cy="1077218"/>
          </a:xfrm>
          <a:prstGeom prst="rect">
            <a:avLst/>
          </a:prstGeom>
          <a:noFill/>
        </p:spPr>
        <p:txBody>
          <a:bodyPr wrap="square" rtlCol="0">
            <a:spAutoFit/>
          </a:bodyPr>
          <a:lstStyle/>
          <a:p>
            <a:r>
              <a:rPr lang="en-GB" sz="1600" dirty="0">
                <a:solidFill>
                  <a:schemeClr val="tx2">
                    <a:lumMod val="75000"/>
                  </a:schemeClr>
                </a:solidFill>
              </a:rPr>
              <a:t>Render each </a:t>
            </a:r>
            <a:r>
              <a:rPr lang="en-GB" sz="1600" i="1" dirty="0">
                <a:solidFill>
                  <a:schemeClr val="tx2">
                    <a:lumMod val="75000"/>
                  </a:schemeClr>
                </a:solidFill>
              </a:rPr>
              <a:t>message post</a:t>
            </a:r>
            <a:r>
              <a:rPr lang="en-GB" sz="1600" dirty="0">
                <a:solidFill>
                  <a:schemeClr val="tx2">
                    <a:lumMod val="75000"/>
                  </a:schemeClr>
                </a:solidFill>
              </a:rPr>
              <a:t> we receive from the webservice as a new row in a table</a:t>
            </a:r>
          </a:p>
        </p:txBody>
      </p:sp>
      <p:sp>
        <p:nvSpPr>
          <p:cNvPr id="8" name="TextBox 7">
            <a:extLst>
              <a:ext uri="{FF2B5EF4-FFF2-40B4-BE49-F238E27FC236}">
                <a16:creationId xmlns:a16="http://schemas.microsoft.com/office/drawing/2014/main" id="{301332D9-C199-4F16-5B3E-9853EC544E5C}"/>
              </a:ext>
            </a:extLst>
          </p:cNvPr>
          <p:cNvSpPr txBox="1"/>
          <p:nvPr/>
        </p:nvSpPr>
        <p:spPr>
          <a:xfrm>
            <a:off x="3227730" y="4820774"/>
            <a:ext cx="2661385" cy="830997"/>
          </a:xfrm>
          <a:prstGeom prst="rect">
            <a:avLst/>
          </a:prstGeom>
          <a:noFill/>
        </p:spPr>
        <p:txBody>
          <a:bodyPr wrap="square" rtlCol="0">
            <a:spAutoFit/>
          </a:bodyPr>
          <a:lstStyle/>
          <a:p>
            <a:r>
              <a:rPr lang="en-GB" sz="1600" dirty="0"/>
              <a:t>We will also want a unique </a:t>
            </a:r>
            <a:r>
              <a:rPr lang="en-GB" sz="1600" i="1" dirty="0"/>
              <a:t>key</a:t>
            </a:r>
            <a:r>
              <a:rPr lang="en-GB" sz="1600" dirty="0"/>
              <a:t> value but we do not want to display this</a:t>
            </a:r>
          </a:p>
        </p:txBody>
      </p:sp>
    </p:spTree>
    <p:extLst>
      <p:ext uri="{BB962C8B-B14F-4D97-AF65-F5344CB8AC3E}">
        <p14:creationId xmlns:p14="http://schemas.microsoft.com/office/powerpoint/2010/main" val="353204152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6471867" y="881234"/>
            <a:ext cx="2368911" cy="3619699"/>
          </a:xfrm>
        </p:spPr>
        <p:txBody>
          <a:bodyPr/>
          <a:lstStyle/>
          <a:p>
            <a:r>
              <a:rPr lang="en-GB" dirty="0"/>
              <a:t>We create the </a:t>
            </a:r>
            <a:r>
              <a:rPr lang="en-GB" dirty="0" err="1"/>
              <a:t>AjaxPage</a:t>
            </a:r>
            <a:r>
              <a:rPr lang="en-GB" dirty="0"/>
              <a:t> function component</a:t>
            </a:r>
          </a:p>
          <a:p>
            <a:endParaRPr lang="en-GB" dirty="0"/>
          </a:p>
          <a:p>
            <a:r>
              <a:rPr lang="en-GB" dirty="0"/>
              <a:t>We immediately create the </a:t>
            </a:r>
            <a:r>
              <a:rPr lang="en-GB" b="1" dirty="0" err="1"/>
              <a:t>useAxiosGet</a:t>
            </a:r>
            <a:r>
              <a:rPr lang="en-GB" dirty="0"/>
              <a:t> hook to read data from the web service</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200025" y="824378"/>
            <a:ext cx="6271842" cy="3785652"/>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a:t>
            </a:r>
          </a:p>
          <a:p>
            <a:r>
              <a:rPr lang="en-GB" sz="1600" dirty="0"/>
              <a:t>function </a:t>
            </a:r>
            <a:r>
              <a:rPr lang="en-GB" sz="1600" dirty="0" err="1"/>
              <a:t>AjaxPage</a:t>
            </a:r>
            <a:r>
              <a:rPr lang="en-GB" sz="1600" dirty="0"/>
              <a:t>() {</a:t>
            </a:r>
          </a:p>
          <a:p>
            <a:r>
              <a:rPr lang="en-GB" sz="1600" dirty="0"/>
              <a:t>   </a:t>
            </a:r>
            <a:r>
              <a:rPr lang="en-GB" sz="1600" dirty="0" err="1"/>
              <a:t>const</a:t>
            </a:r>
            <a:r>
              <a:rPr lang="en-GB" sz="1600" dirty="0"/>
              <a:t> [</a:t>
            </a:r>
            <a:r>
              <a:rPr lang="en-GB" sz="1600" dirty="0" err="1"/>
              <a:t>userId</a:t>
            </a:r>
            <a:r>
              <a:rPr lang="en-GB" sz="1600" dirty="0"/>
              <a:t>, </a:t>
            </a:r>
            <a:r>
              <a:rPr lang="en-GB" sz="1600" dirty="0" err="1"/>
              <a:t>setId</a:t>
            </a:r>
            <a:r>
              <a:rPr lang="en-GB" sz="1600" dirty="0"/>
              <a:t>] = </a:t>
            </a:r>
            <a:r>
              <a:rPr lang="en-GB" sz="1600" dirty="0" err="1"/>
              <a:t>useState</a:t>
            </a:r>
            <a:r>
              <a:rPr lang="en-GB" sz="1600" dirty="0"/>
              <a:t>(0);</a:t>
            </a:r>
          </a:p>
          <a:p>
            <a:r>
              <a:rPr lang="en-GB" sz="1600" dirty="0"/>
              <a:t>   </a:t>
            </a:r>
            <a:r>
              <a:rPr lang="en-GB" sz="1600" dirty="0" err="1"/>
              <a:t>const</a:t>
            </a:r>
            <a:r>
              <a:rPr lang="en-GB" sz="1600" dirty="0"/>
              <a:t> [title, </a:t>
            </a:r>
            <a:r>
              <a:rPr lang="en-GB" sz="1600" dirty="0" err="1"/>
              <a:t>setTitle</a:t>
            </a:r>
            <a:r>
              <a:rPr lang="en-GB" sz="1600" dirty="0"/>
              <a:t>] = </a:t>
            </a:r>
            <a:r>
              <a:rPr lang="en-GB" sz="1600" dirty="0" err="1"/>
              <a:t>useState</a:t>
            </a:r>
            <a:r>
              <a:rPr lang="en-GB" sz="1600" dirty="0"/>
              <a:t>("");</a:t>
            </a:r>
          </a:p>
          <a:p>
            <a:r>
              <a:rPr lang="en-GB" sz="1600" dirty="0"/>
              <a:t>   </a:t>
            </a:r>
            <a:r>
              <a:rPr lang="en-GB" sz="1600" dirty="0" err="1"/>
              <a:t>const</a:t>
            </a:r>
            <a:r>
              <a:rPr lang="en-GB" sz="1600" dirty="0"/>
              <a:t> [</a:t>
            </a:r>
            <a:r>
              <a:rPr lang="en-GB" sz="1600" dirty="0" err="1"/>
              <a:t>articleBody</a:t>
            </a:r>
            <a:r>
              <a:rPr lang="en-GB" sz="1600" dirty="0"/>
              <a:t>, </a:t>
            </a:r>
            <a:r>
              <a:rPr lang="en-GB" sz="1600" dirty="0" err="1"/>
              <a:t>setArticleBody</a:t>
            </a:r>
            <a:r>
              <a:rPr lang="en-GB" sz="1600" dirty="0"/>
              <a:t>] = </a:t>
            </a:r>
            <a:r>
              <a:rPr lang="en-GB" sz="1600" dirty="0" err="1"/>
              <a:t>useState</a:t>
            </a:r>
            <a:r>
              <a:rPr lang="en-GB" sz="1600" dirty="0"/>
              <a:t>("");</a:t>
            </a:r>
          </a:p>
          <a:p>
            <a:r>
              <a:rPr lang="en-GB" sz="1600" dirty="0"/>
              <a:t>   </a:t>
            </a:r>
            <a:r>
              <a:rPr lang="en-GB" sz="1600" dirty="0" err="1"/>
              <a:t>const</a:t>
            </a:r>
            <a:r>
              <a:rPr lang="en-GB" sz="1600" dirty="0"/>
              <a:t> [</a:t>
            </a:r>
            <a:r>
              <a:rPr lang="en-GB" sz="1600" dirty="0" err="1"/>
              <a:t>postResponse</a:t>
            </a:r>
            <a:r>
              <a:rPr lang="en-GB" sz="1600" dirty="0"/>
              <a:t>, </a:t>
            </a:r>
            <a:r>
              <a:rPr lang="en-GB" sz="1600" dirty="0" err="1"/>
              <a:t>setPostResponse</a:t>
            </a:r>
            <a:r>
              <a:rPr lang="en-GB" sz="1600" dirty="0"/>
              <a:t>] = </a:t>
            </a:r>
            <a:r>
              <a:rPr lang="en-GB" sz="1600" dirty="0" err="1"/>
              <a:t>useState</a:t>
            </a:r>
            <a:r>
              <a:rPr lang="en-GB" sz="1600" dirty="0"/>
              <a:t>(null);</a:t>
            </a:r>
          </a:p>
          <a:p>
            <a:r>
              <a:rPr lang="en-GB" sz="1600" dirty="0"/>
              <a:t>   </a:t>
            </a:r>
            <a:r>
              <a:rPr lang="en-GB" sz="1600" dirty="0" err="1"/>
              <a:t>const</a:t>
            </a:r>
            <a:r>
              <a:rPr lang="en-GB" sz="1600" dirty="0"/>
              <a:t> [</a:t>
            </a:r>
            <a:r>
              <a:rPr lang="en-GB" sz="1600" dirty="0" err="1"/>
              <a:t>postError</a:t>
            </a:r>
            <a:r>
              <a:rPr lang="en-GB" sz="1600" dirty="0"/>
              <a:t>, </a:t>
            </a:r>
            <a:r>
              <a:rPr lang="en-GB" sz="1600" dirty="0" err="1"/>
              <a:t>setPostError</a:t>
            </a:r>
            <a:r>
              <a:rPr lang="en-GB" sz="1600" dirty="0"/>
              <a:t>] = </a:t>
            </a:r>
            <a:r>
              <a:rPr lang="en-GB" sz="1600" dirty="0" err="1"/>
              <a:t>useState</a:t>
            </a:r>
            <a:r>
              <a:rPr lang="en-GB" sz="1600" dirty="0"/>
              <a:t>(null);</a:t>
            </a:r>
          </a:p>
          <a:p>
            <a:r>
              <a:rPr lang="en-GB" sz="1600" dirty="0"/>
              <a:t>   </a:t>
            </a:r>
            <a:r>
              <a:rPr lang="en-GB" sz="1600" dirty="0" err="1"/>
              <a:t>const</a:t>
            </a:r>
            <a:r>
              <a:rPr lang="en-GB" sz="1600" dirty="0"/>
              <a:t> [</a:t>
            </a:r>
            <a:r>
              <a:rPr lang="en-GB" sz="1600" dirty="0" err="1"/>
              <a:t>processingPost</a:t>
            </a:r>
            <a:r>
              <a:rPr lang="en-GB" sz="1600" dirty="0"/>
              <a:t>, </a:t>
            </a:r>
            <a:r>
              <a:rPr lang="en-GB" sz="1600" dirty="0" err="1"/>
              <a:t>setProcessingPost</a:t>
            </a:r>
            <a:r>
              <a:rPr lang="en-GB" sz="1600" dirty="0"/>
              <a:t>] = </a:t>
            </a:r>
            <a:r>
              <a:rPr lang="en-GB" sz="1600" dirty="0" err="1"/>
              <a:t>useState</a:t>
            </a:r>
            <a:r>
              <a:rPr lang="en-GB" sz="1600" dirty="0"/>
              <a:t>(false);</a:t>
            </a:r>
          </a:p>
          <a:p>
            <a:endParaRPr lang="en-GB" sz="1600" dirty="0"/>
          </a:p>
          <a:p>
            <a:r>
              <a:rPr lang="en-GB" sz="1600" dirty="0"/>
              <a:t>   // Custom hooks obey Rules of Hooks.</a:t>
            </a:r>
          </a:p>
          <a:p>
            <a:r>
              <a:rPr lang="en-GB" sz="1600" dirty="0"/>
              <a:t>   </a:t>
            </a:r>
            <a:r>
              <a:rPr lang="en-GB" sz="1600" dirty="0" err="1"/>
              <a:t>const</a:t>
            </a:r>
            <a:r>
              <a:rPr lang="en-GB" sz="1600" dirty="0"/>
              <a:t> [loading, data, error] =    </a:t>
            </a:r>
            <a:br>
              <a:rPr lang="en-GB" sz="1600" dirty="0"/>
            </a:br>
            <a:r>
              <a:rPr lang="en-GB" sz="1600" dirty="0"/>
              <a:t>            </a:t>
            </a:r>
            <a:r>
              <a:rPr lang="en-GB" sz="1600" b="1" dirty="0" err="1"/>
              <a:t>useAxiosGet</a:t>
            </a:r>
            <a:r>
              <a:rPr lang="en-GB" sz="1600" dirty="0"/>
              <a:t>("https://jsonplaceholder.typicode.com/posts");</a:t>
            </a:r>
          </a:p>
          <a:p>
            <a:endParaRPr lang="en-GB" sz="1600" dirty="0"/>
          </a:p>
          <a:p>
            <a:r>
              <a:rPr lang="en-GB" sz="1600" dirty="0"/>
              <a:t>   if(error) { console.log(</a:t>
            </a:r>
            <a:r>
              <a:rPr lang="en-GB" sz="1600" dirty="0" err="1"/>
              <a:t>error.message</a:t>
            </a:r>
            <a:r>
              <a:rPr lang="en-GB" sz="1600" dirty="0"/>
              <a:t>); }</a:t>
            </a:r>
          </a:p>
          <a:p>
            <a:r>
              <a:rPr lang="en-GB" sz="1600" dirty="0"/>
              <a:t>   if(</a:t>
            </a:r>
            <a:r>
              <a:rPr lang="en-GB" sz="1600" dirty="0" err="1"/>
              <a:t>postError</a:t>
            </a:r>
            <a:r>
              <a:rPr lang="en-GB" sz="1600" dirty="0"/>
              <a:t>) { console.log(</a:t>
            </a:r>
            <a:r>
              <a:rPr lang="en-GB" sz="1600" dirty="0" err="1"/>
              <a:t>postError.message</a:t>
            </a:r>
            <a:r>
              <a:rPr lang="en-GB" sz="1600" dirty="0"/>
              <a:t>); }</a:t>
            </a:r>
          </a:p>
        </p:txBody>
      </p:sp>
      <p:sp>
        <p:nvSpPr>
          <p:cNvPr id="6" name="TextBox 5">
            <a:extLst>
              <a:ext uri="{FF2B5EF4-FFF2-40B4-BE49-F238E27FC236}">
                <a16:creationId xmlns:a16="http://schemas.microsoft.com/office/drawing/2014/main" id="{39EEC9F4-1A3D-630E-2CCB-B4E439D3B90A}"/>
              </a:ext>
            </a:extLst>
          </p:cNvPr>
          <p:cNvSpPr txBox="1"/>
          <p:nvPr/>
        </p:nvSpPr>
        <p:spPr>
          <a:xfrm>
            <a:off x="235602" y="485824"/>
            <a:ext cx="1335622" cy="338554"/>
          </a:xfrm>
          <a:prstGeom prst="rect">
            <a:avLst/>
          </a:prstGeom>
          <a:noFill/>
        </p:spPr>
        <p:txBody>
          <a:bodyPr wrap="none" rtlCol="0">
            <a:spAutoFit/>
          </a:bodyPr>
          <a:lstStyle/>
          <a:p>
            <a:r>
              <a:rPr lang="en-GB" sz="1600" b="1" dirty="0"/>
              <a:t>AjaxPage.js</a:t>
            </a:r>
          </a:p>
        </p:txBody>
      </p:sp>
      <p:sp>
        <p:nvSpPr>
          <p:cNvPr id="7" name="Content Placeholder 2">
            <a:extLst>
              <a:ext uri="{FF2B5EF4-FFF2-40B4-BE49-F238E27FC236}">
                <a16:creationId xmlns:a16="http://schemas.microsoft.com/office/drawing/2014/main" id="{0905D37C-419F-D695-8BBB-D353944F93AB}"/>
              </a:ext>
            </a:extLst>
          </p:cNvPr>
          <p:cNvSpPr txBox="1">
            <a:spLocks/>
          </p:cNvSpPr>
          <p:nvPr/>
        </p:nvSpPr>
        <p:spPr bwMode="auto">
          <a:xfrm>
            <a:off x="-75016" y="4593319"/>
            <a:ext cx="8598361" cy="2264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We have a number of state variables</a:t>
            </a:r>
          </a:p>
          <a:p>
            <a:pPr lvl="1">
              <a:buFont typeface="Wingdings" panose="05000000000000000000" pitchFamily="2" charset="2"/>
              <a:buChar char="v"/>
            </a:pPr>
            <a:r>
              <a:rPr lang="en-GB" b="1" dirty="0" err="1"/>
              <a:t>userId</a:t>
            </a:r>
            <a:r>
              <a:rPr lang="en-GB" dirty="0"/>
              <a:t>, </a:t>
            </a:r>
            <a:r>
              <a:rPr lang="en-GB" b="1" dirty="0"/>
              <a:t>title</a:t>
            </a:r>
            <a:r>
              <a:rPr lang="en-GB" dirty="0"/>
              <a:t> and </a:t>
            </a:r>
            <a:r>
              <a:rPr lang="en-GB" b="1" dirty="0" err="1"/>
              <a:t>articleBody</a:t>
            </a:r>
            <a:r>
              <a:rPr lang="en-GB" dirty="0"/>
              <a:t> are used to store the form values that will be entered by the user</a:t>
            </a:r>
          </a:p>
          <a:p>
            <a:pPr lvl="1">
              <a:buFont typeface="Wingdings" panose="05000000000000000000" pitchFamily="2" charset="2"/>
              <a:buChar char="v"/>
            </a:pPr>
            <a:r>
              <a:rPr lang="en-GB" b="1" dirty="0" err="1"/>
              <a:t>postResponse</a:t>
            </a:r>
            <a:r>
              <a:rPr lang="en-GB" dirty="0"/>
              <a:t>, </a:t>
            </a:r>
            <a:r>
              <a:rPr lang="en-GB" b="1" dirty="0" err="1"/>
              <a:t>postError</a:t>
            </a:r>
            <a:r>
              <a:rPr lang="en-GB" dirty="0"/>
              <a:t> and </a:t>
            </a:r>
            <a:r>
              <a:rPr lang="en-GB" b="1" dirty="0" err="1"/>
              <a:t>processingPost</a:t>
            </a:r>
            <a:r>
              <a:rPr lang="en-GB" dirty="0"/>
              <a:t> are used to record the state of the </a:t>
            </a:r>
            <a:r>
              <a:rPr lang="en-GB" dirty="0" err="1"/>
              <a:t>Axios</a:t>
            </a:r>
            <a:r>
              <a:rPr lang="en-GB" dirty="0"/>
              <a:t> POST request when the user submits the form to add the new record</a:t>
            </a:r>
            <a:endParaRPr lang="en-GB" b="1" dirty="0"/>
          </a:p>
        </p:txBody>
      </p:sp>
    </p:spTree>
    <p:extLst>
      <p:ext uri="{BB962C8B-B14F-4D97-AF65-F5344CB8AC3E}">
        <p14:creationId xmlns:p14="http://schemas.microsoft.com/office/powerpoint/2010/main" val="382279915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6319088" y="844550"/>
            <a:ext cx="2766888" cy="2988349"/>
          </a:xfrm>
        </p:spPr>
        <p:txBody>
          <a:bodyPr/>
          <a:lstStyle/>
          <a:p>
            <a:r>
              <a:rPr lang="en-GB" dirty="0"/>
              <a:t>When the user submits the form we use </a:t>
            </a:r>
            <a:r>
              <a:rPr lang="en-GB" dirty="0" err="1"/>
              <a:t>Axios.post</a:t>
            </a:r>
            <a:r>
              <a:rPr lang="en-GB" dirty="0"/>
              <a:t> to send the data to the webservice</a:t>
            </a:r>
          </a:p>
          <a:p>
            <a:r>
              <a:rPr lang="en-GB" dirty="0"/>
              <a:t>The webservice itself expects the values “</a:t>
            </a:r>
            <a:r>
              <a:rPr lang="en-GB" dirty="0" err="1"/>
              <a:t>userId</a:t>
            </a:r>
            <a:r>
              <a:rPr lang="en-GB" dirty="0"/>
              <a:t>”, “title” and “body”</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117278" y="844550"/>
            <a:ext cx="6201810" cy="403187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a:t>
            </a:r>
          </a:p>
          <a:p>
            <a:r>
              <a:rPr lang="en-GB" sz="1600" dirty="0"/>
              <a:t>function </a:t>
            </a:r>
            <a:r>
              <a:rPr lang="en-GB" sz="1600" b="1" dirty="0" err="1"/>
              <a:t>handleSubmit</a:t>
            </a:r>
            <a:r>
              <a:rPr lang="en-GB" sz="1600" dirty="0"/>
              <a:t>(e) {</a:t>
            </a:r>
          </a:p>
          <a:p>
            <a:r>
              <a:rPr lang="en-GB" sz="1600" dirty="0"/>
              <a:t>      try {</a:t>
            </a:r>
          </a:p>
          <a:p>
            <a:r>
              <a:rPr lang="en-GB" sz="1600" dirty="0"/>
              <a:t>         </a:t>
            </a:r>
            <a:r>
              <a:rPr lang="en-GB" sz="1600" b="1" dirty="0" err="1"/>
              <a:t>setProcessingPost</a:t>
            </a:r>
            <a:r>
              <a:rPr lang="en-GB" sz="1600" b="1" dirty="0"/>
              <a:t>(true);</a:t>
            </a:r>
          </a:p>
          <a:p>
            <a:r>
              <a:rPr lang="en-GB" sz="1600" dirty="0"/>
              <a:t>         let response = </a:t>
            </a:r>
            <a:br>
              <a:rPr lang="en-GB" sz="1600" dirty="0"/>
            </a:br>
            <a:r>
              <a:rPr lang="en-GB" sz="1600" dirty="0"/>
              <a:t>             </a:t>
            </a:r>
            <a:r>
              <a:rPr lang="en-GB" sz="1600" b="1" dirty="0" err="1"/>
              <a:t>Axios.post</a:t>
            </a:r>
            <a:r>
              <a:rPr lang="en-GB" sz="1600" dirty="0"/>
              <a:t>("https://jsonplaceholder.typicode.com/posts", {</a:t>
            </a:r>
          </a:p>
          <a:p>
            <a:r>
              <a:rPr lang="en-GB" sz="1600" dirty="0"/>
              <a:t>             "</a:t>
            </a:r>
            <a:r>
              <a:rPr lang="en-GB" sz="1600" dirty="0" err="1"/>
              <a:t>userId</a:t>
            </a:r>
            <a:r>
              <a:rPr lang="en-GB" sz="1600" dirty="0"/>
              <a:t>": </a:t>
            </a:r>
            <a:r>
              <a:rPr lang="en-GB" sz="1600" b="1" dirty="0" err="1"/>
              <a:t>userId</a:t>
            </a:r>
            <a:r>
              <a:rPr lang="en-GB" sz="1600" dirty="0"/>
              <a:t>,</a:t>
            </a:r>
          </a:p>
          <a:p>
            <a:r>
              <a:rPr lang="en-GB" sz="1600" dirty="0"/>
              <a:t>             "title": </a:t>
            </a:r>
            <a:r>
              <a:rPr lang="en-GB" sz="1600" b="1" dirty="0"/>
              <a:t>title</a:t>
            </a:r>
            <a:r>
              <a:rPr lang="en-GB" sz="1600" dirty="0"/>
              <a:t>,</a:t>
            </a:r>
          </a:p>
          <a:p>
            <a:r>
              <a:rPr lang="en-GB" sz="1600" dirty="0"/>
              <a:t>             "body": </a:t>
            </a:r>
            <a:r>
              <a:rPr lang="en-GB" sz="1600" b="1" dirty="0" err="1"/>
              <a:t>articleBody</a:t>
            </a:r>
            <a:endParaRPr lang="en-GB" sz="1600" b="1" dirty="0"/>
          </a:p>
          <a:p>
            <a:r>
              <a:rPr lang="en-GB" sz="1600" dirty="0"/>
              <a:t>         });</a:t>
            </a:r>
          </a:p>
          <a:p>
            <a:r>
              <a:rPr lang="en-GB" sz="1600" dirty="0"/>
              <a:t>         </a:t>
            </a:r>
            <a:r>
              <a:rPr lang="en-GB" sz="1600" b="1" dirty="0" err="1"/>
              <a:t>setPostResponse</a:t>
            </a:r>
            <a:r>
              <a:rPr lang="en-GB" sz="1600" b="1" dirty="0"/>
              <a:t>(response);</a:t>
            </a:r>
          </a:p>
          <a:p>
            <a:r>
              <a:rPr lang="en-GB" sz="1600" dirty="0"/>
              <a:t>      }</a:t>
            </a:r>
          </a:p>
          <a:p>
            <a:r>
              <a:rPr lang="en-GB" sz="1600" dirty="0"/>
              <a:t>      catch(error) </a:t>
            </a:r>
            <a:r>
              <a:rPr lang="en-GB" sz="1600" b="1" dirty="0"/>
              <a:t>{ </a:t>
            </a:r>
            <a:r>
              <a:rPr lang="en-GB" sz="1600" b="1" dirty="0" err="1"/>
              <a:t>setPostError</a:t>
            </a:r>
            <a:r>
              <a:rPr lang="en-GB" sz="1600" b="1" dirty="0"/>
              <a:t>(error); </a:t>
            </a:r>
            <a:r>
              <a:rPr lang="en-GB" sz="1600" dirty="0"/>
              <a:t>}</a:t>
            </a:r>
          </a:p>
          <a:p>
            <a:r>
              <a:rPr lang="en-GB" sz="1600" dirty="0"/>
              <a:t>      finally { </a:t>
            </a:r>
            <a:r>
              <a:rPr lang="en-GB" sz="1600" b="1" dirty="0" err="1"/>
              <a:t>setProcessingPost</a:t>
            </a:r>
            <a:r>
              <a:rPr lang="en-GB" sz="1600" b="1" dirty="0"/>
              <a:t>(false); </a:t>
            </a:r>
            <a:r>
              <a:rPr lang="en-GB" sz="1600" dirty="0"/>
              <a:t>}</a:t>
            </a:r>
          </a:p>
          <a:p>
            <a:r>
              <a:rPr lang="en-GB" sz="1600" dirty="0"/>
              <a:t>      </a:t>
            </a:r>
            <a:r>
              <a:rPr lang="en-GB" sz="1600" dirty="0" err="1"/>
              <a:t>e.preventDefault</a:t>
            </a:r>
            <a:r>
              <a:rPr lang="en-GB" sz="1600" dirty="0"/>
              <a:t>();</a:t>
            </a:r>
          </a:p>
          <a:p>
            <a:r>
              <a:rPr lang="en-GB" sz="1600" dirty="0"/>
              <a:t>   }</a:t>
            </a:r>
          </a:p>
        </p:txBody>
      </p:sp>
      <p:sp>
        <p:nvSpPr>
          <p:cNvPr id="6" name="TextBox 5">
            <a:extLst>
              <a:ext uri="{FF2B5EF4-FFF2-40B4-BE49-F238E27FC236}">
                <a16:creationId xmlns:a16="http://schemas.microsoft.com/office/drawing/2014/main" id="{39EEC9F4-1A3D-630E-2CCB-B4E439D3B90A}"/>
              </a:ext>
            </a:extLst>
          </p:cNvPr>
          <p:cNvSpPr txBox="1"/>
          <p:nvPr/>
        </p:nvSpPr>
        <p:spPr>
          <a:xfrm>
            <a:off x="117278" y="505996"/>
            <a:ext cx="1335622" cy="338554"/>
          </a:xfrm>
          <a:prstGeom prst="rect">
            <a:avLst/>
          </a:prstGeom>
          <a:noFill/>
        </p:spPr>
        <p:txBody>
          <a:bodyPr wrap="none" rtlCol="0">
            <a:spAutoFit/>
          </a:bodyPr>
          <a:lstStyle/>
          <a:p>
            <a:r>
              <a:rPr lang="en-GB" sz="1600" b="1" dirty="0"/>
              <a:t>AjaxPage.js</a:t>
            </a:r>
          </a:p>
        </p:txBody>
      </p:sp>
      <p:sp>
        <p:nvSpPr>
          <p:cNvPr id="7" name="Content Placeholder 2">
            <a:extLst>
              <a:ext uri="{FF2B5EF4-FFF2-40B4-BE49-F238E27FC236}">
                <a16:creationId xmlns:a16="http://schemas.microsoft.com/office/drawing/2014/main" id="{AB08028F-E986-898A-DCF8-7CA937CB2519}"/>
              </a:ext>
            </a:extLst>
          </p:cNvPr>
          <p:cNvSpPr txBox="1">
            <a:spLocks/>
          </p:cNvSpPr>
          <p:nvPr/>
        </p:nvSpPr>
        <p:spPr bwMode="auto">
          <a:xfrm>
            <a:off x="117278" y="5059995"/>
            <a:ext cx="8834257" cy="12460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We use the state variables  </a:t>
            </a:r>
            <a:r>
              <a:rPr lang="en-GB" b="1" dirty="0" err="1"/>
              <a:t>postResponse</a:t>
            </a:r>
            <a:r>
              <a:rPr lang="en-GB" dirty="0"/>
              <a:t>, </a:t>
            </a:r>
            <a:r>
              <a:rPr lang="en-GB" b="1" dirty="0" err="1"/>
              <a:t>postError</a:t>
            </a:r>
            <a:r>
              <a:rPr lang="en-GB" dirty="0"/>
              <a:t> and </a:t>
            </a:r>
            <a:r>
              <a:rPr lang="en-GB" b="1" dirty="0" err="1"/>
              <a:t>processingPost</a:t>
            </a:r>
            <a:r>
              <a:rPr lang="en-GB" dirty="0"/>
              <a:t> to record the status of this post request and the response</a:t>
            </a:r>
          </a:p>
        </p:txBody>
      </p:sp>
      <p:sp>
        <p:nvSpPr>
          <p:cNvPr id="8" name="TextBox 7">
            <a:extLst>
              <a:ext uri="{FF2B5EF4-FFF2-40B4-BE49-F238E27FC236}">
                <a16:creationId xmlns:a16="http://schemas.microsoft.com/office/drawing/2014/main" id="{6CE9F492-2488-7FE9-1DD8-B500A3ABD769}"/>
              </a:ext>
            </a:extLst>
          </p:cNvPr>
          <p:cNvSpPr txBox="1"/>
          <p:nvPr/>
        </p:nvSpPr>
        <p:spPr>
          <a:xfrm>
            <a:off x="3263120" y="2372041"/>
            <a:ext cx="2766888" cy="830997"/>
          </a:xfrm>
          <a:prstGeom prst="rect">
            <a:avLst/>
          </a:prstGeom>
          <a:noFill/>
        </p:spPr>
        <p:txBody>
          <a:bodyPr wrap="square" rtlCol="0">
            <a:spAutoFit/>
          </a:bodyPr>
          <a:lstStyle/>
          <a:p>
            <a:r>
              <a:rPr lang="en-GB" sz="1600" dirty="0">
                <a:solidFill>
                  <a:schemeClr val="tx2">
                    <a:lumMod val="75000"/>
                  </a:schemeClr>
                </a:solidFill>
              </a:rPr>
              <a:t>Use the data entered by the user in the form stored in the state variables</a:t>
            </a:r>
          </a:p>
        </p:txBody>
      </p:sp>
      <p:sp>
        <p:nvSpPr>
          <p:cNvPr id="9" name="Right Brace 8">
            <a:extLst>
              <a:ext uri="{FF2B5EF4-FFF2-40B4-BE49-F238E27FC236}">
                <a16:creationId xmlns:a16="http://schemas.microsoft.com/office/drawing/2014/main" id="{077A7464-6586-5619-3151-B8154E32C963}"/>
              </a:ext>
            </a:extLst>
          </p:cNvPr>
          <p:cNvSpPr/>
          <p:nvPr/>
        </p:nvSpPr>
        <p:spPr bwMode="auto">
          <a:xfrm>
            <a:off x="2974975" y="2402077"/>
            <a:ext cx="237270" cy="75805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44116703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166C-2F9F-47B9-228F-AFED670B6B44}"/>
              </a:ext>
            </a:extLst>
          </p:cNvPr>
          <p:cNvSpPr>
            <a:spLocks noGrp="1"/>
          </p:cNvSpPr>
          <p:nvPr>
            <p:ph type="title"/>
          </p:nvPr>
        </p:nvSpPr>
        <p:spPr>
          <a:xfrm>
            <a:off x="6694543" y="0"/>
            <a:ext cx="2249431" cy="844550"/>
          </a:xfrm>
        </p:spPr>
        <p:txBody>
          <a:bodyPr/>
          <a:lstStyle/>
          <a:p>
            <a:r>
              <a:rPr lang="en-GB" sz="2800" dirty="0"/>
              <a:t>Exercise (</a:t>
            </a:r>
            <a:r>
              <a:rPr lang="en-GB" sz="2800" dirty="0" err="1"/>
              <a:t>Cont</a:t>
            </a:r>
            <a:r>
              <a:rPr lang="en-GB" sz="2800" dirty="0"/>
              <a:t>)</a:t>
            </a:r>
          </a:p>
        </p:txBody>
      </p:sp>
      <p:sp>
        <p:nvSpPr>
          <p:cNvPr id="3" name="Content Placeholder 2">
            <a:extLst>
              <a:ext uri="{FF2B5EF4-FFF2-40B4-BE49-F238E27FC236}">
                <a16:creationId xmlns:a16="http://schemas.microsoft.com/office/drawing/2014/main" id="{73108AF5-F0FE-9F90-E80C-E65C349659B5}"/>
              </a:ext>
            </a:extLst>
          </p:cNvPr>
          <p:cNvSpPr>
            <a:spLocks noGrp="1"/>
          </p:cNvSpPr>
          <p:nvPr>
            <p:ph idx="1"/>
          </p:nvPr>
        </p:nvSpPr>
        <p:spPr>
          <a:xfrm>
            <a:off x="6604526" y="860787"/>
            <a:ext cx="2539473" cy="5960118"/>
          </a:xfrm>
          <a:solidFill>
            <a:schemeClr val="bg1"/>
          </a:solidFill>
        </p:spPr>
        <p:txBody>
          <a:bodyPr/>
          <a:lstStyle/>
          <a:p>
            <a:r>
              <a:rPr lang="en-GB" sz="1800" dirty="0"/>
              <a:t>The </a:t>
            </a:r>
            <a:r>
              <a:rPr lang="en-GB" sz="1800" b="1" dirty="0" err="1"/>
              <a:t>displayData</a:t>
            </a:r>
            <a:r>
              <a:rPr lang="en-GB" sz="1800" dirty="0"/>
              <a:t> function is used to convert the data from the webservice into a list of </a:t>
            </a:r>
            <a:r>
              <a:rPr lang="en-GB" sz="1800" b="1" dirty="0" err="1"/>
              <a:t>DataItem</a:t>
            </a:r>
            <a:r>
              <a:rPr lang="en-GB" sz="1800" dirty="0" err="1"/>
              <a:t>s</a:t>
            </a:r>
            <a:r>
              <a:rPr lang="en-GB" sz="1800" dirty="0"/>
              <a:t>  that are then displayed in a HTML table</a:t>
            </a:r>
          </a:p>
          <a:p>
            <a:r>
              <a:rPr lang="en-GB" sz="1800" dirty="0"/>
              <a:t>The webservice gives us back an array of objects with each object containing “id”, “</a:t>
            </a:r>
            <a:r>
              <a:rPr lang="en-GB" sz="1800" dirty="0" err="1"/>
              <a:t>userId</a:t>
            </a:r>
            <a:r>
              <a:rPr lang="en-GB" sz="1800" dirty="0"/>
              <a:t>”, “title” and “body”</a:t>
            </a:r>
          </a:p>
          <a:p>
            <a:r>
              <a:rPr lang="en-GB" sz="1800" dirty="0"/>
              <a:t>The </a:t>
            </a:r>
            <a:r>
              <a:rPr lang="en-GB" sz="1800" b="1" dirty="0" err="1"/>
              <a:t>DataItem</a:t>
            </a:r>
            <a:r>
              <a:rPr lang="en-GB" sz="1800" dirty="0"/>
              <a:t> component we created expects the properties “</a:t>
            </a:r>
            <a:r>
              <a:rPr lang="en-GB" sz="1800" dirty="0" err="1"/>
              <a:t>userId</a:t>
            </a:r>
            <a:r>
              <a:rPr lang="en-GB" sz="1800" dirty="0"/>
              <a:t>”, “title” and “text”</a:t>
            </a:r>
          </a:p>
        </p:txBody>
      </p:sp>
      <p:sp>
        <p:nvSpPr>
          <p:cNvPr id="4" name="Footer Placeholder 3">
            <a:extLst>
              <a:ext uri="{FF2B5EF4-FFF2-40B4-BE49-F238E27FC236}">
                <a16:creationId xmlns:a16="http://schemas.microsoft.com/office/drawing/2014/main" id="{158537F0-6D7F-071E-F51A-ED689C8327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4CD12BD-25EB-1986-B201-07BD0B02302E}"/>
              </a:ext>
            </a:extLst>
          </p:cNvPr>
          <p:cNvSpPr txBox="1"/>
          <p:nvPr/>
        </p:nvSpPr>
        <p:spPr>
          <a:xfrm>
            <a:off x="117277" y="53332"/>
            <a:ext cx="6487249" cy="674030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a:t>
            </a:r>
          </a:p>
          <a:p>
            <a:r>
              <a:rPr lang="en-GB" sz="1600" dirty="0"/>
              <a:t> function </a:t>
            </a:r>
            <a:r>
              <a:rPr lang="en-GB" sz="1600" dirty="0" err="1"/>
              <a:t>displayData</a:t>
            </a:r>
            <a:r>
              <a:rPr lang="en-GB" sz="1600" dirty="0"/>
              <a:t>(data)</a:t>
            </a:r>
          </a:p>
          <a:p>
            <a:r>
              <a:rPr lang="en-GB" sz="1600" dirty="0"/>
              <a:t>   {</a:t>
            </a:r>
          </a:p>
          <a:p>
            <a:r>
              <a:rPr lang="en-GB" sz="1600" dirty="0"/>
              <a:t>      if(data &amp;&amp; </a:t>
            </a:r>
            <a:r>
              <a:rPr lang="en-GB" sz="1600" dirty="0" err="1"/>
              <a:t>data.length</a:t>
            </a:r>
            <a:r>
              <a:rPr lang="en-GB" sz="1600" dirty="0"/>
              <a:t> &gt; 0)</a:t>
            </a:r>
          </a:p>
          <a:p>
            <a:r>
              <a:rPr lang="en-GB" sz="1600" dirty="0"/>
              <a:t>      {</a:t>
            </a:r>
          </a:p>
          <a:p>
            <a:r>
              <a:rPr lang="en-GB" sz="1600" dirty="0"/>
              <a:t>         </a:t>
            </a:r>
            <a:r>
              <a:rPr lang="en-GB" sz="1600" dirty="0" err="1"/>
              <a:t>const</a:t>
            </a:r>
            <a:r>
              <a:rPr lang="en-GB" sz="1600" dirty="0"/>
              <a:t> </a:t>
            </a:r>
            <a:r>
              <a:rPr lang="en-GB" sz="1600" dirty="0">
                <a:solidFill>
                  <a:schemeClr val="bg2">
                    <a:lumMod val="50000"/>
                  </a:schemeClr>
                </a:solidFill>
              </a:rPr>
              <a:t>list</a:t>
            </a:r>
            <a:r>
              <a:rPr lang="en-GB" sz="1600" dirty="0"/>
              <a:t> = </a:t>
            </a:r>
            <a:r>
              <a:rPr lang="en-GB" sz="1600" dirty="0" err="1"/>
              <a:t>data.map</a:t>
            </a:r>
            <a:r>
              <a:rPr lang="en-GB" sz="1600" dirty="0"/>
              <a:t>(item =&gt; (</a:t>
            </a:r>
          </a:p>
          <a:p>
            <a:r>
              <a:rPr lang="en-GB" sz="1600" dirty="0"/>
              <a:t>            &lt;</a:t>
            </a:r>
            <a:r>
              <a:rPr lang="en-GB" sz="1600" b="1" dirty="0" err="1"/>
              <a:t>DataItem</a:t>
            </a:r>
            <a:r>
              <a:rPr lang="en-GB" sz="1600" dirty="0"/>
              <a:t> </a:t>
            </a:r>
            <a:r>
              <a:rPr lang="en-GB" sz="1600" b="1" dirty="0"/>
              <a:t>key</a:t>
            </a:r>
            <a:r>
              <a:rPr lang="en-GB" sz="1600" dirty="0"/>
              <a:t>={item.</a:t>
            </a:r>
            <a:r>
              <a:rPr lang="en-GB" sz="1600" b="1" dirty="0"/>
              <a:t>id</a:t>
            </a:r>
            <a:r>
              <a:rPr lang="en-GB" sz="1600" dirty="0"/>
              <a:t>} </a:t>
            </a:r>
            <a:r>
              <a:rPr lang="en-GB" sz="1600" b="1" dirty="0" err="1"/>
              <a:t>userId</a:t>
            </a:r>
            <a:r>
              <a:rPr lang="en-GB" sz="1600" dirty="0"/>
              <a:t>={</a:t>
            </a:r>
            <a:r>
              <a:rPr lang="en-GB" sz="1600" dirty="0" err="1"/>
              <a:t>item.</a:t>
            </a:r>
            <a:r>
              <a:rPr lang="en-GB" sz="1600" b="1" dirty="0" err="1"/>
              <a:t>userId</a:t>
            </a:r>
            <a:r>
              <a:rPr lang="en-GB" sz="1600" dirty="0"/>
              <a:t>}</a:t>
            </a:r>
            <a:br>
              <a:rPr lang="en-GB" sz="1600" dirty="0"/>
            </a:br>
            <a:r>
              <a:rPr lang="en-GB" sz="1600" dirty="0"/>
              <a:t>                      </a:t>
            </a:r>
            <a:r>
              <a:rPr lang="en-GB" sz="1600" b="1" dirty="0"/>
              <a:t>title</a:t>
            </a:r>
            <a:r>
              <a:rPr lang="en-GB" sz="1600" dirty="0"/>
              <a:t>={</a:t>
            </a:r>
            <a:r>
              <a:rPr lang="en-GB" sz="1600" dirty="0" err="1"/>
              <a:t>item.</a:t>
            </a:r>
            <a:r>
              <a:rPr lang="en-GB" sz="1600" b="1" dirty="0" err="1"/>
              <a:t>title</a:t>
            </a:r>
            <a:r>
              <a:rPr lang="en-GB" sz="1600" dirty="0"/>
              <a:t>} </a:t>
            </a:r>
            <a:r>
              <a:rPr lang="en-GB" sz="1600" b="1" dirty="0"/>
              <a:t>text</a:t>
            </a:r>
            <a:r>
              <a:rPr lang="en-GB" sz="1600" dirty="0"/>
              <a:t>={</a:t>
            </a:r>
            <a:r>
              <a:rPr lang="en-GB" sz="1600" dirty="0" err="1"/>
              <a:t>item.</a:t>
            </a:r>
            <a:r>
              <a:rPr lang="en-GB" sz="1600" b="1" dirty="0" err="1"/>
              <a:t>body</a:t>
            </a:r>
            <a:r>
              <a:rPr lang="en-GB" sz="1600" dirty="0"/>
              <a:t>} /&gt;</a:t>
            </a:r>
          </a:p>
          <a:p>
            <a:r>
              <a:rPr lang="en-GB" sz="1600" dirty="0"/>
              <a:t>         ));</a:t>
            </a:r>
          </a:p>
          <a:p>
            <a:endParaRPr lang="en-GB" sz="1600" dirty="0"/>
          </a:p>
          <a:p>
            <a:r>
              <a:rPr lang="en-GB" sz="1600" dirty="0"/>
              <a:t>         return (</a:t>
            </a:r>
          </a:p>
          <a:p>
            <a:r>
              <a:rPr lang="en-GB" sz="1600" dirty="0"/>
              <a:t>            &lt;table&gt;</a:t>
            </a:r>
          </a:p>
          <a:p>
            <a:r>
              <a:rPr lang="en-GB" sz="1600" dirty="0"/>
              <a:t>            &lt;</a:t>
            </a:r>
            <a:r>
              <a:rPr lang="en-GB" sz="1600" dirty="0" err="1"/>
              <a:t>thead</a:t>
            </a:r>
            <a:r>
              <a:rPr lang="en-GB" sz="1600" dirty="0"/>
              <a:t>&gt;</a:t>
            </a:r>
          </a:p>
          <a:p>
            <a:r>
              <a:rPr lang="en-GB" sz="1600" dirty="0"/>
              <a:t>            &lt;tr&gt;&lt;</a:t>
            </a:r>
            <a:r>
              <a:rPr lang="en-GB" sz="1600" dirty="0" err="1"/>
              <a:t>th</a:t>
            </a:r>
            <a:r>
              <a:rPr lang="en-GB" sz="1600" dirty="0"/>
              <a:t>&gt;</a:t>
            </a:r>
            <a:r>
              <a:rPr lang="en-GB" sz="1600" dirty="0" err="1"/>
              <a:t>UserID</a:t>
            </a:r>
            <a:r>
              <a:rPr lang="en-GB" sz="1600" dirty="0"/>
              <a:t>&lt;/</a:t>
            </a:r>
            <a:r>
              <a:rPr lang="en-GB" sz="1600" dirty="0" err="1"/>
              <a:t>th</a:t>
            </a:r>
            <a:r>
              <a:rPr lang="en-GB" sz="1600" dirty="0"/>
              <a:t>&gt;&lt;</a:t>
            </a:r>
            <a:r>
              <a:rPr lang="en-GB" sz="1600" dirty="0" err="1"/>
              <a:t>th</a:t>
            </a:r>
            <a:r>
              <a:rPr lang="en-GB" sz="1600" dirty="0"/>
              <a:t>&gt;Title&lt;/</a:t>
            </a:r>
            <a:r>
              <a:rPr lang="en-GB" sz="1600" dirty="0" err="1"/>
              <a:t>th</a:t>
            </a:r>
            <a:r>
              <a:rPr lang="en-GB" sz="1600" dirty="0"/>
              <a:t>&gt;&lt;</a:t>
            </a:r>
            <a:r>
              <a:rPr lang="en-GB" sz="1600" dirty="0" err="1"/>
              <a:t>th</a:t>
            </a:r>
            <a:r>
              <a:rPr lang="en-GB" sz="1600" dirty="0"/>
              <a:t>&gt;</a:t>
            </a:r>
            <a:r>
              <a:rPr lang="en-GB" sz="1600" dirty="0" err="1"/>
              <a:t>MessageText</a:t>
            </a:r>
            <a:r>
              <a:rPr lang="en-GB" sz="1600" dirty="0"/>
              <a:t>&lt;/</a:t>
            </a:r>
            <a:r>
              <a:rPr lang="en-GB" sz="1600" dirty="0" err="1"/>
              <a:t>th</a:t>
            </a:r>
            <a:r>
              <a:rPr lang="en-GB" sz="1600" dirty="0"/>
              <a:t>&gt;&lt;/tr&gt;</a:t>
            </a:r>
          </a:p>
          <a:p>
            <a:r>
              <a:rPr lang="en-GB" sz="1600" dirty="0"/>
              <a:t>            &lt;/</a:t>
            </a:r>
            <a:r>
              <a:rPr lang="en-GB" sz="1600" dirty="0" err="1"/>
              <a:t>thead</a:t>
            </a:r>
            <a:r>
              <a:rPr lang="en-GB" sz="1600" dirty="0"/>
              <a:t>&gt;</a:t>
            </a:r>
          </a:p>
          <a:p>
            <a:r>
              <a:rPr lang="en-GB" sz="1600" dirty="0"/>
              <a:t>            &lt;</a:t>
            </a:r>
            <a:r>
              <a:rPr lang="en-GB" sz="1600" dirty="0" err="1"/>
              <a:t>tbody</a:t>
            </a:r>
            <a:r>
              <a:rPr lang="en-GB" sz="1600" dirty="0"/>
              <a:t>&gt;</a:t>
            </a:r>
          </a:p>
          <a:p>
            <a:r>
              <a:rPr lang="en-GB" sz="1600" dirty="0"/>
              <a:t>            </a:t>
            </a:r>
            <a:r>
              <a:rPr lang="en-GB" sz="1600" dirty="0">
                <a:solidFill>
                  <a:schemeClr val="bg2">
                    <a:lumMod val="50000"/>
                  </a:schemeClr>
                </a:solidFill>
              </a:rPr>
              <a:t>{list}</a:t>
            </a:r>
          </a:p>
          <a:p>
            <a:r>
              <a:rPr lang="en-GB" sz="1600" dirty="0"/>
              <a:t>            &lt;/</a:t>
            </a:r>
            <a:r>
              <a:rPr lang="en-GB" sz="1600" dirty="0" err="1"/>
              <a:t>tbody</a:t>
            </a:r>
            <a:r>
              <a:rPr lang="en-GB" sz="1600" dirty="0"/>
              <a:t>&gt;</a:t>
            </a:r>
          </a:p>
          <a:p>
            <a:r>
              <a:rPr lang="en-GB" sz="1600" dirty="0"/>
              <a:t>            &lt;/table&gt;</a:t>
            </a:r>
          </a:p>
          <a:p>
            <a:r>
              <a:rPr lang="en-GB" sz="1600" dirty="0"/>
              <a:t>         );</a:t>
            </a:r>
          </a:p>
          <a:p>
            <a:r>
              <a:rPr lang="en-GB" sz="1600" dirty="0"/>
              <a:t>      }</a:t>
            </a:r>
          </a:p>
          <a:p>
            <a:r>
              <a:rPr lang="en-GB" sz="1600" dirty="0"/>
              <a:t>      else</a:t>
            </a:r>
          </a:p>
          <a:p>
            <a:r>
              <a:rPr lang="en-GB" sz="1600" dirty="0"/>
              <a:t>      {</a:t>
            </a:r>
          </a:p>
          <a:p>
            <a:r>
              <a:rPr lang="en-GB" sz="1600" dirty="0"/>
              <a:t>         return &lt;span&gt;No data available&lt;/span&gt;;</a:t>
            </a:r>
          </a:p>
          <a:p>
            <a:r>
              <a:rPr lang="en-GB" sz="1600" dirty="0"/>
              <a:t>      }</a:t>
            </a:r>
          </a:p>
          <a:p>
            <a:r>
              <a:rPr lang="en-GB" sz="1600" dirty="0"/>
              <a:t>   }</a:t>
            </a:r>
          </a:p>
        </p:txBody>
      </p:sp>
      <p:sp>
        <p:nvSpPr>
          <p:cNvPr id="6" name="TextBox 5">
            <a:extLst>
              <a:ext uri="{FF2B5EF4-FFF2-40B4-BE49-F238E27FC236}">
                <a16:creationId xmlns:a16="http://schemas.microsoft.com/office/drawing/2014/main" id="{6A43561C-A44E-2349-A99F-9A28ABC2EFCB}"/>
              </a:ext>
            </a:extLst>
          </p:cNvPr>
          <p:cNvSpPr txBox="1"/>
          <p:nvPr/>
        </p:nvSpPr>
        <p:spPr>
          <a:xfrm>
            <a:off x="5339970" y="37095"/>
            <a:ext cx="1335622" cy="338554"/>
          </a:xfrm>
          <a:prstGeom prst="rect">
            <a:avLst/>
          </a:prstGeom>
          <a:noFill/>
        </p:spPr>
        <p:txBody>
          <a:bodyPr wrap="none" rtlCol="0">
            <a:spAutoFit/>
          </a:bodyPr>
          <a:lstStyle/>
          <a:p>
            <a:r>
              <a:rPr lang="en-GB" sz="1600" b="1" dirty="0"/>
              <a:t>AjaxPage.js</a:t>
            </a:r>
          </a:p>
        </p:txBody>
      </p:sp>
      <p:sp>
        <p:nvSpPr>
          <p:cNvPr id="7" name="TextBox 6">
            <a:extLst>
              <a:ext uri="{FF2B5EF4-FFF2-40B4-BE49-F238E27FC236}">
                <a16:creationId xmlns:a16="http://schemas.microsoft.com/office/drawing/2014/main" id="{6C8292C4-9E92-39FD-B4B3-9C90B1AB1802}"/>
              </a:ext>
            </a:extLst>
          </p:cNvPr>
          <p:cNvSpPr txBox="1"/>
          <p:nvPr/>
        </p:nvSpPr>
        <p:spPr>
          <a:xfrm>
            <a:off x="4434603" y="5439563"/>
            <a:ext cx="2132021" cy="1077218"/>
          </a:xfrm>
          <a:prstGeom prst="rect">
            <a:avLst/>
          </a:prstGeom>
          <a:noFill/>
        </p:spPr>
        <p:txBody>
          <a:bodyPr wrap="square" rtlCol="0">
            <a:spAutoFit/>
          </a:bodyPr>
          <a:lstStyle/>
          <a:p>
            <a:r>
              <a:rPr lang="en-GB" sz="1600" dirty="0">
                <a:solidFill>
                  <a:schemeClr val="tx2">
                    <a:lumMod val="75000"/>
                  </a:schemeClr>
                </a:solidFill>
              </a:rPr>
              <a:t>Display this message if there are no message posts to display</a:t>
            </a:r>
          </a:p>
        </p:txBody>
      </p:sp>
      <p:sp>
        <p:nvSpPr>
          <p:cNvPr id="8" name="TextBox 7">
            <a:extLst>
              <a:ext uri="{FF2B5EF4-FFF2-40B4-BE49-F238E27FC236}">
                <a16:creationId xmlns:a16="http://schemas.microsoft.com/office/drawing/2014/main" id="{6738E01A-C3F3-780C-6260-3580A7BABAC0}"/>
              </a:ext>
            </a:extLst>
          </p:cNvPr>
          <p:cNvSpPr txBox="1"/>
          <p:nvPr/>
        </p:nvSpPr>
        <p:spPr>
          <a:xfrm>
            <a:off x="2522893" y="3786851"/>
            <a:ext cx="3567580" cy="830997"/>
          </a:xfrm>
          <a:prstGeom prst="rect">
            <a:avLst/>
          </a:prstGeom>
          <a:noFill/>
        </p:spPr>
        <p:txBody>
          <a:bodyPr wrap="square" rtlCol="0">
            <a:spAutoFit/>
          </a:bodyPr>
          <a:lstStyle/>
          <a:p>
            <a:r>
              <a:rPr lang="en-GB" sz="1600" dirty="0">
                <a:solidFill>
                  <a:schemeClr val="tx2">
                    <a:lumMod val="75000"/>
                  </a:schemeClr>
                </a:solidFill>
              </a:rPr>
              <a:t>Return a HTML table, use the </a:t>
            </a:r>
            <a:r>
              <a:rPr lang="en-GB" sz="1600" dirty="0" err="1">
                <a:solidFill>
                  <a:schemeClr val="tx2">
                    <a:lumMod val="75000"/>
                  </a:schemeClr>
                </a:solidFill>
              </a:rPr>
              <a:t>DataItem</a:t>
            </a:r>
            <a:r>
              <a:rPr lang="en-GB" sz="1600" dirty="0">
                <a:solidFill>
                  <a:schemeClr val="tx2">
                    <a:lumMod val="75000"/>
                  </a:schemeClr>
                </a:solidFill>
              </a:rPr>
              <a:t> list to create the rows for each message post we received</a:t>
            </a:r>
          </a:p>
        </p:txBody>
      </p:sp>
      <p:sp>
        <p:nvSpPr>
          <p:cNvPr id="9" name="TextBox 8">
            <a:extLst>
              <a:ext uri="{FF2B5EF4-FFF2-40B4-BE49-F238E27FC236}">
                <a16:creationId xmlns:a16="http://schemas.microsoft.com/office/drawing/2014/main" id="{A60DA411-2F18-DE86-BD89-ED9EE2D1049F}"/>
              </a:ext>
            </a:extLst>
          </p:cNvPr>
          <p:cNvSpPr txBox="1"/>
          <p:nvPr/>
        </p:nvSpPr>
        <p:spPr>
          <a:xfrm>
            <a:off x="2577376" y="1028087"/>
            <a:ext cx="3828162" cy="338554"/>
          </a:xfrm>
          <a:prstGeom prst="rect">
            <a:avLst/>
          </a:prstGeom>
          <a:noFill/>
        </p:spPr>
        <p:txBody>
          <a:bodyPr wrap="square" rtlCol="0">
            <a:spAutoFit/>
          </a:bodyPr>
          <a:lstStyle/>
          <a:p>
            <a:r>
              <a:rPr lang="en-GB" sz="1600" dirty="0">
                <a:solidFill>
                  <a:schemeClr val="tx2">
                    <a:lumMod val="75000"/>
                  </a:schemeClr>
                </a:solidFill>
              </a:rPr>
              <a:t>Convert the data into a list of </a:t>
            </a:r>
            <a:r>
              <a:rPr lang="en-GB" sz="1600" dirty="0" err="1">
                <a:solidFill>
                  <a:schemeClr val="tx2">
                    <a:lumMod val="75000"/>
                  </a:schemeClr>
                </a:solidFill>
              </a:rPr>
              <a:t>DataItems</a:t>
            </a:r>
            <a:endParaRPr lang="en-GB" sz="1600" dirty="0">
              <a:solidFill>
                <a:schemeClr val="tx2">
                  <a:lumMod val="75000"/>
                </a:schemeClr>
              </a:solidFill>
            </a:endParaRPr>
          </a:p>
        </p:txBody>
      </p:sp>
    </p:spTree>
    <p:extLst>
      <p:ext uri="{BB962C8B-B14F-4D97-AF65-F5344CB8AC3E}">
        <p14:creationId xmlns:p14="http://schemas.microsoft.com/office/powerpoint/2010/main" val="102635303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117277" y="844550"/>
            <a:ext cx="8950917" cy="5016758"/>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a:t>
            </a:r>
            <a:r>
              <a:rPr lang="en-GB" sz="1550" dirty="0"/>
              <a:t>return (</a:t>
            </a:r>
          </a:p>
          <a:p>
            <a:r>
              <a:rPr lang="en-GB" sz="1550" dirty="0"/>
              <a:t>      &lt;div&gt;</a:t>
            </a:r>
          </a:p>
          <a:p>
            <a:r>
              <a:rPr lang="en-GB" sz="1550" dirty="0"/>
              <a:t>      &lt;form </a:t>
            </a:r>
            <a:r>
              <a:rPr lang="en-GB" sz="1550" dirty="0" err="1"/>
              <a:t>onSubmit</a:t>
            </a:r>
            <a:r>
              <a:rPr lang="en-GB" sz="1550" dirty="0"/>
              <a:t>={</a:t>
            </a:r>
            <a:r>
              <a:rPr lang="en-GB" sz="1550" dirty="0" err="1"/>
              <a:t>handleSubmit</a:t>
            </a:r>
            <a:r>
              <a:rPr lang="en-GB" sz="1550" dirty="0"/>
              <a:t>}&gt;</a:t>
            </a:r>
          </a:p>
          <a:p>
            <a:r>
              <a:rPr lang="en-GB" sz="1550" dirty="0"/>
              <a:t>         &lt;label&gt;</a:t>
            </a:r>
            <a:r>
              <a:rPr lang="en-GB" sz="1550" dirty="0" err="1"/>
              <a:t>UserId</a:t>
            </a:r>
            <a:r>
              <a:rPr lang="en-GB" sz="1550" dirty="0"/>
              <a:t>&lt;input value={</a:t>
            </a:r>
            <a:r>
              <a:rPr lang="en-GB" sz="1550" b="1" dirty="0" err="1"/>
              <a:t>userId</a:t>
            </a:r>
            <a:r>
              <a:rPr lang="en-GB" sz="1550" dirty="0"/>
              <a:t>} </a:t>
            </a:r>
            <a:r>
              <a:rPr lang="en-GB" sz="1550" dirty="0" err="1"/>
              <a:t>onChange</a:t>
            </a:r>
            <a:r>
              <a:rPr lang="en-GB" sz="1550" dirty="0"/>
              <a:t>={(e)=&gt;{</a:t>
            </a:r>
            <a:r>
              <a:rPr lang="en-GB" sz="1550" b="1" dirty="0" err="1"/>
              <a:t>setId</a:t>
            </a:r>
            <a:r>
              <a:rPr lang="en-GB" sz="1550" dirty="0"/>
              <a:t>(</a:t>
            </a:r>
            <a:r>
              <a:rPr lang="en-GB" sz="1550" dirty="0" err="1"/>
              <a:t>parseInt</a:t>
            </a:r>
            <a:r>
              <a:rPr lang="en-GB" sz="1550" dirty="0"/>
              <a:t>(</a:t>
            </a:r>
            <a:r>
              <a:rPr lang="en-GB" sz="1550" dirty="0" err="1"/>
              <a:t>e.target.value</a:t>
            </a:r>
            <a:r>
              <a:rPr lang="en-GB" sz="1550" dirty="0"/>
              <a:t>))}} /&gt;&lt;/label&gt;</a:t>
            </a:r>
          </a:p>
          <a:p>
            <a:r>
              <a:rPr lang="en-GB" sz="1550" dirty="0"/>
              <a:t>         &lt;</a:t>
            </a:r>
            <a:r>
              <a:rPr lang="en-GB" sz="1550" dirty="0" err="1"/>
              <a:t>br</a:t>
            </a:r>
            <a:r>
              <a:rPr lang="en-GB" sz="1550" dirty="0"/>
              <a:t>/&gt;&lt;label&gt;Title:&lt;input value={</a:t>
            </a:r>
            <a:r>
              <a:rPr lang="en-GB" sz="1550" b="1" dirty="0"/>
              <a:t>title</a:t>
            </a:r>
            <a:r>
              <a:rPr lang="en-GB" sz="1550" dirty="0"/>
              <a:t>} </a:t>
            </a:r>
            <a:r>
              <a:rPr lang="en-GB" sz="1550" dirty="0" err="1"/>
              <a:t>onChange</a:t>
            </a:r>
            <a:r>
              <a:rPr lang="en-GB" sz="1550" dirty="0"/>
              <a:t>={(e)=&gt;{</a:t>
            </a:r>
            <a:r>
              <a:rPr lang="en-GB" sz="1550" b="1" dirty="0" err="1"/>
              <a:t>setTitle</a:t>
            </a:r>
            <a:r>
              <a:rPr lang="en-GB" sz="1550" dirty="0"/>
              <a:t>(</a:t>
            </a:r>
            <a:r>
              <a:rPr lang="en-GB" sz="1550" dirty="0" err="1"/>
              <a:t>e.target.value</a:t>
            </a:r>
            <a:r>
              <a:rPr lang="en-GB" sz="1550" dirty="0"/>
              <a:t>)}} /&gt;&lt;/label&gt;</a:t>
            </a:r>
          </a:p>
          <a:p>
            <a:r>
              <a:rPr lang="en-GB" sz="1550" dirty="0"/>
              <a:t>         &lt;</a:t>
            </a:r>
            <a:r>
              <a:rPr lang="en-GB" sz="1550" dirty="0" err="1"/>
              <a:t>br</a:t>
            </a:r>
            <a:r>
              <a:rPr lang="en-GB" sz="1550" dirty="0"/>
              <a:t>/&gt;&lt;label&gt;Text:&lt;input value={</a:t>
            </a:r>
            <a:r>
              <a:rPr lang="en-GB" sz="1550" b="1" dirty="0" err="1"/>
              <a:t>articleBody</a:t>
            </a:r>
            <a:r>
              <a:rPr lang="en-GB" sz="1550" dirty="0"/>
              <a:t>} </a:t>
            </a:r>
            <a:r>
              <a:rPr lang="en-GB" sz="1550" dirty="0" err="1"/>
              <a:t>onChange</a:t>
            </a:r>
            <a:r>
              <a:rPr lang="en-GB" sz="1550" dirty="0"/>
              <a:t>={(e)=&gt;{</a:t>
            </a:r>
            <a:r>
              <a:rPr lang="en-GB" sz="1550" b="1" dirty="0" err="1"/>
              <a:t>setArticleBody</a:t>
            </a:r>
            <a:r>
              <a:rPr lang="en-GB" sz="1550" dirty="0"/>
              <a:t>(</a:t>
            </a:r>
            <a:r>
              <a:rPr lang="en-GB" sz="1550" dirty="0" err="1"/>
              <a:t>e.target.value</a:t>
            </a:r>
            <a:r>
              <a:rPr lang="en-GB" sz="1550" dirty="0"/>
              <a:t>)}} /&gt;&lt;/label&gt;</a:t>
            </a:r>
          </a:p>
          <a:p>
            <a:r>
              <a:rPr lang="en-GB" sz="1550" dirty="0"/>
              <a:t>         &lt;</a:t>
            </a:r>
            <a:r>
              <a:rPr lang="en-GB" sz="1550" dirty="0" err="1"/>
              <a:t>br</a:t>
            </a:r>
            <a:r>
              <a:rPr lang="en-GB" sz="1550" dirty="0"/>
              <a:t>/&gt;&lt;button type="submit"&gt;Submit&lt;/button&gt;</a:t>
            </a:r>
          </a:p>
          <a:p>
            <a:r>
              <a:rPr lang="en-GB" sz="1550" dirty="0"/>
              <a:t>      &lt;/form&gt;</a:t>
            </a:r>
          </a:p>
          <a:p>
            <a:r>
              <a:rPr lang="en-GB" sz="1550" dirty="0"/>
              <a:t>      {</a:t>
            </a:r>
            <a:r>
              <a:rPr lang="en-GB" sz="1550" dirty="0" err="1"/>
              <a:t>processingPost</a:t>
            </a:r>
            <a:r>
              <a:rPr lang="en-GB" sz="1550" dirty="0"/>
              <a:t> ? &lt;span&gt;Busy processing record add...&lt;/span&gt;</a:t>
            </a:r>
          </a:p>
          <a:p>
            <a:r>
              <a:rPr lang="en-GB" sz="1550" dirty="0"/>
              <a:t>      : </a:t>
            </a:r>
            <a:r>
              <a:rPr lang="en-GB" sz="1550" dirty="0" err="1"/>
              <a:t>postResponse</a:t>
            </a:r>
            <a:r>
              <a:rPr lang="en-GB" sz="1550" dirty="0"/>
              <a:t> &amp;&amp; &lt;span&gt;</a:t>
            </a:r>
          </a:p>
          <a:p>
            <a:r>
              <a:rPr lang="en-GB" sz="1550" dirty="0"/>
              <a:t>            Record added for </a:t>
            </a:r>
            <a:r>
              <a:rPr lang="en-GB" sz="1550" dirty="0" err="1"/>
              <a:t>userID</a:t>
            </a:r>
            <a:r>
              <a:rPr lang="en-GB" sz="1550" dirty="0"/>
              <a:t> {</a:t>
            </a:r>
            <a:r>
              <a:rPr lang="en-GB" sz="1550" dirty="0" err="1"/>
              <a:t>userId</a:t>
            </a:r>
            <a:r>
              <a:rPr lang="en-GB" sz="1550" dirty="0"/>
              <a:t>} titled {title} with message {</a:t>
            </a:r>
            <a:r>
              <a:rPr lang="en-GB" sz="1550" dirty="0" err="1"/>
              <a:t>articleBody</a:t>
            </a:r>
            <a:r>
              <a:rPr lang="en-GB" sz="1550" dirty="0"/>
              <a:t>}&lt;/span&gt;}</a:t>
            </a:r>
          </a:p>
          <a:p>
            <a:r>
              <a:rPr lang="en-GB" sz="1550" dirty="0"/>
              <a:t>      {loading &amp;&amp; &lt;span&gt;Loading...&lt;/span&gt;}</a:t>
            </a:r>
          </a:p>
          <a:p>
            <a:r>
              <a:rPr lang="en-GB" sz="1550" dirty="0"/>
              <a:t>      {</a:t>
            </a:r>
            <a:r>
              <a:rPr lang="en-GB" sz="1550" dirty="0" err="1"/>
              <a:t>displayData</a:t>
            </a:r>
            <a:r>
              <a:rPr lang="en-GB" sz="1550" dirty="0"/>
              <a:t>(data)}</a:t>
            </a:r>
          </a:p>
          <a:p>
            <a:r>
              <a:rPr lang="en-GB" sz="1550" dirty="0"/>
              <a:t>      &lt;/div&gt;</a:t>
            </a:r>
          </a:p>
          <a:p>
            <a:r>
              <a:rPr lang="en-GB" sz="1550" dirty="0"/>
              <a:t>   );</a:t>
            </a:r>
          </a:p>
          <a:p>
            <a:r>
              <a:rPr lang="en-GB" sz="1550" dirty="0"/>
              <a:t>}</a:t>
            </a:r>
          </a:p>
          <a:p>
            <a:endParaRPr lang="en-GB" sz="1550" dirty="0"/>
          </a:p>
          <a:p>
            <a:r>
              <a:rPr lang="en-GB" sz="1550" dirty="0"/>
              <a:t>export default </a:t>
            </a:r>
            <a:r>
              <a:rPr lang="en-GB" sz="1550" dirty="0" err="1"/>
              <a:t>AjaxPage</a:t>
            </a:r>
            <a:r>
              <a:rPr lang="en-GB" sz="1550" dirty="0"/>
              <a:t>;</a:t>
            </a:r>
          </a:p>
        </p:txBody>
      </p:sp>
      <p:sp>
        <p:nvSpPr>
          <p:cNvPr id="6" name="TextBox 5">
            <a:extLst>
              <a:ext uri="{FF2B5EF4-FFF2-40B4-BE49-F238E27FC236}">
                <a16:creationId xmlns:a16="http://schemas.microsoft.com/office/drawing/2014/main" id="{39EEC9F4-1A3D-630E-2CCB-B4E439D3B90A}"/>
              </a:ext>
            </a:extLst>
          </p:cNvPr>
          <p:cNvSpPr txBox="1"/>
          <p:nvPr/>
        </p:nvSpPr>
        <p:spPr>
          <a:xfrm>
            <a:off x="117278" y="505996"/>
            <a:ext cx="1335622" cy="338554"/>
          </a:xfrm>
          <a:prstGeom prst="rect">
            <a:avLst/>
          </a:prstGeom>
          <a:noFill/>
        </p:spPr>
        <p:txBody>
          <a:bodyPr wrap="none" rtlCol="0">
            <a:spAutoFit/>
          </a:bodyPr>
          <a:lstStyle/>
          <a:p>
            <a:r>
              <a:rPr lang="en-GB" sz="1600" b="1" dirty="0"/>
              <a:t>AjaxPage.js</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2708867" y="4330372"/>
            <a:ext cx="6397231" cy="2489726"/>
          </a:xfrm>
          <a:solidFill>
            <a:schemeClr val="bg1"/>
          </a:solidFill>
        </p:spPr>
        <p:txBody>
          <a:bodyPr/>
          <a:lstStyle/>
          <a:p>
            <a:r>
              <a:rPr lang="en-GB" sz="1750" dirty="0"/>
              <a:t>The </a:t>
            </a:r>
            <a:r>
              <a:rPr lang="en-GB" sz="1750" dirty="0" err="1"/>
              <a:t>AjaxPage</a:t>
            </a:r>
            <a:r>
              <a:rPr lang="en-GB" sz="1750" dirty="0"/>
              <a:t> component returns this JSX content</a:t>
            </a:r>
          </a:p>
          <a:p>
            <a:pPr lvl="1">
              <a:buFont typeface="Wingdings" panose="05000000000000000000" pitchFamily="2" charset="2"/>
              <a:buChar char="v"/>
            </a:pPr>
            <a:r>
              <a:rPr lang="en-GB" sz="1750" dirty="0"/>
              <a:t>Displays a form using the state variables </a:t>
            </a:r>
            <a:r>
              <a:rPr lang="en-GB" sz="1750" b="1" dirty="0" err="1"/>
              <a:t>userId</a:t>
            </a:r>
            <a:r>
              <a:rPr lang="en-GB" sz="1750" dirty="0"/>
              <a:t>, </a:t>
            </a:r>
            <a:r>
              <a:rPr lang="en-GB" sz="1750" b="1" dirty="0"/>
              <a:t>title</a:t>
            </a:r>
            <a:r>
              <a:rPr lang="en-GB" sz="1750" dirty="0"/>
              <a:t> and </a:t>
            </a:r>
            <a:r>
              <a:rPr lang="en-GB" sz="1750" b="1" dirty="0" err="1"/>
              <a:t>articleBody</a:t>
            </a:r>
            <a:endParaRPr lang="en-GB" sz="1750" dirty="0"/>
          </a:p>
          <a:p>
            <a:pPr lvl="1">
              <a:buFont typeface="Wingdings" panose="05000000000000000000" pitchFamily="2" charset="2"/>
              <a:buChar char="v"/>
            </a:pPr>
            <a:r>
              <a:rPr lang="en-GB" sz="1750" dirty="0"/>
              <a:t>Displays either “Processing record add..” or “Record added…” with the posted message details</a:t>
            </a:r>
          </a:p>
          <a:p>
            <a:pPr lvl="1">
              <a:buFont typeface="Wingdings" panose="05000000000000000000" pitchFamily="2" charset="2"/>
              <a:buChar char="v"/>
            </a:pPr>
            <a:r>
              <a:rPr lang="en-GB" sz="1750" dirty="0"/>
              <a:t>Displays a “Loading..” message when data is being read</a:t>
            </a:r>
          </a:p>
          <a:p>
            <a:pPr lvl="1">
              <a:buFont typeface="Wingdings" panose="05000000000000000000" pitchFamily="2" charset="2"/>
              <a:buChar char="v"/>
            </a:pPr>
            <a:r>
              <a:rPr lang="en-GB" sz="1750" dirty="0"/>
              <a:t>Displays the read data using the </a:t>
            </a:r>
            <a:r>
              <a:rPr lang="en-GB" sz="1750" b="1" dirty="0" err="1"/>
              <a:t>displayData</a:t>
            </a:r>
            <a:r>
              <a:rPr lang="en-GB" sz="1750" dirty="0"/>
              <a:t> function</a:t>
            </a:r>
          </a:p>
        </p:txBody>
      </p:sp>
      <p:sp>
        <p:nvSpPr>
          <p:cNvPr id="10" name="TextBox 9">
            <a:extLst>
              <a:ext uri="{FF2B5EF4-FFF2-40B4-BE49-F238E27FC236}">
                <a16:creationId xmlns:a16="http://schemas.microsoft.com/office/drawing/2014/main" id="{0EF80288-5D82-CB3B-BA46-7973299E6859}"/>
              </a:ext>
            </a:extLst>
          </p:cNvPr>
          <p:cNvSpPr txBox="1"/>
          <p:nvPr/>
        </p:nvSpPr>
        <p:spPr>
          <a:xfrm>
            <a:off x="3975034" y="844550"/>
            <a:ext cx="5093160" cy="461665"/>
          </a:xfrm>
          <a:prstGeom prst="rect">
            <a:avLst/>
          </a:prstGeom>
          <a:noFill/>
          <a:ln>
            <a:solidFill>
              <a:schemeClr val="tx1"/>
            </a:solidFill>
          </a:ln>
        </p:spPr>
        <p:txBody>
          <a:bodyPr wrap="square" rtlCol="0">
            <a:spAutoFit/>
          </a:bodyPr>
          <a:lstStyle/>
          <a:p>
            <a:r>
              <a:rPr lang="en-GB" sz="1200" dirty="0"/>
              <a:t>This shorthand syntax is equivalent to if(</a:t>
            </a:r>
            <a:r>
              <a:rPr lang="en-GB" sz="1200" dirty="0" err="1"/>
              <a:t>processingPost</a:t>
            </a:r>
            <a:r>
              <a:rPr lang="en-GB" sz="1200" dirty="0"/>
              <a:t>) { show busy }</a:t>
            </a:r>
          </a:p>
          <a:p>
            <a:r>
              <a:rPr lang="en-GB" sz="1200" dirty="0"/>
              <a:t>else if(</a:t>
            </a:r>
            <a:r>
              <a:rPr lang="en-GB" sz="1200" dirty="0" err="1"/>
              <a:t>postResponse</a:t>
            </a:r>
            <a:r>
              <a:rPr lang="en-GB" sz="1200" dirty="0"/>
              <a:t>) { display response data }</a:t>
            </a:r>
          </a:p>
        </p:txBody>
      </p:sp>
      <p:cxnSp>
        <p:nvCxnSpPr>
          <p:cNvPr id="13" name="Connector: Elbow 12">
            <a:extLst>
              <a:ext uri="{FF2B5EF4-FFF2-40B4-BE49-F238E27FC236}">
                <a16:creationId xmlns:a16="http://schemas.microsoft.com/office/drawing/2014/main" id="{8C1347BC-DD0C-BF72-4591-ED34F55AEA04}"/>
              </a:ext>
            </a:extLst>
          </p:cNvPr>
          <p:cNvCxnSpPr>
            <a:stCxn id="10" idx="2"/>
            <a:endCxn id="20" idx="3"/>
          </p:cNvCxnSpPr>
          <p:nvPr/>
        </p:nvCxnSpPr>
        <p:spPr bwMode="auto">
          <a:xfrm rot="16200000" flipH="1">
            <a:off x="6107152" y="1720676"/>
            <a:ext cx="2309491" cy="1480567"/>
          </a:xfrm>
          <a:prstGeom prst="bentConnector4">
            <a:avLst>
              <a:gd name="adj1" fmla="val 8442"/>
              <a:gd name="adj2" fmla="val 15832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ectangle 19">
            <a:extLst>
              <a:ext uri="{FF2B5EF4-FFF2-40B4-BE49-F238E27FC236}">
                <a16:creationId xmlns:a16="http://schemas.microsoft.com/office/drawing/2014/main" id="{417B2CB6-54A1-9AD9-C0D7-C3DAF51AB733}"/>
              </a:ext>
            </a:extLst>
          </p:cNvPr>
          <p:cNvSpPr/>
          <p:nvPr/>
        </p:nvSpPr>
        <p:spPr bwMode="auto">
          <a:xfrm>
            <a:off x="416928" y="3250147"/>
            <a:ext cx="7585253" cy="731118"/>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1273955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ECD10-7683-FBB6-E235-6E043ED70F80}"/>
              </a:ext>
            </a:extLst>
          </p:cNvPr>
          <p:cNvSpPr>
            <a:spLocks noGrp="1"/>
          </p:cNvSpPr>
          <p:nvPr>
            <p:ph type="title"/>
          </p:nvPr>
        </p:nvSpPr>
        <p:spPr/>
        <p:txBody>
          <a:bodyPr/>
          <a:lstStyle/>
          <a:p>
            <a:r>
              <a:rPr lang="en-GB" dirty="0"/>
              <a:t>Useful Links</a:t>
            </a:r>
          </a:p>
        </p:txBody>
      </p:sp>
      <p:sp>
        <p:nvSpPr>
          <p:cNvPr id="3" name="Content Placeholder 2">
            <a:extLst>
              <a:ext uri="{FF2B5EF4-FFF2-40B4-BE49-F238E27FC236}">
                <a16:creationId xmlns:a16="http://schemas.microsoft.com/office/drawing/2014/main" id="{4CE76361-CFCA-B3A3-1D20-B9DB2A099E23}"/>
              </a:ext>
            </a:extLst>
          </p:cNvPr>
          <p:cNvSpPr>
            <a:spLocks noGrp="1"/>
          </p:cNvSpPr>
          <p:nvPr>
            <p:ph idx="1"/>
          </p:nvPr>
        </p:nvSpPr>
        <p:spPr>
          <a:xfrm>
            <a:off x="257175" y="1022684"/>
            <a:ext cx="8686799" cy="4816141"/>
          </a:xfrm>
        </p:spPr>
        <p:txBody>
          <a:bodyPr/>
          <a:lstStyle/>
          <a:p>
            <a:r>
              <a:rPr lang="en-GB" dirty="0" err="1"/>
              <a:t>ReactRouter</a:t>
            </a:r>
            <a:r>
              <a:rPr lang="en-GB" dirty="0"/>
              <a:t> library (used DVLA)</a:t>
            </a:r>
            <a:br>
              <a:rPr lang="en-GB" dirty="0"/>
            </a:br>
            <a:r>
              <a:rPr lang="en-GB" dirty="0">
                <a:hlinkClick r:id="rId2"/>
              </a:rPr>
              <a:t>https://reactrouter.com/en/main</a:t>
            </a:r>
            <a:endParaRPr lang="en-GB" dirty="0"/>
          </a:p>
          <a:p>
            <a:r>
              <a:rPr lang="en-GB" dirty="0" err="1"/>
              <a:t>govuk</a:t>
            </a:r>
            <a:r>
              <a:rPr lang="en-GB" dirty="0"/>
              <a:t>-react</a:t>
            </a:r>
            <a:br>
              <a:rPr lang="en-GB" dirty="0"/>
            </a:br>
            <a:r>
              <a:rPr lang="en-GB" dirty="0"/>
              <a:t>An implementation of the GOV.UK Design System in React using </a:t>
            </a:r>
            <a:r>
              <a:rPr lang="en-GB" dirty="0" err="1"/>
              <a:t>CSSinJS</a:t>
            </a:r>
            <a:r>
              <a:rPr lang="en-GB" dirty="0"/>
              <a:t> using Object notation (with styled-components).</a:t>
            </a:r>
            <a:br>
              <a:rPr lang="en-GB" dirty="0"/>
            </a:br>
            <a:r>
              <a:rPr lang="en-GB" dirty="0">
                <a:hlinkClick r:id="rId3"/>
              </a:rPr>
              <a:t>https://github.com/govuk-react/govuk-react</a:t>
            </a:r>
            <a:endParaRPr lang="en-GB" dirty="0"/>
          </a:p>
          <a:p>
            <a:r>
              <a:rPr lang="en-GB" dirty="0"/>
              <a:t>State Pool</a:t>
            </a:r>
            <a:br>
              <a:rPr lang="en-GB" dirty="0"/>
            </a:br>
            <a:r>
              <a:rPr lang="en-GB" dirty="0">
                <a:hlinkClick r:id="rId4"/>
              </a:rPr>
              <a:t>https://www.npmjs.com/package/state-pool</a:t>
            </a:r>
            <a:endParaRPr lang="en-GB" dirty="0"/>
          </a:p>
          <a:p>
            <a:r>
              <a:rPr lang="en-GB" dirty="0"/>
              <a:t>Material UI (MUI)</a:t>
            </a:r>
            <a:br>
              <a:rPr lang="en-GB" dirty="0"/>
            </a:br>
            <a:r>
              <a:rPr lang="en-GB" dirty="0">
                <a:hlinkClick r:id="rId5"/>
              </a:rPr>
              <a:t>https://mui.com/</a:t>
            </a:r>
            <a:endParaRPr lang="en-GB" dirty="0"/>
          </a:p>
          <a:p>
            <a:r>
              <a:rPr lang="en-GB" dirty="0" err="1"/>
              <a:t>OpenAPI</a:t>
            </a:r>
            <a:r>
              <a:rPr lang="en-GB" dirty="0"/>
              <a:t> Generator</a:t>
            </a:r>
          </a:p>
          <a:p>
            <a:r>
              <a:rPr lang="en-GB" dirty="0">
                <a:hlinkClick r:id="rId6"/>
              </a:rPr>
              <a:t>https://openapi-generator.tech/</a:t>
            </a:r>
            <a:endParaRPr lang="en-GB" dirty="0"/>
          </a:p>
          <a:p>
            <a:endParaRPr lang="en-GB" dirty="0"/>
          </a:p>
        </p:txBody>
      </p:sp>
      <p:sp>
        <p:nvSpPr>
          <p:cNvPr id="4" name="Footer Placeholder 3">
            <a:extLst>
              <a:ext uri="{FF2B5EF4-FFF2-40B4-BE49-F238E27FC236}">
                <a16:creationId xmlns:a16="http://schemas.microsoft.com/office/drawing/2014/main" id="{7DA04ED4-B74B-4EC8-BF0A-7EE5B4288057}"/>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2418249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67632-8399-B452-4B18-336FE7EF427A}"/>
              </a:ext>
            </a:extLst>
          </p:cNvPr>
          <p:cNvSpPr>
            <a:spLocks noGrp="1"/>
          </p:cNvSpPr>
          <p:nvPr>
            <p:ph type="title"/>
          </p:nvPr>
        </p:nvSpPr>
        <p:spPr/>
        <p:txBody>
          <a:bodyPr/>
          <a:lstStyle/>
          <a:p>
            <a:r>
              <a:rPr lang="en-GB" dirty="0"/>
              <a:t>Further Information</a:t>
            </a:r>
          </a:p>
        </p:txBody>
      </p:sp>
      <p:sp>
        <p:nvSpPr>
          <p:cNvPr id="3" name="Content Placeholder 2">
            <a:extLst>
              <a:ext uri="{FF2B5EF4-FFF2-40B4-BE49-F238E27FC236}">
                <a16:creationId xmlns:a16="http://schemas.microsoft.com/office/drawing/2014/main" id="{9C67F533-5A4E-20DF-BECB-A93F93F9E643}"/>
              </a:ext>
            </a:extLst>
          </p:cNvPr>
          <p:cNvSpPr>
            <a:spLocks noGrp="1"/>
          </p:cNvSpPr>
          <p:nvPr>
            <p:ph idx="1"/>
          </p:nvPr>
        </p:nvSpPr>
        <p:spPr/>
        <p:txBody>
          <a:bodyPr/>
          <a:lstStyle/>
          <a:p>
            <a:r>
              <a:rPr lang="en-GB" dirty="0"/>
              <a:t>https://www.taniarascia.com/getting-started-with-react/</a:t>
            </a:r>
          </a:p>
        </p:txBody>
      </p:sp>
      <p:sp>
        <p:nvSpPr>
          <p:cNvPr id="4" name="Footer Placeholder 3">
            <a:extLst>
              <a:ext uri="{FF2B5EF4-FFF2-40B4-BE49-F238E27FC236}">
                <a16:creationId xmlns:a16="http://schemas.microsoft.com/office/drawing/2014/main" id="{81934475-CE8A-2BBB-8FE5-74F55B8D6C4D}"/>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617280397"/>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95914</TotalTime>
  <Words>15432</Words>
  <Application>Microsoft Office PowerPoint</Application>
  <PresentationFormat>On-screen Show (4:3)</PresentationFormat>
  <Paragraphs>2011</Paragraphs>
  <Slides>95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95</vt:i4>
      </vt:variant>
    </vt:vector>
  </HeadingPairs>
  <TitlesOfParts>
    <vt:vector size="103" baseType="lpstr">
      <vt:lpstr>Helvetica</vt:lpstr>
      <vt:lpstr>Helvetica-Narrow</vt:lpstr>
      <vt:lpstr>Monotype Sorts</vt:lpstr>
      <vt:lpstr>Arial</vt:lpstr>
      <vt:lpstr>Impact</vt:lpstr>
      <vt:lpstr>Times New Roman</vt:lpstr>
      <vt:lpstr>Wingdings</vt:lpstr>
      <vt:lpstr>os-slides</vt:lpstr>
      <vt:lpstr>Create React App</vt:lpstr>
      <vt:lpstr>What is React?</vt:lpstr>
      <vt:lpstr>FYI: Function vs Class Components</vt:lpstr>
      <vt:lpstr>Creating an App</vt:lpstr>
      <vt:lpstr>Learning React</vt:lpstr>
      <vt:lpstr>Bundlers (webpack)</vt:lpstr>
      <vt:lpstr>webpack Entry Point</vt:lpstr>
      <vt:lpstr>webpack Output</vt:lpstr>
      <vt:lpstr>webpack Loaders</vt:lpstr>
      <vt:lpstr>webpack Mode</vt:lpstr>
      <vt:lpstr>webpack Target</vt:lpstr>
      <vt:lpstr>webpack Manifest</vt:lpstr>
      <vt:lpstr>webpack DevServer</vt:lpstr>
      <vt:lpstr>Alternative Use Vite</vt:lpstr>
      <vt:lpstr>React JS</vt:lpstr>
      <vt:lpstr>Exercise</vt:lpstr>
      <vt:lpstr>Exercise</vt:lpstr>
      <vt:lpstr>Exercise</vt:lpstr>
      <vt:lpstr>Exercise</vt:lpstr>
      <vt:lpstr>Exercise</vt:lpstr>
      <vt:lpstr>Exercise</vt:lpstr>
      <vt:lpstr>Exercise</vt:lpstr>
      <vt:lpstr>Exercise</vt:lpstr>
      <vt:lpstr>src/index.js</vt:lpstr>
      <vt:lpstr>React</vt:lpstr>
      <vt:lpstr>JavaScript XML (JSX)</vt:lpstr>
      <vt:lpstr>…but what is JSX?</vt:lpstr>
      <vt:lpstr>React Elements</vt:lpstr>
      <vt:lpstr>JSX Examples</vt:lpstr>
      <vt:lpstr>JSX vs JS File Extensions</vt:lpstr>
      <vt:lpstr>Exercise</vt:lpstr>
      <vt:lpstr>HINT</vt:lpstr>
      <vt:lpstr>JSX Examples</vt:lpstr>
      <vt:lpstr>Exercise</vt:lpstr>
      <vt:lpstr>Differences between JSX and HTML</vt:lpstr>
      <vt:lpstr>Grouping JSX</vt:lpstr>
      <vt:lpstr>JSX Event Handling</vt:lpstr>
      <vt:lpstr>Prevent Default Behaviour</vt:lpstr>
      <vt:lpstr>Components</vt:lpstr>
      <vt:lpstr>Function Component</vt:lpstr>
      <vt:lpstr>Render Components</vt:lpstr>
      <vt:lpstr>Exercise</vt:lpstr>
      <vt:lpstr>Exercise</vt:lpstr>
      <vt:lpstr>Subcomponents</vt:lpstr>
      <vt:lpstr>Properties</vt:lpstr>
      <vt:lpstr>Exercise</vt:lpstr>
      <vt:lpstr>Children</vt:lpstr>
      <vt:lpstr>Conditional Rendering</vt:lpstr>
      <vt:lpstr>Lists</vt:lpstr>
      <vt:lpstr>Example</vt:lpstr>
      <vt:lpstr>Exercise</vt:lpstr>
      <vt:lpstr>Hooks</vt:lpstr>
      <vt:lpstr>useState</vt:lpstr>
      <vt:lpstr>Important</vt:lpstr>
      <vt:lpstr>Rules of Hooks</vt:lpstr>
      <vt:lpstr>Example</vt:lpstr>
      <vt:lpstr>Exercise</vt:lpstr>
      <vt:lpstr>Exercise</vt:lpstr>
      <vt:lpstr>Exercise</vt:lpstr>
      <vt:lpstr>Controlled Components</vt:lpstr>
      <vt:lpstr>FYI</vt:lpstr>
      <vt:lpstr>Example: &lt;select&gt; Tag</vt:lpstr>
      <vt:lpstr>Exercise</vt:lpstr>
      <vt:lpstr>FYI: Uncontrolled Component</vt:lpstr>
      <vt:lpstr>FYI</vt:lpstr>
      <vt:lpstr>Effects</vt:lpstr>
      <vt:lpstr>Example</vt:lpstr>
      <vt:lpstr>FYI: Effect Hook</vt:lpstr>
      <vt:lpstr>Example</vt:lpstr>
      <vt:lpstr>Effect Hook Dependencies</vt:lpstr>
      <vt:lpstr>Example: Specify Dependency</vt:lpstr>
      <vt:lpstr>Exercise</vt:lpstr>
      <vt:lpstr>Passing Data Down</vt:lpstr>
      <vt:lpstr>Passing Data Up</vt:lpstr>
      <vt:lpstr>Passing Data Between Components</vt:lpstr>
      <vt:lpstr>Exercise</vt:lpstr>
      <vt:lpstr>Exercise (Cont)</vt:lpstr>
      <vt:lpstr>Hint</vt:lpstr>
      <vt:lpstr>Redux</vt:lpstr>
      <vt:lpstr>For bigger example of React App see additional slide deck</vt:lpstr>
      <vt:lpstr>React Server Components</vt:lpstr>
      <vt:lpstr>PowerPoint Presentation</vt:lpstr>
      <vt:lpstr>Additional Notes Custom Hooks</vt:lpstr>
      <vt:lpstr>Sharing State Logic Between Components</vt:lpstr>
      <vt:lpstr>Example</vt:lpstr>
      <vt:lpstr>Custom Hook for Axios</vt:lpstr>
      <vt:lpstr>Exercise</vt:lpstr>
      <vt:lpstr>Exercise (Cont)</vt:lpstr>
      <vt:lpstr>Exercise (Cont)</vt:lpstr>
      <vt:lpstr>Exercise (Cont)</vt:lpstr>
      <vt:lpstr>Exercise (Cont)</vt:lpstr>
      <vt:lpstr>Exercise (Cont)</vt:lpstr>
      <vt:lpstr>Exercise (Cont)</vt:lpstr>
      <vt:lpstr>Useful Links</vt:lpstr>
      <vt:lpstr>Further Information</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1714</cp:revision>
  <cp:lastPrinted>2001-06-14T13:58:17Z</cp:lastPrinted>
  <dcterms:created xsi:type="dcterms:W3CDTF">1999-06-25T18:38:26Z</dcterms:created>
  <dcterms:modified xsi:type="dcterms:W3CDTF">2025-03-28T10:28:47Z</dcterms:modified>
</cp:coreProperties>
</file>