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embeddedFontLst>
    <p:embeddedFont>
      <p:font typeface="Century Gothic" panose="020B0502020202020204" pitchFamily="34" charset="0"/>
      <p:regular r:id="rId11"/>
      <p:bold r:id="rId12"/>
      <p:italic r:id="rId13"/>
      <p:boldItalic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h7RMKrgZuK+7qCtLn/6Ked3xS5k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2.fntdata"/><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0" Type="http://schemas.openxmlformats.org/officeDocument/2006/relationships/notesMaster" Target="notesMasters/notesMaster1.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 name="Google Shape;14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Work related stress refers to the stress that the employees face within the organisation. After a survey conducted in the United Kingdom, it was seen that, around 79% of the employees faced work related stress and it is a growing concern for all. The impact of work-related stress, its cause-and-effect analysis and the macro environmental factors contributing to this stress has been analysed. </a:t>
            </a:r>
            <a:endParaRPr/>
          </a:p>
        </p:txBody>
      </p:sp>
      <p:sp>
        <p:nvSpPr>
          <p:cNvPr id="156" name="Google Shape;15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Work related stress is increasing among the employees which is impacting upon their performance as well as the organisational functioning. It is the most common form of stress that is witnessed among the employees of UK. From the several surveys that have been conducted, it was seen that, only 1% of the employee state that they did not face work related stress. Also, 17% stated that they rarely experienced stress of this type. However, more than 79% of the employees faced work related stress in the United Kingdom (Albort-Morant, et al., 2020). </a:t>
            </a:r>
            <a:endParaRPr/>
          </a:p>
          <a:p>
            <a:pPr marL="0" lvl="0" indent="0" algn="l" rtl="0">
              <a:spcBef>
                <a:spcPts val="0"/>
              </a:spcBef>
              <a:spcAft>
                <a:spcPts val="0"/>
              </a:spcAft>
              <a:buNone/>
            </a:pPr>
            <a:r>
              <a:rPr lang="en-US"/>
              <a:t>From the viewpoint of employees, it is seen that, work related stress leads to high blood pressure, headaches, heart problems, skin conditions, diabetes, arthritis, stomach problems, depression and anxiety. Several internal problems are caused within the employees’ bodies and this makes them very frustrated and irritated. The employees face several emotional issues such as anxiety, irritability, depression, liable emotions etc., due to work related stress. Also, it leads to unpunctuality and isolation in their behaviour that hampers the organisational functioning as well. From the viewpoint of organisation, it is seen that, work related stress leads to high absenteeism, high labour turnover, poor performance, low morale, increased complaints from the employees etc. (Alenezi, et al., 2018).</a:t>
            </a:r>
            <a:endParaRPr/>
          </a:p>
          <a:p>
            <a:pPr marL="0" lvl="0" indent="0" algn="l" rtl="0">
              <a:spcBef>
                <a:spcPts val="0"/>
              </a:spcBef>
              <a:spcAft>
                <a:spcPts val="0"/>
              </a:spcAft>
              <a:buNone/>
            </a:pPr>
            <a:endParaRPr/>
          </a:p>
        </p:txBody>
      </p:sp>
      <p:sp>
        <p:nvSpPr>
          <p:cNvPr id="165" name="Google Shape;165;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 cause-and-effect relationship exists with respect to work related stress. The causes of work-related stress among the employees working in the United Kingdom can be enumerated as follows- In many organisations, the organisational culture is not good which frustrates the employees. Also, the management practices are bad that create difficulties for the employees to cope up with them. Also, in many cases, it is seen that, the employees are not contented with their jobs and their demands are not fulfilled by the employer which is a major cause of work-related stress (De Sio, 2018). Moreover, the physical environment provided to the employees at work is not good and several types of role conflicts are faced by them. Other causes of work related stress among the employees include long hours of work, heavy workload, tight deadlines, changes in the duties and responsibilities, changes in the organisation, lack of autonomy given to the employees, lack of job security, monotonous and boring work, too much supervision, lack of proper resource availability, lack of equipment, harassment at work, discrimination at the workplace, very few opportunities for promotion and bad relationships with the peers and employer. All these have a far-reaching effect upon the physical, emotional, intellectual and behavioural health of the employees. With respect to physical health, it is seen that, they face headaches, sleeping disturbances, gastrointestinal upset, increasing blood pressure and cardiovascular diseases etc. With respect to emotional aspect, they face depression, anxiety, irritation etc. The negative intellectual impacts comprise of loss of memory, loss of concentration, difficulty in the thought process, poor decision-making etc. Also, the behavioural impacts comprise of isolation, unpunctuality etc</a:t>
            </a:r>
            <a:endParaRPr/>
          </a:p>
        </p:txBody>
      </p:sp>
      <p:sp>
        <p:nvSpPr>
          <p:cNvPr id="174" name="Google Shape;17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macro environmental factors contribute immensely towards increasing work related stress among the employees. These can be analysed as follows-</a:t>
            </a:r>
            <a:endParaRPr/>
          </a:p>
          <a:p>
            <a:pPr marL="0" lvl="0" indent="0" algn="l" rtl="0">
              <a:spcBef>
                <a:spcPts val="0"/>
              </a:spcBef>
              <a:spcAft>
                <a:spcPts val="0"/>
              </a:spcAft>
              <a:buNone/>
            </a:pPr>
            <a:r>
              <a:rPr lang="en-US"/>
              <a:t>Political- Many-a-times, it is seen that, political conflicts within the countries have a negative impact on businesses as a result of which they are often merged or unmerged etc. As a result, the employees working there have to face difficulties to cope up with the new system of working or to manage the change that has been implemented. This is a cause of work-related stress (Eskildsen, et al., 2017). </a:t>
            </a:r>
            <a:endParaRPr/>
          </a:p>
          <a:p>
            <a:pPr marL="0" lvl="0" indent="0" algn="l" rtl="0">
              <a:spcBef>
                <a:spcPts val="0"/>
              </a:spcBef>
              <a:spcAft>
                <a:spcPts val="0"/>
              </a:spcAft>
              <a:buNone/>
            </a:pPr>
            <a:r>
              <a:rPr lang="en-US"/>
              <a:t>Economic- Due to economic instability and crisis such as occurrence of pandemic, instability in business cycles etc, the functioning of organisation is often hampered. As a result, many of its employees are retrenched or their workload increases or their salary is reduced in order to cope up with the negative impacts. All these lead to work related stress among the employees.</a:t>
            </a:r>
            <a:endParaRPr/>
          </a:p>
          <a:p>
            <a:pPr marL="0" lvl="0" indent="0" algn="l" rtl="0">
              <a:spcBef>
                <a:spcPts val="0"/>
              </a:spcBef>
              <a:spcAft>
                <a:spcPts val="0"/>
              </a:spcAft>
              <a:buNone/>
            </a:pPr>
            <a:r>
              <a:rPr lang="en-US"/>
              <a:t>Social- Many a times, it is seen that, the employees do not get adequate promotions or are not offered enough incentives and compensation as a result of which their position in the society is affected. This creates work related stress.</a:t>
            </a:r>
            <a:endParaRPr/>
          </a:p>
          <a:p>
            <a:pPr marL="0" lvl="0" indent="0" algn="l" rtl="0">
              <a:spcBef>
                <a:spcPts val="0"/>
              </a:spcBef>
              <a:spcAft>
                <a:spcPts val="0"/>
              </a:spcAft>
              <a:buNone/>
            </a:pPr>
            <a:r>
              <a:rPr lang="en-US"/>
              <a:t>Technology- It is seen that; the businesses are adopting technology at a faster pace and many of the employees are not acquainted with the use of modern technology. This creates work related stress among them (Fumagalli, et al., 2021).  </a:t>
            </a:r>
            <a:endParaRPr/>
          </a:p>
          <a:p>
            <a:pPr marL="0" lvl="0" indent="0" algn="l" rtl="0">
              <a:spcBef>
                <a:spcPts val="0"/>
              </a:spcBef>
              <a:spcAft>
                <a:spcPts val="0"/>
              </a:spcAft>
              <a:buNone/>
            </a:pPr>
            <a:r>
              <a:rPr lang="en-US"/>
              <a:t>Environmental- Many-a-times, it is seen that, the environment in which the employees work is not satisfactory. This is a major cause of work-related stress.</a:t>
            </a:r>
            <a:endParaRPr/>
          </a:p>
          <a:p>
            <a:pPr marL="0" lvl="0" indent="0" algn="l" rtl="0">
              <a:spcBef>
                <a:spcPts val="0"/>
              </a:spcBef>
              <a:spcAft>
                <a:spcPts val="0"/>
              </a:spcAft>
              <a:buNone/>
            </a:pPr>
            <a:r>
              <a:rPr lang="en-US"/>
              <a:t>Legal- It is seen that, many of the businesses do not comply with the laws of health and safety of their employees, proper workplace act etc. As a result, the employees are not satisfied and it leads to work related stress. </a:t>
            </a:r>
            <a:endParaRPr/>
          </a:p>
          <a:p>
            <a:pPr marL="0" lvl="0" indent="0" algn="l" rtl="0">
              <a:spcBef>
                <a:spcPts val="0"/>
              </a:spcBef>
              <a:spcAft>
                <a:spcPts val="0"/>
              </a:spcAft>
              <a:buNone/>
            </a:pPr>
            <a:endParaRPr/>
          </a:p>
        </p:txBody>
      </p:sp>
      <p:sp>
        <p:nvSpPr>
          <p:cNvPr id="183" name="Google Shape;18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There are several solutions that can be adopted by the employers in order to reduce the work-related stress that the employees are facing. They must try to reduce the workload of the employees, offer them flexible working hours, give them flexible deadlines, give job security to them, prohibit all types of harassment and discrimination within the organisation etc. The most appropriate solution must be to offer proper incentives and compensation to the employees so that they get financial security and their work-related stress reduces to a large extent (Giorgi, et al., 2017). </a:t>
            </a:r>
            <a:endParaRPr/>
          </a:p>
          <a:p>
            <a:pPr marL="0" lvl="0" indent="0" algn="l" rtl="0">
              <a:spcBef>
                <a:spcPts val="0"/>
              </a:spcBef>
              <a:spcAft>
                <a:spcPts val="0"/>
              </a:spcAft>
              <a:buNone/>
            </a:pPr>
            <a:r>
              <a:rPr lang="en-US"/>
              <a:t> </a:t>
            </a:r>
            <a:endParaRPr/>
          </a:p>
          <a:p>
            <a:pPr marL="0" lvl="0" indent="0" algn="l" rtl="0">
              <a:spcBef>
                <a:spcPts val="0"/>
              </a:spcBef>
              <a:spcAft>
                <a:spcPts val="0"/>
              </a:spcAft>
              <a:buNone/>
            </a:pPr>
            <a:endParaRPr/>
          </a:p>
        </p:txBody>
      </p:sp>
      <p:sp>
        <p:nvSpPr>
          <p:cNvPr id="190" name="Google Shape;19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Thus, it is seen that, the work-related stress is an acute problem that is being faced by the employees all across the globe. It has impacted the physical, intellectual and mental well-being of the employees and adequate measures need to be taken in order to put an end to this problem. The employers must provide them with proper working conditions, proper compensation, establish good relationships with them, reduce their workload, provide the flexibility etc., so that their work-related stress can be reduced.</a:t>
            </a:r>
            <a:endParaRPr/>
          </a:p>
        </p:txBody>
      </p:sp>
      <p:sp>
        <p:nvSpPr>
          <p:cNvPr id="199" name="Google Shape;19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7" name="Google Shape;20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1"/>
        <p:cNvGrpSpPr/>
        <p:nvPr/>
      </p:nvGrpSpPr>
      <p:grpSpPr>
        <a:xfrm>
          <a:off x="0" y="0"/>
          <a:ext cx="0" cy="0"/>
          <a:chOff x="0" y="0"/>
          <a:chExt cx="0" cy="0"/>
        </a:xfrm>
      </p:grpSpPr>
      <p:sp>
        <p:nvSpPr>
          <p:cNvPr id="22" name="Google Shape;22;p10"/>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0"/>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600"/>
              <a:buNone/>
              <a:defRPr cap="none">
                <a:solidFill>
                  <a:srgbClr val="86D1D8"/>
                </a:solidFill>
              </a:defRPr>
            </a:lvl1pPr>
            <a:lvl2pPr lvl="1" algn="ctr">
              <a:spcBef>
                <a:spcPts val="1000"/>
              </a:spcBef>
              <a:spcAft>
                <a:spcPts val="0"/>
              </a:spcAft>
              <a:buSzPts val="1440"/>
              <a:buNone/>
              <a:defRPr>
                <a:solidFill>
                  <a:schemeClr val="lt1"/>
                </a:solidFill>
              </a:defRPr>
            </a:lvl2pPr>
            <a:lvl3pPr lvl="2" algn="ctr">
              <a:spcBef>
                <a:spcPts val="1000"/>
              </a:spcBef>
              <a:spcAft>
                <a:spcPts val="0"/>
              </a:spcAft>
              <a:buSzPts val="1280"/>
              <a:buNone/>
              <a:defRPr>
                <a:solidFill>
                  <a:schemeClr val="lt1"/>
                </a:solidFill>
              </a:defRPr>
            </a:lvl3pPr>
            <a:lvl4pPr lvl="3" algn="ctr">
              <a:spcBef>
                <a:spcPts val="1000"/>
              </a:spcBef>
              <a:spcAft>
                <a:spcPts val="0"/>
              </a:spcAft>
              <a:buSzPts val="1120"/>
              <a:buNone/>
              <a:defRPr>
                <a:solidFill>
                  <a:schemeClr val="lt1"/>
                </a:solidFill>
              </a:defRPr>
            </a:lvl4pPr>
            <a:lvl5pPr lvl="4" algn="ctr">
              <a:spcBef>
                <a:spcPts val="1000"/>
              </a:spcBef>
              <a:spcAft>
                <a:spcPts val="0"/>
              </a:spcAft>
              <a:buSzPts val="1120"/>
              <a:buNone/>
              <a:defRPr>
                <a:solidFill>
                  <a:schemeClr val="lt1"/>
                </a:solidFill>
              </a:defRPr>
            </a:lvl5pPr>
            <a:lvl6pPr lvl="5" algn="ctr">
              <a:spcBef>
                <a:spcPts val="1000"/>
              </a:spcBef>
              <a:spcAft>
                <a:spcPts val="0"/>
              </a:spcAft>
              <a:buSzPts val="1120"/>
              <a:buNone/>
              <a:defRPr>
                <a:solidFill>
                  <a:schemeClr val="lt1"/>
                </a:solidFill>
              </a:defRPr>
            </a:lvl6pPr>
            <a:lvl7pPr lvl="6" algn="ctr">
              <a:spcBef>
                <a:spcPts val="1000"/>
              </a:spcBef>
              <a:spcAft>
                <a:spcPts val="0"/>
              </a:spcAft>
              <a:buSzPts val="1120"/>
              <a:buNone/>
              <a:defRPr>
                <a:solidFill>
                  <a:schemeClr val="lt1"/>
                </a:solidFill>
              </a:defRPr>
            </a:lvl7pPr>
            <a:lvl8pPr lvl="7" algn="ctr">
              <a:spcBef>
                <a:spcPts val="1000"/>
              </a:spcBef>
              <a:spcAft>
                <a:spcPts val="0"/>
              </a:spcAft>
              <a:buSzPts val="1120"/>
              <a:buNone/>
              <a:defRPr>
                <a:solidFill>
                  <a:schemeClr val="lt1"/>
                </a:solidFill>
              </a:defRPr>
            </a:lvl8pPr>
            <a:lvl9pPr lvl="8" algn="ctr">
              <a:spcBef>
                <a:spcPts val="1000"/>
              </a:spcBef>
              <a:spcAft>
                <a:spcPts val="0"/>
              </a:spcAft>
              <a:buSzPts val="1120"/>
              <a:buNone/>
              <a:defRPr>
                <a:solidFill>
                  <a:schemeClr val="lt1"/>
                </a:solidFill>
              </a:defRPr>
            </a:lvl9pPr>
          </a:lstStyle>
          <a:p>
            <a:endParaRPr/>
          </a:p>
        </p:txBody>
      </p:sp>
      <p:sp>
        <p:nvSpPr>
          <p:cNvPr id="24" name="Google Shape;24;p1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30" name="Google Shape;30;p1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12"/>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2"/>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36" name="Google Shape;36;p1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1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3"/>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42" name="Google Shape;42;p13"/>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43" name="Google Shape;43;p1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6"/>
        <p:cNvGrpSpPr/>
        <p:nvPr/>
      </p:nvGrpSpPr>
      <p:grpSpPr>
        <a:xfrm>
          <a:off x="0" y="0"/>
          <a:ext cx="0" cy="0"/>
          <a:chOff x="0" y="0"/>
          <a:chExt cx="0" cy="0"/>
        </a:xfrm>
      </p:grpSpPr>
      <p:sp>
        <p:nvSpPr>
          <p:cNvPr id="47" name="Google Shape;47;p1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4"/>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9" name="Google Shape;49;p14"/>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0" name="Google Shape;50;p14"/>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51" name="Google Shape;51;p14"/>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52" name="Google Shape;52;p1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5"/>
        <p:cNvGrpSpPr/>
        <p:nvPr/>
      </p:nvGrpSpPr>
      <p:grpSpPr>
        <a:xfrm>
          <a:off x="0" y="0"/>
          <a:ext cx="0" cy="0"/>
          <a:chOff x="0" y="0"/>
          <a:chExt cx="0" cy="0"/>
        </a:xfrm>
      </p:grpSpPr>
      <p:sp>
        <p:nvSpPr>
          <p:cNvPr id="56" name="Google Shape;56;p1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4"/>
        <p:cNvGrpSpPr/>
        <p:nvPr/>
      </p:nvGrpSpPr>
      <p:grpSpPr>
        <a:xfrm>
          <a:off x="0" y="0"/>
          <a:ext cx="0" cy="0"/>
          <a:chOff x="0" y="0"/>
          <a:chExt cx="0" cy="0"/>
        </a:xfrm>
      </p:grpSpPr>
      <p:sp>
        <p:nvSpPr>
          <p:cNvPr id="65" name="Google Shape;65;p17"/>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7"/>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spcBef>
                <a:spcPts val="1000"/>
              </a:spcBef>
              <a:spcAft>
                <a:spcPts val="0"/>
              </a:spcAft>
              <a:buSzPts val="1600"/>
              <a:buChar char="►"/>
              <a:defRPr sz="2000"/>
            </a:lvl1pPr>
            <a:lvl2pPr marL="914400" lvl="1" indent="-320040" algn="l">
              <a:spcBef>
                <a:spcPts val="1000"/>
              </a:spcBef>
              <a:spcAft>
                <a:spcPts val="0"/>
              </a:spcAft>
              <a:buSzPts val="1440"/>
              <a:buChar char="►"/>
              <a:defRPr sz="1800"/>
            </a:lvl2pPr>
            <a:lvl3pPr marL="1371600" lvl="2" indent="-309880" algn="l">
              <a:spcBef>
                <a:spcPts val="1000"/>
              </a:spcBef>
              <a:spcAft>
                <a:spcPts val="0"/>
              </a:spcAft>
              <a:buSzPts val="1280"/>
              <a:buChar char="►"/>
              <a:defRPr sz="1600"/>
            </a:lvl3pPr>
            <a:lvl4pPr marL="1828800" lvl="3" indent="-299719" algn="l">
              <a:spcBef>
                <a:spcPts val="1000"/>
              </a:spcBef>
              <a:spcAft>
                <a:spcPts val="0"/>
              </a:spcAft>
              <a:buSzPts val="1120"/>
              <a:buChar char="►"/>
              <a:defRPr sz="1400"/>
            </a:lvl4pPr>
            <a:lvl5pPr marL="2286000" lvl="4" indent="-299720" algn="l">
              <a:spcBef>
                <a:spcPts val="1000"/>
              </a:spcBef>
              <a:spcAft>
                <a:spcPts val="0"/>
              </a:spcAft>
              <a:buSzPts val="1120"/>
              <a:buChar char="►"/>
              <a:defRPr sz="1400"/>
            </a:lvl5pPr>
            <a:lvl6pPr marL="2743200" lvl="5" indent="-299720" algn="l">
              <a:spcBef>
                <a:spcPts val="1000"/>
              </a:spcBef>
              <a:spcAft>
                <a:spcPts val="0"/>
              </a:spcAft>
              <a:buSzPts val="1120"/>
              <a:buChar char="►"/>
              <a:defRPr sz="1400"/>
            </a:lvl6pPr>
            <a:lvl7pPr marL="3200400" lvl="6" indent="-299720" algn="l">
              <a:spcBef>
                <a:spcPts val="1000"/>
              </a:spcBef>
              <a:spcAft>
                <a:spcPts val="0"/>
              </a:spcAft>
              <a:buSzPts val="1120"/>
              <a:buChar char="►"/>
              <a:defRPr sz="1400"/>
            </a:lvl7pPr>
            <a:lvl8pPr marL="3657600" lvl="7" indent="-299720" algn="l">
              <a:spcBef>
                <a:spcPts val="1000"/>
              </a:spcBef>
              <a:spcAft>
                <a:spcPts val="0"/>
              </a:spcAft>
              <a:buSzPts val="1120"/>
              <a:buChar char="►"/>
              <a:defRPr sz="1400"/>
            </a:lvl8pPr>
            <a:lvl9pPr marL="4114800" lvl="8" indent="-299720" algn="l">
              <a:spcBef>
                <a:spcPts val="1000"/>
              </a:spcBef>
              <a:spcAft>
                <a:spcPts val="0"/>
              </a:spcAft>
              <a:buSzPts val="1120"/>
              <a:buChar char="►"/>
              <a:defRPr sz="1400"/>
            </a:lvl9pPr>
          </a:lstStyle>
          <a:p>
            <a:endParaRPr/>
          </a:p>
        </p:txBody>
      </p:sp>
      <p:sp>
        <p:nvSpPr>
          <p:cNvPr id="67" name="Google Shape;67;p17"/>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68" name="Google Shape;68;p1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1"/>
        <p:cNvGrpSpPr/>
        <p:nvPr/>
      </p:nvGrpSpPr>
      <p:grpSpPr>
        <a:xfrm>
          <a:off x="0" y="0"/>
          <a:ext cx="0" cy="0"/>
          <a:chOff x="0" y="0"/>
          <a:chExt cx="0" cy="0"/>
        </a:xfrm>
      </p:grpSpPr>
      <p:sp>
        <p:nvSpPr>
          <p:cNvPr id="72" name="Google Shape;72;p18"/>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8"/>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74" name="Google Shape;74;p18"/>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5" name="Google Shape;75;p1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8"/>
        <p:cNvGrpSpPr/>
        <p:nvPr/>
      </p:nvGrpSpPr>
      <p:grpSpPr>
        <a:xfrm>
          <a:off x="0" y="0"/>
          <a:ext cx="0" cy="0"/>
          <a:chOff x="0" y="0"/>
          <a:chExt cx="0" cy="0"/>
        </a:xfrm>
      </p:grpSpPr>
      <p:sp>
        <p:nvSpPr>
          <p:cNvPr id="79" name="Google Shape;79;p19"/>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9"/>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2745"/>
              </a:srgbClr>
            </a:outerShdw>
          </a:effectLst>
        </p:spPr>
      </p:sp>
      <p:sp>
        <p:nvSpPr>
          <p:cNvPr id="81" name="Google Shape;81;p19"/>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2" name="Google Shape;82;p1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5"/>
        <p:cNvGrpSpPr/>
        <p:nvPr/>
      </p:nvGrpSpPr>
      <p:grpSpPr>
        <a:xfrm>
          <a:off x="0" y="0"/>
          <a:ext cx="0" cy="0"/>
          <a:chOff x="0" y="0"/>
          <a:chExt cx="0" cy="0"/>
        </a:xfrm>
      </p:grpSpPr>
      <p:sp>
        <p:nvSpPr>
          <p:cNvPr id="86" name="Google Shape;86;p20"/>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0"/>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8" name="Google Shape;88;p2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1"/>
        <p:cNvGrpSpPr/>
        <p:nvPr/>
      </p:nvGrpSpPr>
      <p:grpSpPr>
        <a:xfrm>
          <a:off x="0" y="0"/>
          <a:ext cx="0" cy="0"/>
          <a:chOff x="0" y="0"/>
          <a:chExt cx="0" cy="0"/>
        </a:xfrm>
      </p:grpSpPr>
      <p:sp>
        <p:nvSpPr>
          <p:cNvPr id="92" name="Google Shape;92;p21"/>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1"/>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b="0" i="0" cap="small">
                <a:solidFill>
                  <a:srgbClr val="86D1D8"/>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4" name="Google Shape;94;p21"/>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5" name="Google Shape;95;p2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98" name="Google Shape;98;p21"/>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200" b="0" i="0">
                <a:solidFill>
                  <a:srgbClr val="86D1D8"/>
                </a:solidFill>
                <a:latin typeface="Arial"/>
                <a:ea typeface="Arial"/>
                <a:cs typeface="Arial"/>
                <a:sym typeface="Arial"/>
              </a:rPr>
              <a:t>“</a:t>
            </a:r>
            <a:endParaRPr/>
          </a:p>
        </p:txBody>
      </p:sp>
      <p:sp>
        <p:nvSpPr>
          <p:cNvPr id="99" name="Google Shape;99;p21"/>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2200" b="0" i="0">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0"/>
        <p:cNvGrpSpPr/>
        <p:nvPr/>
      </p:nvGrpSpPr>
      <p:grpSpPr>
        <a:xfrm>
          <a:off x="0" y="0"/>
          <a:ext cx="0" cy="0"/>
          <a:chOff x="0" y="0"/>
          <a:chExt cx="0" cy="0"/>
        </a:xfrm>
      </p:grpSpPr>
      <p:sp>
        <p:nvSpPr>
          <p:cNvPr id="101" name="Google Shape;101;p22"/>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2"/>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103" name="Google Shape;103;p2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6"/>
        <p:cNvGrpSpPr/>
        <p:nvPr/>
      </p:nvGrpSpPr>
      <p:grpSpPr>
        <a:xfrm>
          <a:off x="0" y="0"/>
          <a:ext cx="0" cy="0"/>
          <a:chOff x="0" y="0"/>
          <a:chExt cx="0" cy="0"/>
        </a:xfrm>
      </p:grpSpPr>
      <p:sp>
        <p:nvSpPr>
          <p:cNvPr id="107" name="Google Shape;107;p2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23"/>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9" name="Google Shape;109;p23"/>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0" name="Google Shape;110;p23"/>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1" name="Google Shape;111;p23"/>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12" name="Google Shape;112;p23"/>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3" name="Google Shape;113;p23"/>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14" name="Google Shape;114;p23"/>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15" name="Google Shape;115;p23"/>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16" name="Google Shape;116;p2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2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9"/>
        <p:cNvGrpSpPr/>
        <p:nvPr/>
      </p:nvGrpSpPr>
      <p:grpSpPr>
        <a:xfrm>
          <a:off x="0" y="0"/>
          <a:ext cx="0" cy="0"/>
          <a:chOff x="0" y="0"/>
          <a:chExt cx="0" cy="0"/>
        </a:xfrm>
      </p:grpSpPr>
      <p:sp>
        <p:nvSpPr>
          <p:cNvPr id="120" name="Google Shape;120;p2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4"/>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2" name="Google Shape;122;p24"/>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3" name="Google Shape;123;p24"/>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4" name="Google Shape;124;p24"/>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5" name="Google Shape;125;p24"/>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6" name="Google Shape;126;p24"/>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7" name="Google Shape;127;p24"/>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8" name="Google Shape;128;p24"/>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2745"/>
              </a:srgbClr>
            </a:outerShdw>
          </a:effectLst>
        </p:spPr>
      </p:sp>
      <p:sp>
        <p:nvSpPr>
          <p:cNvPr id="129" name="Google Shape;129;p24"/>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30" name="Google Shape;130;p24"/>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31" name="Google Shape;131;p24"/>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32" name="Google Shape;132;p2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2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25"/>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8" name="Google Shape;138;p2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2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2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1"/>
        <p:cNvGrpSpPr/>
        <p:nvPr/>
      </p:nvGrpSpPr>
      <p:grpSpPr>
        <a:xfrm>
          <a:off x="0" y="0"/>
          <a:ext cx="0" cy="0"/>
          <a:chOff x="0" y="0"/>
          <a:chExt cx="0" cy="0"/>
        </a:xfrm>
      </p:grpSpPr>
      <p:sp>
        <p:nvSpPr>
          <p:cNvPr id="142" name="Google Shape;142;p26"/>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26"/>
          <p:cNvSpPr txBox="1">
            <a:spLocks noGrp="1"/>
          </p:cNvSpPr>
          <p:nvPr>
            <p:ph type="body" idx="1"/>
          </p:nvPr>
        </p:nvSpPr>
        <p:spPr>
          <a:xfrm rot="5400000">
            <a:off x="1679575"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4" name="Google Shape;144;p2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2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2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pic>
        <p:nvPicPr>
          <p:cNvPr id="10" name="Google Shape;10;p9"/>
          <p:cNvPicPr preferRelativeResize="0"/>
          <p:nvPr/>
        </p:nvPicPr>
        <p:blipFill rotWithShape="1">
          <a:blip r:embed="rId20">
            <a:alphaModFix/>
          </a:blip>
          <a:srcRect l="3613"/>
          <a:stretch/>
        </p:blipFill>
        <p:spPr>
          <a:xfrm>
            <a:off x="0" y="2669685"/>
            <a:ext cx="4037012" cy="4188315"/>
          </a:xfrm>
          <a:prstGeom prst="rect">
            <a:avLst/>
          </a:prstGeom>
          <a:noFill/>
          <a:ln>
            <a:noFill/>
          </a:ln>
        </p:spPr>
      </p:pic>
      <p:pic>
        <p:nvPicPr>
          <p:cNvPr id="11" name="Google Shape;11;p9"/>
          <p:cNvPicPr preferRelativeResize="0"/>
          <p:nvPr/>
        </p:nvPicPr>
        <p:blipFill rotWithShape="1">
          <a:blip r:embed="rId21">
            <a:alphaModFix/>
          </a:blip>
          <a:srcRect l="35640"/>
          <a:stretch/>
        </p:blipFill>
        <p:spPr>
          <a:xfrm>
            <a:off x="0" y="2892347"/>
            <a:ext cx="1522412" cy="2365453"/>
          </a:xfrm>
          <a:prstGeom prst="rect">
            <a:avLst/>
          </a:prstGeom>
          <a:noFill/>
          <a:ln>
            <a:noFill/>
          </a:ln>
        </p:spPr>
      </p:pic>
      <p:sp>
        <p:nvSpPr>
          <p:cNvPr id="12" name="Google Shape;12;p9"/>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9"/>
          <p:cNvPicPr preferRelativeResize="0"/>
          <p:nvPr/>
        </p:nvPicPr>
        <p:blipFill rotWithShape="1">
          <a:blip r:embed="rId22">
            <a:alphaModFix/>
          </a:blip>
          <a:srcRect t="28812"/>
          <a:stretch/>
        </p:blipFill>
        <p:spPr>
          <a:xfrm>
            <a:off x="7999412" y="0"/>
            <a:ext cx="1603387" cy="1141407"/>
          </a:xfrm>
          <a:prstGeom prst="rect">
            <a:avLst/>
          </a:prstGeom>
          <a:noFill/>
          <a:ln>
            <a:noFill/>
          </a:ln>
        </p:spPr>
      </p:pic>
      <p:pic>
        <p:nvPicPr>
          <p:cNvPr id="14" name="Google Shape;14;p9"/>
          <p:cNvPicPr preferRelativeResize="0"/>
          <p:nvPr/>
        </p:nvPicPr>
        <p:blipFill rotWithShape="1">
          <a:blip r:embed="rId23">
            <a:alphaModFix/>
          </a:blip>
          <a:srcRect b="23320"/>
          <a:stretch/>
        </p:blipFill>
        <p:spPr>
          <a:xfrm>
            <a:off x="8605878" y="6096000"/>
            <a:ext cx="993734" cy="762000"/>
          </a:xfrm>
          <a:prstGeom prst="rect">
            <a:avLst/>
          </a:prstGeom>
          <a:noFill/>
          <a:ln>
            <a:noFill/>
          </a:ln>
        </p:spPr>
      </p:pic>
      <p:sp>
        <p:nvSpPr>
          <p:cNvPr id="15" name="Google Shape;15;p9"/>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7" name="Google Shape;17;p9"/>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spcBef>
                <a:spcPts val="1000"/>
              </a:spcBef>
              <a:spcAft>
                <a:spcPts val="0"/>
              </a:spcAft>
              <a:buClr>
                <a:srgbClr val="86D1D8"/>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spcBef>
                <a:spcPts val="1000"/>
              </a:spcBef>
              <a:spcAft>
                <a:spcPts val="0"/>
              </a:spcAft>
              <a:buClr>
                <a:srgbClr val="86D1D8"/>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spcBef>
                <a:spcPts val="1000"/>
              </a:spcBef>
              <a:spcAft>
                <a:spcPts val="0"/>
              </a:spcAft>
              <a:buClr>
                <a:srgbClr val="86D1D8"/>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19"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8" name="Google Shape;18;p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9" name="Google Shape;19;p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0" name="Google Shape;20;p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rmAutofit/>
          </a:bodyPr>
          <a:lstStyle/>
          <a:p>
            <a:pPr marL="0" lvl="0" indent="0" algn="ctr" rtl="0">
              <a:lnSpc>
                <a:spcPct val="150000"/>
              </a:lnSpc>
              <a:spcBef>
                <a:spcPts val="0"/>
              </a:spcBef>
              <a:spcAft>
                <a:spcPts val="0"/>
              </a:spcAft>
              <a:buClr>
                <a:schemeClr val="lt2"/>
              </a:buClr>
              <a:buSzPts val="2000"/>
              <a:buFont typeface="Arial"/>
              <a:buNone/>
            </a:pPr>
            <a:r>
              <a:rPr lang="en-US" sz="2000" b="1">
                <a:latin typeface="Arial"/>
                <a:ea typeface="Arial"/>
                <a:cs typeface="Arial"/>
                <a:sym typeface="Arial"/>
              </a:rPr>
              <a:t>Module Code-BMSW 4004</a:t>
            </a:r>
            <a:br>
              <a:rPr lang="en-US" sz="2000">
                <a:latin typeface="Calibri"/>
                <a:ea typeface="Calibri"/>
                <a:cs typeface="Calibri"/>
                <a:sym typeface="Calibri"/>
              </a:rPr>
            </a:br>
            <a:r>
              <a:rPr lang="en-US" sz="2000" b="1">
                <a:latin typeface="Arial"/>
                <a:ea typeface="Arial"/>
                <a:cs typeface="Arial"/>
                <a:sym typeface="Arial"/>
              </a:rPr>
              <a:t>Module Title-Problem Solving and Decision Making</a:t>
            </a:r>
            <a:br>
              <a:rPr lang="en-US" sz="2000">
                <a:latin typeface="Calibri"/>
                <a:ea typeface="Calibri"/>
                <a:cs typeface="Calibri"/>
                <a:sym typeface="Calibri"/>
              </a:rPr>
            </a:br>
            <a:r>
              <a:rPr lang="en-US" sz="2000" b="1">
                <a:latin typeface="Arial"/>
                <a:ea typeface="Arial"/>
                <a:cs typeface="Arial"/>
                <a:sym typeface="Arial"/>
              </a:rPr>
              <a:t>Assignment Title-Problem Solving and Decision making</a:t>
            </a:r>
            <a:br>
              <a:rPr lang="en-US" sz="1800">
                <a:latin typeface="Calibri"/>
                <a:ea typeface="Calibri"/>
                <a:cs typeface="Calibri"/>
                <a:sym typeface="Calibri"/>
              </a:rPr>
            </a:br>
            <a:endParaRPr/>
          </a:p>
        </p:txBody>
      </p:sp>
      <p:sp>
        <p:nvSpPr>
          <p:cNvPr id="152" name="Google Shape;152;p1"/>
          <p:cNvSpPr txBox="1">
            <a:spLocks noGrp="1"/>
          </p:cNvSpPr>
          <p:nvPr>
            <p:ph type="subTitle" idx="1"/>
          </p:nvPr>
        </p:nvSpPr>
        <p:spPr>
          <a:xfrm>
            <a:off x="1154950" y="4346680"/>
            <a:ext cx="8825700" cy="19176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150000"/>
              </a:lnSpc>
              <a:spcBef>
                <a:spcPts val="0"/>
              </a:spcBef>
              <a:spcAft>
                <a:spcPts val="0"/>
              </a:spcAft>
              <a:buSzPct val="79999"/>
              <a:buNone/>
            </a:pPr>
            <a:r>
              <a:rPr lang="en-US" sz="7200" b="1">
                <a:latin typeface="Arial"/>
                <a:ea typeface="Arial"/>
                <a:cs typeface="Arial"/>
                <a:sym typeface="Arial"/>
              </a:rPr>
              <a:t>NAME-  George Giuliano Mihai</a:t>
            </a:r>
            <a:endParaRPr sz="7200">
              <a:latin typeface="Calibri"/>
              <a:ea typeface="Calibri"/>
              <a:cs typeface="Calibri"/>
              <a:sym typeface="Calibri"/>
            </a:endParaRPr>
          </a:p>
          <a:p>
            <a:pPr marL="0" lvl="0" indent="0" algn="l" rtl="0">
              <a:lnSpc>
                <a:spcPct val="150000"/>
              </a:lnSpc>
              <a:spcBef>
                <a:spcPts val="1800"/>
              </a:spcBef>
              <a:spcAft>
                <a:spcPts val="0"/>
              </a:spcAft>
              <a:buSzPct val="79999"/>
              <a:buNone/>
            </a:pPr>
            <a:r>
              <a:rPr lang="en-US" sz="7200" b="1">
                <a:latin typeface="Arial"/>
                <a:ea typeface="Arial"/>
                <a:cs typeface="Arial"/>
                <a:sym typeface="Arial"/>
              </a:rPr>
              <a:t>STUDENT NUMBER-2027230</a:t>
            </a:r>
            <a:endParaRPr sz="7200">
              <a:latin typeface="Calibri"/>
              <a:ea typeface="Calibri"/>
              <a:cs typeface="Calibri"/>
              <a:sym typeface="Calibri"/>
            </a:endParaRPr>
          </a:p>
          <a:p>
            <a:pPr marL="0" lvl="0" indent="0" algn="l" rtl="0">
              <a:lnSpc>
                <a:spcPct val="150000"/>
              </a:lnSpc>
              <a:spcBef>
                <a:spcPts val="1800"/>
              </a:spcBef>
              <a:spcAft>
                <a:spcPts val="0"/>
              </a:spcAft>
              <a:buSzPct val="79999"/>
              <a:buNone/>
            </a:pPr>
            <a:r>
              <a:rPr lang="en-US" sz="7200" b="1">
                <a:latin typeface="Arial"/>
                <a:ea typeface="Arial"/>
                <a:cs typeface="Arial"/>
                <a:sym typeface="Arial"/>
              </a:rPr>
              <a:t>LECTURER’S NAME-Abdi Rahman</a:t>
            </a:r>
            <a:endParaRPr sz="7200">
              <a:latin typeface="Calibri"/>
              <a:ea typeface="Calibri"/>
              <a:cs typeface="Calibri"/>
              <a:sym typeface="Calibri"/>
            </a:endParaRPr>
          </a:p>
          <a:p>
            <a:pPr marL="0" lvl="0" indent="0" algn="l" rtl="0">
              <a:spcBef>
                <a:spcPts val="1800"/>
              </a:spcBef>
              <a:spcAft>
                <a:spcPts val="0"/>
              </a:spcAft>
              <a:buSzPct val="80000"/>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US"/>
              <a:t>Introduction</a:t>
            </a:r>
            <a:endParaRPr/>
          </a:p>
        </p:txBody>
      </p:sp>
      <p:sp>
        <p:nvSpPr>
          <p:cNvPr id="159" name="Google Shape;159;p2"/>
          <p:cNvSpPr txBox="1">
            <a:spLocks noGrp="1"/>
          </p:cNvSpPr>
          <p:nvPr>
            <p:ph type="body" idx="1"/>
          </p:nvPr>
        </p:nvSpPr>
        <p:spPr>
          <a:xfrm>
            <a:off x="838200" y="1825625"/>
            <a:ext cx="4757057" cy="435133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en-US"/>
              <a:t>Work related stress refers to the stress that the employees face within the organisation. </a:t>
            </a:r>
            <a:endParaRPr/>
          </a:p>
          <a:p>
            <a:pPr marL="342900" lvl="0" indent="-342900" algn="l" rtl="0">
              <a:spcBef>
                <a:spcPts val="1000"/>
              </a:spcBef>
              <a:spcAft>
                <a:spcPts val="0"/>
              </a:spcAft>
              <a:buSzPts val="1600"/>
              <a:buChar char="►"/>
            </a:pPr>
            <a:r>
              <a:rPr lang="en-US"/>
              <a:t>The impact of work-related stress, its cause-and-effect analysis and the macro environmental factors contributing to this stress has been analysed. </a:t>
            </a:r>
            <a:endParaRPr/>
          </a:p>
        </p:txBody>
      </p:sp>
      <p:pic>
        <p:nvPicPr>
          <p:cNvPr id="160" name="Google Shape;160;p2"/>
          <p:cNvPicPr preferRelativeResize="0"/>
          <p:nvPr/>
        </p:nvPicPr>
        <p:blipFill rotWithShape="1">
          <a:blip r:embed="rId3">
            <a:alphaModFix/>
          </a:blip>
          <a:srcRect/>
          <a:stretch/>
        </p:blipFill>
        <p:spPr>
          <a:xfrm>
            <a:off x="7098846" y="798389"/>
            <a:ext cx="3482068" cy="3996088"/>
          </a:xfrm>
          <a:prstGeom prst="rect">
            <a:avLst/>
          </a:prstGeom>
          <a:noFill/>
          <a:ln>
            <a:noFill/>
          </a:ln>
        </p:spPr>
      </p:pic>
      <p:sp>
        <p:nvSpPr>
          <p:cNvPr id="161" name="Google Shape;161;p2"/>
          <p:cNvSpPr txBox="1"/>
          <p:nvPr/>
        </p:nvSpPr>
        <p:spPr>
          <a:xfrm>
            <a:off x="7413171" y="4794477"/>
            <a:ext cx="3940629"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lt1"/>
                </a:solidFill>
                <a:latin typeface="Century Gothic"/>
                <a:ea typeface="Century Gothic"/>
                <a:cs typeface="Century Gothic"/>
                <a:sym typeface="Century Gothic"/>
              </a:rPr>
              <a:t>(Albort-Morant, et al., 2020)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rmAutofit fontScale="90000"/>
          </a:bodyPr>
          <a:lstStyle/>
          <a:p>
            <a:pPr marL="0" lvl="0" indent="0" algn="l" rtl="0">
              <a:spcBef>
                <a:spcPts val="0"/>
              </a:spcBef>
              <a:spcAft>
                <a:spcPts val="0"/>
              </a:spcAft>
              <a:buClr>
                <a:schemeClr val="lt2"/>
              </a:buClr>
              <a:buSzPct val="100000"/>
              <a:buFont typeface="Century Gothic"/>
              <a:buNone/>
            </a:pPr>
            <a:r>
              <a:rPr lang="en-US" sz="3200"/>
              <a:t>A research-informed discussion on the nature and impact of the complex problem on employees and their organisations</a:t>
            </a:r>
            <a:endParaRPr sz="3200"/>
          </a:p>
        </p:txBody>
      </p:sp>
      <p:sp>
        <p:nvSpPr>
          <p:cNvPr id="168" name="Google Shape;168;p3"/>
          <p:cNvSpPr txBox="1">
            <a:spLocks noGrp="1"/>
          </p:cNvSpPr>
          <p:nvPr>
            <p:ph type="body" idx="1"/>
          </p:nvPr>
        </p:nvSpPr>
        <p:spPr>
          <a:xfrm>
            <a:off x="646111" y="2053944"/>
            <a:ext cx="5932714" cy="435133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en-US"/>
              <a:t>More than 79% of the employees faced work related stress in the United Kingdom (Albort-Morant, et al., 2020). </a:t>
            </a:r>
            <a:endParaRPr/>
          </a:p>
          <a:p>
            <a:pPr marL="342900" lvl="0" indent="-342900" algn="l" rtl="0">
              <a:spcBef>
                <a:spcPts val="1000"/>
              </a:spcBef>
              <a:spcAft>
                <a:spcPts val="0"/>
              </a:spcAft>
              <a:buSzPts val="1600"/>
              <a:buChar char="►"/>
            </a:pPr>
            <a:r>
              <a:rPr lang="en-US"/>
              <a:t>From the viewpoint of employees, it is seen that, work related stress leads to high blood pressure etc.</a:t>
            </a:r>
            <a:endParaRPr/>
          </a:p>
          <a:p>
            <a:pPr marL="342900" lvl="0" indent="-342900" algn="l" rtl="0">
              <a:spcBef>
                <a:spcPts val="1000"/>
              </a:spcBef>
              <a:spcAft>
                <a:spcPts val="0"/>
              </a:spcAft>
              <a:buSzPts val="1600"/>
              <a:buChar char="►"/>
            </a:pPr>
            <a:r>
              <a:rPr lang="en-US"/>
              <a:t>From the viewpoint of organisation, it is seen that, work related stress leads to high absenteeism, high labour turnover, poor performance etc. </a:t>
            </a:r>
            <a:endParaRPr/>
          </a:p>
        </p:txBody>
      </p:sp>
      <p:pic>
        <p:nvPicPr>
          <p:cNvPr id="169" name="Google Shape;169;p3"/>
          <p:cNvPicPr preferRelativeResize="0"/>
          <p:nvPr/>
        </p:nvPicPr>
        <p:blipFill rotWithShape="1">
          <a:blip r:embed="rId3">
            <a:alphaModFix/>
          </a:blip>
          <a:srcRect/>
          <a:stretch/>
        </p:blipFill>
        <p:spPr>
          <a:xfrm>
            <a:off x="7409769" y="2123957"/>
            <a:ext cx="3922259" cy="2610085"/>
          </a:xfrm>
          <a:prstGeom prst="rect">
            <a:avLst/>
          </a:prstGeom>
          <a:noFill/>
          <a:ln>
            <a:noFill/>
          </a:ln>
        </p:spPr>
      </p:pic>
      <p:sp>
        <p:nvSpPr>
          <p:cNvPr id="170" name="Google Shape;170;p3"/>
          <p:cNvSpPr txBox="1"/>
          <p:nvPr/>
        </p:nvSpPr>
        <p:spPr>
          <a:xfrm>
            <a:off x="7995556" y="4982645"/>
            <a:ext cx="2750683"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entury Gothic"/>
                <a:ea typeface="Century Gothic"/>
                <a:cs typeface="Century Gothic"/>
                <a:sym typeface="Century Gothic"/>
              </a:rPr>
              <a:t>(Alenezi, et al., 2018)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4"/>
          <p:cNvSpPr txBox="1">
            <a:spLocks noGrp="1"/>
          </p:cNvSpPr>
          <p:nvPr>
            <p:ph type="title"/>
          </p:nvPr>
        </p:nvSpPr>
        <p:spPr>
          <a:xfrm>
            <a:off x="419100" y="234426"/>
            <a:ext cx="11353800" cy="1325563"/>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US"/>
              <a:t>A research-informed cause-and-effect analysis of the complex problem</a:t>
            </a:r>
            <a:endParaRPr/>
          </a:p>
        </p:txBody>
      </p:sp>
      <p:sp>
        <p:nvSpPr>
          <p:cNvPr id="177" name="Google Shape;177;p4"/>
          <p:cNvSpPr txBox="1">
            <a:spLocks noGrp="1"/>
          </p:cNvSpPr>
          <p:nvPr>
            <p:ph type="body" idx="1"/>
          </p:nvPr>
        </p:nvSpPr>
        <p:spPr>
          <a:xfrm>
            <a:off x="838200" y="1825625"/>
            <a:ext cx="6753417" cy="435133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en-US"/>
              <a:t>A cause-and-effect relationship exists with respect to work related stress. </a:t>
            </a:r>
            <a:endParaRPr/>
          </a:p>
          <a:p>
            <a:pPr marL="342900" lvl="0" indent="-342900" algn="l" rtl="0">
              <a:spcBef>
                <a:spcPts val="1000"/>
              </a:spcBef>
              <a:spcAft>
                <a:spcPts val="0"/>
              </a:spcAft>
              <a:buSzPts val="1600"/>
              <a:buChar char="►"/>
            </a:pPr>
            <a:r>
              <a:rPr lang="en-US"/>
              <a:t>The causes of work-related stress among the employees working in the United Kingdom can be enumerated as follows- In many organisations, the organisational culture is not good which frustrates the employees (De Sio, 2018). </a:t>
            </a:r>
            <a:endParaRPr/>
          </a:p>
          <a:p>
            <a:pPr marL="342900" lvl="0" indent="-342900" algn="l" rtl="0">
              <a:spcBef>
                <a:spcPts val="1000"/>
              </a:spcBef>
              <a:spcAft>
                <a:spcPts val="0"/>
              </a:spcAft>
              <a:buSzPts val="1600"/>
              <a:buChar char="►"/>
            </a:pPr>
            <a:r>
              <a:rPr lang="en-US"/>
              <a:t>All these have a far-reaching effect upon the physical, emotional, intellectual and behavioural health of the employees. of isolation, unpunctuality etc</a:t>
            </a:r>
            <a:endParaRPr/>
          </a:p>
        </p:txBody>
      </p:sp>
      <p:pic>
        <p:nvPicPr>
          <p:cNvPr id="178" name="Google Shape;178;p4"/>
          <p:cNvPicPr preferRelativeResize="0"/>
          <p:nvPr/>
        </p:nvPicPr>
        <p:blipFill rotWithShape="1">
          <a:blip r:embed="rId3">
            <a:alphaModFix/>
          </a:blip>
          <a:srcRect/>
          <a:stretch/>
        </p:blipFill>
        <p:spPr>
          <a:xfrm>
            <a:off x="7591617" y="1293948"/>
            <a:ext cx="3315870" cy="4270104"/>
          </a:xfrm>
          <a:prstGeom prst="rect">
            <a:avLst/>
          </a:prstGeom>
          <a:noFill/>
          <a:ln>
            <a:noFill/>
          </a:ln>
        </p:spPr>
      </p:pic>
      <p:sp>
        <p:nvSpPr>
          <p:cNvPr id="179" name="Google Shape;179;p4"/>
          <p:cNvSpPr txBox="1"/>
          <p:nvPr/>
        </p:nvSpPr>
        <p:spPr>
          <a:xfrm>
            <a:off x="8501743" y="5623244"/>
            <a:ext cx="2035629" cy="36933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entury Gothic"/>
                <a:ea typeface="Century Gothic"/>
                <a:cs typeface="Century Gothic"/>
                <a:sym typeface="Century Gothic"/>
              </a:rPr>
              <a:t>(De Sio, 2018)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5"/>
          <p:cNvSpPr txBox="1">
            <a:spLocks noGrp="1"/>
          </p:cNvSpPr>
          <p:nvPr>
            <p:ph type="title"/>
          </p:nvPr>
        </p:nvSpPr>
        <p:spPr>
          <a:xfrm>
            <a:off x="238148" y="304329"/>
            <a:ext cx="11311428"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2400"/>
              <a:buFont typeface="Century Gothic"/>
              <a:buNone/>
            </a:pPr>
            <a:r>
              <a:rPr lang="en-US" sz="2400"/>
              <a:t>A PESTLE analysis of the macro-environmental factors contributing to the complex problem</a:t>
            </a:r>
            <a:endParaRPr sz="2400"/>
          </a:p>
        </p:txBody>
      </p:sp>
      <p:sp>
        <p:nvSpPr>
          <p:cNvPr id="186" name="Google Shape;186;p5"/>
          <p:cNvSpPr txBox="1">
            <a:spLocks noGrp="1"/>
          </p:cNvSpPr>
          <p:nvPr>
            <p:ph type="body" idx="1"/>
          </p:nvPr>
        </p:nvSpPr>
        <p:spPr>
          <a:xfrm>
            <a:off x="838200" y="1825625"/>
            <a:ext cx="10896600" cy="4351338"/>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SzPts val="1600"/>
              <a:buChar char="►"/>
            </a:pPr>
            <a:r>
              <a:rPr lang="en-US"/>
              <a:t>Political- Many-a-times, it is seen that, political conflicts within the countries have a negative impact on businesses (Eskildsen, et al., 2017). </a:t>
            </a:r>
            <a:endParaRPr/>
          </a:p>
          <a:p>
            <a:pPr marL="342900" lvl="0" indent="-342900" algn="l" rtl="0">
              <a:spcBef>
                <a:spcPts val="1000"/>
              </a:spcBef>
              <a:spcAft>
                <a:spcPts val="0"/>
              </a:spcAft>
              <a:buSzPts val="1600"/>
              <a:buChar char="►"/>
            </a:pPr>
            <a:r>
              <a:rPr lang="en-US"/>
              <a:t>Economic- Due to economic instability and crisis such as occurrence of pandemic, instability in business cycles etc, the functioning of organisation is often hampered.</a:t>
            </a:r>
            <a:endParaRPr/>
          </a:p>
          <a:p>
            <a:pPr marL="342900" lvl="0" indent="-342900" algn="l" rtl="0">
              <a:spcBef>
                <a:spcPts val="1000"/>
              </a:spcBef>
              <a:spcAft>
                <a:spcPts val="0"/>
              </a:spcAft>
              <a:buSzPts val="1600"/>
              <a:buChar char="►"/>
            </a:pPr>
            <a:r>
              <a:rPr lang="en-US"/>
              <a:t>Social- Many a times, it is seen that, the employees do not get adequate promotions or are not offered enough incentives.</a:t>
            </a:r>
            <a:endParaRPr/>
          </a:p>
          <a:p>
            <a:pPr marL="342900" lvl="0" indent="-342900" algn="l" rtl="0">
              <a:spcBef>
                <a:spcPts val="1000"/>
              </a:spcBef>
              <a:spcAft>
                <a:spcPts val="0"/>
              </a:spcAft>
              <a:buSzPts val="1600"/>
              <a:buChar char="►"/>
            </a:pPr>
            <a:r>
              <a:rPr lang="en-US"/>
              <a:t>Technology- The employees are not acquainted with the use of modern technology. </a:t>
            </a:r>
            <a:endParaRPr/>
          </a:p>
          <a:p>
            <a:pPr marL="342900" lvl="0" indent="-342900" algn="l" rtl="0">
              <a:spcBef>
                <a:spcPts val="1000"/>
              </a:spcBef>
              <a:spcAft>
                <a:spcPts val="0"/>
              </a:spcAft>
              <a:buSzPts val="1600"/>
              <a:buChar char="►"/>
            </a:pPr>
            <a:r>
              <a:rPr lang="en-US"/>
              <a:t>Environmental- Many-a-times, it is seen that, the environment in which the employees work is not satisfactory. This is a major cause of work-related stress.</a:t>
            </a:r>
            <a:endParaRPr/>
          </a:p>
          <a:p>
            <a:pPr marL="342900" lvl="0" indent="-342900" algn="l" rtl="0">
              <a:spcBef>
                <a:spcPts val="1000"/>
              </a:spcBef>
              <a:spcAft>
                <a:spcPts val="0"/>
              </a:spcAft>
              <a:buSzPts val="1600"/>
              <a:buChar char="►"/>
            </a:pPr>
            <a:r>
              <a:rPr lang="en-US"/>
              <a:t>Legal- It is seen that, many of the businesses do not comply with the laws of health and safety of their employees, proper workplace act etc. </a:t>
            </a:r>
            <a:endParaRPr/>
          </a:p>
          <a:p>
            <a:pPr marL="342900" lvl="0" indent="-241300" algn="l" rtl="0">
              <a:spcBef>
                <a:spcPts val="1000"/>
              </a:spcBef>
              <a:spcAft>
                <a:spcPts val="0"/>
              </a:spcAft>
              <a:buSzPts val="1600"/>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6"/>
          <p:cNvSpPr txBox="1">
            <a:spLocks noGrp="1"/>
          </p:cNvSpPr>
          <p:nvPr>
            <p:ph type="title"/>
          </p:nvPr>
        </p:nvSpPr>
        <p:spPr>
          <a:xfrm>
            <a:off x="660179" y="29015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2800"/>
              <a:buFont typeface="Century Gothic"/>
              <a:buNone/>
            </a:pPr>
            <a:r>
              <a:rPr lang="en-US" sz="2800"/>
              <a:t>An evaluation of alternative solutions to work-related stress and choosing the most appropriate solution among these alternatives</a:t>
            </a:r>
            <a:endParaRPr sz="2800"/>
          </a:p>
        </p:txBody>
      </p:sp>
      <p:sp>
        <p:nvSpPr>
          <p:cNvPr id="193" name="Google Shape;193;p6"/>
          <p:cNvSpPr txBox="1">
            <a:spLocks noGrp="1"/>
          </p:cNvSpPr>
          <p:nvPr>
            <p:ph type="body" idx="1"/>
          </p:nvPr>
        </p:nvSpPr>
        <p:spPr>
          <a:xfrm>
            <a:off x="838200" y="1825625"/>
            <a:ext cx="5889171" cy="435133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en-US"/>
              <a:t>There are several solutions that can be adopted by the employers in order to reduce the work-related stress that the employees are facing. </a:t>
            </a:r>
            <a:endParaRPr/>
          </a:p>
          <a:p>
            <a:pPr marL="342900" lvl="0" indent="-342900" algn="l" rtl="0">
              <a:spcBef>
                <a:spcPts val="1000"/>
              </a:spcBef>
              <a:spcAft>
                <a:spcPts val="0"/>
              </a:spcAft>
              <a:buSzPts val="1600"/>
              <a:buChar char="►"/>
            </a:pPr>
            <a:r>
              <a:rPr lang="en-US"/>
              <a:t>The most appropriate solution must be to offer proper incentives and compensation to the employees so that they get financial security and their work-related stress reduces to a large extent (Giorgi, et al., 2017). </a:t>
            </a:r>
            <a:endParaRPr/>
          </a:p>
          <a:p>
            <a:pPr marL="342900" lvl="0" indent="-241300" algn="l" rtl="0">
              <a:spcBef>
                <a:spcPts val="1000"/>
              </a:spcBef>
              <a:spcAft>
                <a:spcPts val="0"/>
              </a:spcAft>
              <a:buSzPts val="1600"/>
              <a:buNone/>
            </a:pPr>
            <a:endParaRPr/>
          </a:p>
        </p:txBody>
      </p:sp>
      <p:pic>
        <p:nvPicPr>
          <p:cNvPr id="194" name="Google Shape;194;p6"/>
          <p:cNvPicPr preferRelativeResize="0"/>
          <p:nvPr/>
        </p:nvPicPr>
        <p:blipFill rotWithShape="1">
          <a:blip r:embed="rId3">
            <a:alphaModFix/>
          </a:blip>
          <a:srcRect/>
          <a:stretch/>
        </p:blipFill>
        <p:spPr>
          <a:xfrm>
            <a:off x="7164841" y="2272525"/>
            <a:ext cx="3677331" cy="2312950"/>
          </a:xfrm>
          <a:prstGeom prst="rect">
            <a:avLst/>
          </a:prstGeom>
          <a:noFill/>
          <a:ln>
            <a:noFill/>
          </a:ln>
        </p:spPr>
      </p:pic>
      <p:sp>
        <p:nvSpPr>
          <p:cNvPr id="195" name="Google Shape;195;p6"/>
          <p:cNvSpPr txBox="1"/>
          <p:nvPr/>
        </p:nvSpPr>
        <p:spPr>
          <a:xfrm>
            <a:off x="7903030" y="4797980"/>
            <a:ext cx="293914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entury Gothic"/>
                <a:ea typeface="Century Gothic"/>
                <a:cs typeface="Century Gothic"/>
                <a:sym typeface="Century Gothic"/>
              </a:rPr>
              <a:t>(Eskildsen, et al., 2017)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US"/>
              <a:t>Conclusion </a:t>
            </a:r>
            <a:endParaRPr/>
          </a:p>
        </p:txBody>
      </p:sp>
      <p:sp>
        <p:nvSpPr>
          <p:cNvPr id="202" name="Google Shape;202;p7"/>
          <p:cNvSpPr txBox="1">
            <a:spLocks noGrp="1"/>
          </p:cNvSpPr>
          <p:nvPr>
            <p:ph type="body" idx="1"/>
          </p:nvPr>
        </p:nvSpPr>
        <p:spPr>
          <a:xfrm>
            <a:off x="838200" y="1825625"/>
            <a:ext cx="5257800" cy="4351338"/>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1600"/>
              <a:buChar char="►"/>
            </a:pPr>
            <a:r>
              <a:rPr lang="en-US"/>
              <a:t>Thus, it is seen that, the work-related stress is an acute problem that is being faced by the employees all across the globe. </a:t>
            </a:r>
            <a:endParaRPr/>
          </a:p>
          <a:p>
            <a:pPr marL="342900" lvl="0" indent="-342900" algn="l" rtl="0">
              <a:spcBef>
                <a:spcPts val="1000"/>
              </a:spcBef>
              <a:spcAft>
                <a:spcPts val="0"/>
              </a:spcAft>
              <a:buSzPts val="1600"/>
              <a:buChar char="►"/>
            </a:pPr>
            <a:r>
              <a:rPr lang="en-US"/>
              <a:t>The employers must provide them with proper working conditions, proper compensation, establish good relationships with them etc. </a:t>
            </a:r>
            <a:endParaRPr/>
          </a:p>
        </p:txBody>
      </p:sp>
      <p:pic>
        <p:nvPicPr>
          <p:cNvPr id="203" name="Google Shape;203;p7"/>
          <p:cNvPicPr preferRelativeResize="0"/>
          <p:nvPr/>
        </p:nvPicPr>
        <p:blipFill rotWithShape="1">
          <a:blip r:embed="rId3">
            <a:alphaModFix/>
          </a:blip>
          <a:srcRect/>
          <a:stretch/>
        </p:blipFill>
        <p:spPr>
          <a:xfrm>
            <a:off x="6894058" y="1350862"/>
            <a:ext cx="3425599" cy="3534102"/>
          </a:xfrm>
          <a:prstGeom prst="rect">
            <a:avLst/>
          </a:prstGeom>
          <a:noFill/>
          <a:ln>
            <a:noFill/>
          </a:ln>
        </p:spPr>
      </p:pic>
      <p:sp>
        <p:nvSpPr>
          <p:cNvPr id="204" name="Google Shape;204;p7"/>
          <p:cNvSpPr txBox="1"/>
          <p:nvPr/>
        </p:nvSpPr>
        <p:spPr>
          <a:xfrm>
            <a:off x="7413171" y="4884964"/>
            <a:ext cx="238737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entury Gothic"/>
                <a:ea typeface="Century Gothic"/>
                <a:cs typeface="Century Gothic"/>
                <a:sym typeface="Century Gothic"/>
              </a:rPr>
              <a:t>(Fumagalli, et al., 2021)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8"/>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US"/>
              <a:t>References </a:t>
            </a:r>
            <a:endParaRPr/>
          </a:p>
        </p:txBody>
      </p:sp>
      <p:sp>
        <p:nvSpPr>
          <p:cNvPr id="210" name="Google Shape;210;p8"/>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fontScale="70000" lnSpcReduction="20000"/>
          </a:bodyPr>
          <a:lstStyle/>
          <a:p>
            <a:pPr marL="342900" lvl="0" indent="-342900" algn="l" rtl="0">
              <a:spcBef>
                <a:spcPts val="0"/>
              </a:spcBef>
              <a:spcAft>
                <a:spcPts val="0"/>
              </a:spcAft>
              <a:buSzPct val="80000"/>
              <a:buChar char="►"/>
            </a:pPr>
            <a:r>
              <a:rPr lang="en-US"/>
              <a:t>Albort-Morant, G., Ariza-Montes, A., Leal-Rodríguez, A. and Giorgi, G., (2020). How does positive work-related stress affect the degree of innovation development?. International journal of environmental research and public health, 17(2), p.520.</a:t>
            </a:r>
            <a:endParaRPr/>
          </a:p>
          <a:p>
            <a:pPr marL="342900" lvl="0" indent="-342900" algn="l" rtl="0">
              <a:spcBef>
                <a:spcPts val="1000"/>
              </a:spcBef>
              <a:spcAft>
                <a:spcPts val="0"/>
              </a:spcAft>
              <a:buSzPct val="80000"/>
              <a:buChar char="►"/>
            </a:pPr>
            <a:r>
              <a:rPr lang="en-US"/>
              <a:t>Alenezi, A.M., Aboshaiqah, A. and Baker, O., (2018). Work‐related stress among nursing staff working in government hospitals and primary health care centres. International journal of nursing practice, 24(5), p.e12676.</a:t>
            </a:r>
            <a:endParaRPr/>
          </a:p>
          <a:p>
            <a:pPr marL="342900" lvl="0" indent="-342900" algn="l" rtl="0">
              <a:spcBef>
                <a:spcPts val="1000"/>
              </a:spcBef>
              <a:spcAft>
                <a:spcPts val="0"/>
              </a:spcAft>
              <a:buSzPct val="80000"/>
              <a:buChar char="►"/>
            </a:pPr>
            <a:r>
              <a:rPr lang="en-US"/>
              <a:t>De Sio, S., Cedrone, F., Trovato Battagliola, E., Buomprisco, G., Perri, R. and Greco, E., (2018). The perception of psychosocial risks and work-related stress in relation to job insecurity and gender differences: a cross-sectional study. BioMed research international, 2018.</a:t>
            </a:r>
            <a:endParaRPr/>
          </a:p>
          <a:p>
            <a:pPr marL="342900" lvl="0" indent="-342900" algn="l" rtl="0">
              <a:spcBef>
                <a:spcPts val="1000"/>
              </a:spcBef>
              <a:spcAft>
                <a:spcPts val="0"/>
              </a:spcAft>
              <a:buSzPct val="80000"/>
              <a:buChar char="►"/>
            </a:pPr>
            <a:r>
              <a:rPr lang="en-US"/>
              <a:t>Eskildsen, A., Fentz, H.N., Andersen, L.P., Pedersen, A.D., Kristensen, S.B. and Andersen, J.H., (2017). Perceived stress, disturbed sleep, and cognitive impairments in patients with work-related stress complaints: a longitudinal study. Stress, 20(4), pp.371-378.</a:t>
            </a:r>
            <a:endParaRPr/>
          </a:p>
          <a:p>
            <a:pPr marL="342900" lvl="0" indent="-342900" algn="l" rtl="0">
              <a:spcBef>
                <a:spcPts val="1000"/>
              </a:spcBef>
              <a:spcAft>
                <a:spcPts val="0"/>
              </a:spcAft>
              <a:buSzPct val="80000"/>
              <a:buChar char="►"/>
            </a:pPr>
            <a:r>
              <a:rPr lang="en-US"/>
              <a:t>Fumagalli, M., Provenzi, L., Sorrentino, G., Ciceri, F., Fontana, C., Passera, S., Moncecchi, M., Plevani, L., Laquintana, D., Borgatti, R. and Mosca, F., (2021). Self-Report and Biological Indexes of Work-Related Stress in Neonatal Healthcare Professionals: A Repeated-Measures Observational Study. Advances in Neonatal Care, 21(5), pp.E120-E128.</a:t>
            </a:r>
            <a:endParaRPr/>
          </a:p>
          <a:p>
            <a:pPr marL="342900" lvl="0" indent="-342900" algn="l" rtl="0">
              <a:spcBef>
                <a:spcPts val="1000"/>
              </a:spcBef>
              <a:spcAft>
                <a:spcPts val="0"/>
              </a:spcAft>
              <a:buSzPct val="80000"/>
              <a:buChar char="►"/>
            </a:pPr>
            <a:r>
              <a:rPr lang="en-US"/>
              <a:t>Giorgi, G., Arcangeli, G., Perminiene, M., Lorini, C., Ariza-Montes, A., Fiz-Perez, J., Di Fabio, A. and Mucci, N., (2017). Work-related stress in the banking sector: a review of incidence, correlated factors, and major consequences. Frontiers in psychology, 8, p.2166.</a:t>
            </a:r>
            <a:endParaRPr/>
          </a:p>
          <a:p>
            <a:pPr marL="342900" lvl="0" indent="-271780" algn="l" rtl="0">
              <a:spcBef>
                <a:spcPts val="1000"/>
              </a:spcBef>
              <a:spcAft>
                <a:spcPts val="0"/>
              </a:spcAft>
              <a:buSzPct val="80000"/>
              <a:buNone/>
            </a:pPr>
            <a:endParaRP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8</Slides>
  <Notes>8</Notes>
  <HiddenSlides>0</HiddenSlides>
  <ScaleCrop>false</ScaleCrop>
  <HeadingPairs>
    <vt:vector size="4" baseType="variant">
      <vt:variant>
        <vt:lpstr>Temă</vt:lpstr>
      </vt:variant>
      <vt:variant>
        <vt:i4>1</vt:i4>
      </vt:variant>
      <vt:variant>
        <vt:lpstr>Titluri diapozitive</vt:lpstr>
      </vt:variant>
      <vt:variant>
        <vt:i4>8</vt:i4>
      </vt:variant>
    </vt:vector>
  </HeadingPairs>
  <TitlesOfParts>
    <vt:vector size="9" baseType="lpstr">
      <vt:lpstr>Ion</vt:lpstr>
      <vt:lpstr>Module Code-BMSW 4004 Module Title-Problem Solving and Decision Making Assignment Title-Problem Solving and Decision making </vt:lpstr>
      <vt:lpstr>Introduction</vt:lpstr>
      <vt:lpstr>A research-informed discussion on the nature and impact of the complex problem on employees and their organisations</vt:lpstr>
      <vt:lpstr>A research-informed cause-and-effect analysis of the complex problem</vt:lpstr>
      <vt:lpstr>A PESTLE analysis of the macro-environmental factors contributing to the complex problem</vt:lpstr>
      <vt:lpstr>An evaluation of alternative solutions to work-related stress and choosing the most appropriate solution among these alternatives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Code-BMSW 4004 Module Title-Problem Solving and Decision Making Assignment Title-Problem Solving and Decision making </dc:title>
  <dc:creator>karishma</dc:creator>
  <cp:lastModifiedBy>George Giuliano Mihai (2027230)</cp:lastModifiedBy>
  <cp:revision>1</cp:revision>
  <dcterms:created xsi:type="dcterms:W3CDTF">2021-11-03T09:24:33Z</dcterms:created>
  <dcterms:modified xsi:type="dcterms:W3CDTF">2021-11-05T15:24:40Z</dcterms:modified>
</cp:coreProperties>
</file>