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283" r:id="rId6"/>
    <p:sldId id="282" r:id="rId7"/>
    <p:sldId id="347" r:id="rId8"/>
    <p:sldId id="290" r:id="rId9"/>
    <p:sldId id="337" r:id="rId10"/>
    <p:sldId id="338" r:id="rId11"/>
    <p:sldId id="314" r:id="rId12"/>
    <p:sldId id="318" r:id="rId13"/>
    <p:sldId id="334" r:id="rId14"/>
    <p:sldId id="340" r:id="rId15"/>
    <p:sldId id="335" r:id="rId16"/>
    <p:sldId id="284" r:id="rId17"/>
    <p:sldId id="317" r:id="rId18"/>
    <p:sldId id="316" r:id="rId19"/>
    <p:sldId id="328" r:id="rId20"/>
    <p:sldId id="341" r:id="rId21"/>
    <p:sldId id="342" r:id="rId22"/>
    <p:sldId id="325" r:id="rId23"/>
    <p:sldId id="343" r:id="rId24"/>
    <p:sldId id="288" r:id="rId25"/>
    <p:sldId id="298" r:id="rId26"/>
    <p:sldId id="315" r:id="rId27"/>
    <p:sldId id="319" r:id="rId28"/>
    <p:sldId id="321" r:id="rId29"/>
    <p:sldId id="320" r:id="rId30"/>
    <p:sldId id="329" r:id="rId31"/>
    <p:sldId id="324" r:id="rId32"/>
    <p:sldId id="331" r:id="rId33"/>
    <p:sldId id="332" r:id="rId34"/>
    <p:sldId id="333" r:id="rId35"/>
    <p:sldId id="346" r:id="rId36"/>
    <p:sldId id="345" r:id="rId37"/>
    <p:sldId id="330" r:id="rId38"/>
    <p:sldId id="326"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F951A3-502C-424B-8591-607E5C676663}" v="4" dt="2024-01-15T13:39:34.1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5" autoAdjust="0"/>
    <p:restoredTop sz="94712" autoAdjust="0"/>
  </p:normalViewPr>
  <p:slideViewPr>
    <p:cSldViewPr>
      <p:cViewPr varScale="1">
        <p:scale>
          <a:sx n="108" d="100"/>
          <a:sy n="108" d="100"/>
        </p:scale>
        <p:origin x="684" y="102"/>
      </p:cViewPr>
      <p:guideLst>
        <p:guide orient="horz" pos="2160"/>
        <p:guide pos="3840"/>
      </p:guideLst>
    </p:cSldViewPr>
  </p:slideViewPr>
  <p:outlineViewPr>
    <p:cViewPr>
      <p:scale>
        <a:sx n="33" d="100"/>
        <a:sy n="33" d="100"/>
      </p:scale>
      <p:origin x="0" y="-4038"/>
    </p:cViewPr>
  </p:outlin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6EF951A3-502C-424B-8591-607E5C676663}"/>
    <pc:docChg chg="undo redo custSel modSld">
      <pc:chgData name="Laura Jenkins (IEH)" userId="ae3a07d3-7c51-4381-b786-d01af3331fdb" providerId="ADAL" clId="{6EF951A3-502C-424B-8591-607E5C676663}" dt="2024-01-15T13:54:36.159" v="342" actId="14100"/>
      <pc:docMkLst>
        <pc:docMk/>
      </pc:docMkLst>
      <pc:sldChg chg="modSp mod">
        <pc:chgData name="Laura Jenkins (IEH)" userId="ae3a07d3-7c51-4381-b786-d01af3331fdb" providerId="ADAL" clId="{6EF951A3-502C-424B-8591-607E5C676663}" dt="2024-01-15T13:15:54.677" v="1" actId="1076"/>
        <pc:sldMkLst>
          <pc:docMk/>
          <pc:sldMk cId="426983383" sldId="282"/>
        </pc:sldMkLst>
        <pc:spChg chg="mod">
          <ac:chgData name="Laura Jenkins (IEH)" userId="ae3a07d3-7c51-4381-b786-d01af3331fdb" providerId="ADAL" clId="{6EF951A3-502C-424B-8591-607E5C676663}" dt="2024-01-15T13:15:54.677" v="1" actId="1076"/>
          <ac:spMkLst>
            <pc:docMk/>
            <pc:sldMk cId="426983383" sldId="282"/>
            <ac:spMk id="3" creationId="{37745CF6-4C97-4781-85F8-B273E9D4C8D8}"/>
          </ac:spMkLst>
        </pc:spChg>
      </pc:sldChg>
      <pc:sldChg chg="modSp mod">
        <pc:chgData name="Laura Jenkins (IEH)" userId="ae3a07d3-7c51-4381-b786-d01af3331fdb" providerId="ADAL" clId="{6EF951A3-502C-424B-8591-607E5C676663}" dt="2024-01-15T13:42:26.513" v="173" actId="1076"/>
        <pc:sldMkLst>
          <pc:docMk/>
          <pc:sldMk cId="4177740339" sldId="288"/>
        </pc:sldMkLst>
        <pc:picChg chg="mod">
          <ac:chgData name="Laura Jenkins (IEH)" userId="ae3a07d3-7c51-4381-b786-d01af3331fdb" providerId="ADAL" clId="{6EF951A3-502C-424B-8591-607E5C676663}" dt="2024-01-15T13:42:26.513" v="173" actId="1076"/>
          <ac:picMkLst>
            <pc:docMk/>
            <pc:sldMk cId="4177740339" sldId="288"/>
            <ac:picMk id="3" creationId="{48DACE4B-BB4B-4D1B-B2B3-D93365EA1224}"/>
          </ac:picMkLst>
        </pc:picChg>
      </pc:sldChg>
      <pc:sldChg chg="modSp mod">
        <pc:chgData name="Laura Jenkins (IEH)" userId="ae3a07d3-7c51-4381-b786-d01af3331fdb" providerId="ADAL" clId="{6EF951A3-502C-424B-8591-607E5C676663}" dt="2024-01-15T13:31:13.028" v="161" actId="207"/>
        <pc:sldMkLst>
          <pc:docMk/>
          <pc:sldMk cId="4268709388" sldId="290"/>
        </pc:sldMkLst>
        <pc:graphicFrameChg chg="mod modGraphic">
          <ac:chgData name="Laura Jenkins (IEH)" userId="ae3a07d3-7c51-4381-b786-d01af3331fdb" providerId="ADAL" clId="{6EF951A3-502C-424B-8591-607E5C676663}" dt="2024-01-15T13:31:13.028" v="161" actId="207"/>
          <ac:graphicFrameMkLst>
            <pc:docMk/>
            <pc:sldMk cId="4268709388" sldId="290"/>
            <ac:graphicFrameMk id="19" creationId="{B8EFC7DD-D208-699C-44BD-297851C22944}"/>
          </ac:graphicFrameMkLst>
        </pc:graphicFrameChg>
      </pc:sldChg>
      <pc:sldChg chg="modSp mod">
        <pc:chgData name="Laura Jenkins (IEH)" userId="ae3a07d3-7c51-4381-b786-d01af3331fdb" providerId="ADAL" clId="{6EF951A3-502C-424B-8591-607E5C676663}" dt="2024-01-15T13:45:24.294" v="331" actId="20577"/>
        <pc:sldMkLst>
          <pc:docMk/>
          <pc:sldMk cId="1060272014" sldId="298"/>
        </pc:sldMkLst>
        <pc:spChg chg="mod">
          <ac:chgData name="Laura Jenkins (IEH)" userId="ae3a07d3-7c51-4381-b786-d01af3331fdb" providerId="ADAL" clId="{6EF951A3-502C-424B-8591-607E5C676663}" dt="2024-01-15T13:45:24.294" v="331" actId="20577"/>
          <ac:spMkLst>
            <pc:docMk/>
            <pc:sldMk cId="1060272014" sldId="298"/>
            <ac:spMk id="3" creationId="{EC83F8B7-1AF3-F69D-65D3-A130C13B9C74}"/>
          </ac:spMkLst>
        </pc:spChg>
      </pc:sldChg>
      <pc:sldChg chg="modSp mod">
        <pc:chgData name="Laura Jenkins (IEH)" userId="ae3a07d3-7c51-4381-b786-d01af3331fdb" providerId="ADAL" clId="{6EF951A3-502C-424B-8591-607E5C676663}" dt="2024-01-15T13:46:30.611" v="333" actId="207"/>
        <pc:sldMkLst>
          <pc:docMk/>
          <pc:sldMk cId="1019662419" sldId="319"/>
        </pc:sldMkLst>
        <pc:graphicFrameChg chg="modGraphic">
          <ac:chgData name="Laura Jenkins (IEH)" userId="ae3a07d3-7c51-4381-b786-d01af3331fdb" providerId="ADAL" clId="{6EF951A3-502C-424B-8591-607E5C676663}" dt="2024-01-15T13:46:30.611" v="333" actId="207"/>
          <ac:graphicFrameMkLst>
            <pc:docMk/>
            <pc:sldMk cId="1019662419" sldId="319"/>
            <ac:graphicFrameMk id="7" creationId="{2537C238-D2DF-982E-E84D-84167B54DB6D}"/>
          </ac:graphicFrameMkLst>
        </pc:graphicFrameChg>
      </pc:sldChg>
      <pc:sldChg chg="modSp mod">
        <pc:chgData name="Laura Jenkins (IEH)" userId="ae3a07d3-7c51-4381-b786-d01af3331fdb" providerId="ADAL" clId="{6EF951A3-502C-424B-8591-607E5C676663}" dt="2024-01-15T13:49:44.935" v="341" actId="1076"/>
        <pc:sldMkLst>
          <pc:docMk/>
          <pc:sldMk cId="2602863988" sldId="321"/>
        </pc:sldMkLst>
        <pc:spChg chg="mod">
          <ac:chgData name="Laura Jenkins (IEH)" userId="ae3a07d3-7c51-4381-b786-d01af3331fdb" providerId="ADAL" clId="{6EF951A3-502C-424B-8591-607E5C676663}" dt="2024-01-15T13:49:44.935" v="341" actId="1076"/>
          <ac:spMkLst>
            <pc:docMk/>
            <pc:sldMk cId="2602863988" sldId="321"/>
            <ac:spMk id="3" creationId="{97369449-D372-4B4E-8487-ECA38E660239}"/>
          </ac:spMkLst>
        </pc:spChg>
      </pc:sldChg>
      <pc:sldChg chg="modSp mod">
        <pc:chgData name="Laura Jenkins (IEH)" userId="ae3a07d3-7c51-4381-b786-d01af3331fdb" providerId="ADAL" clId="{6EF951A3-502C-424B-8591-607E5C676663}" dt="2024-01-15T13:28:44.194" v="148" actId="1076"/>
        <pc:sldMkLst>
          <pc:docMk/>
          <pc:sldMk cId="3396202726" sldId="326"/>
        </pc:sldMkLst>
        <pc:spChg chg="mod">
          <ac:chgData name="Laura Jenkins (IEH)" userId="ae3a07d3-7c51-4381-b786-d01af3331fdb" providerId="ADAL" clId="{6EF951A3-502C-424B-8591-607E5C676663}" dt="2024-01-15T13:28:37.299" v="144" actId="1076"/>
          <ac:spMkLst>
            <pc:docMk/>
            <pc:sldMk cId="3396202726" sldId="326"/>
            <ac:spMk id="2" creationId="{D9138BFE-3976-4E20-AC15-741FBA48840B}"/>
          </ac:spMkLst>
        </pc:spChg>
        <pc:spChg chg="mod">
          <ac:chgData name="Laura Jenkins (IEH)" userId="ae3a07d3-7c51-4381-b786-d01af3331fdb" providerId="ADAL" clId="{6EF951A3-502C-424B-8591-607E5C676663}" dt="2024-01-15T13:28:44.194" v="148" actId="1076"/>
          <ac:spMkLst>
            <pc:docMk/>
            <pc:sldMk cId="3396202726" sldId="326"/>
            <ac:spMk id="3" creationId="{3735E6C8-B92D-4D62-AA6A-BBF7DD373AA8}"/>
          </ac:spMkLst>
        </pc:spChg>
      </pc:sldChg>
      <pc:sldChg chg="modSp mod">
        <pc:chgData name="Laura Jenkins (IEH)" userId="ae3a07d3-7c51-4381-b786-d01af3331fdb" providerId="ADAL" clId="{6EF951A3-502C-424B-8591-607E5C676663}" dt="2024-01-15T13:30:51.763" v="154" actId="122"/>
        <pc:sldMkLst>
          <pc:docMk/>
          <pc:sldMk cId="1351257751" sldId="340"/>
        </pc:sldMkLst>
        <pc:graphicFrameChg chg="mod modGraphic">
          <ac:chgData name="Laura Jenkins (IEH)" userId="ae3a07d3-7c51-4381-b786-d01af3331fdb" providerId="ADAL" clId="{6EF951A3-502C-424B-8591-607E5C676663}" dt="2024-01-15T13:30:51.763" v="154" actId="122"/>
          <ac:graphicFrameMkLst>
            <pc:docMk/>
            <pc:sldMk cId="1351257751" sldId="340"/>
            <ac:graphicFrameMk id="5" creationId="{762C2F6E-B8F9-BBBC-09CC-6FDB71036C9C}"/>
          </ac:graphicFrameMkLst>
        </pc:graphicFrameChg>
      </pc:sldChg>
      <pc:sldChg chg="modSp mod">
        <pc:chgData name="Laura Jenkins (IEH)" userId="ae3a07d3-7c51-4381-b786-d01af3331fdb" providerId="ADAL" clId="{6EF951A3-502C-424B-8591-607E5C676663}" dt="2024-01-15T13:39:40.643" v="167" actId="207"/>
        <pc:sldMkLst>
          <pc:docMk/>
          <pc:sldMk cId="4284150462" sldId="341"/>
        </pc:sldMkLst>
        <pc:graphicFrameChg chg="mod modGraphic">
          <ac:chgData name="Laura Jenkins (IEH)" userId="ae3a07d3-7c51-4381-b786-d01af3331fdb" providerId="ADAL" clId="{6EF951A3-502C-424B-8591-607E5C676663}" dt="2024-01-15T13:39:40.643" v="167" actId="207"/>
          <ac:graphicFrameMkLst>
            <pc:docMk/>
            <pc:sldMk cId="4284150462" sldId="341"/>
            <ac:graphicFrameMk id="7" creationId="{0314E6F1-FDEF-0B4D-687B-27B2F8569A12}"/>
          </ac:graphicFrameMkLst>
        </pc:graphicFrameChg>
      </pc:sldChg>
      <pc:sldChg chg="modSp mod">
        <pc:chgData name="Laura Jenkins (IEH)" userId="ae3a07d3-7c51-4381-b786-d01af3331fdb" providerId="ADAL" clId="{6EF951A3-502C-424B-8591-607E5C676663}" dt="2024-01-15T13:42:16.346" v="172" actId="207"/>
        <pc:sldMkLst>
          <pc:docMk/>
          <pc:sldMk cId="1853464289" sldId="342"/>
        </pc:sldMkLst>
        <pc:graphicFrameChg chg="modGraphic">
          <ac:chgData name="Laura Jenkins (IEH)" userId="ae3a07d3-7c51-4381-b786-d01af3331fdb" providerId="ADAL" clId="{6EF951A3-502C-424B-8591-607E5C676663}" dt="2024-01-15T13:42:16.346" v="172" actId="207"/>
          <ac:graphicFrameMkLst>
            <pc:docMk/>
            <pc:sldMk cId="1853464289" sldId="342"/>
            <ac:graphicFrameMk id="5" creationId="{F80361DF-4548-82C3-1634-1867881C8FBE}"/>
          </ac:graphicFrameMkLst>
        </pc:graphicFrameChg>
      </pc:sldChg>
      <pc:sldChg chg="modSp mod">
        <pc:chgData name="Laura Jenkins (IEH)" userId="ae3a07d3-7c51-4381-b786-d01af3331fdb" providerId="ADAL" clId="{6EF951A3-502C-424B-8591-607E5C676663}" dt="2024-01-15T13:54:36.159" v="342" actId="14100"/>
        <pc:sldMkLst>
          <pc:docMk/>
          <pc:sldMk cId="4249210959" sldId="346"/>
        </pc:sldMkLst>
        <pc:spChg chg="mod">
          <ac:chgData name="Laura Jenkins (IEH)" userId="ae3a07d3-7c51-4381-b786-d01af3331fdb" providerId="ADAL" clId="{6EF951A3-502C-424B-8591-607E5C676663}" dt="2024-01-15T13:54:36.159" v="342" actId="14100"/>
          <ac:spMkLst>
            <pc:docMk/>
            <pc:sldMk cId="4249210959" sldId="346"/>
            <ac:spMk id="2" creationId="{5D6D2819-DAE6-48AE-B74C-6051756F446C}"/>
          </ac:spMkLst>
        </pc:spChg>
      </pc:sldChg>
      <pc:sldChg chg="addSp modSp mod">
        <pc:chgData name="Laura Jenkins (IEH)" userId="ae3a07d3-7c51-4381-b786-d01af3331fdb" providerId="ADAL" clId="{6EF951A3-502C-424B-8591-607E5C676663}" dt="2024-01-15T13:25:20.867" v="35" actId="1076"/>
        <pc:sldMkLst>
          <pc:docMk/>
          <pc:sldMk cId="2281493899" sldId="347"/>
        </pc:sldMkLst>
        <pc:spChg chg="add mod">
          <ac:chgData name="Laura Jenkins (IEH)" userId="ae3a07d3-7c51-4381-b786-d01af3331fdb" providerId="ADAL" clId="{6EF951A3-502C-424B-8591-607E5C676663}" dt="2024-01-15T13:25:20.867" v="35" actId="1076"/>
          <ac:spMkLst>
            <pc:docMk/>
            <pc:sldMk cId="2281493899" sldId="347"/>
            <ac:spMk id="3" creationId="{1E73A2D6-58C2-F227-C137-44BC7E40973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B4CE63-8D6E-489E-9A1E-7E4D3AD6CA36}"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2C59F2CA-1FF2-43B2-8B39-9F7FE8059882}">
      <dgm:prSet/>
      <dgm:spPr/>
      <dgm:t>
        <a:bodyPr/>
        <a:lstStyle/>
        <a:p>
          <a:r>
            <a:rPr lang="en-GB" baseline="0" dirty="0">
              <a:solidFill>
                <a:schemeClr val="tx1"/>
              </a:solidFill>
            </a:rPr>
            <a:t>Moral</a:t>
          </a:r>
          <a:endParaRPr lang="en-US" dirty="0">
            <a:solidFill>
              <a:schemeClr val="tx1"/>
            </a:solidFill>
          </a:endParaRPr>
        </a:p>
      </dgm:t>
    </dgm:pt>
    <dgm:pt modelId="{A71E554D-9A04-4B59-B6BF-A24559C8196F}" type="parTrans" cxnId="{406ED712-13A5-4026-941C-44972E806DB8}">
      <dgm:prSet/>
      <dgm:spPr/>
      <dgm:t>
        <a:bodyPr/>
        <a:lstStyle/>
        <a:p>
          <a:endParaRPr lang="en-US"/>
        </a:p>
      </dgm:t>
    </dgm:pt>
    <dgm:pt modelId="{93E0D16F-FDDE-4F09-8CE5-0759C6B1D54C}" type="sibTrans" cxnId="{406ED712-13A5-4026-941C-44972E806DB8}">
      <dgm:prSet/>
      <dgm:spPr/>
      <dgm:t>
        <a:bodyPr/>
        <a:lstStyle/>
        <a:p>
          <a:endParaRPr lang="en-US"/>
        </a:p>
      </dgm:t>
    </dgm:pt>
    <dgm:pt modelId="{AFC23700-D930-4ABC-BF68-12A46D6EE157}">
      <dgm:prSet/>
      <dgm:spPr/>
      <dgm:t>
        <a:bodyPr/>
        <a:lstStyle/>
        <a:p>
          <a:r>
            <a:rPr lang="en-GB" b="0" baseline="0" dirty="0">
              <a:solidFill>
                <a:schemeClr val="tx1"/>
              </a:solidFill>
            </a:rPr>
            <a:t>Medical</a:t>
          </a:r>
          <a:endParaRPr lang="en-US" b="0" dirty="0">
            <a:solidFill>
              <a:schemeClr val="tx1"/>
            </a:solidFill>
          </a:endParaRPr>
        </a:p>
      </dgm:t>
    </dgm:pt>
    <dgm:pt modelId="{EE47B33D-ACE6-4B4F-AED4-D7615AF89291}" type="parTrans" cxnId="{33F89989-75F9-43C1-9E8C-CAABB1199117}">
      <dgm:prSet/>
      <dgm:spPr/>
      <dgm:t>
        <a:bodyPr/>
        <a:lstStyle/>
        <a:p>
          <a:endParaRPr lang="en-US"/>
        </a:p>
      </dgm:t>
    </dgm:pt>
    <dgm:pt modelId="{E2A615D9-32E1-4D76-8349-922D9F7F2CED}" type="sibTrans" cxnId="{33F89989-75F9-43C1-9E8C-CAABB1199117}">
      <dgm:prSet/>
      <dgm:spPr/>
      <dgm:t>
        <a:bodyPr/>
        <a:lstStyle/>
        <a:p>
          <a:endParaRPr lang="en-US"/>
        </a:p>
      </dgm:t>
    </dgm:pt>
    <dgm:pt modelId="{0BA77658-3BB7-480C-AE8E-DDDB4B08D1EB}">
      <dgm:prSet/>
      <dgm:spPr/>
      <dgm:t>
        <a:bodyPr/>
        <a:lstStyle/>
        <a:p>
          <a:r>
            <a:rPr lang="en-GB" baseline="0" dirty="0">
              <a:solidFill>
                <a:schemeClr val="tx1"/>
              </a:solidFill>
            </a:rPr>
            <a:t>Personal Tragedy </a:t>
          </a:r>
          <a:endParaRPr lang="en-US" dirty="0">
            <a:solidFill>
              <a:schemeClr val="tx1"/>
            </a:solidFill>
          </a:endParaRPr>
        </a:p>
      </dgm:t>
    </dgm:pt>
    <dgm:pt modelId="{8664267B-8AC3-4FD5-BAA7-D576784A885F}" type="parTrans" cxnId="{E062BD55-8851-41AD-98F8-B2CA6B8EBF84}">
      <dgm:prSet/>
      <dgm:spPr/>
      <dgm:t>
        <a:bodyPr/>
        <a:lstStyle/>
        <a:p>
          <a:endParaRPr lang="en-US"/>
        </a:p>
      </dgm:t>
    </dgm:pt>
    <dgm:pt modelId="{5C66DBEA-B576-4E5F-88AC-8F0E06B1D263}" type="sibTrans" cxnId="{E062BD55-8851-41AD-98F8-B2CA6B8EBF84}">
      <dgm:prSet/>
      <dgm:spPr/>
      <dgm:t>
        <a:bodyPr/>
        <a:lstStyle/>
        <a:p>
          <a:endParaRPr lang="en-US"/>
        </a:p>
      </dgm:t>
    </dgm:pt>
    <dgm:pt modelId="{CA3FA83F-9FE3-4A77-9AB7-BCF118D7D816}">
      <dgm:prSet/>
      <dgm:spPr/>
      <dgm:t>
        <a:bodyPr/>
        <a:lstStyle/>
        <a:p>
          <a:r>
            <a:rPr lang="en-GB" b="0" baseline="0" dirty="0">
              <a:solidFill>
                <a:schemeClr val="tx1"/>
              </a:solidFill>
            </a:rPr>
            <a:t>Social</a:t>
          </a:r>
          <a:endParaRPr lang="en-US" b="0" dirty="0">
            <a:solidFill>
              <a:schemeClr val="tx1"/>
            </a:solidFill>
          </a:endParaRPr>
        </a:p>
      </dgm:t>
    </dgm:pt>
    <dgm:pt modelId="{B8D1732B-709A-4FAF-ADD7-5C1750A084D6}" type="parTrans" cxnId="{D757EB67-52D8-4A6E-89AF-A72AA2A2301D}">
      <dgm:prSet/>
      <dgm:spPr/>
      <dgm:t>
        <a:bodyPr/>
        <a:lstStyle/>
        <a:p>
          <a:endParaRPr lang="en-US"/>
        </a:p>
      </dgm:t>
    </dgm:pt>
    <dgm:pt modelId="{E8DDBF5C-96A1-48D1-923E-FF63FCF474C0}" type="sibTrans" cxnId="{D757EB67-52D8-4A6E-89AF-A72AA2A2301D}">
      <dgm:prSet/>
      <dgm:spPr/>
      <dgm:t>
        <a:bodyPr/>
        <a:lstStyle/>
        <a:p>
          <a:endParaRPr lang="en-US"/>
        </a:p>
      </dgm:t>
    </dgm:pt>
    <dgm:pt modelId="{921F0CB8-E5B8-4B3A-9164-C5981D484888}">
      <dgm:prSet/>
      <dgm:spPr/>
      <dgm:t>
        <a:bodyPr/>
        <a:lstStyle/>
        <a:p>
          <a:r>
            <a:rPr lang="en-GB" baseline="0" dirty="0">
              <a:solidFill>
                <a:schemeClr val="tx1"/>
              </a:solidFill>
            </a:rPr>
            <a:t>Minority (socio-political) </a:t>
          </a:r>
          <a:endParaRPr lang="en-US" dirty="0">
            <a:solidFill>
              <a:schemeClr val="tx1"/>
            </a:solidFill>
          </a:endParaRPr>
        </a:p>
      </dgm:t>
    </dgm:pt>
    <dgm:pt modelId="{DDEDF490-6033-4C8C-83C4-1AE1750789BE}" type="parTrans" cxnId="{E3EA142C-BBCF-4FAD-884A-53F306471798}">
      <dgm:prSet/>
      <dgm:spPr/>
      <dgm:t>
        <a:bodyPr/>
        <a:lstStyle/>
        <a:p>
          <a:endParaRPr lang="en-US"/>
        </a:p>
      </dgm:t>
    </dgm:pt>
    <dgm:pt modelId="{56BADB03-A5F1-4BA0-AE9C-1D6202D3D004}" type="sibTrans" cxnId="{E3EA142C-BBCF-4FAD-884A-53F306471798}">
      <dgm:prSet/>
      <dgm:spPr/>
      <dgm:t>
        <a:bodyPr/>
        <a:lstStyle/>
        <a:p>
          <a:endParaRPr lang="en-US"/>
        </a:p>
      </dgm:t>
    </dgm:pt>
    <dgm:pt modelId="{75845F2A-6DE8-40FA-97FC-AAAC395C9BAC}">
      <dgm:prSet/>
      <dgm:spPr/>
      <dgm:t>
        <a:bodyPr/>
        <a:lstStyle/>
        <a:p>
          <a:r>
            <a:rPr lang="en-GB" baseline="0" dirty="0">
              <a:solidFill>
                <a:schemeClr val="tx1"/>
              </a:solidFill>
            </a:rPr>
            <a:t>Affirmative </a:t>
          </a:r>
          <a:endParaRPr lang="en-US" dirty="0">
            <a:solidFill>
              <a:schemeClr val="tx1"/>
            </a:solidFill>
          </a:endParaRPr>
        </a:p>
      </dgm:t>
    </dgm:pt>
    <dgm:pt modelId="{A2BA3CE1-3F73-4154-9D3D-4FD317E2A519}" type="parTrans" cxnId="{4C724EAF-F77B-4340-BA44-0FC4EFB0CD48}">
      <dgm:prSet/>
      <dgm:spPr/>
      <dgm:t>
        <a:bodyPr/>
        <a:lstStyle/>
        <a:p>
          <a:endParaRPr lang="en-US"/>
        </a:p>
      </dgm:t>
    </dgm:pt>
    <dgm:pt modelId="{0F7CE6CF-3F02-4271-8ABD-721DAC091B54}" type="sibTrans" cxnId="{4C724EAF-F77B-4340-BA44-0FC4EFB0CD48}">
      <dgm:prSet/>
      <dgm:spPr/>
      <dgm:t>
        <a:bodyPr/>
        <a:lstStyle/>
        <a:p>
          <a:endParaRPr lang="en-US"/>
        </a:p>
      </dgm:t>
    </dgm:pt>
    <dgm:pt modelId="{6D9FB4DA-A48C-4274-9AFD-D3DE34ABFAD2}" type="pres">
      <dgm:prSet presAssocID="{A9B4CE63-8D6E-489E-9A1E-7E4D3AD6CA36}" presName="diagram" presStyleCnt="0">
        <dgm:presLayoutVars>
          <dgm:dir/>
          <dgm:resizeHandles val="exact"/>
        </dgm:presLayoutVars>
      </dgm:prSet>
      <dgm:spPr/>
    </dgm:pt>
    <dgm:pt modelId="{CA85DB0F-0FEA-4FBC-A496-5041CF5B28F4}" type="pres">
      <dgm:prSet presAssocID="{2C59F2CA-1FF2-43B2-8B39-9F7FE8059882}" presName="node" presStyleLbl="node1" presStyleIdx="0" presStyleCnt="6">
        <dgm:presLayoutVars>
          <dgm:bulletEnabled val="1"/>
        </dgm:presLayoutVars>
      </dgm:prSet>
      <dgm:spPr/>
    </dgm:pt>
    <dgm:pt modelId="{5F26807D-FEFD-49EB-BF0E-61FB8B6BFAE8}" type="pres">
      <dgm:prSet presAssocID="{93E0D16F-FDDE-4F09-8CE5-0759C6B1D54C}" presName="sibTrans" presStyleCnt="0"/>
      <dgm:spPr/>
    </dgm:pt>
    <dgm:pt modelId="{0562D31B-1B09-4688-842F-19CCB48F94BE}" type="pres">
      <dgm:prSet presAssocID="{AFC23700-D930-4ABC-BF68-12A46D6EE157}" presName="node" presStyleLbl="node1" presStyleIdx="1" presStyleCnt="6">
        <dgm:presLayoutVars>
          <dgm:bulletEnabled val="1"/>
        </dgm:presLayoutVars>
      </dgm:prSet>
      <dgm:spPr/>
    </dgm:pt>
    <dgm:pt modelId="{956D5165-A4DC-454B-BA82-2EA4E6FFF939}" type="pres">
      <dgm:prSet presAssocID="{E2A615D9-32E1-4D76-8349-922D9F7F2CED}" presName="sibTrans" presStyleCnt="0"/>
      <dgm:spPr/>
    </dgm:pt>
    <dgm:pt modelId="{FA7982E9-D328-4797-B252-E1660A947623}" type="pres">
      <dgm:prSet presAssocID="{0BA77658-3BB7-480C-AE8E-DDDB4B08D1EB}" presName="node" presStyleLbl="node1" presStyleIdx="2" presStyleCnt="6" custLinFactNeighborX="1153" custLinFactNeighborY="1164">
        <dgm:presLayoutVars>
          <dgm:bulletEnabled val="1"/>
        </dgm:presLayoutVars>
      </dgm:prSet>
      <dgm:spPr/>
    </dgm:pt>
    <dgm:pt modelId="{696D5618-3D13-45EA-BA15-900D3A738DD2}" type="pres">
      <dgm:prSet presAssocID="{5C66DBEA-B576-4E5F-88AC-8F0E06B1D263}" presName="sibTrans" presStyleCnt="0"/>
      <dgm:spPr/>
    </dgm:pt>
    <dgm:pt modelId="{2392A5F4-40F1-43FE-8A40-8B57B58843BA}" type="pres">
      <dgm:prSet presAssocID="{CA3FA83F-9FE3-4A77-9AB7-BCF118D7D816}" presName="node" presStyleLbl="node1" presStyleIdx="3" presStyleCnt="6">
        <dgm:presLayoutVars>
          <dgm:bulletEnabled val="1"/>
        </dgm:presLayoutVars>
      </dgm:prSet>
      <dgm:spPr/>
    </dgm:pt>
    <dgm:pt modelId="{68628EA9-53CB-4D68-9074-5133667B5863}" type="pres">
      <dgm:prSet presAssocID="{E8DDBF5C-96A1-48D1-923E-FF63FCF474C0}" presName="sibTrans" presStyleCnt="0"/>
      <dgm:spPr/>
    </dgm:pt>
    <dgm:pt modelId="{7EBA3DAD-EB0E-4D2C-A52A-C94379849CDF}" type="pres">
      <dgm:prSet presAssocID="{921F0CB8-E5B8-4B3A-9164-C5981D484888}" presName="node" presStyleLbl="node1" presStyleIdx="4" presStyleCnt="6">
        <dgm:presLayoutVars>
          <dgm:bulletEnabled val="1"/>
        </dgm:presLayoutVars>
      </dgm:prSet>
      <dgm:spPr/>
    </dgm:pt>
    <dgm:pt modelId="{47AFADDC-4052-46C5-B550-4C96DE2C75F8}" type="pres">
      <dgm:prSet presAssocID="{56BADB03-A5F1-4BA0-AE9C-1D6202D3D004}" presName="sibTrans" presStyleCnt="0"/>
      <dgm:spPr/>
    </dgm:pt>
    <dgm:pt modelId="{FB36E615-4372-4E17-BD76-1B087D470145}" type="pres">
      <dgm:prSet presAssocID="{75845F2A-6DE8-40FA-97FC-AAAC395C9BAC}" presName="node" presStyleLbl="node1" presStyleIdx="5" presStyleCnt="6">
        <dgm:presLayoutVars>
          <dgm:bulletEnabled val="1"/>
        </dgm:presLayoutVars>
      </dgm:prSet>
      <dgm:spPr/>
    </dgm:pt>
  </dgm:ptLst>
  <dgm:cxnLst>
    <dgm:cxn modelId="{406ED712-13A5-4026-941C-44972E806DB8}" srcId="{A9B4CE63-8D6E-489E-9A1E-7E4D3AD6CA36}" destId="{2C59F2CA-1FF2-43B2-8B39-9F7FE8059882}" srcOrd="0" destOrd="0" parTransId="{A71E554D-9A04-4B59-B6BF-A24559C8196F}" sibTransId="{93E0D16F-FDDE-4F09-8CE5-0759C6B1D54C}"/>
    <dgm:cxn modelId="{E3EA142C-BBCF-4FAD-884A-53F306471798}" srcId="{A9B4CE63-8D6E-489E-9A1E-7E4D3AD6CA36}" destId="{921F0CB8-E5B8-4B3A-9164-C5981D484888}" srcOrd="4" destOrd="0" parTransId="{DDEDF490-6033-4C8C-83C4-1AE1750789BE}" sibTransId="{56BADB03-A5F1-4BA0-AE9C-1D6202D3D004}"/>
    <dgm:cxn modelId="{A88ABA5B-AB19-4C25-B881-302BFDAD4A01}" type="presOf" srcId="{75845F2A-6DE8-40FA-97FC-AAAC395C9BAC}" destId="{FB36E615-4372-4E17-BD76-1B087D470145}" srcOrd="0" destOrd="0" presId="urn:microsoft.com/office/officeart/2005/8/layout/default"/>
    <dgm:cxn modelId="{3F0E6544-9C89-4474-90A1-A88A6C21E73B}" type="presOf" srcId="{2C59F2CA-1FF2-43B2-8B39-9F7FE8059882}" destId="{CA85DB0F-0FEA-4FBC-A496-5041CF5B28F4}" srcOrd="0" destOrd="0" presId="urn:microsoft.com/office/officeart/2005/8/layout/default"/>
    <dgm:cxn modelId="{D757EB67-52D8-4A6E-89AF-A72AA2A2301D}" srcId="{A9B4CE63-8D6E-489E-9A1E-7E4D3AD6CA36}" destId="{CA3FA83F-9FE3-4A77-9AB7-BCF118D7D816}" srcOrd="3" destOrd="0" parTransId="{B8D1732B-709A-4FAF-ADD7-5C1750A084D6}" sibTransId="{E8DDBF5C-96A1-48D1-923E-FF63FCF474C0}"/>
    <dgm:cxn modelId="{9444834C-104F-4652-AB01-9F5A6B5C6B27}" type="presOf" srcId="{AFC23700-D930-4ABC-BF68-12A46D6EE157}" destId="{0562D31B-1B09-4688-842F-19CCB48F94BE}" srcOrd="0" destOrd="0" presId="urn:microsoft.com/office/officeart/2005/8/layout/default"/>
    <dgm:cxn modelId="{A30E0954-7DE3-4271-9B86-7585FB0C565B}" type="presOf" srcId="{A9B4CE63-8D6E-489E-9A1E-7E4D3AD6CA36}" destId="{6D9FB4DA-A48C-4274-9AFD-D3DE34ABFAD2}" srcOrd="0" destOrd="0" presId="urn:microsoft.com/office/officeart/2005/8/layout/default"/>
    <dgm:cxn modelId="{E062BD55-8851-41AD-98F8-B2CA6B8EBF84}" srcId="{A9B4CE63-8D6E-489E-9A1E-7E4D3AD6CA36}" destId="{0BA77658-3BB7-480C-AE8E-DDDB4B08D1EB}" srcOrd="2" destOrd="0" parTransId="{8664267B-8AC3-4FD5-BAA7-D576784A885F}" sibTransId="{5C66DBEA-B576-4E5F-88AC-8F0E06B1D263}"/>
    <dgm:cxn modelId="{33F89989-75F9-43C1-9E8C-CAABB1199117}" srcId="{A9B4CE63-8D6E-489E-9A1E-7E4D3AD6CA36}" destId="{AFC23700-D930-4ABC-BF68-12A46D6EE157}" srcOrd="1" destOrd="0" parTransId="{EE47B33D-ACE6-4B4F-AED4-D7615AF89291}" sibTransId="{E2A615D9-32E1-4D76-8349-922D9F7F2CED}"/>
    <dgm:cxn modelId="{4C724EAF-F77B-4340-BA44-0FC4EFB0CD48}" srcId="{A9B4CE63-8D6E-489E-9A1E-7E4D3AD6CA36}" destId="{75845F2A-6DE8-40FA-97FC-AAAC395C9BAC}" srcOrd="5" destOrd="0" parTransId="{A2BA3CE1-3F73-4154-9D3D-4FD317E2A519}" sibTransId="{0F7CE6CF-3F02-4271-8ABD-721DAC091B54}"/>
    <dgm:cxn modelId="{900182B6-CF7C-419B-A390-D1B42B6488A4}" type="presOf" srcId="{0BA77658-3BB7-480C-AE8E-DDDB4B08D1EB}" destId="{FA7982E9-D328-4797-B252-E1660A947623}" srcOrd="0" destOrd="0" presId="urn:microsoft.com/office/officeart/2005/8/layout/default"/>
    <dgm:cxn modelId="{84D250CE-D817-46E8-89F8-B61B8FC4FB92}" type="presOf" srcId="{CA3FA83F-9FE3-4A77-9AB7-BCF118D7D816}" destId="{2392A5F4-40F1-43FE-8A40-8B57B58843BA}" srcOrd="0" destOrd="0" presId="urn:microsoft.com/office/officeart/2005/8/layout/default"/>
    <dgm:cxn modelId="{258579EE-4CA4-4468-93C3-8B42CE4A41A7}" type="presOf" srcId="{921F0CB8-E5B8-4B3A-9164-C5981D484888}" destId="{7EBA3DAD-EB0E-4D2C-A52A-C94379849CDF}" srcOrd="0" destOrd="0" presId="urn:microsoft.com/office/officeart/2005/8/layout/default"/>
    <dgm:cxn modelId="{03B05418-2E9A-41E4-8F8F-6497BFA81CB4}" type="presParOf" srcId="{6D9FB4DA-A48C-4274-9AFD-D3DE34ABFAD2}" destId="{CA85DB0F-0FEA-4FBC-A496-5041CF5B28F4}" srcOrd="0" destOrd="0" presId="urn:microsoft.com/office/officeart/2005/8/layout/default"/>
    <dgm:cxn modelId="{DCFD762D-2CD7-477E-ABA4-1ABD4F53F8C4}" type="presParOf" srcId="{6D9FB4DA-A48C-4274-9AFD-D3DE34ABFAD2}" destId="{5F26807D-FEFD-49EB-BF0E-61FB8B6BFAE8}" srcOrd="1" destOrd="0" presId="urn:microsoft.com/office/officeart/2005/8/layout/default"/>
    <dgm:cxn modelId="{8C427961-E512-4EA7-B336-A09AF8A61D00}" type="presParOf" srcId="{6D9FB4DA-A48C-4274-9AFD-D3DE34ABFAD2}" destId="{0562D31B-1B09-4688-842F-19CCB48F94BE}" srcOrd="2" destOrd="0" presId="urn:microsoft.com/office/officeart/2005/8/layout/default"/>
    <dgm:cxn modelId="{595E09BA-3BC2-44B0-A709-D15B8B9A77B2}" type="presParOf" srcId="{6D9FB4DA-A48C-4274-9AFD-D3DE34ABFAD2}" destId="{956D5165-A4DC-454B-BA82-2EA4E6FFF939}" srcOrd="3" destOrd="0" presId="urn:microsoft.com/office/officeart/2005/8/layout/default"/>
    <dgm:cxn modelId="{505C4F8F-3DED-45E3-A55F-056817B9F251}" type="presParOf" srcId="{6D9FB4DA-A48C-4274-9AFD-D3DE34ABFAD2}" destId="{FA7982E9-D328-4797-B252-E1660A947623}" srcOrd="4" destOrd="0" presId="urn:microsoft.com/office/officeart/2005/8/layout/default"/>
    <dgm:cxn modelId="{C6101F0C-CC5E-49E7-8815-622B6E1FC2D5}" type="presParOf" srcId="{6D9FB4DA-A48C-4274-9AFD-D3DE34ABFAD2}" destId="{696D5618-3D13-45EA-BA15-900D3A738DD2}" srcOrd="5" destOrd="0" presId="urn:microsoft.com/office/officeart/2005/8/layout/default"/>
    <dgm:cxn modelId="{8CD45719-5F26-4ADF-BC6B-631D0784A4B2}" type="presParOf" srcId="{6D9FB4DA-A48C-4274-9AFD-D3DE34ABFAD2}" destId="{2392A5F4-40F1-43FE-8A40-8B57B58843BA}" srcOrd="6" destOrd="0" presId="urn:microsoft.com/office/officeart/2005/8/layout/default"/>
    <dgm:cxn modelId="{33178192-CA25-430E-B907-801043C3F5D4}" type="presParOf" srcId="{6D9FB4DA-A48C-4274-9AFD-D3DE34ABFAD2}" destId="{68628EA9-53CB-4D68-9074-5133667B5863}" srcOrd="7" destOrd="0" presId="urn:microsoft.com/office/officeart/2005/8/layout/default"/>
    <dgm:cxn modelId="{9E2F7E53-6DDD-4CBD-A6CB-0FB0C9975D9A}" type="presParOf" srcId="{6D9FB4DA-A48C-4274-9AFD-D3DE34ABFAD2}" destId="{7EBA3DAD-EB0E-4D2C-A52A-C94379849CDF}" srcOrd="8" destOrd="0" presId="urn:microsoft.com/office/officeart/2005/8/layout/default"/>
    <dgm:cxn modelId="{D64953F2-DEE5-46D2-8CC7-0A4BEA0806B5}" type="presParOf" srcId="{6D9FB4DA-A48C-4274-9AFD-D3DE34ABFAD2}" destId="{47AFADDC-4052-46C5-B550-4C96DE2C75F8}" srcOrd="9" destOrd="0" presId="urn:microsoft.com/office/officeart/2005/8/layout/default"/>
    <dgm:cxn modelId="{9326AC80-881D-4CC1-ACFE-CBA397CA3390}" type="presParOf" srcId="{6D9FB4DA-A48C-4274-9AFD-D3DE34ABFAD2}" destId="{FB36E615-4372-4E17-BD76-1B087D47014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9C617E-6D7D-4604-8DE8-1E65FB41848B}"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447E2417-34F1-4EEE-AF85-6AEA619EAAEA}">
      <dgm:prSet/>
      <dgm:spPr/>
      <dgm:t>
        <a:bodyPr/>
        <a:lstStyle/>
        <a:p>
          <a:r>
            <a:rPr lang="en-GB"/>
            <a:t>Pre-industrial revolution, people with impairments were part of the ‘mass poor’ (Borsay, 2002)</a:t>
          </a:r>
          <a:endParaRPr lang="en-US"/>
        </a:p>
      </dgm:t>
    </dgm:pt>
    <dgm:pt modelId="{16E76E86-2A01-4209-9488-8BC79913AF85}" type="parTrans" cxnId="{7D63BDB7-6176-4887-B3C8-5B34D6A8C9DD}">
      <dgm:prSet/>
      <dgm:spPr/>
      <dgm:t>
        <a:bodyPr/>
        <a:lstStyle/>
        <a:p>
          <a:endParaRPr lang="en-US"/>
        </a:p>
      </dgm:t>
    </dgm:pt>
    <dgm:pt modelId="{3430CFAA-492A-468F-9282-C8B95EF84D32}" type="sibTrans" cxnId="{7D63BDB7-6176-4887-B3C8-5B34D6A8C9DD}">
      <dgm:prSet/>
      <dgm:spPr/>
      <dgm:t>
        <a:bodyPr/>
        <a:lstStyle/>
        <a:p>
          <a:endParaRPr lang="en-US"/>
        </a:p>
      </dgm:t>
    </dgm:pt>
    <dgm:pt modelId="{04667A43-64ED-451A-AEFB-9F762CE34132}">
      <dgm:prSet/>
      <dgm:spPr/>
      <dgm:t>
        <a:bodyPr/>
        <a:lstStyle/>
        <a:p>
          <a:r>
            <a:rPr lang="en-GB"/>
            <a:t>At the ‘bottom’ of society but not excluded (Borsay, 2002)</a:t>
          </a:r>
          <a:endParaRPr lang="en-US"/>
        </a:p>
      </dgm:t>
    </dgm:pt>
    <dgm:pt modelId="{BCD26B54-1BAA-4B45-8F6E-2D850A9DB220}" type="parTrans" cxnId="{E05D6D68-F5E6-44CA-9201-8572FE0BB933}">
      <dgm:prSet/>
      <dgm:spPr/>
      <dgm:t>
        <a:bodyPr/>
        <a:lstStyle/>
        <a:p>
          <a:endParaRPr lang="en-US"/>
        </a:p>
      </dgm:t>
    </dgm:pt>
    <dgm:pt modelId="{F1C83AFB-55D1-4BB7-9522-18CFEB3E6326}" type="sibTrans" cxnId="{E05D6D68-F5E6-44CA-9201-8572FE0BB933}">
      <dgm:prSet/>
      <dgm:spPr/>
      <dgm:t>
        <a:bodyPr/>
        <a:lstStyle/>
        <a:p>
          <a:endParaRPr lang="en-US"/>
        </a:p>
      </dgm:t>
    </dgm:pt>
    <dgm:pt modelId="{C0189EB6-7DF7-4184-BAAD-97472B798DBC}">
      <dgm:prSet/>
      <dgm:spPr/>
      <dgm:t>
        <a:bodyPr/>
        <a:lstStyle/>
        <a:p>
          <a:r>
            <a:rPr lang="en-GB"/>
            <a:t>Life was difficult but it was for most people (Cameron, 2014)</a:t>
          </a:r>
          <a:endParaRPr lang="en-US"/>
        </a:p>
      </dgm:t>
    </dgm:pt>
    <dgm:pt modelId="{2B380ECF-E89D-4DE1-80F9-7A939F799DA6}" type="parTrans" cxnId="{A261B1F7-3ED9-4A8A-AABA-E6A655FF29B2}">
      <dgm:prSet/>
      <dgm:spPr/>
      <dgm:t>
        <a:bodyPr/>
        <a:lstStyle/>
        <a:p>
          <a:endParaRPr lang="en-US"/>
        </a:p>
      </dgm:t>
    </dgm:pt>
    <dgm:pt modelId="{891A1898-69BD-4CF2-B79B-9042A266201D}" type="sibTrans" cxnId="{A261B1F7-3ED9-4A8A-AABA-E6A655FF29B2}">
      <dgm:prSet/>
      <dgm:spPr/>
      <dgm:t>
        <a:bodyPr/>
        <a:lstStyle/>
        <a:p>
          <a:endParaRPr lang="en-US"/>
        </a:p>
      </dgm:t>
    </dgm:pt>
    <dgm:pt modelId="{F7B461A0-B03A-4ACF-8D1C-5ACEE468550B}">
      <dgm:prSet/>
      <dgm:spPr/>
      <dgm:t>
        <a:bodyPr/>
        <a:lstStyle/>
        <a:p>
          <a:r>
            <a:rPr lang="en-GB"/>
            <a:t>Pre-industrial revolution people with impairments worked within their community (Oliver and Barnes, 2012)</a:t>
          </a:r>
          <a:endParaRPr lang="en-US"/>
        </a:p>
      </dgm:t>
    </dgm:pt>
    <dgm:pt modelId="{904AA164-E864-4D4E-9BFE-7CB79E2D5D8E}" type="parTrans" cxnId="{657EBA0C-52E9-4C53-8706-096A09E50A59}">
      <dgm:prSet/>
      <dgm:spPr/>
      <dgm:t>
        <a:bodyPr/>
        <a:lstStyle/>
        <a:p>
          <a:endParaRPr lang="en-US"/>
        </a:p>
      </dgm:t>
    </dgm:pt>
    <dgm:pt modelId="{ABB259B4-83F9-4206-A539-635966831D51}" type="sibTrans" cxnId="{657EBA0C-52E9-4C53-8706-096A09E50A59}">
      <dgm:prSet/>
      <dgm:spPr/>
      <dgm:t>
        <a:bodyPr/>
        <a:lstStyle/>
        <a:p>
          <a:endParaRPr lang="en-US"/>
        </a:p>
      </dgm:t>
    </dgm:pt>
    <dgm:pt modelId="{2E603B00-F700-4898-986E-ABD1705631ED}">
      <dgm:prSet/>
      <dgm:spPr/>
      <dgm:t>
        <a:bodyPr/>
        <a:lstStyle/>
        <a:p>
          <a:r>
            <a:rPr lang="en-GB"/>
            <a:t>Industrial revolution brought factories and the need for ‘able-bodied’ workers to use machinery (Cameron, 2014)</a:t>
          </a:r>
          <a:endParaRPr lang="en-US"/>
        </a:p>
      </dgm:t>
    </dgm:pt>
    <dgm:pt modelId="{79EC3C47-3D7F-4FA8-961E-C7009424BBA0}" type="parTrans" cxnId="{C59F9FE5-0DD7-4547-8F0C-A37EFCD746A2}">
      <dgm:prSet/>
      <dgm:spPr/>
      <dgm:t>
        <a:bodyPr/>
        <a:lstStyle/>
        <a:p>
          <a:endParaRPr lang="en-US"/>
        </a:p>
      </dgm:t>
    </dgm:pt>
    <dgm:pt modelId="{601E2171-DF58-4A5D-A8B4-5E074F04F0E4}" type="sibTrans" cxnId="{C59F9FE5-0DD7-4547-8F0C-A37EFCD746A2}">
      <dgm:prSet/>
      <dgm:spPr/>
      <dgm:t>
        <a:bodyPr/>
        <a:lstStyle/>
        <a:p>
          <a:endParaRPr lang="en-US"/>
        </a:p>
      </dgm:t>
    </dgm:pt>
    <dgm:pt modelId="{C0173B3E-F89A-4880-8020-296D156088C3}">
      <dgm:prSet/>
      <dgm:spPr/>
      <dgm:t>
        <a:bodyPr/>
        <a:lstStyle/>
        <a:p>
          <a:r>
            <a:rPr lang="en-GB"/>
            <a:t>People with impairments became excluded, removed from the mainstream and institutionalised (Cameron, 2014, p. 66)</a:t>
          </a:r>
          <a:endParaRPr lang="en-US"/>
        </a:p>
      </dgm:t>
    </dgm:pt>
    <dgm:pt modelId="{66CEFA04-1480-42B3-9564-417E4ECC8BF0}" type="parTrans" cxnId="{435E26F7-5E10-41FD-8CC5-CB4205372507}">
      <dgm:prSet/>
      <dgm:spPr/>
      <dgm:t>
        <a:bodyPr/>
        <a:lstStyle/>
        <a:p>
          <a:endParaRPr lang="en-US"/>
        </a:p>
      </dgm:t>
    </dgm:pt>
    <dgm:pt modelId="{EBADAEBC-DE45-4995-B1D8-5E2C0BC4061D}" type="sibTrans" cxnId="{435E26F7-5E10-41FD-8CC5-CB4205372507}">
      <dgm:prSet/>
      <dgm:spPr/>
      <dgm:t>
        <a:bodyPr/>
        <a:lstStyle/>
        <a:p>
          <a:endParaRPr lang="en-US"/>
        </a:p>
      </dgm:t>
    </dgm:pt>
    <dgm:pt modelId="{2A968189-65A5-4356-A0F3-38134DC13FC4}">
      <dgm:prSet/>
      <dgm:spPr/>
      <dgm:t>
        <a:bodyPr/>
        <a:lstStyle/>
        <a:p>
          <a:r>
            <a:rPr lang="en-GB"/>
            <a:t>In institutions medical professionals turned impairments (disability) into a medical issue (Oliver, 1990)</a:t>
          </a:r>
          <a:endParaRPr lang="en-US"/>
        </a:p>
      </dgm:t>
    </dgm:pt>
    <dgm:pt modelId="{F673B672-C891-4DF4-AF6F-039A2B0A2B1D}" type="parTrans" cxnId="{1713AD59-354C-4DD7-AB3A-DE2861407291}">
      <dgm:prSet/>
      <dgm:spPr/>
      <dgm:t>
        <a:bodyPr/>
        <a:lstStyle/>
        <a:p>
          <a:endParaRPr lang="en-US"/>
        </a:p>
      </dgm:t>
    </dgm:pt>
    <dgm:pt modelId="{4C891557-ED41-4182-B165-E7BBEB124B71}" type="sibTrans" cxnId="{1713AD59-354C-4DD7-AB3A-DE2861407291}">
      <dgm:prSet/>
      <dgm:spPr/>
      <dgm:t>
        <a:bodyPr/>
        <a:lstStyle/>
        <a:p>
          <a:endParaRPr lang="en-US"/>
        </a:p>
      </dgm:t>
    </dgm:pt>
    <dgm:pt modelId="{486EA87A-94BA-4D6D-B99A-1E6F8B996B9A}" type="pres">
      <dgm:prSet presAssocID="{0C9C617E-6D7D-4604-8DE8-1E65FB41848B}" presName="vert0" presStyleCnt="0">
        <dgm:presLayoutVars>
          <dgm:dir/>
          <dgm:animOne val="branch"/>
          <dgm:animLvl val="lvl"/>
        </dgm:presLayoutVars>
      </dgm:prSet>
      <dgm:spPr/>
    </dgm:pt>
    <dgm:pt modelId="{7B978772-ADF2-4CBF-8A33-C6C3A54049EC}" type="pres">
      <dgm:prSet presAssocID="{447E2417-34F1-4EEE-AF85-6AEA619EAAEA}" presName="thickLine" presStyleLbl="alignNode1" presStyleIdx="0" presStyleCnt="7"/>
      <dgm:spPr/>
    </dgm:pt>
    <dgm:pt modelId="{0BFD4485-3B33-4B2F-A03B-0085EE8E45E8}" type="pres">
      <dgm:prSet presAssocID="{447E2417-34F1-4EEE-AF85-6AEA619EAAEA}" presName="horz1" presStyleCnt="0"/>
      <dgm:spPr/>
    </dgm:pt>
    <dgm:pt modelId="{1C78B0B7-815A-44C1-B164-44A79BCBF1A8}" type="pres">
      <dgm:prSet presAssocID="{447E2417-34F1-4EEE-AF85-6AEA619EAAEA}" presName="tx1" presStyleLbl="revTx" presStyleIdx="0" presStyleCnt="7"/>
      <dgm:spPr/>
    </dgm:pt>
    <dgm:pt modelId="{6B975F26-0B8B-47D4-A576-EBC13CFC6C9D}" type="pres">
      <dgm:prSet presAssocID="{447E2417-34F1-4EEE-AF85-6AEA619EAAEA}" presName="vert1" presStyleCnt="0"/>
      <dgm:spPr/>
    </dgm:pt>
    <dgm:pt modelId="{FC907A15-95D9-4DEC-B811-208902F9B218}" type="pres">
      <dgm:prSet presAssocID="{04667A43-64ED-451A-AEFB-9F762CE34132}" presName="thickLine" presStyleLbl="alignNode1" presStyleIdx="1" presStyleCnt="7"/>
      <dgm:spPr/>
    </dgm:pt>
    <dgm:pt modelId="{DF1728CC-73F9-4AE0-9445-57F70EA70DD2}" type="pres">
      <dgm:prSet presAssocID="{04667A43-64ED-451A-AEFB-9F762CE34132}" presName="horz1" presStyleCnt="0"/>
      <dgm:spPr/>
    </dgm:pt>
    <dgm:pt modelId="{221876E4-0964-4BDA-8D1D-47B2F1634D38}" type="pres">
      <dgm:prSet presAssocID="{04667A43-64ED-451A-AEFB-9F762CE34132}" presName="tx1" presStyleLbl="revTx" presStyleIdx="1" presStyleCnt="7"/>
      <dgm:spPr/>
    </dgm:pt>
    <dgm:pt modelId="{72844AAB-4D6D-4FE9-A714-FA5C60892BBA}" type="pres">
      <dgm:prSet presAssocID="{04667A43-64ED-451A-AEFB-9F762CE34132}" presName="vert1" presStyleCnt="0"/>
      <dgm:spPr/>
    </dgm:pt>
    <dgm:pt modelId="{1F4D200B-6671-4800-98DB-DADA61886BFE}" type="pres">
      <dgm:prSet presAssocID="{C0189EB6-7DF7-4184-BAAD-97472B798DBC}" presName="thickLine" presStyleLbl="alignNode1" presStyleIdx="2" presStyleCnt="7"/>
      <dgm:spPr/>
    </dgm:pt>
    <dgm:pt modelId="{55B9C233-464E-43EA-B2E0-5F32D96F4DEB}" type="pres">
      <dgm:prSet presAssocID="{C0189EB6-7DF7-4184-BAAD-97472B798DBC}" presName="horz1" presStyleCnt="0"/>
      <dgm:spPr/>
    </dgm:pt>
    <dgm:pt modelId="{1E5679DA-DEA7-4D6B-8D00-13CF0122B9EB}" type="pres">
      <dgm:prSet presAssocID="{C0189EB6-7DF7-4184-BAAD-97472B798DBC}" presName="tx1" presStyleLbl="revTx" presStyleIdx="2" presStyleCnt="7"/>
      <dgm:spPr/>
    </dgm:pt>
    <dgm:pt modelId="{50998AB2-5069-4181-BC05-0DD97B90694C}" type="pres">
      <dgm:prSet presAssocID="{C0189EB6-7DF7-4184-BAAD-97472B798DBC}" presName="vert1" presStyleCnt="0"/>
      <dgm:spPr/>
    </dgm:pt>
    <dgm:pt modelId="{7E11CA16-E838-4C37-B6BD-1E2463EA62EF}" type="pres">
      <dgm:prSet presAssocID="{F7B461A0-B03A-4ACF-8D1C-5ACEE468550B}" presName="thickLine" presStyleLbl="alignNode1" presStyleIdx="3" presStyleCnt="7"/>
      <dgm:spPr/>
    </dgm:pt>
    <dgm:pt modelId="{8B386914-C6F2-4010-9FAF-E47E5062B102}" type="pres">
      <dgm:prSet presAssocID="{F7B461A0-B03A-4ACF-8D1C-5ACEE468550B}" presName="horz1" presStyleCnt="0"/>
      <dgm:spPr/>
    </dgm:pt>
    <dgm:pt modelId="{7E93EF70-9E20-42CF-8225-331D48B4EB74}" type="pres">
      <dgm:prSet presAssocID="{F7B461A0-B03A-4ACF-8D1C-5ACEE468550B}" presName="tx1" presStyleLbl="revTx" presStyleIdx="3" presStyleCnt="7"/>
      <dgm:spPr/>
    </dgm:pt>
    <dgm:pt modelId="{8BD95C9B-CC0E-4F7C-94BA-321BE5E994D8}" type="pres">
      <dgm:prSet presAssocID="{F7B461A0-B03A-4ACF-8D1C-5ACEE468550B}" presName="vert1" presStyleCnt="0"/>
      <dgm:spPr/>
    </dgm:pt>
    <dgm:pt modelId="{FD926A5F-3175-434E-AC90-3B071E0CD622}" type="pres">
      <dgm:prSet presAssocID="{2E603B00-F700-4898-986E-ABD1705631ED}" presName="thickLine" presStyleLbl="alignNode1" presStyleIdx="4" presStyleCnt="7"/>
      <dgm:spPr/>
    </dgm:pt>
    <dgm:pt modelId="{CA3B88DC-0E56-4F69-8C9C-1A56048AF276}" type="pres">
      <dgm:prSet presAssocID="{2E603B00-F700-4898-986E-ABD1705631ED}" presName="horz1" presStyleCnt="0"/>
      <dgm:spPr/>
    </dgm:pt>
    <dgm:pt modelId="{3A2E1505-5B51-4725-BF11-A0B48445CA00}" type="pres">
      <dgm:prSet presAssocID="{2E603B00-F700-4898-986E-ABD1705631ED}" presName="tx1" presStyleLbl="revTx" presStyleIdx="4" presStyleCnt="7"/>
      <dgm:spPr/>
    </dgm:pt>
    <dgm:pt modelId="{F49DB445-4D4A-4071-9464-859A06CE3B7C}" type="pres">
      <dgm:prSet presAssocID="{2E603B00-F700-4898-986E-ABD1705631ED}" presName="vert1" presStyleCnt="0"/>
      <dgm:spPr/>
    </dgm:pt>
    <dgm:pt modelId="{EF9FAAA9-0986-4A36-9B90-0DDABE191568}" type="pres">
      <dgm:prSet presAssocID="{C0173B3E-F89A-4880-8020-296D156088C3}" presName="thickLine" presStyleLbl="alignNode1" presStyleIdx="5" presStyleCnt="7"/>
      <dgm:spPr/>
    </dgm:pt>
    <dgm:pt modelId="{B30ECC9A-EF7B-4270-920D-C8DD2E262676}" type="pres">
      <dgm:prSet presAssocID="{C0173B3E-F89A-4880-8020-296D156088C3}" presName="horz1" presStyleCnt="0"/>
      <dgm:spPr/>
    </dgm:pt>
    <dgm:pt modelId="{4C57424B-FA12-40AD-9614-442CBE42AC29}" type="pres">
      <dgm:prSet presAssocID="{C0173B3E-F89A-4880-8020-296D156088C3}" presName="tx1" presStyleLbl="revTx" presStyleIdx="5" presStyleCnt="7"/>
      <dgm:spPr/>
    </dgm:pt>
    <dgm:pt modelId="{DEFA0B0B-834B-400D-8FD4-203F32D8EF04}" type="pres">
      <dgm:prSet presAssocID="{C0173B3E-F89A-4880-8020-296D156088C3}" presName="vert1" presStyleCnt="0"/>
      <dgm:spPr/>
    </dgm:pt>
    <dgm:pt modelId="{7D46C059-1FDF-4276-ADA2-8CD2F10718E0}" type="pres">
      <dgm:prSet presAssocID="{2A968189-65A5-4356-A0F3-38134DC13FC4}" presName="thickLine" presStyleLbl="alignNode1" presStyleIdx="6" presStyleCnt="7"/>
      <dgm:spPr/>
    </dgm:pt>
    <dgm:pt modelId="{5DFEA39B-2CCA-4657-93D3-EA525F60D8CC}" type="pres">
      <dgm:prSet presAssocID="{2A968189-65A5-4356-A0F3-38134DC13FC4}" presName="horz1" presStyleCnt="0"/>
      <dgm:spPr/>
    </dgm:pt>
    <dgm:pt modelId="{7954C000-F100-436B-91A8-6AD04305CA54}" type="pres">
      <dgm:prSet presAssocID="{2A968189-65A5-4356-A0F3-38134DC13FC4}" presName="tx1" presStyleLbl="revTx" presStyleIdx="6" presStyleCnt="7"/>
      <dgm:spPr/>
    </dgm:pt>
    <dgm:pt modelId="{17D81142-445D-408A-94B7-3A5909B76EF4}" type="pres">
      <dgm:prSet presAssocID="{2A968189-65A5-4356-A0F3-38134DC13FC4}" presName="vert1" presStyleCnt="0"/>
      <dgm:spPr/>
    </dgm:pt>
  </dgm:ptLst>
  <dgm:cxnLst>
    <dgm:cxn modelId="{657EBA0C-52E9-4C53-8706-096A09E50A59}" srcId="{0C9C617E-6D7D-4604-8DE8-1E65FB41848B}" destId="{F7B461A0-B03A-4ACF-8D1C-5ACEE468550B}" srcOrd="3" destOrd="0" parTransId="{904AA164-E864-4D4E-9BFE-7CB79E2D5D8E}" sibTransId="{ABB259B4-83F9-4206-A539-635966831D51}"/>
    <dgm:cxn modelId="{E05D6D68-F5E6-44CA-9201-8572FE0BB933}" srcId="{0C9C617E-6D7D-4604-8DE8-1E65FB41848B}" destId="{04667A43-64ED-451A-AEFB-9F762CE34132}" srcOrd="1" destOrd="0" parTransId="{BCD26B54-1BAA-4B45-8F6E-2D850A9DB220}" sibTransId="{F1C83AFB-55D1-4BB7-9522-18CFEB3E6326}"/>
    <dgm:cxn modelId="{9295B84F-5381-4211-842C-2DBFACB7B65E}" type="presOf" srcId="{04667A43-64ED-451A-AEFB-9F762CE34132}" destId="{221876E4-0964-4BDA-8D1D-47B2F1634D38}" srcOrd="0" destOrd="0" presId="urn:microsoft.com/office/officeart/2008/layout/LinedList"/>
    <dgm:cxn modelId="{3FDD1D75-CA37-4551-8856-99950A4B37C7}" type="presOf" srcId="{0C9C617E-6D7D-4604-8DE8-1E65FB41848B}" destId="{486EA87A-94BA-4D6D-B99A-1E6F8B996B9A}" srcOrd="0" destOrd="0" presId="urn:microsoft.com/office/officeart/2008/layout/LinedList"/>
    <dgm:cxn modelId="{1713AD59-354C-4DD7-AB3A-DE2861407291}" srcId="{0C9C617E-6D7D-4604-8DE8-1E65FB41848B}" destId="{2A968189-65A5-4356-A0F3-38134DC13FC4}" srcOrd="6" destOrd="0" parTransId="{F673B672-C891-4DF4-AF6F-039A2B0A2B1D}" sibTransId="{4C891557-ED41-4182-B165-E7BBEB124B71}"/>
    <dgm:cxn modelId="{1F095E85-F1E8-440C-8BEE-1E9BF9BEE209}" type="presOf" srcId="{2E603B00-F700-4898-986E-ABD1705631ED}" destId="{3A2E1505-5B51-4725-BF11-A0B48445CA00}" srcOrd="0" destOrd="0" presId="urn:microsoft.com/office/officeart/2008/layout/LinedList"/>
    <dgm:cxn modelId="{4D58629B-EA6F-4FEF-829D-5CEDE9233772}" type="presOf" srcId="{2A968189-65A5-4356-A0F3-38134DC13FC4}" destId="{7954C000-F100-436B-91A8-6AD04305CA54}" srcOrd="0" destOrd="0" presId="urn:microsoft.com/office/officeart/2008/layout/LinedList"/>
    <dgm:cxn modelId="{318F72B2-D7C7-4567-8741-A3D5E25266B9}" type="presOf" srcId="{C0173B3E-F89A-4880-8020-296D156088C3}" destId="{4C57424B-FA12-40AD-9614-442CBE42AC29}" srcOrd="0" destOrd="0" presId="urn:microsoft.com/office/officeart/2008/layout/LinedList"/>
    <dgm:cxn modelId="{7D63BDB7-6176-4887-B3C8-5B34D6A8C9DD}" srcId="{0C9C617E-6D7D-4604-8DE8-1E65FB41848B}" destId="{447E2417-34F1-4EEE-AF85-6AEA619EAAEA}" srcOrd="0" destOrd="0" parTransId="{16E76E86-2A01-4209-9488-8BC79913AF85}" sibTransId="{3430CFAA-492A-468F-9282-C8B95EF84D32}"/>
    <dgm:cxn modelId="{493BD5CF-E7CF-49FA-9F45-519AF46EDD12}" type="presOf" srcId="{F7B461A0-B03A-4ACF-8D1C-5ACEE468550B}" destId="{7E93EF70-9E20-42CF-8225-331D48B4EB74}" srcOrd="0" destOrd="0" presId="urn:microsoft.com/office/officeart/2008/layout/LinedList"/>
    <dgm:cxn modelId="{58548FD0-E8BE-41D8-A81D-A3FD555B5658}" type="presOf" srcId="{447E2417-34F1-4EEE-AF85-6AEA619EAAEA}" destId="{1C78B0B7-815A-44C1-B164-44A79BCBF1A8}" srcOrd="0" destOrd="0" presId="urn:microsoft.com/office/officeart/2008/layout/LinedList"/>
    <dgm:cxn modelId="{25404ED9-1537-49F5-AE0E-9215625D764C}" type="presOf" srcId="{C0189EB6-7DF7-4184-BAAD-97472B798DBC}" destId="{1E5679DA-DEA7-4D6B-8D00-13CF0122B9EB}" srcOrd="0" destOrd="0" presId="urn:microsoft.com/office/officeart/2008/layout/LinedList"/>
    <dgm:cxn modelId="{C59F9FE5-0DD7-4547-8F0C-A37EFCD746A2}" srcId="{0C9C617E-6D7D-4604-8DE8-1E65FB41848B}" destId="{2E603B00-F700-4898-986E-ABD1705631ED}" srcOrd="4" destOrd="0" parTransId="{79EC3C47-3D7F-4FA8-961E-C7009424BBA0}" sibTransId="{601E2171-DF58-4A5D-A8B4-5E074F04F0E4}"/>
    <dgm:cxn modelId="{435E26F7-5E10-41FD-8CC5-CB4205372507}" srcId="{0C9C617E-6D7D-4604-8DE8-1E65FB41848B}" destId="{C0173B3E-F89A-4880-8020-296D156088C3}" srcOrd="5" destOrd="0" parTransId="{66CEFA04-1480-42B3-9564-417E4ECC8BF0}" sibTransId="{EBADAEBC-DE45-4995-B1D8-5E2C0BC4061D}"/>
    <dgm:cxn modelId="{A261B1F7-3ED9-4A8A-AABA-E6A655FF29B2}" srcId="{0C9C617E-6D7D-4604-8DE8-1E65FB41848B}" destId="{C0189EB6-7DF7-4184-BAAD-97472B798DBC}" srcOrd="2" destOrd="0" parTransId="{2B380ECF-E89D-4DE1-80F9-7A939F799DA6}" sibTransId="{891A1898-69BD-4CF2-B79B-9042A266201D}"/>
    <dgm:cxn modelId="{21582758-A8AF-4B0F-9C6F-4B473EF8DEE6}" type="presParOf" srcId="{486EA87A-94BA-4D6D-B99A-1E6F8B996B9A}" destId="{7B978772-ADF2-4CBF-8A33-C6C3A54049EC}" srcOrd="0" destOrd="0" presId="urn:microsoft.com/office/officeart/2008/layout/LinedList"/>
    <dgm:cxn modelId="{5C77AC84-D7DB-411C-AFAD-FAEDEA279363}" type="presParOf" srcId="{486EA87A-94BA-4D6D-B99A-1E6F8B996B9A}" destId="{0BFD4485-3B33-4B2F-A03B-0085EE8E45E8}" srcOrd="1" destOrd="0" presId="urn:microsoft.com/office/officeart/2008/layout/LinedList"/>
    <dgm:cxn modelId="{968A6FDE-52C2-490E-AF47-D3086701325E}" type="presParOf" srcId="{0BFD4485-3B33-4B2F-A03B-0085EE8E45E8}" destId="{1C78B0B7-815A-44C1-B164-44A79BCBF1A8}" srcOrd="0" destOrd="0" presId="urn:microsoft.com/office/officeart/2008/layout/LinedList"/>
    <dgm:cxn modelId="{A41B9D49-5888-4518-9108-92DD14B16D2F}" type="presParOf" srcId="{0BFD4485-3B33-4B2F-A03B-0085EE8E45E8}" destId="{6B975F26-0B8B-47D4-A576-EBC13CFC6C9D}" srcOrd="1" destOrd="0" presId="urn:microsoft.com/office/officeart/2008/layout/LinedList"/>
    <dgm:cxn modelId="{1FD1018E-98F0-45CC-A362-E236595B34F3}" type="presParOf" srcId="{486EA87A-94BA-4D6D-B99A-1E6F8B996B9A}" destId="{FC907A15-95D9-4DEC-B811-208902F9B218}" srcOrd="2" destOrd="0" presId="urn:microsoft.com/office/officeart/2008/layout/LinedList"/>
    <dgm:cxn modelId="{27FC4144-BC9A-4D6D-AD85-959EA5B6F83E}" type="presParOf" srcId="{486EA87A-94BA-4D6D-B99A-1E6F8B996B9A}" destId="{DF1728CC-73F9-4AE0-9445-57F70EA70DD2}" srcOrd="3" destOrd="0" presId="urn:microsoft.com/office/officeart/2008/layout/LinedList"/>
    <dgm:cxn modelId="{B815AD19-81AC-4F19-835B-49F891BEBC28}" type="presParOf" srcId="{DF1728CC-73F9-4AE0-9445-57F70EA70DD2}" destId="{221876E4-0964-4BDA-8D1D-47B2F1634D38}" srcOrd="0" destOrd="0" presId="urn:microsoft.com/office/officeart/2008/layout/LinedList"/>
    <dgm:cxn modelId="{72937CF8-D668-40EA-8BEC-05B76CD20003}" type="presParOf" srcId="{DF1728CC-73F9-4AE0-9445-57F70EA70DD2}" destId="{72844AAB-4D6D-4FE9-A714-FA5C60892BBA}" srcOrd="1" destOrd="0" presId="urn:microsoft.com/office/officeart/2008/layout/LinedList"/>
    <dgm:cxn modelId="{C6D1070E-10AC-4DDC-8DA2-1D6D8E06975D}" type="presParOf" srcId="{486EA87A-94BA-4D6D-B99A-1E6F8B996B9A}" destId="{1F4D200B-6671-4800-98DB-DADA61886BFE}" srcOrd="4" destOrd="0" presId="urn:microsoft.com/office/officeart/2008/layout/LinedList"/>
    <dgm:cxn modelId="{AF3A4AE8-06E3-4F09-AE1A-428E30F8A6C2}" type="presParOf" srcId="{486EA87A-94BA-4D6D-B99A-1E6F8B996B9A}" destId="{55B9C233-464E-43EA-B2E0-5F32D96F4DEB}" srcOrd="5" destOrd="0" presId="urn:microsoft.com/office/officeart/2008/layout/LinedList"/>
    <dgm:cxn modelId="{B14329EE-8E57-4294-A2C1-C1723A7EDA46}" type="presParOf" srcId="{55B9C233-464E-43EA-B2E0-5F32D96F4DEB}" destId="{1E5679DA-DEA7-4D6B-8D00-13CF0122B9EB}" srcOrd="0" destOrd="0" presId="urn:microsoft.com/office/officeart/2008/layout/LinedList"/>
    <dgm:cxn modelId="{19D39CFD-7F24-448F-80F7-123A5A3087A1}" type="presParOf" srcId="{55B9C233-464E-43EA-B2E0-5F32D96F4DEB}" destId="{50998AB2-5069-4181-BC05-0DD97B90694C}" srcOrd="1" destOrd="0" presId="urn:microsoft.com/office/officeart/2008/layout/LinedList"/>
    <dgm:cxn modelId="{884ED5C6-383B-4CB3-9C4A-62FF6B871603}" type="presParOf" srcId="{486EA87A-94BA-4D6D-B99A-1E6F8B996B9A}" destId="{7E11CA16-E838-4C37-B6BD-1E2463EA62EF}" srcOrd="6" destOrd="0" presId="urn:microsoft.com/office/officeart/2008/layout/LinedList"/>
    <dgm:cxn modelId="{45EBF630-513A-4725-BD27-B61E64BD86C8}" type="presParOf" srcId="{486EA87A-94BA-4D6D-B99A-1E6F8B996B9A}" destId="{8B386914-C6F2-4010-9FAF-E47E5062B102}" srcOrd="7" destOrd="0" presId="urn:microsoft.com/office/officeart/2008/layout/LinedList"/>
    <dgm:cxn modelId="{C505D426-D1EA-4B6F-8D82-A50336502240}" type="presParOf" srcId="{8B386914-C6F2-4010-9FAF-E47E5062B102}" destId="{7E93EF70-9E20-42CF-8225-331D48B4EB74}" srcOrd="0" destOrd="0" presId="urn:microsoft.com/office/officeart/2008/layout/LinedList"/>
    <dgm:cxn modelId="{ACC9CB25-4769-46A0-BDE2-7DF1F0F9C24D}" type="presParOf" srcId="{8B386914-C6F2-4010-9FAF-E47E5062B102}" destId="{8BD95C9B-CC0E-4F7C-94BA-321BE5E994D8}" srcOrd="1" destOrd="0" presId="urn:microsoft.com/office/officeart/2008/layout/LinedList"/>
    <dgm:cxn modelId="{E80C73DF-A449-4B66-B62B-33D85C281F1C}" type="presParOf" srcId="{486EA87A-94BA-4D6D-B99A-1E6F8B996B9A}" destId="{FD926A5F-3175-434E-AC90-3B071E0CD622}" srcOrd="8" destOrd="0" presId="urn:microsoft.com/office/officeart/2008/layout/LinedList"/>
    <dgm:cxn modelId="{DA9B7FDC-3FCD-4905-BCCF-3CCA794111C8}" type="presParOf" srcId="{486EA87A-94BA-4D6D-B99A-1E6F8B996B9A}" destId="{CA3B88DC-0E56-4F69-8C9C-1A56048AF276}" srcOrd="9" destOrd="0" presId="urn:microsoft.com/office/officeart/2008/layout/LinedList"/>
    <dgm:cxn modelId="{835952F0-4339-4DC6-9210-7058990E15CD}" type="presParOf" srcId="{CA3B88DC-0E56-4F69-8C9C-1A56048AF276}" destId="{3A2E1505-5B51-4725-BF11-A0B48445CA00}" srcOrd="0" destOrd="0" presId="urn:microsoft.com/office/officeart/2008/layout/LinedList"/>
    <dgm:cxn modelId="{78D4B251-AC41-46D8-84DC-05DB7207EF09}" type="presParOf" srcId="{CA3B88DC-0E56-4F69-8C9C-1A56048AF276}" destId="{F49DB445-4D4A-4071-9464-859A06CE3B7C}" srcOrd="1" destOrd="0" presId="urn:microsoft.com/office/officeart/2008/layout/LinedList"/>
    <dgm:cxn modelId="{A554BC68-1CA3-4130-A266-5879423C7E98}" type="presParOf" srcId="{486EA87A-94BA-4D6D-B99A-1E6F8B996B9A}" destId="{EF9FAAA9-0986-4A36-9B90-0DDABE191568}" srcOrd="10" destOrd="0" presId="urn:microsoft.com/office/officeart/2008/layout/LinedList"/>
    <dgm:cxn modelId="{6F61C47C-4A48-4A37-A92F-D4986F26F610}" type="presParOf" srcId="{486EA87A-94BA-4D6D-B99A-1E6F8B996B9A}" destId="{B30ECC9A-EF7B-4270-920D-C8DD2E262676}" srcOrd="11" destOrd="0" presId="urn:microsoft.com/office/officeart/2008/layout/LinedList"/>
    <dgm:cxn modelId="{99CF9088-6CDE-41FF-BD4A-0D17EF83CCFA}" type="presParOf" srcId="{B30ECC9A-EF7B-4270-920D-C8DD2E262676}" destId="{4C57424B-FA12-40AD-9614-442CBE42AC29}" srcOrd="0" destOrd="0" presId="urn:microsoft.com/office/officeart/2008/layout/LinedList"/>
    <dgm:cxn modelId="{1A6F4C1E-8CE8-4811-A02F-37E97D877023}" type="presParOf" srcId="{B30ECC9A-EF7B-4270-920D-C8DD2E262676}" destId="{DEFA0B0B-834B-400D-8FD4-203F32D8EF04}" srcOrd="1" destOrd="0" presId="urn:microsoft.com/office/officeart/2008/layout/LinedList"/>
    <dgm:cxn modelId="{BA8EAA3C-BC7D-4E10-898A-EA59AAF15ECF}" type="presParOf" srcId="{486EA87A-94BA-4D6D-B99A-1E6F8B996B9A}" destId="{7D46C059-1FDF-4276-ADA2-8CD2F10718E0}" srcOrd="12" destOrd="0" presId="urn:microsoft.com/office/officeart/2008/layout/LinedList"/>
    <dgm:cxn modelId="{8EFAF136-ADBB-4727-9EEA-73C7BD241302}" type="presParOf" srcId="{486EA87A-94BA-4D6D-B99A-1E6F8B996B9A}" destId="{5DFEA39B-2CCA-4657-93D3-EA525F60D8CC}" srcOrd="13" destOrd="0" presId="urn:microsoft.com/office/officeart/2008/layout/LinedList"/>
    <dgm:cxn modelId="{11C09822-6824-41D3-B1B6-BD04764CD0A4}" type="presParOf" srcId="{5DFEA39B-2CCA-4657-93D3-EA525F60D8CC}" destId="{7954C000-F100-436B-91A8-6AD04305CA54}" srcOrd="0" destOrd="0" presId="urn:microsoft.com/office/officeart/2008/layout/LinedList"/>
    <dgm:cxn modelId="{3C2FCC88-E590-4D24-8DF5-494CAC9EFA40}" type="presParOf" srcId="{5DFEA39B-2CCA-4657-93D3-EA525F60D8CC}" destId="{17D81142-445D-408A-94B7-3A5909B76EF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BEDFB4-FB44-49F0-85A3-3EF4223E4C5E}"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DB3937B7-4B9E-429F-B701-70C7F9E7D3DB}">
      <dgm:prSet/>
      <dgm:spPr/>
      <dgm:t>
        <a:bodyPr/>
        <a:lstStyle/>
        <a:p>
          <a:r>
            <a:rPr lang="en-GB" dirty="0"/>
            <a:t>Oldest of all disability models but, arguably, still the most prevalent worldwide.</a:t>
          </a:r>
          <a:endParaRPr lang="en-US" dirty="0"/>
        </a:p>
      </dgm:t>
    </dgm:pt>
    <dgm:pt modelId="{5816092E-16B2-406D-A664-9C97B69E756A}" type="parTrans" cxnId="{193FA553-2C51-4A78-8E8F-BFA00FCA24D0}">
      <dgm:prSet/>
      <dgm:spPr/>
      <dgm:t>
        <a:bodyPr/>
        <a:lstStyle/>
        <a:p>
          <a:endParaRPr lang="en-US"/>
        </a:p>
      </dgm:t>
    </dgm:pt>
    <dgm:pt modelId="{7F91230C-5373-4C49-A94A-C28B01ABEE2A}" type="sibTrans" cxnId="{193FA553-2C51-4A78-8E8F-BFA00FCA24D0}">
      <dgm:prSet/>
      <dgm:spPr/>
      <dgm:t>
        <a:bodyPr/>
        <a:lstStyle/>
        <a:p>
          <a:endParaRPr lang="en-US"/>
        </a:p>
      </dgm:t>
    </dgm:pt>
    <dgm:pt modelId="{49F42A70-7D08-410A-9FC7-B3CE7D5A7656}">
      <dgm:prSet/>
      <dgm:spPr/>
      <dgm:t>
        <a:bodyPr/>
        <a:lstStyle/>
        <a:p>
          <a:r>
            <a:rPr lang="en-GB"/>
            <a:t>Goals of intervention:</a:t>
          </a:r>
          <a:endParaRPr lang="en-US"/>
        </a:p>
      </dgm:t>
    </dgm:pt>
    <dgm:pt modelId="{60506DB1-D831-4470-8E35-A69CEC169610}" type="parTrans" cxnId="{84A4DEBA-225D-4742-A822-D24DC89E1B75}">
      <dgm:prSet/>
      <dgm:spPr/>
      <dgm:t>
        <a:bodyPr/>
        <a:lstStyle/>
        <a:p>
          <a:endParaRPr lang="en-US"/>
        </a:p>
      </dgm:t>
    </dgm:pt>
    <dgm:pt modelId="{2B4924FC-E0E3-4BE9-833D-BE34342FD893}" type="sibTrans" cxnId="{84A4DEBA-225D-4742-A822-D24DC89E1B75}">
      <dgm:prSet/>
      <dgm:spPr/>
      <dgm:t>
        <a:bodyPr/>
        <a:lstStyle/>
        <a:p>
          <a:endParaRPr lang="en-US"/>
        </a:p>
      </dgm:t>
    </dgm:pt>
    <dgm:pt modelId="{01EC2A0A-5607-48DB-98FF-32C6DE543224}">
      <dgm:prSet/>
      <dgm:spPr/>
      <dgm:t>
        <a:bodyPr/>
        <a:lstStyle/>
        <a:p>
          <a:r>
            <a:rPr lang="en-GB"/>
            <a:t>Spiritual or divine or acceptance.</a:t>
          </a:r>
          <a:endParaRPr lang="en-US"/>
        </a:p>
      </dgm:t>
    </dgm:pt>
    <dgm:pt modelId="{ED3A8A97-D311-4DF1-A9E9-68C01D6FEEAA}" type="parTrans" cxnId="{B5B9790E-CDC2-498D-8815-97F6B275814B}">
      <dgm:prSet/>
      <dgm:spPr/>
      <dgm:t>
        <a:bodyPr/>
        <a:lstStyle/>
        <a:p>
          <a:endParaRPr lang="en-US"/>
        </a:p>
      </dgm:t>
    </dgm:pt>
    <dgm:pt modelId="{63BEB5F5-DA1A-4281-832D-C5D39B591D7D}" type="sibTrans" cxnId="{B5B9790E-CDC2-498D-8815-97F6B275814B}">
      <dgm:prSet/>
      <dgm:spPr/>
      <dgm:t>
        <a:bodyPr/>
        <a:lstStyle/>
        <a:p>
          <a:endParaRPr lang="en-US"/>
        </a:p>
      </dgm:t>
    </dgm:pt>
    <dgm:pt modelId="{EE305D6E-CEB1-46E5-8A20-226B82F54BC9}">
      <dgm:prSet/>
      <dgm:spPr/>
      <dgm:t>
        <a:bodyPr/>
        <a:lstStyle/>
        <a:p>
          <a:r>
            <a:rPr lang="en-GB"/>
            <a:t>Increased faith and forbearance.</a:t>
          </a:r>
          <a:endParaRPr lang="en-US"/>
        </a:p>
      </dgm:t>
    </dgm:pt>
    <dgm:pt modelId="{C1B4DAA2-2334-494C-91AD-0282A443D586}" type="parTrans" cxnId="{DB410B43-CCA6-46E5-9F1E-B63953B0E3F1}">
      <dgm:prSet/>
      <dgm:spPr/>
      <dgm:t>
        <a:bodyPr/>
        <a:lstStyle/>
        <a:p>
          <a:endParaRPr lang="en-US"/>
        </a:p>
      </dgm:t>
    </dgm:pt>
    <dgm:pt modelId="{8C4BEED2-FF68-4147-8D63-A21EA2D670E0}" type="sibTrans" cxnId="{DB410B43-CCA6-46E5-9F1E-B63953B0E3F1}">
      <dgm:prSet/>
      <dgm:spPr/>
      <dgm:t>
        <a:bodyPr/>
        <a:lstStyle/>
        <a:p>
          <a:endParaRPr lang="en-US"/>
        </a:p>
      </dgm:t>
    </dgm:pt>
    <dgm:pt modelId="{9642D112-DBAA-4F99-8DFE-43141A92F1A1}">
      <dgm:prSet/>
      <dgm:spPr/>
      <dgm:t>
        <a:bodyPr/>
        <a:lstStyle/>
        <a:p>
          <a:r>
            <a:rPr lang="en-GB"/>
            <a:t>Finding meaning and purpose in affliction.</a:t>
          </a:r>
          <a:endParaRPr lang="en-US"/>
        </a:p>
      </dgm:t>
    </dgm:pt>
    <dgm:pt modelId="{3049067B-6196-4FC5-90C6-20C13D42153A}" type="parTrans" cxnId="{97914435-A5C5-4AD2-9B96-03C13C90F8D3}">
      <dgm:prSet/>
      <dgm:spPr/>
      <dgm:t>
        <a:bodyPr/>
        <a:lstStyle/>
        <a:p>
          <a:endParaRPr lang="en-US"/>
        </a:p>
      </dgm:t>
    </dgm:pt>
    <dgm:pt modelId="{A39088E4-37BB-4C48-8037-20213C1990A2}" type="sibTrans" cxnId="{97914435-A5C5-4AD2-9B96-03C13C90F8D3}">
      <dgm:prSet/>
      <dgm:spPr/>
      <dgm:t>
        <a:bodyPr/>
        <a:lstStyle/>
        <a:p>
          <a:endParaRPr lang="en-US"/>
        </a:p>
      </dgm:t>
    </dgm:pt>
    <dgm:pt modelId="{1542C078-4C43-41CF-9E12-944D020C15F0}" type="pres">
      <dgm:prSet presAssocID="{9ABEDFB4-FB44-49F0-85A3-3EF4223E4C5E}" presName="Name0" presStyleCnt="0">
        <dgm:presLayoutVars>
          <dgm:dir/>
          <dgm:animLvl val="lvl"/>
          <dgm:resizeHandles val="exact"/>
        </dgm:presLayoutVars>
      </dgm:prSet>
      <dgm:spPr/>
    </dgm:pt>
    <dgm:pt modelId="{6A4742F4-AEA2-4087-B688-ABBA9B20D73D}" type="pres">
      <dgm:prSet presAssocID="{49F42A70-7D08-410A-9FC7-B3CE7D5A7656}" presName="boxAndChildren" presStyleCnt="0"/>
      <dgm:spPr/>
    </dgm:pt>
    <dgm:pt modelId="{D69B6012-69AF-4ED5-86CF-72686F1E5C7B}" type="pres">
      <dgm:prSet presAssocID="{49F42A70-7D08-410A-9FC7-B3CE7D5A7656}" presName="parentTextBox" presStyleLbl="node1" presStyleIdx="0" presStyleCnt="2"/>
      <dgm:spPr/>
    </dgm:pt>
    <dgm:pt modelId="{FE2C0875-F82F-4A61-8AE4-5B5D9E685D23}" type="pres">
      <dgm:prSet presAssocID="{49F42A70-7D08-410A-9FC7-B3CE7D5A7656}" presName="entireBox" presStyleLbl="node1" presStyleIdx="0" presStyleCnt="2"/>
      <dgm:spPr/>
    </dgm:pt>
    <dgm:pt modelId="{6E907325-1754-4E26-BB25-8D02A0804EA1}" type="pres">
      <dgm:prSet presAssocID="{49F42A70-7D08-410A-9FC7-B3CE7D5A7656}" presName="descendantBox" presStyleCnt="0"/>
      <dgm:spPr/>
    </dgm:pt>
    <dgm:pt modelId="{91B83247-F3EC-4124-B4EA-283D7BB497B2}" type="pres">
      <dgm:prSet presAssocID="{01EC2A0A-5607-48DB-98FF-32C6DE543224}" presName="childTextBox" presStyleLbl="fgAccFollowNode1" presStyleIdx="0" presStyleCnt="3">
        <dgm:presLayoutVars>
          <dgm:bulletEnabled val="1"/>
        </dgm:presLayoutVars>
      </dgm:prSet>
      <dgm:spPr/>
    </dgm:pt>
    <dgm:pt modelId="{6121A87C-E270-432D-9B41-F8C75816A6B6}" type="pres">
      <dgm:prSet presAssocID="{EE305D6E-CEB1-46E5-8A20-226B82F54BC9}" presName="childTextBox" presStyleLbl="fgAccFollowNode1" presStyleIdx="1" presStyleCnt="3">
        <dgm:presLayoutVars>
          <dgm:bulletEnabled val="1"/>
        </dgm:presLayoutVars>
      </dgm:prSet>
      <dgm:spPr/>
    </dgm:pt>
    <dgm:pt modelId="{973D6860-60F4-4AB3-8F99-4CBB8DFF55F8}" type="pres">
      <dgm:prSet presAssocID="{9642D112-DBAA-4F99-8DFE-43141A92F1A1}" presName="childTextBox" presStyleLbl="fgAccFollowNode1" presStyleIdx="2" presStyleCnt="3">
        <dgm:presLayoutVars>
          <dgm:bulletEnabled val="1"/>
        </dgm:presLayoutVars>
      </dgm:prSet>
      <dgm:spPr/>
    </dgm:pt>
    <dgm:pt modelId="{F94CCE02-0C4F-4335-97B5-70D0AE2BC1D4}" type="pres">
      <dgm:prSet presAssocID="{7F91230C-5373-4C49-A94A-C28B01ABEE2A}" presName="sp" presStyleCnt="0"/>
      <dgm:spPr/>
    </dgm:pt>
    <dgm:pt modelId="{C50F2E9B-CF2C-4A73-85B1-B9BF76BF5742}" type="pres">
      <dgm:prSet presAssocID="{DB3937B7-4B9E-429F-B701-70C7F9E7D3DB}" presName="arrowAndChildren" presStyleCnt="0"/>
      <dgm:spPr/>
    </dgm:pt>
    <dgm:pt modelId="{99B18FC5-A71D-4927-96B3-EC7D965906F4}" type="pres">
      <dgm:prSet presAssocID="{DB3937B7-4B9E-429F-B701-70C7F9E7D3DB}" presName="parentTextArrow" presStyleLbl="node1" presStyleIdx="1" presStyleCnt="2" custLinFactNeighborX="112" custLinFactNeighborY="531"/>
      <dgm:spPr/>
    </dgm:pt>
  </dgm:ptLst>
  <dgm:cxnLst>
    <dgm:cxn modelId="{B5B9790E-CDC2-498D-8815-97F6B275814B}" srcId="{49F42A70-7D08-410A-9FC7-B3CE7D5A7656}" destId="{01EC2A0A-5607-48DB-98FF-32C6DE543224}" srcOrd="0" destOrd="0" parTransId="{ED3A8A97-D311-4DF1-A9E9-68C01D6FEEAA}" sibTransId="{63BEB5F5-DA1A-4281-832D-C5D39B591D7D}"/>
    <dgm:cxn modelId="{37193329-FEF2-4739-9F5E-46BA1316D767}" type="presOf" srcId="{9642D112-DBAA-4F99-8DFE-43141A92F1A1}" destId="{973D6860-60F4-4AB3-8F99-4CBB8DFF55F8}" srcOrd="0" destOrd="0" presId="urn:microsoft.com/office/officeart/2005/8/layout/process4"/>
    <dgm:cxn modelId="{97914435-A5C5-4AD2-9B96-03C13C90F8D3}" srcId="{49F42A70-7D08-410A-9FC7-B3CE7D5A7656}" destId="{9642D112-DBAA-4F99-8DFE-43141A92F1A1}" srcOrd="2" destOrd="0" parTransId="{3049067B-6196-4FC5-90C6-20C13D42153A}" sibTransId="{A39088E4-37BB-4C48-8037-20213C1990A2}"/>
    <dgm:cxn modelId="{DB410B43-CCA6-46E5-9F1E-B63953B0E3F1}" srcId="{49F42A70-7D08-410A-9FC7-B3CE7D5A7656}" destId="{EE305D6E-CEB1-46E5-8A20-226B82F54BC9}" srcOrd="1" destOrd="0" parTransId="{C1B4DAA2-2334-494C-91AD-0282A443D586}" sibTransId="{8C4BEED2-FF68-4147-8D63-A21EA2D670E0}"/>
    <dgm:cxn modelId="{CAF01D48-D17E-4D40-9005-1AE0062A773A}" type="presOf" srcId="{01EC2A0A-5607-48DB-98FF-32C6DE543224}" destId="{91B83247-F3EC-4124-B4EA-283D7BB497B2}" srcOrd="0" destOrd="0" presId="urn:microsoft.com/office/officeart/2005/8/layout/process4"/>
    <dgm:cxn modelId="{9361E171-3C70-4CDB-9704-F42B989F7720}" type="presOf" srcId="{DB3937B7-4B9E-429F-B701-70C7F9E7D3DB}" destId="{99B18FC5-A71D-4927-96B3-EC7D965906F4}" srcOrd="0" destOrd="0" presId="urn:microsoft.com/office/officeart/2005/8/layout/process4"/>
    <dgm:cxn modelId="{193FA553-2C51-4A78-8E8F-BFA00FCA24D0}" srcId="{9ABEDFB4-FB44-49F0-85A3-3EF4223E4C5E}" destId="{DB3937B7-4B9E-429F-B701-70C7F9E7D3DB}" srcOrd="0" destOrd="0" parTransId="{5816092E-16B2-406D-A664-9C97B69E756A}" sibTransId="{7F91230C-5373-4C49-A94A-C28B01ABEE2A}"/>
    <dgm:cxn modelId="{4C332797-535F-4927-8468-ABD6B4096487}" type="presOf" srcId="{49F42A70-7D08-410A-9FC7-B3CE7D5A7656}" destId="{FE2C0875-F82F-4A61-8AE4-5B5D9E685D23}" srcOrd="1" destOrd="0" presId="urn:microsoft.com/office/officeart/2005/8/layout/process4"/>
    <dgm:cxn modelId="{01D82D98-7198-4D59-AF24-3E8342C2BC08}" type="presOf" srcId="{49F42A70-7D08-410A-9FC7-B3CE7D5A7656}" destId="{D69B6012-69AF-4ED5-86CF-72686F1E5C7B}" srcOrd="0" destOrd="0" presId="urn:microsoft.com/office/officeart/2005/8/layout/process4"/>
    <dgm:cxn modelId="{84A4DEBA-225D-4742-A822-D24DC89E1B75}" srcId="{9ABEDFB4-FB44-49F0-85A3-3EF4223E4C5E}" destId="{49F42A70-7D08-410A-9FC7-B3CE7D5A7656}" srcOrd="1" destOrd="0" parTransId="{60506DB1-D831-4470-8E35-A69CEC169610}" sibTransId="{2B4924FC-E0E3-4BE9-833D-BE34342FD893}"/>
    <dgm:cxn modelId="{B1C848ED-0E72-4BBC-B66D-8B6B28FD485D}" type="presOf" srcId="{EE305D6E-CEB1-46E5-8A20-226B82F54BC9}" destId="{6121A87C-E270-432D-9B41-F8C75816A6B6}" srcOrd="0" destOrd="0" presId="urn:microsoft.com/office/officeart/2005/8/layout/process4"/>
    <dgm:cxn modelId="{717877EE-A5D5-4FFA-8BFD-55375A7FA16E}" type="presOf" srcId="{9ABEDFB4-FB44-49F0-85A3-3EF4223E4C5E}" destId="{1542C078-4C43-41CF-9E12-944D020C15F0}" srcOrd="0" destOrd="0" presId="urn:microsoft.com/office/officeart/2005/8/layout/process4"/>
    <dgm:cxn modelId="{21582DD5-EB92-4F9C-ABE9-4C54D82BC8A7}" type="presParOf" srcId="{1542C078-4C43-41CF-9E12-944D020C15F0}" destId="{6A4742F4-AEA2-4087-B688-ABBA9B20D73D}" srcOrd="0" destOrd="0" presId="urn:microsoft.com/office/officeart/2005/8/layout/process4"/>
    <dgm:cxn modelId="{8619DA4C-165E-450B-AAE2-82A86CB50647}" type="presParOf" srcId="{6A4742F4-AEA2-4087-B688-ABBA9B20D73D}" destId="{D69B6012-69AF-4ED5-86CF-72686F1E5C7B}" srcOrd="0" destOrd="0" presId="urn:microsoft.com/office/officeart/2005/8/layout/process4"/>
    <dgm:cxn modelId="{A25D89B3-131B-4D1B-8F9E-19327E845D63}" type="presParOf" srcId="{6A4742F4-AEA2-4087-B688-ABBA9B20D73D}" destId="{FE2C0875-F82F-4A61-8AE4-5B5D9E685D23}" srcOrd="1" destOrd="0" presId="urn:microsoft.com/office/officeart/2005/8/layout/process4"/>
    <dgm:cxn modelId="{8EF49668-3FDD-4018-883F-5AE2E11A5A18}" type="presParOf" srcId="{6A4742F4-AEA2-4087-B688-ABBA9B20D73D}" destId="{6E907325-1754-4E26-BB25-8D02A0804EA1}" srcOrd="2" destOrd="0" presId="urn:microsoft.com/office/officeart/2005/8/layout/process4"/>
    <dgm:cxn modelId="{FED4C7A5-FFBA-4B48-8E7F-703979DFC5DA}" type="presParOf" srcId="{6E907325-1754-4E26-BB25-8D02A0804EA1}" destId="{91B83247-F3EC-4124-B4EA-283D7BB497B2}" srcOrd="0" destOrd="0" presId="urn:microsoft.com/office/officeart/2005/8/layout/process4"/>
    <dgm:cxn modelId="{1A6B0AD8-9E34-45A2-841B-7A2BD1543A98}" type="presParOf" srcId="{6E907325-1754-4E26-BB25-8D02A0804EA1}" destId="{6121A87C-E270-432D-9B41-F8C75816A6B6}" srcOrd="1" destOrd="0" presId="urn:microsoft.com/office/officeart/2005/8/layout/process4"/>
    <dgm:cxn modelId="{5AEBF22D-1243-4943-A5AE-8C04ABC8A940}" type="presParOf" srcId="{6E907325-1754-4E26-BB25-8D02A0804EA1}" destId="{973D6860-60F4-4AB3-8F99-4CBB8DFF55F8}" srcOrd="2" destOrd="0" presId="urn:microsoft.com/office/officeart/2005/8/layout/process4"/>
    <dgm:cxn modelId="{9D346C31-6C48-4FF9-BDA2-C5C52EE0554F}" type="presParOf" srcId="{1542C078-4C43-41CF-9E12-944D020C15F0}" destId="{F94CCE02-0C4F-4335-97B5-70D0AE2BC1D4}" srcOrd="1" destOrd="0" presId="urn:microsoft.com/office/officeart/2005/8/layout/process4"/>
    <dgm:cxn modelId="{CD1287C2-069F-4975-B61A-BE968A7903E5}" type="presParOf" srcId="{1542C078-4C43-41CF-9E12-944D020C15F0}" destId="{C50F2E9B-CF2C-4A73-85B1-B9BF76BF5742}" srcOrd="2" destOrd="0" presId="urn:microsoft.com/office/officeart/2005/8/layout/process4"/>
    <dgm:cxn modelId="{3CF3B56C-8510-4123-A324-5F5CED8D2271}" type="presParOf" srcId="{C50F2E9B-CF2C-4A73-85B1-B9BF76BF5742}" destId="{99B18FC5-A71D-4927-96B3-EC7D965906F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B57E90-2EC7-461D-923D-635785EB77D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7E21FE2-A268-4943-AA3D-10CA12922505}">
      <dgm:prSet/>
      <dgm:spPr/>
      <dgm:t>
        <a:bodyPr/>
        <a:lstStyle/>
        <a:p>
          <a:r>
            <a:rPr lang="en-GB" dirty="0"/>
            <a:t>Believes that disability is a defect caused by moral lapse or sins</a:t>
          </a:r>
          <a:endParaRPr lang="en-US" dirty="0"/>
        </a:p>
      </dgm:t>
    </dgm:pt>
    <dgm:pt modelId="{C7837DE0-3323-446C-9668-246C27904A84}" type="parTrans" cxnId="{3D41FB4C-66A6-4E3D-9D0E-71CA6B391383}">
      <dgm:prSet/>
      <dgm:spPr/>
      <dgm:t>
        <a:bodyPr/>
        <a:lstStyle/>
        <a:p>
          <a:endParaRPr lang="en-US"/>
        </a:p>
      </dgm:t>
    </dgm:pt>
    <dgm:pt modelId="{948F727B-DAD7-42A6-B98C-BD725CED0AD5}" type="sibTrans" cxnId="{3D41FB4C-66A6-4E3D-9D0E-71CA6B391383}">
      <dgm:prSet/>
      <dgm:spPr/>
      <dgm:t>
        <a:bodyPr/>
        <a:lstStyle/>
        <a:p>
          <a:endParaRPr lang="en-US"/>
        </a:p>
      </dgm:t>
    </dgm:pt>
    <dgm:pt modelId="{76A47BDE-1034-4EAA-96CB-D0FDF20E7E9B}">
      <dgm:prSet/>
      <dgm:spPr/>
      <dgm:t>
        <a:bodyPr/>
        <a:lstStyle/>
        <a:p>
          <a:r>
            <a:rPr lang="en-GB" dirty="0"/>
            <a:t>Includes myth that as one sense is impaired by disability another is heightened, i.e., the blind seer</a:t>
          </a:r>
          <a:endParaRPr lang="en-US" dirty="0"/>
        </a:p>
      </dgm:t>
    </dgm:pt>
    <dgm:pt modelId="{FA747C1E-8A2C-4A17-B62E-531234E451BF}" type="parTrans" cxnId="{5EB7EF34-8BB4-4D92-8C16-5780FB13E592}">
      <dgm:prSet/>
      <dgm:spPr/>
      <dgm:t>
        <a:bodyPr/>
        <a:lstStyle/>
        <a:p>
          <a:endParaRPr lang="en-US"/>
        </a:p>
      </dgm:t>
    </dgm:pt>
    <dgm:pt modelId="{0DE3FBE0-B3B6-466D-9F97-3573B6A6FFAF}" type="sibTrans" cxnId="{5EB7EF34-8BB4-4D92-8C16-5780FB13E592}">
      <dgm:prSet/>
      <dgm:spPr/>
      <dgm:t>
        <a:bodyPr/>
        <a:lstStyle/>
        <a:p>
          <a:endParaRPr lang="en-US"/>
        </a:p>
      </dgm:t>
    </dgm:pt>
    <dgm:pt modelId="{004FBB60-006C-41F5-AAD1-3F53AB04DCBC}">
      <dgm:prSet/>
      <dgm:spPr/>
      <dgm:t>
        <a:bodyPr/>
        <a:lstStyle/>
        <a:p>
          <a:r>
            <a:rPr lang="en-GB"/>
            <a:t>Shame to the person with the disability and their family </a:t>
          </a:r>
          <a:endParaRPr lang="en-US"/>
        </a:p>
      </dgm:t>
    </dgm:pt>
    <dgm:pt modelId="{45BBA567-5C87-48C6-8CD4-001D857CF5C2}" type="parTrans" cxnId="{F85EFDB5-3A75-4014-99E0-25E7EB2187CB}">
      <dgm:prSet/>
      <dgm:spPr/>
      <dgm:t>
        <a:bodyPr/>
        <a:lstStyle/>
        <a:p>
          <a:endParaRPr lang="en-US"/>
        </a:p>
      </dgm:t>
    </dgm:pt>
    <dgm:pt modelId="{FC8B17EC-C03A-4A89-AB64-F1052D0A19D0}" type="sibTrans" cxnId="{F85EFDB5-3A75-4014-99E0-25E7EB2187CB}">
      <dgm:prSet/>
      <dgm:spPr/>
      <dgm:t>
        <a:bodyPr/>
        <a:lstStyle/>
        <a:p>
          <a:endParaRPr lang="en-US"/>
        </a:p>
      </dgm:t>
    </dgm:pt>
    <dgm:pt modelId="{9A803414-1842-4949-B494-C66FC13A4D59}">
      <dgm:prSet/>
      <dgm:spPr/>
      <dgm:t>
        <a:bodyPr/>
        <a:lstStyle/>
        <a:p>
          <a:r>
            <a:rPr lang="en-GB"/>
            <a:t>The family must address their immoral nature as evidenced through the presence of a disabled family member. </a:t>
          </a:r>
          <a:endParaRPr lang="en-US"/>
        </a:p>
      </dgm:t>
    </dgm:pt>
    <dgm:pt modelId="{02862D20-2A2B-4A5D-A07C-8582E16A0D98}" type="parTrans" cxnId="{643F70E6-A7BC-4550-B7B0-8FFD44577087}">
      <dgm:prSet/>
      <dgm:spPr/>
      <dgm:t>
        <a:bodyPr/>
        <a:lstStyle/>
        <a:p>
          <a:endParaRPr lang="en-US"/>
        </a:p>
      </dgm:t>
    </dgm:pt>
    <dgm:pt modelId="{6829087E-2477-4D05-9173-17BDD6EFEEA9}" type="sibTrans" cxnId="{643F70E6-A7BC-4550-B7B0-8FFD44577087}">
      <dgm:prSet/>
      <dgm:spPr/>
      <dgm:t>
        <a:bodyPr/>
        <a:lstStyle/>
        <a:p>
          <a:endParaRPr lang="en-US"/>
        </a:p>
      </dgm:t>
    </dgm:pt>
    <dgm:pt modelId="{EF871501-F24E-4661-93BE-9D9475CBFB98}">
      <dgm:prSet/>
      <dgm:spPr/>
      <dgm:t>
        <a:bodyPr/>
        <a:lstStyle/>
        <a:p>
          <a:r>
            <a:rPr lang="en-GB"/>
            <a:t>Ostracised from family and community, </a:t>
          </a:r>
          <a:endParaRPr lang="en-US"/>
        </a:p>
      </dgm:t>
    </dgm:pt>
    <dgm:pt modelId="{48F1D569-159A-417C-BDF5-57AEE7954716}" type="parTrans" cxnId="{691CE681-CF09-401D-ACA9-7C1E86B81969}">
      <dgm:prSet/>
      <dgm:spPr/>
      <dgm:t>
        <a:bodyPr/>
        <a:lstStyle/>
        <a:p>
          <a:endParaRPr lang="en-US"/>
        </a:p>
      </dgm:t>
    </dgm:pt>
    <dgm:pt modelId="{4C4AC25E-006F-4948-91FF-9CB22507AAC9}" type="sibTrans" cxnId="{691CE681-CF09-401D-ACA9-7C1E86B81969}">
      <dgm:prSet/>
      <dgm:spPr/>
      <dgm:t>
        <a:bodyPr/>
        <a:lstStyle/>
        <a:p>
          <a:endParaRPr lang="en-US"/>
        </a:p>
      </dgm:t>
    </dgm:pt>
    <dgm:pt modelId="{0B860F51-CB64-4976-9336-E9BA4FD47220}">
      <dgm:prSet/>
      <dgm:spPr/>
      <dgm:t>
        <a:bodyPr/>
        <a:lstStyle/>
        <a:p>
          <a:r>
            <a:rPr lang="en-GB"/>
            <a:t>Feeling profound shame</a:t>
          </a:r>
          <a:endParaRPr lang="en-US"/>
        </a:p>
      </dgm:t>
    </dgm:pt>
    <dgm:pt modelId="{6DAD3824-EAAA-4792-8388-9320F216E55C}" type="parTrans" cxnId="{1DC8CC17-418E-4872-B424-22228CDE73ED}">
      <dgm:prSet/>
      <dgm:spPr/>
      <dgm:t>
        <a:bodyPr/>
        <a:lstStyle/>
        <a:p>
          <a:endParaRPr lang="en-US"/>
        </a:p>
      </dgm:t>
    </dgm:pt>
    <dgm:pt modelId="{BD170259-F370-4753-99D9-FE06D154B2DB}" type="sibTrans" cxnId="{1DC8CC17-418E-4872-B424-22228CDE73ED}">
      <dgm:prSet/>
      <dgm:spPr/>
      <dgm:t>
        <a:bodyPr/>
        <a:lstStyle/>
        <a:p>
          <a:endParaRPr lang="en-US"/>
        </a:p>
      </dgm:t>
    </dgm:pt>
    <dgm:pt modelId="{0A0066B2-3214-411A-8358-2B537761B257}">
      <dgm:prSet/>
      <dgm:spPr/>
      <dgm:t>
        <a:bodyPr/>
        <a:lstStyle/>
        <a:p>
          <a:r>
            <a:rPr lang="en-GB"/>
            <a:t>Hiding disability symptoms of the person with a disability. </a:t>
          </a:r>
          <a:endParaRPr lang="en-US"/>
        </a:p>
      </dgm:t>
    </dgm:pt>
    <dgm:pt modelId="{40416092-A824-4F84-8FD9-438A2060E4F5}" type="parTrans" cxnId="{535B09FF-E8FF-4303-B3DD-F932810104C2}">
      <dgm:prSet/>
      <dgm:spPr/>
      <dgm:t>
        <a:bodyPr/>
        <a:lstStyle/>
        <a:p>
          <a:endParaRPr lang="en-US"/>
        </a:p>
      </dgm:t>
    </dgm:pt>
    <dgm:pt modelId="{F2290698-C2C9-4EFC-9552-E3ACF9EC1671}" type="sibTrans" cxnId="{535B09FF-E8FF-4303-B3DD-F932810104C2}">
      <dgm:prSet/>
      <dgm:spPr/>
      <dgm:t>
        <a:bodyPr/>
        <a:lstStyle/>
        <a:p>
          <a:endParaRPr lang="en-US"/>
        </a:p>
      </dgm:t>
    </dgm:pt>
    <dgm:pt modelId="{6342CFF8-9B7D-4FDE-AE53-346C5E19FE22}">
      <dgm:prSet/>
      <dgm:spPr/>
      <dgm:t>
        <a:bodyPr/>
        <a:lstStyle/>
        <a:p>
          <a:r>
            <a:rPr lang="en-GB"/>
            <a:t>Disability exposes sinful (past and present) lives of family.</a:t>
          </a:r>
          <a:endParaRPr lang="en-US"/>
        </a:p>
      </dgm:t>
    </dgm:pt>
    <dgm:pt modelId="{7D1C6DCC-89EA-46A3-8D77-7BD45F5811E8}" type="parTrans" cxnId="{02762E32-6709-45AC-A6D9-340749616977}">
      <dgm:prSet/>
      <dgm:spPr/>
      <dgm:t>
        <a:bodyPr/>
        <a:lstStyle/>
        <a:p>
          <a:endParaRPr lang="en-US"/>
        </a:p>
      </dgm:t>
    </dgm:pt>
    <dgm:pt modelId="{05AFFEB3-D375-4BD2-BC74-F05BDF76B01A}" type="sibTrans" cxnId="{02762E32-6709-45AC-A6D9-340749616977}">
      <dgm:prSet/>
      <dgm:spPr/>
      <dgm:t>
        <a:bodyPr/>
        <a:lstStyle/>
        <a:p>
          <a:endParaRPr lang="en-US"/>
        </a:p>
      </dgm:t>
    </dgm:pt>
    <dgm:pt modelId="{0A3B15EF-8DCC-4A45-AC0F-E65E4546C6B0}" type="pres">
      <dgm:prSet presAssocID="{77B57E90-2EC7-461D-923D-635785EB77DB}" presName="vert0" presStyleCnt="0">
        <dgm:presLayoutVars>
          <dgm:dir/>
          <dgm:animOne val="branch"/>
          <dgm:animLvl val="lvl"/>
        </dgm:presLayoutVars>
      </dgm:prSet>
      <dgm:spPr/>
    </dgm:pt>
    <dgm:pt modelId="{B6D7D777-EEDC-4800-84F3-6A1AFC44BE2B}" type="pres">
      <dgm:prSet presAssocID="{17E21FE2-A268-4943-AA3D-10CA12922505}" presName="thickLine" presStyleLbl="alignNode1" presStyleIdx="0" presStyleCnt="8"/>
      <dgm:spPr/>
    </dgm:pt>
    <dgm:pt modelId="{31EB7706-05B5-4633-A35F-2A3321093B14}" type="pres">
      <dgm:prSet presAssocID="{17E21FE2-A268-4943-AA3D-10CA12922505}" presName="horz1" presStyleCnt="0"/>
      <dgm:spPr/>
    </dgm:pt>
    <dgm:pt modelId="{645837A7-257F-4E24-B35C-8F0659DBE862}" type="pres">
      <dgm:prSet presAssocID="{17E21FE2-A268-4943-AA3D-10CA12922505}" presName="tx1" presStyleLbl="revTx" presStyleIdx="0" presStyleCnt="8"/>
      <dgm:spPr/>
    </dgm:pt>
    <dgm:pt modelId="{A8C867B0-C996-48EE-B2AB-7ACB47387875}" type="pres">
      <dgm:prSet presAssocID="{17E21FE2-A268-4943-AA3D-10CA12922505}" presName="vert1" presStyleCnt="0"/>
      <dgm:spPr/>
    </dgm:pt>
    <dgm:pt modelId="{1415AE34-096F-489F-A57C-776F58879922}" type="pres">
      <dgm:prSet presAssocID="{76A47BDE-1034-4EAA-96CB-D0FDF20E7E9B}" presName="thickLine" presStyleLbl="alignNode1" presStyleIdx="1" presStyleCnt="8"/>
      <dgm:spPr/>
    </dgm:pt>
    <dgm:pt modelId="{C94DF550-3B35-4C92-96D5-5325E3D92B60}" type="pres">
      <dgm:prSet presAssocID="{76A47BDE-1034-4EAA-96CB-D0FDF20E7E9B}" presName="horz1" presStyleCnt="0"/>
      <dgm:spPr/>
    </dgm:pt>
    <dgm:pt modelId="{C625CF56-2CBB-4C75-8547-EBF8710F944D}" type="pres">
      <dgm:prSet presAssocID="{76A47BDE-1034-4EAA-96CB-D0FDF20E7E9B}" presName="tx1" presStyleLbl="revTx" presStyleIdx="1" presStyleCnt="8"/>
      <dgm:spPr/>
    </dgm:pt>
    <dgm:pt modelId="{9612750A-E174-41E4-B005-17B77BAFFEAF}" type="pres">
      <dgm:prSet presAssocID="{76A47BDE-1034-4EAA-96CB-D0FDF20E7E9B}" presName="vert1" presStyleCnt="0"/>
      <dgm:spPr/>
    </dgm:pt>
    <dgm:pt modelId="{7760464C-F164-4287-933D-2312759EF470}" type="pres">
      <dgm:prSet presAssocID="{004FBB60-006C-41F5-AAD1-3F53AB04DCBC}" presName="thickLine" presStyleLbl="alignNode1" presStyleIdx="2" presStyleCnt="8"/>
      <dgm:spPr/>
    </dgm:pt>
    <dgm:pt modelId="{DD0D88A0-99AC-46CF-8540-503C3B70E137}" type="pres">
      <dgm:prSet presAssocID="{004FBB60-006C-41F5-AAD1-3F53AB04DCBC}" presName="horz1" presStyleCnt="0"/>
      <dgm:spPr/>
    </dgm:pt>
    <dgm:pt modelId="{39129FBB-9529-4E9B-BB8E-17C2793C31C2}" type="pres">
      <dgm:prSet presAssocID="{004FBB60-006C-41F5-AAD1-3F53AB04DCBC}" presName="tx1" presStyleLbl="revTx" presStyleIdx="2" presStyleCnt="8"/>
      <dgm:spPr/>
    </dgm:pt>
    <dgm:pt modelId="{DBD1670F-59BD-4257-AFC0-8A55358D2DAF}" type="pres">
      <dgm:prSet presAssocID="{004FBB60-006C-41F5-AAD1-3F53AB04DCBC}" presName="vert1" presStyleCnt="0"/>
      <dgm:spPr/>
    </dgm:pt>
    <dgm:pt modelId="{EFD6D0CC-EE1A-4C4D-9964-8148DC56317D}" type="pres">
      <dgm:prSet presAssocID="{9A803414-1842-4949-B494-C66FC13A4D59}" presName="thickLine" presStyleLbl="alignNode1" presStyleIdx="3" presStyleCnt="8"/>
      <dgm:spPr/>
    </dgm:pt>
    <dgm:pt modelId="{B90AA006-B969-4364-8EE9-8E107014A5F4}" type="pres">
      <dgm:prSet presAssocID="{9A803414-1842-4949-B494-C66FC13A4D59}" presName="horz1" presStyleCnt="0"/>
      <dgm:spPr/>
    </dgm:pt>
    <dgm:pt modelId="{9A3FFA87-1CE7-4710-A013-C1C9105EF242}" type="pres">
      <dgm:prSet presAssocID="{9A803414-1842-4949-B494-C66FC13A4D59}" presName="tx1" presStyleLbl="revTx" presStyleIdx="3" presStyleCnt="8"/>
      <dgm:spPr/>
    </dgm:pt>
    <dgm:pt modelId="{D3020C79-FD39-4846-818A-870C31BC6FF0}" type="pres">
      <dgm:prSet presAssocID="{9A803414-1842-4949-B494-C66FC13A4D59}" presName="vert1" presStyleCnt="0"/>
      <dgm:spPr/>
    </dgm:pt>
    <dgm:pt modelId="{19794A11-AE4F-4E25-B0E2-7F487A7311CF}" type="pres">
      <dgm:prSet presAssocID="{EF871501-F24E-4661-93BE-9D9475CBFB98}" presName="thickLine" presStyleLbl="alignNode1" presStyleIdx="4" presStyleCnt="8"/>
      <dgm:spPr/>
    </dgm:pt>
    <dgm:pt modelId="{C01A0876-B32F-4235-8A3B-437286EA7DEA}" type="pres">
      <dgm:prSet presAssocID="{EF871501-F24E-4661-93BE-9D9475CBFB98}" presName="horz1" presStyleCnt="0"/>
      <dgm:spPr/>
    </dgm:pt>
    <dgm:pt modelId="{80B12D0A-F3EF-42F6-BE33-F2F72F74D993}" type="pres">
      <dgm:prSet presAssocID="{EF871501-F24E-4661-93BE-9D9475CBFB98}" presName="tx1" presStyleLbl="revTx" presStyleIdx="4" presStyleCnt="8"/>
      <dgm:spPr/>
    </dgm:pt>
    <dgm:pt modelId="{564B9BE7-34F0-4731-8641-46CCCE5AF693}" type="pres">
      <dgm:prSet presAssocID="{EF871501-F24E-4661-93BE-9D9475CBFB98}" presName="vert1" presStyleCnt="0"/>
      <dgm:spPr/>
    </dgm:pt>
    <dgm:pt modelId="{F68DA241-50CB-45C7-A255-D266BC7BEC2C}" type="pres">
      <dgm:prSet presAssocID="{0B860F51-CB64-4976-9336-E9BA4FD47220}" presName="thickLine" presStyleLbl="alignNode1" presStyleIdx="5" presStyleCnt="8"/>
      <dgm:spPr/>
    </dgm:pt>
    <dgm:pt modelId="{272FCC59-8101-4B0C-82CB-D10FAF726D25}" type="pres">
      <dgm:prSet presAssocID="{0B860F51-CB64-4976-9336-E9BA4FD47220}" presName="horz1" presStyleCnt="0"/>
      <dgm:spPr/>
    </dgm:pt>
    <dgm:pt modelId="{705332E6-14C8-4D87-BF01-2CCBEE33060B}" type="pres">
      <dgm:prSet presAssocID="{0B860F51-CB64-4976-9336-E9BA4FD47220}" presName="tx1" presStyleLbl="revTx" presStyleIdx="5" presStyleCnt="8"/>
      <dgm:spPr/>
    </dgm:pt>
    <dgm:pt modelId="{83E2B8E0-FEF6-442A-9B8A-61ED0AAFBADD}" type="pres">
      <dgm:prSet presAssocID="{0B860F51-CB64-4976-9336-E9BA4FD47220}" presName="vert1" presStyleCnt="0"/>
      <dgm:spPr/>
    </dgm:pt>
    <dgm:pt modelId="{4001B9FE-F1AC-44A5-83A1-29C1266D023A}" type="pres">
      <dgm:prSet presAssocID="{0A0066B2-3214-411A-8358-2B537761B257}" presName="thickLine" presStyleLbl="alignNode1" presStyleIdx="6" presStyleCnt="8"/>
      <dgm:spPr/>
    </dgm:pt>
    <dgm:pt modelId="{D7315CA1-15BD-4A13-9459-8C847D1ADF82}" type="pres">
      <dgm:prSet presAssocID="{0A0066B2-3214-411A-8358-2B537761B257}" presName="horz1" presStyleCnt="0"/>
      <dgm:spPr/>
    </dgm:pt>
    <dgm:pt modelId="{9D86A886-68BC-4A95-8327-86446FB3CD56}" type="pres">
      <dgm:prSet presAssocID="{0A0066B2-3214-411A-8358-2B537761B257}" presName="tx1" presStyleLbl="revTx" presStyleIdx="6" presStyleCnt="8"/>
      <dgm:spPr/>
    </dgm:pt>
    <dgm:pt modelId="{ABB4EB06-6DAD-4CEF-858B-5A9CDC870EAA}" type="pres">
      <dgm:prSet presAssocID="{0A0066B2-3214-411A-8358-2B537761B257}" presName="vert1" presStyleCnt="0"/>
      <dgm:spPr/>
    </dgm:pt>
    <dgm:pt modelId="{0F5C989C-AAE0-4766-95B1-66C9CB5DF0BE}" type="pres">
      <dgm:prSet presAssocID="{6342CFF8-9B7D-4FDE-AE53-346C5E19FE22}" presName="thickLine" presStyleLbl="alignNode1" presStyleIdx="7" presStyleCnt="8"/>
      <dgm:spPr/>
    </dgm:pt>
    <dgm:pt modelId="{28BF6F0E-D346-4753-8753-21605D68FB55}" type="pres">
      <dgm:prSet presAssocID="{6342CFF8-9B7D-4FDE-AE53-346C5E19FE22}" presName="horz1" presStyleCnt="0"/>
      <dgm:spPr/>
    </dgm:pt>
    <dgm:pt modelId="{0E491DA5-39A8-4BEE-A33B-9E204FD2A6BE}" type="pres">
      <dgm:prSet presAssocID="{6342CFF8-9B7D-4FDE-AE53-346C5E19FE22}" presName="tx1" presStyleLbl="revTx" presStyleIdx="7" presStyleCnt="8"/>
      <dgm:spPr/>
    </dgm:pt>
    <dgm:pt modelId="{DEBA4452-417E-4D0C-A0CC-EAA2B704BDDE}" type="pres">
      <dgm:prSet presAssocID="{6342CFF8-9B7D-4FDE-AE53-346C5E19FE22}" presName="vert1" presStyleCnt="0"/>
      <dgm:spPr/>
    </dgm:pt>
  </dgm:ptLst>
  <dgm:cxnLst>
    <dgm:cxn modelId="{1DC8CC17-418E-4872-B424-22228CDE73ED}" srcId="{77B57E90-2EC7-461D-923D-635785EB77DB}" destId="{0B860F51-CB64-4976-9336-E9BA4FD47220}" srcOrd="5" destOrd="0" parTransId="{6DAD3824-EAAA-4792-8388-9320F216E55C}" sibTransId="{BD170259-F370-4753-99D9-FE06D154B2DB}"/>
    <dgm:cxn modelId="{02762E32-6709-45AC-A6D9-340749616977}" srcId="{77B57E90-2EC7-461D-923D-635785EB77DB}" destId="{6342CFF8-9B7D-4FDE-AE53-346C5E19FE22}" srcOrd="7" destOrd="0" parTransId="{7D1C6DCC-89EA-46A3-8D77-7BD45F5811E8}" sibTransId="{05AFFEB3-D375-4BD2-BC74-F05BDF76B01A}"/>
    <dgm:cxn modelId="{D4942433-C2A4-461A-BA2D-7868B6CDDECA}" type="presOf" srcId="{0A0066B2-3214-411A-8358-2B537761B257}" destId="{9D86A886-68BC-4A95-8327-86446FB3CD56}" srcOrd="0" destOrd="0" presId="urn:microsoft.com/office/officeart/2008/layout/LinedList"/>
    <dgm:cxn modelId="{5EB7EF34-8BB4-4D92-8C16-5780FB13E592}" srcId="{77B57E90-2EC7-461D-923D-635785EB77DB}" destId="{76A47BDE-1034-4EAA-96CB-D0FDF20E7E9B}" srcOrd="1" destOrd="0" parTransId="{FA747C1E-8A2C-4A17-B62E-531234E451BF}" sibTransId="{0DE3FBE0-B3B6-466D-9F97-3573B6A6FFAF}"/>
    <dgm:cxn modelId="{DCA6BC69-D0CE-4CC3-97EE-C554A79FC3C3}" type="presOf" srcId="{EF871501-F24E-4661-93BE-9D9475CBFB98}" destId="{80B12D0A-F3EF-42F6-BE33-F2F72F74D993}" srcOrd="0" destOrd="0" presId="urn:microsoft.com/office/officeart/2008/layout/LinedList"/>
    <dgm:cxn modelId="{3D41FB4C-66A6-4E3D-9D0E-71CA6B391383}" srcId="{77B57E90-2EC7-461D-923D-635785EB77DB}" destId="{17E21FE2-A268-4943-AA3D-10CA12922505}" srcOrd="0" destOrd="0" parTransId="{C7837DE0-3323-446C-9668-246C27904A84}" sibTransId="{948F727B-DAD7-42A6-B98C-BD725CED0AD5}"/>
    <dgm:cxn modelId="{EBC52552-6D2F-42C2-8796-711D59B0C93E}" type="presOf" srcId="{9A803414-1842-4949-B494-C66FC13A4D59}" destId="{9A3FFA87-1CE7-4710-A013-C1C9105EF242}" srcOrd="0" destOrd="0" presId="urn:microsoft.com/office/officeart/2008/layout/LinedList"/>
    <dgm:cxn modelId="{6ECBFE53-5166-4807-AE03-9E67CA9CDAA5}" type="presOf" srcId="{17E21FE2-A268-4943-AA3D-10CA12922505}" destId="{645837A7-257F-4E24-B35C-8F0659DBE862}" srcOrd="0" destOrd="0" presId="urn:microsoft.com/office/officeart/2008/layout/LinedList"/>
    <dgm:cxn modelId="{EC46BB78-63D5-463A-BF0D-ECEB296778CC}" type="presOf" srcId="{0B860F51-CB64-4976-9336-E9BA4FD47220}" destId="{705332E6-14C8-4D87-BF01-2CCBEE33060B}" srcOrd="0" destOrd="0" presId="urn:microsoft.com/office/officeart/2008/layout/LinedList"/>
    <dgm:cxn modelId="{691CE681-CF09-401D-ACA9-7C1E86B81969}" srcId="{77B57E90-2EC7-461D-923D-635785EB77DB}" destId="{EF871501-F24E-4661-93BE-9D9475CBFB98}" srcOrd="4" destOrd="0" parTransId="{48F1D569-159A-417C-BDF5-57AEE7954716}" sibTransId="{4C4AC25E-006F-4948-91FF-9CB22507AAC9}"/>
    <dgm:cxn modelId="{1465E09C-B436-49A5-A66E-28ABCD34A5D4}" type="presOf" srcId="{004FBB60-006C-41F5-AAD1-3F53AB04DCBC}" destId="{39129FBB-9529-4E9B-BB8E-17C2793C31C2}" srcOrd="0" destOrd="0" presId="urn:microsoft.com/office/officeart/2008/layout/LinedList"/>
    <dgm:cxn modelId="{BED03DB4-4D5F-4BE7-8B58-17BD3CDB4CAA}" type="presOf" srcId="{6342CFF8-9B7D-4FDE-AE53-346C5E19FE22}" destId="{0E491DA5-39A8-4BEE-A33B-9E204FD2A6BE}" srcOrd="0" destOrd="0" presId="urn:microsoft.com/office/officeart/2008/layout/LinedList"/>
    <dgm:cxn modelId="{F85EFDB5-3A75-4014-99E0-25E7EB2187CB}" srcId="{77B57E90-2EC7-461D-923D-635785EB77DB}" destId="{004FBB60-006C-41F5-AAD1-3F53AB04DCBC}" srcOrd="2" destOrd="0" parTransId="{45BBA567-5C87-48C6-8CD4-001D857CF5C2}" sibTransId="{FC8B17EC-C03A-4A89-AB64-F1052D0A19D0}"/>
    <dgm:cxn modelId="{C9215EBE-233D-499F-B927-07ED63096406}" type="presOf" srcId="{76A47BDE-1034-4EAA-96CB-D0FDF20E7E9B}" destId="{C625CF56-2CBB-4C75-8547-EBF8710F944D}" srcOrd="0" destOrd="0" presId="urn:microsoft.com/office/officeart/2008/layout/LinedList"/>
    <dgm:cxn modelId="{8F1CCBD2-F0C7-460D-AB41-316AB1B9748C}" type="presOf" srcId="{77B57E90-2EC7-461D-923D-635785EB77DB}" destId="{0A3B15EF-8DCC-4A45-AC0F-E65E4546C6B0}" srcOrd="0" destOrd="0" presId="urn:microsoft.com/office/officeart/2008/layout/LinedList"/>
    <dgm:cxn modelId="{643F70E6-A7BC-4550-B7B0-8FFD44577087}" srcId="{77B57E90-2EC7-461D-923D-635785EB77DB}" destId="{9A803414-1842-4949-B494-C66FC13A4D59}" srcOrd="3" destOrd="0" parTransId="{02862D20-2A2B-4A5D-A07C-8582E16A0D98}" sibTransId="{6829087E-2477-4D05-9173-17BDD6EFEEA9}"/>
    <dgm:cxn modelId="{535B09FF-E8FF-4303-B3DD-F932810104C2}" srcId="{77B57E90-2EC7-461D-923D-635785EB77DB}" destId="{0A0066B2-3214-411A-8358-2B537761B257}" srcOrd="6" destOrd="0" parTransId="{40416092-A824-4F84-8FD9-438A2060E4F5}" sibTransId="{F2290698-C2C9-4EFC-9552-E3ACF9EC1671}"/>
    <dgm:cxn modelId="{0BE41D33-779A-4E2A-AD1F-93EA156825A8}" type="presParOf" srcId="{0A3B15EF-8DCC-4A45-AC0F-E65E4546C6B0}" destId="{B6D7D777-EEDC-4800-84F3-6A1AFC44BE2B}" srcOrd="0" destOrd="0" presId="urn:microsoft.com/office/officeart/2008/layout/LinedList"/>
    <dgm:cxn modelId="{75E0A537-C687-4E68-9BA1-2521B4AFB74E}" type="presParOf" srcId="{0A3B15EF-8DCC-4A45-AC0F-E65E4546C6B0}" destId="{31EB7706-05B5-4633-A35F-2A3321093B14}" srcOrd="1" destOrd="0" presId="urn:microsoft.com/office/officeart/2008/layout/LinedList"/>
    <dgm:cxn modelId="{29B433B1-5583-4D47-A0D3-A60893E220C8}" type="presParOf" srcId="{31EB7706-05B5-4633-A35F-2A3321093B14}" destId="{645837A7-257F-4E24-B35C-8F0659DBE862}" srcOrd="0" destOrd="0" presId="urn:microsoft.com/office/officeart/2008/layout/LinedList"/>
    <dgm:cxn modelId="{2A1448C6-CF2C-4164-93AC-DF76932C7205}" type="presParOf" srcId="{31EB7706-05B5-4633-A35F-2A3321093B14}" destId="{A8C867B0-C996-48EE-B2AB-7ACB47387875}" srcOrd="1" destOrd="0" presId="urn:microsoft.com/office/officeart/2008/layout/LinedList"/>
    <dgm:cxn modelId="{220B1DE6-47A8-42EE-8DBB-88E8EBF6897D}" type="presParOf" srcId="{0A3B15EF-8DCC-4A45-AC0F-E65E4546C6B0}" destId="{1415AE34-096F-489F-A57C-776F58879922}" srcOrd="2" destOrd="0" presId="urn:microsoft.com/office/officeart/2008/layout/LinedList"/>
    <dgm:cxn modelId="{F95ECF85-5945-422A-9DFA-B4928AF379C4}" type="presParOf" srcId="{0A3B15EF-8DCC-4A45-AC0F-E65E4546C6B0}" destId="{C94DF550-3B35-4C92-96D5-5325E3D92B60}" srcOrd="3" destOrd="0" presId="urn:microsoft.com/office/officeart/2008/layout/LinedList"/>
    <dgm:cxn modelId="{25980D81-5E29-447C-A0D4-2E9EE58F87F7}" type="presParOf" srcId="{C94DF550-3B35-4C92-96D5-5325E3D92B60}" destId="{C625CF56-2CBB-4C75-8547-EBF8710F944D}" srcOrd="0" destOrd="0" presId="urn:microsoft.com/office/officeart/2008/layout/LinedList"/>
    <dgm:cxn modelId="{BE4592B4-3AE2-432F-89C0-37586C567E3A}" type="presParOf" srcId="{C94DF550-3B35-4C92-96D5-5325E3D92B60}" destId="{9612750A-E174-41E4-B005-17B77BAFFEAF}" srcOrd="1" destOrd="0" presId="urn:microsoft.com/office/officeart/2008/layout/LinedList"/>
    <dgm:cxn modelId="{E4EB15F8-26CF-43B4-9678-D4C0ADBFD5C4}" type="presParOf" srcId="{0A3B15EF-8DCC-4A45-AC0F-E65E4546C6B0}" destId="{7760464C-F164-4287-933D-2312759EF470}" srcOrd="4" destOrd="0" presId="urn:microsoft.com/office/officeart/2008/layout/LinedList"/>
    <dgm:cxn modelId="{5062F9E8-FC7C-4BC5-A4D9-0BDCC091A6C1}" type="presParOf" srcId="{0A3B15EF-8DCC-4A45-AC0F-E65E4546C6B0}" destId="{DD0D88A0-99AC-46CF-8540-503C3B70E137}" srcOrd="5" destOrd="0" presId="urn:microsoft.com/office/officeart/2008/layout/LinedList"/>
    <dgm:cxn modelId="{B09FABDE-CC5B-41F9-B71A-170B50CA419B}" type="presParOf" srcId="{DD0D88A0-99AC-46CF-8540-503C3B70E137}" destId="{39129FBB-9529-4E9B-BB8E-17C2793C31C2}" srcOrd="0" destOrd="0" presId="urn:microsoft.com/office/officeart/2008/layout/LinedList"/>
    <dgm:cxn modelId="{AE5B4BC0-97F4-4E93-85F4-0DB9C8790788}" type="presParOf" srcId="{DD0D88A0-99AC-46CF-8540-503C3B70E137}" destId="{DBD1670F-59BD-4257-AFC0-8A55358D2DAF}" srcOrd="1" destOrd="0" presId="urn:microsoft.com/office/officeart/2008/layout/LinedList"/>
    <dgm:cxn modelId="{8C2EC3C7-66C3-42C7-B94F-13B5C6C23B20}" type="presParOf" srcId="{0A3B15EF-8DCC-4A45-AC0F-E65E4546C6B0}" destId="{EFD6D0CC-EE1A-4C4D-9964-8148DC56317D}" srcOrd="6" destOrd="0" presId="urn:microsoft.com/office/officeart/2008/layout/LinedList"/>
    <dgm:cxn modelId="{88097CF3-171E-487B-9249-AB912CC16D56}" type="presParOf" srcId="{0A3B15EF-8DCC-4A45-AC0F-E65E4546C6B0}" destId="{B90AA006-B969-4364-8EE9-8E107014A5F4}" srcOrd="7" destOrd="0" presId="urn:microsoft.com/office/officeart/2008/layout/LinedList"/>
    <dgm:cxn modelId="{F9DCAE25-5C51-4F2F-9651-F93242AC2E77}" type="presParOf" srcId="{B90AA006-B969-4364-8EE9-8E107014A5F4}" destId="{9A3FFA87-1CE7-4710-A013-C1C9105EF242}" srcOrd="0" destOrd="0" presId="urn:microsoft.com/office/officeart/2008/layout/LinedList"/>
    <dgm:cxn modelId="{2AE15BBB-45F8-4154-8947-21C1319F3C62}" type="presParOf" srcId="{B90AA006-B969-4364-8EE9-8E107014A5F4}" destId="{D3020C79-FD39-4846-818A-870C31BC6FF0}" srcOrd="1" destOrd="0" presId="urn:microsoft.com/office/officeart/2008/layout/LinedList"/>
    <dgm:cxn modelId="{C1546C48-86DD-4B6A-93A9-6DB961C5D977}" type="presParOf" srcId="{0A3B15EF-8DCC-4A45-AC0F-E65E4546C6B0}" destId="{19794A11-AE4F-4E25-B0E2-7F487A7311CF}" srcOrd="8" destOrd="0" presId="urn:microsoft.com/office/officeart/2008/layout/LinedList"/>
    <dgm:cxn modelId="{785B8B0F-B8F5-4B81-B867-BAF612205BD1}" type="presParOf" srcId="{0A3B15EF-8DCC-4A45-AC0F-E65E4546C6B0}" destId="{C01A0876-B32F-4235-8A3B-437286EA7DEA}" srcOrd="9" destOrd="0" presId="urn:microsoft.com/office/officeart/2008/layout/LinedList"/>
    <dgm:cxn modelId="{9E517991-AAAD-4A2E-896B-6C1B93968E80}" type="presParOf" srcId="{C01A0876-B32F-4235-8A3B-437286EA7DEA}" destId="{80B12D0A-F3EF-42F6-BE33-F2F72F74D993}" srcOrd="0" destOrd="0" presId="urn:microsoft.com/office/officeart/2008/layout/LinedList"/>
    <dgm:cxn modelId="{99FB46BB-7D1A-40ED-B6F6-9A1AB206F709}" type="presParOf" srcId="{C01A0876-B32F-4235-8A3B-437286EA7DEA}" destId="{564B9BE7-34F0-4731-8641-46CCCE5AF693}" srcOrd="1" destOrd="0" presId="urn:microsoft.com/office/officeart/2008/layout/LinedList"/>
    <dgm:cxn modelId="{D8468A8B-D7B8-47C4-AF8F-888939F5C156}" type="presParOf" srcId="{0A3B15EF-8DCC-4A45-AC0F-E65E4546C6B0}" destId="{F68DA241-50CB-45C7-A255-D266BC7BEC2C}" srcOrd="10" destOrd="0" presId="urn:microsoft.com/office/officeart/2008/layout/LinedList"/>
    <dgm:cxn modelId="{B91B90D2-2B3D-449D-A609-11787A6F7097}" type="presParOf" srcId="{0A3B15EF-8DCC-4A45-AC0F-E65E4546C6B0}" destId="{272FCC59-8101-4B0C-82CB-D10FAF726D25}" srcOrd="11" destOrd="0" presId="urn:microsoft.com/office/officeart/2008/layout/LinedList"/>
    <dgm:cxn modelId="{D5A95DED-306C-428D-BC19-BDF523255914}" type="presParOf" srcId="{272FCC59-8101-4B0C-82CB-D10FAF726D25}" destId="{705332E6-14C8-4D87-BF01-2CCBEE33060B}" srcOrd="0" destOrd="0" presId="urn:microsoft.com/office/officeart/2008/layout/LinedList"/>
    <dgm:cxn modelId="{032150B2-C78D-4C5B-A50F-A5327C1F6929}" type="presParOf" srcId="{272FCC59-8101-4B0C-82CB-D10FAF726D25}" destId="{83E2B8E0-FEF6-442A-9B8A-61ED0AAFBADD}" srcOrd="1" destOrd="0" presId="urn:microsoft.com/office/officeart/2008/layout/LinedList"/>
    <dgm:cxn modelId="{8740F57E-A993-46CA-9788-F16F01F58208}" type="presParOf" srcId="{0A3B15EF-8DCC-4A45-AC0F-E65E4546C6B0}" destId="{4001B9FE-F1AC-44A5-83A1-29C1266D023A}" srcOrd="12" destOrd="0" presId="urn:microsoft.com/office/officeart/2008/layout/LinedList"/>
    <dgm:cxn modelId="{72B0E068-83AF-463F-A529-4978566FB018}" type="presParOf" srcId="{0A3B15EF-8DCC-4A45-AC0F-E65E4546C6B0}" destId="{D7315CA1-15BD-4A13-9459-8C847D1ADF82}" srcOrd="13" destOrd="0" presId="urn:microsoft.com/office/officeart/2008/layout/LinedList"/>
    <dgm:cxn modelId="{D2936EBD-F715-4BE3-917D-4425A2A8221A}" type="presParOf" srcId="{D7315CA1-15BD-4A13-9459-8C847D1ADF82}" destId="{9D86A886-68BC-4A95-8327-86446FB3CD56}" srcOrd="0" destOrd="0" presId="urn:microsoft.com/office/officeart/2008/layout/LinedList"/>
    <dgm:cxn modelId="{569EB7B4-AC85-4844-B0FE-93A34A250456}" type="presParOf" srcId="{D7315CA1-15BD-4A13-9459-8C847D1ADF82}" destId="{ABB4EB06-6DAD-4CEF-858B-5A9CDC870EAA}" srcOrd="1" destOrd="0" presId="urn:microsoft.com/office/officeart/2008/layout/LinedList"/>
    <dgm:cxn modelId="{E4EB34DD-D98D-4C09-B5D1-A1985B62DA04}" type="presParOf" srcId="{0A3B15EF-8DCC-4A45-AC0F-E65E4546C6B0}" destId="{0F5C989C-AAE0-4766-95B1-66C9CB5DF0BE}" srcOrd="14" destOrd="0" presId="urn:microsoft.com/office/officeart/2008/layout/LinedList"/>
    <dgm:cxn modelId="{EF8324EB-ACAF-4DD1-941E-1D06C9209527}" type="presParOf" srcId="{0A3B15EF-8DCC-4A45-AC0F-E65E4546C6B0}" destId="{28BF6F0E-D346-4753-8753-21605D68FB55}" srcOrd="15" destOrd="0" presId="urn:microsoft.com/office/officeart/2008/layout/LinedList"/>
    <dgm:cxn modelId="{1F40046D-5068-4231-9888-A9F76101B585}" type="presParOf" srcId="{28BF6F0E-D346-4753-8753-21605D68FB55}" destId="{0E491DA5-39A8-4BEE-A33B-9E204FD2A6BE}" srcOrd="0" destOrd="0" presId="urn:microsoft.com/office/officeart/2008/layout/LinedList"/>
    <dgm:cxn modelId="{C5C1DC16-F8AE-455F-8C90-EA46849E4879}" type="presParOf" srcId="{28BF6F0E-D346-4753-8753-21605D68FB55}" destId="{DEBA4452-417E-4D0C-A0CC-EAA2B704BDD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4F62D6-2856-473D-8026-E88C0D952701}"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6FB12C1B-2BA8-4F80-BA82-DB44ED05B10A}">
      <dgm:prSet/>
      <dgm:spPr/>
      <dgm:t>
        <a:bodyPr/>
        <a:lstStyle/>
        <a:p>
          <a:r>
            <a:rPr lang="en-GB" baseline="0" dirty="0">
              <a:solidFill>
                <a:schemeClr val="tx1"/>
              </a:solidFill>
            </a:rPr>
            <a:t>Ancient Greece: God’s dismay</a:t>
          </a:r>
          <a:endParaRPr lang="en-US" dirty="0">
            <a:solidFill>
              <a:schemeClr val="tx1"/>
            </a:solidFill>
          </a:endParaRPr>
        </a:p>
      </dgm:t>
    </dgm:pt>
    <dgm:pt modelId="{CE21761F-6A72-413C-8B4E-282C8BDCC8BD}" type="parTrans" cxnId="{A0974B4A-7A96-4700-AEB4-C7F9D7DCF6F4}">
      <dgm:prSet/>
      <dgm:spPr/>
      <dgm:t>
        <a:bodyPr/>
        <a:lstStyle/>
        <a:p>
          <a:endParaRPr lang="en-US"/>
        </a:p>
      </dgm:t>
    </dgm:pt>
    <dgm:pt modelId="{DD193CDB-9B2D-4D8C-85F6-0181724505D3}" type="sibTrans" cxnId="{A0974B4A-7A96-4700-AEB4-C7F9D7DCF6F4}">
      <dgm:prSet/>
      <dgm:spPr/>
      <dgm:t>
        <a:bodyPr/>
        <a:lstStyle/>
        <a:p>
          <a:endParaRPr lang="en-US"/>
        </a:p>
      </dgm:t>
    </dgm:pt>
    <dgm:pt modelId="{DA214DC1-ABB8-4F10-B138-1060FB82B7B3}">
      <dgm:prSet/>
      <dgm:spPr/>
      <dgm:t>
        <a:bodyPr/>
        <a:lstStyle/>
        <a:p>
          <a:r>
            <a:rPr lang="en-GB" baseline="0" dirty="0">
              <a:solidFill>
                <a:schemeClr val="tx1"/>
              </a:solidFill>
            </a:rPr>
            <a:t>Medieval France: Intimacy with God</a:t>
          </a:r>
          <a:endParaRPr lang="en-US" dirty="0">
            <a:solidFill>
              <a:schemeClr val="tx1"/>
            </a:solidFill>
          </a:endParaRPr>
        </a:p>
      </dgm:t>
    </dgm:pt>
    <dgm:pt modelId="{F1282E5B-23A5-4714-A786-6CAF3728BEFB}" type="parTrans" cxnId="{E5BF4D19-E1CD-4230-9B1A-43FA6E94276A}">
      <dgm:prSet/>
      <dgm:spPr/>
      <dgm:t>
        <a:bodyPr/>
        <a:lstStyle/>
        <a:p>
          <a:endParaRPr lang="en-US"/>
        </a:p>
      </dgm:t>
    </dgm:pt>
    <dgm:pt modelId="{594E0690-9AFD-43C9-BB51-C773A328F8E3}" type="sibTrans" cxnId="{E5BF4D19-E1CD-4230-9B1A-43FA6E94276A}">
      <dgm:prSet/>
      <dgm:spPr/>
      <dgm:t>
        <a:bodyPr/>
        <a:lstStyle/>
        <a:p>
          <a:endParaRPr lang="en-US"/>
        </a:p>
      </dgm:t>
    </dgm:pt>
    <dgm:pt modelId="{8F7E25CA-90EE-4A9E-B872-E226378E10B6}">
      <dgm:prSet/>
      <dgm:spPr/>
      <dgm:t>
        <a:bodyPr/>
        <a:lstStyle/>
        <a:p>
          <a:r>
            <a:rPr lang="en-GB" baseline="0" dirty="0">
              <a:solidFill>
                <a:schemeClr val="tx1"/>
              </a:solidFill>
            </a:rPr>
            <a:t>Renaissance: God’s punishment for parent’s wrongdoing</a:t>
          </a:r>
          <a:endParaRPr lang="en-US" dirty="0">
            <a:solidFill>
              <a:schemeClr val="tx1"/>
            </a:solidFill>
          </a:endParaRPr>
        </a:p>
      </dgm:t>
    </dgm:pt>
    <dgm:pt modelId="{9279E307-4086-4A6E-9E09-256170652AA3}" type="parTrans" cxnId="{B59AAFDD-4431-41DC-8736-7CEAB82C75FF}">
      <dgm:prSet/>
      <dgm:spPr/>
      <dgm:t>
        <a:bodyPr/>
        <a:lstStyle/>
        <a:p>
          <a:endParaRPr lang="en-US"/>
        </a:p>
      </dgm:t>
    </dgm:pt>
    <dgm:pt modelId="{E5F841AF-1A7B-498F-A143-FFFD37ED2D9C}" type="sibTrans" cxnId="{B59AAFDD-4431-41DC-8736-7CEAB82C75FF}">
      <dgm:prSet/>
      <dgm:spPr/>
      <dgm:t>
        <a:bodyPr/>
        <a:lstStyle/>
        <a:p>
          <a:endParaRPr lang="en-US"/>
        </a:p>
      </dgm:t>
    </dgm:pt>
    <dgm:pt modelId="{BBD115F2-ED0D-49EA-B715-C919F77426F8}">
      <dgm:prSet/>
      <dgm:spPr/>
      <dgm:t>
        <a:bodyPr/>
        <a:lstStyle/>
        <a:p>
          <a:pPr algn="ctr"/>
          <a:r>
            <a:rPr lang="en-GB" baseline="0" dirty="0">
              <a:solidFill>
                <a:schemeClr val="tx1"/>
              </a:solidFill>
            </a:rPr>
            <a:t>(Snyder and Mitchell, 2001)</a:t>
          </a:r>
          <a:endParaRPr lang="en-US" dirty="0">
            <a:solidFill>
              <a:schemeClr val="tx1"/>
            </a:solidFill>
          </a:endParaRPr>
        </a:p>
      </dgm:t>
    </dgm:pt>
    <dgm:pt modelId="{7D9DBFED-7C59-4B37-9D9D-72D2C39B7BDC}" type="parTrans" cxnId="{3BDB4E5F-662E-4EEA-A633-3F0B95C04863}">
      <dgm:prSet/>
      <dgm:spPr/>
      <dgm:t>
        <a:bodyPr/>
        <a:lstStyle/>
        <a:p>
          <a:endParaRPr lang="en-US"/>
        </a:p>
      </dgm:t>
    </dgm:pt>
    <dgm:pt modelId="{FD6E00DC-0486-4EC8-9928-73DAB85DCB15}" type="sibTrans" cxnId="{3BDB4E5F-662E-4EEA-A633-3F0B95C04863}">
      <dgm:prSet/>
      <dgm:spPr/>
      <dgm:t>
        <a:bodyPr/>
        <a:lstStyle/>
        <a:p>
          <a:endParaRPr lang="en-US"/>
        </a:p>
      </dgm:t>
    </dgm:pt>
    <dgm:pt modelId="{DE5AC2EF-9FB4-4861-B052-7492630C3FE9}">
      <dgm:prSet/>
      <dgm:spPr/>
      <dgm:t>
        <a:bodyPr/>
        <a:lstStyle/>
        <a:p>
          <a:pPr algn="ctr"/>
          <a:r>
            <a:rPr lang="en-GB" baseline="0" dirty="0">
              <a:solidFill>
                <a:schemeClr val="tx1"/>
              </a:solidFill>
            </a:rPr>
            <a:t>Rise of the eugenics movement brought burgeoning science and capitalism together</a:t>
          </a:r>
          <a:endParaRPr lang="en-US" dirty="0">
            <a:solidFill>
              <a:schemeClr val="tx1"/>
            </a:solidFill>
          </a:endParaRPr>
        </a:p>
      </dgm:t>
    </dgm:pt>
    <dgm:pt modelId="{DA7D54FF-B825-470B-8F9F-0916C1BD7267}" type="parTrans" cxnId="{58846BD4-91D8-474C-ABD5-7BC99BB3E35D}">
      <dgm:prSet/>
      <dgm:spPr/>
      <dgm:t>
        <a:bodyPr/>
        <a:lstStyle/>
        <a:p>
          <a:endParaRPr lang="en-US"/>
        </a:p>
      </dgm:t>
    </dgm:pt>
    <dgm:pt modelId="{1F8CE42E-5CA6-4CEE-8748-BE4A926E67CD}" type="sibTrans" cxnId="{58846BD4-91D8-474C-ABD5-7BC99BB3E35D}">
      <dgm:prSet/>
      <dgm:spPr/>
      <dgm:t>
        <a:bodyPr/>
        <a:lstStyle/>
        <a:p>
          <a:endParaRPr lang="en-US"/>
        </a:p>
      </dgm:t>
    </dgm:pt>
    <dgm:pt modelId="{F1511E06-AD5A-47A3-8EFE-EC844B7678DA}">
      <dgm:prSet/>
      <dgm:spPr/>
      <dgm:t>
        <a:bodyPr/>
        <a:lstStyle/>
        <a:p>
          <a:pPr algn="ctr"/>
          <a:r>
            <a:rPr lang="en-GB" dirty="0">
              <a:solidFill>
                <a:schemeClr val="tx1"/>
              </a:solidFill>
            </a:rPr>
            <a:t>Those deemed unproductive became responsible for their disability </a:t>
          </a:r>
          <a:endParaRPr lang="en-US" dirty="0">
            <a:solidFill>
              <a:schemeClr val="tx1"/>
            </a:solidFill>
          </a:endParaRPr>
        </a:p>
      </dgm:t>
    </dgm:pt>
    <dgm:pt modelId="{0487ED24-99C1-4C64-A146-BBBE3B192284}" type="parTrans" cxnId="{D811594F-1951-4017-BC98-CC8058376261}">
      <dgm:prSet/>
      <dgm:spPr/>
      <dgm:t>
        <a:bodyPr/>
        <a:lstStyle/>
        <a:p>
          <a:endParaRPr lang="en-US"/>
        </a:p>
      </dgm:t>
    </dgm:pt>
    <dgm:pt modelId="{9F3093F0-3CEB-44EA-B42F-611F130FCCF7}" type="sibTrans" cxnId="{D811594F-1951-4017-BC98-CC8058376261}">
      <dgm:prSet/>
      <dgm:spPr/>
      <dgm:t>
        <a:bodyPr/>
        <a:lstStyle/>
        <a:p>
          <a:endParaRPr lang="en-US"/>
        </a:p>
      </dgm:t>
    </dgm:pt>
    <dgm:pt modelId="{7FC5C67E-542A-4BA7-B8E2-755B0546DD21}" type="pres">
      <dgm:prSet presAssocID="{EB4F62D6-2856-473D-8026-E88C0D952701}" presName="diagram" presStyleCnt="0">
        <dgm:presLayoutVars>
          <dgm:dir/>
          <dgm:resizeHandles val="exact"/>
        </dgm:presLayoutVars>
      </dgm:prSet>
      <dgm:spPr/>
    </dgm:pt>
    <dgm:pt modelId="{DE60D02D-5275-4C0E-BDB9-251B905ABC18}" type="pres">
      <dgm:prSet presAssocID="{6FB12C1B-2BA8-4F80-BA82-DB44ED05B10A}" presName="node" presStyleLbl="node1" presStyleIdx="0" presStyleCnt="4">
        <dgm:presLayoutVars>
          <dgm:bulletEnabled val="1"/>
        </dgm:presLayoutVars>
      </dgm:prSet>
      <dgm:spPr/>
    </dgm:pt>
    <dgm:pt modelId="{F13E6C2E-FD99-4782-9059-F92057317797}" type="pres">
      <dgm:prSet presAssocID="{DD193CDB-9B2D-4D8C-85F6-0181724505D3}" presName="sibTrans" presStyleCnt="0"/>
      <dgm:spPr/>
    </dgm:pt>
    <dgm:pt modelId="{D76D2721-CA4D-4211-855A-96FE99720AEF}" type="pres">
      <dgm:prSet presAssocID="{DA214DC1-ABB8-4F10-B138-1060FB82B7B3}" presName="node" presStyleLbl="node1" presStyleIdx="1" presStyleCnt="4">
        <dgm:presLayoutVars>
          <dgm:bulletEnabled val="1"/>
        </dgm:presLayoutVars>
      </dgm:prSet>
      <dgm:spPr/>
    </dgm:pt>
    <dgm:pt modelId="{AA47DC57-8C7D-4A6C-B2D5-526EA6724171}" type="pres">
      <dgm:prSet presAssocID="{594E0690-9AFD-43C9-BB51-C773A328F8E3}" presName="sibTrans" presStyleCnt="0"/>
      <dgm:spPr/>
    </dgm:pt>
    <dgm:pt modelId="{243E6637-70E1-4194-B92C-0F4EBC0B7851}" type="pres">
      <dgm:prSet presAssocID="{8F7E25CA-90EE-4A9E-B872-E226378E10B6}" presName="node" presStyleLbl="node1" presStyleIdx="2" presStyleCnt="4">
        <dgm:presLayoutVars>
          <dgm:bulletEnabled val="1"/>
        </dgm:presLayoutVars>
      </dgm:prSet>
      <dgm:spPr/>
    </dgm:pt>
    <dgm:pt modelId="{B4FF09C7-038B-4C8E-9FEB-9F4724053807}" type="pres">
      <dgm:prSet presAssocID="{E5F841AF-1A7B-498F-A143-FFFD37ED2D9C}" presName="sibTrans" presStyleCnt="0"/>
      <dgm:spPr/>
    </dgm:pt>
    <dgm:pt modelId="{6BABD9C0-FD83-4B22-B372-59F74313D55C}" type="pres">
      <dgm:prSet presAssocID="{BBD115F2-ED0D-49EA-B715-C919F77426F8}" presName="node" presStyleLbl="node1" presStyleIdx="3" presStyleCnt="4">
        <dgm:presLayoutVars>
          <dgm:bulletEnabled val="1"/>
        </dgm:presLayoutVars>
      </dgm:prSet>
      <dgm:spPr/>
    </dgm:pt>
  </dgm:ptLst>
  <dgm:cxnLst>
    <dgm:cxn modelId="{4110C202-B32F-4802-9F16-1696CE602411}" type="presOf" srcId="{DE5AC2EF-9FB4-4861-B052-7492630C3FE9}" destId="{6BABD9C0-FD83-4B22-B372-59F74313D55C}" srcOrd="0" destOrd="1" presId="urn:microsoft.com/office/officeart/2005/8/layout/default"/>
    <dgm:cxn modelId="{A1BB3411-548F-4F26-A09B-6148D37E3BE5}" type="presOf" srcId="{F1511E06-AD5A-47A3-8EFE-EC844B7678DA}" destId="{6BABD9C0-FD83-4B22-B372-59F74313D55C}" srcOrd="0" destOrd="2" presId="urn:microsoft.com/office/officeart/2005/8/layout/default"/>
    <dgm:cxn modelId="{E5BF4D19-E1CD-4230-9B1A-43FA6E94276A}" srcId="{EB4F62D6-2856-473D-8026-E88C0D952701}" destId="{DA214DC1-ABB8-4F10-B138-1060FB82B7B3}" srcOrd="1" destOrd="0" parTransId="{F1282E5B-23A5-4714-A786-6CAF3728BEFB}" sibTransId="{594E0690-9AFD-43C9-BB51-C773A328F8E3}"/>
    <dgm:cxn modelId="{BE3F621E-2A9A-4489-AFB8-15C16CC8DC74}" type="presOf" srcId="{6FB12C1B-2BA8-4F80-BA82-DB44ED05B10A}" destId="{DE60D02D-5275-4C0E-BDB9-251B905ABC18}" srcOrd="0" destOrd="0" presId="urn:microsoft.com/office/officeart/2005/8/layout/default"/>
    <dgm:cxn modelId="{68AB3736-5D2B-466F-A45C-4B2F4C68B790}" type="presOf" srcId="{BBD115F2-ED0D-49EA-B715-C919F77426F8}" destId="{6BABD9C0-FD83-4B22-B372-59F74313D55C}" srcOrd="0" destOrd="0" presId="urn:microsoft.com/office/officeart/2005/8/layout/default"/>
    <dgm:cxn modelId="{3BDB4E5F-662E-4EEA-A633-3F0B95C04863}" srcId="{EB4F62D6-2856-473D-8026-E88C0D952701}" destId="{BBD115F2-ED0D-49EA-B715-C919F77426F8}" srcOrd="3" destOrd="0" parTransId="{7D9DBFED-7C59-4B37-9D9D-72D2C39B7BDC}" sibTransId="{FD6E00DC-0486-4EC8-9928-73DAB85DCB15}"/>
    <dgm:cxn modelId="{A0974B4A-7A96-4700-AEB4-C7F9D7DCF6F4}" srcId="{EB4F62D6-2856-473D-8026-E88C0D952701}" destId="{6FB12C1B-2BA8-4F80-BA82-DB44ED05B10A}" srcOrd="0" destOrd="0" parTransId="{CE21761F-6A72-413C-8B4E-282C8BDCC8BD}" sibTransId="{DD193CDB-9B2D-4D8C-85F6-0181724505D3}"/>
    <dgm:cxn modelId="{D811594F-1951-4017-BC98-CC8058376261}" srcId="{DE5AC2EF-9FB4-4861-B052-7492630C3FE9}" destId="{F1511E06-AD5A-47A3-8EFE-EC844B7678DA}" srcOrd="0" destOrd="0" parTransId="{0487ED24-99C1-4C64-A146-BBBE3B192284}" sibTransId="{9F3093F0-3CEB-44EA-B42F-611F130FCCF7}"/>
    <dgm:cxn modelId="{BDF88E78-191F-4917-A427-2935DEF06DED}" type="presOf" srcId="{EB4F62D6-2856-473D-8026-E88C0D952701}" destId="{7FC5C67E-542A-4BA7-B8E2-755B0546DD21}" srcOrd="0" destOrd="0" presId="urn:microsoft.com/office/officeart/2005/8/layout/default"/>
    <dgm:cxn modelId="{C46A278F-B2CB-49C0-BEBA-99583181BE6D}" type="presOf" srcId="{DA214DC1-ABB8-4F10-B138-1060FB82B7B3}" destId="{D76D2721-CA4D-4211-855A-96FE99720AEF}" srcOrd="0" destOrd="0" presId="urn:microsoft.com/office/officeart/2005/8/layout/default"/>
    <dgm:cxn modelId="{5C0C989E-656F-4FF9-B8A0-466478492ADC}" type="presOf" srcId="{8F7E25CA-90EE-4A9E-B872-E226378E10B6}" destId="{243E6637-70E1-4194-B92C-0F4EBC0B7851}" srcOrd="0" destOrd="0" presId="urn:microsoft.com/office/officeart/2005/8/layout/default"/>
    <dgm:cxn modelId="{58846BD4-91D8-474C-ABD5-7BC99BB3E35D}" srcId="{BBD115F2-ED0D-49EA-B715-C919F77426F8}" destId="{DE5AC2EF-9FB4-4861-B052-7492630C3FE9}" srcOrd="0" destOrd="0" parTransId="{DA7D54FF-B825-470B-8F9F-0916C1BD7267}" sibTransId="{1F8CE42E-5CA6-4CEE-8748-BE4A926E67CD}"/>
    <dgm:cxn modelId="{B59AAFDD-4431-41DC-8736-7CEAB82C75FF}" srcId="{EB4F62D6-2856-473D-8026-E88C0D952701}" destId="{8F7E25CA-90EE-4A9E-B872-E226378E10B6}" srcOrd="2" destOrd="0" parTransId="{9279E307-4086-4A6E-9E09-256170652AA3}" sibTransId="{E5F841AF-1A7B-498F-A143-FFFD37ED2D9C}"/>
    <dgm:cxn modelId="{8F02D724-4DC5-48B4-BB5C-985288CFD780}" type="presParOf" srcId="{7FC5C67E-542A-4BA7-B8E2-755B0546DD21}" destId="{DE60D02D-5275-4C0E-BDB9-251B905ABC18}" srcOrd="0" destOrd="0" presId="urn:microsoft.com/office/officeart/2005/8/layout/default"/>
    <dgm:cxn modelId="{C15FBC85-2555-4B5B-AE45-527243CC57E6}" type="presParOf" srcId="{7FC5C67E-542A-4BA7-B8E2-755B0546DD21}" destId="{F13E6C2E-FD99-4782-9059-F92057317797}" srcOrd="1" destOrd="0" presId="urn:microsoft.com/office/officeart/2005/8/layout/default"/>
    <dgm:cxn modelId="{76FBF154-3C17-4B34-A5BC-F94A536B7D4C}" type="presParOf" srcId="{7FC5C67E-542A-4BA7-B8E2-755B0546DD21}" destId="{D76D2721-CA4D-4211-855A-96FE99720AEF}" srcOrd="2" destOrd="0" presId="urn:microsoft.com/office/officeart/2005/8/layout/default"/>
    <dgm:cxn modelId="{54895095-157E-4C83-B2FC-031FD2B77222}" type="presParOf" srcId="{7FC5C67E-542A-4BA7-B8E2-755B0546DD21}" destId="{AA47DC57-8C7D-4A6C-B2D5-526EA6724171}" srcOrd="3" destOrd="0" presId="urn:microsoft.com/office/officeart/2005/8/layout/default"/>
    <dgm:cxn modelId="{8F97F556-43C5-4D63-9D30-77A60ACE204E}" type="presParOf" srcId="{7FC5C67E-542A-4BA7-B8E2-755B0546DD21}" destId="{243E6637-70E1-4194-B92C-0F4EBC0B7851}" srcOrd="4" destOrd="0" presId="urn:microsoft.com/office/officeart/2005/8/layout/default"/>
    <dgm:cxn modelId="{CA09998A-DC4F-4278-9402-40C8D41C2E87}" type="presParOf" srcId="{7FC5C67E-542A-4BA7-B8E2-755B0546DD21}" destId="{B4FF09C7-038B-4C8E-9FEB-9F4724053807}" srcOrd="5" destOrd="0" presId="urn:microsoft.com/office/officeart/2005/8/layout/default"/>
    <dgm:cxn modelId="{E2BEE792-3A44-4E7B-B173-C79C95CBD969}" type="presParOf" srcId="{7FC5C67E-542A-4BA7-B8E2-755B0546DD21}" destId="{6BABD9C0-FD83-4B22-B372-59F74313D55C}"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94C71E-2ABC-44AF-BB82-488676D77F1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00397D2-A086-4AE6-BDA8-4DD620D69039}">
      <dgm:prSet/>
      <dgm:spPr/>
      <dgm:t>
        <a:bodyPr/>
        <a:lstStyle/>
        <a:p>
          <a:r>
            <a:rPr lang="en-GB" dirty="0">
              <a:solidFill>
                <a:schemeClr val="tx1"/>
              </a:solidFill>
            </a:rPr>
            <a:t>Patients or clients are expected to:</a:t>
          </a:r>
          <a:endParaRPr lang="en-US" dirty="0">
            <a:solidFill>
              <a:schemeClr val="tx1"/>
            </a:solidFill>
          </a:endParaRPr>
        </a:p>
      </dgm:t>
    </dgm:pt>
    <dgm:pt modelId="{472A5D08-15CF-4B74-BF3B-BADE70900924}" type="parTrans" cxnId="{9B160970-75BF-429C-A9DE-DB8B670E8B4C}">
      <dgm:prSet/>
      <dgm:spPr/>
      <dgm:t>
        <a:bodyPr/>
        <a:lstStyle/>
        <a:p>
          <a:endParaRPr lang="en-US"/>
        </a:p>
      </dgm:t>
    </dgm:pt>
    <dgm:pt modelId="{32B2C9E4-D313-4C8F-8556-6126382EC0A0}" type="sibTrans" cxnId="{9B160970-75BF-429C-A9DE-DB8B670E8B4C}">
      <dgm:prSet/>
      <dgm:spPr/>
      <dgm:t>
        <a:bodyPr/>
        <a:lstStyle/>
        <a:p>
          <a:endParaRPr lang="en-US"/>
        </a:p>
      </dgm:t>
    </dgm:pt>
    <dgm:pt modelId="{26FBFF98-D236-4597-9DB3-34F31542895E}">
      <dgm:prSet/>
      <dgm:spPr/>
      <dgm:t>
        <a:bodyPr/>
        <a:lstStyle/>
        <a:p>
          <a:r>
            <a:rPr lang="en-GB" b="1" dirty="0">
              <a:solidFill>
                <a:schemeClr val="tx1"/>
              </a:solidFill>
            </a:rPr>
            <a:t>Avail</a:t>
          </a:r>
          <a:r>
            <a:rPr lang="en-GB" dirty="0">
              <a:solidFill>
                <a:schemeClr val="tx1"/>
              </a:solidFill>
            </a:rPr>
            <a:t> themselves of services offered by trained professionals with the promise of: </a:t>
          </a:r>
          <a:endParaRPr lang="en-US" dirty="0">
            <a:solidFill>
              <a:schemeClr val="tx1"/>
            </a:solidFill>
          </a:endParaRPr>
        </a:p>
      </dgm:t>
    </dgm:pt>
    <dgm:pt modelId="{7A7347AC-AE5A-475E-A38A-04ECA8D92E67}" type="parTrans" cxnId="{CA4CDA67-911B-4F5B-8706-9666C264FB1D}">
      <dgm:prSet/>
      <dgm:spPr/>
      <dgm:t>
        <a:bodyPr/>
        <a:lstStyle/>
        <a:p>
          <a:endParaRPr lang="en-US"/>
        </a:p>
      </dgm:t>
    </dgm:pt>
    <dgm:pt modelId="{746C7645-D68A-4B71-A12C-0A93C4010D67}" type="sibTrans" cxnId="{CA4CDA67-911B-4F5B-8706-9666C264FB1D}">
      <dgm:prSet/>
      <dgm:spPr/>
      <dgm:t>
        <a:bodyPr/>
        <a:lstStyle/>
        <a:p>
          <a:endParaRPr lang="en-US"/>
        </a:p>
      </dgm:t>
    </dgm:pt>
    <dgm:pt modelId="{427A94E4-3F29-43E3-8E95-C390FFEC7B08}">
      <dgm:prSet/>
      <dgm:spPr/>
      <dgm:t>
        <a:bodyPr/>
        <a:lstStyle/>
        <a:p>
          <a:r>
            <a:rPr lang="en-GB" b="1" dirty="0">
              <a:solidFill>
                <a:schemeClr val="tx1"/>
              </a:solidFill>
            </a:rPr>
            <a:t>Cure</a:t>
          </a:r>
          <a:r>
            <a:rPr lang="en-GB" dirty="0">
              <a:solidFill>
                <a:schemeClr val="tx1"/>
              </a:solidFill>
            </a:rPr>
            <a:t> (the amelioration of the physical condition to the greatest extent possible), </a:t>
          </a:r>
          <a:endParaRPr lang="en-US" dirty="0">
            <a:solidFill>
              <a:schemeClr val="tx1"/>
            </a:solidFill>
          </a:endParaRPr>
        </a:p>
      </dgm:t>
    </dgm:pt>
    <dgm:pt modelId="{B3E17BF9-4DC4-4935-A52A-7F55949FF60C}" type="parTrans" cxnId="{DC37BDE4-93A1-4D23-ABEC-CC6456861C8F}">
      <dgm:prSet/>
      <dgm:spPr/>
      <dgm:t>
        <a:bodyPr/>
        <a:lstStyle/>
        <a:p>
          <a:endParaRPr lang="en-US"/>
        </a:p>
      </dgm:t>
    </dgm:pt>
    <dgm:pt modelId="{3601575A-E0C5-4B11-A509-5F5D0EF32229}" type="sibTrans" cxnId="{DC37BDE4-93A1-4D23-ABEC-CC6456861C8F}">
      <dgm:prSet/>
      <dgm:spPr/>
      <dgm:t>
        <a:bodyPr/>
        <a:lstStyle/>
        <a:p>
          <a:endParaRPr lang="en-US"/>
        </a:p>
      </dgm:t>
    </dgm:pt>
    <dgm:pt modelId="{BE607141-8FD6-4C66-93A0-E85262D53C63}">
      <dgm:prSet/>
      <dgm:spPr/>
      <dgm:t>
        <a:bodyPr/>
        <a:lstStyle/>
        <a:p>
          <a:r>
            <a:rPr lang="en-GB" b="1" dirty="0">
              <a:solidFill>
                <a:schemeClr val="tx1"/>
              </a:solidFill>
            </a:rPr>
            <a:t>Rehabilitation</a:t>
          </a:r>
          <a:r>
            <a:rPr lang="en-GB" dirty="0">
              <a:solidFill>
                <a:schemeClr val="tx1"/>
              </a:solidFill>
            </a:rPr>
            <a:t> (the adjustment of the person to their condition) </a:t>
          </a:r>
          <a:endParaRPr lang="en-US" dirty="0">
            <a:solidFill>
              <a:schemeClr val="tx1"/>
            </a:solidFill>
          </a:endParaRPr>
        </a:p>
      </dgm:t>
    </dgm:pt>
    <dgm:pt modelId="{29C7B815-CE2F-4351-8C13-35899222579E}" type="parTrans" cxnId="{D282BD2E-FE6C-42C8-98AE-EDF07DFB38A4}">
      <dgm:prSet/>
      <dgm:spPr/>
      <dgm:t>
        <a:bodyPr/>
        <a:lstStyle/>
        <a:p>
          <a:endParaRPr lang="en-US"/>
        </a:p>
      </dgm:t>
    </dgm:pt>
    <dgm:pt modelId="{188242C0-832F-4401-830A-55734E9122FF}" type="sibTrans" cxnId="{D282BD2E-FE6C-42C8-98AE-EDF07DFB38A4}">
      <dgm:prSet/>
      <dgm:spPr/>
      <dgm:t>
        <a:bodyPr/>
        <a:lstStyle/>
        <a:p>
          <a:endParaRPr lang="en-US"/>
        </a:p>
      </dgm:t>
    </dgm:pt>
    <dgm:pt modelId="{BB05C085-03E4-41DD-A781-0963263CA661}">
      <dgm:prSet/>
      <dgm:spPr/>
      <dgm:t>
        <a:bodyPr/>
        <a:lstStyle/>
        <a:p>
          <a:r>
            <a:rPr lang="en-GB" b="1" dirty="0">
              <a:solidFill>
                <a:schemeClr val="tx1"/>
              </a:solidFill>
            </a:rPr>
            <a:t>Adjustment</a:t>
          </a:r>
          <a:r>
            <a:rPr lang="en-GB" dirty="0">
              <a:solidFill>
                <a:schemeClr val="tx1"/>
              </a:solidFill>
            </a:rPr>
            <a:t> (adjust to live as PWD (people with disability)).</a:t>
          </a:r>
          <a:endParaRPr lang="en-US" dirty="0">
            <a:solidFill>
              <a:schemeClr val="tx1"/>
            </a:solidFill>
          </a:endParaRPr>
        </a:p>
      </dgm:t>
    </dgm:pt>
    <dgm:pt modelId="{BF6B3C04-A13D-4D85-A631-B61FBE0F628C}" type="parTrans" cxnId="{96F0B435-4B1B-4C82-9C33-3A8C167F2878}">
      <dgm:prSet/>
      <dgm:spPr/>
      <dgm:t>
        <a:bodyPr/>
        <a:lstStyle/>
        <a:p>
          <a:endParaRPr lang="en-US"/>
        </a:p>
      </dgm:t>
    </dgm:pt>
    <dgm:pt modelId="{EE127705-613A-4A29-9874-5C4F5B67ABC1}" type="sibTrans" cxnId="{96F0B435-4B1B-4C82-9C33-3A8C167F2878}">
      <dgm:prSet/>
      <dgm:spPr/>
      <dgm:t>
        <a:bodyPr/>
        <a:lstStyle/>
        <a:p>
          <a:endParaRPr lang="en-US"/>
        </a:p>
      </dgm:t>
    </dgm:pt>
    <dgm:pt modelId="{B4EED739-8A37-427A-BDE3-C028AC33329B}" type="pres">
      <dgm:prSet presAssocID="{AA94C71E-2ABC-44AF-BB82-488676D77F1E}" presName="linear" presStyleCnt="0">
        <dgm:presLayoutVars>
          <dgm:animLvl val="lvl"/>
          <dgm:resizeHandles val="exact"/>
        </dgm:presLayoutVars>
      </dgm:prSet>
      <dgm:spPr/>
    </dgm:pt>
    <dgm:pt modelId="{08784135-3803-46E7-8BE4-85AB66B15750}" type="pres">
      <dgm:prSet presAssocID="{F00397D2-A086-4AE6-BDA8-4DD620D69039}" presName="parentText" presStyleLbl="node1" presStyleIdx="0" presStyleCnt="5">
        <dgm:presLayoutVars>
          <dgm:chMax val="0"/>
          <dgm:bulletEnabled val="1"/>
        </dgm:presLayoutVars>
      </dgm:prSet>
      <dgm:spPr/>
    </dgm:pt>
    <dgm:pt modelId="{0D2E5FFF-893F-4ED2-9FBF-790DF85F0CCA}" type="pres">
      <dgm:prSet presAssocID="{32B2C9E4-D313-4C8F-8556-6126382EC0A0}" presName="spacer" presStyleCnt="0"/>
      <dgm:spPr/>
    </dgm:pt>
    <dgm:pt modelId="{3B868B00-6724-451F-97E1-D5E57EF5C897}" type="pres">
      <dgm:prSet presAssocID="{26FBFF98-D236-4597-9DB3-34F31542895E}" presName="parentText" presStyleLbl="node1" presStyleIdx="1" presStyleCnt="5">
        <dgm:presLayoutVars>
          <dgm:chMax val="0"/>
          <dgm:bulletEnabled val="1"/>
        </dgm:presLayoutVars>
      </dgm:prSet>
      <dgm:spPr/>
    </dgm:pt>
    <dgm:pt modelId="{1B04F5AB-E815-430C-86D7-6BC79E8F66DE}" type="pres">
      <dgm:prSet presAssocID="{746C7645-D68A-4B71-A12C-0A93C4010D67}" presName="spacer" presStyleCnt="0"/>
      <dgm:spPr/>
    </dgm:pt>
    <dgm:pt modelId="{D119CA05-13FD-464B-9936-F1CA8535C456}" type="pres">
      <dgm:prSet presAssocID="{427A94E4-3F29-43E3-8E95-C390FFEC7B08}" presName="parentText" presStyleLbl="node1" presStyleIdx="2" presStyleCnt="5" custLinFactNeighborX="41" custLinFactNeighborY="31224">
        <dgm:presLayoutVars>
          <dgm:chMax val="0"/>
          <dgm:bulletEnabled val="1"/>
        </dgm:presLayoutVars>
      </dgm:prSet>
      <dgm:spPr/>
    </dgm:pt>
    <dgm:pt modelId="{6FFB9D82-685A-4C65-A26F-C8AF57C3899A}" type="pres">
      <dgm:prSet presAssocID="{3601575A-E0C5-4B11-A509-5F5D0EF32229}" presName="spacer" presStyleCnt="0"/>
      <dgm:spPr/>
    </dgm:pt>
    <dgm:pt modelId="{C0978FEE-1077-4076-8DF5-6C77CC25F699}" type="pres">
      <dgm:prSet presAssocID="{BE607141-8FD6-4C66-93A0-E85262D53C63}" presName="parentText" presStyleLbl="node1" presStyleIdx="3" presStyleCnt="5">
        <dgm:presLayoutVars>
          <dgm:chMax val="0"/>
          <dgm:bulletEnabled val="1"/>
        </dgm:presLayoutVars>
      </dgm:prSet>
      <dgm:spPr/>
    </dgm:pt>
    <dgm:pt modelId="{02E3E3A1-7160-4CF5-9B71-2CD622BC1CD7}" type="pres">
      <dgm:prSet presAssocID="{188242C0-832F-4401-830A-55734E9122FF}" presName="spacer" presStyleCnt="0"/>
      <dgm:spPr/>
    </dgm:pt>
    <dgm:pt modelId="{13BC494D-9672-42D6-9E28-7E874FEF075C}" type="pres">
      <dgm:prSet presAssocID="{BB05C085-03E4-41DD-A781-0963263CA661}" presName="parentText" presStyleLbl="node1" presStyleIdx="4" presStyleCnt="5">
        <dgm:presLayoutVars>
          <dgm:chMax val="0"/>
          <dgm:bulletEnabled val="1"/>
        </dgm:presLayoutVars>
      </dgm:prSet>
      <dgm:spPr/>
    </dgm:pt>
  </dgm:ptLst>
  <dgm:cxnLst>
    <dgm:cxn modelId="{D282BD2E-FE6C-42C8-98AE-EDF07DFB38A4}" srcId="{AA94C71E-2ABC-44AF-BB82-488676D77F1E}" destId="{BE607141-8FD6-4C66-93A0-E85262D53C63}" srcOrd="3" destOrd="0" parTransId="{29C7B815-CE2F-4351-8C13-35899222579E}" sibTransId="{188242C0-832F-4401-830A-55734E9122FF}"/>
    <dgm:cxn modelId="{B2ECE62E-3362-4F8F-B695-B54316A7B8D6}" type="presOf" srcId="{427A94E4-3F29-43E3-8E95-C390FFEC7B08}" destId="{D119CA05-13FD-464B-9936-F1CA8535C456}" srcOrd="0" destOrd="0" presId="urn:microsoft.com/office/officeart/2005/8/layout/vList2"/>
    <dgm:cxn modelId="{96F0B435-4B1B-4C82-9C33-3A8C167F2878}" srcId="{AA94C71E-2ABC-44AF-BB82-488676D77F1E}" destId="{BB05C085-03E4-41DD-A781-0963263CA661}" srcOrd="4" destOrd="0" parTransId="{BF6B3C04-A13D-4D85-A631-B61FBE0F628C}" sibTransId="{EE127705-613A-4A29-9874-5C4F5B67ABC1}"/>
    <dgm:cxn modelId="{76902F44-64BA-41CF-AF45-C36B6455674D}" type="presOf" srcId="{AA94C71E-2ABC-44AF-BB82-488676D77F1E}" destId="{B4EED739-8A37-427A-BDE3-C028AC33329B}" srcOrd="0" destOrd="0" presId="urn:microsoft.com/office/officeart/2005/8/layout/vList2"/>
    <dgm:cxn modelId="{CA4CDA67-911B-4F5B-8706-9666C264FB1D}" srcId="{AA94C71E-2ABC-44AF-BB82-488676D77F1E}" destId="{26FBFF98-D236-4597-9DB3-34F31542895E}" srcOrd="1" destOrd="0" parTransId="{7A7347AC-AE5A-475E-A38A-04ECA8D92E67}" sibTransId="{746C7645-D68A-4B71-A12C-0A93C4010D67}"/>
    <dgm:cxn modelId="{4E14414A-AD82-4D58-AA3E-F131A55A6F14}" type="presOf" srcId="{F00397D2-A086-4AE6-BDA8-4DD620D69039}" destId="{08784135-3803-46E7-8BE4-85AB66B15750}" srcOrd="0" destOrd="0" presId="urn:microsoft.com/office/officeart/2005/8/layout/vList2"/>
    <dgm:cxn modelId="{9B160970-75BF-429C-A9DE-DB8B670E8B4C}" srcId="{AA94C71E-2ABC-44AF-BB82-488676D77F1E}" destId="{F00397D2-A086-4AE6-BDA8-4DD620D69039}" srcOrd="0" destOrd="0" parTransId="{472A5D08-15CF-4B74-BF3B-BADE70900924}" sibTransId="{32B2C9E4-D313-4C8F-8556-6126382EC0A0}"/>
    <dgm:cxn modelId="{66F61158-60FA-420A-A459-559785799373}" type="presOf" srcId="{26FBFF98-D236-4597-9DB3-34F31542895E}" destId="{3B868B00-6724-451F-97E1-D5E57EF5C897}" srcOrd="0" destOrd="0" presId="urn:microsoft.com/office/officeart/2005/8/layout/vList2"/>
    <dgm:cxn modelId="{F2FA80BA-F8E9-41A0-B5FD-DFDDF193CE56}" type="presOf" srcId="{BB05C085-03E4-41DD-A781-0963263CA661}" destId="{13BC494D-9672-42D6-9E28-7E874FEF075C}" srcOrd="0" destOrd="0" presId="urn:microsoft.com/office/officeart/2005/8/layout/vList2"/>
    <dgm:cxn modelId="{C41EA3DA-5674-417B-9033-FDB794774B1F}" type="presOf" srcId="{BE607141-8FD6-4C66-93A0-E85262D53C63}" destId="{C0978FEE-1077-4076-8DF5-6C77CC25F699}" srcOrd="0" destOrd="0" presId="urn:microsoft.com/office/officeart/2005/8/layout/vList2"/>
    <dgm:cxn modelId="{DC37BDE4-93A1-4D23-ABEC-CC6456861C8F}" srcId="{AA94C71E-2ABC-44AF-BB82-488676D77F1E}" destId="{427A94E4-3F29-43E3-8E95-C390FFEC7B08}" srcOrd="2" destOrd="0" parTransId="{B3E17BF9-4DC4-4935-A52A-7F55949FF60C}" sibTransId="{3601575A-E0C5-4B11-A509-5F5D0EF32229}"/>
    <dgm:cxn modelId="{7DC94029-169C-46C8-A89D-2C14485451E3}" type="presParOf" srcId="{B4EED739-8A37-427A-BDE3-C028AC33329B}" destId="{08784135-3803-46E7-8BE4-85AB66B15750}" srcOrd="0" destOrd="0" presId="urn:microsoft.com/office/officeart/2005/8/layout/vList2"/>
    <dgm:cxn modelId="{60FA5065-B7C8-4B54-97CA-7445A750909C}" type="presParOf" srcId="{B4EED739-8A37-427A-BDE3-C028AC33329B}" destId="{0D2E5FFF-893F-4ED2-9FBF-790DF85F0CCA}" srcOrd="1" destOrd="0" presId="urn:microsoft.com/office/officeart/2005/8/layout/vList2"/>
    <dgm:cxn modelId="{12808A4B-B346-4439-AAB2-D9AEA8F7C120}" type="presParOf" srcId="{B4EED739-8A37-427A-BDE3-C028AC33329B}" destId="{3B868B00-6724-451F-97E1-D5E57EF5C897}" srcOrd="2" destOrd="0" presId="urn:microsoft.com/office/officeart/2005/8/layout/vList2"/>
    <dgm:cxn modelId="{DF381324-FC59-4B26-A646-8F445D0CB793}" type="presParOf" srcId="{B4EED739-8A37-427A-BDE3-C028AC33329B}" destId="{1B04F5AB-E815-430C-86D7-6BC79E8F66DE}" srcOrd="3" destOrd="0" presId="urn:microsoft.com/office/officeart/2005/8/layout/vList2"/>
    <dgm:cxn modelId="{5831CF8F-69BF-4068-BAB5-E614AD80B661}" type="presParOf" srcId="{B4EED739-8A37-427A-BDE3-C028AC33329B}" destId="{D119CA05-13FD-464B-9936-F1CA8535C456}" srcOrd="4" destOrd="0" presId="urn:microsoft.com/office/officeart/2005/8/layout/vList2"/>
    <dgm:cxn modelId="{E01B5E7E-EAB1-4FF9-848E-57B7B10E3AD5}" type="presParOf" srcId="{B4EED739-8A37-427A-BDE3-C028AC33329B}" destId="{6FFB9D82-685A-4C65-A26F-C8AF57C3899A}" srcOrd="5" destOrd="0" presId="urn:microsoft.com/office/officeart/2005/8/layout/vList2"/>
    <dgm:cxn modelId="{F22D06B6-4019-4248-ABC7-C93F948EC8AA}" type="presParOf" srcId="{B4EED739-8A37-427A-BDE3-C028AC33329B}" destId="{C0978FEE-1077-4076-8DF5-6C77CC25F699}" srcOrd="6" destOrd="0" presId="urn:microsoft.com/office/officeart/2005/8/layout/vList2"/>
    <dgm:cxn modelId="{D593D85D-CEE3-46FA-8695-0443D19CDBB9}" type="presParOf" srcId="{B4EED739-8A37-427A-BDE3-C028AC33329B}" destId="{02E3E3A1-7160-4CF5-9B71-2CD622BC1CD7}" srcOrd="7" destOrd="0" presId="urn:microsoft.com/office/officeart/2005/8/layout/vList2"/>
    <dgm:cxn modelId="{1711EEC0-AB11-40D6-94FF-475257A81D73}" type="presParOf" srcId="{B4EED739-8A37-427A-BDE3-C028AC33329B}" destId="{13BC494D-9672-42D6-9E28-7E874FEF075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5553A9-92A6-4234-9369-E1AA38E0D556}"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01ECEFDE-62C5-44CA-B60D-BE209772F29A}">
      <dgm:prSet/>
      <dgm:spPr/>
      <dgm:t>
        <a:bodyPr/>
        <a:lstStyle/>
        <a:p>
          <a:r>
            <a:rPr lang="en-GB" dirty="0">
              <a:solidFill>
                <a:schemeClr val="tx1"/>
              </a:solidFill>
            </a:rPr>
            <a:t>Disability is a medical problem that resides in the individual</a:t>
          </a:r>
          <a:endParaRPr lang="en-US" dirty="0">
            <a:solidFill>
              <a:schemeClr val="tx1"/>
            </a:solidFill>
          </a:endParaRPr>
        </a:p>
      </dgm:t>
    </dgm:pt>
    <dgm:pt modelId="{5AF8D273-9C27-4ABF-AF95-075E4607FB91}" type="parTrans" cxnId="{FF9D6F65-5E67-44CC-A2F1-CE6C4A45C479}">
      <dgm:prSet/>
      <dgm:spPr/>
      <dgm:t>
        <a:bodyPr/>
        <a:lstStyle/>
        <a:p>
          <a:endParaRPr lang="en-US"/>
        </a:p>
      </dgm:t>
    </dgm:pt>
    <dgm:pt modelId="{988E8D76-6EE7-475E-9A7B-59D746566592}" type="sibTrans" cxnId="{FF9D6F65-5E67-44CC-A2F1-CE6C4A45C479}">
      <dgm:prSet/>
      <dgm:spPr/>
      <dgm:t>
        <a:bodyPr/>
        <a:lstStyle/>
        <a:p>
          <a:endParaRPr lang="en-US"/>
        </a:p>
      </dgm:t>
    </dgm:pt>
    <dgm:pt modelId="{32EAB803-E900-4373-9CF9-1721B28756AD}">
      <dgm:prSet/>
      <dgm:spPr/>
      <dgm:t>
        <a:bodyPr/>
        <a:lstStyle/>
        <a:p>
          <a:r>
            <a:rPr lang="en-GB" dirty="0">
              <a:solidFill>
                <a:schemeClr val="tx1"/>
              </a:solidFill>
            </a:rPr>
            <a:t>Impairment and disability are conflated, e.g., the Downs syndrome child</a:t>
          </a:r>
          <a:endParaRPr lang="en-US" dirty="0">
            <a:solidFill>
              <a:schemeClr val="tx1"/>
            </a:solidFill>
          </a:endParaRPr>
        </a:p>
      </dgm:t>
    </dgm:pt>
    <dgm:pt modelId="{9C36A686-5892-493B-874F-1FDCEB6BB8D0}" type="parTrans" cxnId="{0758FF7C-99C4-4016-A9E7-4DE82442A424}">
      <dgm:prSet/>
      <dgm:spPr/>
      <dgm:t>
        <a:bodyPr/>
        <a:lstStyle/>
        <a:p>
          <a:endParaRPr lang="en-US"/>
        </a:p>
      </dgm:t>
    </dgm:pt>
    <dgm:pt modelId="{CB60960E-3942-4B1A-8435-E8300326C175}" type="sibTrans" cxnId="{0758FF7C-99C4-4016-A9E7-4DE82442A424}">
      <dgm:prSet/>
      <dgm:spPr/>
      <dgm:t>
        <a:bodyPr/>
        <a:lstStyle/>
        <a:p>
          <a:endParaRPr lang="en-US"/>
        </a:p>
      </dgm:t>
    </dgm:pt>
    <dgm:pt modelId="{37D06416-30F2-4747-9CA4-DC1139EF44D0}">
      <dgm:prSet/>
      <dgm:spPr/>
      <dgm:t>
        <a:bodyPr/>
        <a:lstStyle/>
        <a:p>
          <a:r>
            <a:rPr lang="en-GB" dirty="0">
              <a:solidFill>
                <a:schemeClr val="tx1"/>
              </a:solidFill>
            </a:rPr>
            <a:t>Refutes the view of disability is a moral failing </a:t>
          </a:r>
          <a:endParaRPr lang="en-US" dirty="0">
            <a:solidFill>
              <a:schemeClr val="tx1"/>
            </a:solidFill>
          </a:endParaRPr>
        </a:p>
      </dgm:t>
    </dgm:pt>
    <dgm:pt modelId="{C68E8A5F-E81E-4F22-ADDB-26B27A8737FD}" type="parTrans" cxnId="{44E42961-3B15-492E-963A-80923F38C212}">
      <dgm:prSet/>
      <dgm:spPr/>
      <dgm:t>
        <a:bodyPr/>
        <a:lstStyle/>
        <a:p>
          <a:endParaRPr lang="en-US"/>
        </a:p>
      </dgm:t>
    </dgm:pt>
    <dgm:pt modelId="{88E21104-F52B-4509-81A2-5018A679507F}" type="sibTrans" cxnId="{44E42961-3B15-492E-963A-80923F38C212}">
      <dgm:prSet/>
      <dgm:spPr/>
      <dgm:t>
        <a:bodyPr/>
        <a:lstStyle/>
        <a:p>
          <a:endParaRPr lang="en-US"/>
        </a:p>
      </dgm:t>
    </dgm:pt>
    <dgm:pt modelId="{2BBB3DFD-609F-489E-9789-728ECCE70848}">
      <dgm:prSet/>
      <dgm:spPr/>
      <dgm:t>
        <a:bodyPr/>
        <a:lstStyle/>
        <a:p>
          <a:r>
            <a:rPr lang="en-GB" dirty="0">
              <a:solidFill>
                <a:schemeClr val="tx1"/>
              </a:solidFill>
            </a:rPr>
            <a:t>But may blame person or family for healthcare habits (e.g., lifestyle choices leads to heart attack) </a:t>
          </a:r>
          <a:endParaRPr lang="en-US" dirty="0">
            <a:solidFill>
              <a:schemeClr val="tx1"/>
            </a:solidFill>
          </a:endParaRPr>
        </a:p>
      </dgm:t>
    </dgm:pt>
    <dgm:pt modelId="{F823C774-0629-4F01-A1ED-D1921BF0C01E}" type="parTrans" cxnId="{67CB55B9-E37C-4217-9FA8-D747087F8473}">
      <dgm:prSet/>
      <dgm:spPr/>
      <dgm:t>
        <a:bodyPr/>
        <a:lstStyle/>
        <a:p>
          <a:endParaRPr lang="en-US"/>
        </a:p>
      </dgm:t>
    </dgm:pt>
    <dgm:pt modelId="{5D55AEC0-64EF-4A9F-AA58-A1301ABAEB93}" type="sibTrans" cxnId="{67CB55B9-E37C-4217-9FA8-D747087F8473}">
      <dgm:prSet/>
      <dgm:spPr/>
      <dgm:t>
        <a:bodyPr/>
        <a:lstStyle/>
        <a:p>
          <a:endParaRPr lang="en-US"/>
        </a:p>
      </dgm:t>
    </dgm:pt>
    <dgm:pt modelId="{0A926BAD-7178-4EEA-AC94-102B4A7813EC}">
      <dgm:prSet/>
      <dgm:spPr/>
      <dgm:t>
        <a:bodyPr/>
        <a:lstStyle/>
        <a:p>
          <a:r>
            <a:rPr lang="en-GB" dirty="0">
              <a:solidFill>
                <a:schemeClr val="tx1"/>
              </a:solidFill>
            </a:rPr>
            <a:t>Perpetuates the view of disability as a personal tragedy</a:t>
          </a:r>
          <a:endParaRPr lang="en-US" dirty="0">
            <a:solidFill>
              <a:schemeClr val="tx1"/>
            </a:solidFill>
          </a:endParaRPr>
        </a:p>
      </dgm:t>
    </dgm:pt>
    <dgm:pt modelId="{3A8319DD-2C9A-4127-9B7C-DD490FCB4382}" type="parTrans" cxnId="{956CBEA6-AD28-4BC2-BD76-FAD3C8AEB754}">
      <dgm:prSet/>
      <dgm:spPr/>
      <dgm:t>
        <a:bodyPr/>
        <a:lstStyle/>
        <a:p>
          <a:endParaRPr lang="en-US"/>
        </a:p>
      </dgm:t>
    </dgm:pt>
    <dgm:pt modelId="{5C07D114-4981-4AAB-9FEF-B4252A3DA29D}" type="sibTrans" cxnId="{956CBEA6-AD28-4BC2-BD76-FAD3C8AEB754}">
      <dgm:prSet/>
      <dgm:spPr/>
      <dgm:t>
        <a:bodyPr/>
        <a:lstStyle/>
        <a:p>
          <a:endParaRPr lang="en-US"/>
        </a:p>
      </dgm:t>
    </dgm:pt>
    <dgm:pt modelId="{AEDD52B2-5FDA-419C-8C23-8F8F7171E4B4}" type="pres">
      <dgm:prSet presAssocID="{D85553A9-92A6-4234-9369-E1AA38E0D556}" presName="diagram" presStyleCnt="0">
        <dgm:presLayoutVars>
          <dgm:dir/>
          <dgm:resizeHandles val="exact"/>
        </dgm:presLayoutVars>
      </dgm:prSet>
      <dgm:spPr/>
    </dgm:pt>
    <dgm:pt modelId="{AB31B30F-D655-44D9-8C46-948483E5FE74}" type="pres">
      <dgm:prSet presAssocID="{01ECEFDE-62C5-44CA-B60D-BE209772F29A}" presName="node" presStyleLbl="node1" presStyleIdx="0" presStyleCnt="5">
        <dgm:presLayoutVars>
          <dgm:bulletEnabled val="1"/>
        </dgm:presLayoutVars>
      </dgm:prSet>
      <dgm:spPr/>
    </dgm:pt>
    <dgm:pt modelId="{D2EA245E-713A-4434-BA92-51ACF0CDB884}" type="pres">
      <dgm:prSet presAssocID="{988E8D76-6EE7-475E-9A7B-59D746566592}" presName="sibTrans" presStyleCnt="0"/>
      <dgm:spPr/>
    </dgm:pt>
    <dgm:pt modelId="{065C6658-DF57-4DB4-8063-6E061942394A}" type="pres">
      <dgm:prSet presAssocID="{32EAB803-E900-4373-9CF9-1721B28756AD}" presName="node" presStyleLbl="node1" presStyleIdx="1" presStyleCnt="5">
        <dgm:presLayoutVars>
          <dgm:bulletEnabled val="1"/>
        </dgm:presLayoutVars>
      </dgm:prSet>
      <dgm:spPr/>
    </dgm:pt>
    <dgm:pt modelId="{D6EA2E55-646C-4FD9-B491-AC34A757ACEC}" type="pres">
      <dgm:prSet presAssocID="{CB60960E-3942-4B1A-8435-E8300326C175}" presName="sibTrans" presStyleCnt="0"/>
      <dgm:spPr/>
    </dgm:pt>
    <dgm:pt modelId="{66F9A9C2-4156-4177-8F51-AAC4A4BC931A}" type="pres">
      <dgm:prSet presAssocID="{37D06416-30F2-4747-9CA4-DC1139EF44D0}" presName="node" presStyleLbl="node1" presStyleIdx="2" presStyleCnt="5">
        <dgm:presLayoutVars>
          <dgm:bulletEnabled val="1"/>
        </dgm:presLayoutVars>
      </dgm:prSet>
      <dgm:spPr/>
    </dgm:pt>
    <dgm:pt modelId="{8074BFF8-A253-4007-AEEA-830C07993627}" type="pres">
      <dgm:prSet presAssocID="{88E21104-F52B-4509-81A2-5018A679507F}" presName="sibTrans" presStyleCnt="0"/>
      <dgm:spPr/>
    </dgm:pt>
    <dgm:pt modelId="{A0568445-D588-4699-9076-73DAFF445FF6}" type="pres">
      <dgm:prSet presAssocID="{2BBB3DFD-609F-489E-9789-728ECCE70848}" presName="node" presStyleLbl="node1" presStyleIdx="3" presStyleCnt="5">
        <dgm:presLayoutVars>
          <dgm:bulletEnabled val="1"/>
        </dgm:presLayoutVars>
      </dgm:prSet>
      <dgm:spPr/>
    </dgm:pt>
    <dgm:pt modelId="{DC9CE4D1-780F-41E7-B441-369FF1F30BB5}" type="pres">
      <dgm:prSet presAssocID="{5D55AEC0-64EF-4A9F-AA58-A1301ABAEB93}" presName="sibTrans" presStyleCnt="0"/>
      <dgm:spPr/>
    </dgm:pt>
    <dgm:pt modelId="{963647E3-9895-4F03-AB8F-3BF5D7DBB6E1}" type="pres">
      <dgm:prSet presAssocID="{0A926BAD-7178-4EEA-AC94-102B4A7813EC}" presName="node" presStyleLbl="node1" presStyleIdx="4" presStyleCnt="5">
        <dgm:presLayoutVars>
          <dgm:bulletEnabled val="1"/>
        </dgm:presLayoutVars>
      </dgm:prSet>
      <dgm:spPr/>
    </dgm:pt>
  </dgm:ptLst>
  <dgm:cxnLst>
    <dgm:cxn modelId="{6734E606-66C0-44BA-8B73-FB282C1985CD}" type="presOf" srcId="{37D06416-30F2-4747-9CA4-DC1139EF44D0}" destId="{66F9A9C2-4156-4177-8F51-AAC4A4BC931A}" srcOrd="0" destOrd="0" presId="urn:microsoft.com/office/officeart/2005/8/layout/default"/>
    <dgm:cxn modelId="{00352E24-7635-4D49-9CDB-5DC2902C7056}" type="presOf" srcId="{2BBB3DFD-609F-489E-9789-728ECCE70848}" destId="{A0568445-D588-4699-9076-73DAFF445FF6}" srcOrd="0" destOrd="0" presId="urn:microsoft.com/office/officeart/2005/8/layout/default"/>
    <dgm:cxn modelId="{73475460-1191-42B8-ADB2-3DB20B68B02C}" type="presOf" srcId="{D85553A9-92A6-4234-9369-E1AA38E0D556}" destId="{AEDD52B2-5FDA-419C-8C23-8F8F7171E4B4}" srcOrd="0" destOrd="0" presId="urn:microsoft.com/office/officeart/2005/8/layout/default"/>
    <dgm:cxn modelId="{44E42961-3B15-492E-963A-80923F38C212}" srcId="{D85553A9-92A6-4234-9369-E1AA38E0D556}" destId="{37D06416-30F2-4747-9CA4-DC1139EF44D0}" srcOrd="2" destOrd="0" parTransId="{C68E8A5F-E81E-4F22-ADDB-26B27A8737FD}" sibTransId="{88E21104-F52B-4509-81A2-5018A679507F}"/>
    <dgm:cxn modelId="{FF9D6F65-5E67-44CC-A2F1-CE6C4A45C479}" srcId="{D85553A9-92A6-4234-9369-E1AA38E0D556}" destId="{01ECEFDE-62C5-44CA-B60D-BE209772F29A}" srcOrd="0" destOrd="0" parTransId="{5AF8D273-9C27-4ABF-AF95-075E4607FB91}" sibTransId="{988E8D76-6EE7-475E-9A7B-59D746566592}"/>
    <dgm:cxn modelId="{0758FF7C-99C4-4016-A9E7-4DE82442A424}" srcId="{D85553A9-92A6-4234-9369-E1AA38E0D556}" destId="{32EAB803-E900-4373-9CF9-1721B28756AD}" srcOrd="1" destOrd="0" parTransId="{9C36A686-5892-493B-874F-1FDCEB6BB8D0}" sibTransId="{CB60960E-3942-4B1A-8435-E8300326C175}"/>
    <dgm:cxn modelId="{956CBEA6-AD28-4BC2-BD76-FAD3C8AEB754}" srcId="{D85553A9-92A6-4234-9369-E1AA38E0D556}" destId="{0A926BAD-7178-4EEA-AC94-102B4A7813EC}" srcOrd="4" destOrd="0" parTransId="{3A8319DD-2C9A-4127-9B7C-DD490FCB4382}" sibTransId="{5C07D114-4981-4AAB-9FEF-B4252A3DA29D}"/>
    <dgm:cxn modelId="{67CB55B9-E37C-4217-9FA8-D747087F8473}" srcId="{D85553A9-92A6-4234-9369-E1AA38E0D556}" destId="{2BBB3DFD-609F-489E-9789-728ECCE70848}" srcOrd="3" destOrd="0" parTransId="{F823C774-0629-4F01-A1ED-D1921BF0C01E}" sibTransId="{5D55AEC0-64EF-4A9F-AA58-A1301ABAEB93}"/>
    <dgm:cxn modelId="{D63B14BB-B0B7-46F3-B354-FBA1BA5234F7}" type="presOf" srcId="{32EAB803-E900-4373-9CF9-1721B28756AD}" destId="{065C6658-DF57-4DB4-8063-6E061942394A}" srcOrd="0" destOrd="0" presId="urn:microsoft.com/office/officeart/2005/8/layout/default"/>
    <dgm:cxn modelId="{B4EFECDF-C34E-4507-A11D-068A14435D41}" type="presOf" srcId="{01ECEFDE-62C5-44CA-B60D-BE209772F29A}" destId="{AB31B30F-D655-44D9-8C46-948483E5FE74}" srcOrd="0" destOrd="0" presId="urn:microsoft.com/office/officeart/2005/8/layout/default"/>
    <dgm:cxn modelId="{87B705F9-8D5A-41BA-9298-4AACDF93A825}" type="presOf" srcId="{0A926BAD-7178-4EEA-AC94-102B4A7813EC}" destId="{963647E3-9895-4F03-AB8F-3BF5D7DBB6E1}" srcOrd="0" destOrd="0" presId="urn:microsoft.com/office/officeart/2005/8/layout/default"/>
    <dgm:cxn modelId="{781F6BD0-080C-4C61-82CD-3BB947E0881F}" type="presParOf" srcId="{AEDD52B2-5FDA-419C-8C23-8F8F7171E4B4}" destId="{AB31B30F-D655-44D9-8C46-948483E5FE74}" srcOrd="0" destOrd="0" presId="urn:microsoft.com/office/officeart/2005/8/layout/default"/>
    <dgm:cxn modelId="{391AF9EF-FF0D-478B-8FD9-5C984526A1A7}" type="presParOf" srcId="{AEDD52B2-5FDA-419C-8C23-8F8F7171E4B4}" destId="{D2EA245E-713A-4434-BA92-51ACF0CDB884}" srcOrd="1" destOrd="0" presId="urn:microsoft.com/office/officeart/2005/8/layout/default"/>
    <dgm:cxn modelId="{D4965EF7-D6A8-44E6-BE50-22B28903911B}" type="presParOf" srcId="{AEDD52B2-5FDA-419C-8C23-8F8F7171E4B4}" destId="{065C6658-DF57-4DB4-8063-6E061942394A}" srcOrd="2" destOrd="0" presId="urn:microsoft.com/office/officeart/2005/8/layout/default"/>
    <dgm:cxn modelId="{1F27AD9A-4998-4B29-B348-44ECCAAE854B}" type="presParOf" srcId="{AEDD52B2-5FDA-419C-8C23-8F8F7171E4B4}" destId="{D6EA2E55-646C-4FD9-B491-AC34A757ACEC}" srcOrd="3" destOrd="0" presId="urn:microsoft.com/office/officeart/2005/8/layout/default"/>
    <dgm:cxn modelId="{7AFAC662-D366-44DE-9B06-EA98E1C1BF06}" type="presParOf" srcId="{AEDD52B2-5FDA-419C-8C23-8F8F7171E4B4}" destId="{66F9A9C2-4156-4177-8F51-AAC4A4BC931A}" srcOrd="4" destOrd="0" presId="urn:microsoft.com/office/officeart/2005/8/layout/default"/>
    <dgm:cxn modelId="{DCFB62D1-91B4-4A95-AF52-1B3CF34EA926}" type="presParOf" srcId="{AEDD52B2-5FDA-419C-8C23-8F8F7171E4B4}" destId="{8074BFF8-A253-4007-AEEA-830C07993627}" srcOrd="5" destOrd="0" presId="urn:microsoft.com/office/officeart/2005/8/layout/default"/>
    <dgm:cxn modelId="{8393B3BC-05E8-4C7E-AD0F-E69E2046FEED}" type="presParOf" srcId="{AEDD52B2-5FDA-419C-8C23-8F8F7171E4B4}" destId="{A0568445-D588-4699-9076-73DAFF445FF6}" srcOrd="6" destOrd="0" presId="urn:microsoft.com/office/officeart/2005/8/layout/default"/>
    <dgm:cxn modelId="{2A69CC0D-51A7-4D7C-B5E4-AFAEB124CE3A}" type="presParOf" srcId="{AEDD52B2-5FDA-419C-8C23-8F8F7171E4B4}" destId="{DC9CE4D1-780F-41E7-B441-369FF1F30BB5}" srcOrd="7" destOrd="0" presId="urn:microsoft.com/office/officeart/2005/8/layout/default"/>
    <dgm:cxn modelId="{1A367109-58F1-49F6-A6B5-DC2BA115E269}" type="presParOf" srcId="{AEDD52B2-5FDA-419C-8C23-8F8F7171E4B4}" destId="{963647E3-9895-4F03-AB8F-3BF5D7DBB6E1}"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8F841C9-34A6-4583-9BF9-35FD005F24C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138D1821-5805-4E6F-BB0F-BBC3EAA7BDA7}">
      <dgm:prSet/>
      <dgm:spPr/>
      <dgm:t>
        <a:bodyPr/>
        <a:lstStyle/>
        <a:p>
          <a:r>
            <a:rPr lang="en-GB" baseline="0" dirty="0"/>
            <a:t>Medical and technological advances in key services of the welfare state have improved the lives of PWD.</a:t>
          </a:r>
          <a:endParaRPr lang="en-GB" dirty="0"/>
        </a:p>
      </dgm:t>
    </dgm:pt>
    <dgm:pt modelId="{9858E480-732E-4015-9DD5-93A4F1AEB605}" type="parTrans" cxnId="{A731C416-60BC-4B85-AD8A-28D38D2DAA0F}">
      <dgm:prSet/>
      <dgm:spPr/>
      <dgm:t>
        <a:bodyPr/>
        <a:lstStyle/>
        <a:p>
          <a:endParaRPr lang="en-GB"/>
        </a:p>
      </dgm:t>
    </dgm:pt>
    <dgm:pt modelId="{26E5746F-109C-49EC-9660-83D797693673}" type="sibTrans" cxnId="{A731C416-60BC-4B85-AD8A-28D38D2DAA0F}">
      <dgm:prSet/>
      <dgm:spPr/>
      <dgm:t>
        <a:bodyPr/>
        <a:lstStyle/>
        <a:p>
          <a:endParaRPr lang="en-GB"/>
        </a:p>
      </dgm:t>
    </dgm:pt>
    <dgm:pt modelId="{B6DECA20-5AA2-4EE4-A0F0-FABBB89C86F4}">
      <dgm:prSet/>
      <dgm:spPr/>
      <dgm:t>
        <a:bodyPr/>
        <a:lstStyle/>
        <a:p>
          <a:r>
            <a:rPr lang="en-GB" baseline="0"/>
            <a:t>Promotes faith in medical intervention and a defined patient role </a:t>
          </a:r>
          <a:endParaRPr lang="en-GB"/>
        </a:p>
      </dgm:t>
    </dgm:pt>
    <dgm:pt modelId="{364F12FA-AEA0-4CF8-B6EF-757EDE6C77AA}" type="parTrans" cxnId="{EE7AB894-980B-45E6-849A-43D2560BB9CD}">
      <dgm:prSet/>
      <dgm:spPr/>
      <dgm:t>
        <a:bodyPr/>
        <a:lstStyle/>
        <a:p>
          <a:endParaRPr lang="en-GB"/>
        </a:p>
      </dgm:t>
    </dgm:pt>
    <dgm:pt modelId="{FDC085B6-9480-42A1-8305-158630C58670}" type="sibTrans" cxnId="{EE7AB894-980B-45E6-849A-43D2560BB9CD}">
      <dgm:prSet/>
      <dgm:spPr/>
      <dgm:t>
        <a:bodyPr/>
        <a:lstStyle/>
        <a:p>
          <a:endParaRPr lang="en-GB"/>
        </a:p>
      </dgm:t>
    </dgm:pt>
    <dgm:pt modelId="{25FC1954-1634-4C8C-8BDD-3733A2D928D1}">
      <dgm:prSet/>
      <dgm:spPr/>
      <dgm:t>
        <a:bodyPr/>
        <a:lstStyle/>
        <a:p>
          <a:r>
            <a:rPr lang="en-GB" baseline="0"/>
            <a:t>Offers a label as explanation. </a:t>
          </a:r>
          <a:endParaRPr lang="en-GB"/>
        </a:p>
      </dgm:t>
    </dgm:pt>
    <dgm:pt modelId="{B871E7DD-EEE3-4777-B543-3CE424A1B284}" type="parTrans" cxnId="{793DD4B2-FC34-4EF7-BC51-9B8ECF7BA268}">
      <dgm:prSet/>
      <dgm:spPr/>
      <dgm:t>
        <a:bodyPr/>
        <a:lstStyle/>
        <a:p>
          <a:endParaRPr lang="en-GB"/>
        </a:p>
      </dgm:t>
    </dgm:pt>
    <dgm:pt modelId="{87BE6419-EDEB-46DE-96DF-570B1C4043BE}" type="sibTrans" cxnId="{793DD4B2-FC34-4EF7-BC51-9B8ECF7BA268}">
      <dgm:prSet/>
      <dgm:spPr/>
      <dgm:t>
        <a:bodyPr/>
        <a:lstStyle/>
        <a:p>
          <a:endParaRPr lang="en-GB"/>
        </a:p>
      </dgm:t>
    </dgm:pt>
    <dgm:pt modelId="{220F4985-4FC6-4349-B83C-85DC9A9FB908}" type="pres">
      <dgm:prSet presAssocID="{48F841C9-34A6-4583-9BF9-35FD005F24CD}" presName="linear" presStyleCnt="0">
        <dgm:presLayoutVars>
          <dgm:animLvl val="lvl"/>
          <dgm:resizeHandles val="exact"/>
        </dgm:presLayoutVars>
      </dgm:prSet>
      <dgm:spPr/>
    </dgm:pt>
    <dgm:pt modelId="{90048B1F-6DCF-48F2-BC93-B273867AB3EE}" type="pres">
      <dgm:prSet presAssocID="{138D1821-5805-4E6F-BB0F-BBC3EAA7BDA7}" presName="parentText" presStyleLbl="node1" presStyleIdx="0" presStyleCnt="3">
        <dgm:presLayoutVars>
          <dgm:chMax val="0"/>
          <dgm:bulletEnabled val="1"/>
        </dgm:presLayoutVars>
      </dgm:prSet>
      <dgm:spPr/>
    </dgm:pt>
    <dgm:pt modelId="{ECC13C29-F04F-4EA2-9AF9-FAE84976FDC3}" type="pres">
      <dgm:prSet presAssocID="{26E5746F-109C-49EC-9660-83D797693673}" presName="spacer" presStyleCnt="0"/>
      <dgm:spPr/>
    </dgm:pt>
    <dgm:pt modelId="{64AACD32-9187-4971-8E92-D7F5C272F145}" type="pres">
      <dgm:prSet presAssocID="{B6DECA20-5AA2-4EE4-A0F0-FABBB89C86F4}" presName="parentText" presStyleLbl="node1" presStyleIdx="1" presStyleCnt="3">
        <dgm:presLayoutVars>
          <dgm:chMax val="0"/>
          <dgm:bulletEnabled val="1"/>
        </dgm:presLayoutVars>
      </dgm:prSet>
      <dgm:spPr/>
    </dgm:pt>
    <dgm:pt modelId="{7E078908-9467-4D54-A567-51090E764CFC}" type="pres">
      <dgm:prSet presAssocID="{FDC085B6-9480-42A1-8305-158630C58670}" presName="spacer" presStyleCnt="0"/>
      <dgm:spPr/>
    </dgm:pt>
    <dgm:pt modelId="{1BC8EFC5-FFE8-4D2F-B423-81CE7E1CAF2E}" type="pres">
      <dgm:prSet presAssocID="{25FC1954-1634-4C8C-8BDD-3733A2D928D1}" presName="parentText" presStyleLbl="node1" presStyleIdx="2" presStyleCnt="3">
        <dgm:presLayoutVars>
          <dgm:chMax val="0"/>
          <dgm:bulletEnabled val="1"/>
        </dgm:presLayoutVars>
      </dgm:prSet>
      <dgm:spPr/>
    </dgm:pt>
  </dgm:ptLst>
  <dgm:cxnLst>
    <dgm:cxn modelId="{A731C416-60BC-4B85-AD8A-28D38D2DAA0F}" srcId="{48F841C9-34A6-4583-9BF9-35FD005F24CD}" destId="{138D1821-5805-4E6F-BB0F-BBC3EAA7BDA7}" srcOrd="0" destOrd="0" parTransId="{9858E480-732E-4015-9DD5-93A4F1AEB605}" sibTransId="{26E5746F-109C-49EC-9660-83D797693673}"/>
    <dgm:cxn modelId="{0D9D9C38-46AC-4B86-81FD-7D86CCDF94EC}" type="presOf" srcId="{48F841C9-34A6-4583-9BF9-35FD005F24CD}" destId="{220F4985-4FC6-4349-B83C-85DC9A9FB908}" srcOrd="0" destOrd="0" presId="urn:microsoft.com/office/officeart/2005/8/layout/vList2"/>
    <dgm:cxn modelId="{C6F09E52-31E0-4178-A11A-40E5D0301FA2}" type="presOf" srcId="{25FC1954-1634-4C8C-8BDD-3733A2D928D1}" destId="{1BC8EFC5-FFE8-4D2F-B423-81CE7E1CAF2E}" srcOrd="0" destOrd="0" presId="urn:microsoft.com/office/officeart/2005/8/layout/vList2"/>
    <dgm:cxn modelId="{59FBF591-7B67-4F59-93B3-E1D9DB66E286}" type="presOf" srcId="{138D1821-5805-4E6F-BB0F-BBC3EAA7BDA7}" destId="{90048B1F-6DCF-48F2-BC93-B273867AB3EE}" srcOrd="0" destOrd="0" presId="urn:microsoft.com/office/officeart/2005/8/layout/vList2"/>
    <dgm:cxn modelId="{EE7AB894-980B-45E6-849A-43D2560BB9CD}" srcId="{48F841C9-34A6-4583-9BF9-35FD005F24CD}" destId="{B6DECA20-5AA2-4EE4-A0F0-FABBB89C86F4}" srcOrd="1" destOrd="0" parTransId="{364F12FA-AEA0-4CF8-B6EF-757EDE6C77AA}" sibTransId="{FDC085B6-9480-42A1-8305-158630C58670}"/>
    <dgm:cxn modelId="{793DD4B2-FC34-4EF7-BC51-9B8ECF7BA268}" srcId="{48F841C9-34A6-4583-9BF9-35FD005F24CD}" destId="{25FC1954-1634-4C8C-8BDD-3733A2D928D1}" srcOrd="2" destOrd="0" parTransId="{B871E7DD-EEE3-4777-B543-3CE424A1B284}" sibTransId="{87BE6419-EDEB-46DE-96DF-570B1C4043BE}"/>
    <dgm:cxn modelId="{030099D2-F16B-4038-93F2-3FD1F97D2EBF}" type="presOf" srcId="{B6DECA20-5AA2-4EE4-A0F0-FABBB89C86F4}" destId="{64AACD32-9187-4971-8E92-D7F5C272F145}" srcOrd="0" destOrd="0" presId="urn:microsoft.com/office/officeart/2005/8/layout/vList2"/>
    <dgm:cxn modelId="{EEBF29F5-17C5-4AB1-B74C-AC922E17752F}" type="presParOf" srcId="{220F4985-4FC6-4349-B83C-85DC9A9FB908}" destId="{90048B1F-6DCF-48F2-BC93-B273867AB3EE}" srcOrd="0" destOrd="0" presId="urn:microsoft.com/office/officeart/2005/8/layout/vList2"/>
    <dgm:cxn modelId="{AF9FFD5C-A544-4A28-9A13-78A7DD2CFEA1}" type="presParOf" srcId="{220F4985-4FC6-4349-B83C-85DC9A9FB908}" destId="{ECC13C29-F04F-4EA2-9AF9-FAE84976FDC3}" srcOrd="1" destOrd="0" presId="urn:microsoft.com/office/officeart/2005/8/layout/vList2"/>
    <dgm:cxn modelId="{3AEE4A6B-A413-45BC-8604-98C377C4EFAB}" type="presParOf" srcId="{220F4985-4FC6-4349-B83C-85DC9A9FB908}" destId="{64AACD32-9187-4971-8E92-D7F5C272F145}" srcOrd="2" destOrd="0" presId="urn:microsoft.com/office/officeart/2005/8/layout/vList2"/>
    <dgm:cxn modelId="{C1713A4E-89A5-4E82-9DCB-9B90DF9E94F4}" type="presParOf" srcId="{220F4985-4FC6-4349-B83C-85DC9A9FB908}" destId="{7E078908-9467-4D54-A567-51090E764CFC}" srcOrd="3" destOrd="0" presId="urn:microsoft.com/office/officeart/2005/8/layout/vList2"/>
    <dgm:cxn modelId="{4EC58E31-840B-419E-8489-DE1BD09B424D}" type="presParOf" srcId="{220F4985-4FC6-4349-B83C-85DC9A9FB908}" destId="{1BC8EFC5-FFE8-4D2F-B423-81CE7E1CAF2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245A05A-B8FC-40F3-9CB8-80D2A6F01A0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A8877CF3-1627-4589-B66C-03977DBE2BA8}">
      <dgm:prSet/>
      <dgm:spPr/>
      <dgm:t>
        <a:bodyPr/>
        <a:lstStyle/>
        <a:p>
          <a:r>
            <a:rPr lang="en-GB" baseline="0" dirty="0"/>
            <a:t>Paternalism, pathologizing and the promotion of benevolence. </a:t>
          </a:r>
          <a:endParaRPr lang="en-GB" dirty="0"/>
        </a:p>
      </dgm:t>
    </dgm:pt>
    <dgm:pt modelId="{212DA724-54FB-43AE-816A-D9917D666DE3}" type="parTrans" cxnId="{4FDD8EE0-40E2-415C-B449-4CB7A931D041}">
      <dgm:prSet/>
      <dgm:spPr/>
      <dgm:t>
        <a:bodyPr/>
        <a:lstStyle/>
        <a:p>
          <a:endParaRPr lang="en-GB"/>
        </a:p>
      </dgm:t>
    </dgm:pt>
    <dgm:pt modelId="{29ADCB70-92F5-41ED-B134-0A5A6A776F4B}" type="sibTrans" cxnId="{4FDD8EE0-40E2-415C-B449-4CB7A931D041}">
      <dgm:prSet/>
      <dgm:spPr/>
      <dgm:t>
        <a:bodyPr/>
        <a:lstStyle/>
        <a:p>
          <a:endParaRPr lang="en-GB"/>
        </a:p>
      </dgm:t>
    </dgm:pt>
    <dgm:pt modelId="{5877F41D-783A-418C-8541-A11734B4DB61}">
      <dgm:prSet/>
      <dgm:spPr/>
      <dgm:t>
        <a:bodyPr/>
        <a:lstStyle/>
        <a:p>
          <a:r>
            <a:rPr lang="en-GB" baseline="0"/>
            <a:t>Interventions on PWD rather than with them</a:t>
          </a:r>
          <a:endParaRPr lang="en-GB"/>
        </a:p>
      </dgm:t>
    </dgm:pt>
    <dgm:pt modelId="{D469EE76-4080-4B97-8939-564E29DA3F8F}" type="parTrans" cxnId="{B67B0F63-EF47-4949-8F50-9D5E1E014B69}">
      <dgm:prSet/>
      <dgm:spPr/>
      <dgm:t>
        <a:bodyPr/>
        <a:lstStyle/>
        <a:p>
          <a:endParaRPr lang="en-GB"/>
        </a:p>
      </dgm:t>
    </dgm:pt>
    <dgm:pt modelId="{C10E3BF2-E90B-4E8B-9C7E-EFD4FBE0143C}" type="sibTrans" cxnId="{B67B0F63-EF47-4949-8F50-9D5E1E014B69}">
      <dgm:prSet/>
      <dgm:spPr/>
      <dgm:t>
        <a:bodyPr/>
        <a:lstStyle/>
        <a:p>
          <a:endParaRPr lang="en-GB"/>
        </a:p>
      </dgm:t>
    </dgm:pt>
    <dgm:pt modelId="{04EE313E-A10B-47AD-A45B-BD8CC152B22D}">
      <dgm:prSet/>
      <dgm:spPr/>
      <dgm:t>
        <a:bodyPr/>
        <a:lstStyle/>
        <a:p>
          <a:r>
            <a:rPr lang="en-GB" baseline="0"/>
            <a:t>Promotes research by outsiders and services for but not by disabled people.</a:t>
          </a:r>
          <a:endParaRPr lang="en-GB"/>
        </a:p>
      </dgm:t>
    </dgm:pt>
    <dgm:pt modelId="{912647D7-B505-48B7-8A6B-AC4B0FE08FF3}" type="parTrans" cxnId="{059B8F33-3CC0-45DE-A340-32CC6AB7A05B}">
      <dgm:prSet/>
      <dgm:spPr/>
      <dgm:t>
        <a:bodyPr/>
        <a:lstStyle/>
        <a:p>
          <a:endParaRPr lang="en-GB"/>
        </a:p>
      </dgm:t>
    </dgm:pt>
    <dgm:pt modelId="{84E1E809-C8A4-4495-A784-E5A5013CAE65}" type="sibTrans" cxnId="{059B8F33-3CC0-45DE-A340-32CC6AB7A05B}">
      <dgm:prSet/>
      <dgm:spPr/>
      <dgm:t>
        <a:bodyPr/>
        <a:lstStyle/>
        <a:p>
          <a:endParaRPr lang="en-GB"/>
        </a:p>
      </dgm:t>
    </dgm:pt>
    <dgm:pt modelId="{7C45A51D-580F-41D5-8087-DD28F7E4C97B}" type="pres">
      <dgm:prSet presAssocID="{3245A05A-B8FC-40F3-9CB8-80D2A6F01A00}" presName="linear" presStyleCnt="0">
        <dgm:presLayoutVars>
          <dgm:animLvl val="lvl"/>
          <dgm:resizeHandles val="exact"/>
        </dgm:presLayoutVars>
      </dgm:prSet>
      <dgm:spPr/>
    </dgm:pt>
    <dgm:pt modelId="{6F491B6F-F8E9-4663-A2B7-3575EFA4B2C9}" type="pres">
      <dgm:prSet presAssocID="{A8877CF3-1627-4589-B66C-03977DBE2BA8}" presName="parentText" presStyleLbl="node1" presStyleIdx="0" presStyleCnt="3">
        <dgm:presLayoutVars>
          <dgm:chMax val="0"/>
          <dgm:bulletEnabled val="1"/>
        </dgm:presLayoutVars>
      </dgm:prSet>
      <dgm:spPr/>
    </dgm:pt>
    <dgm:pt modelId="{362C69C3-F966-4722-B4A0-BF66C46A0B80}" type="pres">
      <dgm:prSet presAssocID="{29ADCB70-92F5-41ED-B134-0A5A6A776F4B}" presName="spacer" presStyleCnt="0"/>
      <dgm:spPr/>
    </dgm:pt>
    <dgm:pt modelId="{350E386C-4D58-490E-BBA8-8199586721F6}" type="pres">
      <dgm:prSet presAssocID="{5877F41D-783A-418C-8541-A11734B4DB61}" presName="parentText" presStyleLbl="node1" presStyleIdx="1" presStyleCnt="3">
        <dgm:presLayoutVars>
          <dgm:chMax val="0"/>
          <dgm:bulletEnabled val="1"/>
        </dgm:presLayoutVars>
      </dgm:prSet>
      <dgm:spPr/>
    </dgm:pt>
    <dgm:pt modelId="{913E8FED-5E6A-4345-936B-559A48570E95}" type="pres">
      <dgm:prSet presAssocID="{C10E3BF2-E90B-4E8B-9C7E-EFD4FBE0143C}" presName="spacer" presStyleCnt="0"/>
      <dgm:spPr/>
    </dgm:pt>
    <dgm:pt modelId="{E114B86F-47F2-4C06-BE03-05C3BC996D20}" type="pres">
      <dgm:prSet presAssocID="{04EE313E-A10B-47AD-A45B-BD8CC152B22D}" presName="parentText" presStyleLbl="node1" presStyleIdx="2" presStyleCnt="3">
        <dgm:presLayoutVars>
          <dgm:chMax val="0"/>
          <dgm:bulletEnabled val="1"/>
        </dgm:presLayoutVars>
      </dgm:prSet>
      <dgm:spPr/>
    </dgm:pt>
  </dgm:ptLst>
  <dgm:cxnLst>
    <dgm:cxn modelId="{DE7CFC03-DB8E-4DD1-A2D9-2B10B023B84A}" type="presOf" srcId="{3245A05A-B8FC-40F3-9CB8-80D2A6F01A00}" destId="{7C45A51D-580F-41D5-8087-DD28F7E4C97B}" srcOrd="0" destOrd="0" presId="urn:microsoft.com/office/officeart/2005/8/layout/vList2"/>
    <dgm:cxn modelId="{059B8F33-3CC0-45DE-A340-32CC6AB7A05B}" srcId="{3245A05A-B8FC-40F3-9CB8-80D2A6F01A00}" destId="{04EE313E-A10B-47AD-A45B-BD8CC152B22D}" srcOrd="2" destOrd="0" parTransId="{912647D7-B505-48B7-8A6B-AC4B0FE08FF3}" sibTransId="{84E1E809-C8A4-4495-A784-E5A5013CAE65}"/>
    <dgm:cxn modelId="{B67B0F63-EF47-4949-8F50-9D5E1E014B69}" srcId="{3245A05A-B8FC-40F3-9CB8-80D2A6F01A00}" destId="{5877F41D-783A-418C-8541-A11734B4DB61}" srcOrd="1" destOrd="0" parTransId="{D469EE76-4080-4B97-8939-564E29DA3F8F}" sibTransId="{C10E3BF2-E90B-4E8B-9C7E-EFD4FBE0143C}"/>
    <dgm:cxn modelId="{63B0C2B5-8857-4623-82B0-B59F11F7891B}" type="presOf" srcId="{04EE313E-A10B-47AD-A45B-BD8CC152B22D}" destId="{E114B86F-47F2-4C06-BE03-05C3BC996D20}" srcOrd="0" destOrd="0" presId="urn:microsoft.com/office/officeart/2005/8/layout/vList2"/>
    <dgm:cxn modelId="{30C4D6DE-D5F9-4510-B744-617AFD81552A}" type="presOf" srcId="{A8877CF3-1627-4589-B66C-03977DBE2BA8}" destId="{6F491B6F-F8E9-4663-A2B7-3575EFA4B2C9}" srcOrd="0" destOrd="0" presId="urn:microsoft.com/office/officeart/2005/8/layout/vList2"/>
    <dgm:cxn modelId="{4FDD8EE0-40E2-415C-B449-4CB7A931D041}" srcId="{3245A05A-B8FC-40F3-9CB8-80D2A6F01A00}" destId="{A8877CF3-1627-4589-B66C-03977DBE2BA8}" srcOrd="0" destOrd="0" parTransId="{212DA724-54FB-43AE-816A-D9917D666DE3}" sibTransId="{29ADCB70-92F5-41ED-B134-0A5A6A776F4B}"/>
    <dgm:cxn modelId="{6637D2FC-C492-40B2-8B02-1D3BA2F08781}" type="presOf" srcId="{5877F41D-783A-418C-8541-A11734B4DB61}" destId="{350E386C-4D58-490E-BBA8-8199586721F6}" srcOrd="0" destOrd="0" presId="urn:microsoft.com/office/officeart/2005/8/layout/vList2"/>
    <dgm:cxn modelId="{A2F6FD59-F742-43A6-84FD-8794B2834BC9}" type="presParOf" srcId="{7C45A51D-580F-41D5-8087-DD28F7E4C97B}" destId="{6F491B6F-F8E9-4663-A2B7-3575EFA4B2C9}" srcOrd="0" destOrd="0" presId="urn:microsoft.com/office/officeart/2005/8/layout/vList2"/>
    <dgm:cxn modelId="{AAE294FA-06F3-4CD2-A9F2-3F1F7534E1EB}" type="presParOf" srcId="{7C45A51D-580F-41D5-8087-DD28F7E4C97B}" destId="{362C69C3-F966-4722-B4A0-BF66C46A0B80}" srcOrd="1" destOrd="0" presId="urn:microsoft.com/office/officeart/2005/8/layout/vList2"/>
    <dgm:cxn modelId="{2BF08971-1E42-4356-9BDD-53B8208BB2DA}" type="presParOf" srcId="{7C45A51D-580F-41D5-8087-DD28F7E4C97B}" destId="{350E386C-4D58-490E-BBA8-8199586721F6}" srcOrd="2" destOrd="0" presId="urn:microsoft.com/office/officeart/2005/8/layout/vList2"/>
    <dgm:cxn modelId="{6EC29278-E31E-4801-9EAC-EDCBF5B0D7E7}" type="presParOf" srcId="{7C45A51D-580F-41D5-8087-DD28F7E4C97B}" destId="{913E8FED-5E6A-4345-936B-559A48570E95}" srcOrd="3" destOrd="0" presId="urn:microsoft.com/office/officeart/2005/8/layout/vList2"/>
    <dgm:cxn modelId="{5462319D-6452-4464-995E-CBAB4D25BBF3}" type="presParOf" srcId="{7C45A51D-580F-41D5-8087-DD28F7E4C97B}" destId="{E114B86F-47F2-4C06-BE03-05C3BC996D20}"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749E597-6C2D-43C9-A6D3-BBA41C294C3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4090A082-A5A7-4781-8FD5-3025AE44F187}">
      <dgm:prSet/>
      <dgm:spPr/>
      <dgm:t>
        <a:bodyPr/>
        <a:lstStyle/>
        <a:p>
          <a:r>
            <a:rPr lang="en-GB" baseline="0" dirty="0"/>
            <a:t>1. The sick person has the right to be sick and exempt from social obligations (work/family). But avoidance depends on how sick they are. A medical expert can be called on to verify how sick a person is.</a:t>
          </a:r>
          <a:endParaRPr lang="en-GB" dirty="0"/>
        </a:p>
      </dgm:t>
    </dgm:pt>
    <dgm:pt modelId="{78AA5EA6-19ED-484A-BB6E-2BF328666EE5}" type="parTrans" cxnId="{3BC53C43-42EF-4693-9FA2-BCFC16AF27FA}">
      <dgm:prSet/>
      <dgm:spPr/>
      <dgm:t>
        <a:bodyPr/>
        <a:lstStyle/>
        <a:p>
          <a:endParaRPr lang="en-GB"/>
        </a:p>
      </dgm:t>
    </dgm:pt>
    <dgm:pt modelId="{4A343C98-E4A3-411C-A43B-8FEE86C1F92A}" type="sibTrans" cxnId="{3BC53C43-42EF-4693-9FA2-BCFC16AF27FA}">
      <dgm:prSet/>
      <dgm:spPr/>
      <dgm:t>
        <a:bodyPr/>
        <a:lstStyle/>
        <a:p>
          <a:endParaRPr lang="en-GB"/>
        </a:p>
      </dgm:t>
    </dgm:pt>
    <dgm:pt modelId="{9DC9B21A-79F8-49E8-9E38-E76E1591788C}">
      <dgm:prSet/>
      <dgm:spPr/>
      <dgm:t>
        <a:bodyPr/>
        <a:lstStyle/>
        <a:p>
          <a:r>
            <a:rPr lang="en-GB" baseline="0" dirty="0"/>
            <a:t>2. The person must not be blamed for their sickness, have the right to be looked after and be absolved of any blame for their deviance</a:t>
          </a:r>
          <a:endParaRPr lang="en-GB" dirty="0"/>
        </a:p>
      </dgm:t>
    </dgm:pt>
    <dgm:pt modelId="{B113B2F6-A9FC-427D-A6D8-5D1CA2CF2903}" type="parTrans" cxnId="{1E3F4776-09E9-4CEC-837B-4E979AC991C9}">
      <dgm:prSet/>
      <dgm:spPr/>
      <dgm:t>
        <a:bodyPr/>
        <a:lstStyle/>
        <a:p>
          <a:endParaRPr lang="en-GB"/>
        </a:p>
      </dgm:t>
    </dgm:pt>
    <dgm:pt modelId="{E08DE1F7-A8F3-4160-B231-0215477E8C0C}" type="sibTrans" cxnId="{1E3F4776-09E9-4CEC-837B-4E979AC991C9}">
      <dgm:prSet/>
      <dgm:spPr/>
      <dgm:t>
        <a:bodyPr/>
        <a:lstStyle/>
        <a:p>
          <a:endParaRPr lang="en-GB"/>
        </a:p>
      </dgm:t>
    </dgm:pt>
    <dgm:pt modelId="{A0B8A967-F915-470C-B558-5F1B3ED9829F}" type="pres">
      <dgm:prSet presAssocID="{3749E597-6C2D-43C9-A6D3-BBA41C294C3F}" presName="linear" presStyleCnt="0">
        <dgm:presLayoutVars>
          <dgm:animLvl val="lvl"/>
          <dgm:resizeHandles val="exact"/>
        </dgm:presLayoutVars>
      </dgm:prSet>
      <dgm:spPr/>
    </dgm:pt>
    <dgm:pt modelId="{03A778B8-1EBA-453E-BE9B-8870FE569D92}" type="pres">
      <dgm:prSet presAssocID="{4090A082-A5A7-4781-8FD5-3025AE44F187}" presName="parentText" presStyleLbl="node1" presStyleIdx="0" presStyleCnt="2" custLinFactNeighborX="-132" custLinFactNeighborY="-66902">
        <dgm:presLayoutVars>
          <dgm:chMax val="0"/>
          <dgm:bulletEnabled val="1"/>
        </dgm:presLayoutVars>
      </dgm:prSet>
      <dgm:spPr/>
    </dgm:pt>
    <dgm:pt modelId="{A11B86F7-DBDD-4535-B2E0-E91F30C0897C}" type="pres">
      <dgm:prSet presAssocID="{4A343C98-E4A3-411C-A43B-8FEE86C1F92A}" presName="spacer" presStyleCnt="0"/>
      <dgm:spPr/>
    </dgm:pt>
    <dgm:pt modelId="{F25D050B-8094-4F87-9358-7B13D86CBAC2}" type="pres">
      <dgm:prSet presAssocID="{9DC9B21A-79F8-49E8-9E38-E76E1591788C}" presName="parentText" presStyleLbl="node1" presStyleIdx="1" presStyleCnt="2">
        <dgm:presLayoutVars>
          <dgm:chMax val="0"/>
          <dgm:bulletEnabled val="1"/>
        </dgm:presLayoutVars>
      </dgm:prSet>
      <dgm:spPr/>
    </dgm:pt>
  </dgm:ptLst>
  <dgm:cxnLst>
    <dgm:cxn modelId="{F6986B20-C22E-4D9A-A6D8-185D2997A1E7}" type="presOf" srcId="{9DC9B21A-79F8-49E8-9E38-E76E1591788C}" destId="{F25D050B-8094-4F87-9358-7B13D86CBAC2}" srcOrd="0" destOrd="0" presId="urn:microsoft.com/office/officeart/2005/8/layout/vList2"/>
    <dgm:cxn modelId="{3BC53C43-42EF-4693-9FA2-BCFC16AF27FA}" srcId="{3749E597-6C2D-43C9-A6D3-BBA41C294C3F}" destId="{4090A082-A5A7-4781-8FD5-3025AE44F187}" srcOrd="0" destOrd="0" parTransId="{78AA5EA6-19ED-484A-BB6E-2BF328666EE5}" sibTransId="{4A343C98-E4A3-411C-A43B-8FEE86C1F92A}"/>
    <dgm:cxn modelId="{89E6866B-5C52-4141-B4B4-26B38C0DAE81}" type="presOf" srcId="{3749E597-6C2D-43C9-A6D3-BBA41C294C3F}" destId="{A0B8A967-F915-470C-B558-5F1B3ED9829F}" srcOrd="0" destOrd="0" presId="urn:microsoft.com/office/officeart/2005/8/layout/vList2"/>
    <dgm:cxn modelId="{ACDB2572-8D44-49C9-AB52-3DA5EFD3179E}" type="presOf" srcId="{4090A082-A5A7-4781-8FD5-3025AE44F187}" destId="{03A778B8-1EBA-453E-BE9B-8870FE569D92}" srcOrd="0" destOrd="0" presId="urn:microsoft.com/office/officeart/2005/8/layout/vList2"/>
    <dgm:cxn modelId="{1E3F4776-09E9-4CEC-837B-4E979AC991C9}" srcId="{3749E597-6C2D-43C9-A6D3-BBA41C294C3F}" destId="{9DC9B21A-79F8-49E8-9E38-E76E1591788C}" srcOrd="1" destOrd="0" parTransId="{B113B2F6-A9FC-427D-A6D8-5D1CA2CF2903}" sibTransId="{E08DE1F7-A8F3-4160-B231-0215477E8C0C}"/>
    <dgm:cxn modelId="{DC891EDD-7CF7-4F92-A106-4D12C46851A3}" type="presParOf" srcId="{A0B8A967-F915-470C-B558-5F1B3ED9829F}" destId="{03A778B8-1EBA-453E-BE9B-8870FE569D92}" srcOrd="0" destOrd="0" presId="urn:microsoft.com/office/officeart/2005/8/layout/vList2"/>
    <dgm:cxn modelId="{17C16947-F054-4861-B41B-79DF21CD9C08}" type="presParOf" srcId="{A0B8A967-F915-470C-B558-5F1B3ED9829F}" destId="{A11B86F7-DBDD-4535-B2E0-E91F30C0897C}" srcOrd="1" destOrd="0" presId="urn:microsoft.com/office/officeart/2005/8/layout/vList2"/>
    <dgm:cxn modelId="{513E11EA-5CEF-4BB2-B317-7F36FB0FCEBC}" type="presParOf" srcId="{A0B8A967-F915-470C-B558-5F1B3ED9829F}" destId="{F25D050B-8094-4F87-9358-7B13D86CBAC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38A4EB8-48B0-4CE0-A8A2-3F05F4EF1D1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22D5B699-F138-40B6-9910-68CC225637DE}">
      <dgm:prSet/>
      <dgm:spPr/>
      <dgm:t>
        <a:bodyPr/>
        <a:lstStyle/>
        <a:p>
          <a:r>
            <a:rPr lang="en-GB" baseline="0" dirty="0"/>
            <a:t>1. The sick person must accept that the situation they are in is undesirable and that they should seek to get well as soon as possible</a:t>
          </a:r>
          <a:endParaRPr lang="en-GB" dirty="0"/>
        </a:p>
      </dgm:t>
    </dgm:pt>
    <dgm:pt modelId="{C71C42D0-CD0C-4DAB-94CC-65738D040593}" type="parTrans" cxnId="{511B9845-7033-4E30-B821-5F8E9944EAF0}">
      <dgm:prSet/>
      <dgm:spPr/>
      <dgm:t>
        <a:bodyPr/>
        <a:lstStyle/>
        <a:p>
          <a:endParaRPr lang="en-GB"/>
        </a:p>
      </dgm:t>
    </dgm:pt>
    <dgm:pt modelId="{3125B2A0-F788-4B85-8FA4-D7E9BDEA9626}" type="sibTrans" cxnId="{511B9845-7033-4E30-B821-5F8E9944EAF0}">
      <dgm:prSet/>
      <dgm:spPr/>
      <dgm:t>
        <a:bodyPr/>
        <a:lstStyle/>
        <a:p>
          <a:endParaRPr lang="en-GB"/>
        </a:p>
      </dgm:t>
    </dgm:pt>
    <dgm:pt modelId="{C254D8BC-1C33-4FCB-BD91-506ED60F16CB}">
      <dgm:prSet/>
      <dgm:spPr/>
      <dgm:t>
        <a:bodyPr/>
        <a:lstStyle/>
        <a:p>
          <a:r>
            <a:rPr lang="en-GB" baseline="0" dirty="0"/>
            <a:t>2. The sick person much seek professional help and cooperate to get better.</a:t>
          </a:r>
          <a:endParaRPr lang="en-GB" dirty="0"/>
        </a:p>
      </dgm:t>
    </dgm:pt>
    <dgm:pt modelId="{56D1D139-E113-4DA2-BADE-8656403FF624}" type="parTrans" cxnId="{2231703D-1922-4400-A1D2-07FC493A14CF}">
      <dgm:prSet/>
      <dgm:spPr/>
      <dgm:t>
        <a:bodyPr/>
        <a:lstStyle/>
        <a:p>
          <a:endParaRPr lang="en-GB"/>
        </a:p>
      </dgm:t>
    </dgm:pt>
    <dgm:pt modelId="{81AB2FDB-7B95-405C-B8FA-E3CA9905B699}" type="sibTrans" cxnId="{2231703D-1922-4400-A1D2-07FC493A14CF}">
      <dgm:prSet/>
      <dgm:spPr/>
      <dgm:t>
        <a:bodyPr/>
        <a:lstStyle/>
        <a:p>
          <a:endParaRPr lang="en-GB"/>
        </a:p>
      </dgm:t>
    </dgm:pt>
    <dgm:pt modelId="{4F3523A3-06C0-4CE8-A699-13B27DC29D50}" type="pres">
      <dgm:prSet presAssocID="{538A4EB8-48B0-4CE0-A8A2-3F05F4EF1D16}" presName="linear" presStyleCnt="0">
        <dgm:presLayoutVars>
          <dgm:animLvl val="lvl"/>
          <dgm:resizeHandles val="exact"/>
        </dgm:presLayoutVars>
      </dgm:prSet>
      <dgm:spPr/>
    </dgm:pt>
    <dgm:pt modelId="{3C11EF05-454B-45EE-AB99-B4D416F47A72}" type="pres">
      <dgm:prSet presAssocID="{22D5B699-F138-40B6-9910-68CC225637DE}" presName="parentText" presStyleLbl="node1" presStyleIdx="0" presStyleCnt="2">
        <dgm:presLayoutVars>
          <dgm:chMax val="0"/>
          <dgm:bulletEnabled val="1"/>
        </dgm:presLayoutVars>
      </dgm:prSet>
      <dgm:spPr/>
    </dgm:pt>
    <dgm:pt modelId="{8DB91B43-1BA5-4F61-9B83-6CBB51434811}" type="pres">
      <dgm:prSet presAssocID="{3125B2A0-F788-4B85-8FA4-D7E9BDEA9626}" presName="spacer" presStyleCnt="0"/>
      <dgm:spPr/>
    </dgm:pt>
    <dgm:pt modelId="{9E4382EB-2066-41A7-81D0-22F00D64064D}" type="pres">
      <dgm:prSet presAssocID="{C254D8BC-1C33-4FCB-BD91-506ED60F16CB}" presName="parentText" presStyleLbl="node1" presStyleIdx="1" presStyleCnt="2">
        <dgm:presLayoutVars>
          <dgm:chMax val="0"/>
          <dgm:bulletEnabled val="1"/>
        </dgm:presLayoutVars>
      </dgm:prSet>
      <dgm:spPr/>
    </dgm:pt>
  </dgm:ptLst>
  <dgm:cxnLst>
    <dgm:cxn modelId="{2231703D-1922-4400-A1D2-07FC493A14CF}" srcId="{538A4EB8-48B0-4CE0-A8A2-3F05F4EF1D16}" destId="{C254D8BC-1C33-4FCB-BD91-506ED60F16CB}" srcOrd="1" destOrd="0" parTransId="{56D1D139-E113-4DA2-BADE-8656403FF624}" sibTransId="{81AB2FDB-7B95-405C-B8FA-E3CA9905B699}"/>
    <dgm:cxn modelId="{511B9845-7033-4E30-B821-5F8E9944EAF0}" srcId="{538A4EB8-48B0-4CE0-A8A2-3F05F4EF1D16}" destId="{22D5B699-F138-40B6-9910-68CC225637DE}" srcOrd="0" destOrd="0" parTransId="{C71C42D0-CD0C-4DAB-94CC-65738D040593}" sibTransId="{3125B2A0-F788-4B85-8FA4-D7E9BDEA9626}"/>
    <dgm:cxn modelId="{B6CFA849-3BBF-4F14-B478-70D34D8BCD6C}" type="presOf" srcId="{C254D8BC-1C33-4FCB-BD91-506ED60F16CB}" destId="{9E4382EB-2066-41A7-81D0-22F00D64064D}" srcOrd="0" destOrd="0" presId="urn:microsoft.com/office/officeart/2005/8/layout/vList2"/>
    <dgm:cxn modelId="{282FB5B1-9CC7-4BA0-928B-960D5F8AD0ED}" type="presOf" srcId="{22D5B699-F138-40B6-9910-68CC225637DE}" destId="{3C11EF05-454B-45EE-AB99-B4D416F47A72}" srcOrd="0" destOrd="0" presId="urn:microsoft.com/office/officeart/2005/8/layout/vList2"/>
    <dgm:cxn modelId="{A7063BE6-8BB1-41B2-9143-6256CDD97508}" type="presOf" srcId="{538A4EB8-48B0-4CE0-A8A2-3F05F4EF1D16}" destId="{4F3523A3-06C0-4CE8-A699-13B27DC29D50}" srcOrd="0" destOrd="0" presId="urn:microsoft.com/office/officeart/2005/8/layout/vList2"/>
    <dgm:cxn modelId="{486A414E-74BA-48B8-B4C9-8011645003ED}" type="presParOf" srcId="{4F3523A3-06C0-4CE8-A699-13B27DC29D50}" destId="{3C11EF05-454B-45EE-AB99-B4D416F47A72}" srcOrd="0" destOrd="0" presId="urn:microsoft.com/office/officeart/2005/8/layout/vList2"/>
    <dgm:cxn modelId="{4641C437-2687-44E5-9403-6BF3AA151B1D}" type="presParOf" srcId="{4F3523A3-06C0-4CE8-A699-13B27DC29D50}" destId="{8DB91B43-1BA5-4F61-9B83-6CBB51434811}" srcOrd="1" destOrd="0" presId="urn:microsoft.com/office/officeart/2005/8/layout/vList2"/>
    <dgm:cxn modelId="{B3F03D4F-B5EA-4B5B-BFB5-C3F2B16ED419}" type="presParOf" srcId="{4F3523A3-06C0-4CE8-A699-13B27DC29D50}" destId="{9E4382EB-2066-41A7-81D0-22F00D64064D}" srcOrd="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05A3009-7A8A-464C-B9C8-40D9F6F5FB8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88271E6-C678-476A-A92F-83BA75F49968}">
      <dgm:prSet/>
      <dgm:spPr/>
      <dgm:t>
        <a:bodyPr/>
        <a:lstStyle/>
        <a:p>
          <a:r>
            <a:rPr lang="en-GB"/>
            <a:t>The personal tragedy model argues that professionals want people with disabilities to be:</a:t>
          </a:r>
          <a:endParaRPr lang="en-US"/>
        </a:p>
      </dgm:t>
    </dgm:pt>
    <dgm:pt modelId="{88320061-05BA-4513-901D-8F43B4BEBA10}" type="parTrans" cxnId="{98386053-F502-475E-AEBD-7DF18CE1739E}">
      <dgm:prSet/>
      <dgm:spPr/>
      <dgm:t>
        <a:bodyPr/>
        <a:lstStyle/>
        <a:p>
          <a:endParaRPr lang="en-US"/>
        </a:p>
      </dgm:t>
    </dgm:pt>
    <dgm:pt modelId="{22E289AC-EA31-4BBA-B551-7EEE6CBE9F1C}" type="sibTrans" cxnId="{98386053-F502-475E-AEBD-7DF18CE1739E}">
      <dgm:prSet/>
      <dgm:spPr/>
      <dgm:t>
        <a:bodyPr/>
        <a:lstStyle/>
        <a:p>
          <a:endParaRPr lang="en-US"/>
        </a:p>
      </dgm:t>
    </dgm:pt>
    <dgm:pt modelId="{8A040DF5-C7BC-43B0-A7BA-E47F90C7BA65}">
      <dgm:prSet/>
      <dgm:spPr/>
      <dgm:t>
        <a:bodyPr/>
        <a:lstStyle/>
        <a:p>
          <a:r>
            <a:rPr lang="en-GB"/>
            <a:t>‘normal’</a:t>
          </a:r>
          <a:endParaRPr lang="en-US"/>
        </a:p>
      </dgm:t>
    </dgm:pt>
    <dgm:pt modelId="{AA2A4F79-82A0-4E1B-B5A2-7F445E331CF9}" type="parTrans" cxnId="{20CDBA98-E52D-4D1E-B517-A1527CEACAD2}">
      <dgm:prSet/>
      <dgm:spPr/>
      <dgm:t>
        <a:bodyPr/>
        <a:lstStyle/>
        <a:p>
          <a:endParaRPr lang="en-US"/>
        </a:p>
      </dgm:t>
    </dgm:pt>
    <dgm:pt modelId="{6EA1412A-ACB4-409C-A8DB-21923AC18B8A}" type="sibTrans" cxnId="{20CDBA98-E52D-4D1E-B517-A1527CEACAD2}">
      <dgm:prSet/>
      <dgm:spPr/>
      <dgm:t>
        <a:bodyPr/>
        <a:lstStyle/>
        <a:p>
          <a:endParaRPr lang="en-US"/>
        </a:p>
      </dgm:t>
    </dgm:pt>
    <dgm:pt modelId="{DA3F2F3B-D96C-47DD-B1FA-B3E2374B91AC}">
      <dgm:prSet/>
      <dgm:spPr/>
      <dgm:t>
        <a:bodyPr/>
        <a:lstStyle/>
        <a:p>
          <a:r>
            <a:rPr lang="en-GB"/>
            <a:t>independent </a:t>
          </a:r>
          <a:endParaRPr lang="en-US"/>
        </a:p>
      </dgm:t>
    </dgm:pt>
    <dgm:pt modelId="{EC2E4528-9138-4006-91B9-BE3BC33F426B}" type="parTrans" cxnId="{BF5F0335-BDA1-4C4D-858D-5F4C4DAE78ED}">
      <dgm:prSet/>
      <dgm:spPr/>
      <dgm:t>
        <a:bodyPr/>
        <a:lstStyle/>
        <a:p>
          <a:endParaRPr lang="en-US"/>
        </a:p>
      </dgm:t>
    </dgm:pt>
    <dgm:pt modelId="{BA178631-0330-4410-83A4-1F12BE46BA5C}" type="sibTrans" cxnId="{BF5F0335-BDA1-4C4D-858D-5F4C4DAE78ED}">
      <dgm:prSet/>
      <dgm:spPr/>
      <dgm:t>
        <a:bodyPr/>
        <a:lstStyle/>
        <a:p>
          <a:endParaRPr lang="en-US"/>
        </a:p>
      </dgm:t>
    </dgm:pt>
    <dgm:pt modelId="{518D0254-2E93-44DC-81EF-DEB51EF948A8}">
      <dgm:prSet/>
      <dgm:spPr/>
      <dgm:t>
        <a:bodyPr/>
        <a:lstStyle/>
        <a:p>
          <a:r>
            <a:rPr lang="en-GB"/>
            <a:t>Independence is equated with performing tasks, not making autonomous choices </a:t>
          </a:r>
          <a:endParaRPr lang="en-US"/>
        </a:p>
      </dgm:t>
    </dgm:pt>
    <dgm:pt modelId="{0DF1999E-2328-49C3-BEB7-AFA9D22DEDAE}" type="parTrans" cxnId="{478D566B-058D-4865-B935-3CA2C880E80E}">
      <dgm:prSet/>
      <dgm:spPr/>
      <dgm:t>
        <a:bodyPr/>
        <a:lstStyle/>
        <a:p>
          <a:endParaRPr lang="en-US"/>
        </a:p>
      </dgm:t>
    </dgm:pt>
    <dgm:pt modelId="{32FC406B-71E4-4D9D-9E79-CAFF4FECF693}" type="sibTrans" cxnId="{478D566B-058D-4865-B935-3CA2C880E80E}">
      <dgm:prSet/>
      <dgm:spPr/>
      <dgm:t>
        <a:bodyPr/>
        <a:lstStyle/>
        <a:p>
          <a:endParaRPr lang="en-US"/>
        </a:p>
      </dgm:t>
    </dgm:pt>
    <dgm:pt modelId="{F11388CF-19C8-48EC-8062-DAB3662534A0}">
      <dgm:prSet/>
      <dgm:spPr/>
      <dgm:t>
        <a:bodyPr/>
        <a:lstStyle/>
        <a:p>
          <a:r>
            <a:rPr lang="en-GB"/>
            <a:t>People with disabilities are expected to:</a:t>
          </a:r>
          <a:endParaRPr lang="en-US"/>
        </a:p>
      </dgm:t>
    </dgm:pt>
    <dgm:pt modelId="{50C8683C-C3EA-4E15-B4AA-71157615B378}" type="parTrans" cxnId="{8AC09064-D5C9-4AC2-BD55-F63040C4AF3D}">
      <dgm:prSet/>
      <dgm:spPr/>
      <dgm:t>
        <a:bodyPr/>
        <a:lstStyle/>
        <a:p>
          <a:endParaRPr lang="en-US"/>
        </a:p>
      </dgm:t>
    </dgm:pt>
    <dgm:pt modelId="{DBB14402-5C7D-4BB6-A00B-B624F33D9ABF}" type="sibTrans" cxnId="{8AC09064-D5C9-4AC2-BD55-F63040C4AF3D}">
      <dgm:prSet/>
      <dgm:spPr/>
      <dgm:t>
        <a:bodyPr/>
        <a:lstStyle/>
        <a:p>
          <a:endParaRPr lang="en-US"/>
        </a:p>
      </dgm:t>
    </dgm:pt>
    <dgm:pt modelId="{3C8C48EF-8E5A-457F-A4AF-D937A4049DF8}">
      <dgm:prSet/>
      <dgm:spPr/>
      <dgm:t>
        <a:bodyPr/>
        <a:lstStyle/>
        <a:p>
          <a:r>
            <a:rPr lang="en-GB"/>
            <a:t>Accept the ‘loss’ their impairment brings</a:t>
          </a:r>
          <a:endParaRPr lang="en-US"/>
        </a:p>
      </dgm:t>
    </dgm:pt>
    <dgm:pt modelId="{D3755403-A65C-49AA-B5DF-54D376DDEDEF}" type="parTrans" cxnId="{8483F35B-3B51-4C05-A995-5199A22FFD29}">
      <dgm:prSet/>
      <dgm:spPr/>
      <dgm:t>
        <a:bodyPr/>
        <a:lstStyle/>
        <a:p>
          <a:endParaRPr lang="en-US"/>
        </a:p>
      </dgm:t>
    </dgm:pt>
    <dgm:pt modelId="{196DB30E-7610-41C3-8475-204F9B021D7C}" type="sibTrans" cxnId="{8483F35B-3B51-4C05-A995-5199A22FFD29}">
      <dgm:prSet/>
      <dgm:spPr/>
      <dgm:t>
        <a:bodyPr/>
        <a:lstStyle/>
        <a:p>
          <a:endParaRPr lang="en-US"/>
        </a:p>
      </dgm:t>
    </dgm:pt>
    <dgm:pt modelId="{2B04C47A-121E-4783-A6B8-2DD6E244FD05}">
      <dgm:prSet/>
      <dgm:spPr/>
      <dgm:t>
        <a:bodyPr/>
        <a:lstStyle/>
        <a:p>
          <a:r>
            <a:rPr lang="en-GB"/>
            <a:t>Make able-bodied people feel better about their condition</a:t>
          </a:r>
          <a:endParaRPr lang="en-US"/>
        </a:p>
      </dgm:t>
    </dgm:pt>
    <dgm:pt modelId="{0BD8AC4C-BD71-47A3-8189-B1DA66DFBA17}" type="parTrans" cxnId="{4DF30790-DA37-4076-BE48-3815A3BBA92A}">
      <dgm:prSet/>
      <dgm:spPr/>
      <dgm:t>
        <a:bodyPr/>
        <a:lstStyle/>
        <a:p>
          <a:endParaRPr lang="en-US"/>
        </a:p>
      </dgm:t>
    </dgm:pt>
    <dgm:pt modelId="{4C450D5C-1F95-4481-97FF-5421A574305D}" type="sibTrans" cxnId="{4DF30790-DA37-4076-BE48-3815A3BBA92A}">
      <dgm:prSet/>
      <dgm:spPr/>
      <dgm:t>
        <a:bodyPr/>
        <a:lstStyle/>
        <a:p>
          <a:endParaRPr lang="en-US"/>
        </a:p>
      </dgm:t>
    </dgm:pt>
    <dgm:pt modelId="{95A4A841-4681-4E7F-9494-AF914D3E5506}" type="pres">
      <dgm:prSet presAssocID="{105A3009-7A8A-464C-B9C8-40D9F6F5FB82}" presName="vert0" presStyleCnt="0">
        <dgm:presLayoutVars>
          <dgm:dir/>
          <dgm:animOne val="branch"/>
          <dgm:animLvl val="lvl"/>
        </dgm:presLayoutVars>
      </dgm:prSet>
      <dgm:spPr/>
    </dgm:pt>
    <dgm:pt modelId="{15E70708-986E-44AF-B388-CD97B2E223D9}" type="pres">
      <dgm:prSet presAssocID="{488271E6-C678-476A-A92F-83BA75F49968}" presName="thickLine" presStyleLbl="alignNode1" presStyleIdx="0" presStyleCnt="7"/>
      <dgm:spPr/>
    </dgm:pt>
    <dgm:pt modelId="{162462F0-5B6C-48C0-ACB2-95C71BC5024A}" type="pres">
      <dgm:prSet presAssocID="{488271E6-C678-476A-A92F-83BA75F49968}" presName="horz1" presStyleCnt="0"/>
      <dgm:spPr/>
    </dgm:pt>
    <dgm:pt modelId="{1350A911-71CD-4636-A92F-5C8924499DD3}" type="pres">
      <dgm:prSet presAssocID="{488271E6-C678-476A-A92F-83BA75F49968}" presName="tx1" presStyleLbl="revTx" presStyleIdx="0" presStyleCnt="7"/>
      <dgm:spPr/>
    </dgm:pt>
    <dgm:pt modelId="{83C81EA4-775F-4395-BB58-0EA16898727F}" type="pres">
      <dgm:prSet presAssocID="{488271E6-C678-476A-A92F-83BA75F49968}" presName="vert1" presStyleCnt="0"/>
      <dgm:spPr/>
    </dgm:pt>
    <dgm:pt modelId="{D0EC0C2E-AC27-4711-A890-09D713CBCA87}" type="pres">
      <dgm:prSet presAssocID="{8A040DF5-C7BC-43B0-A7BA-E47F90C7BA65}" presName="thickLine" presStyleLbl="alignNode1" presStyleIdx="1" presStyleCnt="7"/>
      <dgm:spPr/>
    </dgm:pt>
    <dgm:pt modelId="{ABEF6E36-4D0D-44E9-9655-FD9CCFFD1985}" type="pres">
      <dgm:prSet presAssocID="{8A040DF5-C7BC-43B0-A7BA-E47F90C7BA65}" presName="horz1" presStyleCnt="0"/>
      <dgm:spPr/>
    </dgm:pt>
    <dgm:pt modelId="{E0E359CC-F044-4C57-9EDD-CA63544F62AC}" type="pres">
      <dgm:prSet presAssocID="{8A040DF5-C7BC-43B0-A7BA-E47F90C7BA65}" presName="tx1" presStyleLbl="revTx" presStyleIdx="1" presStyleCnt="7"/>
      <dgm:spPr/>
    </dgm:pt>
    <dgm:pt modelId="{99D80C61-1606-4919-8D22-68030A7AF425}" type="pres">
      <dgm:prSet presAssocID="{8A040DF5-C7BC-43B0-A7BA-E47F90C7BA65}" presName="vert1" presStyleCnt="0"/>
      <dgm:spPr/>
    </dgm:pt>
    <dgm:pt modelId="{3C8D0D80-17D1-458E-99B9-BB326041DF97}" type="pres">
      <dgm:prSet presAssocID="{DA3F2F3B-D96C-47DD-B1FA-B3E2374B91AC}" presName="thickLine" presStyleLbl="alignNode1" presStyleIdx="2" presStyleCnt="7"/>
      <dgm:spPr/>
    </dgm:pt>
    <dgm:pt modelId="{75D150FB-1CED-44E0-91B6-12D1CD017EE3}" type="pres">
      <dgm:prSet presAssocID="{DA3F2F3B-D96C-47DD-B1FA-B3E2374B91AC}" presName="horz1" presStyleCnt="0"/>
      <dgm:spPr/>
    </dgm:pt>
    <dgm:pt modelId="{735832DB-4C05-4252-A47F-2F47601892C1}" type="pres">
      <dgm:prSet presAssocID="{DA3F2F3B-D96C-47DD-B1FA-B3E2374B91AC}" presName="tx1" presStyleLbl="revTx" presStyleIdx="2" presStyleCnt="7"/>
      <dgm:spPr/>
    </dgm:pt>
    <dgm:pt modelId="{7C0FC629-38A1-497E-9879-A1C0CF8DC731}" type="pres">
      <dgm:prSet presAssocID="{DA3F2F3B-D96C-47DD-B1FA-B3E2374B91AC}" presName="vert1" presStyleCnt="0"/>
      <dgm:spPr/>
    </dgm:pt>
    <dgm:pt modelId="{78010A4A-8095-4FED-943C-170D08A6B926}" type="pres">
      <dgm:prSet presAssocID="{518D0254-2E93-44DC-81EF-DEB51EF948A8}" presName="thickLine" presStyleLbl="alignNode1" presStyleIdx="3" presStyleCnt="7"/>
      <dgm:spPr/>
    </dgm:pt>
    <dgm:pt modelId="{87D07B4F-E0DB-49EB-807B-869B6073C2AA}" type="pres">
      <dgm:prSet presAssocID="{518D0254-2E93-44DC-81EF-DEB51EF948A8}" presName="horz1" presStyleCnt="0"/>
      <dgm:spPr/>
    </dgm:pt>
    <dgm:pt modelId="{74756D06-F138-467A-8A73-8F918A6D0ABB}" type="pres">
      <dgm:prSet presAssocID="{518D0254-2E93-44DC-81EF-DEB51EF948A8}" presName="tx1" presStyleLbl="revTx" presStyleIdx="3" presStyleCnt="7"/>
      <dgm:spPr/>
    </dgm:pt>
    <dgm:pt modelId="{B7479D28-251C-4117-9E77-B209112A45EE}" type="pres">
      <dgm:prSet presAssocID="{518D0254-2E93-44DC-81EF-DEB51EF948A8}" presName="vert1" presStyleCnt="0"/>
      <dgm:spPr/>
    </dgm:pt>
    <dgm:pt modelId="{7888571C-BE10-4C2A-A8A6-4302A6CDF82B}" type="pres">
      <dgm:prSet presAssocID="{F11388CF-19C8-48EC-8062-DAB3662534A0}" presName="thickLine" presStyleLbl="alignNode1" presStyleIdx="4" presStyleCnt="7"/>
      <dgm:spPr/>
    </dgm:pt>
    <dgm:pt modelId="{934280BE-F6EF-46D4-91B6-F789332DD283}" type="pres">
      <dgm:prSet presAssocID="{F11388CF-19C8-48EC-8062-DAB3662534A0}" presName="horz1" presStyleCnt="0"/>
      <dgm:spPr/>
    </dgm:pt>
    <dgm:pt modelId="{78B08D7A-6C42-4C64-B3D0-DB8215636F08}" type="pres">
      <dgm:prSet presAssocID="{F11388CF-19C8-48EC-8062-DAB3662534A0}" presName="tx1" presStyleLbl="revTx" presStyleIdx="4" presStyleCnt="7"/>
      <dgm:spPr/>
    </dgm:pt>
    <dgm:pt modelId="{A02D3FF3-128B-4A5F-9C63-39FAA326AE65}" type="pres">
      <dgm:prSet presAssocID="{F11388CF-19C8-48EC-8062-DAB3662534A0}" presName="vert1" presStyleCnt="0"/>
      <dgm:spPr/>
    </dgm:pt>
    <dgm:pt modelId="{05560440-A93D-4A0C-9C0B-9940D20FC086}" type="pres">
      <dgm:prSet presAssocID="{3C8C48EF-8E5A-457F-A4AF-D937A4049DF8}" presName="thickLine" presStyleLbl="alignNode1" presStyleIdx="5" presStyleCnt="7"/>
      <dgm:spPr/>
    </dgm:pt>
    <dgm:pt modelId="{AA07F7A4-B3B5-498B-ACA4-41447240F1CB}" type="pres">
      <dgm:prSet presAssocID="{3C8C48EF-8E5A-457F-A4AF-D937A4049DF8}" presName="horz1" presStyleCnt="0"/>
      <dgm:spPr/>
    </dgm:pt>
    <dgm:pt modelId="{86022D70-CB35-41B6-BFBC-84CBFAC4A5F9}" type="pres">
      <dgm:prSet presAssocID="{3C8C48EF-8E5A-457F-A4AF-D937A4049DF8}" presName="tx1" presStyleLbl="revTx" presStyleIdx="5" presStyleCnt="7"/>
      <dgm:spPr/>
    </dgm:pt>
    <dgm:pt modelId="{C6856C81-A1B3-48B0-9772-4F2266A6F269}" type="pres">
      <dgm:prSet presAssocID="{3C8C48EF-8E5A-457F-A4AF-D937A4049DF8}" presName="vert1" presStyleCnt="0"/>
      <dgm:spPr/>
    </dgm:pt>
    <dgm:pt modelId="{455F4033-1D96-4CDB-BC4B-77D8E0865C6F}" type="pres">
      <dgm:prSet presAssocID="{2B04C47A-121E-4783-A6B8-2DD6E244FD05}" presName="thickLine" presStyleLbl="alignNode1" presStyleIdx="6" presStyleCnt="7"/>
      <dgm:spPr/>
    </dgm:pt>
    <dgm:pt modelId="{9BB3A50E-9B91-48CB-838A-7599CB8074B6}" type="pres">
      <dgm:prSet presAssocID="{2B04C47A-121E-4783-A6B8-2DD6E244FD05}" presName="horz1" presStyleCnt="0"/>
      <dgm:spPr/>
    </dgm:pt>
    <dgm:pt modelId="{076357A9-BC7E-4802-9D1C-D2D82CAA383F}" type="pres">
      <dgm:prSet presAssocID="{2B04C47A-121E-4783-A6B8-2DD6E244FD05}" presName="tx1" presStyleLbl="revTx" presStyleIdx="6" presStyleCnt="7"/>
      <dgm:spPr/>
    </dgm:pt>
    <dgm:pt modelId="{59DF6012-F463-47F4-A8A3-54D96CD2CE65}" type="pres">
      <dgm:prSet presAssocID="{2B04C47A-121E-4783-A6B8-2DD6E244FD05}" presName="vert1" presStyleCnt="0"/>
      <dgm:spPr/>
    </dgm:pt>
  </dgm:ptLst>
  <dgm:cxnLst>
    <dgm:cxn modelId="{B818C62D-34F2-4018-ACA9-FEB5346D9642}" type="presOf" srcId="{8A040DF5-C7BC-43B0-A7BA-E47F90C7BA65}" destId="{E0E359CC-F044-4C57-9EDD-CA63544F62AC}" srcOrd="0" destOrd="0" presId="urn:microsoft.com/office/officeart/2008/layout/LinedList"/>
    <dgm:cxn modelId="{BF5F0335-BDA1-4C4D-858D-5F4C4DAE78ED}" srcId="{105A3009-7A8A-464C-B9C8-40D9F6F5FB82}" destId="{DA3F2F3B-D96C-47DD-B1FA-B3E2374B91AC}" srcOrd="2" destOrd="0" parTransId="{EC2E4528-9138-4006-91B9-BE3BC33F426B}" sibTransId="{BA178631-0330-4410-83A4-1F12BE46BA5C}"/>
    <dgm:cxn modelId="{B08DE03C-B47E-42B0-954C-57AF59156AEE}" type="presOf" srcId="{3C8C48EF-8E5A-457F-A4AF-D937A4049DF8}" destId="{86022D70-CB35-41B6-BFBC-84CBFAC4A5F9}" srcOrd="0" destOrd="0" presId="urn:microsoft.com/office/officeart/2008/layout/LinedList"/>
    <dgm:cxn modelId="{8483F35B-3B51-4C05-A995-5199A22FFD29}" srcId="{105A3009-7A8A-464C-B9C8-40D9F6F5FB82}" destId="{3C8C48EF-8E5A-457F-A4AF-D937A4049DF8}" srcOrd="5" destOrd="0" parTransId="{D3755403-A65C-49AA-B5DF-54D376DDEDEF}" sibTransId="{196DB30E-7610-41C3-8475-204F9B021D7C}"/>
    <dgm:cxn modelId="{7E7F415D-4D04-437F-A2A3-E2B11CCE9CB6}" type="presOf" srcId="{105A3009-7A8A-464C-B9C8-40D9F6F5FB82}" destId="{95A4A841-4681-4E7F-9494-AF914D3E5506}" srcOrd="0" destOrd="0" presId="urn:microsoft.com/office/officeart/2008/layout/LinedList"/>
    <dgm:cxn modelId="{D09BD042-4345-4E8F-9756-1C1ACC3A7B6B}" type="presOf" srcId="{488271E6-C678-476A-A92F-83BA75F49968}" destId="{1350A911-71CD-4636-A92F-5C8924499DD3}" srcOrd="0" destOrd="0" presId="urn:microsoft.com/office/officeart/2008/layout/LinedList"/>
    <dgm:cxn modelId="{8AC09064-D5C9-4AC2-BD55-F63040C4AF3D}" srcId="{105A3009-7A8A-464C-B9C8-40D9F6F5FB82}" destId="{F11388CF-19C8-48EC-8062-DAB3662534A0}" srcOrd="4" destOrd="0" parTransId="{50C8683C-C3EA-4E15-B4AA-71157615B378}" sibTransId="{DBB14402-5C7D-4BB6-A00B-B624F33D9ABF}"/>
    <dgm:cxn modelId="{478D566B-058D-4865-B935-3CA2C880E80E}" srcId="{105A3009-7A8A-464C-B9C8-40D9F6F5FB82}" destId="{518D0254-2E93-44DC-81EF-DEB51EF948A8}" srcOrd="3" destOrd="0" parTransId="{0DF1999E-2328-49C3-BEB7-AFA9D22DEDAE}" sibTransId="{32FC406B-71E4-4D9D-9E79-CAFF4FECF693}"/>
    <dgm:cxn modelId="{6E23B06E-0ACA-4D50-A82A-E3E39C7BE3FC}" type="presOf" srcId="{F11388CF-19C8-48EC-8062-DAB3662534A0}" destId="{78B08D7A-6C42-4C64-B3D0-DB8215636F08}" srcOrd="0" destOrd="0" presId="urn:microsoft.com/office/officeart/2008/layout/LinedList"/>
    <dgm:cxn modelId="{35983C51-5700-4300-9CAD-06A44AF35564}" type="presOf" srcId="{DA3F2F3B-D96C-47DD-B1FA-B3E2374B91AC}" destId="{735832DB-4C05-4252-A47F-2F47601892C1}" srcOrd="0" destOrd="0" presId="urn:microsoft.com/office/officeart/2008/layout/LinedList"/>
    <dgm:cxn modelId="{98386053-F502-475E-AEBD-7DF18CE1739E}" srcId="{105A3009-7A8A-464C-B9C8-40D9F6F5FB82}" destId="{488271E6-C678-476A-A92F-83BA75F49968}" srcOrd="0" destOrd="0" parTransId="{88320061-05BA-4513-901D-8F43B4BEBA10}" sibTransId="{22E289AC-EA31-4BBA-B551-7EEE6CBE9F1C}"/>
    <dgm:cxn modelId="{7CE34085-4AE0-4583-9363-EC393D3DADEA}" type="presOf" srcId="{518D0254-2E93-44DC-81EF-DEB51EF948A8}" destId="{74756D06-F138-467A-8A73-8F918A6D0ABB}" srcOrd="0" destOrd="0" presId="urn:microsoft.com/office/officeart/2008/layout/LinedList"/>
    <dgm:cxn modelId="{51485289-1630-47AF-8271-C3750C50EF17}" type="presOf" srcId="{2B04C47A-121E-4783-A6B8-2DD6E244FD05}" destId="{076357A9-BC7E-4802-9D1C-D2D82CAA383F}" srcOrd="0" destOrd="0" presId="urn:microsoft.com/office/officeart/2008/layout/LinedList"/>
    <dgm:cxn modelId="{4DF30790-DA37-4076-BE48-3815A3BBA92A}" srcId="{105A3009-7A8A-464C-B9C8-40D9F6F5FB82}" destId="{2B04C47A-121E-4783-A6B8-2DD6E244FD05}" srcOrd="6" destOrd="0" parTransId="{0BD8AC4C-BD71-47A3-8189-B1DA66DFBA17}" sibTransId="{4C450D5C-1F95-4481-97FF-5421A574305D}"/>
    <dgm:cxn modelId="{20CDBA98-E52D-4D1E-B517-A1527CEACAD2}" srcId="{105A3009-7A8A-464C-B9C8-40D9F6F5FB82}" destId="{8A040DF5-C7BC-43B0-A7BA-E47F90C7BA65}" srcOrd="1" destOrd="0" parTransId="{AA2A4F79-82A0-4E1B-B5A2-7F445E331CF9}" sibTransId="{6EA1412A-ACB4-409C-A8DB-21923AC18B8A}"/>
    <dgm:cxn modelId="{545EAA53-FD4E-4EC2-B4D1-92D3CCEA67ED}" type="presParOf" srcId="{95A4A841-4681-4E7F-9494-AF914D3E5506}" destId="{15E70708-986E-44AF-B388-CD97B2E223D9}" srcOrd="0" destOrd="0" presId="urn:microsoft.com/office/officeart/2008/layout/LinedList"/>
    <dgm:cxn modelId="{E6AE9DC6-851D-44F0-8621-4601F1838B0F}" type="presParOf" srcId="{95A4A841-4681-4E7F-9494-AF914D3E5506}" destId="{162462F0-5B6C-48C0-ACB2-95C71BC5024A}" srcOrd="1" destOrd="0" presId="urn:microsoft.com/office/officeart/2008/layout/LinedList"/>
    <dgm:cxn modelId="{BD31D216-44AB-4979-9276-537C1AB540F4}" type="presParOf" srcId="{162462F0-5B6C-48C0-ACB2-95C71BC5024A}" destId="{1350A911-71CD-4636-A92F-5C8924499DD3}" srcOrd="0" destOrd="0" presId="urn:microsoft.com/office/officeart/2008/layout/LinedList"/>
    <dgm:cxn modelId="{B181C51A-C672-4C59-A20D-618B297C3E17}" type="presParOf" srcId="{162462F0-5B6C-48C0-ACB2-95C71BC5024A}" destId="{83C81EA4-775F-4395-BB58-0EA16898727F}" srcOrd="1" destOrd="0" presId="urn:microsoft.com/office/officeart/2008/layout/LinedList"/>
    <dgm:cxn modelId="{296F4C6A-5807-49E3-AFB0-D30C2F3E2AF9}" type="presParOf" srcId="{95A4A841-4681-4E7F-9494-AF914D3E5506}" destId="{D0EC0C2E-AC27-4711-A890-09D713CBCA87}" srcOrd="2" destOrd="0" presId="urn:microsoft.com/office/officeart/2008/layout/LinedList"/>
    <dgm:cxn modelId="{E4FF0515-686E-46F8-A05E-D955E70A09C7}" type="presParOf" srcId="{95A4A841-4681-4E7F-9494-AF914D3E5506}" destId="{ABEF6E36-4D0D-44E9-9655-FD9CCFFD1985}" srcOrd="3" destOrd="0" presId="urn:microsoft.com/office/officeart/2008/layout/LinedList"/>
    <dgm:cxn modelId="{C302B7DB-A5DE-44A4-B1F2-AF6940C2607D}" type="presParOf" srcId="{ABEF6E36-4D0D-44E9-9655-FD9CCFFD1985}" destId="{E0E359CC-F044-4C57-9EDD-CA63544F62AC}" srcOrd="0" destOrd="0" presId="urn:microsoft.com/office/officeart/2008/layout/LinedList"/>
    <dgm:cxn modelId="{65100A4F-0BDA-4558-87AC-E28CE64D7F7F}" type="presParOf" srcId="{ABEF6E36-4D0D-44E9-9655-FD9CCFFD1985}" destId="{99D80C61-1606-4919-8D22-68030A7AF425}" srcOrd="1" destOrd="0" presId="urn:microsoft.com/office/officeart/2008/layout/LinedList"/>
    <dgm:cxn modelId="{301DF0E6-06FC-4D46-AA9D-CF76B06DECAA}" type="presParOf" srcId="{95A4A841-4681-4E7F-9494-AF914D3E5506}" destId="{3C8D0D80-17D1-458E-99B9-BB326041DF97}" srcOrd="4" destOrd="0" presId="urn:microsoft.com/office/officeart/2008/layout/LinedList"/>
    <dgm:cxn modelId="{C32A3DDD-9AC6-4FD3-B30F-99175E39740F}" type="presParOf" srcId="{95A4A841-4681-4E7F-9494-AF914D3E5506}" destId="{75D150FB-1CED-44E0-91B6-12D1CD017EE3}" srcOrd="5" destOrd="0" presId="urn:microsoft.com/office/officeart/2008/layout/LinedList"/>
    <dgm:cxn modelId="{1BDE2D96-9E07-4FB0-A05D-16A595E38160}" type="presParOf" srcId="{75D150FB-1CED-44E0-91B6-12D1CD017EE3}" destId="{735832DB-4C05-4252-A47F-2F47601892C1}" srcOrd="0" destOrd="0" presId="urn:microsoft.com/office/officeart/2008/layout/LinedList"/>
    <dgm:cxn modelId="{2D138E6F-1868-448B-A6CD-D1C7415898F1}" type="presParOf" srcId="{75D150FB-1CED-44E0-91B6-12D1CD017EE3}" destId="{7C0FC629-38A1-497E-9879-A1C0CF8DC731}" srcOrd="1" destOrd="0" presId="urn:microsoft.com/office/officeart/2008/layout/LinedList"/>
    <dgm:cxn modelId="{D14DFE06-1FEA-45F1-8752-96924B652B01}" type="presParOf" srcId="{95A4A841-4681-4E7F-9494-AF914D3E5506}" destId="{78010A4A-8095-4FED-943C-170D08A6B926}" srcOrd="6" destOrd="0" presId="urn:microsoft.com/office/officeart/2008/layout/LinedList"/>
    <dgm:cxn modelId="{D773885D-C06F-4907-B170-98BF0FDB23F4}" type="presParOf" srcId="{95A4A841-4681-4E7F-9494-AF914D3E5506}" destId="{87D07B4F-E0DB-49EB-807B-869B6073C2AA}" srcOrd="7" destOrd="0" presId="urn:microsoft.com/office/officeart/2008/layout/LinedList"/>
    <dgm:cxn modelId="{F7F793D9-0FC0-48B1-A83D-6CFCFDF29BA7}" type="presParOf" srcId="{87D07B4F-E0DB-49EB-807B-869B6073C2AA}" destId="{74756D06-F138-467A-8A73-8F918A6D0ABB}" srcOrd="0" destOrd="0" presId="urn:microsoft.com/office/officeart/2008/layout/LinedList"/>
    <dgm:cxn modelId="{8D900E3D-41CD-4D07-8C5D-407F6E3A47C9}" type="presParOf" srcId="{87D07B4F-E0DB-49EB-807B-869B6073C2AA}" destId="{B7479D28-251C-4117-9E77-B209112A45EE}" srcOrd="1" destOrd="0" presId="urn:microsoft.com/office/officeart/2008/layout/LinedList"/>
    <dgm:cxn modelId="{03906D3F-AAB5-4BC1-9F2F-186D579AEA03}" type="presParOf" srcId="{95A4A841-4681-4E7F-9494-AF914D3E5506}" destId="{7888571C-BE10-4C2A-A8A6-4302A6CDF82B}" srcOrd="8" destOrd="0" presId="urn:microsoft.com/office/officeart/2008/layout/LinedList"/>
    <dgm:cxn modelId="{F237DC79-9D9B-4359-A1F4-AE1AB23F79DF}" type="presParOf" srcId="{95A4A841-4681-4E7F-9494-AF914D3E5506}" destId="{934280BE-F6EF-46D4-91B6-F789332DD283}" srcOrd="9" destOrd="0" presId="urn:microsoft.com/office/officeart/2008/layout/LinedList"/>
    <dgm:cxn modelId="{35EB33ED-BF8A-4319-BD68-3BF284605633}" type="presParOf" srcId="{934280BE-F6EF-46D4-91B6-F789332DD283}" destId="{78B08D7A-6C42-4C64-B3D0-DB8215636F08}" srcOrd="0" destOrd="0" presId="urn:microsoft.com/office/officeart/2008/layout/LinedList"/>
    <dgm:cxn modelId="{AB46308F-E1E5-4BFB-AC3B-782FFE94DD1E}" type="presParOf" srcId="{934280BE-F6EF-46D4-91B6-F789332DD283}" destId="{A02D3FF3-128B-4A5F-9C63-39FAA326AE65}" srcOrd="1" destOrd="0" presId="urn:microsoft.com/office/officeart/2008/layout/LinedList"/>
    <dgm:cxn modelId="{D607B176-FAEA-4CBD-9023-59D53B4F1B57}" type="presParOf" srcId="{95A4A841-4681-4E7F-9494-AF914D3E5506}" destId="{05560440-A93D-4A0C-9C0B-9940D20FC086}" srcOrd="10" destOrd="0" presId="urn:microsoft.com/office/officeart/2008/layout/LinedList"/>
    <dgm:cxn modelId="{C0A4763B-75FC-4C81-9C43-718F94FDBC28}" type="presParOf" srcId="{95A4A841-4681-4E7F-9494-AF914D3E5506}" destId="{AA07F7A4-B3B5-498B-ACA4-41447240F1CB}" srcOrd="11" destOrd="0" presId="urn:microsoft.com/office/officeart/2008/layout/LinedList"/>
    <dgm:cxn modelId="{AADB8B73-AF0A-498D-B169-672459BD8C22}" type="presParOf" srcId="{AA07F7A4-B3B5-498B-ACA4-41447240F1CB}" destId="{86022D70-CB35-41B6-BFBC-84CBFAC4A5F9}" srcOrd="0" destOrd="0" presId="urn:microsoft.com/office/officeart/2008/layout/LinedList"/>
    <dgm:cxn modelId="{30CC6FE6-F947-4294-B047-C884E89808A2}" type="presParOf" srcId="{AA07F7A4-B3B5-498B-ACA4-41447240F1CB}" destId="{C6856C81-A1B3-48B0-9772-4F2266A6F269}" srcOrd="1" destOrd="0" presId="urn:microsoft.com/office/officeart/2008/layout/LinedList"/>
    <dgm:cxn modelId="{7248453F-88F1-4104-91EE-A38878459112}" type="presParOf" srcId="{95A4A841-4681-4E7F-9494-AF914D3E5506}" destId="{455F4033-1D96-4CDB-BC4B-77D8E0865C6F}" srcOrd="12" destOrd="0" presId="urn:microsoft.com/office/officeart/2008/layout/LinedList"/>
    <dgm:cxn modelId="{7759D1D7-D446-4B18-8F19-1611B000EE8B}" type="presParOf" srcId="{95A4A841-4681-4E7F-9494-AF914D3E5506}" destId="{9BB3A50E-9B91-48CB-838A-7599CB8074B6}" srcOrd="13" destOrd="0" presId="urn:microsoft.com/office/officeart/2008/layout/LinedList"/>
    <dgm:cxn modelId="{37237F8C-E199-4DA8-AB8A-EBB5639D63E2}" type="presParOf" srcId="{9BB3A50E-9B91-48CB-838A-7599CB8074B6}" destId="{076357A9-BC7E-4802-9D1C-D2D82CAA383F}" srcOrd="0" destOrd="0" presId="urn:microsoft.com/office/officeart/2008/layout/LinedList"/>
    <dgm:cxn modelId="{93B2FED1-6733-41FF-8779-8520250AB69F}" type="presParOf" srcId="{9BB3A50E-9B91-48CB-838A-7599CB8074B6}" destId="{59DF6012-F463-47F4-A8A3-54D96CD2CE6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EBEF1BF-846F-45FE-9815-F0517E8CBD9F}"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39508B12-E466-4EF6-818B-A6A4500CC630}">
      <dgm:prSet/>
      <dgm:spPr/>
      <dgm:t>
        <a:bodyPr/>
        <a:lstStyle/>
        <a:p>
          <a:r>
            <a:rPr lang="en-GB"/>
            <a:t>Disabled people have criticised charities </a:t>
          </a:r>
          <a:endParaRPr lang="en-US"/>
        </a:p>
      </dgm:t>
    </dgm:pt>
    <dgm:pt modelId="{AB00ACE2-E2A3-4104-A755-5DA08A260363}" type="parTrans" cxnId="{6EAE506F-8B66-44D6-BFA5-EBF93FFA0FDA}">
      <dgm:prSet/>
      <dgm:spPr/>
      <dgm:t>
        <a:bodyPr/>
        <a:lstStyle/>
        <a:p>
          <a:endParaRPr lang="en-US"/>
        </a:p>
      </dgm:t>
    </dgm:pt>
    <dgm:pt modelId="{4309CE55-19A1-4CA5-A98A-4AA5C145C8B9}" type="sibTrans" cxnId="{6EAE506F-8B66-44D6-BFA5-EBF93FFA0FDA}">
      <dgm:prSet/>
      <dgm:spPr/>
      <dgm:t>
        <a:bodyPr/>
        <a:lstStyle/>
        <a:p>
          <a:endParaRPr lang="en-US"/>
        </a:p>
      </dgm:t>
    </dgm:pt>
    <dgm:pt modelId="{38754C14-2E12-47DD-9ABE-D314297E795A}">
      <dgm:prSet/>
      <dgm:spPr/>
      <dgm:t>
        <a:bodyPr/>
        <a:lstStyle/>
        <a:p>
          <a:r>
            <a:rPr lang="en-GB"/>
            <a:t>Charities perpetuate stereotypes of disabled people</a:t>
          </a:r>
          <a:endParaRPr lang="en-US"/>
        </a:p>
      </dgm:t>
    </dgm:pt>
    <dgm:pt modelId="{12268128-D3CC-4BFA-9306-0E34ADA7A3F8}" type="parTrans" cxnId="{F4D28F94-2341-4FAE-B70F-883146436F55}">
      <dgm:prSet/>
      <dgm:spPr/>
      <dgm:t>
        <a:bodyPr/>
        <a:lstStyle/>
        <a:p>
          <a:endParaRPr lang="en-US"/>
        </a:p>
      </dgm:t>
    </dgm:pt>
    <dgm:pt modelId="{EE180AF2-82FE-4581-9859-2DA008A12567}" type="sibTrans" cxnId="{F4D28F94-2341-4FAE-B70F-883146436F55}">
      <dgm:prSet/>
      <dgm:spPr/>
      <dgm:t>
        <a:bodyPr/>
        <a:lstStyle/>
        <a:p>
          <a:endParaRPr lang="en-US"/>
        </a:p>
      </dgm:t>
    </dgm:pt>
    <dgm:pt modelId="{DCBA8D7B-561A-4BB2-836C-CC8E37A4D9B0}">
      <dgm:prSet/>
      <dgm:spPr/>
      <dgm:t>
        <a:bodyPr/>
        <a:lstStyle/>
        <a:p>
          <a:r>
            <a:rPr lang="en-GB"/>
            <a:t>Their focus on raising funds for research into medical causes reinforces:</a:t>
          </a:r>
          <a:endParaRPr lang="en-US"/>
        </a:p>
      </dgm:t>
    </dgm:pt>
    <dgm:pt modelId="{5AA4789B-F62B-404E-94A3-37F3B7D9A275}" type="parTrans" cxnId="{1404D066-478A-41C6-8FE1-48D68B26762F}">
      <dgm:prSet/>
      <dgm:spPr/>
      <dgm:t>
        <a:bodyPr/>
        <a:lstStyle/>
        <a:p>
          <a:endParaRPr lang="en-US"/>
        </a:p>
      </dgm:t>
    </dgm:pt>
    <dgm:pt modelId="{1AF13573-435B-4983-9A24-DA92A997B3F8}" type="sibTrans" cxnId="{1404D066-478A-41C6-8FE1-48D68B26762F}">
      <dgm:prSet/>
      <dgm:spPr/>
      <dgm:t>
        <a:bodyPr/>
        <a:lstStyle/>
        <a:p>
          <a:endParaRPr lang="en-US"/>
        </a:p>
      </dgm:t>
    </dgm:pt>
    <dgm:pt modelId="{B8EDBE46-9E2D-48A3-A8FE-B74DC8D44A84}">
      <dgm:prSet/>
      <dgm:spPr/>
      <dgm:t>
        <a:bodyPr/>
        <a:lstStyle/>
        <a:p>
          <a:r>
            <a:rPr lang="en-GB"/>
            <a:t>Disability is a condition</a:t>
          </a:r>
          <a:endParaRPr lang="en-US"/>
        </a:p>
      </dgm:t>
    </dgm:pt>
    <dgm:pt modelId="{5EF2DCD7-6873-43FA-BB5D-0677C1CE97E9}" type="parTrans" cxnId="{E2BC5D04-BFE4-4C14-BA98-73B3E7E1A522}">
      <dgm:prSet/>
      <dgm:spPr/>
      <dgm:t>
        <a:bodyPr/>
        <a:lstStyle/>
        <a:p>
          <a:endParaRPr lang="en-US"/>
        </a:p>
      </dgm:t>
    </dgm:pt>
    <dgm:pt modelId="{AFEE46C5-A8BB-451B-9B23-C501ABC9BCF9}" type="sibTrans" cxnId="{E2BC5D04-BFE4-4C14-BA98-73B3E7E1A522}">
      <dgm:prSet/>
      <dgm:spPr/>
      <dgm:t>
        <a:bodyPr/>
        <a:lstStyle/>
        <a:p>
          <a:endParaRPr lang="en-US"/>
        </a:p>
      </dgm:t>
    </dgm:pt>
    <dgm:pt modelId="{57FA19E1-AFAE-419B-A7E5-CE33BD949975}">
      <dgm:prSet/>
      <dgm:spPr/>
      <dgm:t>
        <a:bodyPr/>
        <a:lstStyle/>
        <a:p>
          <a:r>
            <a:rPr lang="en-GB"/>
            <a:t>People with disabilities have negative lives</a:t>
          </a:r>
          <a:endParaRPr lang="en-US"/>
        </a:p>
      </dgm:t>
    </dgm:pt>
    <dgm:pt modelId="{9EB26BBF-E665-4C8D-A3CD-BAC6D4F8E192}" type="parTrans" cxnId="{7647D3E5-F28D-4EF8-8510-0BA42FAA212C}">
      <dgm:prSet/>
      <dgm:spPr/>
      <dgm:t>
        <a:bodyPr/>
        <a:lstStyle/>
        <a:p>
          <a:endParaRPr lang="en-US"/>
        </a:p>
      </dgm:t>
    </dgm:pt>
    <dgm:pt modelId="{DF345496-E044-4542-8F6F-012EE88C04C8}" type="sibTrans" cxnId="{7647D3E5-F28D-4EF8-8510-0BA42FAA212C}">
      <dgm:prSet/>
      <dgm:spPr/>
      <dgm:t>
        <a:bodyPr/>
        <a:lstStyle/>
        <a:p>
          <a:endParaRPr lang="en-US"/>
        </a:p>
      </dgm:t>
    </dgm:pt>
    <dgm:pt modelId="{2DEDD194-69D4-407F-9847-4FDE586220A2}">
      <dgm:prSet/>
      <dgm:spPr/>
      <dgm:t>
        <a:bodyPr/>
        <a:lstStyle/>
        <a:p>
          <a:r>
            <a:rPr lang="en-GB"/>
            <a:t>Disability is an individual condition</a:t>
          </a:r>
          <a:endParaRPr lang="en-US"/>
        </a:p>
      </dgm:t>
    </dgm:pt>
    <dgm:pt modelId="{6E3BF101-8E82-4687-8233-577D340299CB}" type="parTrans" cxnId="{7CAB9A12-7291-40F2-8778-8CC14BA38A30}">
      <dgm:prSet/>
      <dgm:spPr/>
      <dgm:t>
        <a:bodyPr/>
        <a:lstStyle/>
        <a:p>
          <a:endParaRPr lang="en-US"/>
        </a:p>
      </dgm:t>
    </dgm:pt>
    <dgm:pt modelId="{DB1F9431-D89F-4442-9361-6594A246E0FA}" type="sibTrans" cxnId="{7CAB9A12-7291-40F2-8778-8CC14BA38A30}">
      <dgm:prSet/>
      <dgm:spPr/>
      <dgm:t>
        <a:bodyPr/>
        <a:lstStyle/>
        <a:p>
          <a:endParaRPr lang="en-US"/>
        </a:p>
      </dgm:t>
    </dgm:pt>
    <dgm:pt modelId="{1C7CB523-47D1-406A-9265-F17AC44F4B01}" type="pres">
      <dgm:prSet presAssocID="{1EBEF1BF-846F-45FE-9815-F0517E8CBD9F}" presName="Name0" presStyleCnt="0">
        <dgm:presLayoutVars>
          <dgm:dir/>
          <dgm:animLvl val="lvl"/>
          <dgm:resizeHandles val="exact"/>
        </dgm:presLayoutVars>
      </dgm:prSet>
      <dgm:spPr/>
    </dgm:pt>
    <dgm:pt modelId="{5FFB7314-03BA-4784-983C-E0C90BD1EF7C}" type="pres">
      <dgm:prSet presAssocID="{DCBA8D7B-561A-4BB2-836C-CC8E37A4D9B0}" presName="boxAndChildren" presStyleCnt="0"/>
      <dgm:spPr/>
    </dgm:pt>
    <dgm:pt modelId="{D6E8A7DF-89B8-4111-889F-9760B4173957}" type="pres">
      <dgm:prSet presAssocID="{DCBA8D7B-561A-4BB2-836C-CC8E37A4D9B0}" presName="parentTextBox" presStyleLbl="node1" presStyleIdx="0" presStyleCnt="3"/>
      <dgm:spPr/>
    </dgm:pt>
    <dgm:pt modelId="{9B3DCEE6-4AC3-424D-959E-782E83A3C784}" type="pres">
      <dgm:prSet presAssocID="{DCBA8D7B-561A-4BB2-836C-CC8E37A4D9B0}" presName="entireBox" presStyleLbl="node1" presStyleIdx="0" presStyleCnt="3"/>
      <dgm:spPr/>
    </dgm:pt>
    <dgm:pt modelId="{1BE7DF44-D572-4EBE-95A6-771F1EDFE1EE}" type="pres">
      <dgm:prSet presAssocID="{DCBA8D7B-561A-4BB2-836C-CC8E37A4D9B0}" presName="descendantBox" presStyleCnt="0"/>
      <dgm:spPr/>
    </dgm:pt>
    <dgm:pt modelId="{937E2EB8-DAAF-4D84-9033-C4B8E86C8008}" type="pres">
      <dgm:prSet presAssocID="{B8EDBE46-9E2D-48A3-A8FE-B74DC8D44A84}" presName="childTextBox" presStyleLbl="fgAccFollowNode1" presStyleIdx="0" presStyleCnt="3">
        <dgm:presLayoutVars>
          <dgm:bulletEnabled val="1"/>
        </dgm:presLayoutVars>
      </dgm:prSet>
      <dgm:spPr/>
    </dgm:pt>
    <dgm:pt modelId="{560D58CC-5848-4AFC-87F8-251BC69D5BAD}" type="pres">
      <dgm:prSet presAssocID="{57FA19E1-AFAE-419B-A7E5-CE33BD949975}" presName="childTextBox" presStyleLbl="fgAccFollowNode1" presStyleIdx="1" presStyleCnt="3">
        <dgm:presLayoutVars>
          <dgm:bulletEnabled val="1"/>
        </dgm:presLayoutVars>
      </dgm:prSet>
      <dgm:spPr/>
    </dgm:pt>
    <dgm:pt modelId="{03DDE48D-64E1-4000-A5CF-AD859C810929}" type="pres">
      <dgm:prSet presAssocID="{2DEDD194-69D4-407F-9847-4FDE586220A2}" presName="childTextBox" presStyleLbl="fgAccFollowNode1" presStyleIdx="2" presStyleCnt="3">
        <dgm:presLayoutVars>
          <dgm:bulletEnabled val="1"/>
        </dgm:presLayoutVars>
      </dgm:prSet>
      <dgm:spPr/>
    </dgm:pt>
    <dgm:pt modelId="{DE6B0DD5-97EA-49D3-8DD7-0535A1B19447}" type="pres">
      <dgm:prSet presAssocID="{EE180AF2-82FE-4581-9859-2DA008A12567}" presName="sp" presStyleCnt="0"/>
      <dgm:spPr/>
    </dgm:pt>
    <dgm:pt modelId="{245C0E02-4951-4F21-BA34-C1042F52CEC3}" type="pres">
      <dgm:prSet presAssocID="{38754C14-2E12-47DD-9ABE-D314297E795A}" presName="arrowAndChildren" presStyleCnt="0"/>
      <dgm:spPr/>
    </dgm:pt>
    <dgm:pt modelId="{B4990B45-B200-4EE9-A918-955ED5508D6B}" type="pres">
      <dgm:prSet presAssocID="{38754C14-2E12-47DD-9ABE-D314297E795A}" presName="parentTextArrow" presStyleLbl="node1" presStyleIdx="1" presStyleCnt="3"/>
      <dgm:spPr/>
    </dgm:pt>
    <dgm:pt modelId="{A8B5B61D-DD31-46F5-B4AA-BE925269589A}" type="pres">
      <dgm:prSet presAssocID="{4309CE55-19A1-4CA5-A98A-4AA5C145C8B9}" presName="sp" presStyleCnt="0"/>
      <dgm:spPr/>
    </dgm:pt>
    <dgm:pt modelId="{8DE2810B-38D5-4840-93C5-D3DCFC959C57}" type="pres">
      <dgm:prSet presAssocID="{39508B12-E466-4EF6-818B-A6A4500CC630}" presName="arrowAndChildren" presStyleCnt="0"/>
      <dgm:spPr/>
    </dgm:pt>
    <dgm:pt modelId="{595D5B4E-99F1-4EEC-AB92-1787ED9D59CB}" type="pres">
      <dgm:prSet presAssocID="{39508B12-E466-4EF6-818B-A6A4500CC630}" presName="parentTextArrow" presStyleLbl="node1" presStyleIdx="2" presStyleCnt="3" custLinFactNeighborX="-1252" custLinFactNeighborY="1521"/>
      <dgm:spPr/>
    </dgm:pt>
  </dgm:ptLst>
  <dgm:cxnLst>
    <dgm:cxn modelId="{E2BC5D04-BFE4-4C14-BA98-73B3E7E1A522}" srcId="{DCBA8D7B-561A-4BB2-836C-CC8E37A4D9B0}" destId="{B8EDBE46-9E2D-48A3-A8FE-B74DC8D44A84}" srcOrd="0" destOrd="0" parTransId="{5EF2DCD7-6873-43FA-BB5D-0677C1CE97E9}" sibTransId="{AFEE46C5-A8BB-451B-9B23-C501ABC9BCF9}"/>
    <dgm:cxn modelId="{0313AA08-40E4-401C-A422-B9C86BB92B3D}" type="presOf" srcId="{1EBEF1BF-846F-45FE-9815-F0517E8CBD9F}" destId="{1C7CB523-47D1-406A-9265-F17AC44F4B01}" srcOrd="0" destOrd="0" presId="urn:microsoft.com/office/officeart/2005/8/layout/process4"/>
    <dgm:cxn modelId="{7CAB9A12-7291-40F2-8778-8CC14BA38A30}" srcId="{DCBA8D7B-561A-4BB2-836C-CC8E37A4D9B0}" destId="{2DEDD194-69D4-407F-9847-4FDE586220A2}" srcOrd="2" destOrd="0" parTransId="{6E3BF101-8E82-4687-8233-577D340299CB}" sibTransId="{DB1F9431-D89F-4442-9361-6594A246E0FA}"/>
    <dgm:cxn modelId="{55B69628-E12F-489D-96E0-D9D47AAB30D4}" type="presOf" srcId="{2DEDD194-69D4-407F-9847-4FDE586220A2}" destId="{03DDE48D-64E1-4000-A5CF-AD859C810929}" srcOrd="0" destOrd="0" presId="urn:microsoft.com/office/officeart/2005/8/layout/process4"/>
    <dgm:cxn modelId="{1404D066-478A-41C6-8FE1-48D68B26762F}" srcId="{1EBEF1BF-846F-45FE-9815-F0517E8CBD9F}" destId="{DCBA8D7B-561A-4BB2-836C-CC8E37A4D9B0}" srcOrd="2" destOrd="0" parTransId="{5AA4789B-F62B-404E-94A3-37F3B7D9A275}" sibTransId="{1AF13573-435B-4983-9A24-DA92A997B3F8}"/>
    <dgm:cxn modelId="{6EAE506F-8B66-44D6-BFA5-EBF93FFA0FDA}" srcId="{1EBEF1BF-846F-45FE-9815-F0517E8CBD9F}" destId="{39508B12-E466-4EF6-818B-A6A4500CC630}" srcOrd="0" destOrd="0" parTransId="{AB00ACE2-E2A3-4104-A755-5DA08A260363}" sibTransId="{4309CE55-19A1-4CA5-A98A-4AA5C145C8B9}"/>
    <dgm:cxn modelId="{3BAAC155-544E-443F-A8F8-19D7612496EE}" type="presOf" srcId="{57FA19E1-AFAE-419B-A7E5-CE33BD949975}" destId="{560D58CC-5848-4AFC-87F8-251BC69D5BAD}" srcOrd="0" destOrd="0" presId="urn:microsoft.com/office/officeart/2005/8/layout/process4"/>
    <dgm:cxn modelId="{08557C56-BED2-4FAE-B98F-05F8EA4DBE08}" type="presOf" srcId="{B8EDBE46-9E2D-48A3-A8FE-B74DC8D44A84}" destId="{937E2EB8-DAAF-4D84-9033-C4B8E86C8008}" srcOrd="0" destOrd="0" presId="urn:microsoft.com/office/officeart/2005/8/layout/process4"/>
    <dgm:cxn modelId="{615C1A84-4CA6-4F73-BDB9-E0D5B3DEB4C8}" type="presOf" srcId="{38754C14-2E12-47DD-9ABE-D314297E795A}" destId="{B4990B45-B200-4EE9-A918-955ED5508D6B}" srcOrd="0" destOrd="0" presId="urn:microsoft.com/office/officeart/2005/8/layout/process4"/>
    <dgm:cxn modelId="{F4D28F94-2341-4FAE-B70F-883146436F55}" srcId="{1EBEF1BF-846F-45FE-9815-F0517E8CBD9F}" destId="{38754C14-2E12-47DD-9ABE-D314297E795A}" srcOrd="1" destOrd="0" parTransId="{12268128-D3CC-4BFA-9306-0E34ADA7A3F8}" sibTransId="{EE180AF2-82FE-4581-9859-2DA008A12567}"/>
    <dgm:cxn modelId="{B2E3F2D4-A55E-4D38-B9A5-8ECD4B318ABC}" type="presOf" srcId="{DCBA8D7B-561A-4BB2-836C-CC8E37A4D9B0}" destId="{D6E8A7DF-89B8-4111-889F-9760B4173957}" srcOrd="0" destOrd="0" presId="urn:microsoft.com/office/officeart/2005/8/layout/process4"/>
    <dgm:cxn modelId="{BD07DED6-76AC-4298-BF97-5BB7C6CA212F}" type="presOf" srcId="{DCBA8D7B-561A-4BB2-836C-CC8E37A4D9B0}" destId="{9B3DCEE6-4AC3-424D-959E-782E83A3C784}" srcOrd="1" destOrd="0" presId="urn:microsoft.com/office/officeart/2005/8/layout/process4"/>
    <dgm:cxn modelId="{F341AFDC-61B3-4D6A-8E97-2AA5471F16BA}" type="presOf" srcId="{39508B12-E466-4EF6-818B-A6A4500CC630}" destId="{595D5B4E-99F1-4EEC-AB92-1787ED9D59CB}" srcOrd="0" destOrd="0" presId="urn:microsoft.com/office/officeart/2005/8/layout/process4"/>
    <dgm:cxn modelId="{7647D3E5-F28D-4EF8-8510-0BA42FAA212C}" srcId="{DCBA8D7B-561A-4BB2-836C-CC8E37A4D9B0}" destId="{57FA19E1-AFAE-419B-A7E5-CE33BD949975}" srcOrd="1" destOrd="0" parTransId="{9EB26BBF-E665-4C8D-A3CD-BAC6D4F8E192}" sibTransId="{DF345496-E044-4542-8F6F-012EE88C04C8}"/>
    <dgm:cxn modelId="{A13D884E-28B8-49A2-9B5C-2E428EB84018}" type="presParOf" srcId="{1C7CB523-47D1-406A-9265-F17AC44F4B01}" destId="{5FFB7314-03BA-4784-983C-E0C90BD1EF7C}" srcOrd="0" destOrd="0" presId="urn:microsoft.com/office/officeart/2005/8/layout/process4"/>
    <dgm:cxn modelId="{F4AEFF3E-42D6-4AA0-B980-4AA240DDDE41}" type="presParOf" srcId="{5FFB7314-03BA-4784-983C-E0C90BD1EF7C}" destId="{D6E8A7DF-89B8-4111-889F-9760B4173957}" srcOrd="0" destOrd="0" presId="urn:microsoft.com/office/officeart/2005/8/layout/process4"/>
    <dgm:cxn modelId="{4E0ACC88-D2B7-4530-A030-0ADF3B537530}" type="presParOf" srcId="{5FFB7314-03BA-4784-983C-E0C90BD1EF7C}" destId="{9B3DCEE6-4AC3-424D-959E-782E83A3C784}" srcOrd="1" destOrd="0" presId="urn:microsoft.com/office/officeart/2005/8/layout/process4"/>
    <dgm:cxn modelId="{E6532E1D-8795-44BA-A056-82C4DD473A3E}" type="presParOf" srcId="{5FFB7314-03BA-4784-983C-E0C90BD1EF7C}" destId="{1BE7DF44-D572-4EBE-95A6-771F1EDFE1EE}" srcOrd="2" destOrd="0" presId="urn:microsoft.com/office/officeart/2005/8/layout/process4"/>
    <dgm:cxn modelId="{AB0B844A-1583-4FB9-9305-962DA95637B4}" type="presParOf" srcId="{1BE7DF44-D572-4EBE-95A6-771F1EDFE1EE}" destId="{937E2EB8-DAAF-4D84-9033-C4B8E86C8008}" srcOrd="0" destOrd="0" presId="urn:microsoft.com/office/officeart/2005/8/layout/process4"/>
    <dgm:cxn modelId="{175A21C6-F4D8-4C7E-8F55-1667F6E16415}" type="presParOf" srcId="{1BE7DF44-D572-4EBE-95A6-771F1EDFE1EE}" destId="{560D58CC-5848-4AFC-87F8-251BC69D5BAD}" srcOrd="1" destOrd="0" presId="urn:microsoft.com/office/officeart/2005/8/layout/process4"/>
    <dgm:cxn modelId="{ECF17BEE-32BC-462C-A511-B246A9B27E3A}" type="presParOf" srcId="{1BE7DF44-D572-4EBE-95A6-771F1EDFE1EE}" destId="{03DDE48D-64E1-4000-A5CF-AD859C810929}" srcOrd="2" destOrd="0" presId="urn:microsoft.com/office/officeart/2005/8/layout/process4"/>
    <dgm:cxn modelId="{0F0B62F6-C9D2-4B33-A9D8-51D17E5C04C7}" type="presParOf" srcId="{1C7CB523-47D1-406A-9265-F17AC44F4B01}" destId="{DE6B0DD5-97EA-49D3-8DD7-0535A1B19447}" srcOrd="1" destOrd="0" presId="urn:microsoft.com/office/officeart/2005/8/layout/process4"/>
    <dgm:cxn modelId="{05524A79-1C82-40B8-B65C-690D122826DD}" type="presParOf" srcId="{1C7CB523-47D1-406A-9265-F17AC44F4B01}" destId="{245C0E02-4951-4F21-BA34-C1042F52CEC3}" srcOrd="2" destOrd="0" presId="urn:microsoft.com/office/officeart/2005/8/layout/process4"/>
    <dgm:cxn modelId="{D2706B1D-6F7A-454D-A96A-8256B771B5A4}" type="presParOf" srcId="{245C0E02-4951-4F21-BA34-C1042F52CEC3}" destId="{B4990B45-B200-4EE9-A918-955ED5508D6B}" srcOrd="0" destOrd="0" presId="urn:microsoft.com/office/officeart/2005/8/layout/process4"/>
    <dgm:cxn modelId="{19306735-BAAB-4EE1-8593-BC30C9AD982B}" type="presParOf" srcId="{1C7CB523-47D1-406A-9265-F17AC44F4B01}" destId="{A8B5B61D-DD31-46F5-B4AA-BE925269589A}" srcOrd="3" destOrd="0" presId="urn:microsoft.com/office/officeart/2005/8/layout/process4"/>
    <dgm:cxn modelId="{4520FB85-737E-45EB-A4E6-33A831A55BC0}" type="presParOf" srcId="{1C7CB523-47D1-406A-9265-F17AC44F4B01}" destId="{8DE2810B-38D5-4840-93C5-D3DCFC959C57}" srcOrd="4" destOrd="0" presId="urn:microsoft.com/office/officeart/2005/8/layout/process4"/>
    <dgm:cxn modelId="{1D3172A9-3FE6-4097-A0A4-3EED09CBD416}" type="presParOf" srcId="{8DE2810B-38D5-4840-93C5-D3DCFC959C57}" destId="{595D5B4E-99F1-4EEC-AB92-1787ED9D59C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5DB0F-0FEA-4FBC-A496-5041CF5B28F4}">
      <dsp:nvSpPr>
        <dsp:cNvPr id="0" name=""/>
        <dsp:cNvSpPr/>
      </dsp:nvSpPr>
      <dsp:spPr>
        <a:xfrm>
          <a:off x="0" y="98293"/>
          <a:ext cx="3080684" cy="1848410"/>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baseline="0" dirty="0">
              <a:solidFill>
                <a:schemeClr val="tx1"/>
              </a:solidFill>
            </a:rPr>
            <a:t>Moral</a:t>
          </a:r>
          <a:endParaRPr lang="en-US" sz="3400" kern="1200" dirty="0">
            <a:solidFill>
              <a:schemeClr val="tx1"/>
            </a:solidFill>
          </a:endParaRPr>
        </a:p>
      </dsp:txBody>
      <dsp:txXfrm>
        <a:off x="0" y="98293"/>
        <a:ext cx="3080684" cy="1848410"/>
      </dsp:txXfrm>
    </dsp:sp>
    <dsp:sp modelId="{0562D31B-1B09-4688-842F-19CCB48F94BE}">
      <dsp:nvSpPr>
        <dsp:cNvPr id="0" name=""/>
        <dsp:cNvSpPr/>
      </dsp:nvSpPr>
      <dsp:spPr>
        <a:xfrm>
          <a:off x="3388753" y="98293"/>
          <a:ext cx="3080684" cy="1848410"/>
        </a:xfrm>
        <a:prstGeom prst="rect">
          <a:avLst/>
        </a:prstGeom>
        <a:solidFill>
          <a:schemeClr val="accent5">
            <a:hueOff val="-1986775"/>
            <a:satOff val="7962"/>
            <a:lumOff val="172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b="0" kern="1200" baseline="0" dirty="0">
              <a:solidFill>
                <a:schemeClr val="tx1"/>
              </a:solidFill>
            </a:rPr>
            <a:t>Medical</a:t>
          </a:r>
          <a:endParaRPr lang="en-US" sz="3400" b="0" kern="1200" dirty="0">
            <a:solidFill>
              <a:schemeClr val="tx1"/>
            </a:solidFill>
          </a:endParaRPr>
        </a:p>
      </dsp:txBody>
      <dsp:txXfrm>
        <a:off x="3388753" y="98293"/>
        <a:ext cx="3080684" cy="1848410"/>
      </dsp:txXfrm>
    </dsp:sp>
    <dsp:sp modelId="{FA7982E9-D328-4797-B252-E1660A947623}">
      <dsp:nvSpPr>
        <dsp:cNvPr id="0" name=""/>
        <dsp:cNvSpPr/>
      </dsp:nvSpPr>
      <dsp:spPr>
        <a:xfrm>
          <a:off x="6777506" y="119809"/>
          <a:ext cx="3080684" cy="1848410"/>
        </a:xfrm>
        <a:prstGeom prst="rect">
          <a:avLst/>
        </a:prstGeom>
        <a:solidFill>
          <a:schemeClr val="accent5">
            <a:hueOff val="-3973551"/>
            <a:satOff val="15924"/>
            <a:lumOff val="3451"/>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baseline="0" dirty="0">
              <a:solidFill>
                <a:schemeClr val="tx1"/>
              </a:solidFill>
            </a:rPr>
            <a:t>Personal Tragedy </a:t>
          </a:r>
          <a:endParaRPr lang="en-US" sz="3400" kern="1200" dirty="0">
            <a:solidFill>
              <a:schemeClr val="tx1"/>
            </a:solidFill>
          </a:endParaRPr>
        </a:p>
      </dsp:txBody>
      <dsp:txXfrm>
        <a:off x="6777506" y="119809"/>
        <a:ext cx="3080684" cy="1848410"/>
      </dsp:txXfrm>
    </dsp:sp>
    <dsp:sp modelId="{2392A5F4-40F1-43FE-8A40-8B57B58843BA}">
      <dsp:nvSpPr>
        <dsp:cNvPr id="0" name=""/>
        <dsp:cNvSpPr/>
      </dsp:nvSpPr>
      <dsp:spPr>
        <a:xfrm>
          <a:off x="0" y="2254773"/>
          <a:ext cx="3080684" cy="1848410"/>
        </a:xfrm>
        <a:prstGeom prst="rect">
          <a:avLst/>
        </a:prstGeom>
        <a:solidFill>
          <a:schemeClr val="accent5">
            <a:hueOff val="-5960326"/>
            <a:satOff val="23887"/>
            <a:lumOff val="517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b="0" kern="1200" baseline="0" dirty="0">
              <a:solidFill>
                <a:schemeClr val="tx1"/>
              </a:solidFill>
            </a:rPr>
            <a:t>Social</a:t>
          </a:r>
          <a:endParaRPr lang="en-US" sz="3400" b="0" kern="1200" dirty="0">
            <a:solidFill>
              <a:schemeClr val="tx1"/>
            </a:solidFill>
          </a:endParaRPr>
        </a:p>
      </dsp:txBody>
      <dsp:txXfrm>
        <a:off x="0" y="2254773"/>
        <a:ext cx="3080684" cy="1848410"/>
      </dsp:txXfrm>
    </dsp:sp>
    <dsp:sp modelId="{7EBA3DAD-EB0E-4D2C-A52A-C94379849CDF}">
      <dsp:nvSpPr>
        <dsp:cNvPr id="0" name=""/>
        <dsp:cNvSpPr/>
      </dsp:nvSpPr>
      <dsp:spPr>
        <a:xfrm>
          <a:off x="3388753" y="2254773"/>
          <a:ext cx="3080684" cy="1848410"/>
        </a:xfrm>
        <a:prstGeom prst="rect">
          <a:avLst/>
        </a:prstGeom>
        <a:solidFill>
          <a:schemeClr val="accent5">
            <a:hueOff val="-7947101"/>
            <a:satOff val="31849"/>
            <a:lumOff val="690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baseline="0" dirty="0">
              <a:solidFill>
                <a:schemeClr val="tx1"/>
              </a:solidFill>
            </a:rPr>
            <a:t>Minority (socio-political) </a:t>
          </a:r>
          <a:endParaRPr lang="en-US" sz="3400" kern="1200" dirty="0">
            <a:solidFill>
              <a:schemeClr val="tx1"/>
            </a:solidFill>
          </a:endParaRPr>
        </a:p>
      </dsp:txBody>
      <dsp:txXfrm>
        <a:off x="3388753" y="2254773"/>
        <a:ext cx="3080684" cy="1848410"/>
      </dsp:txXfrm>
    </dsp:sp>
    <dsp:sp modelId="{FB36E615-4372-4E17-BD76-1B087D470145}">
      <dsp:nvSpPr>
        <dsp:cNvPr id="0" name=""/>
        <dsp:cNvSpPr/>
      </dsp:nvSpPr>
      <dsp:spPr>
        <a:xfrm>
          <a:off x="6777506" y="2254773"/>
          <a:ext cx="3080684" cy="1848410"/>
        </a:xfrm>
        <a:prstGeom prst="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baseline="0" dirty="0">
              <a:solidFill>
                <a:schemeClr val="tx1"/>
              </a:solidFill>
            </a:rPr>
            <a:t>Affirmative </a:t>
          </a:r>
          <a:endParaRPr lang="en-US" sz="3400" kern="1200" dirty="0">
            <a:solidFill>
              <a:schemeClr val="tx1"/>
            </a:solidFill>
          </a:endParaRPr>
        </a:p>
      </dsp:txBody>
      <dsp:txXfrm>
        <a:off x="6777506" y="2254773"/>
        <a:ext cx="3080684" cy="18484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978772-ADF2-4CBF-8A33-C6C3A54049EC}">
      <dsp:nvSpPr>
        <dsp:cNvPr id="0" name=""/>
        <dsp:cNvSpPr/>
      </dsp:nvSpPr>
      <dsp:spPr>
        <a:xfrm>
          <a:off x="0" y="642"/>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78B0B7-815A-44C1-B164-44A79BCBF1A8}">
      <dsp:nvSpPr>
        <dsp:cNvPr id="0" name=""/>
        <dsp:cNvSpPr/>
      </dsp:nvSpPr>
      <dsp:spPr>
        <a:xfrm>
          <a:off x="0" y="642"/>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Pre-industrial revolution, people with impairments were part of the ‘mass poor’ (Borsay, 2002)</a:t>
          </a:r>
          <a:endParaRPr lang="en-US" sz="1700" kern="1200"/>
        </a:p>
      </dsp:txBody>
      <dsp:txXfrm>
        <a:off x="0" y="642"/>
        <a:ext cx="5990135" cy="751538"/>
      </dsp:txXfrm>
    </dsp:sp>
    <dsp:sp modelId="{FC907A15-95D9-4DEC-B811-208902F9B218}">
      <dsp:nvSpPr>
        <dsp:cNvPr id="0" name=""/>
        <dsp:cNvSpPr/>
      </dsp:nvSpPr>
      <dsp:spPr>
        <a:xfrm>
          <a:off x="0" y="752180"/>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1876E4-0964-4BDA-8D1D-47B2F1634D38}">
      <dsp:nvSpPr>
        <dsp:cNvPr id="0" name=""/>
        <dsp:cNvSpPr/>
      </dsp:nvSpPr>
      <dsp:spPr>
        <a:xfrm>
          <a:off x="0" y="752180"/>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At the ‘bottom’ of society but not excluded (Borsay, 2002)</a:t>
          </a:r>
          <a:endParaRPr lang="en-US" sz="1700" kern="1200"/>
        </a:p>
      </dsp:txBody>
      <dsp:txXfrm>
        <a:off x="0" y="752180"/>
        <a:ext cx="5990135" cy="751538"/>
      </dsp:txXfrm>
    </dsp:sp>
    <dsp:sp modelId="{1F4D200B-6671-4800-98DB-DADA61886BFE}">
      <dsp:nvSpPr>
        <dsp:cNvPr id="0" name=""/>
        <dsp:cNvSpPr/>
      </dsp:nvSpPr>
      <dsp:spPr>
        <a:xfrm>
          <a:off x="0" y="1503719"/>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5679DA-DEA7-4D6B-8D00-13CF0122B9EB}">
      <dsp:nvSpPr>
        <dsp:cNvPr id="0" name=""/>
        <dsp:cNvSpPr/>
      </dsp:nvSpPr>
      <dsp:spPr>
        <a:xfrm>
          <a:off x="0" y="1503719"/>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Life was difficult but it was for most people (Cameron, 2014)</a:t>
          </a:r>
          <a:endParaRPr lang="en-US" sz="1700" kern="1200"/>
        </a:p>
      </dsp:txBody>
      <dsp:txXfrm>
        <a:off x="0" y="1503719"/>
        <a:ext cx="5990135" cy="751538"/>
      </dsp:txXfrm>
    </dsp:sp>
    <dsp:sp modelId="{7E11CA16-E838-4C37-B6BD-1E2463EA62EF}">
      <dsp:nvSpPr>
        <dsp:cNvPr id="0" name=""/>
        <dsp:cNvSpPr/>
      </dsp:nvSpPr>
      <dsp:spPr>
        <a:xfrm>
          <a:off x="0" y="2255257"/>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93EF70-9E20-42CF-8225-331D48B4EB74}">
      <dsp:nvSpPr>
        <dsp:cNvPr id="0" name=""/>
        <dsp:cNvSpPr/>
      </dsp:nvSpPr>
      <dsp:spPr>
        <a:xfrm>
          <a:off x="0" y="2255257"/>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Pre-industrial revolution people with impairments worked within their community (Oliver and Barnes, 2012)</a:t>
          </a:r>
          <a:endParaRPr lang="en-US" sz="1700" kern="1200"/>
        </a:p>
      </dsp:txBody>
      <dsp:txXfrm>
        <a:off x="0" y="2255257"/>
        <a:ext cx="5990135" cy="751538"/>
      </dsp:txXfrm>
    </dsp:sp>
    <dsp:sp modelId="{FD926A5F-3175-434E-AC90-3B071E0CD622}">
      <dsp:nvSpPr>
        <dsp:cNvPr id="0" name=""/>
        <dsp:cNvSpPr/>
      </dsp:nvSpPr>
      <dsp:spPr>
        <a:xfrm>
          <a:off x="0" y="3006796"/>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2E1505-5B51-4725-BF11-A0B48445CA00}">
      <dsp:nvSpPr>
        <dsp:cNvPr id="0" name=""/>
        <dsp:cNvSpPr/>
      </dsp:nvSpPr>
      <dsp:spPr>
        <a:xfrm>
          <a:off x="0" y="3006796"/>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Industrial revolution brought factories and the need for ‘able-bodied’ workers to use machinery (Cameron, 2014)</a:t>
          </a:r>
          <a:endParaRPr lang="en-US" sz="1700" kern="1200"/>
        </a:p>
      </dsp:txBody>
      <dsp:txXfrm>
        <a:off x="0" y="3006796"/>
        <a:ext cx="5990135" cy="751538"/>
      </dsp:txXfrm>
    </dsp:sp>
    <dsp:sp modelId="{EF9FAAA9-0986-4A36-9B90-0DDABE191568}">
      <dsp:nvSpPr>
        <dsp:cNvPr id="0" name=""/>
        <dsp:cNvSpPr/>
      </dsp:nvSpPr>
      <dsp:spPr>
        <a:xfrm>
          <a:off x="0" y="3758334"/>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57424B-FA12-40AD-9614-442CBE42AC29}">
      <dsp:nvSpPr>
        <dsp:cNvPr id="0" name=""/>
        <dsp:cNvSpPr/>
      </dsp:nvSpPr>
      <dsp:spPr>
        <a:xfrm>
          <a:off x="0" y="3758334"/>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People with impairments became excluded, removed from the mainstream and institutionalised (Cameron, 2014, p. 66)</a:t>
          </a:r>
          <a:endParaRPr lang="en-US" sz="1700" kern="1200"/>
        </a:p>
      </dsp:txBody>
      <dsp:txXfrm>
        <a:off x="0" y="3758334"/>
        <a:ext cx="5990135" cy="751538"/>
      </dsp:txXfrm>
    </dsp:sp>
    <dsp:sp modelId="{7D46C059-1FDF-4276-ADA2-8CD2F10718E0}">
      <dsp:nvSpPr>
        <dsp:cNvPr id="0" name=""/>
        <dsp:cNvSpPr/>
      </dsp:nvSpPr>
      <dsp:spPr>
        <a:xfrm>
          <a:off x="0" y="4509873"/>
          <a:ext cx="5990135"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54C000-F100-436B-91A8-6AD04305CA54}">
      <dsp:nvSpPr>
        <dsp:cNvPr id="0" name=""/>
        <dsp:cNvSpPr/>
      </dsp:nvSpPr>
      <dsp:spPr>
        <a:xfrm>
          <a:off x="0" y="4509873"/>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In institutions medical professionals turned impairments (disability) into a medical issue (Oliver, 1990)</a:t>
          </a:r>
          <a:endParaRPr lang="en-US" sz="1700" kern="1200"/>
        </a:p>
      </dsp:txBody>
      <dsp:txXfrm>
        <a:off x="0" y="4509873"/>
        <a:ext cx="5990135" cy="7515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C0875-F82F-4A61-8AE4-5B5D9E685D23}">
      <dsp:nvSpPr>
        <dsp:cNvPr id="0" name=""/>
        <dsp:cNvSpPr/>
      </dsp:nvSpPr>
      <dsp:spPr>
        <a:xfrm>
          <a:off x="0" y="2626262"/>
          <a:ext cx="8595360" cy="1723112"/>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a:t>Goals of intervention:</a:t>
          </a:r>
          <a:endParaRPr lang="en-US" sz="3100" kern="1200"/>
        </a:p>
      </dsp:txBody>
      <dsp:txXfrm>
        <a:off x="0" y="2626262"/>
        <a:ext cx="8595360" cy="930480"/>
      </dsp:txXfrm>
    </dsp:sp>
    <dsp:sp modelId="{91B83247-F3EC-4124-B4EA-283D7BB497B2}">
      <dsp:nvSpPr>
        <dsp:cNvPr id="0" name=""/>
        <dsp:cNvSpPr/>
      </dsp:nvSpPr>
      <dsp:spPr>
        <a:xfrm>
          <a:off x="4196" y="3522280"/>
          <a:ext cx="2862322" cy="79263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a:t>Spiritual or divine or acceptance.</a:t>
          </a:r>
          <a:endParaRPr lang="en-US" sz="2100" kern="1200"/>
        </a:p>
      </dsp:txBody>
      <dsp:txXfrm>
        <a:off x="4196" y="3522280"/>
        <a:ext cx="2862322" cy="792631"/>
      </dsp:txXfrm>
    </dsp:sp>
    <dsp:sp modelId="{6121A87C-E270-432D-9B41-F8C75816A6B6}">
      <dsp:nvSpPr>
        <dsp:cNvPr id="0" name=""/>
        <dsp:cNvSpPr/>
      </dsp:nvSpPr>
      <dsp:spPr>
        <a:xfrm>
          <a:off x="2866518" y="3522280"/>
          <a:ext cx="2862322" cy="79263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a:t>Increased faith and forbearance.</a:t>
          </a:r>
          <a:endParaRPr lang="en-US" sz="2100" kern="1200"/>
        </a:p>
      </dsp:txBody>
      <dsp:txXfrm>
        <a:off x="2866518" y="3522280"/>
        <a:ext cx="2862322" cy="792631"/>
      </dsp:txXfrm>
    </dsp:sp>
    <dsp:sp modelId="{973D6860-60F4-4AB3-8F99-4CBB8DFF55F8}">
      <dsp:nvSpPr>
        <dsp:cNvPr id="0" name=""/>
        <dsp:cNvSpPr/>
      </dsp:nvSpPr>
      <dsp:spPr>
        <a:xfrm>
          <a:off x="5728841" y="3522280"/>
          <a:ext cx="2862322" cy="792631"/>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GB" sz="2100" kern="1200"/>
            <a:t>Finding meaning and purpose in affliction.</a:t>
          </a:r>
          <a:endParaRPr lang="en-US" sz="2100" kern="1200"/>
        </a:p>
      </dsp:txBody>
      <dsp:txXfrm>
        <a:off x="5728841" y="3522280"/>
        <a:ext cx="2862322" cy="792631"/>
      </dsp:txXfrm>
    </dsp:sp>
    <dsp:sp modelId="{99B18FC5-A71D-4927-96B3-EC7D965906F4}">
      <dsp:nvSpPr>
        <dsp:cNvPr id="0" name=""/>
        <dsp:cNvSpPr/>
      </dsp:nvSpPr>
      <dsp:spPr>
        <a:xfrm rot="10800000">
          <a:off x="0" y="16034"/>
          <a:ext cx="8595360" cy="2650146"/>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dirty="0"/>
            <a:t>Oldest of all disability models but, arguably, still the most prevalent worldwide.</a:t>
          </a:r>
          <a:endParaRPr lang="en-US" sz="3100" kern="1200" dirty="0"/>
        </a:p>
      </dsp:txBody>
      <dsp:txXfrm rot="10800000">
        <a:off x="0" y="16034"/>
        <a:ext cx="8595360" cy="17219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7D777-EEDC-4800-84F3-6A1AFC44BE2B}">
      <dsp:nvSpPr>
        <dsp:cNvPr id="0" name=""/>
        <dsp:cNvSpPr/>
      </dsp:nvSpPr>
      <dsp:spPr>
        <a:xfrm>
          <a:off x="0" y="0"/>
          <a:ext cx="6934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5837A7-257F-4E24-B35C-8F0659DBE862}">
      <dsp:nvSpPr>
        <dsp:cNvPr id="0" name=""/>
        <dsp:cNvSpPr/>
      </dsp:nvSpPr>
      <dsp:spPr>
        <a:xfrm>
          <a:off x="0" y="0"/>
          <a:ext cx="6934200" cy="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Believes that disability is a defect caused by moral lapse or sins</a:t>
          </a:r>
          <a:endParaRPr lang="en-US" sz="1900" kern="1200" dirty="0"/>
        </a:p>
      </dsp:txBody>
      <dsp:txXfrm>
        <a:off x="0" y="0"/>
        <a:ext cx="6934200" cy="729853"/>
      </dsp:txXfrm>
    </dsp:sp>
    <dsp:sp modelId="{1415AE34-096F-489F-A57C-776F58879922}">
      <dsp:nvSpPr>
        <dsp:cNvPr id="0" name=""/>
        <dsp:cNvSpPr/>
      </dsp:nvSpPr>
      <dsp:spPr>
        <a:xfrm>
          <a:off x="0" y="729853"/>
          <a:ext cx="6934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25CF56-2CBB-4C75-8547-EBF8710F944D}">
      <dsp:nvSpPr>
        <dsp:cNvPr id="0" name=""/>
        <dsp:cNvSpPr/>
      </dsp:nvSpPr>
      <dsp:spPr>
        <a:xfrm>
          <a:off x="0" y="729853"/>
          <a:ext cx="6934200" cy="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Includes myth that as one sense is impaired by disability another is heightened, i.e., the blind seer</a:t>
          </a:r>
          <a:endParaRPr lang="en-US" sz="1900" kern="1200" dirty="0"/>
        </a:p>
      </dsp:txBody>
      <dsp:txXfrm>
        <a:off x="0" y="729853"/>
        <a:ext cx="6934200" cy="729853"/>
      </dsp:txXfrm>
    </dsp:sp>
    <dsp:sp modelId="{7760464C-F164-4287-933D-2312759EF470}">
      <dsp:nvSpPr>
        <dsp:cNvPr id="0" name=""/>
        <dsp:cNvSpPr/>
      </dsp:nvSpPr>
      <dsp:spPr>
        <a:xfrm>
          <a:off x="0" y="1459706"/>
          <a:ext cx="6934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129FBB-9529-4E9B-BB8E-17C2793C31C2}">
      <dsp:nvSpPr>
        <dsp:cNvPr id="0" name=""/>
        <dsp:cNvSpPr/>
      </dsp:nvSpPr>
      <dsp:spPr>
        <a:xfrm>
          <a:off x="0" y="1459706"/>
          <a:ext cx="6934200" cy="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Shame to the person with the disability and their family </a:t>
          </a:r>
          <a:endParaRPr lang="en-US" sz="1900" kern="1200"/>
        </a:p>
      </dsp:txBody>
      <dsp:txXfrm>
        <a:off x="0" y="1459706"/>
        <a:ext cx="6934200" cy="729853"/>
      </dsp:txXfrm>
    </dsp:sp>
    <dsp:sp modelId="{EFD6D0CC-EE1A-4C4D-9964-8148DC56317D}">
      <dsp:nvSpPr>
        <dsp:cNvPr id="0" name=""/>
        <dsp:cNvSpPr/>
      </dsp:nvSpPr>
      <dsp:spPr>
        <a:xfrm>
          <a:off x="0" y="2189559"/>
          <a:ext cx="6934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3FFA87-1CE7-4710-A013-C1C9105EF242}">
      <dsp:nvSpPr>
        <dsp:cNvPr id="0" name=""/>
        <dsp:cNvSpPr/>
      </dsp:nvSpPr>
      <dsp:spPr>
        <a:xfrm>
          <a:off x="0" y="2189559"/>
          <a:ext cx="6934200" cy="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 family must address their immoral nature as evidenced through the presence of a disabled family member. </a:t>
          </a:r>
          <a:endParaRPr lang="en-US" sz="1900" kern="1200"/>
        </a:p>
      </dsp:txBody>
      <dsp:txXfrm>
        <a:off x="0" y="2189559"/>
        <a:ext cx="6934200" cy="729853"/>
      </dsp:txXfrm>
    </dsp:sp>
    <dsp:sp modelId="{19794A11-AE4F-4E25-B0E2-7F487A7311CF}">
      <dsp:nvSpPr>
        <dsp:cNvPr id="0" name=""/>
        <dsp:cNvSpPr/>
      </dsp:nvSpPr>
      <dsp:spPr>
        <a:xfrm>
          <a:off x="0" y="2919412"/>
          <a:ext cx="6934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B12D0A-F3EF-42F6-BE33-F2F72F74D993}">
      <dsp:nvSpPr>
        <dsp:cNvPr id="0" name=""/>
        <dsp:cNvSpPr/>
      </dsp:nvSpPr>
      <dsp:spPr>
        <a:xfrm>
          <a:off x="0" y="2919412"/>
          <a:ext cx="6934200" cy="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Ostracised from family and community, </a:t>
          </a:r>
          <a:endParaRPr lang="en-US" sz="1900" kern="1200"/>
        </a:p>
      </dsp:txBody>
      <dsp:txXfrm>
        <a:off x="0" y="2919412"/>
        <a:ext cx="6934200" cy="729853"/>
      </dsp:txXfrm>
    </dsp:sp>
    <dsp:sp modelId="{F68DA241-50CB-45C7-A255-D266BC7BEC2C}">
      <dsp:nvSpPr>
        <dsp:cNvPr id="0" name=""/>
        <dsp:cNvSpPr/>
      </dsp:nvSpPr>
      <dsp:spPr>
        <a:xfrm>
          <a:off x="0" y="3649265"/>
          <a:ext cx="6934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5332E6-14C8-4D87-BF01-2CCBEE33060B}">
      <dsp:nvSpPr>
        <dsp:cNvPr id="0" name=""/>
        <dsp:cNvSpPr/>
      </dsp:nvSpPr>
      <dsp:spPr>
        <a:xfrm>
          <a:off x="0" y="3649265"/>
          <a:ext cx="6934200" cy="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Feeling profound shame</a:t>
          </a:r>
          <a:endParaRPr lang="en-US" sz="1900" kern="1200"/>
        </a:p>
      </dsp:txBody>
      <dsp:txXfrm>
        <a:off x="0" y="3649265"/>
        <a:ext cx="6934200" cy="729853"/>
      </dsp:txXfrm>
    </dsp:sp>
    <dsp:sp modelId="{4001B9FE-F1AC-44A5-83A1-29C1266D023A}">
      <dsp:nvSpPr>
        <dsp:cNvPr id="0" name=""/>
        <dsp:cNvSpPr/>
      </dsp:nvSpPr>
      <dsp:spPr>
        <a:xfrm>
          <a:off x="0" y="4379118"/>
          <a:ext cx="6934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86A886-68BC-4A95-8327-86446FB3CD56}">
      <dsp:nvSpPr>
        <dsp:cNvPr id="0" name=""/>
        <dsp:cNvSpPr/>
      </dsp:nvSpPr>
      <dsp:spPr>
        <a:xfrm>
          <a:off x="0" y="4379118"/>
          <a:ext cx="6934200" cy="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Hiding disability symptoms of the person with a disability. </a:t>
          </a:r>
          <a:endParaRPr lang="en-US" sz="1900" kern="1200"/>
        </a:p>
      </dsp:txBody>
      <dsp:txXfrm>
        <a:off x="0" y="4379118"/>
        <a:ext cx="6934200" cy="729853"/>
      </dsp:txXfrm>
    </dsp:sp>
    <dsp:sp modelId="{0F5C989C-AAE0-4766-95B1-66C9CB5DF0BE}">
      <dsp:nvSpPr>
        <dsp:cNvPr id="0" name=""/>
        <dsp:cNvSpPr/>
      </dsp:nvSpPr>
      <dsp:spPr>
        <a:xfrm>
          <a:off x="0" y="5108971"/>
          <a:ext cx="69342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491DA5-39A8-4BEE-A33B-9E204FD2A6BE}">
      <dsp:nvSpPr>
        <dsp:cNvPr id="0" name=""/>
        <dsp:cNvSpPr/>
      </dsp:nvSpPr>
      <dsp:spPr>
        <a:xfrm>
          <a:off x="0" y="5108971"/>
          <a:ext cx="6934200" cy="729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Disability exposes sinful (past and present) lives of family.</a:t>
          </a:r>
          <a:endParaRPr lang="en-US" sz="1900" kern="1200"/>
        </a:p>
      </dsp:txBody>
      <dsp:txXfrm>
        <a:off x="0" y="5108971"/>
        <a:ext cx="6934200" cy="7298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60D02D-5275-4C0E-BDB9-251B905ABC18}">
      <dsp:nvSpPr>
        <dsp:cNvPr id="0" name=""/>
        <dsp:cNvSpPr/>
      </dsp:nvSpPr>
      <dsp:spPr>
        <a:xfrm>
          <a:off x="263168" y="433"/>
          <a:ext cx="3231239" cy="1938743"/>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dirty="0">
              <a:solidFill>
                <a:schemeClr val="tx1"/>
              </a:solidFill>
            </a:rPr>
            <a:t>Ancient Greece: God’s dismay</a:t>
          </a:r>
          <a:endParaRPr lang="en-US" sz="1800" kern="1200" dirty="0">
            <a:solidFill>
              <a:schemeClr val="tx1"/>
            </a:solidFill>
          </a:endParaRPr>
        </a:p>
      </dsp:txBody>
      <dsp:txXfrm>
        <a:off x="263168" y="433"/>
        <a:ext cx="3231239" cy="1938743"/>
      </dsp:txXfrm>
    </dsp:sp>
    <dsp:sp modelId="{D76D2721-CA4D-4211-855A-96FE99720AEF}">
      <dsp:nvSpPr>
        <dsp:cNvPr id="0" name=""/>
        <dsp:cNvSpPr/>
      </dsp:nvSpPr>
      <dsp:spPr>
        <a:xfrm>
          <a:off x="3817531" y="433"/>
          <a:ext cx="3231239" cy="1938743"/>
        </a:xfrm>
        <a:prstGeom prst="rect">
          <a:avLst/>
        </a:prstGeom>
        <a:solidFill>
          <a:schemeClr val="accent5">
            <a:hueOff val="-3311292"/>
            <a:satOff val="13270"/>
            <a:lumOff val="287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dirty="0">
              <a:solidFill>
                <a:schemeClr val="tx1"/>
              </a:solidFill>
            </a:rPr>
            <a:t>Medieval France: Intimacy with God</a:t>
          </a:r>
          <a:endParaRPr lang="en-US" sz="1800" kern="1200" dirty="0">
            <a:solidFill>
              <a:schemeClr val="tx1"/>
            </a:solidFill>
          </a:endParaRPr>
        </a:p>
      </dsp:txBody>
      <dsp:txXfrm>
        <a:off x="3817531" y="433"/>
        <a:ext cx="3231239" cy="1938743"/>
      </dsp:txXfrm>
    </dsp:sp>
    <dsp:sp modelId="{243E6637-70E1-4194-B92C-0F4EBC0B7851}">
      <dsp:nvSpPr>
        <dsp:cNvPr id="0" name=""/>
        <dsp:cNvSpPr/>
      </dsp:nvSpPr>
      <dsp:spPr>
        <a:xfrm>
          <a:off x="7371895" y="433"/>
          <a:ext cx="3231239" cy="1938743"/>
        </a:xfrm>
        <a:prstGeom prst="rect">
          <a:avLst/>
        </a:prstGeom>
        <a:solidFill>
          <a:schemeClr val="accent5">
            <a:hueOff val="-6622584"/>
            <a:satOff val="26541"/>
            <a:lumOff val="575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dirty="0">
              <a:solidFill>
                <a:schemeClr val="tx1"/>
              </a:solidFill>
            </a:rPr>
            <a:t>Renaissance: God’s punishment for parent’s wrongdoing</a:t>
          </a:r>
          <a:endParaRPr lang="en-US" sz="1800" kern="1200" dirty="0">
            <a:solidFill>
              <a:schemeClr val="tx1"/>
            </a:solidFill>
          </a:endParaRPr>
        </a:p>
      </dsp:txBody>
      <dsp:txXfrm>
        <a:off x="7371895" y="433"/>
        <a:ext cx="3231239" cy="1938743"/>
      </dsp:txXfrm>
    </dsp:sp>
    <dsp:sp modelId="{6BABD9C0-FD83-4B22-B372-59F74313D55C}">
      <dsp:nvSpPr>
        <dsp:cNvPr id="0" name=""/>
        <dsp:cNvSpPr/>
      </dsp:nvSpPr>
      <dsp:spPr>
        <a:xfrm>
          <a:off x="3817531" y="2262300"/>
          <a:ext cx="3231239" cy="1938743"/>
        </a:xfrm>
        <a:prstGeom prst="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t" anchorCtr="0">
          <a:noAutofit/>
        </a:bodyPr>
        <a:lstStyle/>
        <a:p>
          <a:pPr marL="0" lvl="0" indent="0" algn="ctr" defTabSz="800100">
            <a:lnSpc>
              <a:spcPct val="90000"/>
            </a:lnSpc>
            <a:spcBef>
              <a:spcPct val="0"/>
            </a:spcBef>
            <a:spcAft>
              <a:spcPct val="35000"/>
            </a:spcAft>
            <a:buNone/>
          </a:pPr>
          <a:r>
            <a:rPr lang="en-GB" sz="1800" kern="1200" baseline="0" dirty="0">
              <a:solidFill>
                <a:schemeClr val="tx1"/>
              </a:solidFill>
            </a:rPr>
            <a:t>(Snyder and Mitchell, 2001)</a:t>
          </a:r>
          <a:endParaRPr lang="en-US" sz="1800" kern="1200" dirty="0">
            <a:solidFill>
              <a:schemeClr val="tx1"/>
            </a:solidFill>
          </a:endParaRPr>
        </a:p>
        <a:p>
          <a:pPr marL="114300" lvl="1" indent="-114300" algn="ctr" defTabSz="622300">
            <a:lnSpc>
              <a:spcPct val="90000"/>
            </a:lnSpc>
            <a:spcBef>
              <a:spcPct val="0"/>
            </a:spcBef>
            <a:spcAft>
              <a:spcPct val="15000"/>
            </a:spcAft>
            <a:buChar char="•"/>
          </a:pPr>
          <a:r>
            <a:rPr lang="en-GB" sz="1400" kern="1200" baseline="0" dirty="0">
              <a:solidFill>
                <a:schemeClr val="tx1"/>
              </a:solidFill>
            </a:rPr>
            <a:t>Rise of the eugenics movement brought burgeoning science and capitalism together</a:t>
          </a:r>
          <a:endParaRPr lang="en-US" sz="1400" kern="1200" dirty="0">
            <a:solidFill>
              <a:schemeClr val="tx1"/>
            </a:solidFill>
          </a:endParaRPr>
        </a:p>
        <a:p>
          <a:pPr marL="228600" lvl="2" indent="-114300" algn="ctr" defTabSz="622300">
            <a:lnSpc>
              <a:spcPct val="90000"/>
            </a:lnSpc>
            <a:spcBef>
              <a:spcPct val="0"/>
            </a:spcBef>
            <a:spcAft>
              <a:spcPct val="15000"/>
            </a:spcAft>
            <a:buChar char="•"/>
          </a:pPr>
          <a:r>
            <a:rPr lang="en-GB" sz="1400" kern="1200" dirty="0">
              <a:solidFill>
                <a:schemeClr val="tx1"/>
              </a:solidFill>
            </a:rPr>
            <a:t>Those deemed unproductive became responsible for their disability </a:t>
          </a:r>
          <a:endParaRPr lang="en-US" sz="1400" kern="1200" dirty="0">
            <a:solidFill>
              <a:schemeClr val="tx1"/>
            </a:solidFill>
          </a:endParaRPr>
        </a:p>
      </dsp:txBody>
      <dsp:txXfrm>
        <a:off x="3817531" y="2262300"/>
        <a:ext cx="3231239" cy="19387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784135-3803-46E7-8BE4-85AB66B15750}">
      <dsp:nvSpPr>
        <dsp:cNvPr id="0" name=""/>
        <dsp:cNvSpPr/>
      </dsp:nvSpPr>
      <dsp:spPr>
        <a:xfrm>
          <a:off x="0" y="345651"/>
          <a:ext cx="10972800" cy="5920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solidFill>
                <a:schemeClr val="tx1"/>
              </a:solidFill>
            </a:rPr>
            <a:t>Patients or clients are expected to:</a:t>
          </a:r>
          <a:endParaRPr lang="en-US" sz="2300" kern="1200" dirty="0">
            <a:solidFill>
              <a:schemeClr val="tx1"/>
            </a:solidFill>
          </a:endParaRPr>
        </a:p>
      </dsp:txBody>
      <dsp:txXfrm>
        <a:off x="28900" y="374551"/>
        <a:ext cx="10915000" cy="534220"/>
      </dsp:txXfrm>
    </dsp:sp>
    <dsp:sp modelId="{3B868B00-6724-451F-97E1-D5E57EF5C897}">
      <dsp:nvSpPr>
        <dsp:cNvPr id="0" name=""/>
        <dsp:cNvSpPr/>
      </dsp:nvSpPr>
      <dsp:spPr>
        <a:xfrm>
          <a:off x="0" y="1003911"/>
          <a:ext cx="10972800" cy="592020"/>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solidFill>
                <a:schemeClr val="tx1"/>
              </a:solidFill>
            </a:rPr>
            <a:t>Avail</a:t>
          </a:r>
          <a:r>
            <a:rPr lang="en-GB" sz="2300" kern="1200" dirty="0">
              <a:solidFill>
                <a:schemeClr val="tx1"/>
              </a:solidFill>
            </a:rPr>
            <a:t> themselves of services offered by trained professionals with the promise of: </a:t>
          </a:r>
          <a:endParaRPr lang="en-US" sz="2300" kern="1200" dirty="0">
            <a:solidFill>
              <a:schemeClr val="tx1"/>
            </a:solidFill>
          </a:endParaRPr>
        </a:p>
      </dsp:txBody>
      <dsp:txXfrm>
        <a:off x="28900" y="1032811"/>
        <a:ext cx="10915000" cy="534220"/>
      </dsp:txXfrm>
    </dsp:sp>
    <dsp:sp modelId="{D119CA05-13FD-464B-9936-F1CA8535C456}">
      <dsp:nvSpPr>
        <dsp:cNvPr id="0" name=""/>
        <dsp:cNvSpPr/>
      </dsp:nvSpPr>
      <dsp:spPr>
        <a:xfrm>
          <a:off x="0" y="1682854"/>
          <a:ext cx="10972800" cy="59202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solidFill>
                <a:schemeClr val="tx1"/>
              </a:solidFill>
            </a:rPr>
            <a:t>Cure</a:t>
          </a:r>
          <a:r>
            <a:rPr lang="en-GB" sz="2300" kern="1200" dirty="0">
              <a:solidFill>
                <a:schemeClr val="tx1"/>
              </a:solidFill>
            </a:rPr>
            <a:t> (the amelioration of the physical condition to the greatest extent possible), </a:t>
          </a:r>
          <a:endParaRPr lang="en-US" sz="2300" kern="1200" dirty="0">
            <a:solidFill>
              <a:schemeClr val="tx1"/>
            </a:solidFill>
          </a:endParaRPr>
        </a:p>
      </dsp:txBody>
      <dsp:txXfrm>
        <a:off x="28900" y="1711754"/>
        <a:ext cx="10915000" cy="534220"/>
      </dsp:txXfrm>
    </dsp:sp>
    <dsp:sp modelId="{C0978FEE-1077-4076-8DF5-6C77CC25F699}">
      <dsp:nvSpPr>
        <dsp:cNvPr id="0" name=""/>
        <dsp:cNvSpPr/>
      </dsp:nvSpPr>
      <dsp:spPr>
        <a:xfrm>
          <a:off x="0" y="2320431"/>
          <a:ext cx="10972800" cy="592020"/>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solidFill>
                <a:schemeClr val="tx1"/>
              </a:solidFill>
            </a:rPr>
            <a:t>Rehabilitation</a:t>
          </a:r>
          <a:r>
            <a:rPr lang="en-GB" sz="2300" kern="1200" dirty="0">
              <a:solidFill>
                <a:schemeClr val="tx1"/>
              </a:solidFill>
            </a:rPr>
            <a:t> (the adjustment of the person to their condition) </a:t>
          </a:r>
          <a:endParaRPr lang="en-US" sz="2300" kern="1200" dirty="0">
            <a:solidFill>
              <a:schemeClr val="tx1"/>
            </a:solidFill>
          </a:endParaRPr>
        </a:p>
      </dsp:txBody>
      <dsp:txXfrm>
        <a:off x="28900" y="2349331"/>
        <a:ext cx="10915000" cy="534220"/>
      </dsp:txXfrm>
    </dsp:sp>
    <dsp:sp modelId="{13BC494D-9672-42D6-9E28-7E874FEF075C}">
      <dsp:nvSpPr>
        <dsp:cNvPr id="0" name=""/>
        <dsp:cNvSpPr/>
      </dsp:nvSpPr>
      <dsp:spPr>
        <a:xfrm>
          <a:off x="0" y="2978691"/>
          <a:ext cx="10972800" cy="59202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solidFill>
                <a:schemeClr val="tx1"/>
              </a:solidFill>
            </a:rPr>
            <a:t>Adjustment</a:t>
          </a:r>
          <a:r>
            <a:rPr lang="en-GB" sz="2300" kern="1200" dirty="0">
              <a:solidFill>
                <a:schemeClr val="tx1"/>
              </a:solidFill>
            </a:rPr>
            <a:t> (adjust to live as PWD (people with disability)).</a:t>
          </a:r>
          <a:endParaRPr lang="en-US" sz="2300" kern="1200" dirty="0">
            <a:solidFill>
              <a:schemeClr val="tx1"/>
            </a:solidFill>
          </a:endParaRPr>
        </a:p>
      </dsp:txBody>
      <dsp:txXfrm>
        <a:off x="28900" y="3007591"/>
        <a:ext cx="10915000" cy="5342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31B30F-D655-44D9-8C46-948483E5FE74}">
      <dsp:nvSpPr>
        <dsp:cNvPr id="0" name=""/>
        <dsp:cNvSpPr/>
      </dsp:nvSpPr>
      <dsp:spPr>
        <a:xfrm>
          <a:off x="668655" y="972"/>
          <a:ext cx="3011090" cy="1806654"/>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Disability is a medical problem that resides in the individual</a:t>
          </a:r>
          <a:endParaRPr lang="en-US" sz="2100" kern="1200" dirty="0">
            <a:solidFill>
              <a:schemeClr val="tx1"/>
            </a:solidFill>
          </a:endParaRPr>
        </a:p>
      </dsp:txBody>
      <dsp:txXfrm>
        <a:off x="668655" y="972"/>
        <a:ext cx="3011090" cy="1806654"/>
      </dsp:txXfrm>
    </dsp:sp>
    <dsp:sp modelId="{065C6658-DF57-4DB4-8063-6E061942394A}">
      <dsp:nvSpPr>
        <dsp:cNvPr id="0" name=""/>
        <dsp:cNvSpPr/>
      </dsp:nvSpPr>
      <dsp:spPr>
        <a:xfrm>
          <a:off x="3980854" y="972"/>
          <a:ext cx="3011090" cy="1806654"/>
        </a:xfrm>
        <a:prstGeom prst="rect">
          <a:avLst/>
        </a:prstGeom>
        <a:solidFill>
          <a:schemeClr val="accent5">
            <a:hueOff val="-2483469"/>
            <a:satOff val="9953"/>
            <a:lumOff val="215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Impairment and disability are conflated, e.g., the Downs syndrome child</a:t>
          </a:r>
          <a:endParaRPr lang="en-US" sz="2100" kern="1200" dirty="0">
            <a:solidFill>
              <a:schemeClr val="tx1"/>
            </a:solidFill>
          </a:endParaRPr>
        </a:p>
      </dsp:txBody>
      <dsp:txXfrm>
        <a:off x="3980854" y="972"/>
        <a:ext cx="3011090" cy="1806654"/>
      </dsp:txXfrm>
    </dsp:sp>
    <dsp:sp modelId="{66F9A9C2-4156-4177-8F51-AAC4A4BC931A}">
      <dsp:nvSpPr>
        <dsp:cNvPr id="0" name=""/>
        <dsp:cNvSpPr/>
      </dsp:nvSpPr>
      <dsp:spPr>
        <a:xfrm>
          <a:off x="7293054" y="972"/>
          <a:ext cx="3011090" cy="1806654"/>
        </a:xfrm>
        <a:prstGeom prst="rect">
          <a:avLst/>
        </a:prstGeom>
        <a:solidFill>
          <a:schemeClr val="accent5">
            <a:hueOff val="-4966938"/>
            <a:satOff val="19906"/>
            <a:lumOff val="4314"/>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Refutes the view of disability is a moral failing </a:t>
          </a:r>
          <a:endParaRPr lang="en-US" sz="2100" kern="1200" dirty="0">
            <a:solidFill>
              <a:schemeClr val="tx1"/>
            </a:solidFill>
          </a:endParaRPr>
        </a:p>
      </dsp:txBody>
      <dsp:txXfrm>
        <a:off x="7293054" y="972"/>
        <a:ext cx="3011090" cy="1806654"/>
      </dsp:txXfrm>
    </dsp:sp>
    <dsp:sp modelId="{A0568445-D588-4699-9076-73DAFF445FF6}">
      <dsp:nvSpPr>
        <dsp:cNvPr id="0" name=""/>
        <dsp:cNvSpPr/>
      </dsp:nvSpPr>
      <dsp:spPr>
        <a:xfrm>
          <a:off x="2324754" y="2108736"/>
          <a:ext cx="3011090" cy="1806654"/>
        </a:xfrm>
        <a:prstGeom prst="rect">
          <a:avLst/>
        </a:prstGeom>
        <a:solidFill>
          <a:schemeClr val="accent5">
            <a:hueOff val="-7450407"/>
            <a:satOff val="29858"/>
            <a:lumOff val="6471"/>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But may blame person or family for healthcare habits (e.g., lifestyle choices leads to heart attack) </a:t>
          </a:r>
          <a:endParaRPr lang="en-US" sz="2100" kern="1200" dirty="0">
            <a:solidFill>
              <a:schemeClr val="tx1"/>
            </a:solidFill>
          </a:endParaRPr>
        </a:p>
      </dsp:txBody>
      <dsp:txXfrm>
        <a:off x="2324754" y="2108736"/>
        <a:ext cx="3011090" cy="1806654"/>
      </dsp:txXfrm>
    </dsp:sp>
    <dsp:sp modelId="{963647E3-9895-4F03-AB8F-3BF5D7DBB6E1}">
      <dsp:nvSpPr>
        <dsp:cNvPr id="0" name=""/>
        <dsp:cNvSpPr/>
      </dsp:nvSpPr>
      <dsp:spPr>
        <a:xfrm>
          <a:off x="5636954" y="2108736"/>
          <a:ext cx="3011090" cy="1806654"/>
        </a:xfrm>
        <a:prstGeom prst="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solidFill>
                <a:schemeClr val="tx1"/>
              </a:solidFill>
            </a:rPr>
            <a:t>Perpetuates the view of disability as a personal tragedy</a:t>
          </a:r>
          <a:endParaRPr lang="en-US" sz="2100" kern="1200" dirty="0">
            <a:solidFill>
              <a:schemeClr val="tx1"/>
            </a:solidFill>
          </a:endParaRPr>
        </a:p>
      </dsp:txBody>
      <dsp:txXfrm>
        <a:off x="5636954" y="2108736"/>
        <a:ext cx="3011090" cy="18066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48B1F-6DCF-48F2-BC93-B273867AB3EE}">
      <dsp:nvSpPr>
        <dsp:cNvPr id="0" name=""/>
        <dsp:cNvSpPr/>
      </dsp:nvSpPr>
      <dsp:spPr>
        <a:xfrm>
          <a:off x="0" y="77010"/>
          <a:ext cx="4480560" cy="11337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dirty="0"/>
            <a:t>Medical and technological advances in key services of the welfare state have improved the lives of PWD.</a:t>
          </a:r>
          <a:endParaRPr lang="en-GB" sz="1900" kern="1200" dirty="0"/>
        </a:p>
      </dsp:txBody>
      <dsp:txXfrm>
        <a:off x="55344" y="132354"/>
        <a:ext cx="4369872" cy="1023042"/>
      </dsp:txXfrm>
    </dsp:sp>
    <dsp:sp modelId="{64AACD32-9187-4971-8E92-D7F5C272F145}">
      <dsp:nvSpPr>
        <dsp:cNvPr id="0" name=""/>
        <dsp:cNvSpPr/>
      </dsp:nvSpPr>
      <dsp:spPr>
        <a:xfrm>
          <a:off x="0" y="1265460"/>
          <a:ext cx="4480560" cy="11337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Promotes faith in medical intervention and a defined patient role </a:t>
          </a:r>
          <a:endParaRPr lang="en-GB" sz="1900" kern="1200"/>
        </a:p>
      </dsp:txBody>
      <dsp:txXfrm>
        <a:off x="55344" y="1320804"/>
        <a:ext cx="4369872" cy="1023042"/>
      </dsp:txXfrm>
    </dsp:sp>
    <dsp:sp modelId="{1BC8EFC5-FFE8-4D2F-B423-81CE7E1CAF2E}">
      <dsp:nvSpPr>
        <dsp:cNvPr id="0" name=""/>
        <dsp:cNvSpPr/>
      </dsp:nvSpPr>
      <dsp:spPr>
        <a:xfrm>
          <a:off x="0" y="2453909"/>
          <a:ext cx="4480560" cy="11337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Offers a label as explanation. </a:t>
          </a:r>
          <a:endParaRPr lang="en-GB" sz="1900" kern="1200"/>
        </a:p>
      </dsp:txBody>
      <dsp:txXfrm>
        <a:off x="55344" y="2509253"/>
        <a:ext cx="4369872" cy="102304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491B6F-F8E9-4663-A2B7-3575EFA4B2C9}">
      <dsp:nvSpPr>
        <dsp:cNvPr id="0" name=""/>
        <dsp:cNvSpPr/>
      </dsp:nvSpPr>
      <dsp:spPr>
        <a:xfrm>
          <a:off x="0" y="543839"/>
          <a:ext cx="4480560" cy="8225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dirty="0"/>
            <a:t>Paternalism, pathologizing and the promotion of benevolence. </a:t>
          </a:r>
          <a:endParaRPr lang="en-GB" sz="1900" kern="1200" dirty="0"/>
        </a:p>
      </dsp:txBody>
      <dsp:txXfrm>
        <a:off x="40152" y="583991"/>
        <a:ext cx="4400256" cy="742206"/>
      </dsp:txXfrm>
    </dsp:sp>
    <dsp:sp modelId="{350E386C-4D58-490E-BBA8-8199586721F6}">
      <dsp:nvSpPr>
        <dsp:cNvPr id="0" name=""/>
        <dsp:cNvSpPr/>
      </dsp:nvSpPr>
      <dsp:spPr>
        <a:xfrm>
          <a:off x="0" y="1421069"/>
          <a:ext cx="4480560" cy="8225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Interventions on PWD rather than with them</a:t>
          </a:r>
          <a:endParaRPr lang="en-GB" sz="1900" kern="1200"/>
        </a:p>
      </dsp:txBody>
      <dsp:txXfrm>
        <a:off x="40152" y="1461221"/>
        <a:ext cx="4400256" cy="742206"/>
      </dsp:txXfrm>
    </dsp:sp>
    <dsp:sp modelId="{E114B86F-47F2-4C06-BE03-05C3BC996D20}">
      <dsp:nvSpPr>
        <dsp:cNvPr id="0" name=""/>
        <dsp:cNvSpPr/>
      </dsp:nvSpPr>
      <dsp:spPr>
        <a:xfrm>
          <a:off x="0" y="2298300"/>
          <a:ext cx="4480560" cy="8225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baseline="0"/>
            <a:t>Promotes research by outsiders and services for but not by disabled people.</a:t>
          </a:r>
          <a:endParaRPr lang="en-GB" sz="1900" kern="1200"/>
        </a:p>
      </dsp:txBody>
      <dsp:txXfrm>
        <a:off x="40152" y="2338452"/>
        <a:ext cx="4400256" cy="74220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778B8-1EBA-453E-BE9B-8870FE569D92}">
      <dsp:nvSpPr>
        <dsp:cNvPr id="0" name=""/>
        <dsp:cNvSpPr/>
      </dsp:nvSpPr>
      <dsp:spPr>
        <a:xfrm>
          <a:off x="0" y="183889"/>
          <a:ext cx="4480560" cy="1591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dirty="0"/>
            <a:t>1. The sick person has the right to be sick and exempt from social obligations (work/family). But avoidance depends on how sick they are. A medical expert can be called on to verify how sick a person is.</a:t>
          </a:r>
          <a:endParaRPr lang="en-GB" sz="1700" kern="1200" dirty="0"/>
        </a:p>
      </dsp:txBody>
      <dsp:txXfrm>
        <a:off x="77676" y="261565"/>
        <a:ext cx="4325208" cy="1435848"/>
      </dsp:txXfrm>
    </dsp:sp>
    <dsp:sp modelId="{F25D050B-8094-4F87-9358-7B13D86CBAC2}">
      <dsp:nvSpPr>
        <dsp:cNvPr id="0" name=""/>
        <dsp:cNvSpPr/>
      </dsp:nvSpPr>
      <dsp:spPr>
        <a:xfrm>
          <a:off x="0" y="1856805"/>
          <a:ext cx="4480560" cy="1591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dirty="0"/>
            <a:t>2. The person must not be blamed for their sickness, have the right to be looked after and be absolved of any blame for their deviance</a:t>
          </a:r>
          <a:endParaRPr lang="en-GB" sz="1700" kern="1200" dirty="0"/>
        </a:p>
      </dsp:txBody>
      <dsp:txXfrm>
        <a:off x="77676" y="1934481"/>
        <a:ext cx="4325208" cy="143584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11EF05-454B-45EE-AB99-B4D416F47A72}">
      <dsp:nvSpPr>
        <dsp:cNvPr id="0" name=""/>
        <dsp:cNvSpPr/>
      </dsp:nvSpPr>
      <dsp:spPr>
        <a:xfrm>
          <a:off x="0" y="1878"/>
          <a:ext cx="4816542" cy="1544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dirty="0"/>
            <a:t>1. The sick person must accept that the situation they are in is undesirable and that they should seek to get well as soon as possible</a:t>
          </a:r>
          <a:endParaRPr lang="en-GB" sz="2000" kern="1200" dirty="0"/>
        </a:p>
      </dsp:txBody>
      <dsp:txXfrm>
        <a:off x="75391" y="77269"/>
        <a:ext cx="4665760" cy="1393618"/>
      </dsp:txXfrm>
    </dsp:sp>
    <dsp:sp modelId="{9E4382EB-2066-41A7-81D0-22F00D64064D}">
      <dsp:nvSpPr>
        <dsp:cNvPr id="0" name=""/>
        <dsp:cNvSpPr/>
      </dsp:nvSpPr>
      <dsp:spPr>
        <a:xfrm>
          <a:off x="0" y="1603879"/>
          <a:ext cx="4816542" cy="15444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dirty="0"/>
            <a:t>2. The sick person much seek professional help and cooperate to get better.</a:t>
          </a:r>
          <a:endParaRPr lang="en-GB" sz="2000" kern="1200" dirty="0"/>
        </a:p>
      </dsp:txBody>
      <dsp:txXfrm>
        <a:off x="75391" y="1679270"/>
        <a:ext cx="4665760" cy="139361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E70708-986E-44AF-B388-CD97B2E223D9}">
      <dsp:nvSpPr>
        <dsp:cNvPr id="0" name=""/>
        <dsp:cNvSpPr/>
      </dsp:nvSpPr>
      <dsp:spPr>
        <a:xfrm>
          <a:off x="0" y="642"/>
          <a:ext cx="5990135"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50A911-71CD-4636-A92F-5C8924499DD3}">
      <dsp:nvSpPr>
        <dsp:cNvPr id="0" name=""/>
        <dsp:cNvSpPr/>
      </dsp:nvSpPr>
      <dsp:spPr>
        <a:xfrm>
          <a:off x="0" y="642"/>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 personal tragedy model argues that professionals want people with disabilities to be:</a:t>
          </a:r>
          <a:endParaRPr lang="en-US" sz="1900" kern="1200"/>
        </a:p>
      </dsp:txBody>
      <dsp:txXfrm>
        <a:off x="0" y="642"/>
        <a:ext cx="5990135" cy="751538"/>
      </dsp:txXfrm>
    </dsp:sp>
    <dsp:sp modelId="{D0EC0C2E-AC27-4711-A890-09D713CBCA87}">
      <dsp:nvSpPr>
        <dsp:cNvPr id="0" name=""/>
        <dsp:cNvSpPr/>
      </dsp:nvSpPr>
      <dsp:spPr>
        <a:xfrm>
          <a:off x="0" y="752180"/>
          <a:ext cx="5990135" cy="0"/>
        </a:xfrm>
        <a:prstGeom prst="line">
          <a:avLst/>
        </a:prstGeom>
        <a:solidFill>
          <a:schemeClr val="accent2">
            <a:hueOff val="195915"/>
            <a:satOff val="-9687"/>
            <a:lumOff val="686"/>
            <a:alphaOff val="0"/>
          </a:schemeClr>
        </a:solidFill>
        <a:ln w="25400" cap="flat" cmpd="sng" algn="ctr">
          <a:solidFill>
            <a:schemeClr val="accent2">
              <a:hueOff val="195915"/>
              <a:satOff val="-9687"/>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E359CC-F044-4C57-9EDD-CA63544F62AC}">
      <dsp:nvSpPr>
        <dsp:cNvPr id="0" name=""/>
        <dsp:cNvSpPr/>
      </dsp:nvSpPr>
      <dsp:spPr>
        <a:xfrm>
          <a:off x="0" y="752180"/>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‘normal’</a:t>
          </a:r>
          <a:endParaRPr lang="en-US" sz="1900" kern="1200"/>
        </a:p>
      </dsp:txBody>
      <dsp:txXfrm>
        <a:off x="0" y="752180"/>
        <a:ext cx="5990135" cy="751538"/>
      </dsp:txXfrm>
    </dsp:sp>
    <dsp:sp modelId="{3C8D0D80-17D1-458E-99B9-BB326041DF97}">
      <dsp:nvSpPr>
        <dsp:cNvPr id="0" name=""/>
        <dsp:cNvSpPr/>
      </dsp:nvSpPr>
      <dsp:spPr>
        <a:xfrm>
          <a:off x="0" y="1503719"/>
          <a:ext cx="5990135" cy="0"/>
        </a:xfrm>
        <a:prstGeom prst="line">
          <a:avLst/>
        </a:prstGeom>
        <a:solidFill>
          <a:schemeClr val="accent2">
            <a:hueOff val="391830"/>
            <a:satOff val="-19373"/>
            <a:lumOff val="1373"/>
            <a:alphaOff val="0"/>
          </a:schemeClr>
        </a:solidFill>
        <a:ln w="25400" cap="flat" cmpd="sng" algn="ctr">
          <a:solidFill>
            <a:schemeClr val="accent2">
              <a:hueOff val="391830"/>
              <a:satOff val="-19373"/>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5832DB-4C05-4252-A47F-2F47601892C1}">
      <dsp:nvSpPr>
        <dsp:cNvPr id="0" name=""/>
        <dsp:cNvSpPr/>
      </dsp:nvSpPr>
      <dsp:spPr>
        <a:xfrm>
          <a:off x="0" y="1503719"/>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independent </a:t>
          </a:r>
          <a:endParaRPr lang="en-US" sz="1900" kern="1200"/>
        </a:p>
      </dsp:txBody>
      <dsp:txXfrm>
        <a:off x="0" y="1503719"/>
        <a:ext cx="5990135" cy="751538"/>
      </dsp:txXfrm>
    </dsp:sp>
    <dsp:sp modelId="{78010A4A-8095-4FED-943C-170D08A6B926}">
      <dsp:nvSpPr>
        <dsp:cNvPr id="0" name=""/>
        <dsp:cNvSpPr/>
      </dsp:nvSpPr>
      <dsp:spPr>
        <a:xfrm>
          <a:off x="0" y="2255257"/>
          <a:ext cx="5990135" cy="0"/>
        </a:xfrm>
        <a:prstGeom prst="line">
          <a:avLst/>
        </a:prstGeom>
        <a:solidFill>
          <a:schemeClr val="accent2">
            <a:hueOff val="587745"/>
            <a:satOff val="-29060"/>
            <a:lumOff val="2059"/>
            <a:alphaOff val="0"/>
          </a:schemeClr>
        </a:solidFill>
        <a:ln w="25400" cap="flat" cmpd="sng" algn="ctr">
          <a:solidFill>
            <a:schemeClr val="accent2">
              <a:hueOff val="587745"/>
              <a:satOff val="-29060"/>
              <a:lumOff val="2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756D06-F138-467A-8A73-8F918A6D0ABB}">
      <dsp:nvSpPr>
        <dsp:cNvPr id="0" name=""/>
        <dsp:cNvSpPr/>
      </dsp:nvSpPr>
      <dsp:spPr>
        <a:xfrm>
          <a:off x="0" y="2255257"/>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Independence is equated with performing tasks, not making autonomous choices </a:t>
          </a:r>
          <a:endParaRPr lang="en-US" sz="1900" kern="1200"/>
        </a:p>
      </dsp:txBody>
      <dsp:txXfrm>
        <a:off x="0" y="2255257"/>
        <a:ext cx="5990135" cy="751538"/>
      </dsp:txXfrm>
    </dsp:sp>
    <dsp:sp modelId="{7888571C-BE10-4C2A-A8A6-4302A6CDF82B}">
      <dsp:nvSpPr>
        <dsp:cNvPr id="0" name=""/>
        <dsp:cNvSpPr/>
      </dsp:nvSpPr>
      <dsp:spPr>
        <a:xfrm>
          <a:off x="0" y="3006796"/>
          <a:ext cx="5990135" cy="0"/>
        </a:xfrm>
        <a:prstGeom prst="line">
          <a:avLst/>
        </a:prstGeom>
        <a:solidFill>
          <a:schemeClr val="accent2">
            <a:hueOff val="783660"/>
            <a:satOff val="-38747"/>
            <a:lumOff val="2745"/>
            <a:alphaOff val="0"/>
          </a:schemeClr>
        </a:solidFill>
        <a:ln w="25400" cap="flat" cmpd="sng" algn="ctr">
          <a:solidFill>
            <a:schemeClr val="accent2">
              <a:hueOff val="783660"/>
              <a:satOff val="-38747"/>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B08D7A-6C42-4C64-B3D0-DB8215636F08}">
      <dsp:nvSpPr>
        <dsp:cNvPr id="0" name=""/>
        <dsp:cNvSpPr/>
      </dsp:nvSpPr>
      <dsp:spPr>
        <a:xfrm>
          <a:off x="0" y="3006796"/>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People with disabilities are expected to:</a:t>
          </a:r>
          <a:endParaRPr lang="en-US" sz="1900" kern="1200"/>
        </a:p>
      </dsp:txBody>
      <dsp:txXfrm>
        <a:off x="0" y="3006796"/>
        <a:ext cx="5990135" cy="751538"/>
      </dsp:txXfrm>
    </dsp:sp>
    <dsp:sp modelId="{05560440-A93D-4A0C-9C0B-9940D20FC086}">
      <dsp:nvSpPr>
        <dsp:cNvPr id="0" name=""/>
        <dsp:cNvSpPr/>
      </dsp:nvSpPr>
      <dsp:spPr>
        <a:xfrm>
          <a:off x="0" y="3758334"/>
          <a:ext cx="5990135" cy="0"/>
        </a:xfrm>
        <a:prstGeom prst="line">
          <a:avLst/>
        </a:prstGeom>
        <a:solidFill>
          <a:schemeClr val="accent2">
            <a:hueOff val="979575"/>
            <a:satOff val="-48433"/>
            <a:lumOff val="3432"/>
            <a:alphaOff val="0"/>
          </a:schemeClr>
        </a:solidFill>
        <a:ln w="25400" cap="flat" cmpd="sng" algn="ctr">
          <a:solidFill>
            <a:schemeClr val="accent2">
              <a:hueOff val="979575"/>
              <a:satOff val="-48433"/>
              <a:lumOff val="34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022D70-CB35-41B6-BFBC-84CBFAC4A5F9}">
      <dsp:nvSpPr>
        <dsp:cNvPr id="0" name=""/>
        <dsp:cNvSpPr/>
      </dsp:nvSpPr>
      <dsp:spPr>
        <a:xfrm>
          <a:off x="0" y="3758334"/>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Accept the ‘loss’ their impairment brings</a:t>
          </a:r>
          <a:endParaRPr lang="en-US" sz="1900" kern="1200"/>
        </a:p>
      </dsp:txBody>
      <dsp:txXfrm>
        <a:off x="0" y="3758334"/>
        <a:ext cx="5990135" cy="751538"/>
      </dsp:txXfrm>
    </dsp:sp>
    <dsp:sp modelId="{455F4033-1D96-4CDB-BC4B-77D8E0865C6F}">
      <dsp:nvSpPr>
        <dsp:cNvPr id="0" name=""/>
        <dsp:cNvSpPr/>
      </dsp:nvSpPr>
      <dsp:spPr>
        <a:xfrm>
          <a:off x="0" y="4509873"/>
          <a:ext cx="5990135" cy="0"/>
        </a:xfrm>
        <a:prstGeom prst="line">
          <a:avLst/>
        </a:prstGeom>
        <a:solidFill>
          <a:schemeClr val="accent2">
            <a:hueOff val="1175490"/>
            <a:satOff val="-58120"/>
            <a:lumOff val="4118"/>
            <a:alphaOff val="0"/>
          </a:schemeClr>
        </a:solidFill>
        <a:ln w="25400" cap="flat" cmpd="sng" algn="ctr">
          <a:solidFill>
            <a:schemeClr val="accent2">
              <a:hueOff val="1175490"/>
              <a:satOff val="-5812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6357A9-BC7E-4802-9D1C-D2D82CAA383F}">
      <dsp:nvSpPr>
        <dsp:cNvPr id="0" name=""/>
        <dsp:cNvSpPr/>
      </dsp:nvSpPr>
      <dsp:spPr>
        <a:xfrm>
          <a:off x="0" y="4509873"/>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Make able-bodied people feel better about their condition</a:t>
          </a:r>
          <a:endParaRPr lang="en-US" sz="1900" kern="1200"/>
        </a:p>
      </dsp:txBody>
      <dsp:txXfrm>
        <a:off x="0" y="4509873"/>
        <a:ext cx="5990135" cy="75153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3DCEE6-4AC3-424D-959E-782E83A3C784}">
      <dsp:nvSpPr>
        <dsp:cNvPr id="0" name=""/>
        <dsp:cNvSpPr/>
      </dsp:nvSpPr>
      <dsp:spPr>
        <a:xfrm>
          <a:off x="0" y="3961026"/>
          <a:ext cx="5990135" cy="1300097"/>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Their focus on raising funds for research into medical causes reinforces:</a:t>
          </a:r>
          <a:endParaRPr lang="en-US" sz="1500" kern="1200"/>
        </a:p>
      </dsp:txBody>
      <dsp:txXfrm>
        <a:off x="0" y="3961026"/>
        <a:ext cx="5990135" cy="702052"/>
      </dsp:txXfrm>
    </dsp:sp>
    <dsp:sp modelId="{937E2EB8-DAAF-4D84-9033-C4B8E86C8008}">
      <dsp:nvSpPr>
        <dsp:cNvPr id="0" name=""/>
        <dsp:cNvSpPr/>
      </dsp:nvSpPr>
      <dsp:spPr>
        <a:xfrm>
          <a:off x="2924" y="4637077"/>
          <a:ext cx="1994762" cy="598044"/>
        </a:xfrm>
        <a:prstGeom prst="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Disability is a condition</a:t>
          </a:r>
          <a:endParaRPr lang="en-US" sz="1400" kern="1200"/>
        </a:p>
      </dsp:txBody>
      <dsp:txXfrm>
        <a:off x="2924" y="4637077"/>
        <a:ext cx="1994762" cy="598044"/>
      </dsp:txXfrm>
    </dsp:sp>
    <dsp:sp modelId="{560D58CC-5848-4AFC-87F8-251BC69D5BAD}">
      <dsp:nvSpPr>
        <dsp:cNvPr id="0" name=""/>
        <dsp:cNvSpPr/>
      </dsp:nvSpPr>
      <dsp:spPr>
        <a:xfrm>
          <a:off x="1997686" y="4637077"/>
          <a:ext cx="1994762" cy="598044"/>
        </a:xfrm>
        <a:prstGeom prst="rect">
          <a:avLst/>
        </a:prstGeom>
        <a:solidFill>
          <a:schemeClr val="accent5">
            <a:tint val="40000"/>
            <a:alpha val="90000"/>
            <a:hueOff val="-5370241"/>
            <a:satOff val="24126"/>
            <a:lumOff val="1658"/>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People with disabilities have negative lives</a:t>
          </a:r>
          <a:endParaRPr lang="en-US" sz="1400" kern="1200"/>
        </a:p>
      </dsp:txBody>
      <dsp:txXfrm>
        <a:off x="1997686" y="4637077"/>
        <a:ext cx="1994762" cy="598044"/>
      </dsp:txXfrm>
    </dsp:sp>
    <dsp:sp modelId="{03DDE48D-64E1-4000-A5CF-AD859C810929}">
      <dsp:nvSpPr>
        <dsp:cNvPr id="0" name=""/>
        <dsp:cNvSpPr/>
      </dsp:nvSpPr>
      <dsp:spPr>
        <a:xfrm>
          <a:off x="3992449" y="4637077"/>
          <a:ext cx="1994762" cy="598044"/>
        </a:xfrm>
        <a:prstGeom prst="rect">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Disability is an individual condition</a:t>
          </a:r>
          <a:endParaRPr lang="en-US" sz="1400" kern="1200"/>
        </a:p>
      </dsp:txBody>
      <dsp:txXfrm>
        <a:off x="3992449" y="4637077"/>
        <a:ext cx="1994762" cy="598044"/>
      </dsp:txXfrm>
    </dsp:sp>
    <dsp:sp modelId="{B4990B45-B200-4EE9-A918-955ED5508D6B}">
      <dsp:nvSpPr>
        <dsp:cNvPr id="0" name=""/>
        <dsp:cNvSpPr/>
      </dsp:nvSpPr>
      <dsp:spPr>
        <a:xfrm rot="10800000">
          <a:off x="0" y="1980978"/>
          <a:ext cx="5990135" cy="1999549"/>
        </a:xfrm>
        <a:prstGeom prst="upArrowCallou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Charities perpetuate stereotypes of disabled people</a:t>
          </a:r>
          <a:endParaRPr lang="en-US" sz="1500" kern="1200"/>
        </a:p>
      </dsp:txBody>
      <dsp:txXfrm rot="10800000">
        <a:off x="0" y="1980978"/>
        <a:ext cx="5990135" cy="1299247"/>
      </dsp:txXfrm>
    </dsp:sp>
    <dsp:sp modelId="{595D5B4E-99F1-4EEC-AB92-1787ED9D59CB}">
      <dsp:nvSpPr>
        <dsp:cNvPr id="0" name=""/>
        <dsp:cNvSpPr/>
      </dsp:nvSpPr>
      <dsp:spPr>
        <a:xfrm rot="10800000">
          <a:off x="0" y="31343"/>
          <a:ext cx="5990135" cy="1999549"/>
        </a:xfrm>
        <a:prstGeom prst="upArrowCallou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Disabled people have criticised charities </a:t>
          </a:r>
          <a:endParaRPr lang="en-US" sz="1500" kern="1200"/>
        </a:p>
      </dsp:txBody>
      <dsp:txXfrm rot="10800000">
        <a:off x="0" y="31343"/>
        <a:ext cx="5990135" cy="129924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88BFB0-1AB8-4D6C-9056-FE34FA650F9C}" type="datetimeFigureOut">
              <a:rPr lang="en-GB" smtClean="0"/>
              <a:t>15/01/2024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D375F-0C55-4BA4-BD2D-DC7F4B1C9AFD}" type="slidenum">
              <a:rPr lang="en-GB" smtClean="0"/>
              <a:t>‹#›</a:t>
            </a:fld>
            <a:endParaRPr lang="en-GB"/>
          </a:p>
        </p:txBody>
      </p:sp>
    </p:spTree>
    <p:extLst>
      <p:ext uri="{BB962C8B-B14F-4D97-AF65-F5344CB8AC3E}">
        <p14:creationId xmlns:p14="http://schemas.microsoft.com/office/powerpoint/2010/main" val="2573691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AD75D6F-824A-4F47-A89F-DB894F3E3A2D}" type="slidenum">
              <a:rPr lang="en-GB" smtClean="0"/>
              <a:t>22</a:t>
            </a:fld>
            <a:endParaRPr lang="en-GB"/>
          </a:p>
        </p:txBody>
      </p:sp>
    </p:spTree>
    <p:extLst>
      <p:ext uri="{BB962C8B-B14F-4D97-AF65-F5344CB8AC3E}">
        <p14:creationId xmlns:p14="http://schemas.microsoft.com/office/powerpoint/2010/main" val="31638049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15/01/2024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6/6/2019</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81004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diagramLayout" Target="../diagrams/layout10.xml"/><Relationship Id="rId7" Type="http://schemas.openxmlformats.org/officeDocument/2006/relationships/diagramData" Target="../diagrams/data11.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hyperlink" Target="https://www.bbc.co.uk/bbcthree/article/12fb29da-567c-488b-8523-d1f11a79e40c" TargetMode="External"/><Relationship Id="rId2" Type="http://schemas.openxmlformats.org/officeDocument/2006/relationships/hyperlink" Target="https://disability-studies.leeds.ac.uk/wp-content/uploads/sites/40/library/Northern-Officers-Group-defining-impairment-and-disability.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5433734-C25B-986D-55A3-4E70AFAE009B}"/>
              </a:ext>
            </a:extLst>
          </p:cNvPr>
          <p:cNvSpPr/>
          <p:nvPr/>
        </p:nvSpPr>
        <p:spPr>
          <a:xfrm>
            <a:off x="1487488" y="1772816"/>
            <a:ext cx="9361040" cy="3384376"/>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ctrTitle"/>
          </p:nvPr>
        </p:nvSpPr>
        <p:spPr/>
        <p:txBody>
          <a:bodyPr/>
          <a:lstStyle/>
          <a:p>
            <a:r>
              <a:rPr lang="en-GB" dirty="0"/>
              <a:t>ECAY5005: Health and Social Care: Disability and Wellbeing </a:t>
            </a:r>
          </a:p>
        </p:txBody>
      </p:sp>
      <p:sp>
        <p:nvSpPr>
          <p:cNvPr id="3" name="Subtitle 2"/>
          <p:cNvSpPr>
            <a:spLocks noGrp="1"/>
          </p:cNvSpPr>
          <p:nvPr>
            <p:ph type="subTitle" idx="1"/>
          </p:nvPr>
        </p:nvSpPr>
        <p:spPr/>
        <p:txBody>
          <a:bodyPr/>
          <a:lstStyle/>
          <a:p>
            <a:r>
              <a:rPr lang="en-GB" dirty="0">
                <a:solidFill>
                  <a:schemeClr val="tx1"/>
                </a:solidFill>
              </a:rPr>
              <a:t>Moral, Medical and Personal Tragedy Models</a:t>
            </a:r>
          </a:p>
          <a:p>
            <a:r>
              <a:rPr lang="en-GB" dirty="0">
                <a:solidFill>
                  <a:schemeClr val="tx1"/>
                </a:solidFill>
              </a:rPr>
              <a:t>2023 </a:t>
            </a:r>
          </a:p>
        </p:txBody>
      </p:sp>
    </p:spTree>
    <p:extLst>
      <p:ext uri="{BB962C8B-B14F-4D97-AF65-F5344CB8AC3E}">
        <p14:creationId xmlns:p14="http://schemas.microsoft.com/office/powerpoint/2010/main" val="1950010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6456040" y="1124744"/>
            <a:ext cx="5157591" cy="4041648"/>
          </a:xfrm>
        </p:spPr>
        <p:txBody>
          <a:bodyPr vert="horz" lIns="91440" tIns="45720" rIns="91440" bIns="45720" rtlCol="0" anchor="b">
            <a:normAutofit fontScale="90000"/>
          </a:bodyPr>
          <a:lstStyle/>
          <a:p>
            <a:r>
              <a:rPr lang="en-US" sz="3400" b="1" i="0" dirty="0"/>
              <a:t>How do people understand disability? </a:t>
            </a:r>
            <a:br>
              <a:rPr lang="en-US" sz="3400" b="1" i="0" dirty="0"/>
            </a:br>
            <a:br>
              <a:rPr lang="en-US" sz="3400" b="1" i="0" dirty="0"/>
            </a:br>
            <a:r>
              <a:rPr lang="en-US" sz="3400" b="1" i="0" dirty="0"/>
              <a:t>Consider this question in relation to family and friends, how do they talk about disability?</a:t>
            </a: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1343472" y="980728"/>
            <a:ext cx="3718563" cy="3746662"/>
          </a:xfrm>
          <a:prstGeom prst="rect">
            <a:avLst/>
          </a:prstGeom>
        </p:spPr>
      </p:pic>
    </p:spTree>
    <p:extLst>
      <p:ext uri="{BB962C8B-B14F-4D97-AF65-F5344CB8AC3E}">
        <p14:creationId xmlns:p14="http://schemas.microsoft.com/office/powerpoint/2010/main" val="855529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53DE-6A45-4E15-AAD1-D2DA0D3E6831}"/>
              </a:ext>
            </a:extLst>
          </p:cNvPr>
          <p:cNvSpPr>
            <a:spLocks noGrp="1"/>
          </p:cNvSpPr>
          <p:nvPr>
            <p:ph type="title"/>
          </p:nvPr>
        </p:nvSpPr>
        <p:spPr>
          <a:xfrm>
            <a:off x="609600" y="274638"/>
            <a:ext cx="10972800" cy="1143000"/>
          </a:xfrm>
        </p:spPr>
        <p:txBody>
          <a:bodyPr/>
          <a:lstStyle/>
          <a:p>
            <a:r>
              <a:rPr lang="en-GB" dirty="0"/>
              <a:t>What is ‘disability?’</a:t>
            </a:r>
          </a:p>
        </p:txBody>
      </p:sp>
      <p:sp>
        <p:nvSpPr>
          <p:cNvPr id="3" name="Content Placeholder 2">
            <a:extLst>
              <a:ext uri="{FF2B5EF4-FFF2-40B4-BE49-F238E27FC236}">
                <a16:creationId xmlns:a16="http://schemas.microsoft.com/office/drawing/2014/main" id="{37745CF6-4C97-4781-85F8-B273E9D4C8D8}"/>
              </a:ext>
            </a:extLst>
          </p:cNvPr>
          <p:cNvSpPr>
            <a:spLocks noGrp="1"/>
          </p:cNvSpPr>
          <p:nvPr>
            <p:ph idx="1"/>
          </p:nvPr>
        </p:nvSpPr>
        <p:spPr>
          <a:xfrm>
            <a:off x="551384" y="1556792"/>
            <a:ext cx="11319048" cy="3917032"/>
          </a:xfrm>
        </p:spPr>
        <p:txBody>
          <a:bodyPr>
            <a:normAutofit fontScale="77500" lnSpcReduction="20000"/>
          </a:bodyPr>
          <a:lstStyle/>
          <a:p>
            <a:r>
              <a:rPr lang="en-GB" dirty="0"/>
              <a:t>According to the Equality Act 2010 (Part 2. Chapter 1. Section 6:1):</a:t>
            </a:r>
          </a:p>
          <a:p>
            <a:r>
              <a:rPr lang="en-GB" dirty="0"/>
              <a:t> A person (P) has a disability if —</a:t>
            </a:r>
          </a:p>
          <a:p>
            <a:pPr lvl="1"/>
            <a:r>
              <a:rPr lang="en-GB" dirty="0"/>
              <a:t> P has a physical or mental impairment, and</a:t>
            </a:r>
          </a:p>
          <a:p>
            <a:pPr lvl="1"/>
            <a:r>
              <a:rPr lang="en-GB" dirty="0"/>
              <a:t> the impairment has a substantial and long-term adverse effect on P's ability to carry out normal day-to-day activities.</a:t>
            </a:r>
          </a:p>
          <a:p>
            <a:r>
              <a:rPr lang="en-GB" dirty="0"/>
              <a:t>Disabled Person: A person who can be understood using The Social Model of Disability as a person with impairments whose ‘Disability’ arises from society. </a:t>
            </a:r>
          </a:p>
          <a:p>
            <a:r>
              <a:rPr lang="en-GB" dirty="0"/>
              <a:t>Person with disabilities: Person first language, thereby promoting the person and not the disability/impairment. Is increasingly used more around the globe	</a:t>
            </a:r>
          </a:p>
        </p:txBody>
      </p:sp>
    </p:spTree>
    <p:extLst>
      <p:ext uri="{BB962C8B-B14F-4D97-AF65-F5344CB8AC3E}">
        <p14:creationId xmlns:p14="http://schemas.microsoft.com/office/powerpoint/2010/main" val="426983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A84BC-7515-E6A2-9649-FDEFBED428D2}"/>
              </a:ext>
            </a:extLst>
          </p:cNvPr>
          <p:cNvSpPr>
            <a:spLocks noGrp="1"/>
          </p:cNvSpPr>
          <p:nvPr>
            <p:ph type="title"/>
          </p:nvPr>
        </p:nvSpPr>
        <p:spPr>
          <a:xfrm>
            <a:off x="609600" y="274638"/>
            <a:ext cx="10972800" cy="1143000"/>
          </a:xfrm>
        </p:spPr>
        <p:txBody>
          <a:bodyPr>
            <a:normAutofit/>
          </a:bodyPr>
          <a:lstStyle/>
          <a:p>
            <a:r>
              <a:rPr lang="en-GB" dirty="0"/>
              <a:t>Impairment V’s Disability</a:t>
            </a:r>
          </a:p>
        </p:txBody>
      </p:sp>
      <p:sp>
        <p:nvSpPr>
          <p:cNvPr id="4" name="Content Placeholder 3">
            <a:extLst>
              <a:ext uri="{FF2B5EF4-FFF2-40B4-BE49-F238E27FC236}">
                <a16:creationId xmlns:a16="http://schemas.microsoft.com/office/drawing/2014/main" id="{F5BC18A8-6549-DEE7-583B-519615C54E58}"/>
              </a:ext>
            </a:extLst>
          </p:cNvPr>
          <p:cNvSpPr>
            <a:spLocks noGrp="1"/>
          </p:cNvSpPr>
          <p:nvPr>
            <p:ph sz="half" idx="1"/>
          </p:nvPr>
        </p:nvSpPr>
        <p:spPr>
          <a:xfrm>
            <a:off x="609600" y="1600201"/>
            <a:ext cx="5384800" cy="3989040"/>
          </a:xfrm>
        </p:spPr>
        <p:txBody>
          <a:bodyPr>
            <a:normAutofit/>
          </a:bodyPr>
          <a:lstStyle/>
          <a:p>
            <a:endParaRPr lang="en-GB" dirty="0"/>
          </a:p>
          <a:p>
            <a:r>
              <a:rPr lang="en-GB" dirty="0"/>
              <a:t>Loss of physiological or psychological function due to an injury, illness or congenital (Inborn) Condition </a:t>
            </a:r>
          </a:p>
        </p:txBody>
      </p:sp>
      <p:sp>
        <p:nvSpPr>
          <p:cNvPr id="5" name="Content Placeholder 4">
            <a:extLst>
              <a:ext uri="{FF2B5EF4-FFF2-40B4-BE49-F238E27FC236}">
                <a16:creationId xmlns:a16="http://schemas.microsoft.com/office/drawing/2014/main" id="{01C1F176-D090-08E0-2DD5-C5A7ED38CE81}"/>
              </a:ext>
            </a:extLst>
          </p:cNvPr>
          <p:cNvSpPr>
            <a:spLocks noGrp="1"/>
          </p:cNvSpPr>
          <p:nvPr>
            <p:ph sz="half" idx="2"/>
          </p:nvPr>
        </p:nvSpPr>
        <p:spPr>
          <a:xfrm>
            <a:off x="6197600" y="1600201"/>
            <a:ext cx="5384800" cy="3989040"/>
          </a:xfrm>
        </p:spPr>
        <p:txBody>
          <a:bodyPr>
            <a:normAutofit/>
          </a:bodyPr>
          <a:lstStyle/>
          <a:p>
            <a:endParaRPr lang="en-GB" dirty="0"/>
          </a:p>
          <a:p>
            <a:r>
              <a:rPr lang="en-GB" dirty="0"/>
              <a:t>Loss or limitation of opportunities to take part in society on an equal level due to social and environmental barriers. </a:t>
            </a:r>
          </a:p>
        </p:txBody>
      </p:sp>
      <p:sp>
        <p:nvSpPr>
          <p:cNvPr id="7" name="TextBox 6">
            <a:extLst>
              <a:ext uri="{FF2B5EF4-FFF2-40B4-BE49-F238E27FC236}">
                <a16:creationId xmlns:a16="http://schemas.microsoft.com/office/drawing/2014/main" id="{700A2BB2-32D7-0FDE-D181-668AF05EB81A}"/>
              </a:ext>
            </a:extLst>
          </p:cNvPr>
          <p:cNvSpPr txBox="1"/>
          <p:nvPr/>
        </p:nvSpPr>
        <p:spPr>
          <a:xfrm>
            <a:off x="638662" y="1683457"/>
            <a:ext cx="1892596" cy="369332"/>
          </a:xfrm>
          <a:prstGeom prst="rect">
            <a:avLst/>
          </a:prstGeom>
          <a:noFill/>
        </p:spPr>
        <p:txBody>
          <a:bodyPr wrap="square">
            <a:spAutoFit/>
          </a:bodyPr>
          <a:lstStyle/>
          <a:p>
            <a:r>
              <a:rPr lang="en-GB" dirty="0"/>
              <a:t>Impairment</a:t>
            </a:r>
          </a:p>
        </p:txBody>
      </p:sp>
      <p:sp>
        <p:nvSpPr>
          <p:cNvPr id="9" name="TextBox 8">
            <a:extLst>
              <a:ext uri="{FF2B5EF4-FFF2-40B4-BE49-F238E27FC236}">
                <a16:creationId xmlns:a16="http://schemas.microsoft.com/office/drawing/2014/main" id="{08FC9F6C-635B-FE2C-C63F-7A08CF47FC85}"/>
              </a:ext>
            </a:extLst>
          </p:cNvPr>
          <p:cNvSpPr txBox="1"/>
          <p:nvPr/>
        </p:nvSpPr>
        <p:spPr>
          <a:xfrm>
            <a:off x="6456040" y="1683457"/>
            <a:ext cx="1871330" cy="369332"/>
          </a:xfrm>
          <a:prstGeom prst="rect">
            <a:avLst/>
          </a:prstGeom>
          <a:noFill/>
        </p:spPr>
        <p:txBody>
          <a:bodyPr wrap="square">
            <a:spAutoFit/>
          </a:bodyPr>
          <a:lstStyle/>
          <a:p>
            <a:r>
              <a:rPr lang="en-GB" dirty="0"/>
              <a:t>Disability</a:t>
            </a:r>
          </a:p>
        </p:txBody>
      </p:sp>
      <p:sp>
        <p:nvSpPr>
          <p:cNvPr id="3" name="TextBox 2">
            <a:extLst>
              <a:ext uri="{FF2B5EF4-FFF2-40B4-BE49-F238E27FC236}">
                <a16:creationId xmlns:a16="http://schemas.microsoft.com/office/drawing/2014/main" id="{1E73A2D6-58C2-F227-C137-44BC7E40973F}"/>
              </a:ext>
            </a:extLst>
          </p:cNvPr>
          <p:cNvSpPr txBox="1"/>
          <p:nvPr/>
        </p:nvSpPr>
        <p:spPr>
          <a:xfrm>
            <a:off x="9005924" y="5257799"/>
            <a:ext cx="3600400" cy="369332"/>
          </a:xfrm>
          <a:prstGeom prst="rect">
            <a:avLst/>
          </a:prstGeom>
          <a:noFill/>
        </p:spPr>
        <p:txBody>
          <a:bodyPr wrap="square" rtlCol="0">
            <a:spAutoFit/>
          </a:bodyPr>
          <a:lstStyle/>
          <a:p>
            <a:r>
              <a:rPr lang="en-GB" dirty="0"/>
              <a:t>(University of Leeds, </a:t>
            </a:r>
            <a:r>
              <a:rPr lang="en-GB" dirty="0" err="1"/>
              <a:t>nd</a:t>
            </a:r>
            <a:r>
              <a:rPr lang="en-GB" dirty="0"/>
              <a:t>, p.1)</a:t>
            </a:r>
          </a:p>
        </p:txBody>
      </p:sp>
    </p:spTree>
    <p:extLst>
      <p:ext uri="{BB962C8B-B14F-4D97-AF65-F5344CB8AC3E}">
        <p14:creationId xmlns:p14="http://schemas.microsoft.com/office/powerpoint/2010/main" val="2281493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EFD0F-3A94-4D91-9B43-F726384D6ED1}"/>
              </a:ext>
            </a:extLst>
          </p:cNvPr>
          <p:cNvSpPr>
            <a:spLocks noGrp="1"/>
          </p:cNvSpPr>
          <p:nvPr>
            <p:ph type="title"/>
          </p:nvPr>
        </p:nvSpPr>
        <p:spPr>
          <a:xfrm>
            <a:off x="1261871" y="365760"/>
            <a:ext cx="9858383" cy="1325562"/>
          </a:xfrm>
        </p:spPr>
        <p:txBody>
          <a:bodyPr>
            <a:normAutofit fontScale="90000"/>
          </a:bodyPr>
          <a:lstStyle/>
          <a:p>
            <a:r>
              <a:rPr lang="en-GB"/>
              <a:t>Different models of disability we’ll be looking at:</a:t>
            </a:r>
          </a:p>
        </p:txBody>
      </p:sp>
      <p:graphicFrame>
        <p:nvGraphicFramePr>
          <p:cNvPr id="19" name="Content Placeholder 2">
            <a:extLst>
              <a:ext uri="{FF2B5EF4-FFF2-40B4-BE49-F238E27FC236}">
                <a16:creationId xmlns:a16="http://schemas.microsoft.com/office/drawing/2014/main" id="{B8EFC7DD-D208-699C-44BD-297851C22944}"/>
              </a:ext>
            </a:extLst>
          </p:cNvPr>
          <p:cNvGraphicFramePr>
            <a:graphicFrameLocks noGrp="1"/>
          </p:cNvGraphicFramePr>
          <p:nvPr>
            <p:ph idx="1"/>
            <p:extLst>
              <p:ext uri="{D42A27DB-BD31-4B8C-83A1-F6EECF244321}">
                <p14:modId xmlns:p14="http://schemas.microsoft.com/office/powerpoint/2010/main" val="2004681511"/>
              </p:ext>
            </p:extLst>
          </p:nvPr>
        </p:nvGraphicFramePr>
        <p:xfrm>
          <a:off x="1262063" y="2013055"/>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8709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0DA3-1C63-432D-A5A1-3F2A4F258DC7}"/>
              </a:ext>
            </a:extLst>
          </p:cNvPr>
          <p:cNvSpPr>
            <a:spLocks noGrp="1"/>
          </p:cNvSpPr>
          <p:nvPr>
            <p:ph type="title"/>
          </p:nvPr>
        </p:nvSpPr>
        <p:spPr>
          <a:xfrm>
            <a:off x="609600" y="274638"/>
            <a:ext cx="10972800" cy="1143000"/>
          </a:xfrm>
        </p:spPr>
        <p:txBody>
          <a:bodyPr anchor="ctr">
            <a:normAutofit/>
          </a:bodyPr>
          <a:lstStyle/>
          <a:p>
            <a:r>
              <a:rPr lang="en-GB" dirty="0"/>
              <a:t>The Historical Construction of Disability </a:t>
            </a:r>
          </a:p>
        </p:txBody>
      </p:sp>
      <p:sp>
        <p:nvSpPr>
          <p:cNvPr id="3" name="Content Placeholder 2">
            <a:extLst>
              <a:ext uri="{FF2B5EF4-FFF2-40B4-BE49-F238E27FC236}">
                <a16:creationId xmlns:a16="http://schemas.microsoft.com/office/drawing/2014/main" id="{E282FBFF-E2B1-4E50-A980-D2E13F50078B}"/>
              </a:ext>
            </a:extLst>
          </p:cNvPr>
          <p:cNvSpPr>
            <a:spLocks noGrp="1"/>
          </p:cNvSpPr>
          <p:nvPr>
            <p:ph idx="1"/>
          </p:nvPr>
        </p:nvSpPr>
        <p:spPr>
          <a:xfrm>
            <a:off x="609600" y="1600201"/>
            <a:ext cx="10972800" cy="3917032"/>
          </a:xfrm>
        </p:spPr>
        <p:txBody>
          <a:bodyPr anchor="ctr">
            <a:normAutofit/>
          </a:bodyPr>
          <a:lstStyle/>
          <a:p>
            <a:r>
              <a:rPr lang="en-GB" dirty="0"/>
              <a:t>“While people with impairments have been part of every human society since the beginning of recorded history, disabled people have only been around for about the past two hundred years or so” (Cameron, 2014, p. 65)</a:t>
            </a:r>
          </a:p>
          <a:p>
            <a:endParaRPr lang="en-GB" dirty="0"/>
          </a:p>
        </p:txBody>
      </p:sp>
    </p:spTree>
    <p:extLst>
      <p:ext uri="{BB962C8B-B14F-4D97-AF65-F5344CB8AC3E}">
        <p14:creationId xmlns:p14="http://schemas.microsoft.com/office/powerpoint/2010/main" val="621511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50E3F-03B8-4C62-A9CF-C5A9C7EE5BB9}"/>
              </a:ext>
            </a:extLst>
          </p:cNvPr>
          <p:cNvSpPr>
            <a:spLocks noGrp="1"/>
          </p:cNvSpPr>
          <p:nvPr>
            <p:ph type="title"/>
          </p:nvPr>
        </p:nvSpPr>
        <p:spPr>
          <a:xfrm>
            <a:off x="695400" y="322080"/>
            <a:ext cx="2718788" cy="5183777"/>
          </a:xfrm>
        </p:spPr>
        <p:txBody>
          <a:bodyPr anchor="ctr">
            <a:normAutofit/>
          </a:bodyPr>
          <a:lstStyle/>
          <a:p>
            <a:r>
              <a:rPr lang="en-GB" sz="3600" dirty="0"/>
              <a:t>History of Disability </a:t>
            </a:r>
          </a:p>
        </p:txBody>
      </p:sp>
      <p:graphicFrame>
        <p:nvGraphicFramePr>
          <p:cNvPr id="5" name="Content Placeholder 2">
            <a:extLst>
              <a:ext uri="{FF2B5EF4-FFF2-40B4-BE49-F238E27FC236}">
                <a16:creationId xmlns:a16="http://schemas.microsoft.com/office/drawing/2014/main" id="{8C9CC0FB-8D8F-9B2A-D39B-9338E8D81712}"/>
              </a:ext>
            </a:extLst>
          </p:cNvPr>
          <p:cNvGraphicFramePr>
            <a:graphicFrameLocks noGrp="1"/>
          </p:cNvGraphicFramePr>
          <p:nvPr>
            <p:ph idx="1"/>
            <p:extLst>
              <p:ext uri="{D42A27DB-BD31-4B8C-83A1-F6EECF244321}">
                <p14:modId xmlns:p14="http://schemas.microsoft.com/office/powerpoint/2010/main" val="739579369"/>
              </p:ext>
            </p:extLst>
          </p:nvPr>
        </p:nvGraphicFramePr>
        <p:xfrm>
          <a:off x="5159896" y="332656"/>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1252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Red toy person in front of two lines of white figures">
            <a:extLst>
              <a:ext uri="{FF2B5EF4-FFF2-40B4-BE49-F238E27FC236}">
                <a16:creationId xmlns:a16="http://schemas.microsoft.com/office/drawing/2014/main" id="{441EA5C3-0474-F9D7-4F33-D6B7992BFDA5}"/>
              </a:ext>
            </a:extLst>
          </p:cNvPr>
          <p:cNvPicPr>
            <a:picLocks noChangeAspect="1"/>
          </p:cNvPicPr>
          <p:nvPr/>
        </p:nvPicPr>
        <p:blipFill rotWithShape="1">
          <a:blip r:embed="rId2">
            <a:alphaModFix amt="40000"/>
          </a:blip>
          <a:srcRect t="14449"/>
          <a:stretch/>
        </p:blipFill>
        <p:spPr>
          <a:xfrm>
            <a:off x="20" y="-2"/>
            <a:ext cx="12191980" cy="6858000"/>
          </a:xfrm>
          <a:prstGeom prst="rect">
            <a:avLst/>
          </a:prstGeom>
        </p:spPr>
      </p:pic>
      <p:sp>
        <p:nvSpPr>
          <p:cNvPr id="2" name="Title 1">
            <a:extLst>
              <a:ext uri="{FF2B5EF4-FFF2-40B4-BE49-F238E27FC236}">
                <a16:creationId xmlns:a16="http://schemas.microsoft.com/office/drawing/2014/main" id="{67342AE3-EF3D-49DB-BAAE-25F21F24269B}"/>
              </a:ext>
            </a:extLst>
          </p:cNvPr>
          <p:cNvSpPr>
            <a:spLocks noGrp="1"/>
          </p:cNvSpPr>
          <p:nvPr>
            <p:ph type="title"/>
          </p:nvPr>
        </p:nvSpPr>
        <p:spPr>
          <a:xfrm>
            <a:off x="1261872" y="758952"/>
            <a:ext cx="9418320" cy="4041648"/>
          </a:xfrm>
        </p:spPr>
        <p:txBody>
          <a:bodyPr vert="horz" lIns="91440" tIns="45720" rIns="91440" bIns="45720" rtlCol="0" anchor="b">
            <a:normAutofit/>
          </a:bodyPr>
          <a:lstStyle/>
          <a:p>
            <a:pPr algn="ctr"/>
            <a:r>
              <a:rPr lang="en-US" dirty="0"/>
              <a:t>Moral Model</a:t>
            </a:r>
          </a:p>
        </p:txBody>
      </p:sp>
    </p:spTree>
    <p:extLst>
      <p:ext uri="{BB962C8B-B14F-4D97-AF65-F5344CB8AC3E}">
        <p14:creationId xmlns:p14="http://schemas.microsoft.com/office/powerpoint/2010/main" val="2070858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941ED-06D4-435B-AE0D-6748FA21F663}"/>
              </a:ext>
            </a:extLst>
          </p:cNvPr>
          <p:cNvSpPr>
            <a:spLocks noGrp="1"/>
          </p:cNvSpPr>
          <p:nvPr>
            <p:ph type="title"/>
          </p:nvPr>
        </p:nvSpPr>
        <p:spPr/>
        <p:txBody>
          <a:bodyPr/>
          <a:lstStyle/>
          <a:p>
            <a:r>
              <a:rPr lang="en-GB" dirty="0"/>
              <a:t>Moral Model</a:t>
            </a:r>
          </a:p>
        </p:txBody>
      </p:sp>
      <p:graphicFrame>
        <p:nvGraphicFramePr>
          <p:cNvPr id="7" name="Content Placeholder 2">
            <a:extLst>
              <a:ext uri="{FF2B5EF4-FFF2-40B4-BE49-F238E27FC236}">
                <a16:creationId xmlns:a16="http://schemas.microsoft.com/office/drawing/2014/main" id="{EE00AF27-41CA-6BCB-60F0-F9D866106006}"/>
              </a:ext>
            </a:extLst>
          </p:cNvPr>
          <p:cNvGraphicFramePr>
            <a:graphicFrameLocks noGrp="1"/>
          </p:cNvGraphicFramePr>
          <p:nvPr>
            <p:ph idx="1"/>
            <p:extLst>
              <p:ext uri="{D42A27DB-BD31-4B8C-83A1-F6EECF244321}">
                <p14:modId xmlns:p14="http://schemas.microsoft.com/office/powerpoint/2010/main" val="3733128497"/>
              </p:ext>
            </p:extLst>
          </p:nvPr>
        </p:nvGraphicFramePr>
        <p:xfrm>
          <a:off x="2063552" y="1253331"/>
          <a:ext cx="8595360" cy="435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9BBA8B10-83ED-1E4E-F487-718F80C3A383}"/>
              </a:ext>
            </a:extLst>
          </p:cNvPr>
          <p:cNvSpPr txBox="1"/>
          <p:nvPr/>
        </p:nvSpPr>
        <p:spPr>
          <a:xfrm>
            <a:off x="5591944" y="764704"/>
            <a:ext cx="6103019" cy="738664"/>
          </a:xfrm>
          <a:prstGeom prst="rect">
            <a:avLst/>
          </a:prstGeom>
          <a:noFill/>
        </p:spPr>
        <p:txBody>
          <a:bodyPr wrap="square">
            <a:spAutoFit/>
          </a:bodyPr>
          <a:lstStyle/>
          <a:p>
            <a:pPr marL="457200" lvl="1" indent="0" algn="r">
              <a:buNone/>
            </a:pPr>
            <a:r>
              <a:rPr lang="en-GB" sz="1800" dirty="0"/>
              <a:t>(</a:t>
            </a:r>
            <a:r>
              <a:rPr lang="en-GB" sz="1800" i="1" dirty="0"/>
              <a:t>Adapted from </a:t>
            </a:r>
            <a:r>
              <a:rPr lang="en-GB" sz="1800" dirty="0"/>
              <a:t>Goodley, 2017, p. 7)</a:t>
            </a:r>
          </a:p>
          <a:p>
            <a:pPr marL="457200" lvl="1" indent="0">
              <a:buNone/>
            </a:pPr>
            <a:endParaRPr lang="en-GB" sz="2400" dirty="0"/>
          </a:p>
        </p:txBody>
      </p:sp>
    </p:spTree>
    <p:extLst>
      <p:ext uri="{BB962C8B-B14F-4D97-AF65-F5344CB8AC3E}">
        <p14:creationId xmlns:p14="http://schemas.microsoft.com/office/powerpoint/2010/main" val="2900858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26D8A-EA71-491D-8C30-BEEBF2687D22}"/>
              </a:ext>
            </a:extLst>
          </p:cNvPr>
          <p:cNvSpPr>
            <a:spLocks noGrp="1"/>
          </p:cNvSpPr>
          <p:nvPr>
            <p:ph type="title"/>
          </p:nvPr>
        </p:nvSpPr>
        <p:spPr>
          <a:xfrm>
            <a:off x="407368" y="692696"/>
            <a:ext cx="3342442" cy="4596794"/>
          </a:xfrm>
        </p:spPr>
        <p:txBody>
          <a:bodyPr anchor="ctr">
            <a:normAutofit/>
          </a:bodyPr>
          <a:lstStyle/>
          <a:p>
            <a:r>
              <a:rPr lang="en-GB" sz="3200" dirty="0"/>
              <a:t>Disability as a Moral Condition</a:t>
            </a:r>
            <a:br>
              <a:rPr lang="en-GB" sz="3200" dirty="0"/>
            </a:br>
            <a:r>
              <a:rPr lang="en-GB" sz="1200" dirty="0"/>
              <a:t>(Goodley. 2017, p. 7)</a:t>
            </a:r>
            <a:br>
              <a:rPr lang="en-US" sz="1200" dirty="0"/>
            </a:br>
            <a:endParaRPr lang="en-GB" sz="3200" dirty="0"/>
          </a:p>
        </p:txBody>
      </p:sp>
      <p:graphicFrame>
        <p:nvGraphicFramePr>
          <p:cNvPr id="5" name="Content Placeholder 2">
            <a:extLst>
              <a:ext uri="{FF2B5EF4-FFF2-40B4-BE49-F238E27FC236}">
                <a16:creationId xmlns:a16="http://schemas.microsoft.com/office/drawing/2014/main" id="{10C2356E-257B-7435-E324-EA3F6A0C9298}"/>
              </a:ext>
            </a:extLst>
          </p:cNvPr>
          <p:cNvGraphicFramePr>
            <a:graphicFrameLocks noGrp="1"/>
          </p:cNvGraphicFramePr>
          <p:nvPr>
            <p:ph idx="1"/>
            <p:extLst>
              <p:ext uri="{D42A27DB-BD31-4B8C-83A1-F6EECF244321}">
                <p14:modId xmlns:p14="http://schemas.microsoft.com/office/powerpoint/2010/main" val="2773531466"/>
              </p:ext>
            </p:extLst>
          </p:nvPr>
        </p:nvGraphicFramePr>
        <p:xfrm>
          <a:off x="4850432" y="71680"/>
          <a:ext cx="6934200" cy="58388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9966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22E40-7418-4273-B942-6648B7DE0C4C}"/>
              </a:ext>
            </a:extLst>
          </p:cNvPr>
          <p:cNvSpPr>
            <a:spLocks noGrp="1"/>
          </p:cNvSpPr>
          <p:nvPr>
            <p:ph type="title"/>
          </p:nvPr>
        </p:nvSpPr>
        <p:spPr>
          <a:xfrm>
            <a:off x="1261871" y="365760"/>
            <a:ext cx="9858383" cy="1325562"/>
          </a:xfrm>
        </p:spPr>
        <p:txBody>
          <a:bodyPr>
            <a:normAutofit/>
          </a:bodyPr>
          <a:lstStyle/>
          <a:p>
            <a:r>
              <a:rPr lang="en-GB" dirty="0"/>
              <a:t>Overview of the moral model</a:t>
            </a:r>
          </a:p>
        </p:txBody>
      </p:sp>
      <p:graphicFrame>
        <p:nvGraphicFramePr>
          <p:cNvPr id="5" name="Content Placeholder 2">
            <a:extLst>
              <a:ext uri="{FF2B5EF4-FFF2-40B4-BE49-F238E27FC236}">
                <a16:creationId xmlns:a16="http://schemas.microsoft.com/office/drawing/2014/main" id="{762C2F6E-B8F9-BBBC-09CC-6FDB71036C9C}"/>
              </a:ext>
            </a:extLst>
          </p:cNvPr>
          <p:cNvGraphicFramePr>
            <a:graphicFrameLocks noGrp="1"/>
          </p:cNvGraphicFramePr>
          <p:nvPr>
            <p:ph idx="1"/>
            <p:extLst>
              <p:ext uri="{D42A27DB-BD31-4B8C-83A1-F6EECF244321}">
                <p14:modId xmlns:p14="http://schemas.microsoft.com/office/powerpoint/2010/main" val="4103082413"/>
              </p:ext>
            </p:extLst>
          </p:nvPr>
        </p:nvGraphicFramePr>
        <p:xfrm>
          <a:off x="407368" y="1412776"/>
          <a:ext cx="10866303"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5EC0D487-0A6C-AE68-F197-AFE8AAD68FC3}"/>
              </a:ext>
            </a:extLst>
          </p:cNvPr>
          <p:cNvSpPr txBox="1"/>
          <p:nvPr/>
        </p:nvSpPr>
        <p:spPr>
          <a:xfrm>
            <a:off x="9914103" y="5244922"/>
            <a:ext cx="2277898" cy="369332"/>
          </a:xfrm>
          <a:prstGeom prst="rect">
            <a:avLst/>
          </a:prstGeom>
          <a:noFill/>
        </p:spPr>
        <p:txBody>
          <a:bodyPr wrap="square">
            <a:spAutoFit/>
          </a:bodyPr>
          <a:lstStyle/>
          <a:p>
            <a:pPr lvl="0"/>
            <a:r>
              <a:rPr lang="en-GB" dirty="0"/>
              <a:t>(Goodley, 2017, p. 6)</a:t>
            </a:r>
            <a:endParaRPr lang="en-US" dirty="0"/>
          </a:p>
        </p:txBody>
      </p:sp>
    </p:spTree>
    <p:extLst>
      <p:ext uri="{BB962C8B-B14F-4D97-AF65-F5344CB8AC3E}">
        <p14:creationId xmlns:p14="http://schemas.microsoft.com/office/powerpoint/2010/main" val="1351257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823DA68-4FC3-4D52-9CB5-5CC7F21A686A}"/>
              </a:ext>
            </a:extLst>
          </p:cNvPr>
          <p:cNvPicPr>
            <a:picLocks noChangeAspect="1"/>
          </p:cNvPicPr>
          <p:nvPr/>
        </p:nvPicPr>
        <p:blipFill>
          <a:blip r:embed="rId2"/>
          <a:stretch>
            <a:fillRect/>
          </a:stretch>
        </p:blipFill>
        <p:spPr>
          <a:xfrm>
            <a:off x="1321647" y="146203"/>
            <a:ext cx="9548706" cy="5538249"/>
          </a:xfrm>
          <a:prstGeom prst="rect">
            <a:avLst/>
          </a:prstGeom>
        </p:spPr>
      </p:pic>
      <p:sp>
        <p:nvSpPr>
          <p:cNvPr id="3" name="TextBox 2">
            <a:extLst>
              <a:ext uri="{FF2B5EF4-FFF2-40B4-BE49-F238E27FC236}">
                <a16:creationId xmlns:a16="http://schemas.microsoft.com/office/drawing/2014/main" id="{D0CDE338-9AD6-7B01-87A1-D33E2D4F04BE}"/>
              </a:ext>
            </a:extLst>
          </p:cNvPr>
          <p:cNvSpPr txBox="1"/>
          <p:nvPr/>
        </p:nvSpPr>
        <p:spPr>
          <a:xfrm>
            <a:off x="10473422" y="5269010"/>
            <a:ext cx="1690078" cy="382685"/>
          </a:xfrm>
          <a:prstGeom prst="rect">
            <a:avLst/>
          </a:prstGeom>
          <a:noFill/>
        </p:spPr>
        <p:txBody>
          <a:bodyPr wrap="square">
            <a:spAutoFit/>
          </a:bodyPr>
          <a:lstStyle/>
          <a:p>
            <a:r>
              <a:rPr lang="en-GB" dirty="0"/>
              <a:t>(Yates, 2017)</a:t>
            </a:r>
          </a:p>
        </p:txBody>
      </p:sp>
    </p:spTree>
    <p:extLst>
      <p:ext uri="{BB962C8B-B14F-4D97-AF65-F5344CB8AC3E}">
        <p14:creationId xmlns:p14="http://schemas.microsoft.com/office/powerpoint/2010/main" val="3624854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US" dirty="0"/>
              <a:t>The Medical Model of Disability </a:t>
            </a:r>
          </a:p>
        </p:txBody>
      </p:sp>
      <p:pic>
        <p:nvPicPr>
          <p:cNvPr id="5" name="Picture 4" descr="Light on a wheelchair">
            <a:extLst>
              <a:ext uri="{FF2B5EF4-FFF2-40B4-BE49-F238E27FC236}">
                <a16:creationId xmlns:a16="http://schemas.microsoft.com/office/drawing/2014/main" id="{6EE3D605-2CD2-846B-BE9C-0AB765479931}"/>
              </a:ext>
            </a:extLst>
          </p:cNvPr>
          <p:cNvPicPr>
            <a:picLocks noChangeAspect="1"/>
          </p:cNvPicPr>
          <p:nvPr/>
        </p:nvPicPr>
        <p:blipFill rotWithShape="1">
          <a:blip r:embed="rId2"/>
          <a:srcRect t="26516" b="20004"/>
          <a:stretch/>
        </p:blipFill>
        <p:spPr>
          <a:xfrm>
            <a:off x="609600" y="1600201"/>
            <a:ext cx="10972800" cy="3917032"/>
          </a:xfrm>
          <a:prstGeom prst="rect">
            <a:avLst/>
          </a:prstGeom>
          <a:noFill/>
        </p:spPr>
      </p:pic>
    </p:spTree>
    <p:extLst>
      <p:ext uri="{BB962C8B-B14F-4D97-AF65-F5344CB8AC3E}">
        <p14:creationId xmlns:p14="http://schemas.microsoft.com/office/powerpoint/2010/main" val="19531924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7A340-81EA-4C1D-A511-B2BD2A4E8278}"/>
              </a:ext>
            </a:extLst>
          </p:cNvPr>
          <p:cNvSpPr>
            <a:spLocks noGrp="1"/>
          </p:cNvSpPr>
          <p:nvPr>
            <p:ph type="title"/>
          </p:nvPr>
        </p:nvSpPr>
        <p:spPr>
          <a:xfrm>
            <a:off x="609600" y="274638"/>
            <a:ext cx="10972800" cy="1143000"/>
          </a:xfrm>
        </p:spPr>
        <p:txBody>
          <a:bodyPr anchor="ctr">
            <a:normAutofit/>
          </a:bodyPr>
          <a:lstStyle/>
          <a:p>
            <a:r>
              <a:rPr lang="en-GB" dirty="0"/>
              <a:t>Michel Foucault </a:t>
            </a:r>
          </a:p>
        </p:txBody>
      </p:sp>
      <p:pic>
        <p:nvPicPr>
          <p:cNvPr id="5" name="Picture 4" descr="A person wearing glasses and a suit&#10;&#10;Description automatically generated with low confidence">
            <a:extLst>
              <a:ext uri="{FF2B5EF4-FFF2-40B4-BE49-F238E27FC236}">
                <a16:creationId xmlns:a16="http://schemas.microsoft.com/office/drawing/2014/main" id="{FA649D84-15A8-46E5-83AD-512B8377F1E1}"/>
              </a:ext>
            </a:extLst>
          </p:cNvPr>
          <p:cNvPicPr>
            <a:picLocks noChangeAspect="1"/>
          </p:cNvPicPr>
          <p:nvPr/>
        </p:nvPicPr>
        <p:blipFill rotWithShape="1">
          <a:blip r:embed="rId2"/>
          <a:srcRect t="1706" r="2" b="47262"/>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8A7CC50B-B021-4E5D-88A5-9C707222C2AC}"/>
              </a:ext>
            </a:extLst>
          </p:cNvPr>
          <p:cNvSpPr>
            <a:spLocks noGrp="1"/>
          </p:cNvSpPr>
          <p:nvPr>
            <p:ph sz="half" idx="2"/>
          </p:nvPr>
        </p:nvSpPr>
        <p:spPr>
          <a:xfrm>
            <a:off x="6197600" y="1600201"/>
            <a:ext cx="5384800" cy="3989040"/>
          </a:xfrm>
        </p:spPr>
        <p:txBody>
          <a:bodyPr>
            <a:normAutofit/>
          </a:bodyPr>
          <a:lstStyle/>
          <a:p>
            <a:pPr>
              <a:lnSpc>
                <a:spcPct val="90000"/>
              </a:lnSpc>
              <a:buFont typeface="Wingdings" panose="05000000000000000000" pitchFamily="2" charset="2"/>
              <a:buChar char="Ø"/>
            </a:pPr>
            <a:r>
              <a:rPr lang="en-GB" sz="1800" b="1" dirty="0"/>
              <a:t>Power/Knowledge</a:t>
            </a:r>
            <a:r>
              <a:rPr lang="en-GB" sz="1800" dirty="0"/>
              <a:t>: Power and knowledge are intertwined</a:t>
            </a:r>
          </a:p>
          <a:p>
            <a:pPr marL="0" indent="0">
              <a:lnSpc>
                <a:spcPct val="90000"/>
              </a:lnSpc>
              <a:buNone/>
            </a:pPr>
            <a:endParaRPr lang="en-GB" sz="1800" dirty="0"/>
          </a:p>
          <a:p>
            <a:pPr>
              <a:lnSpc>
                <a:spcPct val="90000"/>
              </a:lnSpc>
              <a:buFont typeface="Wingdings" panose="05000000000000000000" pitchFamily="2" charset="2"/>
              <a:buChar char="Ø"/>
            </a:pPr>
            <a:r>
              <a:rPr lang="en-GB" sz="1800" dirty="0"/>
              <a:t>The knowledge we have at any era is influenced by the power relations in that same era</a:t>
            </a:r>
          </a:p>
          <a:p>
            <a:pPr marL="0" indent="0">
              <a:lnSpc>
                <a:spcPct val="90000"/>
              </a:lnSpc>
              <a:buNone/>
            </a:pPr>
            <a:endParaRPr lang="en-GB" sz="1800" dirty="0"/>
          </a:p>
          <a:p>
            <a:pPr>
              <a:lnSpc>
                <a:spcPct val="90000"/>
              </a:lnSpc>
              <a:buFont typeface="Wingdings" panose="05000000000000000000" pitchFamily="2" charset="2"/>
              <a:buChar char="Ø"/>
            </a:pPr>
            <a:r>
              <a:rPr lang="en-GB" sz="1800" dirty="0"/>
              <a:t>e.g., scientific knowledge is thought to exist separately from political and economic power but is it really? (i.e., climate change, Covid etc.) </a:t>
            </a:r>
          </a:p>
          <a:p>
            <a:pPr>
              <a:lnSpc>
                <a:spcPct val="90000"/>
              </a:lnSpc>
              <a:buFont typeface="Wingdings" panose="05000000000000000000" pitchFamily="2" charset="2"/>
              <a:buChar char="Ø"/>
            </a:pPr>
            <a:endParaRPr lang="en-GB" sz="1800" dirty="0"/>
          </a:p>
          <a:p>
            <a:pPr>
              <a:lnSpc>
                <a:spcPct val="90000"/>
              </a:lnSpc>
              <a:buFont typeface="Wingdings" panose="05000000000000000000" pitchFamily="2" charset="2"/>
              <a:buChar char="Ø"/>
            </a:pPr>
            <a:r>
              <a:rPr lang="en-GB" sz="1800" dirty="0"/>
              <a:t> </a:t>
            </a:r>
            <a:r>
              <a:rPr lang="en-GB" sz="1800" b="1" dirty="0"/>
              <a:t>Biopower: </a:t>
            </a:r>
            <a:r>
              <a:rPr lang="en-GB" sz="1800" dirty="0"/>
              <a:t>the power over of bodies at institutional levels and controlling populations </a:t>
            </a:r>
            <a:endParaRPr lang="en-GB" sz="1800" b="1" dirty="0"/>
          </a:p>
        </p:txBody>
      </p:sp>
    </p:spTree>
    <p:extLst>
      <p:ext uri="{BB962C8B-B14F-4D97-AF65-F5344CB8AC3E}">
        <p14:creationId xmlns:p14="http://schemas.microsoft.com/office/powerpoint/2010/main" val="375611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69A3E-18CE-4445-80F9-2FAE71DD9E81}"/>
              </a:ext>
            </a:extLst>
          </p:cNvPr>
          <p:cNvSpPr>
            <a:spLocks noGrp="1"/>
          </p:cNvSpPr>
          <p:nvPr>
            <p:ph type="title"/>
          </p:nvPr>
        </p:nvSpPr>
        <p:spPr>
          <a:xfrm>
            <a:off x="609600" y="274638"/>
            <a:ext cx="10972800" cy="1143000"/>
          </a:xfrm>
        </p:spPr>
        <p:txBody>
          <a:bodyPr>
            <a:normAutofit fontScale="90000"/>
          </a:bodyPr>
          <a:lstStyle/>
          <a:p>
            <a:r>
              <a:rPr lang="en-GB" dirty="0"/>
              <a:t>Foucault's work: </a:t>
            </a:r>
            <a:br>
              <a:rPr lang="en-GB" dirty="0"/>
            </a:br>
            <a:r>
              <a:rPr lang="en-GB" sz="2700" dirty="0"/>
              <a:t>His work included looking at the histories of madness / medicine / crime and punishment / sexuality</a:t>
            </a:r>
            <a:endParaRPr lang="en-GB" dirty="0"/>
          </a:p>
        </p:txBody>
      </p:sp>
      <p:sp>
        <p:nvSpPr>
          <p:cNvPr id="3" name="Content Placeholder 2">
            <a:extLst>
              <a:ext uri="{FF2B5EF4-FFF2-40B4-BE49-F238E27FC236}">
                <a16:creationId xmlns:a16="http://schemas.microsoft.com/office/drawing/2014/main" id="{50697809-20B8-4A03-BFBC-37C99E3F1325}"/>
              </a:ext>
            </a:extLst>
          </p:cNvPr>
          <p:cNvSpPr>
            <a:spLocks noGrp="1"/>
          </p:cNvSpPr>
          <p:nvPr>
            <p:ph idx="1"/>
          </p:nvPr>
        </p:nvSpPr>
        <p:spPr>
          <a:xfrm>
            <a:off x="618596" y="2060848"/>
            <a:ext cx="10972800" cy="3916363"/>
          </a:xfrm>
        </p:spPr>
        <p:txBody>
          <a:bodyPr>
            <a:normAutofit fontScale="77500" lnSpcReduction="20000"/>
          </a:bodyPr>
          <a:lstStyle/>
          <a:p>
            <a:r>
              <a:rPr lang="en-GB" dirty="0"/>
              <a:t>History of Madness (2006 [1961]): historical understandings of ‘madness’</a:t>
            </a:r>
          </a:p>
          <a:p>
            <a:r>
              <a:rPr lang="en-GB" dirty="0"/>
              <a:t>Renaissance: the ‘mad’ was seen as different, wise, revered and free to wander</a:t>
            </a:r>
          </a:p>
          <a:p>
            <a:r>
              <a:rPr lang="en-GB" dirty="0"/>
              <a:t>Mid 17th century: ‘madness’ was medicalised, institutionalised and needed to be ‘cured’</a:t>
            </a:r>
          </a:p>
          <a:p>
            <a:endParaRPr lang="en-GB" dirty="0"/>
          </a:p>
          <a:p>
            <a:r>
              <a:rPr lang="en-GB" dirty="0"/>
              <a:t>Birth of the Clinic (2003 [1963]): historical understanding of medicine</a:t>
            </a:r>
          </a:p>
          <a:p>
            <a:r>
              <a:rPr lang="en-GB" dirty="0"/>
              <a:t>Challenges the notion medicine became more humane </a:t>
            </a:r>
          </a:p>
          <a:p>
            <a:r>
              <a:rPr lang="en-GB" dirty="0"/>
              <a:t>18th century: the ‘medical gaze’ when medicine became dehumanising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2006054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A5CB9-6528-4942-B8BC-9BFF744BB66B}"/>
              </a:ext>
            </a:extLst>
          </p:cNvPr>
          <p:cNvSpPr>
            <a:spLocks noGrp="1"/>
          </p:cNvSpPr>
          <p:nvPr>
            <p:ph type="title"/>
          </p:nvPr>
        </p:nvSpPr>
        <p:spPr>
          <a:xfrm>
            <a:off x="1868487" y="1772816"/>
            <a:ext cx="8455025" cy="2697163"/>
          </a:xfrm>
        </p:spPr>
        <p:txBody>
          <a:bodyPr vert="horz" lIns="91440" tIns="45720" rIns="91440" bIns="45720" rtlCol="0" anchor="b">
            <a:normAutofit fontScale="90000"/>
          </a:bodyPr>
          <a:lstStyle/>
          <a:p>
            <a:r>
              <a:rPr lang="en-US" dirty="0"/>
              <a:t>‘The medical model of disability, which has historically predominated in the public imagination, depicts</a:t>
            </a:r>
            <a:br>
              <a:rPr lang="en-US" dirty="0"/>
            </a:br>
            <a:r>
              <a:rPr lang="en-US" dirty="0"/>
              <a:t>disability as a deficit from the norm, a malady to be fixed through</a:t>
            </a:r>
            <a:br>
              <a:rPr lang="en-US" dirty="0"/>
            </a:br>
            <a:r>
              <a:rPr lang="en-US" dirty="0"/>
              <a:t>physical therapy, technological devices, and personal willpower’</a:t>
            </a:r>
          </a:p>
        </p:txBody>
      </p:sp>
      <p:sp>
        <p:nvSpPr>
          <p:cNvPr id="4" name="Text Placeholder 3">
            <a:extLst>
              <a:ext uri="{FF2B5EF4-FFF2-40B4-BE49-F238E27FC236}">
                <a16:creationId xmlns:a16="http://schemas.microsoft.com/office/drawing/2014/main" id="{24321AB5-08FA-4020-A687-6F118846F58B}"/>
              </a:ext>
            </a:extLst>
          </p:cNvPr>
          <p:cNvSpPr>
            <a:spLocks noGrp="1"/>
          </p:cNvSpPr>
          <p:nvPr>
            <p:ph type="body" sz="half" idx="2"/>
          </p:nvPr>
        </p:nvSpPr>
        <p:spPr>
          <a:xfrm>
            <a:off x="4223792" y="4797152"/>
            <a:ext cx="4392488" cy="504056"/>
          </a:xfrm>
        </p:spPr>
        <p:txBody>
          <a:bodyPr vert="horz" lIns="91440" tIns="45720" rIns="91440" bIns="45720" rtlCol="0">
            <a:normAutofit/>
          </a:bodyPr>
          <a:lstStyle/>
          <a:p>
            <a:r>
              <a:rPr lang="en-US" dirty="0"/>
              <a:t>(</a:t>
            </a:r>
            <a:r>
              <a:rPr lang="en-US" dirty="0" err="1"/>
              <a:t>Manago</a:t>
            </a:r>
            <a:r>
              <a:rPr lang="en-US" dirty="0"/>
              <a:t>, Davis and </a:t>
            </a:r>
            <a:r>
              <a:rPr lang="en-US" dirty="0" err="1"/>
              <a:t>Goar</a:t>
            </a:r>
            <a:r>
              <a:rPr lang="en-US" dirty="0"/>
              <a:t>, 2017, p. 170)</a:t>
            </a:r>
          </a:p>
          <a:p>
            <a:endParaRPr lang="en-US" dirty="0"/>
          </a:p>
        </p:txBody>
      </p:sp>
    </p:spTree>
    <p:extLst>
      <p:ext uri="{BB962C8B-B14F-4D97-AF65-F5344CB8AC3E}">
        <p14:creationId xmlns:p14="http://schemas.microsoft.com/office/powerpoint/2010/main" val="16193258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7FFDC-743C-4850-865D-8DDD4F659E26}"/>
              </a:ext>
            </a:extLst>
          </p:cNvPr>
          <p:cNvSpPr>
            <a:spLocks noGrp="1"/>
          </p:cNvSpPr>
          <p:nvPr>
            <p:ph type="title"/>
          </p:nvPr>
        </p:nvSpPr>
        <p:spPr>
          <a:xfrm>
            <a:off x="614072" y="-164056"/>
            <a:ext cx="10972800" cy="1143000"/>
          </a:xfrm>
        </p:spPr>
        <p:txBody>
          <a:bodyPr>
            <a:normAutofit fontScale="90000"/>
          </a:bodyPr>
          <a:lstStyle/>
          <a:p>
            <a:br>
              <a:rPr lang="en-GB" dirty="0"/>
            </a:br>
            <a:br>
              <a:rPr lang="en-GB" dirty="0"/>
            </a:br>
            <a:r>
              <a:rPr lang="en-GB" dirty="0"/>
              <a:t>Disability as a Medical/Individual condition</a:t>
            </a:r>
            <a:br>
              <a:rPr lang="en-GB" dirty="0"/>
            </a:br>
            <a:endParaRPr lang="en-GB" dirty="0"/>
          </a:p>
        </p:txBody>
      </p:sp>
      <p:graphicFrame>
        <p:nvGraphicFramePr>
          <p:cNvPr id="7" name="Content Placeholder 2">
            <a:extLst>
              <a:ext uri="{FF2B5EF4-FFF2-40B4-BE49-F238E27FC236}">
                <a16:creationId xmlns:a16="http://schemas.microsoft.com/office/drawing/2014/main" id="{0314E6F1-FDEF-0B4D-687B-27B2F8569A12}"/>
              </a:ext>
            </a:extLst>
          </p:cNvPr>
          <p:cNvGraphicFramePr>
            <a:graphicFrameLocks noGrp="1"/>
          </p:cNvGraphicFramePr>
          <p:nvPr>
            <p:ph idx="1"/>
            <p:extLst>
              <p:ext uri="{D42A27DB-BD31-4B8C-83A1-F6EECF244321}">
                <p14:modId xmlns:p14="http://schemas.microsoft.com/office/powerpoint/2010/main" val="519272433"/>
              </p:ext>
            </p:extLst>
          </p:nvPr>
        </p:nvGraphicFramePr>
        <p:xfrm>
          <a:off x="609600" y="16585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BEF64C62-2292-FC31-6752-532AF3D797E4}"/>
              </a:ext>
            </a:extLst>
          </p:cNvPr>
          <p:cNvSpPr txBox="1"/>
          <p:nvPr/>
        </p:nvSpPr>
        <p:spPr>
          <a:xfrm>
            <a:off x="614072" y="1255182"/>
            <a:ext cx="10073440" cy="646331"/>
          </a:xfrm>
          <a:prstGeom prst="rect">
            <a:avLst/>
          </a:prstGeom>
          <a:noFill/>
        </p:spPr>
        <p:txBody>
          <a:bodyPr wrap="square">
            <a:spAutoFit/>
          </a:bodyPr>
          <a:lstStyle/>
          <a:p>
            <a:r>
              <a:rPr lang="en-GB" sz="1800" dirty="0"/>
              <a:t>Mid-1800s onwards. Underlies most rehabilitation facilities and most rehabilitation journals in rich countries</a:t>
            </a:r>
          </a:p>
        </p:txBody>
      </p:sp>
      <p:sp>
        <p:nvSpPr>
          <p:cNvPr id="8" name="TextBox 7">
            <a:extLst>
              <a:ext uri="{FF2B5EF4-FFF2-40B4-BE49-F238E27FC236}">
                <a16:creationId xmlns:a16="http://schemas.microsoft.com/office/drawing/2014/main" id="{19ABD182-3C4C-D248-2B97-AC8C2CB37B98}"/>
              </a:ext>
            </a:extLst>
          </p:cNvPr>
          <p:cNvSpPr txBox="1"/>
          <p:nvPr/>
        </p:nvSpPr>
        <p:spPr>
          <a:xfrm>
            <a:off x="1559496" y="5373216"/>
            <a:ext cx="6106026" cy="646331"/>
          </a:xfrm>
          <a:prstGeom prst="rect">
            <a:avLst/>
          </a:prstGeom>
          <a:noFill/>
        </p:spPr>
        <p:txBody>
          <a:bodyPr wrap="square">
            <a:spAutoFit/>
          </a:bodyPr>
          <a:lstStyle/>
          <a:p>
            <a:pPr marL="0" indent="0" algn="r">
              <a:buNone/>
            </a:pPr>
            <a:r>
              <a:rPr lang="en-GB" sz="1800" dirty="0"/>
              <a:t>(Adapted from Goodley. 2017, p. 7)</a:t>
            </a:r>
          </a:p>
          <a:p>
            <a:pPr marL="0" indent="0">
              <a:buNone/>
            </a:pPr>
            <a:endParaRPr lang="en-GB" dirty="0"/>
          </a:p>
        </p:txBody>
      </p:sp>
    </p:spTree>
    <p:extLst>
      <p:ext uri="{BB962C8B-B14F-4D97-AF65-F5344CB8AC3E}">
        <p14:creationId xmlns:p14="http://schemas.microsoft.com/office/powerpoint/2010/main" val="42841504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634D4-22D5-46D8-BFB3-9661751E4881}"/>
              </a:ext>
            </a:extLst>
          </p:cNvPr>
          <p:cNvSpPr>
            <a:spLocks noGrp="1"/>
          </p:cNvSpPr>
          <p:nvPr>
            <p:ph type="title"/>
          </p:nvPr>
        </p:nvSpPr>
        <p:spPr>
          <a:xfrm>
            <a:off x="609600" y="274638"/>
            <a:ext cx="10972800" cy="1143000"/>
          </a:xfrm>
        </p:spPr>
        <p:txBody>
          <a:bodyPr>
            <a:normAutofit/>
          </a:bodyPr>
          <a:lstStyle/>
          <a:p>
            <a:r>
              <a:rPr lang="en-GB" dirty="0"/>
              <a:t>Implications </a:t>
            </a:r>
          </a:p>
        </p:txBody>
      </p:sp>
      <p:graphicFrame>
        <p:nvGraphicFramePr>
          <p:cNvPr id="5" name="Content Placeholder 2">
            <a:extLst>
              <a:ext uri="{FF2B5EF4-FFF2-40B4-BE49-F238E27FC236}">
                <a16:creationId xmlns:a16="http://schemas.microsoft.com/office/drawing/2014/main" id="{F80361DF-4548-82C3-1634-1867881C8FBE}"/>
              </a:ext>
            </a:extLst>
          </p:cNvPr>
          <p:cNvGraphicFramePr>
            <a:graphicFrameLocks noGrp="1"/>
          </p:cNvGraphicFramePr>
          <p:nvPr>
            <p:ph idx="1"/>
            <p:extLst>
              <p:ext uri="{D42A27DB-BD31-4B8C-83A1-F6EECF244321}">
                <p14:modId xmlns:p14="http://schemas.microsoft.com/office/powerpoint/2010/main" val="4042319892"/>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9EB979DA-4E21-937E-17A7-9AA566806A0D}"/>
              </a:ext>
            </a:extLst>
          </p:cNvPr>
          <p:cNvSpPr txBox="1"/>
          <p:nvPr/>
        </p:nvSpPr>
        <p:spPr>
          <a:xfrm>
            <a:off x="9768408" y="5331897"/>
            <a:ext cx="2671011" cy="369332"/>
          </a:xfrm>
          <a:prstGeom prst="rect">
            <a:avLst/>
          </a:prstGeom>
          <a:noFill/>
        </p:spPr>
        <p:txBody>
          <a:bodyPr wrap="square">
            <a:spAutoFit/>
          </a:bodyPr>
          <a:lstStyle/>
          <a:p>
            <a:pPr marL="0" indent="0">
              <a:buNone/>
            </a:pPr>
            <a:r>
              <a:rPr lang="en-GB" dirty="0">
                <a:solidFill>
                  <a:schemeClr val="tx1"/>
                </a:solidFill>
              </a:rPr>
              <a:t>(Goodley, 2017, p. 7)</a:t>
            </a:r>
          </a:p>
        </p:txBody>
      </p:sp>
    </p:spTree>
    <p:extLst>
      <p:ext uri="{BB962C8B-B14F-4D97-AF65-F5344CB8AC3E}">
        <p14:creationId xmlns:p14="http://schemas.microsoft.com/office/powerpoint/2010/main" val="18534642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8B2F736-8BD6-51F8-DA21-47CCEF57FEC8}"/>
              </a:ext>
            </a:extLst>
          </p:cNvPr>
          <p:cNvSpPr>
            <a:spLocks noGrp="1"/>
          </p:cNvSpPr>
          <p:nvPr>
            <p:ph idx="1"/>
          </p:nvPr>
        </p:nvSpPr>
        <p:spPr>
          <a:xfrm>
            <a:off x="695400" y="1052736"/>
            <a:ext cx="10972800" cy="3917032"/>
          </a:xfrm>
        </p:spPr>
        <p:txBody>
          <a:bodyPr/>
          <a:lstStyle/>
          <a:p>
            <a:pPr marL="0" indent="0" algn="ctr">
              <a:buNone/>
            </a:pPr>
            <a:r>
              <a:rPr lang="en-US" dirty="0"/>
              <a:t>‘A growing preoccupation with ‘normality’ meant that illness and disability became separated</a:t>
            </a:r>
            <a:br>
              <a:rPr lang="en-US" dirty="0"/>
            </a:br>
            <a:r>
              <a:rPr lang="en-US" dirty="0"/>
              <a:t>from everyday life and were constructed as forms of individual pathology. In this process</a:t>
            </a:r>
            <a:br>
              <a:rPr lang="en-US" dirty="0"/>
            </a:br>
            <a:r>
              <a:rPr lang="en-US" dirty="0"/>
              <a:t>the medical profession came to exert almost complete jurisdiction over the definitions of</a:t>
            </a:r>
            <a:br>
              <a:rPr lang="en-US" dirty="0"/>
            </a:br>
            <a:r>
              <a:rPr lang="en-US" dirty="0"/>
              <a:t>normality and abnormality’</a:t>
            </a:r>
            <a:endParaRPr lang="en-GB" dirty="0"/>
          </a:p>
        </p:txBody>
      </p:sp>
      <p:sp>
        <p:nvSpPr>
          <p:cNvPr id="18" name="Text Placeholder 3">
            <a:extLst>
              <a:ext uri="{FF2B5EF4-FFF2-40B4-BE49-F238E27FC236}">
                <a16:creationId xmlns:a16="http://schemas.microsoft.com/office/drawing/2014/main" id="{93A54B0E-4D11-37A7-2310-96688A78EDDC}"/>
              </a:ext>
            </a:extLst>
          </p:cNvPr>
          <p:cNvSpPr txBox="1">
            <a:spLocks/>
          </p:cNvSpPr>
          <p:nvPr/>
        </p:nvSpPr>
        <p:spPr>
          <a:xfrm>
            <a:off x="4239493" y="4969768"/>
            <a:ext cx="3884613" cy="635907"/>
          </a:xfrm>
          <a:prstGeom prst="rect">
            <a:avLst/>
          </a:prstGeom>
        </p:spPr>
        <p:txBody>
          <a:bodyPr vert="horz" lIns="91440" tIns="45720" rIns="91440" bIns="45720" rtlCol="0" anchor="ctr">
            <a:normAutofit/>
          </a:bodyPr>
          <a:lstStyle>
            <a:lvl1pPr marL="0" indent="0" algn="l" defTabSz="914400" rtl="0" eaLnBrk="1" latinLnBrk="0" hangingPunct="1">
              <a:lnSpc>
                <a:spcPct val="95000"/>
              </a:lnSpc>
              <a:spcBef>
                <a:spcPts val="1400"/>
              </a:spcBef>
              <a:spcAft>
                <a:spcPts val="200"/>
              </a:spcAft>
              <a:buClr>
                <a:schemeClr val="accent1"/>
              </a:buClr>
              <a:buSzPct val="80000"/>
              <a:buFont typeface="Arial" pitchFamily="34" charset="0"/>
              <a:buNone/>
              <a:defRPr sz="18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pPr algn="r"/>
            <a:r>
              <a:rPr lang="en-GB" dirty="0"/>
              <a:t>(Fisher and Goodley, 2007, p. 67)</a:t>
            </a:r>
          </a:p>
        </p:txBody>
      </p:sp>
    </p:spTree>
    <p:extLst>
      <p:ext uri="{BB962C8B-B14F-4D97-AF65-F5344CB8AC3E}">
        <p14:creationId xmlns:p14="http://schemas.microsoft.com/office/powerpoint/2010/main" val="23736318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9528-6379-4B07-ACA1-37B0C60A8B16}"/>
              </a:ext>
            </a:extLst>
          </p:cNvPr>
          <p:cNvSpPr>
            <a:spLocks noGrp="1"/>
          </p:cNvSpPr>
          <p:nvPr>
            <p:ph type="title"/>
          </p:nvPr>
        </p:nvSpPr>
        <p:spPr/>
        <p:txBody>
          <a:bodyPr/>
          <a:lstStyle/>
          <a:p>
            <a:r>
              <a:rPr lang="en-GB" dirty="0"/>
              <a:t>Overview</a:t>
            </a:r>
          </a:p>
        </p:txBody>
      </p:sp>
      <p:sp>
        <p:nvSpPr>
          <p:cNvPr id="3" name="Text Placeholder 2">
            <a:extLst>
              <a:ext uri="{FF2B5EF4-FFF2-40B4-BE49-F238E27FC236}">
                <a16:creationId xmlns:a16="http://schemas.microsoft.com/office/drawing/2014/main" id="{F19F6AEA-F289-4A05-88AB-91CF0B31118B}"/>
              </a:ext>
            </a:extLst>
          </p:cNvPr>
          <p:cNvSpPr>
            <a:spLocks noGrp="1"/>
          </p:cNvSpPr>
          <p:nvPr>
            <p:ph type="body" idx="1"/>
          </p:nvPr>
        </p:nvSpPr>
        <p:spPr>
          <a:xfrm>
            <a:off x="983432" y="1169353"/>
            <a:ext cx="4480560" cy="731520"/>
          </a:xfrm>
        </p:spPr>
        <p:txBody>
          <a:bodyPr/>
          <a:lstStyle/>
          <a:p>
            <a:pPr algn="ctr"/>
            <a:r>
              <a:rPr lang="en-GB" dirty="0"/>
              <a:t>Benefits </a:t>
            </a:r>
          </a:p>
        </p:txBody>
      </p:sp>
      <p:graphicFrame>
        <p:nvGraphicFramePr>
          <p:cNvPr id="7" name="Content Placeholder 6">
            <a:extLst>
              <a:ext uri="{FF2B5EF4-FFF2-40B4-BE49-F238E27FC236}">
                <a16:creationId xmlns:a16="http://schemas.microsoft.com/office/drawing/2014/main" id="{B65BF785-95AA-C107-9DC9-0043F91CF01A}"/>
              </a:ext>
            </a:extLst>
          </p:cNvPr>
          <p:cNvGraphicFramePr>
            <a:graphicFrameLocks noGrp="1"/>
          </p:cNvGraphicFramePr>
          <p:nvPr>
            <p:ph sz="half" idx="2"/>
            <p:extLst>
              <p:ext uri="{D42A27DB-BD31-4B8C-83A1-F6EECF244321}">
                <p14:modId xmlns:p14="http://schemas.microsoft.com/office/powerpoint/2010/main" val="3583788096"/>
              </p:ext>
            </p:extLst>
          </p:nvPr>
        </p:nvGraphicFramePr>
        <p:xfrm>
          <a:off x="983432" y="1904920"/>
          <a:ext cx="4480560" cy="3664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F307A5F0-7A1B-4CA6-B16A-B64742AFD3AA}"/>
              </a:ext>
            </a:extLst>
          </p:cNvPr>
          <p:cNvSpPr>
            <a:spLocks noGrp="1"/>
          </p:cNvSpPr>
          <p:nvPr>
            <p:ph type="body" sz="quarter" idx="3"/>
          </p:nvPr>
        </p:nvSpPr>
        <p:spPr>
          <a:xfrm>
            <a:off x="6217051" y="1215232"/>
            <a:ext cx="5389033" cy="639762"/>
          </a:xfrm>
        </p:spPr>
        <p:txBody>
          <a:bodyPr/>
          <a:lstStyle/>
          <a:p>
            <a:pPr algn="ctr"/>
            <a:r>
              <a:rPr lang="en-GB" dirty="0"/>
              <a:t>Negatives</a:t>
            </a:r>
          </a:p>
        </p:txBody>
      </p:sp>
      <p:graphicFrame>
        <p:nvGraphicFramePr>
          <p:cNvPr id="8" name="Content Placeholder 7">
            <a:extLst>
              <a:ext uri="{FF2B5EF4-FFF2-40B4-BE49-F238E27FC236}">
                <a16:creationId xmlns:a16="http://schemas.microsoft.com/office/drawing/2014/main" id="{E40B7F97-9A5C-F817-87E1-0715961496BA}"/>
              </a:ext>
            </a:extLst>
          </p:cNvPr>
          <p:cNvGraphicFramePr>
            <a:graphicFrameLocks noGrp="1"/>
          </p:cNvGraphicFramePr>
          <p:nvPr>
            <p:ph sz="quarter" idx="4"/>
            <p:extLst>
              <p:ext uri="{D42A27DB-BD31-4B8C-83A1-F6EECF244321}">
                <p14:modId xmlns:p14="http://schemas.microsoft.com/office/powerpoint/2010/main" val="3643032664"/>
              </p:ext>
            </p:extLst>
          </p:nvPr>
        </p:nvGraphicFramePr>
        <p:xfrm>
          <a:off x="6671287" y="1826632"/>
          <a:ext cx="4480560" cy="366465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725634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8DACE4B-BB4B-4D1B-B2B3-D93365EA1224}"/>
              </a:ext>
            </a:extLst>
          </p:cNvPr>
          <p:cNvPicPr>
            <a:picLocks noChangeAspect="1"/>
          </p:cNvPicPr>
          <p:nvPr/>
        </p:nvPicPr>
        <p:blipFill>
          <a:blip r:embed="rId2"/>
          <a:stretch>
            <a:fillRect/>
          </a:stretch>
        </p:blipFill>
        <p:spPr>
          <a:xfrm>
            <a:off x="2495600" y="116632"/>
            <a:ext cx="6592978" cy="5571066"/>
          </a:xfrm>
          <a:prstGeom prst="rect">
            <a:avLst/>
          </a:prstGeom>
        </p:spPr>
      </p:pic>
    </p:spTree>
    <p:extLst>
      <p:ext uri="{BB962C8B-B14F-4D97-AF65-F5344CB8AC3E}">
        <p14:creationId xmlns:p14="http://schemas.microsoft.com/office/powerpoint/2010/main" val="41777403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9D4F6FE-05F8-447F-835D-3F7B61F1721F}"/>
              </a:ext>
            </a:extLst>
          </p:cNvPr>
          <p:cNvSpPr txBox="1"/>
          <p:nvPr/>
        </p:nvSpPr>
        <p:spPr>
          <a:xfrm>
            <a:off x="1000372" y="1209957"/>
            <a:ext cx="3034580" cy="4438087"/>
          </a:xfrm>
          <a:prstGeom prst="rect">
            <a:avLst/>
          </a:prstGeom>
        </p:spPr>
        <p:txBody>
          <a:bodyPr vert="horz" lIns="91440" tIns="45720" rIns="91440" bIns="45720" rtlCol="0" anchor="ctr">
            <a:normAutofit/>
          </a:bodyPr>
          <a:lstStyle/>
          <a:p>
            <a:pPr algn="ctr">
              <a:spcBef>
                <a:spcPct val="0"/>
              </a:spcBef>
              <a:spcAft>
                <a:spcPts val="600"/>
              </a:spcAft>
            </a:pPr>
            <a:endParaRPr lang="en-US" sz="2000" dirty="0">
              <a:latin typeface="+mj-lt"/>
              <a:ea typeface="+mj-ea"/>
              <a:cs typeface="+mj-cs"/>
            </a:endParaRPr>
          </a:p>
        </p:txBody>
      </p:sp>
      <p:sp>
        <p:nvSpPr>
          <p:cNvPr id="5" name="TextBox 4">
            <a:extLst>
              <a:ext uri="{FF2B5EF4-FFF2-40B4-BE49-F238E27FC236}">
                <a16:creationId xmlns:a16="http://schemas.microsoft.com/office/drawing/2014/main" id="{11638A06-F094-447A-9363-82291C9358CE}"/>
              </a:ext>
            </a:extLst>
          </p:cNvPr>
          <p:cNvSpPr txBox="1"/>
          <p:nvPr/>
        </p:nvSpPr>
        <p:spPr>
          <a:xfrm>
            <a:off x="5364485" y="1408709"/>
            <a:ext cx="4616128" cy="4390265"/>
          </a:xfrm>
          <a:prstGeom prst="rect">
            <a:avLst/>
          </a:prstGeom>
        </p:spPr>
        <p:txBody>
          <a:bodyPr vert="horz" lIns="91440" tIns="45720" rIns="91440" bIns="45720" rtlCol="0" anchor="ctr">
            <a:normAutofit/>
          </a:bodyPr>
          <a:lstStyle/>
          <a:p>
            <a:pPr>
              <a:spcBef>
                <a:spcPts val="1000"/>
              </a:spcBef>
              <a:buClr>
                <a:schemeClr val="accent1"/>
              </a:buClr>
              <a:buSzPct val="80000"/>
            </a:pPr>
            <a:endParaRPr lang="en-US" dirty="0"/>
          </a:p>
          <a:p>
            <a:pPr marL="285750" indent="-285750">
              <a:spcBef>
                <a:spcPts val="1000"/>
              </a:spcBef>
              <a:buClr>
                <a:schemeClr val="accent1"/>
              </a:buClr>
              <a:buSzPct val="80000"/>
              <a:buFont typeface="Wingdings 3" charset="2"/>
              <a:buChar char=""/>
            </a:pPr>
            <a:endParaRPr lang="en-US" dirty="0"/>
          </a:p>
          <a:p>
            <a:pPr>
              <a:spcBef>
                <a:spcPts val="1000"/>
              </a:spcBef>
              <a:buClr>
                <a:schemeClr val="accent1"/>
              </a:buClr>
              <a:buSzPct val="80000"/>
              <a:buFont typeface="Wingdings 3" charset="2"/>
              <a:buChar char=""/>
            </a:pPr>
            <a:endParaRPr lang="en-US" dirty="0"/>
          </a:p>
          <a:p>
            <a:pPr marL="285750" indent="-285750">
              <a:spcBef>
                <a:spcPts val="1000"/>
              </a:spcBef>
              <a:buClr>
                <a:schemeClr val="accent1"/>
              </a:buClr>
              <a:buSzPct val="80000"/>
              <a:buFont typeface="Wingdings 3" charset="2"/>
              <a:buChar char=""/>
            </a:pPr>
            <a:endParaRPr lang="en-US" dirty="0"/>
          </a:p>
        </p:txBody>
      </p:sp>
      <p:sp>
        <p:nvSpPr>
          <p:cNvPr id="17" name="TextBox 16">
            <a:extLst>
              <a:ext uri="{FF2B5EF4-FFF2-40B4-BE49-F238E27FC236}">
                <a16:creationId xmlns:a16="http://schemas.microsoft.com/office/drawing/2014/main" id="{EEB35074-D6B3-4764-89E9-D9F42FD73731}"/>
              </a:ext>
            </a:extLst>
          </p:cNvPr>
          <p:cNvSpPr txBox="1"/>
          <p:nvPr/>
        </p:nvSpPr>
        <p:spPr>
          <a:xfrm>
            <a:off x="8915667" y="5060487"/>
            <a:ext cx="3785937" cy="369332"/>
          </a:xfrm>
          <a:prstGeom prst="rect">
            <a:avLst/>
          </a:prstGeom>
          <a:noFill/>
        </p:spPr>
        <p:txBody>
          <a:bodyPr wrap="square" rtlCol="0">
            <a:spAutoFit/>
          </a:bodyPr>
          <a:lstStyle/>
          <a:p>
            <a:pPr>
              <a:spcAft>
                <a:spcPts val="600"/>
              </a:spcAft>
            </a:pPr>
            <a:r>
              <a:rPr lang="en-GB" dirty="0">
                <a:latin typeface="Arial" panose="020B0604020202020204" pitchFamily="34" charset="0"/>
                <a:cs typeface="Arial" panose="020B0604020202020204" pitchFamily="34" charset="0"/>
              </a:rPr>
              <a:t> (Goodley. 2017, p. 7)</a:t>
            </a:r>
          </a:p>
        </p:txBody>
      </p:sp>
      <p:sp>
        <p:nvSpPr>
          <p:cNvPr id="2" name="Title 1">
            <a:extLst>
              <a:ext uri="{FF2B5EF4-FFF2-40B4-BE49-F238E27FC236}">
                <a16:creationId xmlns:a16="http://schemas.microsoft.com/office/drawing/2014/main" id="{0F70BBC6-73C4-F2B7-7F91-A5624D34A9E2}"/>
              </a:ext>
            </a:extLst>
          </p:cNvPr>
          <p:cNvSpPr>
            <a:spLocks noGrp="1"/>
          </p:cNvSpPr>
          <p:nvPr>
            <p:ph type="title"/>
          </p:nvPr>
        </p:nvSpPr>
        <p:spPr/>
        <p:txBody>
          <a:bodyPr>
            <a:normAutofit fontScale="90000"/>
          </a:bodyPr>
          <a:lstStyle/>
          <a:p>
            <a:pPr>
              <a:spcBef>
                <a:spcPct val="0"/>
              </a:spcBef>
              <a:spcAft>
                <a:spcPts val="600"/>
              </a:spcAft>
            </a:pPr>
            <a:br>
              <a:rPr lang="en-US" sz="4400" dirty="0">
                <a:latin typeface="+mj-lt"/>
                <a:ea typeface="+mj-ea"/>
                <a:cs typeface="+mj-cs"/>
              </a:rPr>
            </a:br>
            <a:r>
              <a:rPr lang="en-US" sz="4400" dirty="0">
                <a:latin typeface="+mj-lt"/>
                <a:ea typeface="+mj-ea"/>
                <a:cs typeface="+mj-cs"/>
              </a:rPr>
              <a:t>Disability as a Medical/Individual condition: </a:t>
            </a:r>
            <a:br>
              <a:rPr lang="en-US" sz="4400" dirty="0">
                <a:latin typeface="+mj-lt"/>
                <a:ea typeface="+mj-ea"/>
                <a:cs typeface="+mj-cs"/>
              </a:rPr>
            </a:br>
            <a:r>
              <a:rPr lang="en-US" sz="3200" dirty="0">
                <a:latin typeface="+mj-lt"/>
                <a:ea typeface="+mj-ea"/>
                <a:cs typeface="+mj-cs"/>
              </a:rPr>
              <a:t>Contemporary implications</a:t>
            </a:r>
            <a:br>
              <a:rPr lang="en-US" sz="3200" dirty="0">
                <a:latin typeface="+mj-lt"/>
                <a:ea typeface="+mj-ea"/>
                <a:cs typeface="+mj-cs"/>
              </a:rPr>
            </a:br>
            <a:endParaRPr lang="en-GB" dirty="0"/>
          </a:p>
        </p:txBody>
      </p:sp>
      <p:sp>
        <p:nvSpPr>
          <p:cNvPr id="3" name="Content Placeholder 2">
            <a:extLst>
              <a:ext uri="{FF2B5EF4-FFF2-40B4-BE49-F238E27FC236}">
                <a16:creationId xmlns:a16="http://schemas.microsoft.com/office/drawing/2014/main" id="{EC83F8B7-1AF3-F69D-65D3-A130C13B9C74}"/>
              </a:ext>
            </a:extLst>
          </p:cNvPr>
          <p:cNvSpPr>
            <a:spLocks noGrp="1"/>
          </p:cNvSpPr>
          <p:nvPr>
            <p:ph idx="1"/>
          </p:nvPr>
        </p:nvSpPr>
        <p:spPr>
          <a:xfrm>
            <a:off x="609600" y="1881942"/>
            <a:ext cx="10972800" cy="3917032"/>
          </a:xfrm>
        </p:spPr>
        <p:txBody>
          <a:bodyPr>
            <a:normAutofit/>
          </a:bodyPr>
          <a:lstStyle/>
          <a:p>
            <a:r>
              <a:rPr lang="en-US" sz="2800" dirty="0"/>
              <a:t>A narrowing of the definition of disability-as-impairment in a time of welfare cuts and austerity.</a:t>
            </a:r>
          </a:p>
          <a:p>
            <a:pPr lvl="1"/>
            <a:r>
              <a:rPr lang="en-US" sz="2400" dirty="0"/>
              <a:t>Cost of Living Crisis</a:t>
            </a:r>
          </a:p>
          <a:p>
            <a:pPr lvl="2"/>
            <a:r>
              <a:rPr lang="en-US" sz="2000" dirty="0"/>
              <a:t>Food Prices</a:t>
            </a:r>
          </a:p>
          <a:p>
            <a:pPr lvl="2"/>
            <a:r>
              <a:rPr lang="en-US" sz="2000" dirty="0"/>
              <a:t>Energy Bills</a:t>
            </a:r>
          </a:p>
          <a:p>
            <a:pPr lvl="1"/>
            <a:r>
              <a:rPr lang="en-US" sz="2400" dirty="0"/>
              <a:t>Housing/Poverty Crisis</a:t>
            </a:r>
          </a:p>
          <a:p>
            <a:pPr lvl="2"/>
            <a:r>
              <a:rPr lang="en-US" sz="2000" dirty="0"/>
              <a:t>Lack of affordable housing</a:t>
            </a:r>
          </a:p>
          <a:p>
            <a:pPr lvl="2"/>
            <a:r>
              <a:rPr lang="en-US" sz="2000" dirty="0"/>
              <a:t>Lack of accessible housing </a:t>
            </a:r>
            <a:endParaRPr lang="en-GB" sz="2000" dirty="0"/>
          </a:p>
        </p:txBody>
      </p:sp>
    </p:spTree>
    <p:extLst>
      <p:ext uri="{BB962C8B-B14F-4D97-AF65-F5344CB8AC3E}">
        <p14:creationId xmlns:p14="http://schemas.microsoft.com/office/powerpoint/2010/main" val="1060272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060DCEC-5D5E-4F2B-BA17-F645BE365F25}"/>
              </a:ext>
            </a:extLst>
          </p:cNvPr>
          <p:cNvPicPr>
            <a:picLocks noChangeAspect="1"/>
          </p:cNvPicPr>
          <p:nvPr/>
        </p:nvPicPr>
        <p:blipFill rotWithShape="1">
          <a:blip r:embed="rId2"/>
          <a:srcRect l="18522" r="7790" b="1"/>
          <a:stretch/>
        </p:blipFill>
        <p:spPr>
          <a:xfrm>
            <a:off x="20" y="10"/>
            <a:ext cx="12191980" cy="6857990"/>
          </a:xfrm>
          <a:prstGeom prst="rect">
            <a:avLst/>
          </a:prstGeom>
        </p:spPr>
      </p:pic>
    </p:spTree>
    <p:extLst>
      <p:ext uri="{BB962C8B-B14F-4D97-AF65-F5344CB8AC3E}">
        <p14:creationId xmlns:p14="http://schemas.microsoft.com/office/powerpoint/2010/main" val="6258134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DD735-16FB-47A5-998E-EA9BB8D354EC}"/>
              </a:ext>
            </a:extLst>
          </p:cNvPr>
          <p:cNvSpPr>
            <a:spLocks noGrp="1"/>
          </p:cNvSpPr>
          <p:nvPr>
            <p:ph type="title"/>
          </p:nvPr>
        </p:nvSpPr>
        <p:spPr/>
        <p:txBody>
          <a:bodyPr/>
          <a:lstStyle/>
          <a:p>
            <a:r>
              <a:rPr lang="en-GB" dirty="0"/>
              <a:t>The Sick Role </a:t>
            </a:r>
            <a:r>
              <a:rPr lang="en-GB" sz="3200" dirty="0"/>
              <a:t>(Parsons, 1951)</a:t>
            </a:r>
            <a:endParaRPr lang="en-GB" dirty="0"/>
          </a:p>
        </p:txBody>
      </p:sp>
      <p:sp>
        <p:nvSpPr>
          <p:cNvPr id="3" name="Text Placeholder 2">
            <a:extLst>
              <a:ext uri="{FF2B5EF4-FFF2-40B4-BE49-F238E27FC236}">
                <a16:creationId xmlns:a16="http://schemas.microsoft.com/office/drawing/2014/main" id="{1BB9B6D0-3B4B-4401-AD69-6B52A95FC04F}"/>
              </a:ext>
            </a:extLst>
          </p:cNvPr>
          <p:cNvSpPr>
            <a:spLocks noGrp="1"/>
          </p:cNvSpPr>
          <p:nvPr>
            <p:ph type="body" idx="1"/>
          </p:nvPr>
        </p:nvSpPr>
        <p:spPr>
          <a:xfrm>
            <a:off x="1487488" y="1489438"/>
            <a:ext cx="5386917" cy="639762"/>
          </a:xfrm>
        </p:spPr>
        <p:txBody>
          <a:bodyPr/>
          <a:lstStyle/>
          <a:p>
            <a:r>
              <a:rPr lang="en-GB" b="1" dirty="0"/>
              <a:t>The rights of the sick role</a:t>
            </a:r>
          </a:p>
        </p:txBody>
      </p:sp>
      <p:graphicFrame>
        <p:nvGraphicFramePr>
          <p:cNvPr id="7" name="Content Placeholder 6">
            <a:extLst>
              <a:ext uri="{FF2B5EF4-FFF2-40B4-BE49-F238E27FC236}">
                <a16:creationId xmlns:a16="http://schemas.microsoft.com/office/drawing/2014/main" id="{2537C238-D2DF-982E-E84D-84167B54DB6D}"/>
              </a:ext>
            </a:extLst>
          </p:cNvPr>
          <p:cNvGraphicFramePr>
            <a:graphicFrameLocks noGrp="1"/>
          </p:cNvGraphicFramePr>
          <p:nvPr>
            <p:ph sz="half" idx="2"/>
            <p:extLst>
              <p:ext uri="{D42A27DB-BD31-4B8C-83A1-F6EECF244321}">
                <p14:modId xmlns:p14="http://schemas.microsoft.com/office/powerpoint/2010/main" val="211841656"/>
              </p:ext>
            </p:extLst>
          </p:nvPr>
        </p:nvGraphicFramePr>
        <p:xfrm>
          <a:off x="1111384" y="1915483"/>
          <a:ext cx="4480560" cy="3664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7D15DB60-4E44-44DB-997F-F8BA5646511E}"/>
              </a:ext>
            </a:extLst>
          </p:cNvPr>
          <p:cNvSpPr>
            <a:spLocks noGrp="1"/>
          </p:cNvSpPr>
          <p:nvPr>
            <p:ph type="body" sz="quarter" idx="3"/>
          </p:nvPr>
        </p:nvSpPr>
        <p:spPr>
          <a:xfrm>
            <a:off x="6193367" y="1489438"/>
            <a:ext cx="5389033" cy="639762"/>
          </a:xfrm>
        </p:spPr>
        <p:txBody>
          <a:bodyPr/>
          <a:lstStyle/>
          <a:p>
            <a:r>
              <a:rPr lang="en-GB" b="1" dirty="0"/>
              <a:t>  The obligations of the sick role</a:t>
            </a:r>
          </a:p>
        </p:txBody>
      </p:sp>
      <p:graphicFrame>
        <p:nvGraphicFramePr>
          <p:cNvPr id="9" name="Content Placeholder 8">
            <a:extLst>
              <a:ext uri="{FF2B5EF4-FFF2-40B4-BE49-F238E27FC236}">
                <a16:creationId xmlns:a16="http://schemas.microsoft.com/office/drawing/2014/main" id="{F7F54F4D-1B9B-834A-7FAF-E8053DAE84D6}"/>
              </a:ext>
            </a:extLst>
          </p:cNvPr>
          <p:cNvGraphicFramePr>
            <a:graphicFrameLocks noGrp="1"/>
          </p:cNvGraphicFramePr>
          <p:nvPr>
            <p:ph sz="quarter" idx="4"/>
            <p:extLst>
              <p:ext uri="{D42A27DB-BD31-4B8C-83A1-F6EECF244321}">
                <p14:modId xmlns:p14="http://schemas.microsoft.com/office/powerpoint/2010/main" val="1558462862"/>
              </p:ext>
            </p:extLst>
          </p:nvPr>
        </p:nvGraphicFramePr>
        <p:xfrm>
          <a:off x="6384032" y="2172729"/>
          <a:ext cx="4816542" cy="31501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TextBox 7">
            <a:extLst>
              <a:ext uri="{FF2B5EF4-FFF2-40B4-BE49-F238E27FC236}">
                <a16:creationId xmlns:a16="http://schemas.microsoft.com/office/drawing/2014/main" id="{45177A7F-67B7-479E-BC3B-DCAFA9233739}"/>
              </a:ext>
            </a:extLst>
          </p:cNvPr>
          <p:cNvSpPr txBox="1"/>
          <p:nvPr/>
        </p:nvSpPr>
        <p:spPr>
          <a:xfrm>
            <a:off x="7968208" y="5316965"/>
            <a:ext cx="4223792" cy="369332"/>
          </a:xfrm>
          <a:prstGeom prst="rect">
            <a:avLst/>
          </a:prstGeom>
          <a:noFill/>
        </p:spPr>
        <p:txBody>
          <a:bodyPr wrap="square">
            <a:spAutoFit/>
          </a:bodyPr>
          <a:lstStyle/>
          <a:p>
            <a:r>
              <a:rPr lang="en-GB" dirty="0">
                <a:latin typeface="Speak Pro" panose="020B0504020101020102" pitchFamily="34" charset="0"/>
              </a:rPr>
              <a:t>(Haralambos and Holborn, 2013, p. 303)</a:t>
            </a:r>
          </a:p>
        </p:txBody>
      </p:sp>
    </p:spTree>
    <p:extLst>
      <p:ext uri="{BB962C8B-B14F-4D97-AF65-F5344CB8AC3E}">
        <p14:creationId xmlns:p14="http://schemas.microsoft.com/office/powerpoint/2010/main" val="1019662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2BC4D-BB92-415A-A832-8AFC03847FF7}"/>
              </a:ext>
            </a:extLst>
          </p:cNvPr>
          <p:cNvSpPr>
            <a:spLocks noGrp="1"/>
          </p:cNvSpPr>
          <p:nvPr>
            <p:ph type="title"/>
          </p:nvPr>
        </p:nvSpPr>
        <p:spPr>
          <a:xfrm>
            <a:off x="479376" y="332656"/>
            <a:ext cx="11535072" cy="1143000"/>
          </a:xfrm>
        </p:spPr>
        <p:txBody>
          <a:bodyPr>
            <a:normAutofit fontScale="90000"/>
          </a:bodyPr>
          <a:lstStyle/>
          <a:p>
            <a:r>
              <a:rPr lang="en-GB" dirty="0"/>
              <a:t>Mothers and the medical model</a:t>
            </a:r>
            <a:br>
              <a:rPr lang="en-GB" dirty="0"/>
            </a:br>
            <a:r>
              <a:rPr lang="en-GB" sz="2200" dirty="0"/>
              <a:t>Research by the University of Sheffield found that mothers with disabled babies had 3 narratives:</a:t>
            </a:r>
            <a:endParaRPr lang="en-GB" dirty="0"/>
          </a:p>
        </p:txBody>
      </p:sp>
      <p:sp>
        <p:nvSpPr>
          <p:cNvPr id="3" name="Content Placeholder 2">
            <a:extLst>
              <a:ext uri="{FF2B5EF4-FFF2-40B4-BE49-F238E27FC236}">
                <a16:creationId xmlns:a16="http://schemas.microsoft.com/office/drawing/2014/main" id="{97369449-D372-4B4E-8487-ECA38E660239}"/>
              </a:ext>
            </a:extLst>
          </p:cNvPr>
          <p:cNvSpPr>
            <a:spLocks noGrp="1"/>
          </p:cNvSpPr>
          <p:nvPr>
            <p:ph idx="1"/>
          </p:nvPr>
        </p:nvSpPr>
        <p:spPr>
          <a:xfrm>
            <a:off x="609600" y="1641519"/>
            <a:ext cx="10972800" cy="3916363"/>
          </a:xfrm>
        </p:spPr>
        <p:txBody>
          <a:bodyPr>
            <a:normAutofit fontScale="77500" lnSpcReduction="20000"/>
          </a:bodyPr>
          <a:lstStyle/>
          <a:p>
            <a:r>
              <a:rPr lang="en-GB" dirty="0"/>
              <a:t>Linear narrative: Fell in line with the medical model. Mothers placed importance and hope in medical expertise. Hopes for ‘normality’ and linear progression, i.e., looks to the future.</a:t>
            </a:r>
          </a:p>
          <a:p>
            <a:endParaRPr lang="en-GB" dirty="0"/>
          </a:p>
          <a:p>
            <a:r>
              <a:rPr lang="en-GB" dirty="0"/>
              <a:t>The Challenging parent: Also looks to the future but doesn’t have as much faith in the medical model. Challenge's constructions of ‘normality’. Less deferential to medical expertise.</a:t>
            </a:r>
          </a:p>
          <a:p>
            <a:endParaRPr lang="en-GB" dirty="0"/>
          </a:p>
          <a:p>
            <a:r>
              <a:rPr lang="en-GB" dirty="0"/>
              <a:t>Mothers as philosophers of the present and becoming: Focuses less on the future. Hope is not focused on achieving a concrete goal and embraces the here and now.</a:t>
            </a:r>
          </a:p>
          <a:p>
            <a:endParaRPr lang="en-GB" dirty="0"/>
          </a:p>
        </p:txBody>
      </p:sp>
      <p:sp>
        <p:nvSpPr>
          <p:cNvPr id="8" name="TextBox 7">
            <a:extLst>
              <a:ext uri="{FF2B5EF4-FFF2-40B4-BE49-F238E27FC236}">
                <a16:creationId xmlns:a16="http://schemas.microsoft.com/office/drawing/2014/main" id="{9B31C696-76CD-BEB1-B009-12E12D8CFCC0}"/>
              </a:ext>
            </a:extLst>
          </p:cNvPr>
          <p:cNvSpPr txBox="1"/>
          <p:nvPr/>
        </p:nvSpPr>
        <p:spPr>
          <a:xfrm>
            <a:off x="9336360" y="5373216"/>
            <a:ext cx="2952328" cy="369332"/>
          </a:xfrm>
          <a:prstGeom prst="rect">
            <a:avLst/>
          </a:prstGeom>
          <a:noFill/>
        </p:spPr>
        <p:txBody>
          <a:bodyPr wrap="square">
            <a:spAutoFit/>
          </a:bodyPr>
          <a:lstStyle/>
          <a:p>
            <a:r>
              <a:rPr lang="en-GB" dirty="0"/>
              <a:t>(Fisher and Goodley, 2007)</a:t>
            </a:r>
          </a:p>
        </p:txBody>
      </p:sp>
    </p:spTree>
    <p:extLst>
      <p:ext uri="{BB962C8B-B14F-4D97-AF65-F5344CB8AC3E}">
        <p14:creationId xmlns:p14="http://schemas.microsoft.com/office/powerpoint/2010/main" val="26028639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5951984" y="836712"/>
            <a:ext cx="5157591" cy="4041648"/>
          </a:xfrm>
        </p:spPr>
        <p:txBody>
          <a:bodyPr vert="horz" lIns="91440" tIns="45720" rIns="91440" bIns="45720" rtlCol="0" anchor="b">
            <a:normAutofit fontScale="90000"/>
          </a:bodyPr>
          <a:lstStyle/>
          <a:p>
            <a:r>
              <a:rPr lang="en-US" sz="2900" b="1" i="0" dirty="0"/>
              <a:t>What do you think of the medical model?</a:t>
            </a:r>
            <a:br>
              <a:rPr lang="en-US" sz="2900" b="1" i="0" dirty="0"/>
            </a:br>
            <a:br>
              <a:rPr lang="en-US" sz="2900" b="1" i="0" dirty="0"/>
            </a:br>
            <a:r>
              <a:rPr lang="en-US" sz="2900" b="1" i="0" dirty="0"/>
              <a:t>Can you relate it to your work / life?</a:t>
            </a:r>
            <a:br>
              <a:rPr lang="en-US" sz="2900" b="1" i="0" dirty="0"/>
            </a:br>
            <a:br>
              <a:rPr lang="en-US" sz="2900" b="1" i="0" dirty="0"/>
            </a:br>
            <a:r>
              <a:rPr lang="en-US" sz="2900" b="1" i="0" dirty="0"/>
              <a:t>How do you think it does/doesn’t relate to societal understanding of disability?</a:t>
            </a: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902987" y="1552425"/>
            <a:ext cx="3718563" cy="3746662"/>
          </a:xfrm>
          <a:prstGeom prst="rect">
            <a:avLst/>
          </a:prstGeom>
        </p:spPr>
      </p:pic>
    </p:spTree>
    <p:extLst>
      <p:ext uri="{BB962C8B-B14F-4D97-AF65-F5344CB8AC3E}">
        <p14:creationId xmlns:p14="http://schemas.microsoft.com/office/powerpoint/2010/main" val="31692676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ood comb, toothbrush, bath brush, bar soap, cotton swabs, amber glass dropper bottle, and dried flowers on concrete surface">
            <a:extLst>
              <a:ext uri="{FF2B5EF4-FFF2-40B4-BE49-F238E27FC236}">
                <a16:creationId xmlns:a16="http://schemas.microsoft.com/office/drawing/2014/main" id="{7292FB8D-9B70-4435-E258-4147898CA959}"/>
              </a:ext>
            </a:extLst>
          </p:cNvPr>
          <p:cNvPicPr>
            <a:picLocks noChangeAspect="1"/>
          </p:cNvPicPr>
          <p:nvPr/>
        </p:nvPicPr>
        <p:blipFill rotWithShape="1">
          <a:blip r:embed="rId2">
            <a:alphaModFix amt="40000"/>
          </a:blip>
          <a:srcRect t="23567" b="10836"/>
          <a:stretch/>
        </p:blipFill>
        <p:spPr>
          <a:xfrm>
            <a:off x="20" y="-2"/>
            <a:ext cx="12191980" cy="6858000"/>
          </a:xfrm>
          <a:prstGeom prst="rect">
            <a:avLst/>
          </a:prstGeom>
        </p:spPr>
      </p:pic>
      <p:sp>
        <p:nvSpPr>
          <p:cNvPr id="2" name="Title 1">
            <a:extLst>
              <a:ext uri="{FF2B5EF4-FFF2-40B4-BE49-F238E27FC236}">
                <a16:creationId xmlns:a16="http://schemas.microsoft.com/office/drawing/2014/main" id="{67342AE3-EF3D-49DB-BAAE-25F21F24269B}"/>
              </a:ext>
            </a:extLst>
          </p:cNvPr>
          <p:cNvSpPr>
            <a:spLocks noGrp="1"/>
          </p:cNvSpPr>
          <p:nvPr>
            <p:ph type="title"/>
          </p:nvPr>
        </p:nvSpPr>
        <p:spPr>
          <a:xfrm>
            <a:off x="1261872" y="758952"/>
            <a:ext cx="9418320" cy="4041648"/>
          </a:xfrm>
        </p:spPr>
        <p:txBody>
          <a:bodyPr vert="horz" lIns="91440" tIns="45720" rIns="91440" bIns="45720" rtlCol="0" anchor="b">
            <a:normAutofit/>
          </a:bodyPr>
          <a:lstStyle/>
          <a:p>
            <a:pPr algn="ctr"/>
            <a:r>
              <a:rPr lang="en-US" dirty="0"/>
              <a:t>Personal Tragedy Model</a:t>
            </a:r>
          </a:p>
        </p:txBody>
      </p:sp>
    </p:spTree>
    <p:extLst>
      <p:ext uri="{BB962C8B-B14F-4D97-AF65-F5344CB8AC3E}">
        <p14:creationId xmlns:p14="http://schemas.microsoft.com/office/powerpoint/2010/main" val="42626663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D3E0C-E57A-4F90-BFBF-FE0484980AB5}"/>
              </a:ext>
            </a:extLst>
          </p:cNvPr>
          <p:cNvSpPr>
            <a:spLocks noGrp="1"/>
          </p:cNvSpPr>
          <p:nvPr>
            <p:ph type="title"/>
          </p:nvPr>
        </p:nvSpPr>
        <p:spPr>
          <a:xfrm>
            <a:off x="609600" y="274638"/>
            <a:ext cx="10972800" cy="1143000"/>
          </a:xfrm>
        </p:spPr>
        <p:txBody>
          <a:bodyPr anchor="ctr">
            <a:normAutofit/>
          </a:bodyPr>
          <a:lstStyle/>
          <a:p>
            <a:r>
              <a:rPr lang="en-GB" dirty="0"/>
              <a:t>Personal Tragedy Model </a:t>
            </a:r>
          </a:p>
        </p:txBody>
      </p:sp>
      <p:sp>
        <p:nvSpPr>
          <p:cNvPr id="9" name="Content Placeholder 8">
            <a:extLst>
              <a:ext uri="{FF2B5EF4-FFF2-40B4-BE49-F238E27FC236}">
                <a16:creationId xmlns:a16="http://schemas.microsoft.com/office/drawing/2014/main" id="{3318683A-C497-4177-AF15-F7C60BEA68AA}"/>
              </a:ext>
            </a:extLst>
          </p:cNvPr>
          <p:cNvSpPr>
            <a:spLocks noGrp="1"/>
          </p:cNvSpPr>
          <p:nvPr>
            <p:ph sz="half" idx="1"/>
          </p:nvPr>
        </p:nvSpPr>
        <p:spPr>
          <a:xfrm>
            <a:off x="609600" y="1600201"/>
            <a:ext cx="5384800" cy="3989040"/>
          </a:xfrm>
        </p:spPr>
        <p:txBody>
          <a:bodyPr>
            <a:normAutofit/>
          </a:bodyPr>
          <a:lstStyle/>
          <a:p>
            <a:pPr>
              <a:lnSpc>
                <a:spcPct val="90000"/>
              </a:lnSpc>
            </a:pPr>
            <a:r>
              <a:rPr lang="en-US" sz="2200"/>
              <a:t>Relates to discourse of ‘inspirational’ people with disabilities who have ‘overcome’ their disability</a:t>
            </a:r>
          </a:p>
          <a:p>
            <a:pPr>
              <a:lnSpc>
                <a:spcPct val="90000"/>
              </a:lnSpc>
            </a:pPr>
            <a:r>
              <a:rPr lang="en-US" sz="2200"/>
              <a:t> Reinforces ideas of normalcy (e.g., abled-bodied celebrate disabled people which reaffirms their own ‘normality’)</a:t>
            </a:r>
          </a:p>
          <a:p>
            <a:pPr>
              <a:lnSpc>
                <a:spcPct val="90000"/>
              </a:lnSpc>
            </a:pPr>
            <a:r>
              <a:rPr lang="en-US" sz="2200"/>
              <a:t> It is the cultural expression of the medical model </a:t>
            </a:r>
          </a:p>
          <a:p>
            <a:pPr>
              <a:lnSpc>
                <a:spcPct val="90000"/>
              </a:lnSpc>
            </a:pPr>
            <a:r>
              <a:rPr lang="en-US" sz="2200"/>
              <a:t>Impairment is to be endured </a:t>
            </a:r>
          </a:p>
          <a:p>
            <a:pPr>
              <a:lnSpc>
                <a:spcPct val="90000"/>
              </a:lnSpc>
            </a:pPr>
            <a:r>
              <a:rPr lang="en-US" sz="2200"/>
              <a:t>Health is ‘normal’</a:t>
            </a:r>
          </a:p>
        </p:txBody>
      </p:sp>
      <p:pic>
        <p:nvPicPr>
          <p:cNvPr id="5" name="Content Placeholder 4">
            <a:extLst>
              <a:ext uri="{FF2B5EF4-FFF2-40B4-BE49-F238E27FC236}">
                <a16:creationId xmlns:a16="http://schemas.microsoft.com/office/drawing/2014/main" id="{19C7429E-2FFE-4BBE-B213-B53B75CECD63}"/>
              </a:ext>
            </a:extLst>
          </p:cNvPr>
          <p:cNvPicPr>
            <a:picLocks noChangeAspect="1"/>
          </p:cNvPicPr>
          <p:nvPr/>
        </p:nvPicPr>
        <p:blipFill rotWithShape="1">
          <a:blip r:embed="rId2"/>
          <a:srcRect t="4893" r="-1" b="52140"/>
          <a:stretch/>
        </p:blipFill>
        <p:spPr>
          <a:xfrm>
            <a:off x="6197600" y="1600201"/>
            <a:ext cx="5384800" cy="3989040"/>
          </a:xfrm>
          <a:prstGeom prst="rect">
            <a:avLst/>
          </a:prstGeom>
          <a:noFill/>
        </p:spPr>
      </p:pic>
    </p:spTree>
    <p:extLst>
      <p:ext uri="{BB962C8B-B14F-4D97-AF65-F5344CB8AC3E}">
        <p14:creationId xmlns:p14="http://schemas.microsoft.com/office/powerpoint/2010/main" val="25915719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C23FA18-D03A-4A6B-AC16-A5B61A417886}"/>
              </a:ext>
            </a:extLst>
          </p:cNvPr>
          <p:cNvPicPr>
            <a:picLocks noChangeAspect="1"/>
          </p:cNvPicPr>
          <p:nvPr/>
        </p:nvPicPr>
        <p:blipFill rotWithShape="1">
          <a:blip r:embed="rId2"/>
          <a:srcRect l="30500" r="30524" b="-2"/>
          <a:stretch/>
        </p:blipFill>
        <p:spPr>
          <a:xfrm>
            <a:off x="838199" y="557188"/>
            <a:ext cx="3462131" cy="5751713"/>
          </a:xfrm>
          <a:prstGeom prst="rect">
            <a:avLst/>
          </a:prstGeom>
        </p:spPr>
      </p:pic>
      <p:pic>
        <p:nvPicPr>
          <p:cNvPr id="5" name="Picture 4">
            <a:extLst>
              <a:ext uri="{FF2B5EF4-FFF2-40B4-BE49-F238E27FC236}">
                <a16:creationId xmlns:a16="http://schemas.microsoft.com/office/drawing/2014/main" id="{D7075538-D917-424E-867E-654C396D1F5C}"/>
              </a:ext>
            </a:extLst>
          </p:cNvPr>
          <p:cNvPicPr>
            <a:picLocks noChangeAspect="1"/>
          </p:cNvPicPr>
          <p:nvPr/>
        </p:nvPicPr>
        <p:blipFill rotWithShape="1">
          <a:blip r:embed="rId3"/>
          <a:srcRect l="8304" r="11553" b="2"/>
          <a:stretch/>
        </p:blipFill>
        <p:spPr>
          <a:xfrm>
            <a:off x="4459582" y="557188"/>
            <a:ext cx="3295096" cy="5751713"/>
          </a:xfrm>
          <a:prstGeom prst="rect">
            <a:avLst/>
          </a:prstGeom>
        </p:spPr>
      </p:pic>
      <p:pic>
        <p:nvPicPr>
          <p:cNvPr id="3" name="Picture 2">
            <a:extLst>
              <a:ext uri="{FF2B5EF4-FFF2-40B4-BE49-F238E27FC236}">
                <a16:creationId xmlns:a16="http://schemas.microsoft.com/office/drawing/2014/main" id="{FD82D9CC-EF06-43E1-9CB8-7C88D512B0FD}"/>
              </a:ext>
            </a:extLst>
          </p:cNvPr>
          <p:cNvPicPr>
            <a:picLocks noChangeAspect="1"/>
          </p:cNvPicPr>
          <p:nvPr/>
        </p:nvPicPr>
        <p:blipFill rotWithShape="1">
          <a:blip r:embed="rId4"/>
          <a:srcRect l="3031" r="3089" b="2"/>
          <a:stretch/>
        </p:blipFill>
        <p:spPr>
          <a:xfrm>
            <a:off x="7913930" y="557188"/>
            <a:ext cx="3439859" cy="5751713"/>
          </a:xfrm>
          <a:prstGeom prst="rect">
            <a:avLst/>
          </a:prstGeom>
        </p:spPr>
      </p:pic>
    </p:spTree>
    <p:extLst>
      <p:ext uri="{BB962C8B-B14F-4D97-AF65-F5344CB8AC3E}">
        <p14:creationId xmlns:p14="http://schemas.microsoft.com/office/powerpoint/2010/main" val="12963719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DD98853A-DA3C-5AAF-B473-67A1B0EE637B}"/>
              </a:ext>
            </a:extLst>
          </p:cNvPr>
          <p:cNvSpPr>
            <a:spLocks noGrp="1"/>
          </p:cNvSpPr>
          <p:nvPr>
            <p:ph idx="1"/>
          </p:nvPr>
        </p:nvSpPr>
        <p:spPr>
          <a:xfrm>
            <a:off x="695400" y="908720"/>
            <a:ext cx="10972800" cy="3917032"/>
          </a:xfrm>
        </p:spPr>
        <p:txBody>
          <a:bodyPr/>
          <a:lstStyle/>
          <a:p>
            <a:pPr marL="0" indent="0" algn="ctr">
              <a:buNone/>
            </a:pPr>
            <a:r>
              <a:rPr lang="en-US" dirty="0"/>
              <a:t>‘The sick role impacts on their lives by marking impairment as a condition to be dealt with privately and struggled with cheerfully. Cultural disapproval is reserved for those who see no point in striving to attain the unobtainable, who complain instead about access. These are regarded as people with chips on their shoulder, who have just not come to terms with their limitations’</a:t>
            </a:r>
            <a:endParaRPr lang="en-GB" dirty="0"/>
          </a:p>
        </p:txBody>
      </p:sp>
      <p:sp>
        <p:nvSpPr>
          <p:cNvPr id="6" name="Text Placeholder 3">
            <a:extLst>
              <a:ext uri="{FF2B5EF4-FFF2-40B4-BE49-F238E27FC236}">
                <a16:creationId xmlns:a16="http://schemas.microsoft.com/office/drawing/2014/main" id="{4D10DBBA-B881-0B38-387A-995E9DD13D6C}"/>
              </a:ext>
            </a:extLst>
          </p:cNvPr>
          <p:cNvSpPr txBox="1">
            <a:spLocks/>
          </p:cNvSpPr>
          <p:nvPr/>
        </p:nvSpPr>
        <p:spPr>
          <a:xfrm>
            <a:off x="9192344" y="5229200"/>
            <a:ext cx="2598738" cy="388257"/>
          </a:xfrm>
          <a:prstGeom prst="rect">
            <a:avLst/>
          </a:prstGeom>
        </p:spPr>
        <p:txBody>
          <a:bodyPr vert="horz" lIns="91440" tIns="45720" rIns="91440" bIns="45720" rtlCol="0" anchor="ctr">
            <a:normAutofit/>
          </a:bodyPr>
          <a:lstStyle>
            <a:lvl1pPr marL="0" indent="0" algn="l" defTabSz="914400" rtl="0" eaLnBrk="1" latinLnBrk="0" hangingPunct="1">
              <a:lnSpc>
                <a:spcPct val="95000"/>
              </a:lnSpc>
              <a:spcBef>
                <a:spcPts val="1400"/>
              </a:spcBef>
              <a:spcAft>
                <a:spcPts val="200"/>
              </a:spcAft>
              <a:buClr>
                <a:schemeClr val="accent1"/>
              </a:buClr>
              <a:buSzPct val="80000"/>
              <a:buFont typeface="Arial" pitchFamily="34" charset="0"/>
              <a:buNone/>
              <a:defRPr sz="18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r>
              <a:rPr lang="en-GB"/>
              <a:t>(Cameron, 2014, p. 117)</a:t>
            </a:r>
            <a:endParaRPr lang="en-GB" dirty="0"/>
          </a:p>
        </p:txBody>
      </p:sp>
    </p:spTree>
    <p:extLst>
      <p:ext uri="{BB962C8B-B14F-4D97-AF65-F5344CB8AC3E}">
        <p14:creationId xmlns:p14="http://schemas.microsoft.com/office/powerpoint/2010/main" val="32912152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5CE0B-6B17-4BFB-98D0-2531CC8FD0DA}"/>
              </a:ext>
            </a:extLst>
          </p:cNvPr>
          <p:cNvSpPr>
            <a:spLocks noGrp="1"/>
          </p:cNvSpPr>
          <p:nvPr>
            <p:ph type="title"/>
          </p:nvPr>
        </p:nvSpPr>
        <p:spPr>
          <a:xfrm>
            <a:off x="566058" y="836023"/>
            <a:ext cx="2718788" cy="5183777"/>
          </a:xfrm>
        </p:spPr>
        <p:txBody>
          <a:bodyPr anchor="ctr">
            <a:normAutofit/>
          </a:bodyPr>
          <a:lstStyle/>
          <a:p>
            <a:r>
              <a:rPr lang="en-GB" sz="3600" dirty="0"/>
              <a:t>Personal tragedy model</a:t>
            </a:r>
          </a:p>
        </p:txBody>
      </p:sp>
      <p:graphicFrame>
        <p:nvGraphicFramePr>
          <p:cNvPr id="19" name="Content Placeholder 2">
            <a:extLst>
              <a:ext uri="{FF2B5EF4-FFF2-40B4-BE49-F238E27FC236}">
                <a16:creationId xmlns:a16="http://schemas.microsoft.com/office/drawing/2014/main" id="{A44B72C4-A4FD-34F4-7E26-80787B8913F6}"/>
              </a:ext>
            </a:extLst>
          </p:cNvPr>
          <p:cNvGraphicFramePr>
            <a:graphicFrameLocks noGrp="1"/>
          </p:cNvGraphicFramePr>
          <p:nvPr>
            <p:ph idx="1"/>
            <p:extLst>
              <p:ext uri="{D42A27DB-BD31-4B8C-83A1-F6EECF244321}">
                <p14:modId xmlns:p14="http://schemas.microsoft.com/office/powerpoint/2010/main" val="685302442"/>
              </p:ext>
            </p:extLst>
          </p:nvPr>
        </p:nvGraphicFramePr>
        <p:xfrm>
          <a:off x="4871864" y="260648"/>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3F769CF7-9CBC-7544-3F8C-27E8F3111B0A}"/>
              </a:ext>
            </a:extLst>
          </p:cNvPr>
          <p:cNvSpPr txBox="1"/>
          <p:nvPr/>
        </p:nvSpPr>
        <p:spPr>
          <a:xfrm>
            <a:off x="9559724" y="5373469"/>
            <a:ext cx="2604552" cy="646331"/>
          </a:xfrm>
          <a:prstGeom prst="rect">
            <a:avLst/>
          </a:prstGeom>
          <a:noFill/>
        </p:spPr>
        <p:txBody>
          <a:bodyPr wrap="square">
            <a:spAutoFit/>
          </a:bodyPr>
          <a:lstStyle/>
          <a:p>
            <a:pPr marL="0" indent="0" algn="r">
              <a:buNone/>
            </a:pPr>
            <a:r>
              <a:rPr lang="en-GB" sz="1800" dirty="0"/>
              <a:t>(Cameron, 2014, p. 118)</a:t>
            </a:r>
          </a:p>
          <a:p>
            <a:endParaRPr lang="en-GB" dirty="0"/>
          </a:p>
        </p:txBody>
      </p:sp>
    </p:spTree>
    <p:extLst>
      <p:ext uri="{BB962C8B-B14F-4D97-AF65-F5344CB8AC3E}">
        <p14:creationId xmlns:p14="http://schemas.microsoft.com/office/powerpoint/2010/main" val="15725813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D2819-DAE6-48AE-B74C-6051756F446C}"/>
              </a:ext>
            </a:extLst>
          </p:cNvPr>
          <p:cNvSpPr>
            <a:spLocks noGrp="1"/>
          </p:cNvSpPr>
          <p:nvPr>
            <p:ph type="title"/>
          </p:nvPr>
        </p:nvSpPr>
        <p:spPr>
          <a:xfrm>
            <a:off x="566058" y="836023"/>
            <a:ext cx="2718788" cy="3529081"/>
          </a:xfrm>
        </p:spPr>
        <p:txBody>
          <a:bodyPr anchor="ctr">
            <a:normAutofit/>
          </a:bodyPr>
          <a:lstStyle/>
          <a:p>
            <a:r>
              <a:rPr lang="en-GB" sz="3600" dirty="0"/>
              <a:t>Charity</a:t>
            </a:r>
          </a:p>
        </p:txBody>
      </p:sp>
      <p:graphicFrame>
        <p:nvGraphicFramePr>
          <p:cNvPr id="15" name="Content Placeholder 2">
            <a:extLst>
              <a:ext uri="{FF2B5EF4-FFF2-40B4-BE49-F238E27FC236}">
                <a16:creationId xmlns:a16="http://schemas.microsoft.com/office/drawing/2014/main" id="{D6F5E0A1-8C58-531C-7DA7-04001684CF17}"/>
              </a:ext>
            </a:extLst>
          </p:cNvPr>
          <p:cNvGraphicFramePr>
            <a:graphicFrameLocks noGrp="1"/>
          </p:cNvGraphicFramePr>
          <p:nvPr>
            <p:ph idx="1"/>
            <p:extLst>
              <p:ext uri="{D42A27DB-BD31-4B8C-83A1-F6EECF244321}">
                <p14:modId xmlns:p14="http://schemas.microsoft.com/office/powerpoint/2010/main" val="2200579242"/>
              </p:ext>
            </p:extLst>
          </p:nvPr>
        </p:nvGraphicFramePr>
        <p:xfrm>
          <a:off x="5647657" y="188313"/>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extBox 15">
            <a:extLst>
              <a:ext uri="{FF2B5EF4-FFF2-40B4-BE49-F238E27FC236}">
                <a16:creationId xmlns:a16="http://schemas.microsoft.com/office/drawing/2014/main" id="{23DCDECF-126F-690C-CAA5-E25BF018366A}"/>
              </a:ext>
            </a:extLst>
          </p:cNvPr>
          <p:cNvSpPr txBox="1"/>
          <p:nvPr/>
        </p:nvSpPr>
        <p:spPr>
          <a:xfrm>
            <a:off x="263352" y="3861048"/>
            <a:ext cx="3108608" cy="369332"/>
          </a:xfrm>
          <a:prstGeom prst="rect">
            <a:avLst/>
          </a:prstGeom>
          <a:noFill/>
        </p:spPr>
        <p:txBody>
          <a:bodyPr wrap="square">
            <a:spAutoFit/>
          </a:bodyPr>
          <a:lstStyle/>
          <a:p>
            <a:pPr marL="457200" lvl="1" indent="0" algn="r">
              <a:buNone/>
            </a:pPr>
            <a:r>
              <a:rPr lang="en-GB" dirty="0"/>
              <a:t>(Cameron, 2015, p. 23)</a:t>
            </a:r>
          </a:p>
        </p:txBody>
      </p:sp>
    </p:spTree>
    <p:extLst>
      <p:ext uri="{BB962C8B-B14F-4D97-AF65-F5344CB8AC3E}">
        <p14:creationId xmlns:p14="http://schemas.microsoft.com/office/powerpoint/2010/main" val="42492109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9910FC-5C6D-43D2-B15C-5F4441D12381}"/>
              </a:ext>
            </a:extLst>
          </p:cNvPr>
          <p:cNvPicPr>
            <a:picLocks noChangeAspect="1"/>
          </p:cNvPicPr>
          <p:nvPr/>
        </p:nvPicPr>
        <p:blipFill>
          <a:blip r:embed="rId2"/>
          <a:stretch>
            <a:fillRect/>
          </a:stretch>
        </p:blipFill>
        <p:spPr>
          <a:xfrm>
            <a:off x="3189356" y="32799"/>
            <a:ext cx="5813287" cy="5571067"/>
          </a:xfrm>
          <a:prstGeom prst="rect">
            <a:avLst/>
          </a:prstGeom>
        </p:spPr>
      </p:pic>
    </p:spTree>
    <p:extLst>
      <p:ext uri="{BB962C8B-B14F-4D97-AF65-F5344CB8AC3E}">
        <p14:creationId xmlns:p14="http://schemas.microsoft.com/office/powerpoint/2010/main" val="7011848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5522600" y="758952"/>
            <a:ext cx="5157591" cy="4041648"/>
          </a:xfrm>
        </p:spPr>
        <p:txBody>
          <a:bodyPr vert="horz" lIns="91440" tIns="45720" rIns="91440" bIns="45720" rtlCol="0" anchor="b">
            <a:normAutofit/>
          </a:bodyPr>
          <a:lstStyle/>
          <a:p>
            <a:r>
              <a:rPr lang="en-US" sz="2300" b="1" i="0" dirty="0"/>
              <a:t>In what ways do you think the personal tragedy model may impact the relationships between disabled and non-disabled people?</a:t>
            </a:r>
            <a:br>
              <a:rPr lang="en-US" sz="2300" b="1" i="0" dirty="0"/>
            </a:br>
            <a:br>
              <a:rPr lang="en-US" sz="2300" b="1" i="0" dirty="0"/>
            </a:br>
            <a:br>
              <a:rPr lang="en-US" sz="2300" b="1" i="0" dirty="0"/>
            </a:br>
            <a:br>
              <a:rPr lang="en-US" sz="2300" b="1" i="0" dirty="0"/>
            </a:br>
            <a:r>
              <a:rPr lang="en-US" sz="2300" b="1" dirty="0"/>
              <a:t>Think about your work/life experiences </a:t>
            </a:r>
            <a:endParaRPr lang="en-US" sz="2300" b="1" i="0" dirty="0"/>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902987" y="1552425"/>
            <a:ext cx="3718563" cy="3746662"/>
          </a:xfrm>
          <a:prstGeom prst="rect">
            <a:avLst/>
          </a:prstGeom>
        </p:spPr>
      </p:pic>
    </p:spTree>
    <p:extLst>
      <p:ext uri="{BB962C8B-B14F-4D97-AF65-F5344CB8AC3E}">
        <p14:creationId xmlns:p14="http://schemas.microsoft.com/office/powerpoint/2010/main" val="7517804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38BFE-3976-4E20-AC15-741FBA48840B}"/>
              </a:ext>
            </a:extLst>
          </p:cNvPr>
          <p:cNvSpPr>
            <a:spLocks noGrp="1"/>
          </p:cNvSpPr>
          <p:nvPr>
            <p:ph type="title"/>
          </p:nvPr>
        </p:nvSpPr>
        <p:spPr>
          <a:xfrm>
            <a:off x="407368" y="260648"/>
            <a:ext cx="3034580" cy="922899"/>
          </a:xfrm>
        </p:spPr>
        <p:txBody>
          <a:bodyPr anchor="ctr">
            <a:normAutofit/>
          </a:bodyPr>
          <a:lstStyle/>
          <a:p>
            <a:pPr algn="r"/>
            <a:r>
              <a:rPr lang="en-GB" sz="3200" dirty="0">
                <a:solidFill>
                  <a:schemeClr val="tx1"/>
                </a:solidFill>
              </a:rPr>
              <a:t>References </a:t>
            </a:r>
          </a:p>
        </p:txBody>
      </p:sp>
      <p:sp>
        <p:nvSpPr>
          <p:cNvPr id="3" name="Content Placeholder 2">
            <a:extLst>
              <a:ext uri="{FF2B5EF4-FFF2-40B4-BE49-F238E27FC236}">
                <a16:creationId xmlns:a16="http://schemas.microsoft.com/office/drawing/2014/main" id="{3735E6C8-B92D-4D62-AA6A-BBF7DD373AA8}"/>
              </a:ext>
            </a:extLst>
          </p:cNvPr>
          <p:cNvSpPr>
            <a:spLocks noGrp="1"/>
          </p:cNvSpPr>
          <p:nvPr>
            <p:ph idx="1"/>
          </p:nvPr>
        </p:nvSpPr>
        <p:spPr>
          <a:xfrm>
            <a:off x="407368" y="1059025"/>
            <a:ext cx="10873208" cy="4739950"/>
          </a:xfrm>
        </p:spPr>
        <p:txBody>
          <a:bodyPr anchor="ctr">
            <a:normAutofit lnSpcReduction="10000"/>
          </a:bodyPr>
          <a:lstStyle/>
          <a:p>
            <a:pPr marL="457200" indent="-457200">
              <a:lnSpc>
                <a:spcPct val="107000"/>
              </a:lnSpc>
              <a:spcAft>
                <a:spcPts val="800"/>
              </a:spcAft>
            </a:pPr>
            <a:r>
              <a:rPr lang="en-GB" sz="1800" kern="100" dirty="0" err="1">
                <a:effectLst/>
                <a:latin typeface="Times New Roman" panose="02020603050405020304" pitchFamily="18" charset="0"/>
                <a:ea typeface="DengXian" panose="02010600030101010101" pitchFamily="2" charset="-122"/>
                <a:cs typeface="Times New Roman" panose="02020603050405020304" pitchFamily="18" charset="0"/>
              </a:rPr>
              <a:t>Borsay</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A. (2002) History, power and identity, in Barnes, C., Oliver, M., and Barton, L. (eds) </a:t>
            </a:r>
            <a:r>
              <a:rPr lang="en-GB" sz="1800" i="1" kern="100" dirty="0">
                <a:effectLst/>
                <a:latin typeface="Times New Roman" panose="02020603050405020304" pitchFamily="18" charset="0"/>
                <a:ea typeface="DengXian" panose="02010600030101010101" pitchFamily="2" charset="-122"/>
                <a:cs typeface="Times New Roman" panose="02020603050405020304" pitchFamily="18" charset="0"/>
              </a:rPr>
              <a:t>Disability Studies Today</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Cambridge: Polity.</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indent="-457200">
              <a:lnSpc>
                <a:spcPct val="107000"/>
              </a:lnSpc>
              <a:spcAft>
                <a:spcPts val="800"/>
              </a:spcAft>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Cameron, C. (2014) </a:t>
            </a:r>
            <a:r>
              <a:rPr lang="en-GB" sz="1800" i="1" kern="100" dirty="0">
                <a:effectLst/>
                <a:latin typeface="Times New Roman" panose="02020603050405020304" pitchFamily="18" charset="0"/>
                <a:ea typeface="DengXian" panose="02010600030101010101" pitchFamily="2" charset="-122"/>
                <a:cs typeface="Times New Roman" panose="02020603050405020304" pitchFamily="18" charset="0"/>
              </a:rPr>
              <a:t>Disability Studies: A Student’s Guide</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London: Sage.</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indent="-457200">
              <a:lnSpc>
                <a:spcPct val="107000"/>
              </a:lnSpc>
              <a:spcAft>
                <a:spcPts val="800"/>
              </a:spcAft>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Fisher, P. and Goodley, D. (2007) The linear medical model of disability: mothers of disabled babies resist with counter-narratives. </a:t>
            </a:r>
            <a:r>
              <a:rPr lang="en-GB" sz="1800" i="1" kern="100" dirty="0">
                <a:effectLst/>
                <a:latin typeface="Times New Roman" panose="02020603050405020304" pitchFamily="18" charset="0"/>
                <a:ea typeface="DengXian" panose="02010600030101010101" pitchFamily="2" charset="-122"/>
                <a:cs typeface="Times New Roman" panose="02020603050405020304" pitchFamily="18" charset="0"/>
              </a:rPr>
              <a:t>Sociology of Health &amp; Illness</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29 (1), pp. 66–8.1doi: 10.1111/j.1467-9566.2007.00518.x</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indent="-457200">
              <a:lnSpc>
                <a:spcPct val="107000"/>
              </a:lnSpc>
              <a:spcAft>
                <a:spcPts val="800"/>
              </a:spcAft>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Goodley, D. (2017) </a:t>
            </a:r>
            <a:r>
              <a:rPr lang="en-GB" sz="1800" i="1" kern="100" dirty="0">
                <a:effectLst/>
                <a:latin typeface="Times New Roman" panose="02020603050405020304" pitchFamily="18" charset="0"/>
                <a:ea typeface="DengXian" panose="02010600030101010101" pitchFamily="2" charset="-122"/>
                <a:cs typeface="Times New Roman" panose="02020603050405020304" pitchFamily="18" charset="0"/>
              </a:rPr>
              <a:t>Disability Studies: An Interdisciplinary Introduction. </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London: Sage</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indent="-457200">
              <a:lnSpc>
                <a:spcPct val="107000"/>
              </a:lnSpc>
              <a:spcAft>
                <a:spcPts val="800"/>
              </a:spcAft>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Oliver, M. (1990) </a:t>
            </a:r>
            <a:r>
              <a:rPr lang="en-GB" sz="1800" i="1" kern="100" dirty="0">
                <a:effectLst/>
                <a:latin typeface="Times New Roman" panose="02020603050405020304" pitchFamily="18" charset="0"/>
                <a:ea typeface="DengXian" panose="02010600030101010101" pitchFamily="2" charset="-122"/>
                <a:cs typeface="Times New Roman" panose="02020603050405020304" pitchFamily="18" charset="0"/>
              </a:rPr>
              <a:t>The Politics of Disablement</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Basingstoke: Macmillan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indent="-457200">
              <a:lnSpc>
                <a:spcPct val="107000"/>
              </a:lnSpc>
              <a:spcAft>
                <a:spcPts val="800"/>
              </a:spcAft>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Oliver, M., and Barnes, C. (2012) </a:t>
            </a:r>
            <a:r>
              <a:rPr lang="en-GB" sz="1800" i="1" kern="100" dirty="0">
                <a:effectLst/>
                <a:latin typeface="Times New Roman" panose="02020603050405020304" pitchFamily="18" charset="0"/>
                <a:ea typeface="DengXian" panose="02010600030101010101" pitchFamily="2" charset="-122"/>
                <a:cs typeface="Times New Roman" panose="02020603050405020304" pitchFamily="18" charset="0"/>
              </a:rPr>
              <a:t>The New Politics of Disablement. </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Basingstoke: Macmillan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indent="-457200">
              <a:lnSpc>
                <a:spcPct val="107000"/>
              </a:lnSpc>
              <a:spcAft>
                <a:spcPts val="800"/>
              </a:spcAft>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University of Leeds (</a:t>
            </a:r>
            <a:r>
              <a:rPr lang="en-GB" sz="1800" kern="100" dirty="0" err="1">
                <a:effectLst/>
                <a:latin typeface="Times New Roman" panose="02020603050405020304" pitchFamily="18" charset="0"/>
                <a:ea typeface="DengXian" panose="02010600030101010101" pitchFamily="2" charset="-122"/>
                <a:cs typeface="Times New Roman" panose="02020603050405020304" pitchFamily="18" charset="0"/>
              </a:rPr>
              <a:t>nd</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a:t>
            </a:r>
            <a:r>
              <a:rPr lang="en-GB" sz="1800" i="1" kern="100" dirty="0">
                <a:effectLst/>
                <a:latin typeface="Times New Roman" panose="02020603050405020304" pitchFamily="18" charset="0"/>
                <a:ea typeface="DengXian" panose="02010600030101010101" pitchFamily="2" charset="-122"/>
                <a:cs typeface="Times New Roman" panose="02020603050405020304" pitchFamily="18" charset="0"/>
              </a:rPr>
              <a:t>Defining Impairment and Disability </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Available at: </a:t>
            </a:r>
            <a:r>
              <a:rPr lang="en-GB" sz="1800" u="sng" kern="100"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2"/>
              </a:rPr>
              <a:t>defining impairment and disability.PDF (leeds.ac.uk)</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(Accessed 15-01-2024)</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457200" indent="-457200">
              <a:lnSpc>
                <a:spcPct val="107000"/>
              </a:lnSpc>
              <a:spcAft>
                <a:spcPts val="800"/>
              </a:spcAft>
            </a:pP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Yates, E. (2017) A faith healer tried to cure my disability. Available at: </a:t>
            </a:r>
            <a:r>
              <a:rPr lang="en-GB" sz="1800" u="sng" kern="100" dirty="0">
                <a:solidFill>
                  <a:srgbClr val="0563C1"/>
                </a:solidFill>
                <a:effectLst/>
                <a:latin typeface="Times New Roman" panose="02020603050405020304" pitchFamily="18" charset="0"/>
                <a:ea typeface="DengXian" panose="02010600030101010101" pitchFamily="2" charset="-122"/>
                <a:cs typeface="Times New Roman" panose="02020603050405020304" pitchFamily="18" charset="0"/>
                <a:hlinkClick r:id="rId3"/>
              </a:rPr>
              <a:t>https://www.bbc.co.uk/bbcthree/article/12fb29da-567c-488b-8523-d1f11a79e40c</a:t>
            </a:r>
            <a:r>
              <a:rPr lang="en-GB" sz="1800" kern="100" dirty="0">
                <a:effectLst/>
                <a:latin typeface="Times New Roman" panose="02020603050405020304" pitchFamily="18" charset="0"/>
                <a:ea typeface="DengXian" panose="02010600030101010101" pitchFamily="2" charset="-122"/>
                <a:cs typeface="Times New Roman" panose="02020603050405020304" pitchFamily="18" charset="0"/>
              </a:rPr>
              <a:t> (Accessed 11th February 2021)</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3962027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221</TotalTime>
  <Words>2050</Words>
  <Application>Microsoft Office PowerPoint</Application>
  <PresentationFormat>Widescreen</PresentationFormat>
  <Paragraphs>173</Paragraphs>
  <Slides>35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Myriad Pro</vt:lpstr>
      <vt:lpstr>Arial</vt:lpstr>
      <vt:lpstr>Calibri</vt:lpstr>
      <vt:lpstr>Speak Pro</vt:lpstr>
      <vt:lpstr>Times New Roman</vt:lpstr>
      <vt:lpstr>Wingdings</vt:lpstr>
      <vt:lpstr>Wingdings 3</vt:lpstr>
      <vt:lpstr>20140311PresentationUWTSDTemplate</vt:lpstr>
      <vt:lpstr>ECAY5005: Health and Social Care: Disability and Wellbeing </vt:lpstr>
      <vt:lpstr>How do people understand disability?   Consider this question in relation to family and friends, how do they talk about disability?</vt:lpstr>
      <vt:lpstr>What is ‘disability?’</vt:lpstr>
      <vt:lpstr>Impairment V’s Disability</vt:lpstr>
      <vt:lpstr>Different models of disability we’ll be looking at:</vt:lpstr>
      <vt:lpstr>The Historical Construction of Disability </vt:lpstr>
      <vt:lpstr>History of Disability </vt:lpstr>
      <vt:lpstr>Moral Model</vt:lpstr>
      <vt:lpstr>Moral Model</vt:lpstr>
      <vt:lpstr>Disability as a Moral Condition (Goodley. 2017, p. 7) </vt:lpstr>
      <vt:lpstr>Overview of the moral model</vt:lpstr>
      <vt:lpstr>PowerPoint Presentation</vt:lpstr>
      <vt:lpstr>The Medical Model of Disability </vt:lpstr>
      <vt:lpstr>Michel Foucault </vt:lpstr>
      <vt:lpstr>Foucault's work:  His work included looking at the histories of madness / medicine / crime and punishment / sexuality</vt:lpstr>
      <vt:lpstr>‘The medical model of disability, which has historically predominated in the public imagination, depicts disability as a deficit from the norm, a malady to be fixed through physical therapy, technological devices, and personal willpower’</vt:lpstr>
      <vt:lpstr>  Disability as a Medical/Individual condition </vt:lpstr>
      <vt:lpstr>Implications </vt:lpstr>
      <vt:lpstr>PowerPoint Presentation</vt:lpstr>
      <vt:lpstr>Overview</vt:lpstr>
      <vt:lpstr>PowerPoint Presentation</vt:lpstr>
      <vt:lpstr> Disability as a Medical/Individual condition:  Contemporary implications </vt:lpstr>
      <vt:lpstr>PowerPoint Presentation</vt:lpstr>
      <vt:lpstr>The Sick Role (Parsons, 1951)</vt:lpstr>
      <vt:lpstr>Mothers and the medical model Research by the University of Sheffield found that mothers with disabled babies had 3 narratives:</vt:lpstr>
      <vt:lpstr>What do you think of the medical model?  Can you relate it to your work / life?  How do you think it does/doesn’t relate to societal understanding of disability?</vt:lpstr>
      <vt:lpstr>Personal Tragedy Model</vt:lpstr>
      <vt:lpstr>Personal Tragedy Model </vt:lpstr>
      <vt:lpstr>PowerPoint Presentation</vt:lpstr>
      <vt:lpstr>PowerPoint Presentation</vt:lpstr>
      <vt:lpstr>Personal tragedy model</vt:lpstr>
      <vt:lpstr>Charity</vt:lpstr>
      <vt:lpstr>PowerPoint Presentation</vt:lpstr>
      <vt:lpstr>In what ways do you think the personal tragedy model may impact the relationships between disabled and non-disabled people?    Think about your work/life experiences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ECAY5005: Health and Social Care: Disability and Wellbeing </dc:title>
  <dc:creator>Laura Jenkins (IEH)</dc:creator>
  <cp:lastModifiedBy>Laura Jenkins (IEH)</cp:lastModifiedBy>
  <cp:revision>1</cp:revision>
  <dcterms:created xsi:type="dcterms:W3CDTF">2023-12-15T10:19:17Z</dcterms:created>
  <dcterms:modified xsi:type="dcterms:W3CDTF">2024-01-15T13:54:45Z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