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handoutMasterIdLst>
    <p:handoutMasterId r:id="rId53"/>
  </p:handoutMasterIdLst>
  <p:sldIdLst>
    <p:sldId id="293" r:id="rId2"/>
    <p:sldId id="294" r:id="rId3"/>
    <p:sldId id="295" r:id="rId4"/>
    <p:sldId id="296" r:id="rId5"/>
    <p:sldId id="328" r:id="rId6"/>
    <p:sldId id="329" r:id="rId7"/>
    <p:sldId id="287" r:id="rId8"/>
    <p:sldId id="297" r:id="rId9"/>
    <p:sldId id="298" r:id="rId10"/>
    <p:sldId id="288" r:id="rId11"/>
    <p:sldId id="299" r:id="rId12"/>
    <p:sldId id="267" r:id="rId13"/>
    <p:sldId id="258" r:id="rId14"/>
    <p:sldId id="300" r:id="rId15"/>
    <p:sldId id="292" r:id="rId16"/>
    <p:sldId id="272" r:id="rId17"/>
    <p:sldId id="273" r:id="rId18"/>
    <p:sldId id="276" r:id="rId19"/>
    <p:sldId id="274" r:id="rId20"/>
    <p:sldId id="275" r:id="rId21"/>
    <p:sldId id="301" r:id="rId22"/>
    <p:sldId id="302" r:id="rId23"/>
    <p:sldId id="303" r:id="rId24"/>
    <p:sldId id="304" r:id="rId25"/>
    <p:sldId id="305" r:id="rId26"/>
    <p:sldId id="306" r:id="rId27"/>
    <p:sldId id="307" r:id="rId28"/>
    <p:sldId id="308" r:id="rId29"/>
    <p:sldId id="277" r:id="rId30"/>
    <p:sldId id="290" r:id="rId31"/>
    <p:sldId id="319" r:id="rId32"/>
    <p:sldId id="320" r:id="rId33"/>
    <p:sldId id="321" r:id="rId34"/>
    <p:sldId id="278" r:id="rId35"/>
    <p:sldId id="279" r:id="rId36"/>
    <p:sldId id="309" r:id="rId37"/>
    <p:sldId id="310" r:id="rId38"/>
    <p:sldId id="311" r:id="rId39"/>
    <p:sldId id="312" r:id="rId40"/>
    <p:sldId id="313" r:id="rId41"/>
    <p:sldId id="314" r:id="rId42"/>
    <p:sldId id="315" r:id="rId43"/>
    <p:sldId id="280" r:id="rId44"/>
    <p:sldId id="316" r:id="rId45"/>
    <p:sldId id="317" r:id="rId46"/>
    <p:sldId id="322" r:id="rId47"/>
    <p:sldId id="323" r:id="rId48"/>
    <p:sldId id="324" r:id="rId49"/>
    <p:sldId id="325" r:id="rId50"/>
    <p:sldId id="326" r:id="rId51"/>
    <p:sldId id="318" r:id="rId5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3" d="100"/>
          <a:sy n="63" d="100"/>
        </p:scale>
        <p:origin x="1380" y="48"/>
      </p:cViewPr>
      <p:guideLst>
        <p:guide orient="horz" pos="2160"/>
        <p:guide pos="2880"/>
      </p:guideLst>
    </p:cSldViewPr>
  </p:slideViewPr>
  <p:notesTextViewPr>
    <p:cViewPr>
      <p:scale>
        <a:sx n="100" d="100"/>
        <a:sy n="100" d="100"/>
      </p:scale>
      <p:origin x="0" y="0"/>
    </p:cViewPr>
  </p:notesTextViewPr>
  <p:sorterViewPr>
    <p:cViewPr>
      <p:scale>
        <a:sx n="75" d="100"/>
        <a:sy n="75" d="100"/>
      </p:scale>
      <p:origin x="0" y="423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12" Type="http://schemas.openxmlformats.org/officeDocument/2006/relationships/image" Target="../media/image53.sv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11" Type="http://schemas.openxmlformats.org/officeDocument/2006/relationships/image" Target="../media/image52.pn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12" Type="http://schemas.openxmlformats.org/officeDocument/2006/relationships/image" Target="../media/image53.sv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11" Type="http://schemas.openxmlformats.org/officeDocument/2006/relationships/image" Target="../media/image52.pn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59350F-23AE-4DFD-AF35-6D5FB64A34FE}"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56F2B45F-2743-4CB9-B844-69C0A070A15B}">
      <dgm:prSet/>
      <dgm:spPr/>
      <dgm:t>
        <a:bodyPr/>
        <a:lstStyle/>
        <a:p>
          <a:r>
            <a:rPr lang="en-GB"/>
            <a:t>What does the existence of ‘third gender’ tell us about ‘natural’ gender categories?</a:t>
          </a:r>
          <a:endParaRPr lang="en-US"/>
        </a:p>
      </dgm:t>
    </dgm:pt>
    <dgm:pt modelId="{3F3159A1-5708-4EF7-98DC-3857914BF237}" type="parTrans" cxnId="{67629205-8256-4E2F-91D7-F7B18A08BEB9}">
      <dgm:prSet/>
      <dgm:spPr/>
      <dgm:t>
        <a:bodyPr/>
        <a:lstStyle/>
        <a:p>
          <a:endParaRPr lang="en-US"/>
        </a:p>
      </dgm:t>
    </dgm:pt>
    <dgm:pt modelId="{EC3AA0DA-C15F-413D-A9D4-4B1F5C183E83}" type="sibTrans" cxnId="{67629205-8256-4E2F-91D7-F7B18A08BEB9}">
      <dgm:prSet/>
      <dgm:spPr/>
      <dgm:t>
        <a:bodyPr/>
        <a:lstStyle/>
        <a:p>
          <a:endParaRPr lang="en-US"/>
        </a:p>
      </dgm:t>
    </dgm:pt>
    <dgm:pt modelId="{77DD1419-342B-4B7E-B127-BDF8B7FE5523}">
      <dgm:prSet/>
      <dgm:spPr/>
      <dgm:t>
        <a:bodyPr/>
        <a:lstStyle/>
        <a:p>
          <a:r>
            <a:rPr lang="en-GB"/>
            <a:t>How can examples of third gender and fluid sexualities challenge prescribed categories? </a:t>
          </a:r>
          <a:endParaRPr lang="en-US"/>
        </a:p>
      </dgm:t>
    </dgm:pt>
    <dgm:pt modelId="{237C46B8-E274-4C5C-8925-881D1613E78C}" type="parTrans" cxnId="{907AEA43-3BE4-4309-9D61-509FD17EE7DB}">
      <dgm:prSet/>
      <dgm:spPr/>
      <dgm:t>
        <a:bodyPr/>
        <a:lstStyle/>
        <a:p>
          <a:endParaRPr lang="en-US"/>
        </a:p>
      </dgm:t>
    </dgm:pt>
    <dgm:pt modelId="{DC6C3DF3-40C2-4A6E-BD86-9959AB38EBF1}" type="sibTrans" cxnId="{907AEA43-3BE4-4309-9D61-509FD17EE7DB}">
      <dgm:prSet/>
      <dgm:spPr/>
      <dgm:t>
        <a:bodyPr/>
        <a:lstStyle/>
        <a:p>
          <a:endParaRPr lang="en-US"/>
        </a:p>
      </dgm:t>
    </dgm:pt>
    <dgm:pt modelId="{7E28ADFB-D88D-452A-8E1D-862D0D85F897}">
      <dgm:prSet/>
      <dgm:spPr/>
      <dgm:t>
        <a:bodyPr/>
        <a:lstStyle/>
        <a:p>
          <a:r>
            <a:rPr lang="en-GB"/>
            <a:t>Is gender a symbolic construction?</a:t>
          </a:r>
          <a:endParaRPr lang="en-US"/>
        </a:p>
      </dgm:t>
    </dgm:pt>
    <dgm:pt modelId="{02F1F55B-FEFD-4F2F-A904-6B68CCED697D}" type="parTrans" cxnId="{FBFC892E-C96E-4879-9879-06B05E211A5E}">
      <dgm:prSet/>
      <dgm:spPr/>
      <dgm:t>
        <a:bodyPr/>
        <a:lstStyle/>
        <a:p>
          <a:endParaRPr lang="en-US"/>
        </a:p>
      </dgm:t>
    </dgm:pt>
    <dgm:pt modelId="{D585B549-36AF-490C-B391-4392527B6F8C}" type="sibTrans" cxnId="{FBFC892E-C96E-4879-9879-06B05E211A5E}">
      <dgm:prSet/>
      <dgm:spPr/>
      <dgm:t>
        <a:bodyPr/>
        <a:lstStyle/>
        <a:p>
          <a:endParaRPr lang="en-US"/>
        </a:p>
      </dgm:t>
    </dgm:pt>
    <dgm:pt modelId="{0A87B425-BD63-4656-8D81-8032E8C32D35}">
      <dgm:prSet/>
      <dgm:spPr/>
      <dgm:t>
        <a:bodyPr/>
        <a:lstStyle/>
        <a:p>
          <a:r>
            <a:rPr lang="en-GB"/>
            <a:t>Is the concept of ‘third gender’ useful and/or problematic? </a:t>
          </a:r>
          <a:endParaRPr lang="en-US"/>
        </a:p>
      </dgm:t>
    </dgm:pt>
    <dgm:pt modelId="{D15BAD31-87B0-4917-85DB-62E5C413BA99}" type="parTrans" cxnId="{C6B5D99B-0042-4D88-A1BF-70ED9A3E0599}">
      <dgm:prSet/>
      <dgm:spPr/>
      <dgm:t>
        <a:bodyPr/>
        <a:lstStyle/>
        <a:p>
          <a:endParaRPr lang="en-US"/>
        </a:p>
      </dgm:t>
    </dgm:pt>
    <dgm:pt modelId="{6467E1CA-D2AC-44C4-A5F5-6A0306109908}" type="sibTrans" cxnId="{C6B5D99B-0042-4D88-A1BF-70ED9A3E0599}">
      <dgm:prSet/>
      <dgm:spPr/>
      <dgm:t>
        <a:bodyPr/>
        <a:lstStyle/>
        <a:p>
          <a:endParaRPr lang="en-US"/>
        </a:p>
      </dgm:t>
    </dgm:pt>
    <dgm:pt modelId="{37C6AFDD-BD8A-4947-A0ED-2B20C7CE1D21}">
      <dgm:prSet/>
      <dgm:spPr/>
      <dgm:t>
        <a:bodyPr/>
        <a:lstStyle/>
        <a:p>
          <a:r>
            <a:rPr lang="en-GB"/>
            <a:t>Is gender a useful analytical category?</a:t>
          </a:r>
          <a:endParaRPr lang="en-US"/>
        </a:p>
      </dgm:t>
    </dgm:pt>
    <dgm:pt modelId="{4D2C21AD-BE9D-439D-863D-CA28A625CBB4}" type="parTrans" cxnId="{749914F4-FFC3-4EDD-A362-71748BDA1F6A}">
      <dgm:prSet/>
      <dgm:spPr/>
      <dgm:t>
        <a:bodyPr/>
        <a:lstStyle/>
        <a:p>
          <a:endParaRPr lang="en-US"/>
        </a:p>
      </dgm:t>
    </dgm:pt>
    <dgm:pt modelId="{0DB04579-FFEE-484E-8945-7C250E350362}" type="sibTrans" cxnId="{749914F4-FFC3-4EDD-A362-71748BDA1F6A}">
      <dgm:prSet/>
      <dgm:spPr/>
      <dgm:t>
        <a:bodyPr/>
        <a:lstStyle/>
        <a:p>
          <a:endParaRPr lang="en-US"/>
        </a:p>
      </dgm:t>
    </dgm:pt>
    <dgm:pt modelId="{30DEE7F7-0512-4450-BC6F-E86B71E933E7}">
      <dgm:prSet/>
      <dgm:spPr/>
      <dgm:t>
        <a:bodyPr/>
        <a:lstStyle/>
        <a:p>
          <a:r>
            <a:rPr lang="en-GB"/>
            <a:t>Is being a man or woman the same as being male or female? </a:t>
          </a:r>
          <a:endParaRPr lang="en-US"/>
        </a:p>
      </dgm:t>
    </dgm:pt>
    <dgm:pt modelId="{61FD6A74-68BE-4512-91D1-EC379769730C}" type="parTrans" cxnId="{C30EAC2C-A922-41A4-855F-C59176040633}">
      <dgm:prSet/>
      <dgm:spPr/>
      <dgm:t>
        <a:bodyPr/>
        <a:lstStyle/>
        <a:p>
          <a:endParaRPr lang="en-US"/>
        </a:p>
      </dgm:t>
    </dgm:pt>
    <dgm:pt modelId="{D3A68288-8733-4A4C-A2B9-776325B04205}" type="sibTrans" cxnId="{C30EAC2C-A922-41A4-855F-C59176040633}">
      <dgm:prSet/>
      <dgm:spPr/>
      <dgm:t>
        <a:bodyPr/>
        <a:lstStyle/>
        <a:p>
          <a:endParaRPr lang="en-US"/>
        </a:p>
      </dgm:t>
    </dgm:pt>
    <dgm:pt modelId="{B3762B5F-8B58-4949-BC20-29440DFAC295}" type="pres">
      <dgm:prSet presAssocID="{2D59350F-23AE-4DFD-AF35-6D5FB64A34FE}" presName="root" presStyleCnt="0">
        <dgm:presLayoutVars>
          <dgm:dir/>
          <dgm:resizeHandles val="exact"/>
        </dgm:presLayoutVars>
      </dgm:prSet>
      <dgm:spPr/>
    </dgm:pt>
    <dgm:pt modelId="{3C61AA95-1192-4240-BB33-EFC8A0360D8D}" type="pres">
      <dgm:prSet presAssocID="{2D59350F-23AE-4DFD-AF35-6D5FB64A34FE}" presName="container" presStyleCnt="0">
        <dgm:presLayoutVars>
          <dgm:dir/>
          <dgm:resizeHandles val="exact"/>
        </dgm:presLayoutVars>
      </dgm:prSet>
      <dgm:spPr/>
    </dgm:pt>
    <dgm:pt modelId="{FE9157CA-47E0-4A0F-A625-12BF995773FF}" type="pres">
      <dgm:prSet presAssocID="{56F2B45F-2743-4CB9-B844-69C0A070A15B}" presName="compNode" presStyleCnt="0"/>
      <dgm:spPr/>
    </dgm:pt>
    <dgm:pt modelId="{CFD52D1B-E942-420B-A1D5-DB1C753D4394}" type="pres">
      <dgm:prSet presAssocID="{56F2B45F-2743-4CB9-B844-69C0A070A15B}" presName="iconBgRect" presStyleLbl="bgShp" presStyleIdx="0" presStyleCnt="6"/>
      <dgm:spPr/>
    </dgm:pt>
    <dgm:pt modelId="{918B10E0-DBEF-404F-94BB-B69C4699FA15}" type="pres">
      <dgm:prSet presAssocID="{56F2B45F-2743-4CB9-B844-69C0A070A15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87B2A301-CF6F-4B1F-9610-0445DC7A7528}" type="pres">
      <dgm:prSet presAssocID="{56F2B45F-2743-4CB9-B844-69C0A070A15B}" presName="spaceRect" presStyleCnt="0"/>
      <dgm:spPr/>
    </dgm:pt>
    <dgm:pt modelId="{38A684BE-2CD5-41A4-ADEA-25A90AB5C689}" type="pres">
      <dgm:prSet presAssocID="{56F2B45F-2743-4CB9-B844-69C0A070A15B}" presName="textRect" presStyleLbl="revTx" presStyleIdx="0" presStyleCnt="6">
        <dgm:presLayoutVars>
          <dgm:chMax val="1"/>
          <dgm:chPref val="1"/>
        </dgm:presLayoutVars>
      </dgm:prSet>
      <dgm:spPr/>
    </dgm:pt>
    <dgm:pt modelId="{DE465B7C-8D1F-4775-BD11-8577E3EF7AD4}" type="pres">
      <dgm:prSet presAssocID="{EC3AA0DA-C15F-413D-A9D4-4B1F5C183E83}" presName="sibTrans" presStyleLbl="sibTrans2D1" presStyleIdx="0" presStyleCnt="0"/>
      <dgm:spPr/>
    </dgm:pt>
    <dgm:pt modelId="{96D913FA-43D5-4E92-B0E3-6FD09E7B5261}" type="pres">
      <dgm:prSet presAssocID="{77DD1419-342B-4B7E-B127-BDF8B7FE5523}" presName="compNode" presStyleCnt="0"/>
      <dgm:spPr/>
    </dgm:pt>
    <dgm:pt modelId="{6F42D76F-4151-4228-89B8-ECDA92649B00}" type="pres">
      <dgm:prSet presAssocID="{77DD1419-342B-4B7E-B127-BDF8B7FE5523}" presName="iconBgRect" presStyleLbl="bgShp" presStyleIdx="1" presStyleCnt="6"/>
      <dgm:spPr/>
    </dgm:pt>
    <dgm:pt modelId="{5B73F727-4B25-4E29-898D-39CF626DF56D}" type="pres">
      <dgm:prSet presAssocID="{77DD1419-342B-4B7E-B127-BDF8B7FE552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mono"/>
        </a:ext>
      </dgm:extLst>
    </dgm:pt>
    <dgm:pt modelId="{51EBAF26-90CF-4FE3-A98E-350DE8435E47}" type="pres">
      <dgm:prSet presAssocID="{77DD1419-342B-4B7E-B127-BDF8B7FE5523}" presName="spaceRect" presStyleCnt="0"/>
      <dgm:spPr/>
    </dgm:pt>
    <dgm:pt modelId="{73B9EB2E-140D-45D5-84E0-1CDB3273C1D6}" type="pres">
      <dgm:prSet presAssocID="{77DD1419-342B-4B7E-B127-BDF8B7FE5523}" presName="textRect" presStyleLbl="revTx" presStyleIdx="1" presStyleCnt="6">
        <dgm:presLayoutVars>
          <dgm:chMax val="1"/>
          <dgm:chPref val="1"/>
        </dgm:presLayoutVars>
      </dgm:prSet>
      <dgm:spPr/>
    </dgm:pt>
    <dgm:pt modelId="{C6917FC4-7830-4900-8FD3-1DF8B3D121DB}" type="pres">
      <dgm:prSet presAssocID="{DC6C3DF3-40C2-4A6E-BD86-9959AB38EBF1}" presName="sibTrans" presStyleLbl="sibTrans2D1" presStyleIdx="0" presStyleCnt="0"/>
      <dgm:spPr/>
    </dgm:pt>
    <dgm:pt modelId="{427A3AAC-6CAC-4323-A73E-7ED89E22FF63}" type="pres">
      <dgm:prSet presAssocID="{7E28ADFB-D88D-452A-8E1D-862D0D85F897}" presName="compNode" presStyleCnt="0"/>
      <dgm:spPr/>
    </dgm:pt>
    <dgm:pt modelId="{76427E28-B670-488F-9927-BB48B918C925}" type="pres">
      <dgm:prSet presAssocID="{7E28ADFB-D88D-452A-8E1D-862D0D85F897}" presName="iconBgRect" presStyleLbl="bgShp" presStyleIdx="2" presStyleCnt="6"/>
      <dgm:spPr/>
    </dgm:pt>
    <dgm:pt modelId="{7F5D8BEE-0D38-4F08-9681-3CA6865BD623}" type="pres">
      <dgm:prSet presAssocID="{7E28ADFB-D88D-452A-8E1D-862D0D85F89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struction Worker"/>
        </a:ext>
      </dgm:extLst>
    </dgm:pt>
    <dgm:pt modelId="{F535DFA2-67C9-4F51-A29D-228D00C1B0D6}" type="pres">
      <dgm:prSet presAssocID="{7E28ADFB-D88D-452A-8E1D-862D0D85F897}" presName="spaceRect" presStyleCnt="0"/>
      <dgm:spPr/>
    </dgm:pt>
    <dgm:pt modelId="{E5D02AA1-7EB0-4C3D-A75B-82D3AE2DCE1E}" type="pres">
      <dgm:prSet presAssocID="{7E28ADFB-D88D-452A-8E1D-862D0D85F897}" presName="textRect" presStyleLbl="revTx" presStyleIdx="2" presStyleCnt="6">
        <dgm:presLayoutVars>
          <dgm:chMax val="1"/>
          <dgm:chPref val="1"/>
        </dgm:presLayoutVars>
      </dgm:prSet>
      <dgm:spPr/>
    </dgm:pt>
    <dgm:pt modelId="{3A6B2CFE-55C5-4FE3-A554-B503ED146039}" type="pres">
      <dgm:prSet presAssocID="{D585B549-36AF-490C-B391-4392527B6F8C}" presName="sibTrans" presStyleLbl="sibTrans2D1" presStyleIdx="0" presStyleCnt="0"/>
      <dgm:spPr/>
    </dgm:pt>
    <dgm:pt modelId="{46633492-3962-40D7-B497-AE079AEE38CF}" type="pres">
      <dgm:prSet presAssocID="{0A87B425-BD63-4656-8D81-8032E8C32D35}" presName="compNode" presStyleCnt="0"/>
      <dgm:spPr/>
    </dgm:pt>
    <dgm:pt modelId="{5062BBCD-E12E-4104-A03A-2FF70AFF5FF8}" type="pres">
      <dgm:prSet presAssocID="{0A87B425-BD63-4656-8D81-8032E8C32D35}" presName="iconBgRect" presStyleLbl="bgShp" presStyleIdx="3" presStyleCnt="6"/>
      <dgm:spPr/>
    </dgm:pt>
    <dgm:pt modelId="{0AE339F7-A0C2-4BA7-8DCA-9DCD2DD5D2B2}" type="pres">
      <dgm:prSet presAssocID="{0A87B425-BD63-4656-8D81-8032E8C32D3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keleton"/>
        </a:ext>
      </dgm:extLst>
    </dgm:pt>
    <dgm:pt modelId="{1F8E4DE2-C694-4024-B09D-57354038161B}" type="pres">
      <dgm:prSet presAssocID="{0A87B425-BD63-4656-8D81-8032E8C32D35}" presName="spaceRect" presStyleCnt="0"/>
      <dgm:spPr/>
    </dgm:pt>
    <dgm:pt modelId="{5DA95F61-81EB-4314-BC2C-8098CFDBD2AA}" type="pres">
      <dgm:prSet presAssocID="{0A87B425-BD63-4656-8D81-8032E8C32D35}" presName="textRect" presStyleLbl="revTx" presStyleIdx="3" presStyleCnt="6">
        <dgm:presLayoutVars>
          <dgm:chMax val="1"/>
          <dgm:chPref val="1"/>
        </dgm:presLayoutVars>
      </dgm:prSet>
      <dgm:spPr/>
    </dgm:pt>
    <dgm:pt modelId="{3FACE0B8-36CC-46EE-BEE2-B7A2B3A25C14}" type="pres">
      <dgm:prSet presAssocID="{6467E1CA-D2AC-44C4-A5F5-6A0306109908}" presName="sibTrans" presStyleLbl="sibTrans2D1" presStyleIdx="0" presStyleCnt="0"/>
      <dgm:spPr/>
    </dgm:pt>
    <dgm:pt modelId="{EB090EBD-E38C-4BF2-9809-B961707D8CDC}" type="pres">
      <dgm:prSet presAssocID="{37C6AFDD-BD8A-4947-A0ED-2B20C7CE1D21}" presName="compNode" presStyleCnt="0"/>
      <dgm:spPr/>
    </dgm:pt>
    <dgm:pt modelId="{DF1A3DDB-EFD6-4DD8-933C-E278CF0DF35F}" type="pres">
      <dgm:prSet presAssocID="{37C6AFDD-BD8A-4947-A0ED-2B20C7CE1D21}" presName="iconBgRect" presStyleLbl="bgShp" presStyleIdx="4" presStyleCnt="6"/>
      <dgm:spPr/>
    </dgm:pt>
    <dgm:pt modelId="{8474F21B-DE02-435B-BEA1-1E5AD5B0DE51}" type="pres">
      <dgm:prSet presAssocID="{37C6AFDD-BD8A-4947-A0ED-2B20C7CE1D2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nfluencer"/>
        </a:ext>
      </dgm:extLst>
    </dgm:pt>
    <dgm:pt modelId="{99AFD404-F1F0-4C6E-BADA-CAEDAE6A44AB}" type="pres">
      <dgm:prSet presAssocID="{37C6AFDD-BD8A-4947-A0ED-2B20C7CE1D21}" presName="spaceRect" presStyleCnt="0"/>
      <dgm:spPr/>
    </dgm:pt>
    <dgm:pt modelId="{25E4E0C2-5FAC-4893-A1F9-7AA5AA7ABF77}" type="pres">
      <dgm:prSet presAssocID="{37C6AFDD-BD8A-4947-A0ED-2B20C7CE1D21}" presName="textRect" presStyleLbl="revTx" presStyleIdx="4" presStyleCnt="6">
        <dgm:presLayoutVars>
          <dgm:chMax val="1"/>
          <dgm:chPref val="1"/>
        </dgm:presLayoutVars>
      </dgm:prSet>
      <dgm:spPr/>
    </dgm:pt>
    <dgm:pt modelId="{228C764B-F5EE-4F49-8D3C-4330DABE2B0B}" type="pres">
      <dgm:prSet presAssocID="{0DB04579-FFEE-484E-8945-7C250E350362}" presName="sibTrans" presStyleLbl="sibTrans2D1" presStyleIdx="0" presStyleCnt="0"/>
      <dgm:spPr/>
    </dgm:pt>
    <dgm:pt modelId="{D9E2B77D-8CAC-4660-883E-1B72904CBBCA}" type="pres">
      <dgm:prSet presAssocID="{30DEE7F7-0512-4450-BC6F-E86B71E933E7}" presName="compNode" presStyleCnt="0"/>
      <dgm:spPr/>
    </dgm:pt>
    <dgm:pt modelId="{AD0E9FE5-32D7-42EE-8AF7-E8C230C3E277}" type="pres">
      <dgm:prSet presAssocID="{30DEE7F7-0512-4450-BC6F-E86B71E933E7}" presName="iconBgRect" presStyleLbl="bgShp" presStyleIdx="5" presStyleCnt="6"/>
      <dgm:spPr/>
    </dgm:pt>
    <dgm:pt modelId="{4EF43B70-6ED7-40F2-979B-1EB95A47B655}" type="pres">
      <dgm:prSet presAssocID="{30DEE7F7-0512-4450-BC6F-E86B71E933E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roFemale"/>
        </a:ext>
      </dgm:extLst>
    </dgm:pt>
    <dgm:pt modelId="{16FC46A4-496F-4AF7-8C70-E460E2C7F622}" type="pres">
      <dgm:prSet presAssocID="{30DEE7F7-0512-4450-BC6F-E86B71E933E7}" presName="spaceRect" presStyleCnt="0"/>
      <dgm:spPr/>
    </dgm:pt>
    <dgm:pt modelId="{BE548F6D-734D-414F-A5C8-0A6680AB8105}" type="pres">
      <dgm:prSet presAssocID="{30DEE7F7-0512-4450-BC6F-E86B71E933E7}" presName="textRect" presStyleLbl="revTx" presStyleIdx="5" presStyleCnt="6">
        <dgm:presLayoutVars>
          <dgm:chMax val="1"/>
          <dgm:chPref val="1"/>
        </dgm:presLayoutVars>
      </dgm:prSet>
      <dgm:spPr/>
    </dgm:pt>
  </dgm:ptLst>
  <dgm:cxnLst>
    <dgm:cxn modelId="{67629205-8256-4E2F-91D7-F7B18A08BEB9}" srcId="{2D59350F-23AE-4DFD-AF35-6D5FB64A34FE}" destId="{56F2B45F-2743-4CB9-B844-69C0A070A15B}" srcOrd="0" destOrd="0" parTransId="{3F3159A1-5708-4EF7-98DC-3857914BF237}" sibTransId="{EC3AA0DA-C15F-413D-A9D4-4B1F5C183E83}"/>
    <dgm:cxn modelId="{2292851F-2F0F-4ED9-9182-3BFE52FCF864}" type="presOf" srcId="{77DD1419-342B-4B7E-B127-BDF8B7FE5523}" destId="{73B9EB2E-140D-45D5-84E0-1CDB3273C1D6}" srcOrd="0" destOrd="0" presId="urn:microsoft.com/office/officeart/2018/2/layout/IconCircleList"/>
    <dgm:cxn modelId="{3BD57429-6AB0-4FD6-B5B9-C2F1301A5196}" type="presOf" srcId="{37C6AFDD-BD8A-4947-A0ED-2B20C7CE1D21}" destId="{25E4E0C2-5FAC-4893-A1F9-7AA5AA7ABF77}" srcOrd="0" destOrd="0" presId="urn:microsoft.com/office/officeart/2018/2/layout/IconCircleList"/>
    <dgm:cxn modelId="{C30EAC2C-A922-41A4-855F-C59176040633}" srcId="{2D59350F-23AE-4DFD-AF35-6D5FB64A34FE}" destId="{30DEE7F7-0512-4450-BC6F-E86B71E933E7}" srcOrd="5" destOrd="0" parTransId="{61FD6A74-68BE-4512-91D1-EC379769730C}" sibTransId="{D3A68288-8733-4A4C-A2B9-776325B04205}"/>
    <dgm:cxn modelId="{FBFC892E-C96E-4879-9879-06B05E211A5E}" srcId="{2D59350F-23AE-4DFD-AF35-6D5FB64A34FE}" destId="{7E28ADFB-D88D-452A-8E1D-862D0D85F897}" srcOrd="2" destOrd="0" parTransId="{02F1F55B-FEFD-4F2F-A904-6B68CCED697D}" sibTransId="{D585B549-36AF-490C-B391-4392527B6F8C}"/>
    <dgm:cxn modelId="{9EC74D5B-6763-42E6-BE41-BA12F2976DC3}" type="presOf" srcId="{D585B549-36AF-490C-B391-4392527B6F8C}" destId="{3A6B2CFE-55C5-4FE3-A554-B503ED146039}" srcOrd="0" destOrd="0" presId="urn:microsoft.com/office/officeart/2018/2/layout/IconCircleList"/>
    <dgm:cxn modelId="{4AB01B5E-0957-43D4-9B9E-7856BDDC6BCA}" type="presOf" srcId="{DC6C3DF3-40C2-4A6E-BD86-9959AB38EBF1}" destId="{C6917FC4-7830-4900-8FD3-1DF8B3D121DB}" srcOrd="0" destOrd="0" presId="urn:microsoft.com/office/officeart/2018/2/layout/IconCircleList"/>
    <dgm:cxn modelId="{907AEA43-3BE4-4309-9D61-509FD17EE7DB}" srcId="{2D59350F-23AE-4DFD-AF35-6D5FB64A34FE}" destId="{77DD1419-342B-4B7E-B127-BDF8B7FE5523}" srcOrd="1" destOrd="0" parTransId="{237C46B8-E274-4C5C-8925-881D1613E78C}" sibTransId="{DC6C3DF3-40C2-4A6E-BD86-9959AB38EBF1}"/>
    <dgm:cxn modelId="{C26E0B6D-6046-4F4D-A40D-B7F78323EF92}" type="presOf" srcId="{56F2B45F-2743-4CB9-B844-69C0A070A15B}" destId="{38A684BE-2CD5-41A4-ADEA-25A90AB5C689}" srcOrd="0" destOrd="0" presId="urn:microsoft.com/office/officeart/2018/2/layout/IconCircleList"/>
    <dgm:cxn modelId="{B261D478-ADB7-44B9-B737-E0BF2AF292A3}" type="presOf" srcId="{EC3AA0DA-C15F-413D-A9D4-4B1F5C183E83}" destId="{DE465B7C-8D1F-4775-BD11-8577E3EF7AD4}" srcOrd="0" destOrd="0" presId="urn:microsoft.com/office/officeart/2018/2/layout/IconCircleList"/>
    <dgm:cxn modelId="{C6B5D99B-0042-4D88-A1BF-70ED9A3E0599}" srcId="{2D59350F-23AE-4DFD-AF35-6D5FB64A34FE}" destId="{0A87B425-BD63-4656-8D81-8032E8C32D35}" srcOrd="3" destOrd="0" parTransId="{D15BAD31-87B0-4917-85DB-62E5C413BA99}" sibTransId="{6467E1CA-D2AC-44C4-A5F5-6A0306109908}"/>
    <dgm:cxn modelId="{626097AF-986D-4C11-9613-37F7C2200729}" type="presOf" srcId="{7E28ADFB-D88D-452A-8E1D-862D0D85F897}" destId="{E5D02AA1-7EB0-4C3D-A75B-82D3AE2DCE1E}" srcOrd="0" destOrd="0" presId="urn:microsoft.com/office/officeart/2018/2/layout/IconCircleList"/>
    <dgm:cxn modelId="{2F4A64BA-8B80-4CAC-9E31-D15173E6AED2}" type="presOf" srcId="{0A87B425-BD63-4656-8D81-8032E8C32D35}" destId="{5DA95F61-81EB-4314-BC2C-8098CFDBD2AA}" srcOrd="0" destOrd="0" presId="urn:microsoft.com/office/officeart/2018/2/layout/IconCircleList"/>
    <dgm:cxn modelId="{876297E5-A046-48EC-BFD3-57FB6BBBA577}" type="presOf" srcId="{0DB04579-FFEE-484E-8945-7C250E350362}" destId="{228C764B-F5EE-4F49-8D3C-4330DABE2B0B}" srcOrd="0" destOrd="0" presId="urn:microsoft.com/office/officeart/2018/2/layout/IconCircleList"/>
    <dgm:cxn modelId="{328CBFEB-5038-43A8-94A6-4079C4D71D9A}" type="presOf" srcId="{30DEE7F7-0512-4450-BC6F-E86B71E933E7}" destId="{BE548F6D-734D-414F-A5C8-0A6680AB8105}" srcOrd="0" destOrd="0" presId="urn:microsoft.com/office/officeart/2018/2/layout/IconCircleList"/>
    <dgm:cxn modelId="{829343EE-1237-428F-89C9-04877606DF5F}" type="presOf" srcId="{2D59350F-23AE-4DFD-AF35-6D5FB64A34FE}" destId="{B3762B5F-8B58-4949-BC20-29440DFAC295}" srcOrd="0" destOrd="0" presId="urn:microsoft.com/office/officeart/2018/2/layout/IconCircleList"/>
    <dgm:cxn modelId="{749914F4-FFC3-4EDD-A362-71748BDA1F6A}" srcId="{2D59350F-23AE-4DFD-AF35-6D5FB64A34FE}" destId="{37C6AFDD-BD8A-4947-A0ED-2B20C7CE1D21}" srcOrd="4" destOrd="0" parTransId="{4D2C21AD-BE9D-439D-863D-CA28A625CBB4}" sibTransId="{0DB04579-FFEE-484E-8945-7C250E350362}"/>
    <dgm:cxn modelId="{8F8B4AF6-D5CE-470E-B073-7A1864CC0092}" type="presOf" srcId="{6467E1CA-D2AC-44C4-A5F5-6A0306109908}" destId="{3FACE0B8-36CC-46EE-BEE2-B7A2B3A25C14}" srcOrd="0" destOrd="0" presId="urn:microsoft.com/office/officeart/2018/2/layout/IconCircleList"/>
    <dgm:cxn modelId="{DDCDA74D-9389-4DEB-9876-3FB460EDC29D}" type="presParOf" srcId="{B3762B5F-8B58-4949-BC20-29440DFAC295}" destId="{3C61AA95-1192-4240-BB33-EFC8A0360D8D}" srcOrd="0" destOrd="0" presId="urn:microsoft.com/office/officeart/2018/2/layout/IconCircleList"/>
    <dgm:cxn modelId="{E8A762D1-020D-45AE-913E-965A3986527D}" type="presParOf" srcId="{3C61AA95-1192-4240-BB33-EFC8A0360D8D}" destId="{FE9157CA-47E0-4A0F-A625-12BF995773FF}" srcOrd="0" destOrd="0" presId="urn:microsoft.com/office/officeart/2018/2/layout/IconCircleList"/>
    <dgm:cxn modelId="{69464F43-2BF3-487E-9E92-E9D0E34F61EC}" type="presParOf" srcId="{FE9157CA-47E0-4A0F-A625-12BF995773FF}" destId="{CFD52D1B-E942-420B-A1D5-DB1C753D4394}" srcOrd="0" destOrd="0" presId="urn:microsoft.com/office/officeart/2018/2/layout/IconCircleList"/>
    <dgm:cxn modelId="{4CC40D6C-7189-4ECC-B928-8876A57144EF}" type="presParOf" srcId="{FE9157CA-47E0-4A0F-A625-12BF995773FF}" destId="{918B10E0-DBEF-404F-94BB-B69C4699FA15}" srcOrd="1" destOrd="0" presId="urn:microsoft.com/office/officeart/2018/2/layout/IconCircleList"/>
    <dgm:cxn modelId="{4D743E7E-3602-414A-8F83-09018A6570F5}" type="presParOf" srcId="{FE9157CA-47E0-4A0F-A625-12BF995773FF}" destId="{87B2A301-CF6F-4B1F-9610-0445DC7A7528}" srcOrd="2" destOrd="0" presId="urn:microsoft.com/office/officeart/2018/2/layout/IconCircleList"/>
    <dgm:cxn modelId="{4B34D3DE-24D9-4859-AC9F-C377C8BC14A8}" type="presParOf" srcId="{FE9157CA-47E0-4A0F-A625-12BF995773FF}" destId="{38A684BE-2CD5-41A4-ADEA-25A90AB5C689}" srcOrd="3" destOrd="0" presId="urn:microsoft.com/office/officeart/2018/2/layout/IconCircleList"/>
    <dgm:cxn modelId="{1592A1CA-D7E8-48C8-8C09-F6799ACFCA11}" type="presParOf" srcId="{3C61AA95-1192-4240-BB33-EFC8A0360D8D}" destId="{DE465B7C-8D1F-4775-BD11-8577E3EF7AD4}" srcOrd="1" destOrd="0" presId="urn:microsoft.com/office/officeart/2018/2/layout/IconCircleList"/>
    <dgm:cxn modelId="{13153909-A071-49AC-BD7E-BA6658788A05}" type="presParOf" srcId="{3C61AA95-1192-4240-BB33-EFC8A0360D8D}" destId="{96D913FA-43D5-4E92-B0E3-6FD09E7B5261}" srcOrd="2" destOrd="0" presId="urn:microsoft.com/office/officeart/2018/2/layout/IconCircleList"/>
    <dgm:cxn modelId="{5488F233-ADA9-4826-928A-C46A3BABAB1B}" type="presParOf" srcId="{96D913FA-43D5-4E92-B0E3-6FD09E7B5261}" destId="{6F42D76F-4151-4228-89B8-ECDA92649B00}" srcOrd="0" destOrd="0" presId="urn:microsoft.com/office/officeart/2018/2/layout/IconCircleList"/>
    <dgm:cxn modelId="{0B11CBFD-2EA1-4C69-9426-827BDAAC9CE8}" type="presParOf" srcId="{96D913FA-43D5-4E92-B0E3-6FD09E7B5261}" destId="{5B73F727-4B25-4E29-898D-39CF626DF56D}" srcOrd="1" destOrd="0" presId="urn:microsoft.com/office/officeart/2018/2/layout/IconCircleList"/>
    <dgm:cxn modelId="{545A1666-9DEB-4DF8-A0E9-3FEED759A546}" type="presParOf" srcId="{96D913FA-43D5-4E92-B0E3-6FD09E7B5261}" destId="{51EBAF26-90CF-4FE3-A98E-350DE8435E47}" srcOrd="2" destOrd="0" presId="urn:microsoft.com/office/officeart/2018/2/layout/IconCircleList"/>
    <dgm:cxn modelId="{BDD48867-F3F2-4D41-AE4D-16F6BED233A4}" type="presParOf" srcId="{96D913FA-43D5-4E92-B0E3-6FD09E7B5261}" destId="{73B9EB2E-140D-45D5-84E0-1CDB3273C1D6}" srcOrd="3" destOrd="0" presId="urn:microsoft.com/office/officeart/2018/2/layout/IconCircleList"/>
    <dgm:cxn modelId="{57C49D0C-1EB7-46C5-BDEA-4148982CBCBA}" type="presParOf" srcId="{3C61AA95-1192-4240-BB33-EFC8A0360D8D}" destId="{C6917FC4-7830-4900-8FD3-1DF8B3D121DB}" srcOrd="3" destOrd="0" presId="urn:microsoft.com/office/officeart/2018/2/layout/IconCircleList"/>
    <dgm:cxn modelId="{B2698A40-9B1F-4A9D-929E-DFAE2D81676E}" type="presParOf" srcId="{3C61AA95-1192-4240-BB33-EFC8A0360D8D}" destId="{427A3AAC-6CAC-4323-A73E-7ED89E22FF63}" srcOrd="4" destOrd="0" presId="urn:microsoft.com/office/officeart/2018/2/layout/IconCircleList"/>
    <dgm:cxn modelId="{E57DB6E1-4ED4-4E7A-8477-DAC5CDEBE5C9}" type="presParOf" srcId="{427A3AAC-6CAC-4323-A73E-7ED89E22FF63}" destId="{76427E28-B670-488F-9927-BB48B918C925}" srcOrd="0" destOrd="0" presId="urn:microsoft.com/office/officeart/2018/2/layout/IconCircleList"/>
    <dgm:cxn modelId="{8664C229-FFC8-435C-8115-82E3D68E72E0}" type="presParOf" srcId="{427A3AAC-6CAC-4323-A73E-7ED89E22FF63}" destId="{7F5D8BEE-0D38-4F08-9681-3CA6865BD623}" srcOrd="1" destOrd="0" presId="urn:microsoft.com/office/officeart/2018/2/layout/IconCircleList"/>
    <dgm:cxn modelId="{6574313A-CF77-43FE-B7FF-C9BCF5E92242}" type="presParOf" srcId="{427A3AAC-6CAC-4323-A73E-7ED89E22FF63}" destId="{F535DFA2-67C9-4F51-A29D-228D00C1B0D6}" srcOrd="2" destOrd="0" presId="urn:microsoft.com/office/officeart/2018/2/layout/IconCircleList"/>
    <dgm:cxn modelId="{89F09672-DCFE-41FA-8618-B74D6EAA19DB}" type="presParOf" srcId="{427A3AAC-6CAC-4323-A73E-7ED89E22FF63}" destId="{E5D02AA1-7EB0-4C3D-A75B-82D3AE2DCE1E}" srcOrd="3" destOrd="0" presId="urn:microsoft.com/office/officeart/2018/2/layout/IconCircleList"/>
    <dgm:cxn modelId="{65F039C0-6CE9-461A-A8C5-FB1EC38F63DA}" type="presParOf" srcId="{3C61AA95-1192-4240-BB33-EFC8A0360D8D}" destId="{3A6B2CFE-55C5-4FE3-A554-B503ED146039}" srcOrd="5" destOrd="0" presId="urn:microsoft.com/office/officeart/2018/2/layout/IconCircleList"/>
    <dgm:cxn modelId="{0B957398-6137-457D-A44B-A6EAF53569D3}" type="presParOf" srcId="{3C61AA95-1192-4240-BB33-EFC8A0360D8D}" destId="{46633492-3962-40D7-B497-AE079AEE38CF}" srcOrd="6" destOrd="0" presId="urn:microsoft.com/office/officeart/2018/2/layout/IconCircleList"/>
    <dgm:cxn modelId="{29C35264-CE4F-476B-9E3E-CF7234BCBF7C}" type="presParOf" srcId="{46633492-3962-40D7-B497-AE079AEE38CF}" destId="{5062BBCD-E12E-4104-A03A-2FF70AFF5FF8}" srcOrd="0" destOrd="0" presId="urn:microsoft.com/office/officeart/2018/2/layout/IconCircleList"/>
    <dgm:cxn modelId="{5EC81F4B-DD68-43F0-9330-51F3B04AEC63}" type="presParOf" srcId="{46633492-3962-40D7-B497-AE079AEE38CF}" destId="{0AE339F7-A0C2-4BA7-8DCA-9DCD2DD5D2B2}" srcOrd="1" destOrd="0" presId="urn:microsoft.com/office/officeart/2018/2/layout/IconCircleList"/>
    <dgm:cxn modelId="{FF5D901B-8502-4773-9B98-B73A6BAC3CB2}" type="presParOf" srcId="{46633492-3962-40D7-B497-AE079AEE38CF}" destId="{1F8E4DE2-C694-4024-B09D-57354038161B}" srcOrd="2" destOrd="0" presId="urn:microsoft.com/office/officeart/2018/2/layout/IconCircleList"/>
    <dgm:cxn modelId="{32116FA5-4737-404D-8CFC-AF6AA75D0271}" type="presParOf" srcId="{46633492-3962-40D7-B497-AE079AEE38CF}" destId="{5DA95F61-81EB-4314-BC2C-8098CFDBD2AA}" srcOrd="3" destOrd="0" presId="urn:microsoft.com/office/officeart/2018/2/layout/IconCircleList"/>
    <dgm:cxn modelId="{E6EABEF4-1866-4B71-918F-EE23B9E8F3B4}" type="presParOf" srcId="{3C61AA95-1192-4240-BB33-EFC8A0360D8D}" destId="{3FACE0B8-36CC-46EE-BEE2-B7A2B3A25C14}" srcOrd="7" destOrd="0" presId="urn:microsoft.com/office/officeart/2018/2/layout/IconCircleList"/>
    <dgm:cxn modelId="{A57F6143-7FDB-451F-A3AC-D5980550FCDF}" type="presParOf" srcId="{3C61AA95-1192-4240-BB33-EFC8A0360D8D}" destId="{EB090EBD-E38C-4BF2-9809-B961707D8CDC}" srcOrd="8" destOrd="0" presId="urn:microsoft.com/office/officeart/2018/2/layout/IconCircleList"/>
    <dgm:cxn modelId="{B8A7A4DA-0505-4146-8E20-BB2B4D4AF76B}" type="presParOf" srcId="{EB090EBD-E38C-4BF2-9809-B961707D8CDC}" destId="{DF1A3DDB-EFD6-4DD8-933C-E278CF0DF35F}" srcOrd="0" destOrd="0" presId="urn:microsoft.com/office/officeart/2018/2/layout/IconCircleList"/>
    <dgm:cxn modelId="{E9921580-4985-4448-8E73-043A8A7F7B50}" type="presParOf" srcId="{EB090EBD-E38C-4BF2-9809-B961707D8CDC}" destId="{8474F21B-DE02-435B-BEA1-1E5AD5B0DE51}" srcOrd="1" destOrd="0" presId="urn:microsoft.com/office/officeart/2018/2/layout/IconCircleList"/>
    <dgm:cxn modelId="{095A48D9-0F80-4324-B71E-19EDAC9B5174}" type="presParOf" srcId="{EB090EBD-E38C-4BF2-9809-B961707D8CDC}" destId="{99AFD404-F1F0-4C6E-BADA-CAEDAE6A44AB}" srcOrd="2" destOrd="0" presId="urn:microsoft.com/office/officeart/2018/2/layout/IconCircleList"/>
    <dgm:cxn modelId="{68595800-D529-49A0-AF5D-1AD556963B22}" type="presParOf" srcId="{EB090EBD-E38C-4BF2-9809-B961707D8CDC}" destId="{25E4E0C2-5FAC-4893-A1F9-7AA5AA7ABF77}" srcOrd="3" destOrd="0" presId="urn:microsoft.com/office/officeart/2018/2/layout/IconCircleList"/>
    <dgm:cxn modelId="{1484EAAB-B2C2-49DE-B73E-B1D16FFEB6DB}" type="presParOf" srcId="{3C61AA95-1192-4240-BB33-EFC8A0360D8D}" destId="{228C764B-F5EE-4F49-8D3C-4330DABE2B0B}" srcOrd="9" destOrd="0" presId="urn:microsoft.com/office/officeart/2018/2/layout/IconCircleList"/>
    <dgm:cxn modelId="{8853E838-3F54-456E-9C94-27EA4D0BDB9E}" type="presParOf" srcId="{3C61AA95-1192-4240-BB33-EFC8A0360D8D}" destId="{D9E2B77D-8CAC-4660-883E-1B72904CBBCA}" srcOrd="10" destOrd="0" presId="urn:microsoft.com/office/officeart/2018/2/layout/IconCircleList"/>
    <dgm:cxn modelId="{67237AD9-8596-43CF-A592-E76451877B9D}" type="presParOf" srcId="{D9E2B77D-8CAC-4660-883E-1B72904CBBCA}" destId="{AD0E9FE5-32D7-42EE-8AF7-E8C230C3E277}" srcOrd="0" destOrd="0" presId="urn:microsoft.com/office/officeart/2018/2/layout/IconCircleList"/>
    <dgm:cxn modelId="{D3875131-770A-4FB3-A898-7764FF245760}" type="presParOf" srcId="{D9E2B77D-8CAC-4660-883E-1B72904CBBCA}" destId="{4EF43B70-6ED7-40F2-979B-1EB95A47B655}" srcOrd="1" destOrd="0" presId="urn:microsoft.com/office/officeart/2018/2/layout/IconCircleList"/>
    <dgm:cxn modelId="{BDD60999-3B77-41C8-A217-7C403155668C}" type="presParOf" srcId="{D9E2B77D-8CAC-4660-883E-1B72904CBBCA}" destId="{16FC46A4-496F-4AF7-8C70-E460E2C7F622}" srcOrd="2" destOrd="0" presId="urn:microsoft.com/office/officeart/2018/2/layout/IconCircleList"/>
    <dgm:cxn modelId="{BC4F0316-F315-4D53-9299-9F57B383DFD7}" type="presParOf" srcId="{D9E2B77D-8CAC-4660-883E-1B72904CBBCA}" destId="{BE548F6D-734D-414F-A5C8-0A6680AB810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52D1B-E942-420B-A1D5-DB1C753D4394}">
      <dsp:nvSpPr>
        <dsp:cNvPr id="0" name=""/>
        <dsp:cNvSpPr/>
      </dsp:nvSpPr>
      <dsp:spPr>
        <a:xfrm>
          <a:off x="426530" y="28723"/>
          <a:ext cx="976563" cy="976563"/>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8B10E0-DBEF-404F-94BB-B69C4699FA15}">
      <dsp:nvSpPr>
        <dsp:cNvPr id="0" name=""/>
        <dsp:cNvSpPr/>
      </dsp:nvSpPr>
      <dsp:spPr>
        <a:xfrm>
          <a:off x="631609" y="233801"/>
          <a:ext cx="566406" cy="5664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A684BE-2CD5-41A4-ADEA-25A90AB5C689}">
      <dsp:nvSpPr>
        <dsp:cNvPr id="0" name=""/>
        <dsp:cNvSpPr/>
      </dsp:nvSpPr>
      <dsp:spPr>
        <a:xfrm>
          <a:off x="1612357" y="28723"/>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What does the existence of ‘third gender’ tell us about ‘natural’ gender categories?</a:t>
          </a:r>
          <a:endParaRPr lang="en-US" sz="1700" kern="1200"/>
        </a:p>
      </dsp:txBody>
      <dsp:txXfrm>
        <a:off x="1612357" y="28723"/>
        <a:ext cx="2301898" cy="976563"/>
      </dsp:txXfrm>
    </dsp:sp>
    <dsp:sp modelId="{6F42D76F-4151-4228-89B8-ECDA92649B00}">
      <dsp:nvSpPr>
        <dsp:cNvPr id="0" name=""/>
        <dsp:cNvSpPr/>
      </dsp:nvSpPr>
      <dsp:spPr>
        <a:xfrm>
          <a:off x="4315344" y="28723"/>
          <a:ext cx="976563" cy="976563"/>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73F727-4B25-4E29-898D-39CF626DF56D}">
      <dsp:nvSpPr>
        <dsp:cNvPr id="0" name=""/>
        <dsp:cNvSpPr/>
      </dsp:nvSpPr>
      <dsp:spPr>
        <a:xfrm>
          <a:off x="4520422" y="233801"/>
          <a:ext cx="566406" cy="5664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B9EB2E-140D-45D5-84E0-1CDB3273C1D6}">
      <dsp:nvSpPr>
        <dsp:cNvPr id="0" name=""/>
        <dsp:cNvSpPr/>
      </dsp:nvSpPr>
      <dsp:spPr>
        <a:xfrm>
          <a:off x="5501170" y="28723"/>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How can examples of third gender and fluid sexualities challenge prescribed categories? </a:t>
          </a:r>
          <a:endParaRPr lang="en-US" sz="1700" kern="1200"/>
        </a:p>
      </dsp:txBody>
      <dsp:txXfrm>
        <a:off x="5501170" y="28723"/>
        <a:ext cx="2301898" cy="976563"/>
      </dsp:txXfrm>
    </dsp:sp>
    <dsp:sp modelId="{76427E28-B670-488F-9927-BB48B918C925}">
      <dsp:nvSpPr>
        <dsp:cNvPr id="0" name=""/>
        <dsp:cNvSpPr/>
      </dsp:nvSpPr>
      <dsp:spPr>
        <a:xfrm>
          <a:off x="426530" y="1774700"/>
          <a:ext cx="976563" cy="976563"/>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5D8BEE-0D38-4F08-9681-3CA6865BD623}">
      <dsp:nvSpPr>
        <dsp:cNvPr id="0" name=""/>
        <dsp:cNvSpPr/>
      </dsp:nvSpPr>
      <dsp:spPr>
        <a:xfrm>
          <a:off x="631609" y="1979778"/>
          <a:ext cx="566406" cy="5664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D02AA1-7EB0-4C3D-A75B-82D3AE2DCE1E}">
      <dsp:nvSpPr>
        <dsp:cNvPr id="0" name=""/>
        <dsp:cNvSpPr/>
      </dsp:nvSpPr>
      <dsp:spPr>
        <a:xfrm>
          <a:off x="1612357" y="1774700"/>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Is gender a symbolic construction?</a:t>
          </a:r>
          <a:endParaRPr lang="en-US" sz="1700" kern="1200"/>
        </a:p>
      </dsp:txBody>
      <dsp:txXfrm>
        <a:off x="1612357" y="1774700"/>
        <a:ext cx="2301898" cy="976563"/>
      </dsp:txXfrm>
    </dsp:sp>
    <dsp:sp modelId="{5062BBCD-E12E-4104-A03A-2FF70AFF5FF8}">
      <dsp:nvSpPr>
        <dsp:cNvPr id="0" name=""/>
        <dsp:cNvSpPr/>
      </dsp:nvSpPr>
      <dsp:spPr>
        <a:xfrm>
          <a:off x="4315344" y="1774700"/>
          <a:ext cx="976563" cy="976563"/>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E339F7-A0C2-4BA7-8DCA-9DCD2DD5D2B2}">
      <dsp:nvSpPr>
        <dsp:cNvPr id="0" name=""/>
        <dsp:cNvSpPr/>
      </dsp:nvSpPr>
      <dsp:spPr>
        <a:xfrm>
          <a:off x="4520422" y="1979778"/>
          <a:ext cx="566406" cy="5664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A95F61-81EB-4314-BC2C-8098CFDBD2AA}">
      <dsp:nvSpPr>
        <dsp:cNvPr id="0" name=""/>
        <dsp:cNvSpPr/>
      </dsp:nvSpPr>
      <dsp:spPr>
        <a:xfrm>
          <a:off x="5501170" y="1774700"/>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Is the concept of ‘third gender’ useful and/or problematic? </a:t>
          </a:r>
          <a:endParaRPr lang="en-US" sz="1700" kern="1200"/>
        </a:p>
      </dsp:txBody>
      <dsp:txXfrm>
        <a:off x="5501170" y="1774700"/>
        <a:ext cx="2301898" cy="976563"/>
      </dsp:txXfrm>
    </dsp:sp>
    <dsp:sp modelId="{DF1A3DDB-EFD6-4DD8-933C-E278CF0DF35F}">
      <dsp:nvSpPr>
        <dsp:cNvPr id="0" name=""/>
        <dsp:cNvSpPr/>
      </dsp:nvSpPr>
      <dsp:spPr>
        <a:xfrm>
          <a:off x="426530" y="3520676"/>
          <a:ext cx="976563" cy="976563"/>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74F21B-DE02-435B-BEA1-1E5AD5B0DE51}">
      <dsp:nvSpPr>
        <dsp:cNvPr id="0" name=""/>
        <dsp:cNvSpPr/>
      </dsp:nvSpPr>
      <dsp:spPr>
        <a:xfrm>
          <a:off x="631609" y="3725754"/>
          <a:ext cx="566406" cy="5664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E4E0C2-5FAC-4893-A1F9-7AA5AA7ABF77}">
      <dsp:nvSpPr>
        <dsp:cNvPr id="0" name=""/>
        <dsp:cNvSpPr/>
      </dsp:nvSpPr>
      <dsp:spPr>
        <a:xfrm>
          <a:off x="1612357" y="3520676"/>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Is gender a useful analytical category?</a:t>
          </a:r>
          <a:endParaRPr lang="en-US" sz="1700" kern="1200"/>
        </a:p>
      </dsp:txBody>
      <dsp:txXfrm>
        <a:off x="1612357" y="3520676"/>
        <a:ext cx="2301898" cy="976563"/>
      </dsp:txXfrm>
    </dsp:sp>
    <dsp:sp modelId="{AD0E9FE5-32D7-42EE-8AF7-E8C230C3E277}">
      <dsp:nvSpPr>
        <dsp:cNvPr id="0" name=""/>
        <dsp:cNvSpPr/>
      </dsp:nvSpPr>
      <dsp:spPr>
        <a:xfrm>
          <a:off x="4315344" y="3520676"/>
          <a:ext cx="976563" cy="976563"/>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F43B70-6ED7-40F2-979B-1EB95A47B655}">
      <dsp:nvSpPr>
        <dsp:cNvPr id="0" name=""/>
        <dsp:cNvSpPr/>
      </dsp:nvSpPr>
      <dsp:spPr>
        <a:xfrm>
          <a:off x="4520422" y="3725754"/>
          <a:ext cx="566406" cy="56640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548F6D-734D-414F-A5C8-0A6680AB8105}">
      <dsp:nvSpPr>
        <dsp:cNvPr id="0" name=""/>
        <dsp:cNvSpPr/>
      </dsp:nvSpPr>
      <dsp:spPr>
        <a:xfrm>
          <a:off x="5501170" y="3520676"/>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Is being a man or woman the same as being male or female? </a:t>
          </a:r>
          <a:endParaRPr lang="en-US" sz="1700" kern="1200"/>
        </a:p>
      </dsp:txBody>
      <dsp:txXfrm>
        <a:off x="5501170" y="3520676"/>
        <a:ext cx="2301898" cy="97656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15A30B2-AC94-473B-AA01-B99A8CE5CF62}" type="datetimeFigureOut">
              <a:rPr lang="en-GB" smtClean="0"/>
              <a:pPr/>
              <a:t>21/02/2020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1EC1249-E851-4F0F-B0AC-D402D383D8C7}" type="slidenum">
              <a:rPr lang="en-GB" smtClean="0"/>
              <a:pPr/>
              <a:t>‹#›</a:t>
            </a:fld>
            <a:endParaRPr lang="en-GB"/>
          </a:p>
        </p:txBody>
      </p:sp>
    </p:spTree>
    <p:extLst>
      <p:ext uri="{BB962C8B-B14F-4D97-AF65-F5344CB8AC3E}">
        <p14:creationId xmlns:p14="http://schemas.microsoft.com/office/powerpoint/2010/main" val="3796255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51C7781-267C-E44C-ACA8-A8D1BDCDE836}" type="datetimeFigureOut">
              <a:rPr lang="en-US" smtClean="0"/>
              <a:pPr/>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69C5B3-2165-4B46-9CAC-D6C334B17C76}" type="slidenum">
              <a:rPr lang="en-US" smtClean="0"/>
              <a:pPr/>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51C7781-267C-E44C-ACA8-A8D1BDCDE836}" type="datetimeFigureOut">
              <a:rPr lang="en-US" smtClean="0"/>
              <a:pPr/>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69C5B3-2165-4B46-9CAC-D6C334B17C76}" type="slidenum">
              <a:rPr lang="en-US" smtClean="0"/>
              <a:pPr/>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51C7781-267C-E44C-ACA8-A8D1BDCDE836}" type="datetimeFigureOut">
              <a:rPr lang="en-US" smtClean="0"/>
              <a:pPr/>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69C5B3-2165-4B46-9CAC-D6C334B17C76}" type="slidenum">
              <a:rPr lang="en-US" smtClean="0"/>
              <a:pPr/>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F51C7781-267C-E44C-ACA8-A8D1BDCDE836}" type="datetimeFigureOut">
              <a:rPr lang="en-US" smtClean="0"/>
              <a:pPr/>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69C5B3-2165-4B46-9CAC-D6C334B17C76}" type="slidenum">
              <a:rPr lang="en-US" smtClean="0"/>
              <a:pPr/>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51C7781-267C-E44C-ACA8-A8D1BDCDE836}" type="datetimeFigureOut">
              <a:rPr lang="en-US" smtClean="0"/>
              <a:pPr/>
              <a:t>2/21/2020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169C5B3-2165-4B46-9CAC-D6C334B17C76}" type="slidenum">
              <a:rPr lang="en-US" smtClean="0"/>
              <a:pPr/>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F51C7781-267C-E44C-ACA8-A8D1BDCDE836}" type="datetimeFigureOut">
              <a:rPr lang="en-US" smtClean="0"/>
              <a:pPr/>
              <a:t>2/21/2020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169C5B3-2165-4B46-9CAC-D6C334B17C76}" type="slidenum">
              <a:rPr lang="en-US" smtClean="0"/>
              <a:pPr/>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1C7781-267C-E44C-ACA8-A8D1BDCDE836}" type="datetimeFigureOut">
              <a:rPr lang="en-US" smtClean="0"/>
              <a:pPr/>
              <a:t>2/21/2020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169C5B3-2165-4B46-9CAC-D6C334B17C76}" type="slidenum">
              <a:rPr lang="en-US" smtClean="0"/>
              <a:pPr/>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51C7781-267C-E44C-ACA8-A8D1BDCDE836}" type="datetimeFigureOut">
              <a:rPr lang="en-US" smtClean="0"/>
              <a:pPr/>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69C5B3-2165-4B46-9CAC-D6C334B17C76}" type="slidenum">
              <a:rPr lang="en-US" smtClean="0"/>
              <a:pPr/>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51C7781-267C-E44C-ACA8-A8D1BDCDE836}" type="datetimeFigureOut">
              <a:rPr lang="en-US" smtClean="0"/>
              <a:pPr/>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69C5B3-2165-4B46-9CAC-D6C334B17C76}" type="slidenum">
              <a:rPr lang="en-US" smtClean="0"/>
              <a:pPr/>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51C7781-267C-E44C-ACA8-A8D1BDCDE836}" type="datetimeFigureOut">
              <a:rPr lang="en-US" smtClean="0"/>
              <a:pPr/>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69C5B3-2165-4B46-9CAC-D6C334B17C76}" type="slidenum">
              <a:rPr lang="en-US" smtClean="0"/>
              <a:pPr/>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51C7781-267C-E44C-ACA8-A8D1BDCDE836}" type="datetimeFigureOut">
              <a:rPr lang="en-US" smtClean="0"/>
              <a:pPr/>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69C5B3-2165-4B46-9CAC-D6C334B17C76}" type="slidenum">
              <a:rPr lang="en-US" smtClean="0"/>
              <a:pPr/>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1C7781-267C-E44C-ACA8-A8D1BDCDE836}" type="datetimeFigureOut">
              <a:rPr lang="en-US" smtClean="0"/>
              <a:pPr/>
              <a:t>2/21/2020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69C5B3-2165-4B46-9CAC-D6C334B17C76}" type="slidenum">
              <a:rPr lang="en-US" smtClean="0"/>
              <a:pPr/>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en.wikipedia.org/wiki/File:Mary_Douglas_(1921%E2%80%932007).jpg"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63"/>
          <p:cNvSpPr>
            <a:spLocks noGrp="1"/>
          </p:cNvSpPr>
          <p:nvPr>
            <p:ph type="ctrTitle"/>
          </p:nvPr>
        </p:nvSpPr>
        <p:spPr>
          <a:xfrm>
            <a:off x="0" y="885825"/>
            <a:ext cx="8915400" cy="960438"/>
          </a:xfrm>
        </p:spPr>
        <p:txBody>
          <a:bodyPr>
            <a:normAutofit/>
          </a:bodyPr>
          <a:lstStyle/>
          <a:p>
            <a:pPr eaLnBrk="1" hangingPunct="1">
              <a:defRPr/>
            </a:pPr>
            <a:r>
              <a:rPr lang="en-GB" sz="4400" dirty="0"/>
              <a:t>‘Sex, Gender, Power and the Body’  </a:t>
            </a:r>
          </a:p>
        </p:txBody>
      </p:sp>
      <p:pic>
        <p:nvPicPr>
          <p:cNvPr id="17412" name="Picture 3"/>
          <p:cNvPicPr>
            <a:picLocks noChangeAspect="1"/>
          </p:cNvPicPr>
          <p:nvPr/>
        </p:nvPicPr>
        <p:blipFill>
          <a:blip r:embed="rId2"/>
          <a:srcRect/>
          <a:stretch>
            <a:fillRect/>
          </a:stretch>
        </p:blipFill>
        <p:spPr bwMode="auto">
          <a:xfrm>
            <a:off x="497146" y="1846263"/>
            <a:ext cx="3302000" cy="2463800"/>
          </a:xfrm>
          <a:prstGeom prst="rect">
            <a:avLst/>
          </a:prstGeom>
          <a:noFill/>
          <a:ln w="9525">
            <a:noFill/>
            <a:miter lim="800000"/>
            <a:headEnd/>
            <a:tailEnd/>
          </a:ln>
        </p:spPr>
      </p:pic>
      <p:pic>
        <p:nvPicPr>
          <p:cNvPr id="17413" name="Picture 4"/>
          <p:cNvPicPr>
            <a:picLocks noChangeAspect="1"/>
          </p:cNvPicPr>
          <p:nvPr/>
        </p:nvPicPr>
        <p:blipFill>
          <a:blip r:embed="rId3"/>
          <a:srcRect/>
          <a:stretch>
            <a:fillRect/>
          </a:stretch>
        </p:blipFill>
        <p:spPr bwMode="auto">
          <a:xfrm>
            <a:off x="6424860" y="2386013"/>
            <a:ext cx="2108200" cy="3848100"/>
          </a:xfrm>
          <a:prstGeom prst="rect">
            <a:avLst/>
          </a:prstGeom>
          <a:noFill/>
          <a:ln w="9525">
            <a:noFill/>
            <a:miter lim="800000"/>
            <a:headEnd/>
            <a:tailEnd/>
          </a:ln>
        </p:spPr>
      </p:pic>
      <p:pic>
        <p:nvPicPr>
          <p:cNvPr id="17414" name="Picture 5"/>
          <p:cNvPicPr>
            <a:picLocks noChangeAspect="1"/>
          </p:cNvPicPr>
          <p:nvPr/>
        </p:nvPicPr>
        <p:blipFill>
          <a:blip r:embed="rId4"/>
          <a:srcRect/>
          <a:stretch>
            <a:fillRect/>
          </a:stretch>
        </p:blipFill>
        <p:spPr bwMode="auto">
          <a:xfrm>
            <a:off x="239713" y="4310063"/>
            <a:ext cx="3911600" cy="2070100"/>
          </a:xfrm>
          <a:prstGeom prst="rect">
            <a:avLst/>
          </a:prstGeom>
          <a:noFill/>
          <a:ln w="9525">
            <a:noFill/>
            <a:miter lim="800000"/>
            <a:headEnd/>
            <a:tailEnd/>
          </a:ln>
        </p:spPr>
      </p:pic>
      <p:pic>
        <p:nvPicPr>
          <p:cNvPr id="17415" name="Picture 6"/>
          <p:cNvPicPr>
            <a:picLocks noChangeAspect="1"/>
          </p:cNvPicPr>
          <p:nvPr/>
        </p:nvPicPr>
        <p:blipFill>
          <a:blip r:embed="rId5"/>
          <a:srcRect/>
          <a:stretch>
            <a:fillRect/>
          </a:stretch>
        </p:blipFill>
        <p:spPr bwMode="auto">
          <a:xfrm>
            <a:off x="3503613" y="2779713"/>
            <a:ext cx="2654300" cy="3060700"/>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p:cNvSpPr>
          <p:nvPr>
            <p:ph type="title" idx="4294967295"/>
          </p:nvPr>
        </p:nvSpPr>
        <p:spPr>
          <a:xfrm>
            <a:off x="457200" y="274638"/>
            <a:ext cx="8229600" cy="1143000"/>
          </a:xfrm>
        </p:spPr>
        <p:txBody>
          <a:bodyPr/>
          <a:lstStyle/>
          <a:p>
            <a:r>
              <a:rPr lang="en-GB">
                <a:ea typeface="ＭＳ Ｐゴシック" pitchFamily="-111" charset="-128"/>
                <a:cs typeface="ＭＳ Ｐゴシック" pitchFamily="-111" charset="-128"/>
              </a:rPr>
              <a:t>Anthropology and the Body </a:t>
            </a:r>
            <a:endParaRPr lang="en-US">
              <a:ea typeface="ＭＳ Ｐゴシック" pitchFamily="-111" charset="-128"/>
              <a:cs typeface="ＭＳ Ｐゴシック" pitchFamily="-111" charset="-128"/>
            </a:endParaRPr>
          </a:p>
        </p:txBody>
      </p:sp>
      <p:sp>
        <p:nvSpPr>
          <p:cNvPr id="19459" name="Rectangle 3"/>
          <p:cNvSpPr>
            <a:spLocks noGrp="1"/>
          </p:cNvSpPr>
          <p:nvPr>
            <p:ph type="body" idx="4294967295"/>
          </p:nvPr>
        </p:nvSpPr>
        <p:spPr>
          <a:xfrm>
            <a:off x="457200" y="1832550"/>
            <a:ext cx="8229600" cy="3375751"/>
          </a:xfrm>
        </p:spPr>
        <p:txBody>
          <a:bodyPr>
            <a:normAutofit/>
          </a:bodyPr>
          <a:lstStyle/>
          <a:p>
            <a:r>
              <a:rPr lang="en-GB" dirty="0">
                <a:ea typeface="ＭＳ Ｐゴシック" pitchFamily="-111" charset="-128"/>
                <a:cs typeface="ＭＳ Ｐゴシック" pitchFamily="-111" charset="-128"/>
              </a:rPr>
              <a:t>Think about bodies conceptually</a:t>
            </a:r>
          </a:p>
          <a:p>
            <a:r>
              <a:rPr lang="en-GB" dirty="0">
                <a:ea typeface="ＭＳ Ｐゴシック" pitchFamily="-111" charset="-128"/>
                <a:cs typeface="ＭＳ Ｐゴシック" pitchFamily="-111" charset="-128"/>
              </a:rPr>
              <a:t>Think about why we’re interested in bodies</a:t>
            </a:r>
          </a:p>
          <a:p>
            <a:r>
              <a:rPr lang="en-GB" dirty="0">
                <a:ea typeface="ＭＳ Ｐゴシック" pitchFamily="-111" charset="-128"/>
                <a:cs typeface="ＭＳ Ｐゴシック" pitchFamily="-111" charset="-128"/>
              </a:rPr>
              <a:t>Classification and the Social Body </a:t>
            </a:r>
          </a:p>
          <a:p>
            <a:r>
              <a:rPr lang="en-GB" dirty="0">
                <a:ea typeface="ＭＳ Ｐゴシック" pitchFamily="-111" charset="-128"/>
                <a:cs typeface="ＭＳ Ｐゴシック" pitchFamily="-111" charset="-128"/>
              </a:rPr>
              <a:t>How gender is constructed through the body</a:t>
            </a:r>
          </a:p>
          <a:p>
            <a:pPr lvl="1"/>
            <a:r>
              <a:rPr lang="en-GB" dirty="0">
                <a:ea typeface="ＭＳ Ｐゴシック" pitchFamily="-111" charset="-128"/>
                <a:cs typeface="ＭＳ Ｐゴシック" pitchFamily="-111" charset="-128"/>
              </a:rPr>
              <a:t>Differences between sex and gender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57200" y="244158"/>
            <a:ext cx="8229600" cy="1143000"/>
          </a:xfrm>
        </p:spPr>
        <p:txBody>
          <a:bodyPr/>
          <a:lstStyle/>
          <a:p>
            <a:r>
              <a:rPr lang="en-GB">
                <a:ea typeface="ＭＳ Ｐゴシック" pitchFamily="-111" charset="-128"/>
                <a:cs typeface="ＭＳ Ｐゴシック" pitchFamily="-111" charset="-128"/>
              </a:rPr>
              <a:t>Exercise</a:t>
            </a:r>
          </a:p>
        </p:txBody>
      </p:sp>
      <p:sp>
        <p:nvSpPr>
          <p:cNvPr id="18435" name="Content Placeholder 2"/>
          <p:cNvSpPr>
            <a:spLocks noGrp="1"/>
          </p:cNvSpPr>
          <p:nvPr>
            <p:ph idx="1"/>
          </p:nvPr>
        </p:nvSpPr>
        <p:spPr>
          <a:xfrm>
            <a:off x="766762" y="1748531"/>
            <a:ext cx="7610475" cy="4388109"/>
          </a:xfrm>
        </p:spPr>
        <p:txBody>
          <a:bodyPr>
            <a:normAutofit fontScale="92500"/>
          </a:bodyPr>
          <a:lstStyle/>
          <a:p>
            <a:r>
              <a:rPr lang="en-GB" dirty="0">
                <a:ea typeface="ＭＳ Ｐゴシック" pitchFamily="-111" charset="-128"/>
                <a:cs typeface="ＭＳ Ｐゴシック" pitchFamily="-111" charset="-128"/>
              </a:rPr>
              <a:t>What is appropriate for bodies, what isn’t appropriate for bodies? </a:t>
            </a:r>
          </a:p>
          <a:p>
            <a:r>
              <a:rPr lang="en-GB" dirty="0">
                <a:ea typeface="ＭＳ Ｐゴシック" pitchFamily="-111" charset="-128"/>
                <a:cs typeface="ＭＳ Ｐゴシック" pitchFamily="-111" charset="-128"/>
              </a:rPr>
              <a:t>Who gets to decide what is apt, what is not for bodies?</a:t>
            </a:r>
          </a:p>
          <a:p>
            <a:r>
              <a:rPr lang="en-GB" dirty="0">
                <a:ea typeface="ＭＳ Ｐゴシック" pitchFamily="-111" charset="-128"/>
                <a:cs typeface="ＭＳ Ｐゴシック" pitchFamily="-111" charset="-128"/>
              </a:rPr>
              <a:t>What do you think about beauty pageants? </a:t>
            </a:r>
          </a:p>
          <a:p>
            <a:r>
              <a:rPr lang="en-GB" dirty="0">
                <a:ea typeface="ＭＳ Ｐゴシック" pitchFamily="-111" charset="-128"/>
                <a:cs typeface="ＭＳ Ｐゴシック" pitchFamily="-111" charset="-128"/>
              </a:rPr>
              <a:t>Think specifically about gender</a:t>
            </a:r>
          </a:p>
          <a:p>
            <a:pPr lvl="1"/>
            <a:r>
              <a:rPr lang="en-GB" dirty="0"/>
              <a:t>Dress, adornments, movement, bodily functions</a:t>
            </a:r>
          </a:p>
          <a:p>
            <a:pPr lvl="1"/>
            <a:r>
              <a:rPr lang="en-GB" dirty="0"/>
              <a:t>Think about different contexts </a:t>
            </a:r>
          </a:p>
          <a:p>
            <a:pPr marL="457200" lvl="1" indent="0">
              <a:buNone/>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rtlCol="0">
            <a:normAutofit fontScale="90000"/>
          </a:bodyPr>
          <a:lstStyle/>
          <a:p>
            <a:pPr eaLnBrk="1" fontAlgn="auto" hangingPunct="1">
              <a:spcAft>
                <a:spcPts val="0"/>
              </a:spcAft>
              <a:defRPr/>
            </a:pPr>
            <a:r>
              <a:rPr lang="en-GB" dirty="0" err="1">
                <a:ea typeface="+mj-ea"/>
                <a:cs typeface="+mj-cs"/>
              </a:rPr>
              <a:t>Mauss</a:t>
            </a:r>
            <a:r>
              <a:rPr lang="en-GB" dirty="0">
                <a:ea typeface="+mj-ea"/>
                <a:cs typeface="+mj-cs"/>
              </a:rPr>
              <a:t> &amp; Techniques of the Body (1935)</a:t>
            </a:r>
          </a:p>
        </p:txBody>
      </p:sp>
      <p:sp>
        <p:nvSpPr>
          <p:cNvPr id="8" name="Content Placeholder 7"/>
          <p:cNvSpPr>
            <a:spLocks noGrp="1"/>
          </p:cNvSpPr>
          <p:nvPr>
            <p:ph idx="1"/>
          </p:nvPr>
        </p:nvSpPr>
        <p:spPr>
          <a:xfrm>
            <a:off x="457200" y="1800401"/>
            <a:ext cx="8229600" cy="4325762"/>
          </a:xfrm>
        </p:spPr>
        <p:txBody>
          <a:bodyPr rtlCol="0">
            <a:normAutofit fontScale="92500" lnSpcReduction="20000"/>
          </a:bodyPr>
          <a:lstStyle/>
          <a:p>
            <a:pPr>
              <a:defRPr/>
            </a:pPr>
            <a:r>
              <a:rPr lang="en-GB" dirty="0">
                <a:solidFill>
                  <a:schemeClr val="tx1">
                    <a:lumMod val="65000"/>
                    <a:lumOff val="35000"/>
                  </a:schemeClr>
                </a:solidFill>
                <a:ea typeface="+mn-ea"/>
                <a:cs typeface="+mn-cs"/>
              </a:rPr>
              <a:t>Different ways of moving the body, e.g. walking, sitting</a:t>
            </a:r>
          </a:p>
          <a:p>
            <a:pPr>
              <a:defRPr/>
            </a:pPr>
            <a:r>
              <a:rPr lang="en-GB" dirty="0">
                <a:solidFill>
                  <a:schemeClr val="tx1">
                    <a:lumMod val="65000"/>
                    <a:lumOff val="35000"/>
                  </a:schemeClr>
                </a:solidFill>
                <a:ea typeface="+mn-ea"/>
                <a:cs typeface="+mn-cs"/>
              </a:rPr>
              <a:t>The notion of ‘</a:t>
            </a:r>
            <a:r>
              <a:rPr lang="en-GB" dirty="0" err="1">
                <a:solidFill>
                  <a:schemeClr val="tx1">
                    <a:lumMod val="65000"/>
                    <a:lumOff val="35000"/>
                  </a:schemeClr>
                </a:solidFill>
                <a:ea typeface="+mn-ea"/>
                <a:cs typeface="+mn-cs"/>
              </a:rPr>
              <a:t>habitus</a:t>
            </a:r>
            <a:r>
              <a:rPr lang="en-GB" dirty="0">
                <a:solidFill>
                  <a:schemeClr val="tx1">
                    <a:lumMod val="65000"/>
                    <a:lumOff val="35000"/>
                  </a:schemeClr>
                </a:solidFill>
                <a:ea typeface="+mn-ea"/>
                <a:cs typeface="+mn-cs"/>
              </a:rPr>
              <a:t>’</a:t>
            </a:r>
          </a:p>
          <a:p>
            <a:pPr>
              <a:defRPr/>
            </a:pPr>
            <a:r>
              <a:rPr lang="en-GB" dirty="0">
                <a:solidFill>
                  <a:schemeClr val="tx1">
                    <a:lumMod val="65000"/>
                    <a:lumOff val="35000"/>
                  </a:schemeClr>
                </a:solidFill>
                <a:ea typeface="+mn-ea"/>
                <a:cs typeface="+mn-cs"/>
              </a:rPr>
              <a:t>Bodily gait is socially and culturally constructed</a:t>
            </a:r>
          </a:p>
          <a:p>
            <a:pPr>
              <a:defRPr/>
            </a:pPr>
            <a:r>
              <a:rPr lang="en-GB" dirty="0">
                <a:solidFill>
                  <a:schemeClr val="tx1">
                    <a:lumMod val="65000"/>
                    <a:lumOff val="35000"/>
                  </a:schemeClr>
                </a:solidFill>
                <a:ea typeface="+mn-ea"/>
                <a:cs typeface="+mn-cs"/>
              </a:rPr>
              <a:t>Embodied knowledge and inscribed values</a:t>
            </a:r>
          </a:p>
          <a:p>
            <a:pPr>
              <a:defRPr/>
            </a:pPr>
            <a:r>
              <a:rPr lang="en-GB" dirty="0">
                <a:solidFill>
                  <a:schemeClr val="tx1">
                    <a:lumMod val="65000"/>
                    <a:lumOff val="35000"/>
                  </a:schemeClr>
                </a:solidFill>
                <a:ea typeface="+mn-ea"/>
                <a:cs typeface="+mn-cs"/>
              </a:rPr>
              <a:t>Collective Identity &amp; Belonging </a:t>
            </a:r>
          </a:p>
          <a:p>
            <a:pPr>
              <a:defRPr/>
            </a:pPr>
            <a:r>
              <a:rPr lang="en-US" dirty="0">
                <a:solidFill>
                  <a:schemeClr val="tx1">
                    <a:lumMod val="65000"/>
                    <a:lumOff val="35000"/>
                  </a:schemeClr>
                </a:solidFill>
                <a:ea typeface="Times New Roman"/>
                <a:cs typeface="Arial"/>
              </a:rPr>
              <a:t>‘we are taught how to walk, how to eat, how to comport ourselves  -  instructions infused with cultural images of appropriate </a:t>
            </a:r>
            <a:r>
              <a:rPr lang="en-US" dirty="0" err="1">
                <a:solidFill>
                  <a:schemeClr val="tx1">
                    <a:lumMod val="65000"/>
                    <a:lumOff val="35000"/>
                  </a:schemeClr>
                </a:solidFill>
                <a:ea typeface="Times New Roman"/>
                <a:cs typeface="Arial"/>
              </a:rPr>
              <a:t>behaviour</a:t>
            </a:r>
            <a:r>
              <a:rPr lang="en-US" dirty="0">
                <a:solidFill>
                  <a:schemeClr val="tx1">
                    <a:lumMod val="65000"/>
                    <a:lumOff val="35000"/>
                  </a:schemeClr>
                </a:solidFill>
                <a:ea typeface="Times New Roman"/>
                <a:cs typeface="Arial"/>
              </a:rPr>
              <a:t>.’ (Delaney 2004: 233)</a:t>
            </a:r>
            <a:endParaRPr lang="en-GB" dirty="0">
              <a:solidFill>
                <a:schemeClr val="tx1">
                  <a:lumMod val="65000"/>
                  <a:lumOff val="35000"/>
                </a:schemeClr>
              </a:solidFill>
              <a:ea typeface="Times New Roman"/>
              <a:cs typeface="Times New Roman"/>
            </a:endParaRPr>
          </a:p>
          <a:p>
            <a:pPr>
              <a:defRPr/>
            </a:pPr>
            <a:endParaRPr lang="en-GB" b="1" dirty="0">
              <a:solidFill>
                <a:schemeClr val="tx1">
                  <a:lumMod val="65000"/>
                  <a:lumOff val="35000"/>
                </a:schemeClr>
              </a:solidFill>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p:cNvSpPr>
            <a:spLocks noGrp="1"/>
          </p:cNvSpPr>
          <p:nvPr>
            <p:ph type="title"/>
          </p:nvPr>
        </p:nvSpPr>
        <p:spPr>
          <a:xfrm>
            <a:off x="457200" y="274638"/>
            <a:ext cx="8229600" cy="1143000"/>
          </a:xfrm>
          <a:prstGeom prst="rect">
            <a:avLst/>
          </a:prstGeom>
        </p:spPr>
        <p:txBody>
          <a:bodyPr rtlCol="0" anchor="ctr">
            <a:normAutofit/>
          </a:bodyPr>
          <a:lstStyle/>
          <a:p>
            <a:pPr>
              <a:lnSpc>
                <a:spcPct val="90000"/>
              </a:lnSpc>
              <a:defRPr/>
            </a:pPr>
            <a:r>
              <a:rPr lang="en-GB" dirty="0"/>
              <a:t>Bourdieu and ‘Habitus’ (1977)</a:t>
            </a:r>
            <a:endParaRPr lang="en-GB" sz="3700" dirty="0"/>
          </a:p>
        </p:txBody>
      </p:sp>
      <p:pic>
        <p:nvPicPr>
          <p:cNvPr id="5122" name="Picture 2" descr="Image result for bourdieu">
            <a:extLst>
              <a:ext uri="{FF2B5EF4-FFF2-40B4-BE49-F238E27FC236}">
                <a16:creationId xmlns:a16="http://schemas.microsoft.com/office/drawing/2014/main" id="{19C311C9-3585-4C21-B24E-D934B29FFF4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4614" y="1600200"/>
            <a:ext cx="3203771" cy="452596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8" name="Content Placeholder 7"/>
          <p:cNvSpPr>
            <a:spLocks noGrp="1"/>
          </p:cNvSpPr>
          <p:nvPr>
            <p:ph sz="half" idx="2"/>
          </p:nvPr>
        </p:nvSpPr>
        <p:spPr>
          <a:xfrm>
            <a:off x="4648200" y="1600200"/>
            <a:ext cx="4038600" cy="4525963"/>
          </a:xfrm>
          <a:prstGeom prst="rect">
            <a:avLst/>
          </a:prstGeom>
        </p:spPr>
        <p:txBody>
          <a:bodyPr rtlCol="0">
            <a:normAutofit/>
          </a:bodyPr>
          <a:lstStyle/>
          <a:p>
            <a:pPr>
              <a:lnSpc>
                <a:spcPct val="90000"/>
              </a:lnSpc>
              <a:defRPr/>
            </a:pPr>
            <a:r>
              <a:rPr lang="en-GB" sz="2400" dirty="0"/>
              <a:t>Structures, conceptions and actions common to all individuals in a society is called “Habitus”.</a:t>
            </a:r>
          </a:p>
          <a:p>
            <a:pPr>
              <a:lnSpc>
                <a:spcPct val="90000"/>
              </a:lnSpc>
              <a:defRPr/>
            </a:pPr>
            <a:r>
              <a:rPr lang="en-GB" sz="2400" dirty="0"/>
              <a:t>This habitus has socially approved meaningful practices with a sense of practicality.</a:t>
            </a:r>
          </a:p>
          <a:p>
            <a:pPr>
              <a:lnSpc>
                <a:spcPct val="90000"/>
              </a:lnSpc>
              <a:defRPr/>
            </a:pPr>
            <a:r>
              <a:rPr lang="en-GB" sz="2400" dirty="0"/>
              <a:t>It replicates itself over times, hence, maintaining the structures of the society in place.</a:t>
            </a:r>
          </a:p>
          <a:p>
            <a:pPr>
              <a:lnSpc>
                <a:spcPct val="90000"/>
              </a:lnSpc>
              <a:defRPr/>
            </a:pPr>
            <a:endParaRPr lang="en-GB" sz="2000" b="1" dirty="0"/>
          </a:p>
        </p:txBody>
      </p:sp>
    </p:spTree>
    <p:extLst>
      <p:ext uri="{BB962C8B-B14F-4D97-AF65-F5344CB8AC3E}">
        <p14:creationId xmlns:p14="http://schemas.microsoft.com/office/powerpoint/2010/main" val="3518975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p:cNvSpPr>
            <a:spLocks noGrp="1"/>
          </p:cNvSpPr>
          <p:nvPr>
            <p:ph type="title"/>
          </p:nvPr>
        </p:nvSpPr>
        <p:spPr>
          <a:xfrm>
            <a:off x="457200" y="274638"/>
            <a:ext cx="8229600" cy="1143000"/>
          </a:xfrm>
          <a:prstGeom prst="rect">
            <a:avLst/>
          </a:prstGeom>
        </p:spPr>
        <p:txBody>
          <a:bodyPr rtlCol="0" anchor="ctr">
            <a:normAutofit/>
          </a:bodyPr>
          <a:lstStyle/>
          <a:p>
            <a:pPr>
              <a:lnSpc>
                <a:spcPct val="90000"/>
              </a:lnSpc>
              <a:defRPr/>
            </a:pPr>
            <a:r>
              <a:rPr lang="en-GB" dirty="0"/>
              <a:t>Bourdieu and ‘Habitus’ (1977)</a:t>
            </a:r>
            <a:endParaRPr lang="en-GB" sz="3700" dirty="0"/>
          </a:p>
        </p:txBody>
      </p:sp>
      <p:pic>
        <p:nvPicPr>
          <p:cNvPr id="5122" name="Picture 2" descr="Image result for bourdieu">
            <a:extLst>
              <a:ext uri="{FF2B5EF4-FFF2-40B4-BE49-F238E27FC236}">
                <a16:creationId xmlns:a16="http://schemas.microsoft.com/office/drawing/2014/main" id="{19C311C9-3585-4C21-B24E-D934B29FFF4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4614" y="1600200"/>
            <a:ext cx="3203771" cy="452596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8" name="Content Placeholder 7"/>
          <p:cNvSpPr>
            <a:spLocks noGrp="1"/>
          </p:cNvSpPr>
          <p:nvPr>
            <p:ph sz="half" idx="2"/>
          </p:nvPr>
        </p:nvSpPr>
        <p:spPr>
          <a:xfrm>
            <a:off x="4648200" y="1600200"/>
            <a:ext cx="4038600" cy="4983162"/>
          </a:xfrm>
          <a:prstGeom prst="rect">
            <a:avLst/>
          </a:prstGeom>
        </p:spPr>
        <p:txBody>
          <a:bodyPr rtlCol="0">
            <a:normAutofit lnSpcReduction="10000"/>
          </a:bodyPr>
          <a:lstStyle/>
          <a:p>
            <a:pPr>
              <a:lnSpc>
                <a:spcPct val="90000"/>
              </a:lnSpc>
              <a:defRPr/>
            </a:pPr>
            <a:r>
              <a:rPr lang="en-GB" dirty="0"/>
              <a:t>Writing on power he argued that “power” is stamped on bodies.</a:t>
            </a:r>
          </a:p>
          <a:p>
            <a:pPr>
              <a:lnSpc>
                <a:spcPct val="90000"/>
              </a:lnSpc>
              <a:defRPr/>
            </a:pPr>
            <a:r>
              <a:rPr lang="en-GB" dirty="0"/>
              <a:t>People can be classed on the ways of how they walk, talk, eat, dress, make gestures etc.</a:t>
            </a:r>
          </a:p>
          <a:p>
            <a:pPr>
              <a:lnSpc>
                <a:spcPct val="90000"/>
              </a:lnSpc>
              <a:defRPr/>
            </a:pPr>
            <a:r>
              <a:rPr lang="en-GB" dirty="0"/>
              <a:t>He is popular for emphasising on the “symbolic” importance of social rituals and elements.</a:t>
            </a:r>
          </a:p>
          <a:p>
            <a:pPr>
              <a:lnSpc>
                <a:spcPct val="90000"/>
              </a:lnSpc>
              <a:defRPr/>
            </a:pPr>
            <a:endParaRPr lang="en-GB" sz="2000" b="1" dirty="0"/>
          </a:p>
        </p:txBody>
      </p:sp>
    </p:spTree>
    <p:extLst>
      <p:ext uri="{BB962C8B-B14F-4D97-AF65-F5344CB8AC3E}">
        <p14:creationId xmlns:p14="http://schemas.microsoft.com/office/powerpoint/2010/main" val="310288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the body as a symbol</a:t>
            </a:r>
          </a:p>
        </p:txBody>
      </p:sp>
      <p:sp>
        <p:nvSpPr>
          <p:cNvPr id="3" name="Content Placeholder 2"/>
          <p:cNvSpPr>
            <a:spLocks noGrp="1"/>
          </p:cNvSpPr>
          <p:nvPr>
            <p:ph sz="half" idx="1"/>
          </p:nvPr>
        </p:nvSpPr>
        <p:spPr>
          <a:xfrm>
            <a:off x="457200" y="1896851"/>
            <a:ext cx="4038600" cy="2791314"/>
          </a:xfrm>
        </p:spPr>
        <p:txBody>
          <a:bodyPr/>
          <a:lstStyle/>
          <a:p>
            <a:r>
              <a:rPr lang="en-GB" dirty="0"/>
              <a:t>Douglas – body as symbolic template </a:t>
            </a:r>
            <a:r>
              <a:rPr lang="en-GB" sz="1800" dirty="0"/>
              <a:t>(</a:t>
            </a:r>
            <a:r>
              <a:rPr lang="en-GB" sz="1800" i="1" dirty="0"/>
              <a:t>Purity and Danger, 1966 </a:t>
            </a:r>
            <a:r>
              <a:rPr lang="en-GB" sz="1800" dirty="0"/>
              <a:t>and </a:t>
            </a:r>
            <a:r>
              <a:rPr lang="en-GB" sz="1800" i="1" dirty="0"/>
              <a:t>Natural Symbols, 1970</a:t>
            </a:r>
            <a:r>
              <a:rPr lang="en-GB" sz="1800" dirty="0"/>
              <a:t>)</a:t>
            </a:r>
          </a:p>
        </p:txBody>
      </p:sp>
      <p:pic>
        <p:nvPicPr>
          <p:cNvPr id="5122" name="Picture 2" descr="C:\Users\luci\AppData\Local\Microsoft\Windows\Temporary Internet Files\Content.IE5\YXOSHNW9\MC900438727[1].jpg"/>
          <p:cNvPicPr>
            <a:picLocks noChangeAspect="1" noChangeArrowheads="1"/>
          </p:cNvPicPr>
          <p:nvPr/>
        </p:nvPicPr>
        <p:blipFill>
          <a:blip r:embed="rId2" cstate="screen"/>
          <a:srcRect/>
          <a:stretch>
            <a:fillRect/>
          </a:stretch>
        </p:blipFill>
        <p:spPr bwMode="auto">
          <a:xfrm>
            <a:off x="4598114" y="2403335"/>
            <a:ext cx="4404534" cy="3303401"/>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a:ea typeface="ＭＳ Ｐゴシック" pitchFamily="-111" charset="-128"/>
                <a:cs typeface="ＭＳ Ｐゴシック" pitchFamily="-111" charset="-128"/>
              </a:rPr>
              <a:t>Douglas and the Social Body</a:t>
            </a:r>
          </a:p>
        </p:txBody>
      </p:sp>
      <p:sp>
        <p:nvSpPr>
          <p:cNvPr id="39939" name="Content Placeholder 2"/>
          <p:cNvSpPr>
            <a:spLocks noGrp="1"/>
          </p:cNvSpPr>
          <p:nvPr>
            <p:ph idx="1"/>
          </p:nvPr>
        </p:nvSpPr>
        <p:spPr/>
        <p:txBody>
          <a:bodyPr/>
          <a:lstStyle/>
          <a:p>
            <a:pPr eaLnBrk="1" hangingPunct="1"/>
            <a:r>
              <a:rPr lang="en-GB" dirty="0">
                <a:ea typeface="ＭＳ Ｐゴシック" pitchFamily="-111" charset="-128"/>
                <a:cs typeface="ＭＳ Ｐゴシック" pitchFamily="-111" charset="-128"/>
              </a:rPr>
              <a:t>The body is social and physical</a:t>
            </a:r>
          </a:p>
          <a:p>
            <a:pPr eaLnBrk="1" hangingPunct="1"/>
            <a:r>
              <a:rPr lang="en-US" dirty="0">
                <a:ea typeface="Times New Roman" pitchFamily="-111" charset="0"/>
                <a:cs typeface="Times New Roman" pitchFamily="-111" charset="0"/>
              </a:rPr>
              <a:t>The physical body constrained and modified by the social: social is predominant</a:t>
            </a:r>
          </a:p>
          <a:p>
            <a:pPr eaLnBrk="1" hangingPunct="1"/>
            <a:r>
              <a:rPr lang="en-US" dirty="0">
                <a:ea typeface="Times New Roman" pitchFamily="-111" charset="0"/>
                <a:cs typeface="Times New Roman" pitchFamily="-111" charset="0"/>
              </a:rPr>
              <a:t>Hierarchical societies = more bodily control</a:t>
            </a:r>
          </a:p>
          <a:p>
            <a:pPr eaLnBrk="1" hangingPunct="1"/>
            <a:r>
              <a:rPr lang="en-US" dirty="0">
                <a:ea typeface="Times New Roman" pitchFamily="-111" charset="0"/>
                <a:cs typeface="Times New Roman" pitchFamily="-111" charset="0"/>
              </a:rPr>
              <a:t>The Body as a Metaphor</a:t>
            </a:r>
          </a:p>
          <a:p>
            <a:pPr eaLnBrk="1" hangingPunct="1"/>
            <a:r>
              <a:rPr lang="en-US" dirty="0">
                <a:ea typeface="Times New Roman" pitchFamily="-111" charset="0"/>
                <a:cs typeface="Times New Roman" pitchFamily="-111" charset="0"/>
              </a:rPr>
              <a:t>Boundaries and Openings</a:t>
            </a:r>
          </a:p>
          <a:p>
            <a:pPr eaLnBrk="1" hangingPunct="1"/>
            <a:r>
              <a:rPr lang="en-US" dirty="0">
                <a:ea typeface="Times New Roman" pitchFamily="-111" charset="0"/>
                <a:cs typeface="Times New Roman" pitchFamily="-111" charset="0"/>
              </a:rPr>
              <a:t>Rituals, rules &amp; prohibitions</a:t>
            </a:r>
            <a:endParaRPr lang="en-GB" dirty="0">
              <a:ea typeface="ＭＳ Ｐゴシック" pitchFamily="-111" charset="-128"/>
              <a:cs typeface="ＭＳ Ｐゴシック" pitchFamily="-111" charset="-128"/>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GB">
                <a:ea typeface="ＭＳ Ｐゴシック" pitchFamily="-111" charset="-128"/>
                <a:cs typeface="ＭＳ Ｐゴシック" pitchFamily="-111" charset="-128"/>
              </a:rPr>
              <a:t>Purity &amp; Danger</a:t>
            </a:r>
          </a:p>
        </p:txBody>
      </p:sp>
      <p:sp>
        <p:nvSpPr>
          <p:cNvPr id="40963" name="Content Placeholder 3"/>
          <p:cNvSpPr>
            <a:spLocks noGrp="1"/>
          </p:cNvSpPr>
          <p:nvPr>
            <p:ph sz="half" idx="1"/>
          </p:nvPr>
        </p:nvSpPr>
        <p:spPr/>
        <p:txBody>
          <a:bodyPr>
            <a:normAutofit fontScale="92500"/>
          </a:bodyPr>
          <a:lstStyle/>
          <a:p>
            <a:r>
              <a:rPr lang="en-GB" dirty="0">
                <a:ea typeface="ＭＳ Ｐゴシック" pitchFamily="-111" charset="-128"/>
                <a:cs typeface="ＭＳ Ｐゴシック" pitchFamily="-111" charset="-128"/>
              </a:rPr>
              <a:t>‘</a:t>
            </a:r>
            <a:r>
              <a:rPr lang="en-GB" sz="2400" dirty="0">
                <a:ea typeface="ＭＳ Ｐゴシック" pitchFamily="-111" charset="-128"/>
                <a:cs typeface="ＭＳ Ｐゴシック" pitchFamily="-111" charset="-128"/>
              </a:rPr>
              <a:t>The body is a model which can stand for any bounded system. Its boundaries can represent any boundaries which are threatened or precarious. The body is a complex structure. The functions of its different parts and their relation afford a source of symbols for other complex structures’. (Mary Douglas, </a:t>
            </a:r>
            <a:r>
              <a:rPr lang="en-GB" sz="2400" i="1" dirty="0">
                <a:ea typeface="ＭＳ Ｐゴシック" pitchFamily="-111" charset="-128"/>
                <a:cs typeface="ＭＳ Ｐゴシック" pitchFamily="-111" charset="-128"/>
              </a:rPr>
              <a:t>Purity and Danger</a:t>
            </a:r>
            <a:r>
              <a:rPr lang="en-GB" sz="2400" dirty="0">
                <a:ea typeface="ＭＳ Ｐゴシック" pitchFamily="-111" charset="-128"/>
                <a:cs typeface="ＭＳ Ｐゴシック" pitchFamily="-111" charset="-128"/>
              </a:rPr>
              <a:t>, 1966: 116)</a:t>
            </a:r>
          </a:p>
          <a:p>
            <a:endParaRPr lang="en-GB" dirty="0">
              <a:ea typeface="ＭＳ Ｐゴシック" pitchFamily="-111" charset="-128"/>
              <a:cs typeface="ＭＳ Ｐゴシック" pitchFamily="-111" charset="-128"/>
            </a:endParaRPr>
          </a:p>
          <a:p>
            <a:endParaRPr lang="en-GB" dirty="0">
              <a:ea typeface="ＭＳ Ｐゴシック" pitchFamily="-111" charset="-128"/>
              <a:cs typeface="ＭＳ Ｐゴシック" pitchFamily="-111" charset="-128"/>
            </a:endParaRPr>
          </a:p>
          <a:p>
            <a:endParaRPr lang="en-GB" dirty="0">
              <a:ea typeface="ＭＳ Ｐゴシック" pitchFamily="-111" charset="-128"/>
              <a:cs typeface="ＭＳ Ｐゴシック" pitchFamily="-111" charset="-128"/>
            </a:endParaRPr>
          </a:p>
        </p:txBody>
      </p:sp>
      <p:pic>
        <p:nvPicPr>
          <p:cNvPr id="6" name="Picture 5"/>
          <p:cNvPicPr>
            <a:picLocks noChangeAspect="1"/>
          </p:cNvPicPr>
          <p:nvPr/>
        </p:nvPicPr>
        <p:blipFill>
          <a:blip r:embed="rId2"/>
          <a:stretch>
            <a:fillRect/>
          </a:stretch>
        </p:blipFill>
        <p:spPr>
          <a:xfrm>
            <a:off x="4702046" y="1600200"/>
            <a:ext cx="3984754" cy="483269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Mary Douglas cont…</a:t>
            </a:r>
          </a:p>
        </p:txBody>
      </p:sp>
      <p:sp>
        <p:nvSpPr>
          <p:cNvPr id="3" name="Content Placeholder 2"/>
          <p:cNvSpPr>
            <a:spLocks noGrp="1"/>
          </p:cNvSpPr>
          <p:nvPr>
            <p:ph sz="half" idx="1"/>
          </p:nvPr>
        </p:nvSpPr>
        <p:spPr>
          <a:xfrm>
            <a:off x="457199" y="1600200"/>
            <a:ext cx="4438719" cy="4525963"/>
          </a:xfrm>
        </p:spPr>
        <p:txBody>
          <a:bodyPr>
            <a:normAutofit fontScale="92500" lnSpcReduction="10000"/>
          </a:bodyPr>
          <a:lstStyle/>
          <a:p>
            <a:r>
              <a:rPr lang="en-GB" dirty="0">
                <a:ea typeface="ＭＳ Ｐゴシック" pitchFamily="-111" charset="-128"/>
                <a:cs typeface="ＭＳ Ｐゴシック" pitchFamily="-111" charset="-128"/>
              </a:rPr>
              <a:t>We cannot possibly interpret rituals concerning excreta, breast milk, saliva and the rest unless we are prepared to see in the body a symbol of society, and to see the powers and dangers accredited to social structure reproduced in small on the human body’  (Mary Douglas, </a:t>
            </a:r>
            <a:r>
              <a:rPr lang="en-GB" i="1" dirty="0">
                <a:ea typeface="ＭＳ Ｐゴシック" pitchFamily="-111" charset="-128"/>
                <a:cs typeface="ＭＳ Ｐゴシック" pitchFamily="-111" charset="-128"/>
              </a:rPr>
              <a:t>Purity and Danger</a:t>
            </a:r>
            <a:r>
              <a:rPr lang="en-GB" dirty="0">
                <a:ea typeface="ＭＳ Ｐゴシック" pitchFamily="-111" charset="-128"/>
                <a:cs typeface="ＭＳ Ｐゴシック" pitchFamily="-111" charset="-128"/>
              </a:rPr>
              <a:t>, 1966: 116)</a:t>
            </a:r>
          </a:p>
          <a:p>
            <a:endParaRPr lang="en-GB" dirty="0"/>
          </a:p>
        </p:txBody>
      </p:sp>
      <p:pic>
        <p:nvPicPr>
          <p:cNvPr id="41986" name="Picture 2" descr="http://upload.wikimedia.org/wikipedia/en/thumb/e/ed/Mary_Douglas_%281921%E2%80%932007%29.jpg/225px-Mary_Douglas_%281921%E2%80%932007%29.jpg">
            <a:hlinkClick r:id="rId2"/>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632491" y="2129010"/>
            <a:ext cx="3054309" cy="3359245"/>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450713"/>
            <a:ext cx="8915400" cy="1085807"/>
          </a:xfrm>
        </p:spPr>
        <p:txBody>
          <a:bodyPr/>
          <a:lstStyle/>
          <a:p>
            <a:r>
              <a:rPr lang="en-GB" b="1" dirty="0"/>
              <a:t>Sex &amp; Gender</a:t>
            </a:r>
          </a:p>
        </p:txBody>
      </p:sp>
      <p:sp>
        <p:nvSpPr>
          <p:cNvPr id="3" name="Subtitle 2"/>
          <p:cNvSpPr>
            <a:spLocks noGrp="1"/>
          </p:cNvSpPr>
          <p:nvPr>
            <p:ph type="subTitle" idx="1"/>
          </p:nvPr>
        </p:nvSpPr>
        <p:spPr>
          <a:xfrm>
            <a:off x="914400" y="2098121"/>
            <a:ext cx="8001000" cy="4759880"/>
          </a:xfrm>
        </p:spPr>
        <p:txBody>
          <a:bodyPr>
            <a:normAutofit/>
          </a:bodyPr>
          <a:lstStyle/>
          <a:p>
            <a:r>
              <a:rPr lang="en-GB" sz="3200" b="1" dirty="0"/>
              <a:t> </a:t>
            </a:r>
          </a:p>
        </p:txBody>
      </p:sp>
      <p:pic>
        <p:nvPicPr>
          <p:cNvPr id="4" name="Picture 3"/>
          <p:cNvPicPr>
            <a:picLocks noChangeAspect="1"/>
          </p:cNvPicPr>
          <p:nvPr/>
        </p:nvPicPr>
        <p:blipFill>
          <a:blip r:embed="rId2"/>
          <a:stretch>
            <a:fillRect/>
          </a:stretch>
        </p:blipFill>
        <p:spPr>
          <a:xfrm>
            <a:off x="5461000" y="4261621"/>
            <a:ext cx="3454400" cy="2349500"/>
          </a:xfrm>
          <a:prstGeom prst="rect">
            <a:avLst/>
          </a:prstGeom>
        </p:spPr>
      </p:pic>
      <p:pic>
        <p:nvPicPr>
          <p:cNvPr id="5" name="Picture 4"/>
          <p:cNvPicPr>
            <a:picLocks noChangeAspect="1"/>
          </p:cNvPicPr>
          <p:nvPr/>
        </p:nvPicPr>
        <p:blipFill>
          <a:blip r:embed="rId3"/>
          <a:stretch>
            <a:fillRect/>
          </a:stretch>
        </p:blipFill>
        <p:spPr>
          <a:xfrm>
            <a:off x="237203" y="2098121"/>
            <a:ext cx="2868493" cy="4060507"/>
          </a:xfrm>
          <a:prstGeom prst="rect">
            <a:avLst/>
          </a:prstGeom>
        </p:spPr>
      </p:pic>
      <p:pic>
        <p:nvPicPr>
          <p:cNvPr id="7" name="Picture 6"/>
          <p:cNvPicPr>
            <a:picLocks noChangeAspect="1"/>
          </p:cNvPicPr>
          <p:nvPr/>
        </p:nvPicPr>
        <p:blipFill>
          <a:blip r:embed="rId4"/>
          <a:stretch>
            <a:fillRect/>
          </a:stretch>
        </p:blipFill>
        <p:spPr>
          <a:xfrm>
            <a:off x="3105696" y="2098121"/>
            <a:ext cx="2095500" cy="3338250"/>
          </a:xfrm>
          <a:prstGeom prst="rect">
            <a:avLst/>
          </a:prstGeom>
        </p:spPr>
      </p:pic>
      <p:pic>
        <p:nvPicPr>
          <p:cNvPr id="9" name="Picture 8"/>
          <p:cNvPicPr>
            <a:picLocks noChangeAspect="1"/>
          </p:cNvPicPr>
          <p:nvPr/>
        </p:nvPicPr>
        <p:blipFill>
          <a:blip r:embed="rId5"/>
          <a:stretch>
            <a:fillRect/>
          </a:stretch>
        </p:blipFill>
        <p:spPr>
          <a:xfrm>
            <a:off x="5155778" y="1536520"/>
            <a:ext cx="3492500" cy="23241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gender mean?</a:t>
            </a:r>
          </a:p>
        </p:txBody>
      </p:sp>
      <p:sp>
        <p:nvSpPr>
          <p:cNvPr id="3" name="Content Placeholder 2"/>
          <p:cNvSpPr>
            <a:spLocks noGrp="1"/>
          </p:cNvSpPr>
          <p:nvPr>
            <p:ph idx="1"/>
          </p:nvPr>
        </p:nvSpPr>
        <p:spPr/>
        <p:txBody>
          <a:bodyPr>
            <a:normAutofit/>
          </a:bodyPr>
          <a:lstStyle/>
          <a:p>
            <a:r>
              <a:rPr lang="en-GB" dirty="0"/>
              <a:t>French ‘genre’ = kind or type of thing</a:t>
            </a:r>
          </a:p>
          <a:p>
            <a:r>
              <a:rPr lang="en-GB" dirty="0"/>
              <a:t>Not the same as biological sex  </a:t>
            </a:r>
          </a:p>
          <a:p>
            <a:r>
              <a:rPr lang="en-GB" dirty="0"/>
              <a:t>Classification system</a:t>
            </a:r>
          </a:p>
          <a:p>
            <a:pPr lvl="1"/>
            <a:r>
              <a:rPr lang="en-GB" dirty="0"/>
              <a:t>Links to </a:t>
            </a:r>
          </a:p>
          <a:p>
            <a:pPr lvl="1"/>
            <a:r>
              <a:rPr lang="en-GB" dirty="0"/>
              <a:t>Task division</a:t>
            </a:r>
          </a:p>
          <a:p>
            <a:pPr lvl="1"/>
            <a:r>
              <a:rPr lang="en-GB" dirty="0"/>
              <a:t>Cultural expectations</a:t>
            </a:r>
          </a:p>
          <a:p>
            <a:pPr lvl="1"/>
            <a:r>
              <a:rPr lang="en-GB" dirty="0"/>
              <a:t>Determines actions, choices, behaviours</a:t>
            </a:r>
          </a:p>
          <a:p>
            <a:r>
              <a:rPr lang="en-GB" dirty="0"/>
              <a:t>Has moral values attached</a:t>
            </a:r>
          </a:p>
        </p:txBody>
      </p:sp>
      <p:pic>
        <p:nvPicPr>
          <p:cNvPr id="3075" name="Picture 3" descr="C:\Users\luci\AppData\Local\Microsoft\Windows\Temporary Internet Files\Content.IE5\2O8T44R0\MC900048123[1].wmf"/>
          <p:cNvPicPr>
            <a:picLocks noChangeAspect="1" noChangeArrowheads="1"/>
          </p:cNvPicPr>
          <p:nvPr/>
        </p:nvPicPr>
        <p:blipFill>
          <a:blip r:embed="rId2" cstate="screen"/>
          <a:srcRect/>
          <a:stretch>
            <a:fillRect/>
          </a:stretch>
        </p:blipFill>
        <p:spPr bwMode="auto">
          <a:xfrm>
            <a:off x="6084168" y="2780928"/>
            <a:ext cx="1621884" cy="162000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Sex </a:t>
            </a:r>
            <a:r>
              <a:rPr lang="en-US" dirty="0" err="1"/>
              <a:t>vs</a:t>
            </a:r>
            <a:r>
              <a:rPr lang="en-US" dirty="0"/>
              <a:t> Gender</a:t>
            </a:r>
          </a:p>
        </p:txBody>
      </p:sp>
      <p:sp>
        <p:nvSpPr>
          <p:cNvPr id="3" name="Content Placeholder 2"/>
          <p:cNvSpPr>
            <a:spLocks noGrp="1"/>
          </p:cNvSpPr>
          <p:nvPr>
            <p:ph sz="half" idx="1"/>
          </p:nvPr>
        </p:nvSpPr>
        <p:spPr>
          <a:xfrm>
            <a:off x="457200" y="1600201"/>
            <a:ext cx="4038600" cy="3460072"/>
          </a:xfrm>
        </p:spPr>
        <p:txBody>
          <a:bodyPr>
            <a:normAutofit/>
          </a:bodyPr>
          <a:lstStyle/>
          <a:p>
            <a:r>
              <a:rPr lang="en-US" dirty="0"/>
              <a:t>Sex = physical characteristics</a:t>
            </a:r>
          </a:p>
          <a:p>
            <a:r>
              <a:rPr lang="en-US" dirty="0"/>
              <a:t>Gender = social roles</a:t>
            </a:r>
          </a:p>
          <a:p>
            <a:r>
              <a:rPr lang="en-US" dirty="0"/>
              <a:t>Gender identity = the way you see/label yourself</a:t>
            </a:r>
          </a:p>
        </p:txBody>
      </p:sp>
      <p:pic>
        <p:nvPicPr>
          <p:cNvPr id="7" name="Content Placeholder 6"/>
          <p:cNvPicPr>
            <a:picLocks noGrp="1" noChangeAspect="1"/>
          </p:cNvPicPr>
          <p:nvPr>
            <p:ph sz="half" idx="2"/>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27778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Sex &amp; Gender </a:t>
            </a:r>
          </a:p>
        </p:txBody>
      </p:sp>
      <p:sp>
        <p:nvSpPr>
          <p:cNvPr id="3" name="Content Placeholder 2"/>
          <p:cNvSpPr>
            <a:spLocks noGrp="1"/>
          </p:cNvSpPr>
          <p:nvPr>
            <p:ph idx="1"/>
          </p:nvPr>
        </p:nvSpPr>
        <p:spPr>
          <a:xfrm>
            <a:off x="1114424" y="1720902"/>
            <a:ext cx="7610476" cy="4545427"/>
          </a:xfrm>
        </p:spPr>
        <p:txBody>
          <a:bodyPr>
            <a:normAutofit lnSpcReduction="10000"/>
          </a:bodyPr>
          <a:lstStyle/>
          <a:p>
            <a:r>
              <a:rPr lang="en-GB" dirty="0"/>
              <a:t>Sex is the innate biological differences between men and women</a:t>
            </a:r>
          </a:p>
          <a:p>
            <a:r>
              <a:rPr lang="en-GB" dirty="0"/>
              <a:t>Gender refers to social roles established by the cultural construction of these differences</a:t>
            </a:r>
          </a:p>
          <a:p>
            <a:r>
              <a:rPr lang="en-GB" dirty="0"/>
              <a:t>Claims of ‘natural’ differences and personality traits are challenged. </a:t>
            </a:r>
          </a:p>
          <a:p>
            <a:r>
              <a:rPr lang="en-GB" dirty="0"/>
              <a:t>Not biological facts, but social constructions.</a:t>
            </a:r>
          </a:p>
          <a:p>
            <a:pPr lvl="1">
              <a:buNone/>
            </a:pPr>
            <a:endParaRPr lang="en-GB" dirty="0"/>
          </a:p>
          <a:p>
            <a:pPr lvl="1">
              <a:buNone/>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Gender inequality?</a:t>
            </a:r>
          </a:p>
        </p:txBody>
      </p:sp>
      <p:sp>
        <p:nvSpPr>
          <p:cNvPr id="3" name="Content Placeholder 2"/>
          <p:cNvSpPr>
            <a:spLocks noGrp="1"/>
          </p:cNvSpPr>
          <p:nvPr>
            <p:ph sz="half" idx="1"/>
          </p:nvPr>
        </p:nvSpPr>
        <p:spPr/>
        <p:txBody>
          <a:bodyPr/>
          <a:lstStyle/>
          <a:p>
            <a:r>
              <a:rPr lang="en-US" dirty="0"/>
              <a:t>In </a:t>
            </a:r>
            <a:r>
              <a:rPr lang="en-US" dirty="0" err="1"/>
              <a:t>recognising</a:t>
            </a:r>
            <a:r>
              <a:rPr lang="en-US" dirty="0"/>
              <a:t> differences in people</a:t>
            </a:r>
          </a:p>
          <a:p>
            <a:pPr lvl="1"/>
            <a:r>
              <a:rPr lang="en-US" dirty="0"/>
              <a:t>Rules of </a:t>
            </a:r>
            <a:r>
              <a:rPr lang="en-US" dirty="0" err="1"/>
              <a:t>behaviour</a:t>
            </a:r>
            <a:r>
              <a:rPr lang="en-US" dirty="0"/>
              <a:t> emerge causing</a:t>
            </a:r>
          </a:p>
          <a:p>
            <a:pPr lvl="1"/>
            <a:r>
              <a:rPr lang="en-US" dirty="0"/>
              <a:t>Our worlds to become </a:t>
            </a:r>
            <a:r>
              <a:rPr lang="en-US" dirty="0" err="1"/>
              <a:t>organised</a:t>
            </a:r>
            <a:r>
              <a:rPr lang="en-US" dirty="0"/>
              <a:t> around how different genders are expected to behave </a:t>
            </a:r>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3351078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Ethnographic info showed</a:t>
            </a:r>
          </a:p>
        </p:txBody>
      </p:sp>
      <p:sp>
        <p:nvSpPr>
          <p:cNvPr id="3" name="Content Placeholder 2"/>
          <p:cNvSpPr>
            <a:spLocks noGrp="1"/>
          </p:cNvSpPr>
          <p:nvPr>
            <p:ph sz="half" idx="1"/>
          </p:nvPr>
        </p:nvSpPr>
        <p:spPr/>
        <p:txBody>
          <a:bodyPr>
            <a:normAutofit fontScale="92500" lnSpcReduction="20000"/>
          </a:bodyPr>
          <a:lstStyle/>
          <a:p>
            <a:r>
              <a:rPr lang="en-US" dirty="0"/>
              <a:t>Societies divided social tasks between genders</a:t>
            </a:r>
          </a:p>
          <a:p>
            <a:pPr lvl="1"/>
            <a:r>
              <a:rPr lang="en-US" dirty="0"/>
              <a:t>Examples: </a:t>
            </a:r>
          </a:p>
          <a:p>
            <a:pPr lvl="2"/>
            <a:r>
              <a:rPr lang="en-US" dirty="0"/>
              <a:t>Men, hunting; women, foraging</a:t>
            </a:r>
          </a:p>
          <a:p>
            <a:pPr lvl="2"/>
            <a:r>
              <a:rPr lang="en-US" dirty="0"/>
              <a:t>Men, politics; women, childcare</a:t>
            </a:r>
          </a:p>
          <a:p>
            <a:r>
              <a:rPr lang="en-US" dirty="0"/>
              <a:t>Tasks expected to be done by men assumed a different status from those of women</a:t>
            </a:r>
          </a:p>
          <a:p>
            <a:r>
              <a:rPr lang="en-US" dirty="0"/>
              <a:t>Male role tasks were more highly valued than those of women</a:t>
            </a:r>
          </a:p>
          <a:p>
            <a:endParaRPr lang="en-US" dirty="0"/>
          </a:p>
        </p:txBody>
      </p:sp>
      <p:pic>
        <p:nvPicPr>
          <p:cNvPr id="9" name="Content Placeholder 8" descr="woman and child.jpg"/>
          <p:cNvPicPr>
            <a:picLocks noGrp="1" noChangeAspect="1"/>
          </p:cNvPicPr>
          <p:nvPr>
            <p:ph sz="half" idx="2"/>
          </p:nvPr>
        </p:nvPicPr>
        <p:blipFill>
          <a:blip r:embed="rId2" cstate="screen"/>
          <a:stretch>
            <a:fillRect/>
          </a:stretch>
        </p:blipFill>
        <p:spPr>
          <a:xfrm>
            <a:off x="4648200" y="2347806"/>
            <a:ext cx="4038600" cy="3030750"/>
          </a:xfrm>
        </p:spPr>
      </p:pic>
    </p:spTree>
    <p:extLst>
      <p:ext uri="{BB962C8B-B14F-4D97-AF65-F5344CB8AC3E}">
        <p14:creationId xmlns:p14="http://schemas.microsoft.com/office/powerpoint/2010/main" val="25797254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770169" y="242371"/>
            <a:ext cx="8077200" cy="1673352"/>
          </a:xfrm>
        </p:spPr>
        <p:txBody>
          <a:bodyPr>
            <a:normAutofit/>
          </a:bodyPr>
          <a:lstStyle/>
          <a:p>
            <a:r>
              <a:rPr lang="en-GB" dirty="0"/>
              <a:t>Task division makes some sense but why the value attached too?</a:t>
            </a:r>
          </a:p>
        </p:txBody>
      </p:sp>
      <p:sp>
        <p:nvSpPr>
          <p:cNvPr id="5" name="Subtitle 4"/>
          <p:cNvSpPr>
            <a:spLocks noGrp="1"/>
          </p:cNvSpPr>
          <p:nvPr>
            <p:ph type="subTitle" idx="1"/>
          </p:nvPr>
        </p:nvSpPr>
        <p:spPr>
          <a:xfrm>
            <a:off x="430180" y="2721166"/>
            <a:ext cx="4053685" cy="1499616"/>
          </a:xfrm>
        </p:spPr>
        <p:txBody>
          <a:bodyPr>
            <a:normAutofit lnSpcReduction="10000"/>
          </a:bodyPr>
          <a:lstStyle/>
          <a:p>
            <a:pPr algn="l"/>
            <a:r>
              <a:rPr lang="en-GB" dirty="0"/>
              <a:t>And why are women’s tasks always diminished in stature?</a:t>
            </a:r>
          </a:p>
        </p:txBody>
      </p:sp>
      <p:pic>
        <p:nvPicPr>
          <p:cNvPr id="7" name="Picture 6"/>
          <p:cNvPicPr>
            <a:picLocks noChangeAspect="1"/>
          </p:cNvPicPr>
          <p:nvPr/>
        </p:nvPicPr>
        <p:blipFill>
          <a:blip r:embed="rId2" cstate="screen"/>
          <a:stretch>
            <a:fillRect/>
          </a:stretch>
        </p:blipFill>
        <p:spPr>
          <a:xfrm>
            <a:off x="4808769" y="2210203"/>
            <a:ext cx="3951999" cy="402115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questions…</a:t>
            </a:r>
          </a:p>
        </p:txBody>
      </p:sp>
      <p:sp>
        <p:nvSpPr>
          <p:cNvPr id="3" name="Content Placeholder 2"/>
          <p:cNvSpPr>
            <a:spLocks noGrp="1"/>
          </p:cNvSpPr>
          <p:nvPr>
            <p:ph sz="half" idx="1"/>
          </p:nvPr>
        </p:nvSpPr>
        <p:spPr/>
        <p:txBody>
          <a:bodyPr/>
          <a:lstStyle/>
          <a:p>
            <a:r>
              <a:rPr lang="en-GB" dirty="0"/>
              <a:t>Did this mean that it was ‘natural’? And if so, is ‘natural’ right?</a:t>
            </a:r>
          </a:p>
          <a:p>
            <a:r>
              <a:rPr lang="en-GB" dirty="0"/>
              <a:t>Is woman ‘the other’?</a:t>
            </a:r>
          </a:p>
          <a:p>
            <a:r>
              <a:rPr lang="en-GB" dirty="0"/>
              <a:t>Are women naturally inferior to men?</a:t>
            </a:r>
          </a:p>
          <a:p>
            <a:pPr>
              <a:buNone/>
            </a:pPr>
            <a:r>
              <a:rPr lang="en-GB" sz="2000" dirty="0"/>
              <a:t>	(</a:t>
            </a:r>
            <a:r>
              <a:rPr lang="en-GB" sz="2000" dirty="0" err="1"/>
              <a:t>Rosaldo</a:t>
            </a:r>
            <a:r>
              <a:rPr lang="en-GB" sz="2000" dirty="0"/>
              <a:t> and Lamphere,1974:2)</a:t>
            </a:r>
            <a:endParaRPr lang="en-GB" dirty="0"/>
          </a:p>
          <a:p>
            <a:endParaRPr lang="en-US" dirty="0"/>
          </a:p>
        </p:txBody>
      </p:sp>
      <p:pic>
        <p:nvPicPr>
          <p:cNvPr id="4" name="Picture 3"/>
          <p:cNvPicPr>
            <a:picLocks noChangeAspect="1"/>
          </p:cNvPicPr>
          <p:nvPr/>
        </p:nvPicPr>
        <p:blipFill>
          <a:blip r:embed="rId2" cstate="screen"/>
          <a:stretch>
            <a:fillRect/>
          </a:stretch>
        </p:blipFill>
        <p:spPr>
          <a:xfrm>
            <a:off x="4648200" y="1864311"/>
            <a:ext cx="4045744" cy="3429790"/>
          </a:xfrm>
          <a:prstGeom prst="rect">
            <a:avLst/>
          </a:prstGeom>
        </p:spPr>
      </p:pic>
    </p:spTree>
    <p:extLst>
      <p:ext uri="{BB962C8B-B14F-4D97-AF65-F5344CB8AC3E}">
        <p14:creationId xmlns:p14="http://schemas.microsoft.com/office/powerpoint/2010/main" val="8663466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Universal subordination of women?</a:t>
            </a:r>
          </a:p>
        </p:txBody>
      </p:sp>
      <p:sp>
        <p:nvSpPr>
          <p:cNvPr id="3" name="Content Placeholder 2"/>
          <p:cNvSpPr>
            <a:spLocks noGrp="1"/>
          </p:cNvSpPr>
          <p:nvPr>
            <p:ph idx="1"/>
          </p:nvPr>
        </p:nvSpPr>
        <p:spPr/>
        <p:txBody>
          <a:bodyPr>
            <a:normAutofit/>
          </a:bodyPr>
          <a:lstStyle/>
          <a:p>
            <a:r>
              <a:rPr lang="en-GB" dirty="0"/>
              <a:t>Ethnographic examples of gender based inequality suggested this was a universal response to sexual difference </a:t>
            </a:r>
          </a:p>
          <a:p>
            <a:pPr>
              <a:buNone/>
            </a:pPr>
            <a:endParaRPr lang="en-GB" dirty="0"/>
          </a:p>
          <a:p>
            <a:pPr>
              <a:buNone/>
            </a:pPr>
            <a:r>
              <a:rPr lang="en-GB" dirty="0"/>
              <a:t>	BUT… is this actually the case?</a:t>
            </a:r>
          </a:p>
        </p:txBody>
      </p:sp>
      <p:pic>
        <p:nvPicPr>
          <p:cNvPr id="7" name="Picture 6"/>
          <p:cNvPicPr>
            <a:picLocks noChangeAspect="1"/>
          </p:cNvPicPr>
          <p:nvPr/>
        </p:nvPicPr>
        <p:blipFill>
          <a:blip r:embed="rId2" cstate="screen"/>
          <a:stretch>
            <a:fillRect/>
          </a:stretch>
        </p:blipFill>
        <p:spPr>
          <a:xfrm>
            <a:off x="6516216" y="2924944"/>
            <a:ext cx="2222500" cy="365760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Rise of Feminist and Marxist anthropologists in the ‘70s</a:t>
            </a:r>
          </a:p>
        </p:txBody>
      </p:sp>
      <p:sp>
        <p:nvSpPr>
          <p:cNvPr id="3" name="Content Placeholder 2"/>
          <p:cNvSpPr>
            <a:spLocks noGrp="1"/>
          </p:cNvSpPr>
          <p:nvPr>
            <p:ph sz="half" idx="1"/>
          </p:nvPr>
        </p:nvSpPr>
        <p:spPr/>
        <p:txBody>
          <a:bodyPr>
            <a:normAutofit fontScale="92500" lnSpcReduction="10000"/>
          </a:bodyPr>
          <a:lstStyle/>
          <a:p>
            <a:r>
              <a:rPr lang="en-US" dirty="0"/>
              <a:t>Prompted inquiry into the roots of this inequality</a:t>
            </a:r>
          </a:p>
          <a:p>
            <a:r>
              <a:rPr lang="en-US" dirty="0"/>
              <a:t>Their first conclusion:</a:t>
            </a:r>
          </a:p>
          <a:p>
            <a:pPr lvl="1"/>
            <a:r>
              <a:rPr lang="en-US" dirty="0"/>
              <a:t>Findings reflect male bias in the ‘west’</a:t>
            </a:r>
          </a:p>
          <a:p>
            <a:pPr lvl="1"/>
            <a:r>
              <a:rPr lang="en-US" dirty="0"/>
              <a:t>Findings reflect male bias in the field and the discipline</a:t>
            </a:r>
          </a:p>
          <a:p>
            <a:endParaRPr lang="en-US" dirty="0"/>
          </a:p>
          <a:p>
            <a:r>
              <a:rPr lang="en-US" dirty="0"/>
              <a:t>But more research by women still revealed this pattern</a:t>
            </a:r>
          </a:p>
        </p:txBody>
      </p:sp>
      <p:pic>
        <p:nvPicPr>
          <p:cNvPr id="6" name="Content Placeholder 5" descr="sear01_lives_with_his_mom.jpg"/>
          <p:cNvPicPr>
            <a:picLocks noGrp="1" noChangeAspect="1"/>
          </p:cNvPicPr>
          <p:nvPr>
            <p:ph sz="half" idx="2"/>
          </p:nvPr>
        </p:nvPicPr>
        <p:blipFill>
          <a:blip r:embed="rId2" cstate="screen"/>
          <a:stretch>
            <a:fillRect/>
          </a:stretch>
        </p:blipFill>
        <p:spPr>
          <a:xfrm>
            <a:off x="5137562" y="1817784"/>
            <a:ext cx="3553956" cy="3591498"/>
          </a:xfrm>
        </p:spPr>
      </p:pic>
    </p:spTree>
    <p:extLst>
      <p:ext uri="{BB962C8B-B14F-4D97-AF65-F5344CB8AC3E}">
        <p14:creationId xmlns:p14="http://schemas.microsoft.com/office/powerpoint/2010/main" val="24766744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41709"/>
            <a:ext cx="8913813" cy="993847"/>
          </a:xfrm>
        </p:spPr>
        <p:txBody>
          <a:bodyPr/>
          <a:lstStyle/>
          <a:p>
            <a:r>
              <a:rPr lang="en-GB" dirty="0"/>
              <a:t>Evolution to Patriarchy?</a:t>
            </a:r>
          </a:p>
        </p:txBody>
      </p:sp>
      <p:sp>
        <p:nvSpPr>
          <p:cNvPr id="3" name="Content Placeholder 2"/>
          <p:cNvSpPr>
            <a:spLocks noGrp="1"/>
          </p:cNvSpPr>
          <p:nvPr>
            <p:ph sz="half" idx="1"/>
          </p:nvPr>
        </p:nvSpPr>
        <p:spPr>
          <a:xfrm>
            <a:off x="368730" y="1600200"/>
            <a:ext cx="4315030" cy="4676775"/>
          </a:xfrm>
        </p:spPr>
        <p:txBody>
          <a:bodyPr/>
          <a:lstStyle/>
          <a:p>
            <a:r>
              <a:rPr lang="en-GB" sz="2400" dirty="0"/>
              <a:t>Bamberger (1974) in </a:t>
            </a:r>
            <a:r>
              <a:rPr lang="en-GB" sz="2400" i="1" dirty="0"/>
              <a:t>Women, Culture &amp; Society</a:t>
            </a:r>
          </a:p>
          <a:p>
            <a:r>
              <a:rPr lang="en-GB" sz="2400" dirty="0"/>
              <a:t>Stories of prior rule by women are widespread in patriarchal society</a:t>
            </a:r>
          </a:p>
          <a:p>
            <a:r>
              <a:rPr lang="en-GB" sz="2400" dirty="0"/>
              <a:t>The function to justify male power</a:t>
            </a:r>
          </a:p>
          <a:p>
            <a:r>
              <a:rPr lang="en-GB" sz="2400" dirty="0"/>
              <a:t>If patriarchy was natural, we wouldn’t need myths to legitimise it</a:t>
            </a:r>
          </a:p>
          <a:p>
            <a:endParaRPr lang="en-GB" dirty="0"/>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5147533" y="1656412"/>
            <a:ext cx="3566161" cy="4858804"/>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Sherry </a:t>
            </a:r>
            <a:r>
              <a:rPr lang="en-GB" dirty="0" err="1"/>
              <a:t>Ortner</a:t>
            </a:r>
            <a:r>
              <a:rPr lang="en-GB" dirty="0"/>
              <a:t> (1974) </a:t>
            </a:r>
          </a:p>
        </p:txBody>
      </p:sp>
      <p:sp>
        <p:nvSpPr>
          <p:cNvPr id="3" name="Content Placeholder 2"/>
          <p:cNvSpPr>
            <a:spLocks noGrp="1"/>
          </p:cNvSpPr>
          <p:nvPr>
            <p:ph sz="half" idx="1"/>
          </p:nvPr>
        </p:nvSpPr>
        <p:spPr/>
        <p:txBody>
          <a:bodyPr>
            <a:normAutofit/>
          </a:bodyPr>
          <a:lstStyle/>
          <a:p>
            <a:r>
              <a:rPr lang="en-GB" sz="2400" b="1" dirty="0"/>
              <a:t>Is male to female as nature is to culture?</a:t>
            </a:r>
          </a:p>
          <a:p>
            <a:endParaRPr lang="en-GB" sz="2400" b="1" dirty="0"/>
          </a:p>
          <a:p>
            <a:endParaRPr lang="en-GB" sz="2400" b="1" dirty="0"/>
          </a:p>
          <a:p>
            <a:r>
              <a:rPr lang="en-GB" sz="2400" b="1" dirty="0"/>
              <a:t>Remember the domestic-public dichotomy as argued by </a:t>
            </a:r>
            <a:r>
              <a:rPr lang="en-GB" sz="2400" b="1" dirty="0" err="1"/>
              <a:t>Strathern</a:t>
            </a:r>
            <a:r>
              <a:rPr lang="en-GB" sz="2400" b="1" dirty="0"/>
              <a:t>?</a:t>
            </a:r>
          </a:p>
        </p:txBody>
      </p:sp>
      <p:sp>
        <p:nvSpPr>
          <p:cNvPr id="6" name="Content Placeholder 5"/>
          <p:cNvSpPr>
            <a:spLocks noGrp="1"/>
          </p:cNvSpPr>
          <p:nvPr>
            <p:ph sz="half" idx="2"/>
          </p:nvPr>
        </p:nvSpPr>
        <p:spPr/>
        <p:txBody>
          <a:bodyPr/>
          <a:lstStyle/>
          <a:p>
            <a:endParaRPr lang="en-GB"/>
          </a:p>
        </p:txBody>
      </p:sp>
      <p:pic>
        <p:nvPicPr>
          <p:cNvPr id="7" name="Picture 6"/>
          <p:cNvPicPr>
            <a:picLocks noChangeAspect="1"/>
          </p:cNvPicPr>
          <p:nvPr/>
        </p:nvPicPr>
        <p:blipFill>
          <a:blip r:embed="rId2"/>
          <a:stretch>
            <a:fillRect/>
          </a:stretch>
        </p:blipFill>
        <p:spPr>
          <a:xfrm>
            <a:off x="4648199" y="1600200"/>
            <a:ext cx="4086035" cy="4218088"/>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How Can We Explain the Universal Devaluation of Women?</a:t>
            </a:r>
          </a:p>
        </p:txBody>
      </p:sp>
      <p:sp>
        <p:nvSpPr>
          <p:cNvPr id="6" name="Content Placeholder 5"/>
          <p:cNvSpPr>
            <a:spLocks noGrp="1"/>
          </p:cNvSpPr>
          <p:nvPr>
            <p:ph idx="1"/>
          </p:nvPr>
        </p:nvSpPr>
        <p:spPr/>
        <p:txBody>
          <a:bodyPr>
            <a:normAutofit lnSpcReduction="10000"/>
          </a:bodyPr>
          <a:lstStyle/>
          <a:p>
            <a:r>
              <a:rPr lang="en-GB" dirty="0"/>
              <a:t>Women’s status and role vary cross-culturally, but they are still universally subordinated. </a:t>
            </a:r>
          </a:p>
          <a:p>
            <a:r>
              <a:rPr lang="en-GB" dirty="0"/>
              <a:t>Statements that devalue women and grant less prestige to their role (e.g. master &amp; mistress)</a:t>
            </a:r>
          </a:p>
          <a:p>
            <a:r>
              <a:rPr lang="en-GB" dirty="0"/>
              <a:t>Symbolic devices and attribution of defilement (e.g. Mary Douglas and the </a:t>
            </a:r>
            <a:r>
              <a:rPr lang="en-GB" dirty="0" err="1"/>
              <a:t>Lele</a:t>
            </a:r>
            <a:r>
              <a:rPr lang="en-GB" dirty="0"/>
              <a:t>)</a:t>
            </a:r>
          </a:p>
          <a:p>
            <a:r>
              <a:rPr lang="en-GB" dirty="0"/>
              <a:t>Social arrangements that exclude women from participation (e.g. hunting)</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Ortner’s</a:t>
            </a:r>
            <a:r>
              <a:rPr lang="en-GB" dirty="0"/>
              <a:t> conclusion</a:t>
            </a:r>
          </a:p>
        </p:txBody>
      </p:sp>
      <p:sp>
        <p:nvSpPr>
          <p:cNvPr id="3" name="Content Placeholder 2"/>
          <p:cNvSpPr>
            <a:spLocks noGrp="1"/>
          </p:cNvSpPr>
          <p:nvPr>
            <p:ph idx="1"/>
          </p:nvPr>
        </p:nvSpPr>
        <p:spPr/>
        <p:txBody>
          <a:bodyPr/>
          <a:lstStyle/>
          <a:p>
            <a:pPr>
              <a:spcAft>
                <a:spcPts val="0"/>
              </a:spcAft>
              <a:buNone/>
            </a:pPr>
            <a:r>
              <a:rPr lang="en-GB" sz="3200" b="1" dirty="0">
                <a:ea typeface="Times New Roman"/>
                <a:cs typeface="Times New Roman"/>
              </a:rPr>
              <a:t>  </a:t>
            </a:r>
            <a:r>
              <a:rPr lang="en-GB" sz="3200" dirty="0">
                <a:ea typeface="Times New Roman"/>
                <a:cs typeface="Times New Roman"/>
              </a:rPr>
              <a:t>‘On any or all of these counts…I would flatly assert that we find women subordinated to men in every known society. The search for a genuinely egalitarian, let alone matriarchal, culture has proved fruitless.’ (page 70)</a:t>
            </a:r>
          </a:p>
          <a:p>
            <a:pPr>
              <a:spcAft>
                <a:spcPts val="0"/>
              </a:spcAft>
            </a:pPr>
            <a:endParaRPr lang="en-GB" b="1" dirty="0">
              <a:latin typeface="Times New Roman"/>
              <a:ea typeface="Times New Roman"/>
              <a:cs typeface="Times New Roman"/>
            </a:endParaRP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Ortner’s</a:t>
            </a:r>
            <a:r>
              <a:rPr lang="en-GB" dirty="0"/>
              <a:t> Hypothesis</a:t>
            </a:r>
          </a:p>
        </p:txBody>
      </p:sp>
      <p:sp>
        <p:nvSpPr>
          <p:cNvPr id="3" name="Content Placeholder 2"/>
          <p:cNvSpPr>
            <a:spLocks noGrp="1"/>
          </p:cNvSpPr>
          <p:nvPr>
            <p:ph sz="half" idx="1"/>
          </p:nvPr>
        </p:nvSpPr>
        <p:spPr/>
        <p:txBody>
          <a:bodyPr>
            <a:normAutofit lnSpcReduction="10000"/>
          </a:bodyPr>
          <a:lstStyle/>
          <a:p>
            <a:r>
              <a:rPr lang="en-GB" dirty="0"/>
              <a:t>Women are universally associated with an element that is universally considered to be inferior and secondary to the element which is associated with men. </a:t>
            </a:r>
          </a:p>
          <a:p>
            <a:r>
              <a:rPr lang="en-GB" dirty="0"/>
              <a:t>Nature (women) </a:t>
            </a:r>
          </a:p>
          <a:p>
            <a:r>
              <a:rPr lang="en-GB" dirty="0"/>
              <a:t>Culture (men) </a:t>
            </a:r>
          </a:p>
        </p:txBody>
      </p:sp>
      <p:pic>
        <p:nvPicPr>
          <p:cNvPr id="5" name="Picture 4"/>
          <p:cNvPicPr>
            <a:picLocks noChangeAspect="1"/>
          </p:cNvPicPr>
          <p:nvPr/>
        </p:nvPicPr>
        <p:blipFill>
          <a:blip r:embed="rId2"/>
          <a:stretch>
            <a:fillRect/>
          </a:stretch>
        </p:blipFill>
        <p:spPr>
          <a:xfrm>
            <a:off x="5161789" y="4165600"/>
            <a:ext cx="3289300" cy="2476500"/>
          </a:xfrm>
          <a:prstGeom prst="rect">
            <a:avLst/>
          </a:prstGeom>
        </p:spPr>
      </p:pic>
      <p:pic>
        <p:nvPicPr>
          <p:cNvPr id="6" name="Picture 5"/>
          <p:cNvPicPr>
            <a:picLocks noChangeAspect="1"/>
          </p:cNvPicPr>
          <p:nvPr/>
        </p:nvPicPr>
        <p:blipFill>
          <a:blip r:embed="rId3"/>
          <a:stretch>
            <a:fillRect/>
          </a:stretch>
        </p:blipFill>
        <p:spPr>
          <a:xfrm>
            <a:off x="5207597" y="1473200"/>
            <a:ext cx="3243492" cy="269240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901975" y="1380342"/>
            <a:ext cx="7602359" cy="4325073"/>
          </a:xfrm>
        </p:spPr>
        <p:txBody>
          <a:bodyPr/>
          <a:lstStyle/>
          <a:p>
            <a:pPr lvl="0">
              <a:buNone/>
            </a:pPr>
            <a:r>
              <a:rPr lang="en-GB" sz="2800" b="1" dirty="0">
                <a:ea typeface="Times New Roman"/>
                <a:cs typeface="Times New Roman"/>
              </a:rPr>
              <a:t>	</a:t>
            </a:r>
            <a:r>
              <a:rPr lang="en-GB" sz="2800" dirty="0">
                <a:ea typeface="Times New Roman"/>
                <a:cs typeface="Times New Roman"/>
              </a:rPr>
              <a:t>Every culture, or generically, “culture” is engaged in the process of generating and sustaining systems of meaningful forms (symbols, artefacts, etc.) by means of which humanity transcends the givens of natural existence, bends them to its purposes, controls them in its interest.’  </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Summing Up </a:t>
            </a:r>
            <a:r>
              <a:rPr lang="en-GB" dirty="0" err="1"/>
              <a:t>Ortner</a:t>
            </a:r>
            <a:endParaRPr lang="en-GB" dirty="0"/>
          </a:p>
        </p:txBody>
      </p:sp>
      <p:sp>
        <p:nvSpPr>
          <p:cNvPr id="3" name="Content Placeholder 2"/>
          <p:cNvSpPr>
            <a:spLocks noGrp="1"/>
          </p:cNvSpPr>
          <p:nvPr>
            <p:ph idx="1"/>
          </p:nvPr>
        </p:nvSpPr>
        <p:spPr>
          <a:xfrm>
            <a:off x="1114424" y="1741389"/>
            <a:ext cx="7610476" cy="3706362"/>
          </a:xfrm>
        </p:spPr>
        <p:txBody>
          <a:bodyPr>
            <a:normAutofit fontScale="92500"/>
          </a:bodyPr>
          <a:lstStyle/>
          <a:p>
            <a:r>
              <a:rPr lang="en-GB" sz="3600" dirty="0"/>
              <a:t>Woman is to nature as man is to culture</a:t>
            </a:r>
          </a:p>
          <a:p>
            <a:r>
              <a:rPr lang="en-GB" sz="3600" dirty="0"/>
              <a:t>Nature is universally devalued and culture is universally seen as superior to nature</a:t>
            </a:r>
          </a:p>
          <a:p>
            <a:r>
              <a:rPr lang="en-GB" sz="3600" dirty="0"/>
              <a:t>Therefore man is considered superior to women</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Critiques (see </a:t>
            </a:r>
            <a:r>
              <a:rPr lang="en-GB" dirty="0" err="1"/>
              <a:t>MacCormack</a:t>
            </a:r>
            <a:r>
              <a:rPr lang="en-GB" dirty="0"/>
              <a:t> 1980)</a:t>
            </a:r>
          </a:p>
        </p:txBody>
      </p:sp>
      <p:sp>
        <p:nvSpPr>
          <p:cNvPr id="3" name="Content Placeholder 2"/>
          <p:cNvSpPr>
            <a:spLocks noGrp="1"/>
          </p:cNvSpPr>
          <p:nvPr>
            <p:ph idx="1"/>
          </p:nvPr>
        </p:nvSpPr>
        <p:spPr/>
        <p:txBody>
          <a:bodyPr>
            <a:normAutofit lnSpcReduction="10000"/>
          </a:bodyPr>
          <a:lstStyle/>
          <a:p>
            <a:r>
              <a:rPr lang="en-GB" dirty="0"/>
              <a:t>Universalism</a:t>
            </a:r>
          </a:p>
          <a:p>
            <a:r>
              <a:rPr lang="en-GB" dirty="0"/>
              <a:t>Opposition between nature and culture, and the social weightings she gives them </a:t>
            </a:r>
          </a:p>
          <a:p>
            <a:r>
              <a:rPr lang="en-GB" dirty="0"/>
              <a:t>The complexities of nature and culture</a:t>
            </a:r>
          </a:p>
          <a:p>
            <a:r>
              <a:rPr lang="en-GB" dirty="0"/>
              <a:t>Men = culture, women = nature doesn’t allow for complexities in gender roles</a:t>
            </a:r>
          </a:p>
          <a:p>
            <a:r>
              <a:rPr lang="en-GB" dirty="0"/>
              <a:t>However, her work does support the claim that the subordination of women is not a biological ‘fact’</a:t>
            </a:r>
          </a:p>
          <a:p>
            <a:pPr lvl="1"/>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Further points from </a:t>
            </a:r>
            <a:br>
              <a:rPr lang="en-GB" dirty="0"/>
            </a:br>
            <a:r>
              <a:rPr lang="en-GB" dirty="0"/>
              <a:t>feminist anthropologists</a:t>
            </a:r>
          </a:p>
        </p:txBody>
      </p:sp>
      <p:sp>
        <p:nvSpPr>
          <p:cNvPr id="3" name="Content Placeholder 2"/>
          <p:cNvSpPr>
            <a:spLocks noGrp="1"/>
          </p:cNvSpPr>
          <p:nvPr>
            <p:ph sz="half" idx="1"/>
          </p:nvPr>
        </p:nvSpPr>
        <p:spPr/>
        <p:txBody>
          <a:bodyPr>
            <a:normAutofit fontScale="85000" lnSpcReduction="10000"/>
          </a:bodyPr>
          <a:lstStyle/>
          <a:p>
            <a:r>
              <a:rPr lang="en-GB" dirty="0"/>
              <a:t>Original assumptions were too narrow and blunt </a:t>
            </a:r>
          </a:p>
          <a:p>
            <a:r>
              <a:rPr lang="en-GB" dirty="0"/>
              <a:t>Gender roles vary more than first reported</a:t>
            </a:r>
          </a:p>
          <a:p>
            <a:r>
              <a:rPr lang="en-GB" dirty="0"/>
              <a:t>Women dominate some situations and men in others</a:t>
            </a:r>
          </a:p>
          <a:p>
            <a:r>
              <a:rPr lang="en-GB" dirty="0"/>
              <a:t>Example:</a:t>
            </a:r>
          </a:p>
          <a:p>
            <a:pPr lvl="1"/>
            <a:r>
              <a:rPr lang="en-GB" dirty="0"/>
              <a:t>Iroquois tribes men serve as leaders but are elected by clan mothers – who can remove them too (Lassiter,2006:140)</a:t>
            </a:r>
          </a:p>
          <a:p>
            <a:pPr lvl="1"/>
            <a:endParaRPr lang="en-GB" dirty="0"/>
          </a:p>
        </p:txBody>
      </p:sp>
      <p:pic>
        <p:nvPicPr>
          <p:cNvPr id="6" name="Content Placeholder 5" descr="he-can-do-it.jpg"/>
          <p:cNvPicPr>
            <a:picLocks noGrp="1" noChangeAspect="1"/>
          </p:cNvPicPr>
          <p:nvPr>
            <p:ph sz="half" idx="2"/>
          </p:nvPr>
        </p:nvPicPr>
        <p:blipFill>
          <a:blip r:embed="rId2" cstate="screen"/>
          <a:stretch>
            <a:fillRect/>
          </a:stretch>
        </p:blipFill>
        <p:spPr>
          <a:xfrm>
            <a:off x="4809969" y="1600200"/>
            <a:ext cx="3715061" cy="4525963"/>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nchor="ctr">
            <a:normAutofit/>
          </a:bodyPr>
          <a:lstStyle/>
          <a:p>
            <a:pPr>
              <a:lnSpc>
                <a:spcPct val="90000"/>
              </a:lnSpc>
            </a:pPr>
            <a:r>
              <a:rPr lang="en-US" sz="3700"/>
              <a:t>Judith Butler (1990a + b)</a:t>
            </a:r>
            <a:br>
              <a:rPr lang="en-US" sz="3700"/>
            </a:br>
            <a:r>
              <a:rPr lang="en-US" sz="3700"/>
              <a:t>Body as a “site”</a:t>
            </a:r>
          </a:p>
        </p:txBody>
      </p:sp>
      <p:pic>
        <p:nvPicPr>
          <p:cNvPr id="1026" name="Picture 2" descr="Image result for body politics">
            <a:extLst>
              <a:ext uri="{FF2B5EF4-FFF2-40B4-BE49-F238E27FC236}">
                <a16:creationId xmlns:a16="http://schemas.microsoft.com/office/drawing/2014/main" id="{5D724126-6307-45ED-8607-C293CE99E45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843881"/>
            <a:ext cx="4038600" cy="40386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half" idx="2"/>
          </p:nvPr>
        </p:nvSpPr>
        <p:spPr>
          <a:xfrm>
            <a:off x="4648200" y="1600200"/>
            <a:ext cx="4038600" cy="4983162"/>
          </a:xfrm>
          <a:prstGeom prst="rect">
            <a:avLst/>
          </a:prstGeom>
        </p:spPr>
        <p:txBody>
          <a:bodyPr>
            <a:normAutofit/>
          </a:bodyPr>
          <a:lstStyle/>
          <a:p>
            <a:pPr>
              <a:lnSpc>
                <a:spcPct val="90000"/>
              </a:lnSpc>
            </a:pPr>
            <a:r>
              <a:rPr lang="en-US" sz="2400" dirty="0"/>
              <a:t>Primary site for identity and social experience.</a:t>
            </a:r>
          </a:p>
          <a:p>
            <a:pPr>
              <a:lnSpc>
                <a:spcPct val="90000"/>
              </a:lnSpc>
            </a:pPr>
            <a:r>
              <a:rPr lang="en-US" sz="2400" dirty="0"/>
              <a:t>This site embodies practice and performances.</a:t>
            </a:r>
          </a:p>
          <a:p>
            <a:pPr>
              <a:lnSpc>
                <a:spcPct val="90000"/>
              </a:lnSpc>
            </a:pPr>
            <a:r>
              <a:rPr lang="en-US" sz="2400" dirty="0"/>
              <a:t>In the course of time, the body learns, adapts and symbolizes cultural traits.</a:t>
            </a:r>
          </a:p>
          <a:p>
            <a:pPr>
              <a:lnSpc>
                <a:spcPct val="90000"/>
              </a:lnSpc>
            </a:pPr>
            <a:r>
              <a:rPr lang="en-US" sz="2400" dirty="0"/>
              <a:t>Overall, the body has a complex role- not just in the biological sense, but also socio-cultural.</a:t>
            </a:r>
          </a:p>
          <a:p>
            <a:pPr>
              <a:lnSpc>
                <a:spcPct val="90000"/>
              </a:lnSpc>
            </a:pPr>
            <a:endParaRPr lang="en-US" sz="2400" dirty="0"/>
          </a:p>
        </p:txBody>
      </p:sp>
    </p:spTree>
    <p:extLst>
      <p:ext uri="{BB962C8B-B14F-4D97-AF65-F5344CB8AC3E}">
        <p14:creationId xmlns:p14="http://schemas.microsoft.com/office/powerpoint/2010/main" val="6550778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Judith Butler (1990a + b)</a:t>
            </a:r>
            <a:br>
              <a:rPr lang="en-US" dirty="0"/>
            </a:br>
            <a:r>
              <a:rPr lang="en-US" dirty="0"/>
              <a:t>Gender as a “process”</a:t>
            </a:r>
          </a:p>
        </p:txBody>
      </p:sp>
      <p:sp>
        <p:nvSpPr>
          <p:cNvPr id="3" name="Content Placeholder 2"/>
          <p:cNvSpPr>
            <a:spLocks noGrp="1"/>
          </p:cNvSpPr>
          <p:nvPr>
            <p:ph sz="half" idx="1"/>
          </p:nvPr>
        </p:nvSpPr>
        <p:spPr/>
        <p:txBody>
          <a:bodyPr>
            <a:normAutofit fontScale="85000" lnSpcReduction="20000"/>
          </a:bodyPr>
          <a:lstStyle/>
          <a:p>
            <a:r>
              <a:rPr lang="en-US" dirty="0"/>
              <a:t>Biology is not destiny; culture plays a role</a:t>
            </a:r>
          </a:p>
          <a:p>
            <a:r>
              <a:rPr lang="en-US" dirty="0"/>
              <a:t>Gender is not fixed, it is fluid</a:t>
            </a:r>
          </a:p>
          <a:p>
            <a:r>
              <a:rPr lang="en-US" dirty="0"/>
              <a:t>Feminism does not liberate but unintentionally reifies gender distinctions (She went with Queer theory)</a:t>
            </a:r>
          </a:p>
          <a:p>
            <a:r>
              <a:rPr lang="en-US" dirty="0"/>
              <a:t>Gender is performed</a:t>
            </a:r>
          </a:p>
          <a:p>
            <a:pPr lvl="1"/>
            <a:r>
              <a:rPr lang="en-US" dirty="0"/>
              <a:t>It is what you do not who you are</a:t>
            </a:r>
          </a:p>
          <a:p>
            <a:r>
              <a:rPr lang="en-US" dirty="0"/>
              <a:t>Performativity is a self-feeding continuum</a:t>
            </a:r>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4366247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nchor="ctr">
            <a:normAutofit/>
          </a:bodyPr>
          <a:lstStyle/>
          <a:p>
            <a:pPr>
              <a:lnSpc>
                <a:spcPct val="90000"/>
              </a:lnSpc>
            </a:pPr>
            <a:r>
              <a:rPr lang="en-US" sz="3700" dirty="0"/>
              <a:t>Michael Foucault  (1926-1984)</a:t>
            </a:r>
            <a:br>
              <a:rPr lang="en-US" sz="3700" dirty="0"/>
            </a:br>
            <a:r>
              <a:rPr lang="en-US" sz="2400" dirty="0"/>
              <a:t>French philosopher and social theorist</a:t>
            </a:r>
          </a:p>
        </p:txBody>
      </p:sp>
      <p:sp>
        <p:nvSpPr>
          <p:cNvPr id="3" name="Content Placeholder 2"/>
          <p:cNvSpPr>
            <a:spLocks noGrp="1"/>
          </p:cNvSpPr>
          <p:nvPr>
            <p:ph sz="half" idx="1"/>
          </p:nvPr>
        </p:nvSpPr>
        <p:spPr>
          <a:xfrm>
            <a:off x="457200" y="1600200"/>
            <a:ext cx="4038600" cy="5064760"/>
          </a:xfrm>
          <a:prstGeom prst="rect">
            <a:avLst/>
          </a:prstGeom>
        </p:spPr>
        <p:txBody>
          <a:bodyPr>
            <a:normAutofit/>
          </a:bodyPr>
          <a:lstStyle/>
          <a:p>
            <a:pPr>
              <a:lnSpc>
                <a:spcPct val="90000"/>
              </a:lnSpc>
            </a:pPr>
            <a:r>
              <a:rPr lang="en-US" sz="2200" dirty="0"/>
              <a:t>He said that body is directly involved in political field (1995).</a:t>
            </a:r>
          </a:p>
          <a:p>
            <a:pPr>
              <a:lnSpc>
                <a:spcPct val="90000"/>
              </a:lnSpc>
            </a:pPr>
            <a:r>
              <a:rPr lang="en-US" sz="2200" dirty="0"/>
              <a:t>Power controls bodies.</a:t>
            </a:r>
          </a:p>
          <a:p>
            <a:pPr>
              <a:lnSpc>
                <a:spcPct val="90000"/>
              </a:lnSpc>
            </a:pPr>
            <a:r>
              <a:rPr lang="en-US" sz="2200" dirty="0"/>
              <a:t>He coined the term “Biopower”.</a:t>
            </a:r>
          </a:p>
          <a:p>
            <a:pPr>
              <a:lnSpc>
                <a:spcPct val="90000"/>
              </a:lnSpc>
            </a:pPr>
            <a:r>
              <a:rPr lang="en-US" sz="2200" dirty="0"/>
              <a:t>This refers to a dominant form of social control, especially in the west.</a:t>
            </a:r>
          </a:p>
          <a:p>
            <a:pPr>
              <a:lnSpc>
                <a:spcPct val="90000"/>
              </a:lnSpc>
            </a:pPr>
            <a:r>
              <a:rPr lang="en-US" sz="2200" dirty="0"/>
              <a:t>Biopower is vested in our everyday social life where we are subjected to self-</a:t>
            </a:r>
            <a:r>
              <a:rPr lang="en-US" sz="2200" dirty="0" err="1"/>
              <a:t>survellience</a:t>
            </a:r>
            <a:r>
              <a:rPr lang="en-US" sz="2200" dirty="0"/>
              <a:t> and self-discipline.</a:t>
            </a:r>
          </a:p>
        </p:txBody>
      </p:sp>
      <p:pic>
        <p:nvPicPr>
          <p:cNvPr id="2050" name="Picture 2" descr="Image result for foucault">
            <a:extLst>
              <a:ext uri="{FF2B5EF4-FFF2-40B4-BE49-F238E27FC236}">
                <a16:creationId xmlns:a16="http://schemas.microsoft.com/office/drawing/2014/main" id="{86DB6816-E8CD-41D5-815E-D2AED9424E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8638"/>
          <a:stretch/>
        </p:blipFill>
        <p:spPr bwMode="auto">
          <a:xfrm>
            <a:off x="4648200" y="1600200"/>
            <a:ext cx="4038600" cy="4525963"/>
          </a:xfrm>
          <a:prstGeom prst="rect">
            <a:avLst/>
          </a:prstGeom>
          <a:solidFill>
            <a:srgbClr val="FFFFFF"/>
          </a:solidFill>
        </p:spPr>
      </p:pic>
    </p:spTree>
    <p:extLst>
      <p:ext uri="{BB962C8B-B14F-4D97-AF65-F5344CB8AC3E}">
        <p14:creationId xmlns:p14="http://schemas.microsoft.com/office/powerpoint/2010/main" val="28599632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nchor="ctr">
            <a:normAutofit/>
          </a:bodyPr>
          <a:lstStyle/>
          <a:p>
            <a:pPr>
              <a:lnSpc>
                <a:spcPct val="90000"/>
              </a:lnSpc>
            </a:pPr>
            <a:r>
              <a:rPr lang="en-US" sz="3700" dirty="0"/>
              <a:t>Michael Foucault  (1926-1984)</a:t>
            </a:r>
            <a:br>
              <a:rPr lang="en-US" sz="3700" dirty="0"/>
            </a:br>
            <a:r>
              <a:rPr lang="en-US" sz="2400" dirty="0"/>
              <a:t>French philosopher and social theorist</a:t>
            </a:r>
          </a:p>
        </p:txBody>
      </p:sp>
      <p:sp>
        <p:nvSpPr>
          <p:cNvPr id="3" name="Content Placeholder 2"/>
          <p:cNvSpPr>
            <a:spLocks noGrp="1"/>
          </p:cNvSpPr>
          <p:nvPr>
            <p:ph sz="half" idx="1"/>
          </p:nvPr>
        </p:nvSpPr>
        <p:spPr>
          <a:xfrm>
            <a:off x="457200" y="1330801"/>
            <a:ext cx="4450080" cy="5064760"/>
          </a:xfrm>
          <a:prstGeom prst="rect">
            <a:avLst/>
          </a:prstGeom>
        </p:spPr>
        <p:txBody>
          <a:bodyPr>
            <a:noAutofit/>
          </a:bodyPr>
          <a:lstStyle/>
          <a:p>
            <a:pPr>
              <a:lnSpc>
                <a:spcPct val="90000"/>
              </a:lnSpc>
            </a:pPr>
            <a:r>
              <a:rPr lang="en-US" dirty="0"/>
              <a:t>Culture “inscribes” on the body to transform it over time. (1980).</a:t>
            </a:r>
          </a:p>
          <a:p>
            <a:pPr>
              <a:lnSpc>
                <a:spcPct val="90000"/>
              </a:lnSpc>
            </a:pPr>
            <a:r>
              <a:rPr lang="en-US" dirty="0"/>
              <a:t>The experiences that an individual has is deeply related to the manner in which they conduct their body.</a:t>
            </a:r>
          </a:p>
          <a:p>
            <a:pPr>
              <a:lnSpc>
                <a:spcPct val="90000"/>
              </a:lnSpc>
            </a:pPr>
            <a:r>
              <a:rPr lang="en-US" dirty="0"/>
              <a:t>The same body can sometimes be the site for knowledge and sometimes for discipline and punishment (1977).</a:t>
            </a:r>
          </a:p>
        </p:txBody>
      </p:sp>
      <p:pic>
        <p:nvPicPr>
          <p:cNvPr id="2050" name="Picture 2" descr="Image result for foucault">
            <a:extLst>
              <a:ext uri="{FF2B5EF4-FFF2-40B4-BE49-F238E27FC236}">
                <a16:creationId xmlns:a16="http://schemas.microsoft.com/office/drawing/2014/main" id="{86DB6816-E8CD-41D5-815E-D2AED9424E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8638"/>
          <a:stretch/>
        </p:blipFill>
        <p:spPr bwMode="auto">
          <a:xfrm>
            <a:off x="5110480" y="1600200"/>
            <a:ext cx="3576320" cy="4525963"/>
          </a:xfrm>
          <a:prstGeom prst="rect">
            <a:avLst/>
          </a:prstGeom>
          <a:solidFill>
            <a:srgbClr val="FFFFFF"/>
          </a:solidFill>
        </p:spPr>
      </p:pic>
    </p:spTree>
    <p:extLst>
      <p:ext uri="{BB962C8B-B14F-4D97-AF65-F5344CB8AC3E}">
        <p14:creationId xmlns:p14="http://schemas.microsoft.com/office/powerpoint/2010/main" val="31776379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Alternative genders – 3</a:t>
            </a:r>
            <a:r>
              <a:rPr lang="en-GB" baseline="30000" dirty="0"/>
              <a:t>rd</a:t>
            </a:r>
            <a:r>
              <a:rPr lang="en-GB" dirty="0"/>
              <a:t> gender</a:t>
            </a:r>
          </a:p>
        </p:txBody>
      </p:sp>
      <p:sp>
        <p:nvSpPr>
          <p:cNvPr id="3" name="Content Placeholder 2"/>
          <p:cNvSpPr>
            <a:spLocks noGrp="1"/>
          </p:cNvSpPr>
          <p:nvPr>
            <p:ph idx="1"/>
          </p:nvPr>
        </p:nvSpPr>
        <p:spPr/>
        <p:txBody>
          <a:bodyPr>
            <a:normAutofit/>
          </a:bodyPr>
          <a:lstStyle/>
          <a:p>
            <a:r>
              <a:rPr lang="en-GB" i="1" dirty="0" err="1"/>
              <a:t>Xanith</a:t>
            </a:r>
            <a:r>
              <a:rPr lang="en-GB" dirty="0"/>
              <a:t> (Islamic society Oman) – who have both masculine and feminine characteristics</a:t>
            </a:r>
          </a:p>
          <a:p>
            <a:r>
              <a:rPr lang="en-GB" i="1" dirty="0" err="1"/>
              <a:t>Berdache</a:t>
            </a:r>
            <a:r>
              <a:rPr lang="en-GB" dirty="0"/>
              <a:t> – ‘manly-hearted women’ or ‘two-spirit’ of Native American groups who reject traditional roles (shamans)</a:t>
            </a:r>
          </a:p>
          <a:p>
            <a:r>
              <a:rPr lang="en-GB" i="1" dirty="0" err="1"/>
              <a:t>Mahu</a:t>
            </a:r>
            <a:r>
              <a:rPr lang="en-GB" dirty="0"/>
              <a:t> – Tahitian men who behave as women</a:t>
            </a:r>
          </a:p>
          <a:p>
            <a:pPr>
              <a:buNone/>
            </a:pPr>
            <a:r>
              <a:rPr lang="en-GB" sz="2400" dirty="0"/>
              <a:t>(Lassiter,2006:135-6)</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8" name="Picture 4" descr="http://farm4.static.flickr.com/3017/2989485478_e42d882d35.jpg"/>
          <p:cNvPicPr>
            <a:picLocks noChangeAspect="1" noChangeArrowheads="1"/>
          </p:cNvPicPr>
          <p:nvPr/>
        </p:nvPicPr>
        <p:blipFill>
          <a:blip r:embed="rId2" cstate="screen"/>
          <a:srcRect/>
          <a:stretch>
            <a:fillRect/>
          </a:stretch>
        </p:blipFill>
        <p:spPr bwMode="auto">
          <a:xfrm>
            <a:off x="251520" y="1772816"/>
            <a:ext cx="3276600" cy="4362450"/>
          </a:xfrm>
          <a:prstGeom prst="rect">
            <a:avLst/>
          </a:prstGeom>
          <a:noFill/>
        </p:spPr>
      </p:pic>
      <p:pic>
        <p:nvPicPr>
          <p:cNvPr id="21510" name="Picture 6" descr="http://www.soc.ucsb.edu/sexinfo/images/berdache.jpg"/>
          <p:cNvPicPr>
            <a:picLocks noChangeAspect="1" noChangeArrowheads="1"/>
          </p:cNvPicPr>
          <p:nvPr/>
        </p:nvPicPr>
        <p:blipFill>
          <a:blip r:embed="rId3" cstate="screen"/>
          <a:srcRect/>
          <a:stretch>
            <a:fillRect/>
          </a:stretch>
        </p:blipFill>
        <p:spPr bwMode="auto">
          <a:xfrm>
            <a:off x="3563888" y="692696"/>
            <a:ext cx="2200275" cy="3467100"/>
          </a:xfrm>
          <a:prstGeom prst="rect">
            <a:avLst/>
          </a:prstGeom>
          <a:noFill/>
        </p:spPr>
      </p:pic>
      <p:pic>
        <p:nvPicPr>
          <p:cNvPr id="21512" name="Picture 8" descr="http://www.medium4you.be/local/cache-vignettes/L300xH418/mahu-tahiti1ab62-019f0.jpg"/>
          <p:cNvPicPr>
            <a:picLocks noChangeAspect="1" noChangeArrowheads="1"/>
          </p:cNvPicPr>
          <p:nvPr/>
        </p:nvPicPr>
        <p:blipFill>
          <a:blip r:embed="rId4" cstate="screen"/>
          <a:srcRect/>
          <a:stretch>
            <a:fillRect/>
          </a:stretch>
        </p:blipFill>
        <p:spPr bwMode="auto">
          <a:xfrm>
            <a:off x="5724128" y="1700808"/>
            <a:ext cx="3133725" cy="4362450"/>
          </a:xfrm>
          <a:prstGeom prst="rect">
            <a:avLst/>
          </a:prstGeom>
          <a:noFill/>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4424" y="498970"/>
            <a:ext cx="7610476" cy="1539286"/>
          </a:xfrm>
        </p:spPr>
        <p:txBody>
          <a:bodyPr/>
          <a:lstStyle/>
          <a:p>
            <a:r>
              <a:rPr lang="en-GB" i="1" dirty="0" err="1"/>
              <a:t>Xanith</a:t>
            </a:r>
            <a:r>
              <a:rPr lang="en-GB" dirty="0"/>
              <a:t> (</a:t>
            </a:r>
            <a:r>
              <a:rPr lang="en-GB" dirty="0" err="1"/>
              <a:t>Wikan</a:t>
            </a:r>
            <a:r>
              <a:rPr lang="en-GB" dirty="0"/>
              <a:t> 1977)</a:t>
            </a:r>
          </a:p>
        </p:txBody>
      </p:sp>
      <p:sp>
        <p:nvSpPr>
          <p:cNvPr id="3" name="Content Placeholder 2"/>
          <p:cNvSpPr>
            <a:spLocks noGrp="1"/>
          </p:cNvSpPr>
          <p:nvPr>
            <p:ph idx="1"/>
          </p:nvPr>
        </p:nvSpPr>
        <p:spPr>
          <a:xfrm>
            <a:off x="793652" y="2038256"/>
            <a:ext cx="7931248" cy="4228073"/>
          </a:xfrm>
        </p:spPr>
        <p:txBody>
          <a:bodyPr>
            <a:normAutofit fontScale="92500" lnSpcReduction="10000"/>
          </a:bodyPr>
          <a:lstStyle/>
          <a:p>
            <a:r>
              <a:rPr lang="en-GB" dirty="0" err="1"/>
              <a:t>Transexualism</a:t>
            </a:r>
            <a:r>
              <a:rPr lang="en-GB" dirty="0"/>
              <a:t> in Oman</a:t>
            </a:r>
          </a:p>
          <a:p>
            <a:r>
              <a:rPr lang="en-GB" dirty="0"/>
              <a:t>‘a socially acknowledged role pattern whereby a person acts if classified as if he/she were a person of the opposite sex’ (</a:t>
            </a:r>
            <a:r>
              <a:rPr lang="en-GB" dirty="0" err="1"/>
              <a:t>p</a:t>
            </a:r>
            <a:r>
              <a:rPr lang="en-GB" dirty="0"/>
              <a:t>. 304) </a:t>
            </a:r>
          </a:p>
          <a:p>
            <a:r>
              <a:rPr lang="en-GB" dirty="0"/>
              <a:t>Able to transgress gender boundaries and interact with women who are not close relatives</a:t>
            </a:r>
          </a:p>
          <a:p>
            <a:r>
              <a:rPr lang="en-GB" dirty="0"/>
              <a:t>May also take on the role of homosexual prostitutes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Fluidity of gender</a:t>
            </a:r>
          </a:p>
        </p:txBody>
      </p:sp>
      <p:sp>
        <p:nvSpPr>
          <p:cNvPr id="3" name="Content Placeholder 2"/>
          <p:cNvSpPr>
            <a:spLocks noGrp="1"/>
          </p:cNvSpPr>
          <p:nvPr>
            <p:ph idx="1"/>
          </p:nvPr>
        </p:nvSpPr>
        <p:spPr/>
        <p:txBody>
          <a:bodyPr/>
          <a:lstStyle/>
          <a:p>
            <a:r>
              <a:rPr lang="en-GB" dirty="0"/>
              <a:t>May become a man, may remain a ‘woman’, or alternate between roles</a:t>
            </a:r>
          </a:p>
          <a:p>
            <a:r>
              <a:rPr lang="en-GB" dirty="0"/>
              <a:t>Generally classified as ‘men’ as they become older</a:t>
            </a:r>
          </a:p>
          <a:p>
            <a:r>
              <a:rPr lang="en-GB" dirty="0"/>
              <a:t>Fluidity of gender and sexuality in a social context with strict sex boundaries </a:t>
            </a:r>
          </a:p>
          <a:p>
            <a:r>
              <a:rPr lang="en-GB" i="1" dirty="0" err="1"/>
              <a:t>Xanith</a:t>
            </a:r>
            <a:r>
              <a:rPr lang="en-GB" dirty="0"/>
              <a:t> become men by marrying women and through sexual relations with women</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Performing gender roles</a:t>
            </a:r>
          </a:p>
        </p:txBody>
      </p:sp>
      <p:sp>
        <p:nvSpPr>
          <p:cNvPr id="3" name="Content Placeholder 2"/>
          <p:cNvSpPr>
            <a:spLocks noGrp="1"/>
          </p:cNvSpPr>
          <p:nvPr>
            <p:ph idx="1"/>
          </p:nvPr>
        </p:nvSpPr>
        <p:spPr>
          <a:xfrm>
            <a:off x="457200" y="1417638"/>
            <a:ext cx="8267700" cy="4848691"/>
          </a:xfrm>
        </p:spPr>
        <p:txBody>
          <a:bodyPr>
            <a:normAutofit fontScale="92500" lnSpcReduction="10000"/>
          </a:bodyPr>
          <a:lstStyle/>
          <a:p>
            <a:r>
              <a:rPr lang="en-GB" dirty="0"/>
              <a:t>Demonstration of male ‘potency’</a:t>
            </a:r>
          </a:p>
          <a:p>
            <a:r>
              <a:rPr lang="en-GB" dirty="0"/>
              <a:t>Sexual acts, not genitalia that are important</a:t>
            </a:r>
          </a:p>
          <a:p>
            <a:r>
              <a:rPr lang="en-US" dirty="0">
                <a:ea typeface="Times New Roman"/>
                <a:cs typeface="Arial"/>
              </a:rPr>
              <a:t>‘A man who acts as a women sexually, </a:t>
            </a:r>
            <a:r>
              <a:rPr lang="en-US" i="1" dirty="0">
                <a:ea typeface="Times New Roman"/>
                <a:cs typeface="Arial"/>
              </a:rPr>
              <a:t>is</a:t>
            </a:r>
            <a:r>
              <a:rPr lang="en-US" dirty="0">
                <a:ea typeface="Times New Roman"/>
                <a:cs typeface="Arial"/>
              </a:rPr>
              <a:t> a woman socially’ (p.309). </a:t>
            </a:r>
          </a:p>
          <a:p>
            <a:r>
              <a:rPr lang="en-US" dirty="0">
                <a:ea typeface="Times New Roman"/>
                <a:cs typeface="Arial"/>
              </a:rPr>
              <a:t>Nevertheless, identities are still </a:t>
            </a:r>
            <a:r>
              <a:rPr lang="en-US" i="1" u="sng" dirty="0">
                <a:ea typeface="Times New Roman"/>
                <a:cs typeface="Arial"/>
              </a:rPr>
              <a:t>ascribed</a:t>
            </a:r>
            <a:r>
              <a:rPr lang="en-US" dirty="0">
                <a:ea typeface="Times New Roman"/>
                <a:cs typeface="Arial"/>
              </a:rPr>
              <a:t> by biology (but can be </a:t>
            </a:r>
            <a:r>
              <a:rPr lang="en-US" i="1" u="sng" dirty="0">
                <a:ea typeface="Times New Roman"/>
                <a:cs typeface="Arial"/>
              </a:rPr>
              <a:t>achieved</a:t>
            </a:r>
            <a:r>
              <a:rPr lang="en-US" dirty="0">
                <a:ea typeface="Times New Roman"/>
                <a:cs typeface="Arial"/>
              </a:rPr>
              <a:t> culturally)</a:t>
            </a:r>
          </a:p>
          <a:p>
            <a:r>
              <a:rPr lang="en-US" i="1" dirty="0" err="1">
                <a:ea typeface="Times New Roman"/>
                <a:cs typeface="Arial"/>
              </a:rPr>
              <a:t>Xanith</a:t>
            </a:r>
            <a:r>
              <a:rPr lang="en-US" dirty="0">
                <a:ea typeface="Times New Roman"/>
                <a:cs typeface="Arial"/>
              </a:rPr>
              <a:t> are </a:t>
            </a:r>
            <a:r>
              <a:rPr lang="en-US" dirty="0" err="1">
                <a:ea typeface="Times New Roman"/>
                <a:cs typeface="Arial"/>
              </a:rPr>
              <a:t>anomolies</a:t>
            </a:r>
            <a:r>
              <a:rPr lang="en-US" dirty="0">
                <a:ea typeface="Times New Roman"/>
                <a:cs typeface="Arial"/>
              </a:rPr>
              <a:t>, they are dealt with by classifying them as women</a:t>
            </a:r>
          </a:p>
          <a:p>
            <a:r>
              <a:rPr lang="en-US" dirty="0">
                <a:ea typeface="Times New Roman"/>
                <a:cs typeface="Arial"/>
              </a:rPr>
              <a:t>This enables them to have access to the female world</a:t>
            </a:r>
            <a:endParaRPr lang="en-GB" dirty="0">
              <a:ea typeface="Times New Roman"/>
              <a:cs typeface="Times New Roman"/>
            </a:endParaRPr>
          </a:p>
          <a:p>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role of </a:t>
            </a:r>
            <a:r>
              <a:rPr lang="en-GB" i="1" dirty="0" err="1"/>
              <a:t>Xanith</a:t>
            </a:r>
            <a:endParaRPr lang="en-GB" i="1" dirty="0"/>
          </a:p>
        </p:txBody>
      </p:sp>
      <p:sp>
        <p:nvSpPr>
          <p:cNvPr id="3" name="Content Placeholder 2"/>
          <p:cNvSpPr>
            <a:spLocks noGrp="1"/>
          </p:cNvSpPr>
          <p:nvPr>
            <p:ph idx="1"/>
          </p:nvPr>
        </p:nvSpPr>
        <p:spPr/>
        <p:txBody>
          <a:bodyPr>
            <a:normAutofit fontScale="92500" lnSpcReduction="10000"/>
          </a:bodyPr>
          <a:lstStyle/>
          <a:p>
            <a:r>
              <a:rPr lang="en-GB" dirty="0"/>
              <a:t>Brings the idealised role of women into sharp relief</a:t>
            </a:r>
          </a:p>
          <a:p>
            <a:r>
              <a:rPr lang="en-GB" dirty="0"/>
              <a:t>Prostitution as an outlet for male sexual needs</a:t>
            </a:r>
          </a:p>
          <a:p>
            <a:r>
              <a:rPr lang="en-GB" dirty="0"/>
              <a:t>Women remain untainted</a:t>
            </a:r>
          </a:p>
          <a:p>
            <a:r>
              <a:rPr lang="en-GB" dirty="0"/>
              <a:t>Left in peace: their activities are shameful but more shameful to draw attention to them</a:t>
            </a:r>
          </a:p>
          <a:p>
            <a:r>
              <a:rPr lang="en-GB" dirty="0"/>
              <a:t>They are a safety valve for men</a:t>
            </a:r>
          </a:p>
          <a:p>
            <a:r>
              <a:rPr lang="en-GB" dirty="0"/>
              <a:t>Men’s status does not impede on women’s honour</a:t>
            </a:r>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Issues and outstanding questions</a:t>
            </a:r>
          </a:p>
        </p:txBody>
      </p:sp>
      <p:sp>
        <p:nvSpPr>
          <p:cNvPr id="3" name="Content Placeholder 2"/>
          <p:cNvSpPr>
            <a:spLocks noGrp="1"/>
          </p:cNvSpPr>
          <p:nvPr>
            <p:ph idx="1"/>
          </p:nvPr>
        </p:nvSpPr>
        <p:spPr>
          <a:xfrm>
            <a:off x="1114424" y="1723714"/>
            <a:ext cx="7610476" cy="3687227"/>
          </a:xfrm>
        </p:spPr>
        <p:txBody>
          <a:bodyPr>
            <a:normAutofit/>
          </a:bodyPr>
          <a:lstStyle/>
          <a:p>
            <a:r>
              <a:rPr lang="en-GB" dirty="0"/>
              <a:t>What about women’s sexuality? </a:t>
            </a:r>
          </a:p>
          <a:p>
            <a:r>
              <a:rPr lang="en-GB" dirty="0"/>
              <a:t>Do </a:t>
            </a:r>
            <a:r>
              <a:rPr lang="en-GB" dirty="0" err="1"/>
              <a:t>Xanith’s</a:t>
            </a:r>
            <a:r>
              <a:rPr lang="en-GB" dirty="0"/>
              <a:t> reiterate the sexual control of women? </a:t>
            </a:r>
          </a:p>
          <a:p>
            <a:r>
              <a:rPr lang="en-GB" dirty="0"/>
              <a:t>Are </a:t>
            </a:r>
            <a:r>
              <a:rPr lang="en-GB" dirty="0" err="1"/>
              <a:t>Xanith</a:t>
            </a:r>
            <a:r>
              <a:rPr lang="en-GB" dirty="0"/>
              <a:t> integrated into Omani society? </a:t>
            </a:r>
          </a:p>
          <a:p>
            <a:r>
              <a:rPr lang="en-GB" dirty="0"/>
              <a:t> Their role of servant and prostitute?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a:t>Travestis</a:t>
            </a:r>
            <a:r>
              <a:rPr lang="en-GB" dirty="0"/>
              <a:t> (Cornwall 1994)</a:t>
            </a:r>
          </a:p>
        </p:txBody>
      </p:sp>
      <p:sp>
        <p:nvSpPr>
          <p:cNvPr id="3" name="Content Placeholder 2"/>
          <p:cNvSpPr>
            <a:spLocks noGrp="1"/>
          </p:cNvSpPr>
          <p:nvPr>
            <p:ph idx="1"/>
          </p:nvPr>
        </p:nvSpPr>
        <p:spPr>
          <a:xfrm>
            <a:off x="1114424" y="1417638"/>
            <a:ext cx="7610476" cy="4848691"/>
          </a:xfrm>
        </p:spPr>
        <p:txBody>
          <a:bodyPr>
            <a:normAutofit fontScale="85000" lnSpcReduction="20000"/>
          </a:bodyPr>
          <a:lstStyle/>
          <a:p>
            <a:r>
              <a:rPr lang="en-GB" dirty="0" err="1"/>
              <a:t>Travestis</a:t>
            </a:r>
            <a:r>
              <a:rPr lang="en-GB" dirty="0"/>
              <a:t> in Brazil </a:t>
            </a:r>
          </a:p>
          <a:p>
            <a:r>
              <a:rPr lang="en-GB" dirty="0"/>
              <a:t> ‘it is not possession of a penis that confers ‘maleness’. Rather, it is the </a:t>
            </a:r>
            <a:r>
              <a:rPr lang="en-GB" i="1" dirty="0"/>
              <a:t>use</a:t>
            </a:r>
            <a:r>
              <a:rPr lang="en-GB" dirty="0"/>
              <a:t> of the penis to penetrate that the </a:t>
            </a:r>
            <a:r>
              <a:rPr lang="en-GB" i="1" dirty="0" err="1"/>
              <a:t>travesti</a:t>
            </a:r>
            <a:r>
              <a:rPr lang="en-GB" i="1" dirty="0"/>
              <a:t> </a:t>
            </a:r>
            <a:r>
              <a:rPr lang="en-GB" dirty="0"/>
              <a:t>crosses the boundary [into masculinity]’ (</a:t>
            </a:r>
            <a:r>
              <a:rPr lang="en-GB" dirty="0" err="1"/>
              <a:t>p</a:t>
            </a:r>
            <a:r>
              <a:rPr lang="en-GB" dirty="0"/>
              <a:t>. 129)</a:t>
            </a:r>
          </a:p>
          <a:p>
            <a:r>
              <a:rPr lang="en-GB" dirty="0"/>
              <a:t>They resist definition as either male or female</a:t>
            </a:r>
          </a:p>
          <a:p>
            <a:r>
              <a:rPr lang="en-GB" dirty="0"/>
              <a:t>Mutability of gender that raises the analytical value of  the term</a:t>
            </a:r>
          </a:p>
          <a:p>
            <a:r>
              <a:rPr lang="en-GB" dirty="0"/>
              <a:t>‘In representing femininity as passive, subordinate and a mere object of masculine desire, the travesty supports  - and exemplifies  -  a particular version of masculinity...</a:t>
            </a:r>
            <a:r>
              <a:rPr lang="en-GB" i="1" dirty="0" err="1"/>
              <a:t>travestis</a:t>
            </a:r>
            <a:r>
              <a:rPr lang="en-GB" dirty="0"/>
              <a:t> reaffirm the myth of the macho’. (</a:t>
            </a:r>
            <a:r>
              <a:rPr lang="en-GB" dirty="0" err="1"/>
              <a:t>p</a:t>
            </a:r>
            <a:r>
              <a:rPr lang="en-GB" dirty="0"/>
              <a:t>. 130)</a:t>
            </a:r>
          </a:p>
          <a:p>
            <a:endParaRPr lang="en-GB" b="1"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Examples</a:t>
            </a:r>
          </a:p>
        </p:txBody>
      </p:sp>
      <p:sp>
        <p:nvSpPr>
          <p:cNvPr id="3" name="Content Placeholder 2"/>
          <p:cNvSpPr>
            <a:spLocks noGrp="1"/>
          </p:cNvSpPr>
          <p:nvPr>
            <p:ph idx="1"/>
          </p:nvPr>
        </p:nvSpPr>
        <p:spPr>
          <a:xfrm>
            <a:off x="457200" y="1417638"/>
            <a:ext cx="8267700" cy="5440362"/>
          </a:xfrm>
        </p:spPr>
        <p:txBody>
          <a:bodyPr>
            <a:normAutofit fontScale="85000" lnSpcReduction="10000"/>
          </a:bodyPr>
          <a:lstStyle/>
          <a:p>
            <a:r>
              <a:rPr lang="en-GB" dirty="0" err="1"/>
              <a:t>Kathoey</a:t>
            </a:r>
            <a:r>
              <a:rPr lang="en-GB" dirty="0"/>
              <a:t> in Thailand</a:t>
            </a:r>
          </a:p>
          <a:p>
            <a:pPr lvl="1"/>
            <a:r>
              <a:rPr lang="en-GB" dirty="0"/>
              <a:t>‘Women of the second type’ </a:t>
            </a:r>
          </a:p>
          <a:p>
            <a:pPr lvl="1"/>
            <a:r>
              <a:rPr lang="en-GB" dirty="0"/>
              <a:t>Men who cross dress and have sexual relations with men</a:t>
            </a:r>
          </a:p>
          <a:p>
            <a:r>
              <a:rPr lang="en-GB" dirty="0" err="1"/>
              <a:t>Hijras</a:t>
            </a:r>
            <a:r>
              <a:rPr lang="en-GB" dirty="0"/>
              <a:t> in India</a:t>
            </a:r>
          </a:p>
          <a:p>
            <a:pPr lvl="1"/>
            <a:r>
              <a:rPr lang="en-GB" dirty="0"/>
              <a:t>Eunuch, hermaphrodites and impotent males</a:t>
            </a:r>
          </a:p>
          <a:p>
            <a:pPr lvl="1"/>
            <a:r>
              <a:rPr lang="en-GB" dirty="0"/>
              <a:t>Has the power to curse families, but generally marginalised</a:t>
            </a:r>
          </a:p>
          <a:p>
            <a:r>
              <a:rPr lang="en-GB" dirty="0"/>
              <a:t>Albanian Sworn Virgins</a:t>
            </a:r>
          </a:p>
          <a:p>
            <a:pPr lvl="1"/>
            <a:r>
              <a:rPr lang="en-GB" dirty="0"/>
              <a:t>Women who take vows of celibacy and take on the social roles of men</a:t>
            </a:r>
          </a:p>
          <a:p>
            <a:r>
              <a:rPr lang="en-GB" dirty="0" err="1"/>
              <a:t>Bacha</a:t>
            </a:r>
            <a:r>
              <a:rPr lang="en-GB" dirty="0"/>
              <a:t> Posh in Afghanistan</a:t>
            </a:r>
          </a:p>
          <a:p>
            <a:pPr lvl="1"/>
            <a:r>
              <a:rPr lang="en-GB" dirty="0"/>
              <a:t>When a family has no sons, a daughter takes on the role of a boy; and a boy is dressed as a girl to “entertain”</a:t>
            </a:r>
          </a:p>
          <a:p>
            <a:pPr lvl="1"/>
            <a:r>
              <a:rPr lang="en-GB" dirty="0"/>
              <a:t>Reverts to female role on entering puberty</a:t>
            </a:r>
          </a:p>
          <a:p>
            <a:pPr lvl="1">
              <a:buNone/>
            </a:pPr>
            <a:endParaRPr lang="en-GB" b="1"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dancing boys of Afghanistan</a:t>
            </a:r>
          </a:p>
        </p:txBody>
      </p:sp>
      <p:pic>
        <p:nvPicPr>
          <p:cNvPr id="24578" name="Picture 2" descr="ImageShack, share photos, pictures, free image hosting, free video hosting, image hosting, video hosting, photo image hosting site, video hosting site"/>
          <p:cNvPicPr>
            <a:picLocks noChangeAspect="1" noChangeArrowheads="1"/>
          </p:cNvPicPr>
          <p:nvPr/>
        </p:nvPicPr>
        <p:blipFill>
          <a:blip r:embed="rId2" cstate="screen"/>
          <a:srcRect/>
          <a:stretch>
            <a:fillRect/>
          </a:stretch>
        </p:blipFill>
        <p:spPr bwMode="auto">
          <a:xfrm>
            <a:off x="683568" y="2420888"/>
            <a:ext cx="4095750" cy="2924176"/>
          </a:xfrm>
          <a:prstGeom prst="rect">
            <a:avLst/>
          </a:prstGeom>
          <a:noFill/>
        </p:spPr>
      </p:pic>
      <p:pic>
        <p:nvPicPr>
          <p:cNvPr id="24580" name="Picture 4" descr="http://english.taand.com/images/articles/2010_04/1007/u2_466.jpg"/>
          <p:cNvPicPr>
            <a:picLocks noChangeAspect="1" noChangeArrowheads="1"/>
          </p:cNvPicPr>
          <p:nvPr/>
        </p:nvPicPr>
        <p:blipFill>
          <a:blip r:embed="rId3" cstate="screen"/>
          <a:srcRect/>
          <a:stretch>
            <a:fillRect/>
          </a:stretch>
        </p:blipFill>
        <p:spPr bwMode="auto">
          <a:xfrm>
            <a:off x="5148064" y="2276872"/>
            <a:ext cx="3333750" cy="3238500"/>
          </a:xfrm>
          <a:prstGeom prst="rect">
            <a:avLst/>
          </a:prstGeom>
          <a:noFill/>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Fluid Sexuality (</a:t>
            </a:r>
            <a:r>
              <a:rPr lang="en-GB" dirty="0" err="1"/>
              <a:t>Herdt</a:t>
            </a:r>
            <a:r>
              <a:rPr lang="en-GB" dirty="0"/>
              <a:t> 1987)</a:t>
            </a:r>
          </a:p>
        </p:txBody>
      </p:sp>
      <p:sp>
        <p:nvSpPr>
          <p:cNvPr id="3" name="Content Placeholder 2"/>
          <p:cNvSpPr>
            <a:spLocks noGrp="1"/>
          </p:cNvSpPr>
          <p:nvPr>
            <p:ph sz="half" idx="1"/>
          </p:nvPr>
        </p:nvSpPr>
        <p:spPr>
          <a:xfrm>
            <a:off x="429537" y="1417638"/>
            <a:ext cx="4423075" cy="4859337"/>
          </a:xfrm>
        </p:spPr>
        <p:txBody>
          <a:bodyPr>
            <a:normAutofit lnSpcReduction="10000"/>
          </a:bodyPr>
          <a:lstStyle/>
          <a:p>
            <a:r>
              <a:rPr lang="en-GB" dirty="0"/>
              <a:t>The </a:t>
            </a:r>
            <a:r>
              <a:rPr lang="en-GB" dirty="0" err="1"/>
              <a:t>Etoro/Sambia</a:t>
            </a:r>
            <a:r>
              <a:rPr lang="en-GB" dirty="0"/>
              <a:t> in </a:t>
            </a:r>
            <a:r>
              <a:rPr lang="en-GB" dirty="0" err="1"/>
              <a:t>Papau</a:t>
            </a:r>
            <a:r>
              <a:rPr lang="en-GB" dirty="0"/>
              <a:t> New Guinea</a:t>
            </a:r>
          </a:p>
          <a:p>
            <a:r>
              <a:rPr lang="en-GB" dirty="0"/>
              <a:t>Examines the separation of sexuality from sex and gender</a:t>
            </a:r>
          </a:p>
          <a:p>
            <a:r>
              <a:rPr lang="en-GB" dirty="0"/>
              <a:t>Girls attain womanhood ‘naturally’ (menstruation)</a:t>
            </a:r>
          </a:p>
          <a:p>
            <a:r>
              <a:rPr lang="en-GB" dirty="0"/>
              <a:t>In boys, manhood has to be acquired through culturally-validated (but coerced) homosexual acts</a:t>
            </a:r>
          </a:p>
        </p:txBody>
      </p:sp>
      <p:pic>
        <p:nvPicPr>
          <p:cNvPr id="5" name="Picture 4"/>
          <p:cNvPicPr>
            <a:picLocks noChangeAspect="1"/>
          </p:cNvPicPr>
          <p:nvPr/>
        </p:nvPicPr>
        <p:blipFill>
          <a:blip r:embed="rId2"/>
          <a:stretch>
            <a:fillRect/>
          </a:stretch>
        </p:blipFill>
        <p:spPr>
          <a:xfrm>
            <a:off x="5450612" y="1417638"/>
            <a:ext cx="2763976" cy="3974749"/>
          </a:xfrm>
          <a:prstGeom prst="rect">
            <a:avLst/>
          </a:prstGeom>
        </p:spPr>
      </p:pic>
      <p:pic>
        <p:nvPicPr>
          <p:cNvPr id="6" name="Picture 5"/>
          <p:cNvPicPr>
            <a:picLocks noChangeAspect="1"/>
          </p:cNvPicPr>
          <p:nvPr/>
        </p:nvPicPr>
        <p:blipFill>
          <a:blip r:embed="rId3"/>
          <a:stretch>
            <a:fillRect/>
          </a:stretch>
        </p:blipFill>
        <p:spPr>
          <a:xfrm>
            <a:off x="6832600" y="2997995"/>
            <a:ext cx="2311400" cy="3505200"/>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Ritualised Homosexuality</a:t>
            </a:r>
          </a:p>
        </p:txBody>
      </p:sp>
      <p:sp>
        <p:nvSpPr>
          <p:cNvPr id="3" name="Content Placeholder 2"/>
          <p:cNvSpPr>
            <a:spLocks noGrp="1"/>
          </p:cNvSpPr>
          <p:nvPr>
            <p:ph sz="half" idx="1"/>
          </p:nvPr>
        </p:nvSpPr>
        <p:spPr>
          <a:xfrm>
            <a:off x="578941" y="1600200"/>
            <a:ext cx="4526867" cy="4525963"/>
          </a:xfrm>
        </p:spPr>
        <p:txBody>
          <a:bodyPr>
            <a:normAutofit fontScale="85000" lnSpcReduction="20000"/>
          </a:bodyPr>
          <a:lstStyle/>
          <a:p>
            <a:r>
              <a:rPr lang="en-GB" dirty="0"/>
              <a:t>Part of the male initiation process</a:t>
            </a:r>
          </a:p>
          <a:p>
            <a:r>
              <a:rPr lang="en-GB" dirty="0"/>
              <a:t>Key act of oral sex; younger boys are the passive partners to older boys</a:t>
            </a:r>
          </a:p>
          <a:p>
            <a:r>
              <a:rPr lang="en-GB" dirty="0"/>
              <a:t>Boys acquire masculinity through the ingestion of semen</a:t>
            </a:r>
          </a:p>
          <a:p>
            <a:r>
              <a:rPr lang="en-GB" dirty="0" err="1"/>
              <a:t>Nosebleeding</a:t>
            </a:r>
            <a:r>
              <a:rPr lang="en-GB" dirty="0"/>
              <a:t> purifies women’s pollution</a:t>
            </a:r>
          </a:p>
          <a:p>
            <a:r>
              <a:rPr lang="en-GB" dirty="0"/>
              <a:t>The boys sexual life is a trajectory; homosexuality, bisexuality, then exclusive heterosexuality (in theory) </a:t>
            </a:r>
          </a:p>
        </p:txBody>
      </p:sp>
      <p:pic>
        <p:nvPicPr>
          <p:cNvPr id="5" name="Picture 4"/>
          <p:cNvPicPr>
            <a:picLocks noChangeAspect="1"/>
          </p:cNvPicPr>
          <p:nvPr/>
        </p:nvPicPr>
        <p:blipFill>
          <a:blip r:embed="rId2"/>
          <a:stretch>
            <a:fillRect/>
          </a:stretch>
        </p:blipFill>
        <p:spPr>
          <a:xfrm>
            <a:off x="5105808" y="2005871"/>
            <a:ext cx="3607885" cy="3681412"/>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nchor="ctr">
            <a:normAutofit/>
          </a:bodyPr>
          <a:lstStyle/>
          <a:p>
            <a:r>
              <a:rPr lang="en-GB" dirty="0"/>
              <a:t>Dead body politics</a:t>
            </a:r>
          </a:p>
        </p:txBody>
      </p:sp>
      <p:sp>
        <p:nvSpPr>
          <p:cNvPr id="3" name="Content Placeholder 2"/>
          <p:cNvSpPr>
            <a:spLocks noGrp="1"/>
          </p:cNvSpPr>
          <p:nvPr>
            <p:ph sz="half" idx="1"/>
          </p:nvPr>
        </p:nvSpPr>
        <p:spPr>
          <a:xfrm>
            <a:off x="457200" y="1600200"/>
            <a:ext cx="4038600" cy="4525963"/>
          </a:xfrm>
          <a:prstGeom prst="rect">
            <a:avLst/>
          </a:prstGeom>
        </p:spPr>
        <p:txBody>
          <a:bodyPr>
            <a:normAutofit/>
          </a:bodyPr>
          <a:lstStyle/>
          <a:p>
            <a:pPr>
              <a:lnSpc>
                <a:spcPct val="90000"/>
              </a:lnSpc>
            </a:pPr>
            <a:r>
              <a:rPr lang="en-GB" sz="2400" dirty="0"/>
              <a:t>Bodies can have active political posthumous life.</a:t>
            </a:r>
          </a:p>
          <a:p>
            <a:pPr>
              <a:lnSpc>
                <a:spcPct val="90000"/>
              </a:lnSpc>
            </a:pPr>
            <a:r>
              <a:rPr lang="en-GB" sz="2400" dirty="0"/>
              <a:t>“The experience of individuality in modern culture is bound up with that of death” (Foucault 1973: 237).</a:t>
            </a:r>
          </a:p>
          <a:p>
            <a:pPr>
              <a:lnSpc>
                <a:spcPct val="90000"/>
              </a:lnSpc>
            </a:pPr>
            <a:r>
              <a:rPr lang="en-US" sz="2400" dirty="0"/>
              <a:t>A dead body continues to retain its characteristics and follows the political discourse of systematizing and monitoring social </a:t>
            </a:r>
            <a:r>
              <a:rPr lang="en-US" sz="2400" dirty="0" err="1"/>
              <a:t>behaviour</a:t>
            </a:r>
            <a:r>
              <a:rPr lang="en-US" sz="2400" dirty="0"/>
              <a:t>.</a:t>
            </a:r>
            <a:endParaRPr lang="en-GB" sz="2400" dirty="0"/>
          </a:p>
          <a:p>
            <a:pPr>
              <a:lnSpc>
                <a:spcPct val="90000"/>
              </a:lnSpc>
            </a:pPr>
            <a:endParaRPr lang="en-GB" sz="2000" dirty="0"/>
          </a:p>
        </p:txBody>
      </p:sp>
      <p:pic>
        <p:nvPicPr>
          <p:cNvPr id="3074" name="Picture 2" descr="Image result for dead body politics">
            <a:extLst>
              <a:ext uri="{FF2B5EF4-FFF2-40B4-BE49-F238E27FC236}">
                <a16:creationId xmlns:a16="http://schemas.microsoft.com/office/drawing/2014/main" id="{0924A4B3-874D-4DD3-A57A-1AF8C8736C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385" r="33743" b="1"/>
          <a:stretch/>
        </p:blipFill>
        <p:spPr bwMode="auto">
          <a:xfrm>
            <a:off x="4648200" y="1600200"/>
            <a:ext cx="4038600" cy="4525963"/>
          </a:xfrm>
          <a:prstGeom prst="rect">
            <a:avLst/>
          </a:prstGeom>
          <a:solidFill>
            <a:srgbClr val="FFFFFF"/>
          </a:solidFill>
        </p:spPr>
      </p:pic>
    </p:spTree>
    <p:extLst>
      <p:ext uri="{BB962C8B-B14F-4D97-AF65-F5344CB8AC3E}">
        <p14:creationId xmlns:p14="http://schemas.microsoft.com/office/powerpoint/2010/main" val="28084657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nchor="ctr">
            <a:normAutofit fontScale="90000"/>
          </a:bodyPr>
          <a:lstStyle/>
          <a:p>
            <a:r>
              <a:rPr lang="en-GB" dirty="0"/>
              <a:t>Dead body politics</a:t>
            </a:r>
            <a:br>
              <a:rPr lang="en-GB" dirty="0"/>
            </a:br>
            <a:r>
              <a:rPr lang="en-GB" dirty="0"/>
              <a:t>Dead body as an educative model</a:t>
            </a:r>
          </a:p>
        </p:txBody>
      </p:sp>
      <p:sp>
        <p:nvSpPr>
          <p:cNvPr id="3" name="Content Placeholder 2"/>
          <p:cNvSpPr>
            <a:spLocks noGrp="1"/>
          </p:cNvSpPr>
          <p:nvPr>
            <p:ph sz="half" idx="1"/>
          </p:nvPr>
        </p:nvSpPr>
        <p:spPr>
          <a:xfrm>
            <a:off x="457200" y="1600200"/>
            <a:ext cx="4038600" cy="4983162"/>
          </a:xfrm>
          <a:prstGeom prst="rect">
            <a:avLst/>
          </a:prstGeom>
        </p:spPr>
        <p:txBody>
          <a:bodyPr>
            <a:normAutofit/>
          </a:bodyPr>
          <a:lstStyle/>
          <a:p>
            <a:pPr>
              <a:lnSpc>
                <a:spcPct val="90000"/>
              </a:lnSpc>
            </a:pPr>
            <a:r>
              <a:rPr lang="en-GB" dirty="0"/>
              <a:t>13</a:t>
            </a:r>
            <a:r>
              <a:rPr lang="en-GB" baseline="30000" dirty="0"/>
              <a:t>th</a:t>
            </a:r>
            <a:r>
              <a:rPr lang="en-GB" dirty="0"/>
              <a:t> century- Italy</a:t>
            </a:r>
          </a:p>
          <a:p>
            <a:pPr>
              <a:lnSpc>
                <a:spcPct val="90000"/>
              </a:lnSpc>
            </a:pPr>
            <a:r>
              <a:rPr lang="en-GB" dirty="0"/>
              <a:t>Dead bodies dissected and displayed in public, including theatres to educate the people.</a:t>
            </a:r>
          </a:p>
          <a:p>
            <a:pPr>
              <a:lnSpc>
                <a:spcPct val="90000"/>
              </a:lnSpc>
            </a:pPr>
            <a:r>
              <a:rPr lang="en-GB" dirty="0"/>
              <a:t>The bodies generally of “criminal origin or from lower social standings” (Ferrari 1987: 59). </a:t>
            </a:r>
          </a:p>
          <a:p>
            <a:pPr>
              <a:lnSpc>
                <a:spcPct val="90000"/>
              </a:lnSpc>
            </a:pPr>
            <a:r>
              <a:rPr lang="en-GB" dirty="0"/>
              <a:t>These are people of “little substance” (Foucault 1977: 195). </a:t>
            </a:r>
          </a:p>
          <a:p>
            <a:pPr>
              <a:lnSpc>
                <a:spcPct val="90000"/>
              </a:lnSpc>
            </a:pPr>
            <a:endParaRPr lang="en-GB" sz="2000" dirty="0"/>
          </a:p>
        </p:txBody>
      </p:sp>
      <p:pic>
        <p:nvPicPr>
          <p:cNvPr id="1026" name="Picture 2" descr="Image result for dissected bodies in public">
            <a:extLst>
              <a:ext uri="{FF2B5EF4-FFF2-40B4-BE49-F238E27FC236}">
                <a16:creationId xmlns:a16="http://schemas.microsoft.com/office/drawing/2014/main" id="{20556E36-7BAE-4FC7-98E7-C14EA97D2D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6424" y="2300717"/>
            <a:ext cx="4646295" cy="2443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5881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nchor="ctr">
            <a:normAutofit fontScale="90000"/>
          </a:bodyPr>
          <a:lstStyle/>
          <a:p>
            <a:r>
              <a:rPr lang="en-GB" dirty="0"/>
              <a:t>Dead body politics</a:t>
            </a:r>
            <a:br>
              <a:rPr lang="en-GB" dirty="0"/>
            </a:br>
            <a:r>
              <a:rPr lang="en-GB" dirty="0"/>
              <a:t>Dead body as an organ donor</a:t>
            </a:r>
          </a:p>
        </p:txBody>
      </p:sp>
      <p:sp>
        <p:nvSpPr>
          <p:cNvPr id="3" name="Content Placeholder 2"/>
          <p:cNvSpPr>
            <a:spLocks noGrp="1"/>
          </p:cNvSpPr>
          <p:nvPr>
            <p:ph sz="half" idx="1"/>
          </p:nvPr>
        </p:nvSpPr>
        <p:spPr>
          <a:xfrm>
            <a:off x="457200" y="1600200"/>
            <a:ext cx="4038600" cy="4983162"/>
          </a:xfrm>
          <a:prstGeom prst="rect">
            <a:avLst/>
          </a:prstGeom>
        </p:spPr>
        <p:txBody>
          <a:bodyPr>
            <a:normAutofit/>
          </a:bodyPr>
          <a:lstStyle/>
          <a:p>
            <a:pPr>
              <a:lnSpc>
                <a:spcPct val="90000"/>
              </a:lnSpc>
            </a:pPr>
            <a:r>
              <a:rPr lang="en-GB" dirty="0"/>
              <a:t>Modern times- India</a:t>
            </a:r>
          </a:p>
          <a:p>
            <a:pPr>
              <a:lnSpc>
                <a:spcPct val="90000"/>
              </a:lnSpc>
            </a:pPr>
            <a:r>
              <a:rPr lang="en-GB" dirty="0"/>
              <a:t>Several families donate organs of the deceased ones.</a:t>
            </a:r>
          </a:p>
          <a:p>
            <a:pPr>
              <a:lnSpc>
                <a:spcPct val="90000"/>
              </a:lnSpc>
            </a:pPr>
            <a:r>
              <a:rPr lang="en-GB" dirty="0"/>
              <a:t>One would think it is for philanthropy, however, </a:t>
            </a:r>
            <a:r>
              <a:rPr lang="en-GB" dirty="0" err="1"/>
              <a:t>Copeman</a:t>
            </a:r>
            <a:r>
              <a:rPr lang="en-GB" dirty="0"/>
              <a:t> (2006) uses the term “bioavailability” to describe this.</a:t>
            </a:r>
          </a:p>
          <a:p>
            <a:pPr>
              <a:lnSpc>
                <a:spcPct val="90000"/>
              </a:lnSpc>
            </a:pPr>
            <a:r>
              <a:rPr lang="en-GB" dirty="0"/>
              <a:t>Dead body becomes a resource for the poor.</a:t>
            </a:r>
          </a:p>
          <a:p>
            <a:pPr>
              <a:lnSpc>
                <a:spcPct val="90000"/>
              </a:lnSpc>
            </a:pPr>
            <a:endParaRPr lang="en-GB" sz="2000" dirty="0"/>
          </a:p>
        </p:txBody>
      </p:sp>
      <p:pic>
        <p:nvPicPr>
          <p:cNvPr id="2050" name="Picture 2" descr="Image result for organ donation">
            <a:extLst>
              <a:ext uri="{FF2B5EF4-FFF2-40B4-BE49-F238E27FC236}">
                <a16:creationId xmlns:a16="http://schemas.microsoft.com/office/drawing/2014/main" id="{55A40FFD-6775-4112-9C3D-CFD7115B9D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2" y="2446265"/>
            <a:ext cx="4172902" cy="2658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66589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nchor="ctr">
            <a:normAutofit/>
          </a:bodyPr>
          <a:lstStyle/>
          <a:p>
            <a:pPr>
              <a:lnSpc>
                <a:spcPct val="90000"/>
              </a:lnSpc>
            </a:pPr>
            <a:r>
              <a:rPr lang="en-GB" sz="3700"/>
              <a:t>Dead body politics</a:t>
            </a:r>
            <a:br>
              <a:rPr lang="en-GB" sz="3700"/>
            </a:br>
            <a:r>
              <a:rPr lang="en-GB" sz="3700"/>
              <a:t>endo-cannibalism</a:t>
            </a:r>
          </a:p>
        </p:txBody>
      </p:sp>
      <p:pic>
        <p:nvPicPr>
          <p:cNvPr id="3074" name="Picture 2" descr="Image result for dalai lamaendo-cannibalism">
            <a:extLst>
              <a:ext uri="{FF2B5EF4-FFF2-40B4-BE49-F238E27FC236}">
                <a16:creationId xmlns:a16="http://schemas.microsoft.com/office/drawing/2014/main" id="{DB48FBB2-CDAC-4D62-8504-B5C7213FF6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668" r="20952"/>
          <a:stretch/>
        </p:blipFill>
        <p:spPr bwMode="auto">
          <a:xfrm>
            <a:off x="457200" y="1600200"/>
            <a:ext cx="4038600" cy="452596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half" idx="2"/>
          </p:nvPr>
        </p:nvSpPr>
        <p:spPr>
          <a:xfrm>
            <a:off x="4648200" y="1600200"/>
            <a:ext cx="4038600" cy="4525963"/>
          </a:xfrm>
          <a:prstGeom prst="rect">
            <a:avLst/>
          </a:prstGeom>
        </p:spPr>
        <p:txBody>
          <a:bodyPr>
            <a:normAutofit/>
          </a:bodyPr>
          <a:lstStyle/>
          <a:p>
            <a:pPr>
              <a:lnSpc>
                <a:spcPct val="90000"/>
              </a:lnSpc>
            </a:pPr>
            <a:r>
              <a:rPr lang="en-GB" sz="2600" dirty="0"/>
              <a:t>After a very eminent religious leader has departed, </a:t>
            </a:r>
            <a:r>
              <a:rPr lang="en-GB" sz="2600" dirty="0" err="1"/>
              <a:t>peoplefrom</a:t>
            </a:r>
            <a:r>
              <a:rPr lang="en-GB" sz="2600" dirty="0"/>
              <a:t> his community “consume” (figurately) parts of his bodies as symbols of blessings.</a:t>
            </a:r>
          </a:p>
          <a:p>
            <a:pPr>
              <a:lnSpc>
                <a:spcPct val="90000"/>
              </a:lnSpc>
            </a:pPr>
            <a:r>
              <a:rPr lang="en-GB" sz="2600" dirty="0" err="1"/>
              <a:t>Zivkovic</a:t>
            </a:r>
            <a:r>
              <a:rPr lang="en-GB" sz="2600" dirty="0"/>
              <a:t> (2016) argues that dead bodies of great leaders continue to be sites of spiritual powers.</a:t>
            </a:r>
          </a:p>
          <a:p>
            <a:pPr>
              <a:lnSpc>
                <a:spcPct val="90000"/>
              </a:lnSpc>
            </a:pPr>
            <a:endParaRPr lang="en-GB" sz="2600" dirty="0"/>
          </a:p>
        </p:txBody>
      </p:sp>
    </p:spTree>
    <p:extLst>
      <p:ext uri="{BB962C8B-B14F-4D97-AF65-F5344CB8AC3E}">
        <p14:creationId xmlns:p14="http://schemas.microsoft.com/office/powerpoint/2010/main" val="139959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nchor="ctr">
            <a:normAutofit/>
          </a:bodyPr>
          <a:lstStyle/>
          <a:p>
            <a:pPr>
              <a:lnSpc>
                <a:spcPct val="90000"/>
              </a:lnSpc>
            </a:pPr>
            <a:r>
              <a:rPr lang="en-GB" sz="3700" dirty="0"/>
              <a:t>Dead body politics</a:t>
            </a:r>
            <a:br>
              <a:rPr lang="en-GB" sz="3700" dirty="0"/>
            </a:br>
            <a:r>
              <a:rPr lang="en-GB" sz="3700" dirty="0"/>
              <a:t>Dead body spirit as a saviour</a:t>
            </a:r>
          </a:p>
        </p:txBody>
      </p:sp>
      <p:pic>
        <p:nvPicPr>
          <p:cNvPr id="4098" name="Picture 2" descr="Image result for Chiara of Montefalco">
            <a:extLst>
              <a:ext uri="{FF2B5EF4-FFF2-40B4-BE49-F238E27FC236}">
                <a16:creationId xmlns:a16="http://schemas.microsoft.com/office/drawing/2014/main" id="{D15CB0C7-D34C-4D18-ADAB-B93E020F97F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93131" y="1600200"/>
            <a:ext cx="2566737" cy="452596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half" idx="2"/>
          </p:nvPr>
        </p:nvSpPr>
        <p:spPr>
          <a:xfrm>
            <a:off x="4648200" y="1600200"/>
            <a:ext cx="4038600" cy="4525963"/>
          </a:xfrm>
          <a:prstGeom prst="rect">
            <a:avLst/>
          </a:prstGeom>
        </p:spPr>
        <p:txBody>
          <a:bodyPr>
            <a:normAutofit/>
          </a:bodyPr>
          <a:lstStyle/>
          <a:p>
            <a:pPr>
              <a:lnSpc>
                <a:spcPct val="90000"/>
              </a:lnSpc>
            </a:pPr>
            <a:r>
              <a:rPr lang="en-GB" dirty="0"/>
              <a:t>Clara of Montefalco in Italy, after her demise, her body was preserved citing- she was too precious to be buried.</a:t>
            </a:r>
          </a:p>
          <a:p>
            <a:pPr>
              <a:lnSpc>
                <a:spcPct val="90000"/>
              </a:lnSpc>
            </a:pPr>
            <a:r>
              <a:rPr lang="en-GB" sz="2600" dirty="0"/>
              <a:t>Her heart was dissected and a Cross was found.</a:t>
            </a:r>
          </a:p>
          <a:p>
            <a:pPr>
              <a:lnSpc>
                <a:spcPct val="90000"/>
              </a:lnSpc>
            </a:pPr>
            <a:r>
              <a:rPr lang="en-GB" sz="2600" dirty="0"/>
              <a:t>People visit her in grave despair and receive answers to their prayers.</a:t>
            </a:r>
          </a:p>
        </p:txBody>
      </p:sp>
    </p:spTree>
    <p:extLst>
      <p:ext uri="{BB962C8B-B14F-4D97-AF65-F5344CB8AC3E}">
        <p14:creationId xmlns:p14="http://schemas.microsoft.com/office/powerpoint/2010/main" val="30721744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nchor="ctr">
            <a:normAutofit/>
          </a:bodyPr>
          <a:lstStyle/>
          <a:p>
            <a:r>
              <a:rPr lang="en-GB" dirty="0"/>
              <a:t>Questions and Issues</a:t>
            </a:r>
          </a:p>
        </p:txBody>
      </p:sp>
      <p:graphicFrame>
        <p:nvGraphicFramePr>
          <p:cNvPr id="5" name="Content Placeholder 2">
            <a:extLst>
              <a:ext uri="{FF2B5EF4-FFF2-40B4-BE49-F238E27FC236}">
                <a16:creationId xmlns:a16="http://schemas.microsoft.com/office/drawing/2014/main" id="{D26D5692-83E3-4277-8D8C-D948360C59A2}"/>
              </a:ext>
            </a:extLst>
          </p:cNvPr>
          <p:cNvGraphicFramePr>
            <a:graphicFrameLocks noGrp="1"/>
          </p:cNvGraphicFramePr>
          <p:nvPr>
            <p:ph idx="1"/>
            <p:extLst>
              <p:ext uri="{D42A27DB-BD31-4B8C-83A1-F6EECF244321}">
                <p14:modId xmlns:p14="http://schemas.microsoft.com/office/powerpoint/2010/main" val="4055664145"/>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TotalTime>
  <Words>2371</Words>
  <Application>Microsoft Office PowerPoint</Application>
  <PresentationFormat>On-screen Show (4:3)</PresentationFormat>
  <Paragraphs>244</Paragraphs>
  <Slides>51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51</vt:i4>
      </vt:variant>
    </vt:vector>
  </HeadingPairs>
  <TitlesOfParts>
    <vt:vector size="55" baseType="lpstr">
      <vt:lpstr>Arial</vt:lpstr>
      <vt:lpstr>Calibri</vt:lpstr>
      <vt:lpstr>Times New Roman</vt:lpstr>
      <vt:lpstr>Black</vt:lpstr>
      <vt:lpstr>‘Sex, Gender, Power and the Body’  </vt:lpstr>
      <vt:lpstr>Anthropology and the Body </vt:lpstr>
      <vt:lpstr>Exercise</vt:lpstr>
      <vt:lpstr>Mauss &amp; Techniques of the Body (1935)</vt:lpstr>
      <vt:lpstr>Bourdieu and ‘Habitus’ (1977)</vt:lpstr>
      <vt:lpstr>Bourdieu and ‘Habitus’ (1977)</vt:lpstr>
      <vt:lpstr>Using the body as a symbol</vt:lpstr>
      <vt:lpstr>Douglas and the Social Body</vt:lpstr>
      <vt:lpstr>Purity &amp; Danger</vt:lpstr>
      <vt:lpstr>Mary Douglas cont…</vt:lpstr>
      <vt:lpstr>Sex &amp; Gender</vt:lpstr>
      <vt:lpstr>What does gender mean?</vt:lpstr>
      <vt:lpstr>Sex vs Gender</vt:lpstr>
      <vt:lpstr>Sex &amp; Gender </vt:lpstr>
      <vt:lpstr>Gender inequality?</vt:lpstr>
      <vt:lpstr>Ethnographic info showed</vt:lpstr>
      <vt:lpstr>Task division makes some sense but why the value attached too?</vt:lpstr>
      <vt:lpstr>More questions…</vt:lpstr>
      <vt:lpstr>Universal subordination of women?</vt:lpstr>
      <vt:lpstr>Rise of Feminist and Marxist anthropologists in the ‘70s</vt:lpstr>
      <vt:lpstr>Evolution to Patriarchy?</vt:lpstr>
      <vt:lpstr>Sherry Ortner (1974) </vt:lpstr>
      <vt:lpstr>How Can We Explain the Universal Devaluation of Women?</vt:lpstr>
      <vt:lpstr>Ortner’s conclusion</vt:lpstr>
      <vt:lpstr>Ortner’s Hypothesis</vt:lpstr>
      <vt:lpstr>PowerPoint Presentation</vt:lpstr>
      <vt:lpstr>Summing Up Ortner</vt:lpstr>
      <vt:lpstr>Critiques (see MacCormack 1980)</vt:lpstr>
      <vt:lpstr>Further points from  feminist anthropologists</vt:lpstr>
      <vt:lpstr>Judith Butler (1990a + b) Body as a “site”</vt:lpstr>
      <vt:lpstr>Judith Butler (1990a + b) Gender as a “process”</vt:lpstr>
      <vt:lpstr>Michael Foucault  (1926-1984) French philosopher and social theorist</vt:lpstr>
      <vt:lpstr>Michael Foucault  (1926-1984) French philosopher and social theorist</vt:lpstr>
      <vt:lpstr>Alternative genders – 3rd gender</vt:lpstr>
      <vt:lpstr>PowerPoint Presentation</vt:lpstr>
      <vt:lpstr>Xanith (Wikan 1977)</vt:lpstr>
      <vt:lpstr>Fluidity of gender</vt:lpstr>
      <vt:lpstr>Performing gender roles</vt:lpstr>
      <vt:lpstr>Social role of Xanith</vt:lpstr>
      <vt:lpstr>Issues and outstanding questions</vt:lpstr>
      <vt:lpstr>Travestis (Cornwall 1994)</vt:lpstr>
      <vt:lpstr>Other Examples</vt:lpstr>
      <vt:lpstr>The dancing boys of Afghanistan</vt:lpstr>
      <vt:lpstr>Fluid Sexuality (Herdt 1987)</vt:lpstr>
      <vt:lpstr>Ritualised Homosexuality</vt:lpstr>
      <vt:lpstr>Dead body politics</vt:lpstr>
      <vt:lpstr>Dead body politics Dead body as an educative model</vt:lpstr>
      <vt:lpstr>Dead body politics Dead body as an organ donor</vt:lpstr>
      <vt:lpstr>Dead body politics endo-cannibalism</vt:lpstr>
      <vt:lpstr>Dead body politics Dead body spirit as a saviour</vt:lpstr>
      <vt:lpstr>Questions and Issues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‘Sex, Gender, Power and the Body’  </dc:title>
  <dc:creator>sneha roy</dc:creator>
  <cp:lastModifiedBy>sneha roy</cp:lastModifiedBy>
  <cp:revision>3</cp:revision>
  <dcterms:created xsi:type="dcterms:W3CDTF">2020-02-21T10:14:27Z</dcterms:created>
  <dcterms:modified xsi:type="dcterms:W3CDTF">2020-02-21T10:56:59Z</dcterms:modified>
</cp:coreProperties>
</file>