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69" r:id="rId3"/>
    <p:sldId id="261" r:id="rId4"/>
    <p:sldId id="257" r:id="rId5"/>
    <p:sldId id="270" r:id="rId6"/>
    <p:sldId id="267" r:id="rId7"/>
    <p:sldId id="268" r:id="rId8"/>
    <p:sldId id="265" r:id="rId9"/>
    <p:sldId id="271" r:id="rId10"/>
    <p:sldId id="266" r:id="rId11"/>
    <p:sldId id="272" r:id="rId12"/>
    <p:sldId id="260" r:id="rId13"/>
    <p:sldId id="263" r:id="rId14"/>
    <p:sldId id="264" r:id="rId15"/>
    <p:sldId id="259" r:id="rId16"/>
    <p:sldId id="26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6" autoAdjust="0"/>
    <p:restoredTop sz="94660"/>
  </p:normalViewPr>
  <p:slideViewPr>
    <p:cSldViewPr snapToGrid="0">
      <p:cViewPr varScale="1">
        <p:scale>
          <a:sx n="121" d="100"/>
          <a:sy n="121" d="100"/>
        </p:scale>
        <p:origin x="84" y="21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A1A11-373A-4945-BC07-A413629A09BE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29A3A4-BC2B-4795-AEE8-B05E2577E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407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This is an interesting model to illustrate well being. 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Physical wellbeing underpins the model.  (Contextual, environment, deprivation, physical activity, additional needs, sociocultural influences.)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Communication Frames interaction, perceived and expressed. Communication develops community, relationship, facilitated development and progress) Effective communication enhances well being.  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Belonging and boundaries. Identity, inclusion, sense of self, values, respect. Rights and responsibilities. Cultural understanding 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Agency sense of self, learning and influencing your world. 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7D93536-BA0B-4779-A71C-4F28C1BB225A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67474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Ryff's model of psychological well-being</a:t>
            </a: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2F5DC4F-DD3C-4117-AF7D-FF9005C717EF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979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728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294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552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347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284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443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4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030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203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862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288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8A134-AD27-4452-8740-6493BE3A516B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BA868-4E9B-4950-9D81-5BEBBF05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537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philosophyman.com/free-p4c-resources/eyf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Wellbeing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771172"/>
          </a:xfr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0236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Wellbeing mean to you?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969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Children’s well-being is a highly complex, multi-dimensional and interdisciplinary issue, a multi-faceted concept that spans the whole variety of children’s lives and the social contexts in which they are embedded. </a:t>
            </a:r>
            <a:r>
              <a:rPr lang="en-GB" dirty="0" smtClean="0"/>
              <a:t>(</a:t>
            </a:r>
            <a:r>
              <a:rPr lang="en-GB" dirty="0" err="1" smtClean="0"/>
              <a:t>Schweiger</a:t>
            </a:r>
            <a:r>
              <a:rPr lang="en-GB" dirty="0" smtClean="0"/>
              <a:t> </a:t>
            </a:r>
            <a:r>
              <a:rPr lang="en-GB" dirty="0"/>
              <a:t>&amp; </a:t>
            </a:r>
            <a:r>
              <a:rPr lang="en-GB" dirty="0" smtClean="0"/>
              <a:t>Graf </a:t>
            </a:r>
            <a:r>
              <a:rPr lang="en-GB" dirty="0"/>
              <a:t>(</a:t>
            </a:r>
            <a:r>
              <a:rPr lang="en-GB" dirty="0" smtClean="0"/>
              <a:t>Eds.) 2016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07421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multifaceted concept.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Psychology</a:t>
            </a:r>
          </a:p>
          <a:p>
            <a:r>
              <a:rPr lang="en-GB" dirty="0" smtClean="0"/>
              <a:t>Philosophy</a:t>
            </a:r>
          </a:p>
          <a:p>
            <a:r>
              <a:rPr lang="en-GB" dirty="0" smtClean="0"/>
              <a:t>Sociology</a:t>
            </a:r>
          </a:p>
          <a:p>
            <a:r>
              <a:rPr lang="en-GB" dirty="0" smtClean="0"/>
              <a:t>Economics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Health</a:t>
            </a:r>
          </a:p>
          <a:p>
            <a:r>
              <a:rPr lang="en-GB" dirty="0" smtClean="0"/>
              <a:t>Pedagogy……………………..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548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4"/>
          <p:cNvSpPr>
            <a:spLocks noGrp="1"/>
          </p:cNvSpPr>
          <p:nvPr>
            <p:ph type="title"/>
          </p:nvPr>
        </p:nvSpPr>
        <p:spPr>
          <a:xfrm>
            <a:off x="1981200" y="115889"/>
            <a:ext cx="8229600" cy="1081087"/>
          </a:xfrm>
        </p:spPr>
        <p:txBody>
          <a:bodyPr/>
          <a:lstStyle/>
          <a:p>
            <a:r>
              <a:rPr lang="en-GB" altLang="en-US" sz="1600"/>
              <a:t>ABC Model of Well-being </a:t>
            </a:r>
            <a:br>
              <a:rPr lang="en-GB" altLang="en-US" sz="1600"/>
            </a:br>
            <a:r>
              <a:rPr lang="en-GB" altLang="en-US" sz="1600"/>
              <a:t>Roberts (2010)</a:t>
            </a:r>
          </a:p>
        </p:txBody>
      </p:sp>
      <p:pic>
        <p:nvPicPr>
          <p:cNvPr id="4198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71814" y="1268413"/>
            <a:ext cx="5976937" cy="4248150"/>
          </a:xfrm>
        </p:spPr>
      </p:pic>
    </p:spTree>
    <p:extLst>
      <p:ext uri="{BB962C8B-B14F-4D97-AF65-F5344CB8AC3E}">
        <p14:creationId xmlns:p14="http://schemas.microsoft.com/office/powerpoint/2010/main" val="355776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-17463"/>
            <a:ext cx="7848600" cy="525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5407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115889"/>
            <a:ext cx="8424863" cy="557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929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Carol </a:t>
            </a:r>
            <a:r>
              <a:rPr lang="en-GB" dirty="0" err="1"/>
              <a:t>Ryff’s</a:t>
            </a:r>
            <a:r>
              <a:rPr lang="en-GB" dirty="0"/>
              <a:t> Model of Psychological Well-being </a:t>
            </a:r>
            <a:br>
              <a:rPr lang="en-GB" dirty="0"/>
            </a:br>
            <a:r>
              <a:rPr lang="en-GB" dirty="0"/>
              <a:t>The Six Criteria of Well-Being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1) Self-Acceptance</a:t>
            </a:r>
          </a:p>
          <a:p>
            <a:r>
              <a:rPr lang="en-GB" dirty="0"/>
              <a:t>2) Personal </a:t>
            </a:r>
            <a:r>
              <a:rPr lang="en-GB" dirty="0" smtClean="0"/>
              <a:t>Growth</a:t>
            </a:r>
            <a:endParaRPr lang="en-GB" dirty="0"/>
          </a:p>
          <a:p>
            <a:r>
              <a:rPr lang="en-GB" dirty="0"/>
              <a:t>3) Purpose in </a:t>
            </a:r>
            <a:r>
              <a:rPr lang="en-GB" dirty="0" smtClean="0"/>
              <a:t>Life</a:t>
            </a:r>
          </a:p>
          <a:p>
            <a:r>
              <a:rPr lang="en-GB" dirty="0"/>
              <a:t>4) Positive Relations With </a:t>
            </a:r>
            <a:r>
              <a:rPr lang="en-GB" dirty="0" smtClean="0"/>
              <a:t>Others</a:t>
            </a:r>
          </a:p>
          <a:p>
            <a:r>
              <a:rPr lang="en-GB" dirty="0"/>
              <a:t>5) Environmental </a:t>
            </a:r>
            <a:r>
              <a:rPr lang="en-GB" dirty="0" smtClean="0"/>
              <a:t>Mastery</a:t>
            </a:r>
          </a:p>
          <a:p>
            <a:r>
              <a:rPr lang="en-GB" dirty="0"/>
              <a:t>6) Autonomy</a:t>
            </a:r>
          </a:p>
        </p:txBody>
      </p:sp>
    </p:spTree>
    <p:extLst>
      <p:ext uri="{BB962C8B-B14F-4D97-AF65-F5344CB8AC3E}">
        <p14:creationId xmlns:p14="http://schemas.microsoft.com/office/powerpoint/2010/main" val="403529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Ryff's model of psychological well-be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0" y="188913"/>
            <a:ext cx="9112250" cy="532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3597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Philosophical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www.thephilosophyman.com/free-p4c-resources/eyfs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Does a deeper and critical approach to thinking enable a stronger sense of self in children?</a:t>
            </a:r>
          </a:p>
          <a:p>
            <a:r>
              <a:rPr lang="en-GB" dirty="0" smtClean="0"/>
              <a:t>Do higher thinking skills enhance wellbeing?</a:t>
            </a:r>
          </a:p>
          <a:p>
            <a:r>
              <a:rPr lang="en-GB" dirty="0" smtClean="0"/>
              <a:t>How can this be facilitated?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77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Spiritual Religious impacts.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</a:t>
            </a:r>
            <a:r>
              <a:rPr lang="en-GB" dirty="0" smtClean="0"/>
              <a:t>behaviours. </a:t>
            </a:r>
          </a:p>
          <a:p>
            <a:r>
              <a:rPr lang="en-GB" dirty="0" smtClean="0"/>
              <a:t>Psychological </a:t>
            </a:r>
            <a:r>
              <a:rPr lang="en-GB" dirty="0"/>
              <a:t>states. </a:t>
            </a:r>
            <a:r>
              <a:rPr lang="en-GB" dirty="0" smtClean="0"/>
              <a:t> Involvement </a:t>
            </a:r>
            <a:r>
              <a:rPr lang="en-GB" dirty="0"/>
              <a:t>may foster improved mental health and more positive psychological states such as joy, hope, and </a:t>
            </a:r>
            <a:r>
              <a:rPr lang="en-GB" dirty="0" smtClean="0"/>
              <a:t>compassion.</a:t>
            </a:r>
          </a:p>
          <a:p>
            <a:r>
              <a:rPr lang="en-GB" dirty="0" smtClean="0"/>
              <a:t>Coping</a:t>
            </a:r>
            <a:r>
              <a:rPr lang="en-GB" dirty="0"/>
              <a:t>. M</a:t>
            </a:r>
            <a:r>
              <a:rPr lang="en-GB" dirty="0" smtClean="0"/>
              <a:t>ore </a:t>
            </a:r>
            <a:r>
              <a:rPr lang="en-GB" dirty="0"/>
              <a:t>effective ways of dealing with stressful events and conditions. </a:t>
            </a:r>
          </a:p>
          <a:p>
            <a:r>
              <a:rPr lang="en-GB" dirty="0" smtClean="0"/>
              <a:t> </a:t>
            </a:r>
            <a:r>
              <a:rPr lang="en-GB" dirty="0"/>
              <a:t>Social support</a:t>
            </a:r>
            <a:r>
              <a:rPr lang="en-GB" dirty="0" smtClean="0"/>
              <a:t>. May </a:t>
            </a:r>
            <a:r>
              <a:rPr lang="en-GB" dirty="0"/>
              <a:t>foster larger and stronger social networks and a greater availability of social </a:t>
            </a:r>
            <a:r>
              <a:rPr lang="en-GB" dirty="0" smtClean="0"/>
              <a:t>support.   (</a:t>
            </a:r>
            <a:r>
              <a:rPr lang="en-GB" dirty="0" err="1" smtClean="0"/>
              <a:t>Paloutzian</a:t>
            </a:r>
            <a:r>
              <a:rPr lang="en-GB" dirty="0" smtClean="0"/>
              <a:t> and Park, 2005)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1646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Marmot </a:t>
            </a:r>
            <a:r>
              <a:rPr lang="en-GB" dirty="0"/>
              <a:t>Review (2010) states that the foundations for virtually every aspect of human development (physical, intellectual, emotional) are laid down in early childhood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Marmot Review describes how the early years have a lifelong effect on many aspects of health and wellbeing; from obesity, heart disease and mental health to educational achievement and economic status.</a:t>
            </a:r>
          </a:p>
        </p:txBody>
      </p:sp>
    </p:spTree>
    <p:extLst>
      <p:ext uri="{BB962C8B-B14F-4D97-AF65-F5344CB8AC3E}">
        <p14:creationId xmlns:p14="http://schemas.microsoft.com/office/powerpoint/2010/main" val="131109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Responses to Marmot  Illustrates a social divide?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“Perhaps </a:t>
            </a:r>
            <a:r>
              <a:rPr lang="en-GB" dirty="0" err="1"/>
              <a:t>Prof.</a:t>
            </a:r>
            <a:r>
              <a:rPr lang="en-GB" dirty="0"/>
              <a:t> Sir Michael might revise his </a:t>
            </a:r>
            <a:r>
              <a:rPr lang="en-GB" dirty="0" smtClean="0"/>
              <a:t>recommendations from  hard </a:t>
            </a:r>
            <a:r>
              <a:rPr lang="en-GB" dirty="0"/>
              <a:t>working taxpayers being bled even more to pay </a:t>
            </a:r>
            <a:r>
              <a:rPr lang="en-GB" dirty="0" smtClean="0"/>
              <a:t>for feckless </a:t>
            </a:r>
            <a:r>
              <a:rPr lang="en-GB" dirty="0"/>
              <a:t>wastrels, to relocating ‘poor’ people to remote mountainous regions and subsistence occupations</a:t>
            </a:r>
            <a:r>
              <a:rPr lang="en-GB" dirty="0" smtClean="0"/>
              <a:t>? </a:t>
            </a:r>
            <a:r>
              <a:rPr lang="en-GB" dirty="0" err="1" smtClean="0"/>
              <a:t>ePenny</a:t>
            </a:r>
            <a:r>
              <a:rPr lang="en-GB" dirty="0"/>
              <a:t>, London</a:t>
            </a:r>
            <a:r>
              <a:rPr lang="en-GB" dirty="0" smtClean="0"/>
              <a:t>,”</a:t>
            </a:r>
          </a:p>
          <a:p>
            <a:r>
              <a:rPr lang="en-GB" dirty="0" smtClean="0"/>
              <a:t>“I </a:t>
            </a:r>
            <a:r>
              <a:rPr lang="en-GB" dirty="0"/>
              <a:t>would put you up against a wall and put a bullet in your pathetic brain. I doubt this will be published but oh boy do I feel better </a:t>
            </a:r>
            <a:r>
              <a:rPr lang="en-GB" dirty="0" err="1"/>
              <a:t>now.e</a:t>
            </a:r>
            <a:r>
              <a:rPr lang="en-GB" dirty="0"/>
              <a:t> Alan, Gloucester UK</a:t>
            </a:r>
            <a:r>
              <a:rPr lang="en-GB" dirty="0" smtClean="0"/>
              <a:t>,”</a:t>
            </a:r>
          </a:p>
          <a:p>
            <a:endParaRPr lang="en-GB" dirty="0"/>
          </a:p>
          <a:p>
            <a:r>
              <a:rPr lang="en-GB" dirty="0" smtClean="0"/>
              <a:t>Responses published by the Daily Mail in 2010.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942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"Are there no prisons?"</a:t>
            </a:r>
            <a:br>
              <a:rPr lang="en-GB" dirty="0"/>
            </a:br>
            <a:r>
              <a:rPr lang="en-GB" dirty="0"/>
              <a:t>"Plenty of prisons..."</a:t>
            </a:r>
            <a:br>
              <a:rPr lang="en-GB" dirty="0"/>
            </a:br>
            <a:r>
              <a:rPr lang="en-GB" dirty="0"/>
              <a:t>"And the Union workhouses." demanded Scrooge. "Are they still in operation?"</a:t>
            </a:r>
            <a:br>
              <a:rPr lang="en-GB" dirty="0"/>
            </a:br>
            <a:r>
              <a:rPr lang="en-GB" dirty="0"/>
              <a:t>"Both very busy, sir..."</a:t>
            </a:r>
            <a:br>
              <a:rPr lang="en-GB" dirty="0"/>
            </a:br>
            <a:r>
              <a:rPr lang="en-GB" dirty="0"/>
              <a:t>"Those who are badly off must go there."</a:t>
            </a:r>
            <a:br>
              <a:rPr lang="en-GB" dirty="0"/>
            </a:br>
            <a:r>
              <a:rPr lang="en-GB" dirty="0"/>
              <a:t>"Many can't go there; and many would rather die."</a:t>
            </a:r>
            <a:br>
              <a:rPr lang="en-GB" dirty="0"/>
            </a:br>
            <a:r>
              <a:rPr lang="en-GB" b="1" dirty="0"/>
              <a:t>"If they would rather die," said Scrooge, "they had better do it, and decrease the surplus population</a:t>
            </a:r>
            <a:r>
              <a:rPr lang="en-GB" b="1" dirty="0" smtClean="0"/>
              <a:t>.“</a:t>
            </a:r>
          </a:p>
          <a:p>
            <a:pPr marL="0" indent="0">
              <a:buNone/>
            </a:pPr>
            <a:r>
              <a:rPr lang="en-GB" b="1" dirty="0" smtClean="0"/>
              <a:t>Scrooge, E. (1843)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14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Capabilities</a:t>
            </a:r>
            <a:endParaRPr lang="en-GB" dirty="0"/>
          </a:p>
        </p:txBody>
      </p:sp>
      <p:sp>
        <p:nvSpPr>
          <p:cNvPr id="20" name="Content Placeholder 1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https://developingchild.harvard.edu/resources/video-building-core-capabilities-life/</a:t>
            </a:r>
          </a:p>
        </p:txBody>
      </p:sp>
    </p:spTree>
    <p:extLst>
      <p:ext uri="{BB962C8B-B14F-4D97-AF65-F5344CB8AC3E}">
        <p14:creationId xmlns:p14="http://schemas.microsoft.com/office/powerpoint/2010/main" val="330397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pPr marL="0" indent="0">
              <a:buNone/>
            </a:pPr>
            <a:r>
              <a:rPr lang="en-GB" altLang="cy-GB" noProof="1" smtClean="0"/>
              <a:t>Dahlgren</a:t>
            </a:r>
            <a:r>
              <a:rPr lang="en-GB" altLang="cy-GB" noProof="1"/>
              <a:t>, G,. Whitehead, M. (1991) Policies and Strategies to Promote Social Equity </a:t>
            </a:r>
            <a:r>
              <a:rPr lang="en-GB" altLang="cy-GB" noProof="1" smtClean="0"/>
              <a:t>in Health. Stockholm: Institute for the Futures Studies.</a:t>
            </a:r>
            <a:endParaRPr lang="en-GB" altLang="en-US" noProof="1" smtClean="0"/>
          </a:p>
          <a:p>
            <a:pPr marL="0" indent="0">
              <a:buNone/>
            </a:pPr>
            <a:r>
              <a:rPr lang="en-GB" dirty="0" smtClean="0"/>
              <a:t>Dickens, C. (1843) A Christmas Carol. </a:t>
            </a:r>
          </a:p>
          <a:p>
            <a:pPr marL="0" indent="0">
              <a:buNone/>
            </a:pPr>
            <a:r>
              <a:rPr lang="en-GB" dirty="0" err="1" smtClean="0"/>
              <a:t>Marmo</a:t>
            </a:r>
            <a:r>
              <a:rPr lang="en-GB" dirty="0" smtClean="0"/>
              <a:t>, Ft, M. (2010). Fair society, healthy lives: the Marmot Review:   Strategic review of health inequalities in England post-2010. London: </a:t>
            </a:r>
          </a:p>
          <a:p>
            <a:pPr marL="0" indent="0">
              <a:buNone/>
            </a:pPr>
            <a:r>
              <a:rPr lang="en-GB" dirty="0" err="1" smtClean="0"/>
              <a:t>Paloutzian,R</a:t>
            </a:r>
            <a:r>
              <a:rPr lang="en-GB" dirty="0" smtClean="0"/>
              <a:t>. and Park, C. (</a:t>
            </a:r>
            <a:r>
              <a:rPr lang="en-GB" dirty="0" err="1" smtClean="0"/>
              <a:t>Eds</a:t>
            </a:r>
            <a:r>
              <a:rPr lang="en-GB" dirty="0" smtClean="0"/>
              <a:t>) (2005) </a:t>
            </a:r>
            <a:r>
              <a:rPr lang="en-GB" i="1" dirty="0" smtClean="0"/>
              <a:t>Handbook of the Psychology of Religion and Spirituality. New York: The Guildford Press.</a:t>
            </a:r>
            <a:endParaRPr lang="en-GB" i="1" dirty="0" smtClean="0"/>
          </a:p>
          <a:p>
            <a:pPr marL="0" indent="0">
              <a:buNone/>
            </a:pPr>
            <a:r>
              <a:rPr lang="en-GB" altLang="en-US" noProof="1"/>
              <a:t>Roberts, R. (2010) </a:t>
            </a:r>
            <a:r>
              <a:rPr lang="en-GB" altLang="en-US" i="1" noProof="1"/>
              <a:t>Wellbeing from Birth</a:t>
            </a:r>
            <a:r>
              <a:rPr lang="en-GB" altLang="en-US" noProof="1"/>
              <a:t>. London: Sage Publishing</a:t>
            </a:r>
          </a:p>
          <a:p>
            <a:pPr marL="0" indent="0">
              <a:buNone/>
            </a:pPr>
            <a:r>
              <a:rPr lang="en-GB" dirty="0" err="1" smtClean="0"/>
              <a:t>Schweiger</a:t>
            </a:r>
            <a:r>
              <a:rPr lang="en-GB" dirty="0"/>
              <a:t>, G. (Ed.) &amp; Graf, G. (Ed.) (2016). </a:t>
            </a:r>
            <a:r>
              <a:rPr lang="en-GB" i="1" dirty="0"/>
              <a:t>The Well-Being of Children. Philosophical and Social Scientific Approaches</a:t>
            </a:r>
            <a:r>
              <a:rPr lang="en-GB" dirty="0"/>
              <a:t>. Berlin: </a:t>
            </a:r>
            <a:r>
              <a:rPr lang="en-GB" dirty="0" err="1"/>
              <a:t>Sciendo</a:t>
            </a:r>
            <a:r>
              <a:rPr lang="en-GB" dirty="0"/>
              <a:t>. </a:t>
            </a:r>
            <a:r>
              <a:rPr lang="en-GB" dirty="0" smtClean="0"/>
              <a:t>(</a:t>
            </a:r>
            <a:r>
              <a:rPr lang="en-GB" dirty="0" err="1" smtClean="0"/>
              <a:t>ebook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616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3559</TotalTime>
  <Words>624</Words>
  <Application>Microsoft Office PowerPoint</Application>
  <PresentationFormat>Widescreen</PresentationFormat>
  <Paragraphs>61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ＭＳ Ｐゴシック</vt:lpstr>
      <vt:lpstr>Arial</vt:lpstr>
      <vt:lpstr>Calibri</vt:lpstr>
      <vt:lpstr>Calibri Light</vt:lpstr>
      <vt:lpstr>Office Theme</vt:lpstr>
      <vt:lpstr>Wellbeing</vt:lpstr>
      <vt:lpstr>What Does Wellbeing mean to you?</vt:lpstr>
      <vt:lpstr>PowerPoint Presentation</vt:lpstr>
      <vt:lpstr>A multifaceted concept.</vt:lpstr>
      <vt:lpstr>ABC Model of Well-being  Roberts (2010)</vt:lpstr>
      <vt:lpstr>PowerPoint Presentation</vt:lpstr>
      <vt:lpstr>PowerPoint Presentation</vt:lpstr>
      <vt:lpstr>Carol Ryff’s Model of Psychological Well-being  The Six Criteria of Well-Being</vt:lpstr>
      <vt:lpstr>PowerPoint Presentation</vt:lpstr>
      <vt:lpstr>Philosophical Development</vt:lpstr>
      <vt:lpstr>Spiritual Religious impacts. </vt:lpstr>
      <vt:lpstr>PowerPoint Presentation</vt:lpstr>
      <vt:lpstr>Responses to Marmot  Illustrates a social divide?</vt:lpstr>
      <vt:lpstr>PowerPoint Presentation</vt:lpstr>
      <vt:lpstr>Core Capabilities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Wellbeing</dc:title>
  <dc:creator>Paul Darby</dc:creator>
  <cp:lastModifiedBy>Paul Darby</cp:lastModifiedBy>
  <cp:revision>26</cp:revision>
  <dcterms:created xsi:type="dcterms:W3CDTF">2018-12-13T16:12:00Z</dcterms:created>
  <dcterms:modified xsi:type="dcterms:W3CDTF">2019-01-30T13:44:09Z</dcterms:modified>
</cp:coreProperties>
</file>