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60" r:id="rId5"/>
    <p:sldId id="261" r:id="rId6"/>
    <p:sldId id="263" r:id="rId7"/>
    <p:sldId id="264" r:id="rId8"/>
    <p:sldId id="265" r:id="rId9"/>
    <p:sldId id="266" r:id="rId10"/>
    <p:sldId id="267"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91" d="100"/>
          <a:sy n="91" d="100"/>
        </p:scale>
        <p:origin x="16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20700589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7269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43386659"/>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6AF84-BDBE-44B8-9BA9-475A7F9FB898}"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249674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06AF84-BDBE-44B8-9BA9-475A7F9FB898}" type="datetimeFigureOut">
              <a:rPr lang="en-GB" smtClean="0"/>
              <a:t>09/06/2020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220444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89351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151265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1560246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6AF84-BDBE-44B8-9BA9-475A7F9FB898}"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85302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6AF84-BDBE-44B8-9BA9-475A7F9FB898}"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410490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280800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18043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4215749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1989939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2159442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2421922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6AF84-BDBE-44B8-9BA9-475A7F9FB898}"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38EB12-DD4C-4E2F-9B81-631BC5DC374B}" type="slidenum">
              <a:rPr lang="en-GB" smtClean="0"/>
              <a:t>‹#›</a:t>
            </a:fld>
            <a:endParaRPr lang="en-GB"/>
          </a:p>
        </p:txBody>
      </p:sp>
    </p:spTree>
    <p:extLst>
      <p:ext uri="{BB962C8B-B14F-4D97-AF65-F5344CB8AC3E}">
        <p14:creationId xmlns:p14="http://schemas.microsoft.com/office/powerpoint/2010/main" val="374492648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B06AF84-BDBE-44B8-9BA9-475A7F9FB898}" type="datetimeFigureOut">
              <a:rPr lang="en-GB" smtClean="0"/>
              <a:t>09/06/2020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F38EB12-DD4C-4E2F-9B81-631BC5DC374B}" type="slidenum">
              <a:rPr lang="en-GB" smtClean="0"/>
              <a:t>‹#›</a:t>
            </a:fld>
            <a:endParaRPr lang="en-GB"/>
          </a:p>
        </p:txBody>
      </p:sp>
    </p:spTree>
    <p:extLst>
      <p:ext uri="{BB962C8B-B14F-4D97-AF65-F5344CB8AC3E}">
        <p14:creationId xmlns:p14="http://schemas.microsoft.com/office/powerpoint/2010/main" val="3270634148"/>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3FA5-5416-49B3-8F37-B7252832824D}"/>
              </a:ext>
            </a:extLst>
          </p:cNvPr>
          <p:cNvSpPr>
            <a:spLocks noGrp="1"/>
          </p:cNvSpPr>
          <p:nvPr>
            <p:ph type="ctrTitle"/>
          </p:nvPr>
        </p:nvSpPr>
        <p:spPr/>
        <p:txBody>
          <a:bodyPr/>
          <a:lstStyle/>
          <a:p>
            <a:r>
              <a:rPr lang="en-GB" sz="4800" dirty="0"/>
              <a:t>The New Testament: Jesus </a:t>
            </a:r>
            <a:r>
              <a:rPr lang="en-GB" sz="4800"/>
              <a:t>on Women in </a:t>
            </a:r>
            <a:r>
              <a:rPr lang="en-GB" sz="4800" dirty="0"/>
              <a:t>the New Testament</a:t>
            </a:r>
          </a:p>
        </p:txBody>
      </p:sp>
      <p:sp>
        <p:nvSpPr>
          <p:cNvPr id="3" name="Subtitle 2">
            <a:extLst>
              <a:ext uri="{FF2B5EF4-FFF2-40B4-BE49-F238E27FC236}">
                <a16:creationId xmlns:a16="http://schemas.microsoft.com/office/drawing/2014/main" id="{56C0A759-E67E-4C05-AE7E-66EB2DE8E257}"/>
              </a:ext>
            </a:extLst>
          </p:cNvPr>
          <p:cNvSpPr>
            <a:spLocks noGrp="1"/>
          </p:cNvSpPr>
          <p:nvPr>
            <p:ph type="subTitle" idx="1"/>
          </p:nvPr>
        </p:nvSpPr>
        <p:spPr/>
        <p:txBody>
          <a:bodyPr/>
          <a:lstStyle/>
          <a:p>
            <a:r>
              <a:rPr lang="en-GB" dirty="0"/>
              <a:t>Name: James Barrow</a:t>
            </a:r>
          </a:p>
          <a:p>
            <a:r>
              <a:rPr lang="en-GB" dirty="0"/>
              <a:t>Student Number: 1702562</a:t>
            </a:r>
          </a:p>
        </p:txBody>
      </p:sp>
    </p:spTree>
    <p:extLst>
      <p:ext uri="{BB962C8B-B14F-4D97-AF65-F5344CB8AC3E}">
        <p14:creationId xmlns:p14="http://schemas.microsoft.com/office/powerpoint/2010/main" val="3493443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34BB0-EC20-4CF9-87A8-3C2EC8B5CB5A}"/>
              </a:ext>
            </a:extLst>
          </p:cNvPr>
          <p:cNvSpPr>
            <a:spLocks noGrp="1"/>
          </p:cNvSpPr>
          <p:nvPr>
            <p:ph type="title"/>
          </p:nvPr>
        </p:nvSpPr>
        <p:spPr>
          <a:xfrm>
            <a:off x="648930" y="629266"/>
            <a:ext cx="6188190" cy="1622321"/>
          </a:xfrm>
        </p:spPr>
        <p:txBody>
          <a:bodyPr>
            <a:normAutofit/>
          </a:bodyPr>
          <a:lstStyle/>
          <a:p>
            <a:r>
              <a:rPr lang="en-GB">
                <a:solidFill>
                  <a:srgbClr val="EBEBEB"/>
                </a:solidFill>
              </a:rPr>
              <a:t>Context – The Gospel of Luke</a:t>
            </a:r>
          </a:p>
        </p:txBody>
      </p:sp>
      <p:sp>
        <p:nvSpPr>
          <p:cNvPr id="3" name="Content Placeholder 2">
            <a:extLst>
              <a:ext uri="{FF2B5EF4-FFF2-40B4-BE49-F238E27FC236}">
                <a16:creationId xmlns:a16="http://schemas.microsoft.com/office/drawing/2014/main" id="{45671A5F-E54E-40E5-9154-F3801660AD49}"/>
              </a:ext>
            </a:extLst>
          </p:cNvPr>
          <p:cNvSpPr>
            <a:spLocks noGrp="1"/>
          </p:cNvSpPr>
          <p:nvPr>
            <p:ph idx="1"/>
          </p:nvPr>
        </p:nvSpPr>
        <p:spPr>
          <a:xfrm>
            <a:off x="648930" y="2092960"/>
            <a:ext cx="6188189" cy="4439920"/>
          </a:xfrm>
        </p:spPr>
        <p:txBody>
          <a:bodyPr>
            <a:normAutofit lnSpcReduction="10000"/>
          </a:bodyPr>
          <a:lstStyle/>
          <a:p>
            <a:pPr>
              <a:lnSpc>
                <a:spcPct val="90000"/>
              </a:lnSpc>
            </a:pPr>
            <a:r>
              <a:rPr lang="en-US" sz="1800" dirty="0">
                <a:solidFill>
                  <a:srgbClr val="FFFFFF"/>
                </a:solidFill>
              </a:rPr>
              <a:t>Now he was teaching in one of the synagogues on the sabbath. And just then there appeared a woman with a spirit that had crippled her for eighteen years. She was bent over and was quite unable to stand up straight. When Jesus saw her, he called her over and said, “Woman, you are set free from your ailment.” When he laid his hands on her, immediately she stood up straight and began praising God. (Luke 13:10-13 [NRSV])</a:t>
            </a:r>
          </a:p>
          <a:p>
            <a:pPr>
              <a:lnSpc>
                <a:spcPct val="90000"/>
              </a:lnSpc>
            </a:pPr>
            <a:r>
              <a:rPr lang="en-US" sz="1800" dirty="0">
                <a:solidFill>
                  <a:srgbClr val="FFFFFF"/>
                </a:solidFill>
              </a:rPr>
              <a:t>“You hypocrites! Does not each of you on the sabbath untie his ox or his donkey from the manger, and lead it away to give it water? And ought not this woman, a daughter of Abraham whom Satan bound for eighteen long years, be set free from this bondage on the sabbath day?”(Luke 13:15-16 [NRSV])</a:t>
            </a:r>
          </a:p>
          <a:p>
            <a:pPr>
              <a:lnSpc>
                <a:spcPct val="90000"/>
              </a:lnSpc>
            </a:pPr>
            <a:r>
              <a:rPr lang="en-GB" sz="1800" dirty="0">
                <a:solidFill>
                  <a:srgbClr val="FFFFFF"/>
                </a:solidFill>
              </a:rPr>
              <a:t>From these quotes, what can be said about Jesus’ ideologies about women?</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2" descr="Hungry For God's Word?: The Sick Woman (Mark 5:24-34)">
            <a:extLst>
              <a:ext uri="{FF2B5EF4-FFF2-40B4-BE49-F238E27FC236}">
                <a16:creationId xmlns:a16="http://schemas.microsoft.com/office/drawing/2014/main" id="{672C868E-B65E-4EF3-ACC6-0735603CFA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808" r="25809"/>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14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B0402-879C-41AD-85C1-C78C74C8A079}"/>
              </a:ext>
            </a:extLst>
          </p:cNvPr>
          <p:cNvSpPr>
            <a:spLocks noGrp="1"/>
          </p:cNvSpPr>
          <p:nvPr>
            <p:ph type="title"/>
          </p:nvPr>
        </p:nvSpPr>
        <p:spPr>
          <a:xfrm>
            <a:off x="648930" y="629266"/>
            <a:ext cx="6188190" cy="1622321"/>
          </a:xfrm>
        </p:spPr>
        <p:txBody>
          <a:bodyPr>
            <a:normAutofit/>
          </a:bodyPr>
          <a:lstStyle/>
          <a:p>
            <a:r>
              <a:rPr lang="en-GB">
                <a:solidFill>
                  <a:srgbClr val="EBEBEB"/>
                </a:solidFill>
              </a:rPr>
              <a:t>A certain equality written by Luke</a:t>
            </a:r>
          </a:p>
        </p:txBody>
      </p:sp>
      <p:sp>
        <p:nvSpPr>
          <p:cNvPr id="7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7" name="Freeform: Shape 76">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1028" name="Picture 4" descr="Gender equality - Wikipedia">
            <a:extLst>
              <a:ext uri="{FF2B5EF4-FFF2-40B4-BE49-F238E27FC236}">
                <a16:creationId xmlns:a16="http://schemas.microsoft.com/office/drawing/2014/main" id="{C1E1DC49-76E1-4C1F-BA80-5F03E88C9F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1" y="1033202"/>
            <a:ext cx="3414010" cy="479159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FD6E9CE-BB10-42B8-B41C-CEE7C55170B2}"/>
              </a:ext>
            </a:extLst>
          </p:cNvPr>
          <p:cNvSpPr>
            <a:spLocks noGrp="1"/>
          </p:cNvSpPr>
          <p:nvPr>
            <p:ph idx="1"/>
          </p:nvPr>
        </p:nvSpPr>
        <p:spPr>
          <a:xfrm>
            <a:off x="648930" y="2438400"/>
            <a:ext cx="6188189" cy="3785419"/>
          </a:xfrm>
        </p:spPr>
        <p:txBody>
          <a:bodyPr>
            <a:normAutofit/>
          </a:bodyPr>
          <a:lstStyle/>
          <a:p>
            <a:pPr>
              <a:lnSpc>
                <a:spcPct val="90000"/>
              </a:lnSpc>
            </a:pPr>
            <a:r>
              <a:rPr lang="en-GB" sz="1600">
                <a:solidFill>
                  <a:srgbClr val="FFFFFF"/>
                </a:solidFill>
              </a:rPr>
              <a:t>A key phrase in the passages on the previous slides is in verse 16 of chapter 13 of Luke, which reads, “</a:t>
            </a:r>
            <a:r>
              <a:rPr lang="en-US" sz="1600">
                <a:solidFill>
                  <a:srgbClr val="FFFFFF"/>
                </a:solidFill>
              </a:rPr>
              <a:t>And ought not this woman, a daughter of Abraham”. The fact that in Jesus’ righteous argument to the Pharisees he describes the woman that he healed as a ‘daughter of Abraham’ is hugely important to understanding how Jesus views women in terms of their juxtaposition in society to men. Calling her a ‘daughter of Abraham’ puts the woman in the same echelon as men, who are deemed as being ‘sons of Abraham’. Evelyn Stagg notes that Jesus instinctively treated women with the same ‘dignity’ as men.</a:t>
            </a:r>
          </a:p>
          <a:p>
            <a:pPr>
              <a:lnSpc>
                <a:spcPct val="90000"/>
              </a:lnSpc>
            </a:pPr>
            <a:r>
              <a:rPr lang="en-US" sz="1600">
                <a:solidFill>
                  <a:srgbClr val="FFFFFF"/>
                </a:solidFill>
              </a:rPr>
              <a:t>“In a real sense, Jesus has enabled woman to stand up with a proper sense of dignity, freedom, and worth. He gave this woman priority over the day, the Sabbath, and over his own security.” [1]</a:t>
            </a:r>
            <a:endParaRPr lang="en-GB" sz="1600">
              <a:solidFill>
                <a:srgbClr val="FFFFFF"/>
              </a:solidFill>
            </a:endParaRPr>
          </a:p>
        </p:txBody>
      </p:sp>
    </p:spTree>
    <p:extLst>
      <p:ext uri="{BB962C8B-B14F-4D97-AF65-F5344CB8AC3E}">
        <p14:creationId xmlns:p14="http://schemas.microsoft.com/office/powerpoint/2010/main" val="277062164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B7D29-2E5D-4B1D-ABCB-C3B1F4BDFB02}"/>
              </a:ext>
            </a:extLst>
          </p:cNvPr>
          <p:cNvSpPr>
            <a:spLocks noGrp="1"/>
          </p:cNvSpPr>
          <p:nvPr>
            <p:ph type="title"/>
          </p:nvPr>
        </p:nvSpPr>
        <p:spPr>
          <a:xfrm>
            <a:off x="648930" y="629267"/>
            <a:ext cx="6366624" cy="796862"/>
          </a:xfrm>
        </p:spPr>
        <p:txBody>
          <a:bodyPr>
            <a:normAutofit/>
          </a:bodyPr>
          <a:lstStyle/>
          <a:p>
            <a:r>
              <a:rPr lang="en-GB" sz="3200" dirty="0">
                <a:solidFill>
                  <a:srgbClr val="EBEBEB"/>
                </a:solidFill>
              </a:rPr>
              <a:t>Women in Jesus’ Parables</a:t>
            </a:r>
          </a:p>
        </p:txBody>
      </p:sp>
      <p:sp>
        <p:nvSpPr>
          <p:cNvPr id="3" name="Content Placeholder 2">
            <a:extLst>
              <a:ext uri="{FF2B5EF4-FFF2-40B4-BE49-F238E27FC236}">
                <a16:creationId xmlns:a16="http://schemas.microsoft.com/office/drawing/2014/main" id="{CD02C0E2-D63B-44D7-AA0F-A4B333C8D245}"/>
              </a:ext>
            </a:extLst>
          </p:cNvPr>
          <p:cNvSpPr>
            <a:spLocks noGrp="1"/>
          </p:cNvSpPr>
          <p:nvPr>
            <p:ph idx="1"/>
          </p:nvPr>
        </p:nvSpPr>
        <p:spPr>
          <a:xfrm>
            <a:off x="648510" y="1747520"/>
            <a:ext cx="6188609" cy="4476299"/>
          </a:xfrm>
        </p:spPr>
        <p:txBody>
          <a:bodyPr>
            <a:normAutofit fontScale="92500"/>
          </a:bodyPr>
          <a:lstStyle/>
          <a:p>
            <a:pPr>
              <a:lnSpc>
                <a:spcPct val="90000"/>
              </a:lnSpc>
            </a:pPr>
            <a:r>
              <a:rPr lang="en-GB" sz="1800" dirty="0">
                <a:solidFill>
                  <a:srgbClr val="FFFFFF"/>
                </a:solidFill>
              </a:rPr>
              <a:t>The Gospel of Luke also shows the lengths to which Jesus includes women on the same sort of level as men, with an example being the Parable of The Widow’s Offering:</a:t>
            </a:r>
          </a:p>
          <a:p>
            <a:pPr lvl="1">
              <a:lnSpc>
                <a:spcPct val="90000"/>
              </a:lnSpc>
            </a:pPr>
            <a:r>
              <a:rPr lang="en-US" dirty="0">
                <a:solidFill>
                  <a:srgbClr val="FFFFFF"/>
                </a:solidFill>
              </a:rPr>
              <a:t>He looked up and saw rich people putting their gifts into the treasury; he also saw a poor widow put in two small copper coins. He said, “Truly I tell you; this poor widow has put in more than all of them; for all of them have contributed out of their abundance, but she out of her poverty has put in all she had to live on.” (Luke 21:1-8 [NRSV])</a:t>
            </a:r>
          </a:p>
          <a:p>
            <a:pPr>
              <a:lnSpc>
                <a:spcPct val="90000"/>
              </a:lnSpc>
            </a:pPr>
            <a:r>
              <a:rPr lang="en-US" sz="1800" dirty="0">
                <a:solidFill>
                  <a:srgbClr val="FFFFFF"/>
                </a:solidFill>
              </a:rPr>
              <a:t>Geoffrey Smith notes how that “Considered in this way, the poor widow’s offering was far superior to the others, for it was all that she owned.” [2] Even if it is subliminal, Jesus’ treatment of women shows that at the very least, they are at equal of being good people as faith in the same way that women are.</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29E74651-E1B6-4527-9B47-448E02BE78EA}"/>
              </a:ext>
            </a:extLst>
          </p:cNvPr>
          <p:cNvPicPr>
            <a:picLocks noChangeAspect="1"/>
          </p:cNvPicPr>
          <p:nvPr/>
        </p:nvPicPr>
        <p:blipFill rotWithShape="1">
          <a:blip r:embed="rId3"/>
          <a:srcRect r="5086"/>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69554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FA472-94CE-42B7-9028-925B7B97F0B3}"/>
              </a:ext>
            </a:extLst>
          </p:cNvPr>
          <p:cNvSpPr>
            <a:spLocks noGrp="1"/>
          </p:cNvSpPr>
          <p:nvPr>
            <p:ph type="title"/>
          </p:nvPr>
        </p:nvSpPr>
        <p:spPr>
          <a:xfrm>
            <a:off x="648930" y="629266"/>
            <a:ext cx="6188190" cy="1622321"/>
          </a:xfrm>
        </p:spPr>
        <p:txBody>
          <a:bodyPr>
            <a:normAutofit/>
          </a:bodyPr>
          <a:lstStyle/>
          <a:p>
            <a:r>
              <a:rPr lang="en-GB" sz="3200" dirty="0">
                <a:solidFill>
                  <a:srgbClr val="EBEBEB"/>
                </a:solidFill>
              </a:rPr>
              <a:t>Women in Jesus’ Parables (2)</a:t>
            </a:r>
          </a:p>
        </p:txBody>
      </p:sp>
      <p:sp>
        <p:nvSpPr>
          <p:cNvPr id="3" name="Content Placeholder 2">
            <a:extLst>
              <a:ext uri="{FF2B5EF4-FFF2-40B4-BE49-F238E27FC236}">
                <a16:creationId xmlns:a16="http://schemas.microsoft.com/office/drawing/2014/main" id="{99CB89F0-AC72-4B25-B3F6-A2AF7058D8E3}"/>
              </a:ext>
            </a:extLst>
          </p:cNvPr>
          <p:cNvSpPr>
            <a:spLocks noGrp="1"/>
          </p:cNvSpPr>
          <p:nvPr>
            <p:ph idx="1"/>
          </p:nvPr>
        </p:nvSpPr>
        <p:spPr>
          <a:xfrm>
            <a:off x="648510" y="1736521"/>
            <a:ext cx="6188609" cy="4731391"/>
          </a:xfrm>
        </p:spPr>
        <p:txBody>
          <a:bodyPr>
            <a:normAutofit fontScale="92500" lnSpcReduction="10000"/>
          </a:bodyPr>
          <a:lstStyle/>
          <a:p>
            <a:pPr>
              <a:lnSpc>
                <a:spcPct val="90000"/>
              </a:lnSpc>
            </a:pPr>
            <a:r>
              <a:rPr lang="en-GB" sz="1800" dirty="0">
                <a:solidFill>
                  <a:srgbClr val="FFFFFF"/>
                </a:solidFill>
              </a:rPr>
              <a:t>Another parable that specifically has a woman as the focal point is the Parable of the Lost Coin, which is written in the Gospel of Luke thusly:</a:t>
            </a:r>
          </a:p>
          <a:p>
            <a:pPr lvl="1">
              <a:lnSpc>
                <a:spcPct val="90000"/>
              </a:lnSpc>
            </a:pPr>
            <a:r>
              <a:rPr lang="en-US" dirty="0">
                <a:solidFill>
                  <a:srgbClr val="FFFFFF"/>
                </a:solidFill>
              </a:rPr>
              <a:t>Or what woman having ten silver coins, if she loses one of them, does not light a lamp, sweep the house, and search carefully until she finds it? When she has found it, she calls together her friends and neighbors, saying, ‘Rejoice with me, for I have found the coin that I had lost.’ Just so, I tell you, there is joy in the presence of the angels of God over one sinner who repents.” (Luke 15:8-10 [NRSV])</a:t>
            </a:r>
          </a:p>
          <a:p>
            <a:pPr>
              <a:lnSpc>
                <a:spcPct val="90000"/>
              </a:lnSpc>
            </a:pPr>
            <a:r>
              <a:rPr lang="en-US" sz="1800" dirty="0">
                <a:solidFill>
                  <a:srgbClr val="FFFFFF"/>
                </a:solidFill>
              </a:rPr>
              <a:t>A key facet to this parable in particular is the fact that, as discussed before, there is a notion that women are just as able of learning and actuating the core components of Jesus’ teachings. Ben Witherington explains further about the important of the inclusion of a women in this parable when he writes:</a:t>
            </a:r>
          </a:p>
          <a:p>
            <a:pPr>
              <a:lnSpc>
                <a:spcPct val="90000"/>
              </a:lnSpc>
            </a:pPr>
            <a:r>
              <a:rPr lang="en-US" sz="1100" dirty="0">
                <a:solidFill>
                  <a:srgbClr val="FFFFFF"/>
                </a:solidFill>
              </a:rPr>
              <a:t>[cont. next slide]</a:t>
            </a:r>
          </a:p>
        </p:txBody>
      </p:sp>
      <p:sp>
        <p:nvSpPr>
          <p:cNvPr id="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0" name="Picture 2" descr="The Parable of the Lost Coin: Moral Lessons - Best Catholic Gifts">
            <a:extLst>
              <a:ext uri="{FF2B5EF4-FFF2-40B4-BE49-F238E27FC236}">
                <a16:creationId xmlns:a16="http://schemas.microsoft.com/office/drawing/2014/main" id="{E62FA50D-B324-479A-8E8F-7FA0618BA1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32" r="7396"/>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269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E26B2-61E5-4220-996D-10A760D542CD}"/>
              </a:ext>
            </a:extLst>
          </p:cNvPr>
          <p:cNvSpPr>
            <a:spLocks noGrp="1"/>
          </p:cNvSpPr>
          <p:nvPr>
            <p:ph type="title"/>
          </p:nvPr>
        </p:nvSpPr>
        <p:spPr>
          <a:xfrm>
            <a:off x="648930" y="629266"/>
            <a:ext cx="6188190" cy="1622321"/>
          </a:xfrm>
        </p:spPr>
        <p:txBody>
          <a:bodyPr>
            <a:normAutofit/>
          </a:bodyPr>
          <a:lstStyle/>
          <a:p>
            <a:r>
              <a:rPr lang="en-GB" sz="3200" dirty="0">
                <a:solidFill>
                  <a:srgbClr val="EBEBEB"/>
                </a:solidFill>
              </a:rPr>
              <a:t>Women in Jesus’ Parables (3)</a:t>
            </a:r>
          </a:p>
        </p:txBody>
      </p:sp>
      <p:sp>
        <p:nvSpPr>
          <p:cNvPr id="7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1" name="Freeform: Shape 80">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3080" name="Picture 8" descr="NGC Ancients - Collecting Roman Coins on a Budget">
            <a:extLst>
              <a:ext uri="{FF2B5EF4-FFF2-40B4-BE49-F238E27FC236}">
                <a16:creationId xmlns:a16="http://schemas.microsoft.com/office/drawing/2014/main" id="{FF6F2F14-512D-449C-B7CB-B038EC069B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01"/>
          <a:stretch/>
        </p:blipFill>
        <p:spPr bwMode="auto">
          <a:xfrm>
            <a:off x="8190734" y="647698"/>
            <a:ext cx="3292284" cy="5562601"/>
          </a:xfrm>
          <a:prstGeom prst="rect">
            <a:avLst/>
          </a:prstGeom>
          <a:noFill/>
          <a:effectLst/>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DD405AB-BB5C-4D4B-9F5A-36F6A387C156}"/>
              </a:ext>
            </a:extLst>
          </p:cNvPr>
          <p:cNvSpPr>
            <a:spLocks noGrp="1"/>
          </p:cNvSpPr>
          <p:nvPr>
            <p:ph idx="1"/>
          </p:nvPr>
        </p:nvSpPr>
        <p:spPr>
          <a:xfrm>
            <a:off x="648930" y="1744910"/>
            <a:ext cx="6188189" cy="4731391"/>
          </a:xfrm>
        </p:spPr>
        <p:txBody>
          <a:bodyPr>
            <a:normAutofit lnSpcReduction="10000"/>
          </a:bodyPr>
          <a:lstStyle/>
          <a:p>
            <a:pPr>
              <a:lnSpc>
                <a:spcPct val="90000"/>
              </a:lnSpc>
            </a:pPr>
            <a:r>
              <a:rPr lang="en-US" sz="1800" dirty="0">
                <a:solidFill>
                  <a:srgbClr val="FFFFFF"/>
                </a:solidFill>
              </a:rPr>
              <a:t>“Summing up what this parable has to say about women, we note that Jesus' choice of this housewife as an example showed that women […] were considered by Jesus to be equally good points of analogy […] It also reflects a concern on Jesus' part to convey the Good News in terms with which women could identify.” [3]</a:t>
            </a:r>
          </a:p>
          <a:p>
            <a:pPr>
              <a:lnSpc>
                <a:spcPct val="90000"/>
              </a:lnSpc>
            </a:pPr>
            <a:r>
              <a:rPr lang="en-US" sz="1800" dirty="0">
                <a:solidFill>
                  <a:srgbClr val="FFFFFF"/>
                </a:solidFill>
              </a:rPr>
              <a:t>Witherington’s commentary rings true on many points, i.e. that that inclusion of women can tell all women that it is not just men that are able to become disciples of Jesus, or at least people who follow his teachings. It would have been incredibly easy for Jesus to talk about this parable with a man as the principle character, as it would ostensibly send the same message of how the lost and found are treated with more parade than those who were never lost. But the Gospels use a woman, and this makes the fundamentals of Christianity seem more accessible to a larger array of demographics.</a:t>
            </a:r>
          </a:p>
        </p:txBody>
      </p:sp>
    </p:spTree>
    <p:extLst>
      <p:ext uri="{BB962C8B-B14F-4D97-AF65-F5344CB8AC3E}">
        <p14:creationId xmlns:p14="http://schemas.microsoft.com/office/powerpoint/2010/main" val="186041220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3B6B9-E3E0-45D4-90FE-9C21864020D6}"/>
              </a:ext>
            </a:extLst>
          </p:cNvPr>
          <p:cNvSpPr>
            <a:spLocks noGrp="1"/>
          </p:cNvSpPr>
          <p:nvPr>
            <p:ph type="title"/>
          </p:nvPr>
        </p:nvSpPr>
        <p:spPr>
          <a:xfrm>
            <a:off x="648930" y="629266"/>
            <a:ext cx="6188190" cy="1622321"/>
          </a:xfrm>
        </p:spPr>
        <p:txBody>
          <a:bodyPr>
            <a:normAutofit/>
          </a:bodyPr>
          <a:lstStyle/>
          <a:p>
            <a:r>
              <a:rPr lang="en-GB" sz="3200" dirty="0">
                <a:solidFill>
                  <a:srgbClr val="EBEBEB"/>
                </a:solidFill>
              </a:rPr>
              <a:t>Women in Jesus’ Parables (4)</a:t>
            </a:r>
          </a:p>
        </p:txBody>
      </p:sp>
      <p:sp>
        <p:nvSpPr>
          <p:cNvPr id="3" name="Content Placeholder 2">
            <a:extLst>
              <a:ext uri="{FF2B5EF4-FFF2-40B4-BE49-F238E27FC236}">
                <a16:creationId xmlns:a16="http://schemas.microsoft.com/office/drawing/2014/main" id="{CC629C22-DD0C-4E70-B450-718BA890FF07}"/>
              </a:ext>
            </a:extLst>
          </p:cNvPr>
          <p:cNvSpPr>
            <a:spLocks noGrp="1"/>
          </p:cNvSpPr>
          <p:nvPr>
            <p:ph idx="1"/>
          </p:nvPr>
        </p:nvSpPr>
        <p:spPr>
          <a:xfrm>
            <a:off x="648930" y="1402080"/>
            <a:ext cx="6188189" cy="4821739"/>
          </a:xfrm>
        </p:spPr>
        <p:txBody>
          <a:bodyPr>
            <a:normAutofit/>
          </a:bodyPr>
          <a:lstStyle/>
          <a:p>
            <a:pPr>
              <a:lnSpc>
                <a:spcPct val="90000"/>
              </a:lnSpc>
            </a:pPr>
            <a:r>
              <a:rPr lang="en-GB" dirty="0">
                <a:solidFill>
                  <a:srgbClr val="FFFFFF"/>
                </a:solidFill>
              </a:rPr>
              <a:t>The overall message that can be taken about how Jesus sees women and their position in society </a:t>
            </a:r>
            <a:r>
              <a:rPr lang="en-GB" i="1" dirty="0">
                <a:solidFill>
                  <a:srgbClr val="FFFFFF"/>
                </a:solidFill>
              </a:rPr>
              <a:t>can </a:t>
            </a:r>
            <a:r>
              <a:rPr lang="en-GB" dirty="0">
                <a:solidFill>
                  <a:srgbClr val="FFFFFF"/>
                </a:solidFill>
              </a:rPr>
              <a:t>be seen wholly in the parables, because women are as prominent as men are, and are never shown in a derogatory manner. They occupy the same position in Jesus’ teachings, and as a result, they are placed on the same pedestal. Jesus intends to teach everyone that </a:t>
            </a:r>
            <a:r>
              <a:rPr lang="en-GB" i="1" dirty="0">
                <a:solidFill>
                  <a:srgbClr val="FFFFFF"/>
                </a:solidFill>
              </a:rPr>
              <a:t>anyone </a:t>
            </a:r>
            <a:r>
              <a:rPr lang="en-GB" dirty="0">
                <a:solidFill>
                  <a:srgbClr val="FFFFFF"/>
                </a:solidFill>
              </a:rPr>
              <a:t>can meet the conditions of a good and faithful life, and does this by using examples of each kind of person to help propagate this point.</a:t>
            </a:r>
          </a:p>
          <a:p>
            <a:pPr>
              <a:lnSpc>
                <a:spcPct val="90000"/>
              </a:lnSpc>
            </a:pPr>
            <a:r>
              <a:rPr lang="en-GB" dirty="0">
                <a:solidFill>
                  <a:srgbClr val="FFFFFF"/>
                </a:solidFill>
              </a:rPr>
              <a:t>In short, the parables are </a:t>
            </a:r>
            <a:r>
              <a:rPr lang="en-GB" i="1" dirty="0">
                <a:solidFill>
                  <a:srgbClr val="FFFFFF"/>
                </a:solidFill>
              </a:rPr>
              <a:t>inclusive</a:t>
            </a:r>
            <a:r>
              <a:rPr lang="en-GB" dirty="0">
                <a:solidFill>
                  <a:srgbClr val="FFFFFF"/>
                </a:solidFill>
              </a:rPr>
              <a:t> in a subtle sense, which in turn tells those who will listen that this faith is in itself inclusive, and anyone can practise it.</a:t>
            </a:r>
          </a:p>
        </p:txBody>
      </p:sp>
      <p:sp>
        <p:nvSpPr>
          <p:cNvPr id="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098" name="Picture 2" descr="Sermon on the Mount - Wikipedia">
            <a:extLst>
              <a:ext uri="{FF2B5EF4-FFF2-40B4-BE49-F238E27FC236}">
                <a16:creationId xmlns:a16="http://schemas.microsoft.com/office/drawing/2014/main" id="{B333D4B3-7A31-4F01-84A5-0D9363CA15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89" r="5422"/>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573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25E-DA7C-4EB9-A030-D3DA693C90AF}"/>
              </a:ext>
            </a:extLst>
          </p:cNvPr>
          <p:cNvSpPr>
            <a:spLocks noGrp="1"/>
          </p:cNvSpPr>
          <p:nvPr>
            <p:ph type="title"/>
          </p:nvPr>
        </p:nvSpPr>
        <p:spPr>
          <a:xfrm>
            <a:off x="648930" y="629266"/>
            <a:ext cx="6188190" cy="1622321"/>
          </a:xfrm>
        </p:spPr>
        <p:txBody>
          <a:bodyPr>
            <a:normAutofit/>
          </a:bodyPr>
          <a:lstStyle/>
          <a:p>
            <a:pPr>
              <a:lnSpc>
                <a:spcPct val="90000"/>
              </a:lnSpc>
            </a:pPr>
            <a:r>
              <a:rPr lang="en-US" sz="3600" dirty="0">
                <a:solidFill>
                  <a:srgbClr val="EBEBEB"/>
                </a:solidFill>
              </a:rPr>
              <a:t>The Prominence of Women After Jesus’ Death</a:t>
            </a:r>
            <a:endParaRPr lang="en-GB" sz="3600" dirty="0">
              <a:solidFill>
                <a:srgbClr val="EBEBEB"/>
              </a:solidFill>
            </a:endParaRPr>
          </a:p>
        </p:txBody>
      </p:sp>
      <p:sp>
        <p:nvSpPr>
          <p:cNvPr id="3" name="Content Placeholder 2">
            <a:extLst>
              <a:ext uri="{FF2B5EF4-FFF2-40B4-BE49-F238E27FC236}">
                <a16:creationId xmlns:a16="http://schemas.microsoft.com/office/drawing/2014/main" id="{D779B937-0070-4E32-AC83-47FA2DB5D1FD}"/>
              </a:ext>
            </a:extLst>
          </p:cNvPr>
          <p:cNvSpPr>
            <a:spLocks noGrp="1"/>
          </p:cNvSpPr>
          <p:nvPr>
            <p:ph idx="1"/>
          </p:nvPr>
        </p:nvSpPr>
        <p:spPr>
          <a:xfrm>
            <a:off x="648930" y="1849120"/>
            <a:ext cx="6188189" cy="4374699"/>
          </a:xfrm>
        </p:spPr>
        <p:txBody>
          <a:bodyPr>
            <a:normAutofit lnSpcReduction="10000"/>
          </a:bodyPr>
          <a:lstStyle/>
          <a:p>
            <a:pPr>
              <a:lnSpc>
                <a:spcPct val="90000"/>
              </a:lnSpc>
            </a:pPr>
            <a:r>
              <a:rPr lang="en-GB" sz="1600" dirty="0">
                <a:solidFill>
                  <a:srgbClr val="FFFFFF"/>
                </a:solidFill>
              </a:rPr>
              <a:t>The very first verse of Matthew 28 makes it clear of who were the first people to see Jesus after his resurrection, as it says:</a:t>
            </a:r>
          </a:p>
          <a:p>
            <a:pPr lvl="1">
              <a:lnSpc>
                <a:spcPct val="90000"/>
              </a:lnSpc>
            </a:pPr>
            <a:r>
              <a:rPr lang="en-US" sz="1600" dirty="0">
                <a:solidFill>
                  <a:srgbClr val="FFFFFF"/>
                </a:solidFill>
              </a:rPr>
              <a:t>“After the sabbath, as the first day of the week was dawning, Mary Magdalene and the other Mary went to see the tomb.” (Matt. 28:1 [NRSV])</a:t>
            </a:r>
          </a:p>
          <a:p>
            <a:pPr>
              <a:lnSpc>
                <a:spcPct val="90000"/>
              </a:lnSpc>
            </a:pPr>
            <a:r>
              <a:rPr lang="en-GB" sz="1600" dirty="0">
                <a:solidFill>
                  <a:srgbClr val="FFFFFF"/>
                </a:solidFill>
              </a:rPr>
              <a:t>Gerald </a:t>
            </a:r>
            <a:r>
              <a:rPr lang="en-GB" sz="1600" dirty="0" err="1">
                <a:solidFill>
                  <a:srgbClr val="FFFFFF"/>
                </a:solidFill>
              </a:rPr>
              <a:t>O’Collins</a:t>
            </a:r>
            <a:r>
              <a:rPr lang="en-GB" sz="1600" dirty="0">
                <a:solidFill>
                  <a:srgbClr val="FFFFFF"/>
                </a:solidFill>
              </a:rPr>
              <a:t> makes the claim of how “</a:t>
            </a:r>
            <a:r>
              <a:rPr lang="en-US" sz="1600" dirty="0">
                <a:solidFill>
                  <a:srgbClr val="FFFFFF"/>
                </a:solidFill>
              </a:rPr>
              <a:t>The early "witnesses" of the risen Jesus were the ones who got Christianity going.” [4] Jesus’ influence is accredited to two </a:t>
            </a:r>
            <a:r>
              <a:rPr lang="en-US" sz="1600" i="1" dirty="0">
                <a:solidFill>
                  <a:srgbClr val="FFFFFF"/>
                </a:solidFill>
              </a:rPr>
              <a:t>women.</a:t>
            </a:r>
            <a:r>
              <a:rPr lang="en-US" sz="1600" dirty="0">
                <a:solidFill>
                  <a:srgbClr val="FFFFFF"/>
                </a:solidFill>
              </a:rPr>
              <a:t> The very foundations of the religion that is solely based around the teachings of Jesus Christ is believed by some academics to have gained its influence from the actions of two </a:t>
            </a:r>
            <a:r>
              <a:rPr lang="en-US" sz="1600" i="1" dirty="0">
                <a:solidFill>
                  <a:srgbClr val="FFFFFF"/>
                </a:solidFill>
              </a:rPr>
              <a:t>women</a:t>
            </a:r>
            <a:r>
              <a:rPr lang="en-US" sz="1600" dirty="0">
                <a:solidFill>
                  <a:srgbClr val="FFFFFF"/>
                </a:solidFill>
              </a:rPr>
              <a:t>, which only shows the importance of women to the ideals of Christ and vice versa. They are shown to be imperative to telling others of the news that Jesus has returned and are never seen to be as liars or deceivers. Christianity </a:t>
            </a:r>
            <a:r>
              <a:rPr lang="en-US" sz="1600">
                <a:solidFill>
                  <a:srgbClr val="FFFFFF"/>
                </a:solidFill>
              </a:rPr>
              <a:t>is based </a:t>
            </a:r>
            <a:r>
              <a:rPr lang="en-US" sz="1600" dirty="0">
                <a:solidFill>
                  <a:srgbClr val="FFFFFF"/>
                </a:solidFill>
              </a:rPr>
              <a:t>on the foundations of important women acting in the same way that men would. Women in the world of Jesus are equal.</a:t>
            </a:r>
            <a:endParaRPr lang="en-GB" sz="1600" dirty="0">
              <a:solidFill>
                <a:srgbClr val="FFFFFF"/>
              </a:solidFill>
            </a:endParaRPr>
          </a:p>
        </p:txBody>
      </p:sp>
      <p:sp>
        <p:nvSpPr>
          <p:cNvPr id="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122" name="Picture 2" descr="Top 10 Facts About Mary Magdalene - Discover Walks Blog">
            <a:extLst>
              <a:ext uri="{FF2B5EF4-FFF2-40B4-BE49-F238E27FC236}">
                <a16:creationId xmlns:a16="http://schemas.microsoft.com/office/drawing/2014/main" id="{46629B95-CAE6-420C-9BEB-8D3DAFBB1C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010"/>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60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C8888-1606-4F6D-A5E5-71911F35D8A3}"/>
              </a:ext>
            </a:extLst>
          </p:cNvPr>
          <p:cNvSpPr>
            <a:spLocks noGrp="1"/>
          </p:cNvSpPr>
          <p:nvPr>
            <p:ph type="title"/>
          </p:nvPr>
        </p:nvSpPr>
        <p:spPr>
          <a:xfrm>
            <a:off x="648930" y="629266"/>
            <a:ext cx="5616217" cy="1622321"/>
          </a:xfrm>
        </p:spPr>
        <p:txBody>
          <a:bodyPr>
            <a:normAutofit/>
          </a:bodyPr>
          <a:lstStyle/>
          <a:p>
            <a:r>
              <a:rPr lang="en-GB">
                <a:solidFill>
                  <a:srgbClr val="EBEBEB"/>
                </a:solidFill>
              </a:rPr>
              <a:t>Jesus on Marriage</a:t>
            </a:r>
          </a:p>
        </p:txBody>
      </p:sp>
      <p:sp>
        <p:nvSpPr>
          <p:cNvPr id="73"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75" name="Freeform: Shape 74">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146" name="Picture 2" descr="Simple wedding ring set in yellow gold | KLENOTA">
            <a:extLst>
              <a:ext uri="{FF2B5EF4-FFF2-40B4-BE49-F238E27FC236}">
                <a16:creationId xmlns:a16="http://schemas.microsoft.com/office/drawing/2014/main" id="{E394DAAD-C002-4EAB-89AE-434444BD1E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63742" y="1438929"/>
            <a:ext cx="3980139" cy="3980139"/>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FECDCDE-4AB0-4400-B5C9-939CDBC83DE6}"/>
              </a:ext>
            </a:extLst>
          </p:cNvPr>
          <p:cNvSpPr>
            <a:spLocks noGrp="1"/>
          </p:cNvSpPr>
          <p:nvPr>
            <p:ph idx="1"/>
          </p:nvPr>
        </p:nvSpPr>
        <p:spPr>
          <a:xfrm>
            <a:off x="648931" y="2438400"/>
            <a:ext cx="5616216" cy="3785419"/>
          </a:xfrm>
        </p:spPr>
        <p:txBody>
          <a:bodyPr>
            <a:normAutofit/>
          </a:bodyPr>
          <a:lstStyle/>
          <a:p>
            <a:pPr>
              <a:lnSpc>
                <a:spcPct val="90000"/>
              </a:lnSpc>
            </a:pPr>
            <a:r>
              <a:rPr lang="en-US" sz="1600" dirty="0">
                <a:solidFill>
                  <a:srgbClr val="FFFFFF"/>
                </a:solidFill>
              </a:rPr>
              <a:t>"Have you not read that at the beginning the Creator made them male and female, and said, "For this reason a man will leave his father and mother and be united to his wife, and the two will become one flesh"? So they </a:t>
            </a:r>
            <a:r>
              <a:rPr lang="en-US" sz="1600" i="1" dirty="0">
                <a:solidFill>
                  <a:srgbClr val="FFFFFF"/>
                </a:solidFill>
              </a:rPr>
              <a:t>are</a:t>
            </a:r>
            <a:r>
              <a:rPr lang="en-US" sz="1600" dirty="0">
                <a:solidFill>
                  <a:srgbClr val="FFFFFF"/>
                </a:solidFill>
              </a:rPr>
              <a:t> no longer two, but one. Therefore, what God has joined together, let no one separate.“ (Matt 19:4-6 [NRSV])</a:t>
            </a:r>
          </a:p>
          <a:p>
            <a:pPr>
              <a:lnSpc>
                <a:spcPct val="90000"/>
              </a:lnSpc>
            </a:pPr>
            <a:r>
              <a:rPr lang="en-US" sz="1600" dirty="0">
                <a:solidFill>
                  <a:srgbClr val="FFFFFF"/>
                </a:solidFill>
              </a:rPr>
              <a:t>Whilst the prior points have discussed the beneficial treatment that women have received from Jesus’ teachings as well as the prominence of women in helping build the foundations of Christianity as a whole, there remains to be a key flaw with Jesus’ view on divorce, as it seems to restrict the freedom that women had in relation to the freedom that men had. Women were bound to their marriage.</a:t>
            </a:r>
            <a:endParaRPr lang="en-GB" sz="1600" dirty="0">
              <a:solidFill>
                <a:srgbClr val="FFFFFF"/>
              </a:solidFill>
            </a:endParaRPr>
          </a:p>
        </p:txBody>
      </p:sp>
    </p:spTree>
    <p:extLst>
      <p:ext uri="{BB962C8B-B14F-4D97-AF65-F5344CB8AC3E}">
        <p14:creationId xmlns:p14="http://schemas.microsoft.com/office/powerpoint/2010/main" val="135248913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8A4173F-D616-4EF4-93B9-6BC1823BD369}"/>
              </a:ext>
            </a:extLst>
          </p:cNvPr>
          <p:cNvSpPr>
            <a:spLocks noGrp="1"/>
          </p:cNvSpPr>
          <p:nvPr>
            <p:ph type="title"/>
          </p:nvPr>
        </p:nvSpPr>
        <p:spPr>
          <a:xfrm>
            <a:off x="806195" y="804672"/>
            <a:ext cx="3521359" cy="5248656"/>
          </a:xfrm>
        </p:spPr>
        <p:txBody>
          <a:bodyPr anchor="ctr">
            <a:normAutofit/>
          </a:bodyPr>
          <a:lstStyle/>
          <a:p>
            <a:pPr algn="ctr"/>
            <a:r>
              <a:rPr lang="en-GB" dirty="0"/>
              <a:t>Jesus on Marriage (2)</a:t>
            </a:r>
          </a:p>
        </p:txBody>
      </p:sp>
      <p:sp>
        <p:nvSpPr>
          <p:cNvPr id="3" name="Content Placeholder 2">
            <a:extLst>
              <a:ext uri="{FF2B5EF4-FFF2-40B4-BE49-F238E27FC236}">
                <a16:creationId xmlns:a16="http://schemas.microsoft.com/office/drawing/2014/main" id="{8B06BB34-064A-4F0E-B189-4EC3582B51CD}"/>
              </a:ext>
            </a:extLst>
          </p:cNvPr>
          <p:cNvSpPr>
            <a:spLocks noGrp="1"/>
          </p:cNvSpPr>
          <p:nvPr>
            <p:ph idx="1"/>
          </p:nvPr>
        </p:nvSpPr>
        <p:spPr>
          <a:xfrm>
            <a:off x="4654295" y="804671"/>
            <a:ext cx="7023180" cy="5248657"/>
          </a:xfrm>
        </p:spPr>
        <p:txBody>
          <a:bodyPr anchor="ctr">
            <a:normAutofit/>
          </a:bodyPr>
          <a:lstStyle/>
          <a:p>
            <a:pPr>
              <a:lnSpc>
                <a:spcPct val="90000"/>
              </a:lnSpc>
            </a:pPr>
            <a:r>
              <a:rPr lang="en-US" sz="1500" dirty="0"/>
              <a:t>Barbara Green disagrees somewhat with my assessment, as she writes:</a:t>
            </a:r>
          </a:p>
          <a:p>
            <a:pPr lvl="1">
              <a:lnSpc>
                <a:spcPct val="90000"/>
              </a:lnSpc>
            </a:pPr>
            <a:r>
              <a:rPr lang="en-US" sz="1500" dirty="0"/>
              <a:t>“The equation of divorce and remarriage with the capital offense adultery obviously implies a rather substantial mitigation of the divorce laws deriving from Deuteronomy 24:1-3.” [5]</a:t>
            </a:r>
          </a:p>
          <a:p>
            <a:pPr>
              <a:lnSpc>
                <a:spcPct val="90000"/>
              </a:lnSpc>
            </a:pPr>
            <a:r>
              <a:rPr lang="en-GB" sz="1500" dirty="0"/>
              <a:t>What this substantiates is that Jesus’ views are more lenient than that of previous Biblical texts. Those who seek divorce are still living in ‘sin’, but because of the nature of Jesus’ idea of saving people from sin, the very notion of a ‘capital offense’ is now an ancient ideal, and one that should never be considered. Women</a:t>
            </a:r>
            <a:r>
              <a:rPr lang="en-GB" sz="1500" i="1" dirty="0"/>
              <a:t> are </a:t>
            </a:r>
            <a:r>
              <a:rPr lang="en-GB" sz="1500" dirty="0"/>
              <a:t>better off in this scenario.</a:t>
            </a:r>
          </a:p>
          <a:p>
            <a:pPr>
              <a:lnSpc>
                <a:spcPct val="90000"/>
              </a:lnSpc>
            </a:pPr>
            <a:r>
              <a:rPr lang="en-GB" sz="1500" dirty="0"/>
              <a:t>Considering this, I must note that whilst this shows a </a:t>
            </a:r>
            <a:r>
              <a:rPr lang="en-GB" sz="1500" i="1" dirty="0"/>
              <a:t>betterment </a:t>
            </a:r>
            <a:r>
              <a:rPr lang="en-GB" sz="1500" dirty="0"/>
              <a:t>towards women within the Bible and Jesus’ views do in some respects try and make the lives of women better. It is by no means a representation that women are equal to men. In this scenario, men are still in a better place socially than women. </a:t>
            </a:r>
          </a:p>
          <a:p>
            <a:pPr>
              <a:lnSpc>
                <a:spcPct val="90000"/>
              </a:lnSpc>
            </a:pPr>
            <a:r>
              <a:rPr lang="en-GB" sz="1500" dirty="0"/>
              <a:t>In short, Jesus is </a:t>
            </a:r>
            <a:r>
              <a:rPr lang="en-GB" sz="1500" i="1" dirty="0"/>
              <a:t>not </a:t>
            </a:r>
            <a:r>
              <a:rPr lang="en-GB" sz="1500" dirty="0"/>
              <a:t>to be considered a feminist. His views are still detrimental to women, just less so than the Old Testament could be construed to be. His views are to include all people in his idea of salvation in the afterlife, but in the current life, women are still seen as subservient to men.	</a:t>
            </a:r>
            <a:endParaRPr lang="en-GB" sz="1500" i="1" dirty="0"/>
          </a:p>
        </p:txBody>
      </p:sp>
    </p:spTree>
    <p:extLst>
      <p:ext uri="{BB962C8B-B14F-4D97-AF65-F5344CB8AC3E}">
        <p14:creationId xmlns:p14="http://schemas.microsoft.com/office/powerpoint/2010/main" val="1055503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DF79-067C-4343-AAC6-884696D4735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DCA071A-CA96-420B-8BB5-F8927EF0FC1D}"/>
              </a:ext>
            </a:extLst>
          </p:cNvPr>
          <p:cNvSpPr>
            <a:spLocks noGrp="1"/>
          </p:cNvSpPr>
          <p:nvPr>
            <p:ph idx="1"/>
          </p:nvPr>
        </p:nvSpPr>
        <p:spPr>
          <a:xfrm>
            <a:off x="1103312" y="2052918"/>
            <a:ext cx="8946541" cy="4352364"/>
          </a:xfrm>
        </p:spPr>
        <p:txBody>
          <a:bodyPr>
            <a:normAutofit fontScale="92500" lnSpcReduction="10000"/>
          </a:bodyPr>
          <a:lstStyle/>
          <a:p>
            <a:r>
              <a:rPr lang="en-GB" sz="1800" dirty="0"/>
              <a:t>[1] </a:t>
            </a:r>
            <a:r>
              <a:rPr lang="en-US" sz="1800" dirty="0"/>
              <a:t>Stagg, Evelyn, and Frank Stagg, </a:t>
            </a:r>
            <a:r>
              <a:rPr lang="en-US" sz="1800" i="1" dirty="0"/>
              <a:t>Woman In The World Of Jesus</a:t>
            </a:r>
            <a:r>
              <a:rPr lang="en-US" sz="1800" dirty="0"/>
              <a:t> (Philadelphia: Westminster Press, 1978), p. 106</a:t>
            </a:r>
          </a:p>
          <a:p>
            <a:r>
              <a:rPr lang="en-US" sz="1800" dirty="0"/>
              <a:t>[2] Smith, Geoffrey, "A Closer Look At The Widow's Offering: Mark 12: 41-44.", </a:t>
            </a:r>
            <a:r>
              <a:rPr lang="en-US" sz="1800" i="1" dirty="0"/>
              <a:t>Journal-Evangelical Theological Society</a:t>
            </a:r>
            <a:r>
              <a:rPr lang="en-US" sz="1800" dirty="0"/>
              <a:t>, 40 (1997), 27-36</a:t>
            </a:r>
          </a:p>
          <a:p>
            <a:r>
              <a:rPr lang="en-US" sz="1800" dirty="0"/>
              <a:t>[3] Witherington, Ben, </a:t>
            </a:r>
            <a:r>
              <a:rPr lang="en-US" sz="1800" i="1" dirty="0"/>
              <a:t>Women In The Ministry Of Jesus</a:t>
            </a:r>
            <a:r>
              <a:rPr lang="en-US" sz="1800" dirty="0"/>
              <a:t> (Cambridge [Cambridgeshire]: Cambridge University Press, 2001), pp. 39-40</a:t>
            </a:r>
          </a:p>
          <a:p>
            <a:r>
              <a:rPr lang="en-US" sz="1800" dirty="0"/>
              <a:t>[4] </a:t>
            </a:r>
            <a:r>
              <a:rPr lang="en-US" sz="1800" dirty="0" err="1"/>
              <a:t>O'Collins</a:t>
            </a:r>
            <a:r>
              <a:rPr lang="en-US" sz="1800" dirty="0"/>
              <a:t>, Gerald, and Daniel Kendall, "Mary Magdalene As Major Witness To Jesus' Resurrection", </a:t>
            </a:r>
            <a:r>
              <a:rPr lang="en-US" sz="1800" i="1" dirty="0"/>
              <a:t>Theological Studies</a:t>
            </a:r>
            <a:r>
              <a:rPr lang="en-US" sz="1800" dirty="0"/>
              <a:t>, 48 (1987), 631-646 &lt;https://doi.org/10.1177/004056398704800402&gt;</a:t>
            </a:r>
          </a:p>
          <a:p>
            <a:r>
              <a:rPr lang="en-US" sz="1800" dirty="0"/>
              <a:t>[5] Green, Barbara, "Jesus' Teaching On Divorce In The Gospel Of Mark", </a:t>
            </a:r>
            <a:r>
              <a:rPr lang="en-US" sz="1800" i="1" dirty="0"/>
              <a:t>Journal For The Study Of The New Testament</a:t>
            </a:r>
            <a:r>
              <a:rPr lang="en-US" sz="1800" dirty="0"/>
              <a:t>, 12 (1990), 67-75 &lt;https://doi.org/10.1177/0142064x9001203805&gt;</a:t>
            </a:r>
          </a:p>
          <a:p>
            <a:r>
              <a:rPr lang="en-GB" sz="1800" dirty="0"/>
              <a:t>[Further Reading] </a:t>
            </a:r>
            <a:r>
              <a:rPr lang="en-US" sz="1800" dirty="0"/>
              <a:t>Meier, John P., "Jesus' Teaching On Divorce", </a:t>
            </a:r>
            <a:r>
              <a:rPr lang="en-US" sz="1800" i="1" dirty="0"/>
              <a:t>A Marginal Jew: Rethinking The Historical Jesus, Volume 4: Law And Love</a:t>
            </a:r>
            <a:r>
              <a:rPr lang="en-US" sz="1800" dirty="0"/>
              <a:t>, Yale University Press, 2009, 74-181</a:t>
            </a:r>
            <a:endParaRPr lang="en-GB" sz="1800" dirty="0"/>
          </a:p>
        </p:txBody>
      </p:sp>
    </p:spTree>
    <p:extLst>
      <p:ext uri="{BB962C8B-B14F-4D97-AF65-F5344CB8AC3E}">
        <p14:creationId xmlns:p14="http://schemas.microsoft.com/office/powerpoint/2010/main" val="27492017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7</TotalTime>
  <Words>1909</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The New Testament: Jesus on Women in the New Testament</vt:lpstr>
      <vt:lpstr>Context – The Gospel of Luke</vt:lpstr>
      <vt:lpstr>A certain equality written by Luke</vt:lpstr>
      <vt:lpstr>Women in Jesus’ Parables</vt:lpstr>
      <vt:lpstr>Women in Jesus’ Parables (2)</vt:lpstr>
      <vt:lpstr>Women in Jesus’ Parables (3)</vt:lpstr>
      <vt:lpstr>Women in Jesus’ Parables (4)</vt:lpstr>
      <vt:lpstr>The Prominence of Women After Jesus’ Death</vt:lpstr>
      <vt:lpstr>Jesus on Marriage</vt:lpstr>
      <vt:lpstr>Jesus on Marriage (2)</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New Testament: Jesus on Women in the New Testament</dc:title>
  <dc:creator>James Barrow (1702562)</dc:creator>
  <cp:lastModifiedBy>James Barrow (1702562)</cp:lastModifiedBy>
  <cp:revision>2</cp:revision>
  <dcterms:created xsi:type="dcterms:W3CDTF">2020-06-07T03:39:04Z</dcterms:created>
  <dcterms:modified xsi:type="dcterms:W3CDTF">2020-06-08T23:24:34Z</dcterms:modified>
</cp:coreProperties>
</file>