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59" r:id="rId5"/>
    <p:sldId id="260" r:id="rId6"/>
    <p:sldId id="272" r:id="rId7"/>
    <p:sldId id="273" r:id="rId8"/>
    <p:sldId id="261" r:id="rId9"/>
    <p:sldId id="262" r:id="rId10"/>
    <p:sldId id="263" r:id="rId11"/>
    <p:sldId id="264" r:id="rId12"/>
    <p:sldId id="265" r:id="rId13"/>
    <p:sldId id="266" r:id="rId14"/>
    <p:sldId id="267" r:id="rId15"/>
    <p:sldId id="268" r:id="rId16"/>
    <p:sldId id="269" r:id="rId17"/>
    <p:sldId id="270" r:id="rId18"/>
    <p:sldId id="271"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39"/>
    <p:restoredTop sz="94625"/>
  </p:normalViewPr>
  <p:slideViewPr>
    <p:cSldViewPr snapToGrid="0" snapToObjects="1">
      <p:cViewPr varScale="1">
        <p:scale>
          <a:sx n="42" d="100"/>
          <a:sy n="42" d="100"/>
        </p:scale>
        <p:origin x="15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01AEBBA-AA93-8E4E-904C-C1DAA3A70966}" type="datetimeFigureOut">
              <a:rPr lang="en-US" smtClean="0"/>
              <a:t>2/13/2018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432CFF4-2332-A940-83BC-ABDE76083B26}" type="slidenum">
              <a:rPr lang="en-US" smtClean="0"/>
              <a:t>‹#›</a:t>
            </a:fld>
            <a:endParaRPr lang="en-US"/>
          </a:p>
        </p:txBody>
      </p:sp>
    </p:spTree>
    <p:extLst>
      <p:ext uri="{BB962C8B-B14F-4D97-AF65-F5344CB8AC3E}">
        <p14:creationId xmlns:p14="http://schemas.microsoft.com/office/powerpoint/2010/main" val="11700805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401AEBBA-AA93-8E4E-904C-C1DAA3A70966}" type="datetimeFigureOut">
              <a:rPr lang="en-US" smtClean="0"/>
              <a:t>2/13/2018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432CFF4-2332-A940-83BC-ABDE76083B26}" type="slidenum">
              <a:rPr lang="en-US" smtClean="0"/>
              <a:t>‹#›</a:t>
            </a:fld>
            <a:endParaRPr lang="en-US"/>
          </a:p>
        </p:txBody>
      </p:sp>
    </p:spTree>
    <p:extLst>
      <p:ext uri="{BB962C8B-B14F-4D97-AF65-F5344CB8AC3E}">
        <p14:creationId xmlns:p14="http://schemas.microsoft.com/office/powerpoint/2010/main" val="13970691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01AEBBA-AA93-8E4E-904C-C1DAA3A70966}" type="datetimeFigureOut">
              <a:rPr lang="en-US" smtClean="0"/>
              <a:t>2/13/2018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432CFF4-2332-A940-83BC-ABDE76083B26}" type="slidenum">
              <a:rPr lang="en-US" smtClean="0"/>
              <a:t>‹#›</a:t>
            </a:fld>
            <a:endParaRPr lang="en-US"/>
          </a:p>
        </p:txBody>
      </p:sp>
    </p:spTree>
    <p:extLst>
      <p:ext uri="{BB962C8B-B14F-4D97-AF65-F5344CB8AC3E}">
        <p14:creationId xmlns:p14="http://schemas.microsoft.com/office/powerpoint/2010/main" val="15947866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01AEBBA-AA93-8E4E-904C-C1DAA3A70966}" type="datetimeFigureOut">
              <a:rPr lang="en-US" smtClean="0"/>
              <a:t>2/13/2018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432CFF4-2332-A940-83BC-ABDE76083B26}" type="slidenum">
              <a:rPr lang="en-US" smtClean="0"/>
              <a:t>‹#›</a:t>
            </a:fld>
            <a:endParaRPr lang="en-US"/>
          </a:p>
        </p:txBody>
      </p:sp>
    </p:spTree>
    <p:extLst>
      <p:ext uri="{BB962C8B-B14F-4D97-AF65-F5344CB8AC3E}">
        <p14:creationId xmlns:p14="http://schemas.microsoft.com/office/powerpoint/2010/main" val="11571365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01AEBBA-AA93-8E4E-904C-C1DAA3A70966}" type="datetimeFigureOut">
              <a:rPr lang="en-US" smtClean="0"/>
              <a:t>2/13/2018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432CFF4-2332-A940-83BC-ABDE76083B26}" type="slidenum">
              <a:rPr lang="en-US" smtClean="0"/>
              <a:t>‹#›</a:t>
            </a:fld>
            <a:endParaRPr lang="en-US"/>
          </a:p>
        </p:txBody>
      </p:sp>
    </p:spTree>
    <p:extLst>
      <p:ext uri="{BB962C8B-B14F-4D97-AF65-F5344CB8AC3E}">
        <p14:creationId xmlns:p14="http://schemas.microsoft.com/office/powerpoint/2010/main" val="39065710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01AEBBA-AA93-8E4E-904C-C1DAA3A70966}" type="datetimeFigureOut">
              <a:rPr lang="en-US" smtClean="0"/>
              <a:t>2/13/2018</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0432CFF4-2332-A940-83BC-ABDE76083B26}" type="slidenum">
              <a:rPr lang="en-US" smtClean="0"/>
              <a:t>‹#›</a:t>
            </a:fld>
            <a:endParaRPr lang="en-US"/>
          </a:p>
        </p:txBody>
      </p:sp>
    </p:spTree>
    <p:extLst>
      <p:ext uri="{BB962C8B-B14F-4D97-AF65-F5344CB8AC3E}">
        <p14:creationId xmlns:p14="http://schemas.microsoft.com/office/powerpoint/2010/main" val="3337436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01AEBBA-AA93-8E4E-904C-C1DAA3A70966}" type="datetimeFigureOut">
              <a:rPr lang="en-US" smtClean="0"/>
              <a:t>2/13/2018</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0432CFF4-2332-A940-83BC-ABDE76083B26}" type="slidenum">
              <a:rPr lang="en-US" smtClean="0"/>
              <a:t>‹#›</a:t>
            </a:fld>
            <a:endParaRPr lang="en-US"/>
          </a:p>
        </p:txBody>
      </p:sp>
    </p:spTree>
    <p:extLst>
      <p:ext uri="{BB962C8B-B14F-4D97-AF65-F5344CB8AC3E}">
        <p14:creationId xmlns:p14="http://schemas.microsoft.com/office/powerpoint/2010/main" val="19734679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401AEBBA-AA93-8E4E-904C-C1DAA3A70966}" type="datetimeFigureOut">
              <a:rPr lang="en-US" smtClean="0"/>
              <a:t>2/13/2018</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0432CFF4-2332-A940-83BC-ABDE76083B26}" type="slidenum">
              <a:rPr lang="en-US" smtClean="0"/>
              <a:t>‹#›</a:t>
            </a:fld>
            <a:endParaRPr lang="en-US"/>
          </a:p>
        </p:txBody>
      </p:sp>
    </p:spTree>
    <p:extLst>
      <p:ext uri="{BB962C8B-B14F-4D97-AF65-F5344CB8AC3E}">
        <p14:creationId xmlns:p14="http://schemas.microsoft.com/office/powerpoint/2010/main" val="42720957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01AEBBA-AA93-8E4E-904C-C1DAA3A70966}" type="datetimeFigureOut">
              <a:rPr lang="en-US" smtClean="0"/>
              <a:t>2/13/2018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432CFF4-2332-A940-83BC-ABDE76083B26}" type="slidenum">
              <a:rPr lang="en-US" smtClean="0"/>
              <a:t>‹#›</a:t>
            </a:fld>
            <a:endParaRPr lang="en-US"/>
          </a:p>
        </p:txBody>
      </p:sp>
    </p:spTree>
    <p:extLst>
      <p:ext uri="{BB962C8B-B14F-4D97-AF65-F5344CB8AC3E}">
        <p14:creationId xmlns:p14="http://schemas.microsoft.com/office/powerpoint/2010/main" val="35478271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01AEBBA-AA93-8E4E-904C-C1DAA3A70966}" type="datetimeFigureOut">
              <a:rPr lang="en-US" smtClean="0"/>
              <a:t>2/13/2018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432CFF4-2332-A940-83BC-ABDE76083B26}" type="slidenum">
              <a:rPr lang="en-US" smtClean="0"/>
              <a:t>‹#›</a:t>
            </a:fld>
            <a:endParaRPr lang="en-US"/>
          </a:p>
        </p:txBody>
      </p:sp>
    </p:spTree>
    <p:extLst>
      <p:ext uri="{BB962C8B-B14F-4D97-AF65-F5344CB8AC3E}">
        <p14:creationId xmlns:p14="http://schemas.microsoft.com/office/powerpoint/2010/main" val="18725259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01AEBBA-AA93-8E4E-904C-C1DAA3A70966}" type="datetimeFigureOut">
              <a:rPr lang="en-US" smtClean="0"/>
              <a:t>2/13/2018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432CFF4-2332-A940-83BC-ABDE76083B26}" type="slidenum">
              <a:rPr lang="en-US" smtClean="0"/>
              <a:t>‹#›</a:t>
            </a:fld>
            <a:endParaRPr lang="en-US"/>
          </a:p>
        </p:txBody>
      </p:sp>
    </p:spTree>
    <p:extLst>
      <p:ext uri="{BB962C8B-B14F-4D97-AF65-F5344CB8AC3E}">
        <p14:creationId xmlns:p14="http://schemas.microsoft.com/office/powerpoint/2010/main" val="10402190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01AEBBA-AA93-8E4E-904C-C1DAA3A70966}" type="datetimeFigureOut">
              <a:rPr lang="en-US" smtClean="0"/>
              <a:t>2/13/2018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432CFF4-2332-A940-83BC-ABDE76083B26}"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1717777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01AEBBA-AA93-8E4E-904C-C1DAA3A70966}" type="datetimeFigureOut">
              <a:rPr lang="en-US" smtClean="0"/>
              <a:t>2/13/2018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432CFF4-2332-A940-83BC-ABDE76083B26}" type="slidenum">
              <a:rPr lang="en-US" smtClean="0"/>
              <a:t>‹#›</a:t>
            </a:fld>
            <a:endParaRPr lang="en-US"/>
          </a:p>
        </p:txBody>
      </p:sp>
    </p:spTree>
    <p:extLst>
      <p:ext uri="{BB962C8B-B14F-4D97-AF65-F5344CB8AC3E}">
        <p14:creationId xmlns:p14="http://schemas.microsoft.com/office/powerpoint/2010/main" val="11162075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01AEBBA-AA93-8E4E-904C-C1DAA3A70966}" type="datetimeFigureOut">
              <a:rPr lang="en-US" smtClean="0"/>
              <a:t>2/13/2018</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432CFF4-2332-A940-83BC-ABDE76083B26}" type="slidenum">
              <a:rPr lang="en-US" smtClean="0"/>
              <a:t>‹#›</a:t>
            </a:fld>
            <a:endParaRPr lang="en-US"/>
          </a:p>
        </p:txBody>
      </p:sp>
    </p:spTree>
    <p:extLst>
      <p:ext uri="{BB962C8B-B14F-4D97-AF65-F5344CB8AC3E}">
        <p14:creationId xmlns:p14="http://schemas.microsoft.com/office/powerpoint/2010/main" val="32991128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01AEBBA-AA93-8E4E-904C-C1DAA3A70966}" type="datetimeFigureOut">
              <a:rPr lang="en-US" smtClean="0"/>
              <a:t>2/13/2018</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432CFF4-2332-A940-83BC-ABDE76083B26}" type="slidenum">
              <a:rPr lang="en-US" smtClean="0"/>
              <a:t>‹#›</a:t>
            </a:fld>
            <a:endParaRPr lang="en-US"/>
          </a:p>
        </p:txBody>
      </p:sp>
    </p:spTree>
    <p:extLst>
      <p:ext uri="{BB962C8B-B14F-4D97-AF65-F5344CB8AC3E}">
        <p14:creationId xmlns:p14="http://schemas.microsoft.com/office/powerpoint/2010/main" val="35981302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01AEBBA-AA93-8E4E-904C-C1DAA3A70966}" type="datetimeFigureOut">
              <a:rPr lang="en-US" smtClean="0"/>
              <a:t>2/13/2018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432CFF4-2332-A940-83BC-ABDE76083B26}" type="slidenum">
              <a:rPr lang="en-US" smtClean="0"/>
              <a:t>‹#›</a:t>
            </a:fld>
            <a:endParaRPr lang="en-US"/>
          </a:p>
        </p:txBody>
      </p:sp>
    </p:spTree>
    <p:extLst>
      <p:ext uri="{BB962C8B-B14F-4D97-AF65-F5344CB8AC3E}">
        <p14:creationId xmlns:p14="http://schemas.microsoft.com/office/powerpoint/2010/main" val="29262789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01AEBBA-AA93-8E4E-904C-C1DAA3A70966}" type="datetimeFigureOut">
              <a:rPr lang="en-US" smtClean="0"/>
              <a:t>2/13/2018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432CFF4-2332-A940-83BC-ABDE76083B26}" type="slidenum">
              <a:rPr lang="en-US" smtClean="0"/>
              <a:t>‹#›</a:t>
            </a:fld>
            <a:endParaRPr lang="en-US"/>
          </a:p>
        </p:txBody>
      </p:sp>
    </p:spTree>
    <p:extLst>
      <p:ext uri="{BB962C8B-B14F-4D97-AF65-F5344CB8AC3E}">
        <p14:creationId xmlns:p14="http://schemas.microsoft.com/office/powerpoint/2010/main" val="13240088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01AEBBA-AA93-8E4E-904C-C1DAA3A70966}" type="datetimeFigureOut">
              <a:rPr lang="en-US" smtClean="0"/>
              <a:t>2/13/2018</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0432CFF4-2332-A940-83BC-ABDE76083B26}" type="slidenum">
              <a:rPr lang="en-US" smtClean="0"/>
              <a:t>‹#›</a:t>
            </a:fld>
            <a:endParaRPr lang="en-US"/>
          </a:p>
        </p:txBody>
      </p:sp>
    </p:spTree>
    <p:extLst>
      <p:ext uri="{BB962C8B-B14F-4D97-AF65-F5344CB8AC3E}">
        <p14:creationId xmlns:p14="http://schemas.microsoft.com/office/powerpoint/2010/main" val="108242402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image" Target="../media/image6.tiff"/><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tiff"/><Relationship Id="rId1" Type="http://schemas.openxmlformats.org/officeDocument/2006/relationships/slideLayout" Target="../slideLayouts/slideLayout7.xml"/><Relationship Id="rId4" Type="http://schemas.openxmlformats.org/officeDocument/2006/relationships/image" Target="../media/image11.tiff"/></Relationships>
</file>

<file path=ppt/slides/_rels/slide15.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image" Target="../media/image12.tiff"/><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5.tiff"/><Relationship Id="rId2" Type="http://schemas.openxmlformats.org/officeDocument/2006/relationships/image" Target="../media/image14.tiff"/><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Voluntary Education</a:t>
            </a:r>
            <a:endParaRPr lang="en-US" dirty="0"/>
          </a:p>
        </p:txBody>
      </p:sp>
      <p:sp>
        <p:nvSpPr>
          <p:cNvPr id="3" name="Subtitle 2"/>
          <p:cNvSpPr>
            <a:spLocks noGrp="1"/>
          </p:cNvSpPr>
          <p:nvPr>
            <p:ph type="subTitle" idx="1"/>
          </p:nvPr>
        </p:nvSpPr>
        <p:spPr/>
        <p:txBody>
          <a:bodyPr/>
          <a:lstStyle/>
          <a:p>
            <a:endParaRPr lang="en-US"/>
          </a:p>
        </p:txBody>
      </p:sp>
    </p:spTree>
    <p:extLst>
      <p:ext uri="{BB962C8B-B14F-4D97-AF65-F5344CB8AC3E}">
        <p14:creationId xmlns:p14="http://schemas.microsoft.com/office/powerpoint/2010/main" val="14587319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8783" y="371061"/>
            <a:ext cx="11741426" cy="5693866"/>
          </a:xfrm>
          <a:prstGeom prst="rect">
            <a:avLst/>
          </a:prstGeom>
          <a:noFill/>
        </p:spPr>
        <p:txBody>
          <a:bodyPr wrap="square" rtlCol="0">
            <a:spAutoFit/>
          </a:bodyPr>
          <a:lstStyle/>
          <a:p>
            <a:r>
              <a:rPr lang="en-US" sz="2800" dirty="0" smtClean="0">
                <a:latin typeface="Arial" charset="0"/>
                <a:ea typeface="Arial" charset="0"/>
                <a:cs typeface="Arial" charset="0"/>
              </a:rPr>
              <a:t>The idea of furthering the lot of the ‘common man’ was influenced by the works of John Locke, especially in his ‘Essay Concerning Human Understanding’. This encouraged philanthropy and certainly influenced the Welshman, Robert Owen, who was one of the first industrialist to set up a school at his factory in New </a:t>
            </a:r>
            <a:r>
              <a:rPr lang="en-US" sz="2800" dirty="0" err="1" smtClean="0">
                <a:latin typeface="Arial" charset="0"/>
                <a:ea typeface="Arial" charset="0"/>
                <a:cs typeface="Arial" charset="0"/>
              </a:rPr>
              <a:t>Lanarkshire</a:t>
            </a:r>
            <a:r>
              <a:rPr lang="en-US" sz="2800" dirty="0" smtClean="0">
                <a:latin typeface="Arial" charset="0"/>
                <a:ea typeface="Arial" charset="0"/>
                <a:cs typeface="Arial" charset="0"/>
              </a:rPr>
              <a:t> </a:t>
            </a:r>
          </a:p>
          <a:p>
            <a:endParaRPr lang="en-US" sz="2800" dirty="0">
              <a:latin typeface="Arial" charset="0"/>
              <a:ea typeface="Arial" charset="0"/>
              <a:cs typeface="Arial" charset="0"/>
            </a:endParaRPr>
          </a:p>
          <a:p>
            <a:r>
              <a:rPr lang="en-US" sz="2800" dirty="0" smtClean="0">
                <a:latin typeface="Arial" charset="0"/>
                <a:ea typeface="Arial" charset="0"/>
                <a:cs typeface="Arial" charset="0"/>
              </a:rPr>
              <a:t>The idea was also encouraged by Adam Smith in his ‘Wealth of Nations’ where for a small payment from a workman’s earnings it was possible to, ‘facilitate, encourage, and even compel the general mastery of the three R’s’. He believed there should be a school in every parish with the teacher paid partly by voluntary contributions and partly by fees.</a:t>
            </a:r>
          </a:p>
          <a:p>
            <a:endParaRPr lang="en-US" sz="2800" dirty="0">
              <a:latin typeface="Arial" charset="0"/>
              <a:ea typeface="Arial" charset="0"/>
              <a:cs typeface="Arial" charset="0"/>
            </a:endParaRPr>
          </a:p>
          <a:p>
            <a:endParaRPr lang="en-US" sz="2800" dirty="0"/>
          </a:p>
        </p:txBody>
      </p:sp>
    </p:spTree>
    <p:extLst>
      <p:ext uri="{BB962C8B-B14F-4D97-AF65-F5344CB8AC3E}">
        <p14:creationId xmlns:p14="http://schemas.microsoft.com/office/powerpoint/2010/main" val="117522047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4800" y="503583"/>
            <a:ext cx="11595652" cy="3970318"/>
          </a:xfrm>
          <a:prstGeom prst="rect">
            <a:avLst/>
          </a:prstGeom>
          <a:noFill/>
        </p:spPr>
        <p:txBody>
          <a:bodyPr wrap="square" rtlCol="0">
            <a:spAutoFit/>
          </a:bodyPr>
          <a:lstStyle/>
          <a:p>
            <a:r>
              <a:rPr lang="en-US" sz="2800" dirty="0" smtClean="0">
                <a:latin typeface="Arial" charset="0"/>
                <a:ea typeface="Arial" charset="0"/>
                <a:cs typeface="Arial" charset="0"/>
              </a:rPr>
              <a:t>Was the setting up of Work’s Schools based purely on humanitarian intent? Probably not. New industrial communities could be rough and lawless and a school could be an important ingredient in </a:t>
            </a:r>
            <a:r>
              <a:rPr lang="en-US" sz="2800" dirty="0" err="1" smtClean="0">
                <a:latin typeface="Arial" charset="0"/>
                <a:ea typeface="Arial" charset="0"/>
                <a:cs typeface="Arial" charset="0"/>
              </a:rPr>
              <a:t>labour</a:t>
            </a:r>
            <a:r>
              <a:rPr lang="en-US" sz="2800" dirty="0" smtClean="0">
                <a:latin typeface="Arial" charset="0"/>
                <a:ea typeface="Arial" charset="0"/>
                <a:cs typeface="Arial" charset="0"/>
              </a:rPr>
              <a:t> efficiency and initiative as well as teaching future employees the merits of moral and sober lives.</a:t>
            </a:r>
          </a:p>
          <a:p>
            <a:endParaRPr lang="en-US" sz="2800" dirty="0">
              <a:latin typeface="Arial" charset="0"/>
              <a:ea typeface="Arial" charset="0"/>
              <a:cs typeface="Arial" charset="0"/>
            </a:endParaRPr>
          </a:p>
          <a:p>
            <a:r>
              <a:rPr lang="en-US" sz="2800" dirty="0" smtClean="0">
                <a:latin typeface="Arial" charset="0"/>
                <a:ea typeface="Arial" charset="0"/>
                <a:cs typeface="Arial" charset="0"/>
              </a:rPr>
              <a:t>The concern for the welfare and moral improvement not only resulted in the building of schools but of churches also. This later extended to encouraging and funding cultural activities.</a:t>
            </a:r>
            <a:endParaRPr lang="en-US" sz="2800" dirty="0">
              <a:latin typeface="Arial" charset="0"/>
              <a:ea typeface="Arial" charset="0"/>
              <a:cs typeface="Arial" charset="0"/>
            </a:endParaRPr>
          </a:p>
        </p:txBody>
      </p:sp>
    </p:spTree>
    <p:extLst>
      <p:ext uri="{BB962C8B-B14F-4D97-AF65-F5344CB8AC3E}">
        <p14:creationId xmlns:p14="http://schemas.microsoft.com/office/powerpoint/2010/main" val="152340505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791" y="291548"/>
            <a:ext cx="11648661" cy="5632311"/>
          </a:xfrm>
          <a:prstGeom prst="rect">
            <a:avLst/>
          </a:prstGeom>
          <a:noFill/>
        </p:spPr>
        <p:txBody>
          <a:bodyPr wrap="square" rtlCol="0">
            <a:spAutoFit/>
          </a:bodyPr>
          <a:lstStyle/>
          <a:p>
            <a:r>
              <a:rPr lang="en-GB" sz="2400" dirty="0">
                <a:latin typeface="Arial" charset="0"/>
                <a:ea typeface="Arial" charset="0"/>
                <a:cs typeface="Arial" charset="0"/>
              </a:rPr>
              <a:t>'The Directors of the Rhymney Iron Company have taken into their serious consideration the opinion expressed at the last general meeting of the proprietors that a church according to the laws of the Established church of England, and schools for the education of the children of persons in the employ of the Company should be provided: Report, that they entirely concur in the opinion then expressed, and that with a view to promote an object not less their duty than their interest, they have had communications with the </a:t>
            </a:r>
            <a:r>
              <a:rPr lang="en-GB" sz="2400" dirty="0" smtClean="0">
                <a:latin typeface="Arial" charset="0"/>
                <a:ea typeface="Arial" charset="0"/>
                <a:cs typeface="Arial" charset="0"/>
              </a:rPr>
              <a:t>Marques </a:t>
            </a:r>
            <a:r>
              <a:rPr lang="en-GB" sz="2400" dirty="0">
                <a:latin typeface="Arial" charset="0"/>
                <a:ea typeface="Arial" charset="0"/>
                <a:cs typeface="Arial" charset="0"/>
              </a:rPr>
              <a:t>of Bute, Mr. Stacey, the Rector of </a:t>
            </a:r>
            <a:r>
              <a:rPr lang="en-GB" sz="2400" dirty="0" err="1">
                <a:latin typeface="Arial" charset="0"/>
                <a:ea typeface="Arial" charset="0"/>
                <a:cs typeface="Arial" charset="0"/>
              </a:rPr>
              <a:t>Gellygaer</a:t>
            </a:r>
            <a:r>
              <a:rPr lang="en-GB" sz="2400" dirty="0">
                <a:latin typeface="Arial" charset="0"/>
                <a:ea typeface="Arial" charset="0"/>
                <a:cs typeface="Arial" charset="0"/>
              </a:rPr>
              <a:t>, and other parties interested, and, after fully considering that the Company have caused to be located on what were before barren mountains a population of 8,000 souls, and that number daily increasing, and nearly the whole of that population residing on the freehold property of the Company, at a distance of nearly five miles from the parish church, the Directors beg leave to express their unanimous opinion that the Company are, upon every principle moral and religious, bound to provide and endow a church and schools for the use of the tenants of the Rhymney Company and </a:t>
            </a:r>
            <a:r>
              <a:rPr lang="en-GB" sz="2400" dirty="0" smtClean="0">
                <a:latin typeface="Arial" charset="0"/>
                <a:ea typeface="Arial" charset="0"/>
                <a:cs typeface="Arial" charset="0"/>
              </a:rPr>
              <a:t>others’.</a:t>
            </a:r>
            <a:endParaRPr lang="en-US" sz="2400" dirty="0">
              <a:latin typeface="Arial" charset="0"/>
              <a:ea typeface="Arial" charset="0"/>
              <a:cs typeface="Arial" charset="0"/>
            </a:endParaRPr>
          </a:p>
        </p:txBody>
      </p:sp>
    </p:spTree>
    <p:extLst>
      <p:ext uri="{BB962C8B-B14F-4D97-AF65-F5344CB8AC3E}">
        <p14:creationId xmlns:p14="http://schemas.microsoft.com/office/powerpoint/2010/main" val="15687870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4800" y="331304"/>
            <a:ext cx="11608904" cy="6186309"/>
          </a:xfrm>
          <a:prstGeom prst="rect">
            <a:avLst/>
          </a:prstGeom>
          <a:noFill/>
        </p:spPr>
        <p:txBody>
          <a:bodyPr wrap="square" rtlCol="0">
            <a:spAutoFit/>
          </a:bodyPr>
          <a:lstStyle/>
          <a:p>
            <a:r>
              <a:rPr lang="en-US" sz="2400" dirty="0" smtClean="0">
                <a:latin typeface="Arial" charset="0"/>
                <a:ea typeface="Arial" charset="0"/>
                <a:cs typeface="Arial" charset="0"/>
              </a:rPr>
              <a:t>In Swansea, educational provision, given the size of the community, would include a number of private adventure ‘pay’ or dame schools, Sunday schools, Works schools, Ragged school, as well as one or other of the Voluntary schools. (See Trade Directories for further detail).</a:t>
            </a:r>
          </a:p>
          <a:p>
            <a:endParaRPr lang="en-US" sz="2400" dirty="0">
              <a:latin typeface="Arial" charset="0"/>
              <a:ea typeface="Arial" charset="0"/>
              <a:cs typeface="Arial" charset="0"/>
            </a:endParaRPr>
          </a:p>
          <a:p>
            <a:r>
              <a:rPr lang="en-US" sz="2400" dirty="0" smtClean="0">
                <a:latin typeface="Arial" charset="0"/>
                <a:ea typeface="Arial" charset="0"/>
                <a:cs typeface="Arial" charset="0"/>
              </a:rPr>
              <a:t>What were the educational expectations of parents? Probably no more than the rudimentary mastery of the three R’s. However the monitorial system allowed little opportunity for anything else.</a:t>
            </a:r>
          </a:p>
          <a:p>
            <a:endParaRPr lang="en-US" sz="2400" dirty="0">
              <a:latin typeface="Arial" charset="0"/>
              <a:ea typeface="Arial" charset="0"/>
              <a:cs typeface="Arial" charset="0"/>
            </a:endParaRPr>
          </a:p>
          <a:p>
            <a:r>
              <a:rPr lang="en-US" sz="2400" dirty="0" smtClean="0">
                <a:latin typeface="Arial" charset="0"/>
                <a:ea typeface="Arial" charset="0"/>
                <a:cs typeface="Arial" charset="0"/>
              </a:rPr>
              <a:t>Most of the works schools were established after 1833 and although most of the Industrialists were Anglican, their workmen were Dissenters.</a:t>
            </a:r>
          </a:p>
          <a:p>
            <a:endParaRPr lang="en-US" sz="2400" dirty="0">
              <a:latin typeface="Arial" charset="0"/>
              <a:ea typeface="Arial" charset="0"/>
              <a:cs typeface="Arial" charset="0"/>
            </a:endParaRPr>
          </a:p>
          <a:p>
            <a:r>
              <a:rPr lang="en-US" sz="2400" dirty="0" smtClean="0">
                <a:latin typeface="Arial" charset="0"/>
                <a:ea typeface="Arial" charset="0"/>
                <a:cs typeface="Arial" charset="0"/>
              </a:rPr>
              <a:t>However after 1850, the majority of the works schools applied for grant aid and therefore had to be affiliated to either the National or British and Foreign School Society.</a:t>
            </a:r>
          </a:p>
          <a:p>
            <a:endParaRPr lang="en-US" dirty="0"/>
          </a:p>
          <a:p>
            <a:endParaRPr lang="en-US" dirty="0"/>
          </a:p>
        </p:txBody>
      </p:sp>
    </p:spTree>
    <p:extLst>
      <p:ext uri="{BB962C8B-B14F-4D97-AF65-F5344CB8AC3E}">
        <p14:creationId xmlns:p14="http://schemas.microsoft.com/office/powerpoint/2010/main" val="19477025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65760" y="685800"/>
            <a:ext cx="11544300" cy="6124754"/>
          </a:xfrm>
          <a:prstGeom prst="rect">
            <a:avLst/>
          </a:prstGeom>
          <a:noFill/>
        </p:spPr>
        <p:txBody>
          <a:bodyPr wrap="square" rtlCol="0">
            <a:spAutoFit/>
          </a:bodyPr>
          <a:lstStyle/>
          <a:p>
            <a:r>
              <a:rPr lang="en-GB" sz="2800" dirty="0" smtClean="0">
                <a:latin typeface="Arial" panose="020B0604020202020204" pitchFamily="34" charset="0"/>
                <a:cs typeface="Arial" panose="020B0604020202020204" pitchFamily="34" charset="0"/>
              </a:rPr>
              <a:t>The first </a:t>
            </a:r>
            <a:r>
              <a:rPr lang="en-GB" sz="2800" dirty="0" err="1" smtClean="0">
                <a:latin typeface="Arial" panose="020B0604020202020204" pitchFamily="34" charset="0"/>
                <a:cs typeface="Arial" panose="020B0604020202020204" pitchFamily="34" charset="0"/>
              </a:rPr>
              <a:t>copperworks</a:t>
            </a:r>
            <a:r>
              <a:rPr lang="en-GB" sz="2800" dirty="0" smtClean="0">
                <a:latin typeface="Arial" panose="020B0604020202020204" pitchFamily="34" charset="0"/>
                <a:cs typeface="Arial" panose="020B0604020202020204" pitchFamily="34" charset="0"/>
              </a:rPr>
              <a:t> school in Swansea was set up by Pascoe Grenfell and John Freeman in 1806 in the White Rock area. This later moved to another site in 1839 and became the </a:t>
            </a:r>
            <a:r>
              <a:rPr lang="en-GB" sz="2800" dirty="0" err="1" smtClean="0">
                <a:latin typeface="Arial" panose="020B0604020202020204" pitchFamily="34" charset="0"/>
                <a:cs typeface="Arial" panose="020B0604020202020204" pitchFamily="34" charset="0"/>
              </a:rPr>
              <a:t>Kilvey</a:t>
            </a:r>
            <a:r>
              <a:rPr lang="en-GB" sz="2800" dirty="0" smtClean="0">
                <a:latin typeface="Arial" panose="020B0604020202020204" pitchFamily="34" charset="0"/>
                <a:cs typeface="Arial" panose="020B0604020202020204" pitchFamily="34" charset="0"/>
              </a:rPr>
              <a:t> Infants </a:t>
            </a:r>
            <a:r>
              <a:rPr lang="en-GB" sz="2800" dirty="0" err="1" smtClean="0">
                <a:latin typeface="Arial" panose="020B0604020202020204" pitchFamily="34" charset="0"/>
                <a:cs typeface="Arial" panose="020B0604020202020204" pitchFamily="34" charset="0"/>
              </a:rPr>
              <a:t>Copperworks</a:t>
            </a:r>
            <a:r>
              <a:rPr lang="en-GB" sz="2800" dirty="0" smtClean="0">
                <a:latin typeface="Arial" panose="020B0604020202020204" pitchFamily="34" charset="0"/>
                <a:cs typeface="Arial" panose="020B0604020202020204" pitchFamily="34" charset="0"/>
              </a:rPr>
              <a:t> School. The three schools became known as the </a:t>
            </a:r>
            <a:r>
              <a:rPr lang="en-GB" sz="2800" dirty="0" err="1" smtClean="0">
                <a:latin typeface="Arial" panose="020B0604020202020204" pitchFamily="34" charset="0"/>
                <a:cs typeface="Arial" panose="020B0604020202020204" pitchFamily="34" charset="0"/>
              </a:rPr>
              <a:t>Kilvey</a:t>
            </a:r>
            <a:r>
              <a:rPr lang="en-GB" sz="2800" dirty="0" smtClean="0">
                <a:latin typeface="Arial" panose="020B0604020202020204" pitchFamily="34" charset="0"/>
                <a:cs typeface="Arial" panose="020B0604020202020204" pitchFamily="34" charset="0"/>
              </a:rPr>
              <a:t> </a:t>
            </a:r>
            <a:r>
              <a:rPr lang="en-GB" sz="2800" dirty="0" err="1" smtClean="0">
                <a:latin typeface="Arial" panose="020B0604020202020204" pitchFamily="34" charset="0"/>
                <a:cs typeface="Arial" panose="020B0604020202020204" pitchFamily="34" charset="0"/>
              </a:rPr>
              <a:t>Copperworks</a:t>
            </a:r>
            <a:r>
              <a:rPr lang="en-GB" sz="2800" dirty="0" smtClean="0">
                <a:latin typeface="Arial" panose="020B0604020202020204" pitchFamily="34" charset="0"/>
                <a:cs typeface="Arial" panose="020B0604020202020204" pitchFamily="34" charset="0"/>
              </a:rPr>
              <a:t> Schools. He pain attention to the quality of the teaching and although accepting grants, it was run on an unsectarian basis.</a:t>
            </a:r>
          </a:p>
          <a:p>
            <a:endParaRPr lang="en-GB" sz="2800" dirty="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The </a:t>
            </a:r>
            <a:r>
              <a:rPr lang="en-GB" sz="2800" dirty="0" err="1" smtClean="0">
                <a:latin typeface="Arial" panose="020B0604020202020204" pitchFamily="34" charset="0"/>
                <a:cs typeface="Arial" panose="020B0604020202020204" pitchFamily="34" charset="0"/>
              </a:rPr>
              <a:t>Hafod</a:t>
            </a:r>
            <a:r>
              <a:rPr lang="en-GB" sz="2800" dirty="0" smtClean="0">
                <a:latin typeface="Arial" panose="020B0604020202020204" pitchFamily="34" charset="0"/>
                <a:cs typeface="Arial" panose="020B0604020202020204" pitchFamily="34" charset="0"/>
              </a:rPr>
              <a:t> </a:t>
            </a:r>
            <a:r>
              <a:rPr lang="en-GB" sz="2800" dirty="0" err="1" smtClean="0">
                <a:latin typeface="Arial" panose="020B0604020202020204" pitchFamily="34" charset="0"/>
                <a:cs typeface="Arial" panose="020B0604020202020204" pitchFamily="34" charset="0"/>
              </a:rPr>
              <a:t>Copperworks</a:t>
            </a:r>
            <a:r>
              <a:rPr lang="en-GB" sz="2800" dirty="0" smtClean="0">
                <a:latin typeface="Arial" panose="020B0604020202020204" pitchFamily="34" charset="0"/>
                <a:cs typeface="Arial" panose="020B0604020202020204" pitchFamily="34" charset="0"/>
              </a:rPr>
              <a:t> Schools were set up by the Vivian family in 1847. This was also run on nondenominational basis. It did not receive a Grant until 1854.</a:t>
            </a:r>
          </a:p>
          <a:p>
            <a:endParaRPr lang="en-GB" sz="2800" dirty="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Attendance of both schools were of two types, the Works children and those who payed. Parents of Work children paid 1d. Per week from their wages</a:t>
            </a: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319403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11480" y="940385"/>
            <a:ext cx="11544300" cy="3539430"/>
          </a:xfrm>
          <a:prstGeom prst="rect">
            <a:avLst/>
          </a:prstGeom>
          <a:noFill/>
        </p:spPr>
        <p:txBody>
          <a:bodyPr wrap="square" rtlCol="0">
            <a:spAutoFit/>
          </a:bodyPr>
          <a:lstStyle/>
          <a:p>
            <a:r>
              <a:rPr lang="en-GB" sz="2800" dirty="0" smtClean="0">
                <a:latin typeface="Arial" panose="020B0604020202020204" pitchFamily="34" charset="0"/>
                <a:cs typeface="Arial" panose="020B0604020202020204" pitchFamily="34" charset="0"/>
              </a:rPr>
              <a:t>The </a:t>
            </a:r>
            <a:r>
              <a:rPr lang="en-GB" sz="2800" dirty="0" err="1" smtClean="0">
                <a:latin typeface="Arial" panose="020B0604020202020204" pitchFamily="34" charset="0"/>
                <a:cs typeface="Arial" panose="020B0604020202020204" pitchFamily="34" charset="0"/>
              </a:rPr>
              <a:t>Hafod</a:t>
            </a:r>
            <a:r>
              <a:rPr lang="en-GB" sz="2800" dirty="0" smtClean="0">
                <a:latin typeface="Arial" panose="020B0604020202020204" pitchFamily="34" charset="0"/>
                <a:cs typeface="Arial" panose="020B0604020202020204" pitchFamily="34" charset="0"/>
              </a:rPr>
              <a:t> School had 350 pupils in 1847, 5021 by 1865 and 1114 by 894. They were often referred to as ‘Excellent schools, and at the head of the list of the best schools in Wales’ by the Inspectorate.</a:t>
            </a:r>
          </a:p>
          <a:p>
            <a:endParaRPr lang="en-GB" sz="2800" dirty="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Neville’s school at Llanelli also admitted the children of workers and non-workers. This too was considered an excellent school by Inspectors.</a:t>
            </a:r>
          </a:p>
          <a:p>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17642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8783" y="238539"/>
            <a:ext cx="11741426" cy="4893647"/>
          </a:xfrm>
          <a:prstGeom prst="rect">
            <a:avLst/>
          </a:prstGeom>
          <a:noFill/>
        </p:spPr>
        <p:txBody>
          <a:bodyPr wrap="square" rtlCol="0">
            <a:spAutoFit/>
          </a:bodyPr>
          <a:lstStyle/>
          <a:p>
            <a:r>
              <a:rPr lang="en-US" sz="2400" dirty="0" smtClean="0">
                <a:latin typeface="Arial" charset="0"/>
                <a:ea typeface="Arial" charset="0"/>
                <a:cs typeface="Arial" charset="0"/>
              </a:rPr>
              <a:t>Although attendance at works schools was voluntary and it was the decision of parents to send their children there, deduction from wages was compulsory and a condition of employment. This of course could cause problems especially when they were run along Anglican lines and inspected by the National Society.</a:t>
            </a:r>
          </a:p>
          <a:p>
            <a:endParaRPr lang="en-US" sz="2400" dirty="0">
              <a:latin typeface="Arial" charset="0"/>
              <a:ea typeface="Arial" charset="0"/>
              <a:cs typeface="Arial" charset="0"/>
            </a:endParaRPr>
          </a:p>
          <a:p>
            <a:r>
              <a:rPr lang="en-US" sz="2400" dirty="0" smtClean="0">
                <a:latin typeface="Arial" charset="0"/>
                <a:ea typeface="Arial" charset="0"/>
                <a:cs typeface="Arial" charset="0"/>
              </a:rPr>
              <a:t>These objections often resulted in support for ‘</a:t>
            </a:r>
            <a:r>
              <a:rPr lang="en-US" sz="2400" dirty="0" err="1" smtClean="0">
                <a:latin typeface="Arial" charset="0"/>
                <a:ea typeface="Arial" charset="0"/>
                <a:cs typeface="Arial" charset="0"/>
              </a:rPr>
              <a:t>Voluntaryism</a:t>
            </a:r>
            <a:r>
              <a:rPr lang="en-US" sz="2400" dirty="0" smtClean="0">
                <a:latin typeface="Arial" charset="0"/>
                <a:ea typeface="Arial" charset="0"/>
                <a:cs typeface="Arial" charset="0"/>
              </a:rPr>
              <a:t>’, a movement against any form of government aid and which gathered momentum, especially from nonconformists in South Wales. The movement was also strengthened by the publication of the Blue Books of 1847.Earlier graham’s Factory Act had also raised fierce opposition.</a:t>
            </a:r>
          </a:p>
          <a:p>
            <a:endParaRPr lang="en-US" sz="2400" dirty="0">
              <a:latin typeface="Arial" charset="0"/>
              <a:ea typeface="Arial" charset="0"/>
              <a:cs typeface="Arial" charset="0"/>
            </a:endParaRPr>
          </a:p>
          <a:p>
            <a:r>
              <a:rPr lang="en-US" sz="2400" dirty="0" smtClean="0">
                <a:latin typeface="Arial" charset="0"/>
                <a:ea typeface="Arial" charset="0"/>
                <a:cs typeface="Arial" charset="0"/>
              </a:rPr>
              <a:t>One fierce opponent of any form of control was the Rev. </a:t>
            </a:r>
            <a:r>
              <a:rPr lang="en-US" sz="2400" dirty="0" err="1" smtClean="0">
                <a:latin typeface="Arial" charset="0"/>
                <a:ea typeface="Arial" charset="0"/>
                <a:cs typeface="Arial" charset="0"/>
              </a:rPr>
              <a:t>david</a:t>
            </a:r>
            <a:r>
              <a:rPr lang="en-US" sz="2400" dirty="0" smtClean="0">
                <a:latin typeface="Arial" charset="0"/>
                <a:ea typeface="Arial" charset="0"/>
                <a:cs typeface="Arial" charset="0"/>
              </a:rPr>
              <a:t> Rees of Capel </a:t>
            </a:r>
            <a:r>
              <a:rPr lang="en-US" sz="2400" dirty="0" err="1" smtClean="0">
                <a:latin typeface="Arial" charset="0"/>
                <a:ea typeface="Arial" charset="0"/>
                <a:cs typeface="Arial" charset="0"/>
              </a:rPr>
              <a:t>Als</a:t>
            </a:r>
            <a:r>
              <a:rPr lang="en-US" sz="2400" dirty="0" smtClean="0">
                <a:latin typeface="Arial" charset="0"/>
                <a:ea typeface="Arial" charset="0"/>
                <a:cs typeface="Arial" charset="0"/>
              </a:rPr>
              <a:t>, </a:t>
            </a:r>
            <a:r>
              <a:rPr lang="en-US" sz="2400" dirty="0" err="1" smtClean="0">
                <a:latin typeface="Arial" charset="0"/>
                <a:ea typeface="Arial" charset="0"/>
                <a:cs typeface="Arial" charset="0"/>
              </a:rPr>
              <a:t>Llanelli</a:t>
            </a:r>
            <a:r>
              <a:rPr lang="en-US" sz="2400" dirty="0" smtClean="0">
                <a:latin typeface="Arial" charset="0"/>
                <a:ea typeface="Arial" charset="0"/>
                <a:cs typeface="Arial" charset="0"/>
              </a:rPr>
              <a:t>.</a:t>
            </a:r>
            <a:endParaRPr lang="en-US" sz="2400" dirty="0">
              <a:latin typeface="Arial" charset="0"/>
              <a:ea typeface="Arial" charset="0"/>
              <a:cs typeface="Arial" charset="0"/>
            </a:endParaRPr>
          </a:p>
        </p:txBody>
      </p:sp>
    </p:spTree>
    <p:extLst>
      <p:ext uri="{BB962C8B-B14F-4D97-AF65-F5344CB8AC3E}">
        <p14:creationId xmlns:p14="http://schemas.microsoft.com/office/powerpoint/2010/main" val="9432577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5834269" y="3091069"/>
            <a:ext cx="6750013" cy="3780000"/>
          </a:xfrm>
          <a:prstGeom prst="rect">
            <a:avLst/>
          </a:prstGeom>
        </p:spPr>
      </p:pic>
      <p:pic>
        <p:nvPicPr>
          <p:cNvPr id="4" name="Picture 3"/>
          <p:cNvPicPr>
            <a:picLocks noChangeAspect="1"/>
          </p:cNvPicPr>
          <p:nvPr/>
        </p:nvPicPr>
        <p:blipFill>
          <a:blip r:embed="rId3"/>
          <a:stretch>
            <a:fillRect/>
          </a:stretch>
        </p:blipFill>
        <p:spPr>
          <a:xfrm>
            <a:off x="127530" y="240747"/>
            <a:ext cx="5717664" cy="3960000"/>
          </a:xfrm>
          <a:prstGeom prst="rect">
            <a:avLst/>
          </a:prstGeom>
        </p:spPr>
      </p:pic>
    </p:spTree>
    <p:extLst>
      <p:ext uri="{BB962C8B-B14F-4D97-AF65-F5344CB8AC3E}">
        <p14:creationId xmlns:p14="http://schemas.microsoft.com/office/powerpoint/2010/main" val="6081674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791" y="0"/>
            <a:ext cx="11622157" cy="6740307"/>
          </a:xfrm>
          <a:prstGeom prst="rect">
            <a:avLst/>
          </a:prstGeom>
          <a:noFill/>
        </p:spPr>
        <p:txBody>
          <a:bodyPr wrap="square" rtlCol="0">
            <a:spAutoFit/>
          </a:bodyPr>
          <a:lstStyle/>
          <a:p>
            <a:r>
              <a:rPr lang="en-US" sz="2400" dirty="0" smtClean="0">
                <a:latin typeface="Arial" charset="0"/>
                <a:ea typeface="Arial" charset="0"/>
                <a:cs typeface="Arial" charset="0"/>
              </a:rPr>
              <a:t>‘The owners know no freedom of conscience </a:t>
            </a:r>
            <a:r>
              <a:rPr lang="mr-IN" sz="2400" dirty="0" smtClean="0">
                <a:latin typeface="Arial" charset="0"/>
                <a:ea typeface="Arial" charset="0"/>
                <a:cs typeface="Arial" charset="0"/>
              </a:rPr>
              <a:t>…</a:t>
            </a:r>
            <a:r>
              <a:rPr lang="en-GB" sz="2400" dirty="0" smtClean="0">
                <a:latin typeface="Arial" charset="0"/>
                <a:ea typeface="Arial" charset="0"/>
                <a:cs typeface="Arial" charset="0"/>
              </a:rPr>
              <a:t> or they would not take upon themselves the education of workmen’s children in the creed of the Established Church’</a:t>
            </a:r>
          </a:p>
          <a:p>
            <a:r>
              <a:rPr lang="en-GB" sz="2400" dirty="0" smtClean="0">
                <a:latin typeface="Arial" charset="0"/>
                <a:ea typeface="Arial" charset="0"/>
                <a:cs typeface="Arial" charset="0"/>
              </a:rPr>
              <a:t>Y </a:t>
            </a:r>
            <a:r>
              <a:rPr lang="en-GB" sz="2400" dirty="0" err="1" smtClean="0">
                <a:latin typeface="Arial" charset="0"/>
                <a:ea typeface="Arial" charset="0"/>
                <a:cs typeface="Arial" charset="0"/>
              </a:rPr>
              <a:t>Diwigiwr</a:t>
            </a:r>
            <a:r>
              <a:rPr lang="en-GB" sz="2400" dirty="0" smtClean="0">
                <a:latin typeface="Arial" charset="0"/>
                <a:ea typeface="Arial" charset="0"/>
                <a:cs typeface="Arial" charset="0"/>
              </a:rPr>
              <a:t>, 1853</a:t>
            </a:r>
          </a:p>
          <a:p>
            <a:endParaRPr lang="en-GB" sz="2400" dirty="0">
              <a:latin typeface="Arial" charset="0"/>
              <a:ea typeface="Arial" charset="0"/>
              <a:cs typeface="Arial" charset="0"/>
            </a:endParaRPr>
          </a:p>
          <a:p>
            <a:r>
              <a:rPr lang="en-GB" sz="2400" dirty="0" smtClean="0">
                <a:latin typeface="Arial" charset="0"/>
                <a:ea typeface="Arial" charset="0"/>
                <a:cs typeface="Arial" charset="0"/>
              </a:rPr>
              <a:t>Where industrialists ran their schools on sectarian principles, workmen often built their own schools or sent their children to British schools. This happened at </a:t>
            </a:r>
            <a:r>
              <a:rPr lang="en-GB" sz="2400" dirty="0" err="1" smtClean="0">
                <a:latin typeface="Arial" charset="0"/>
                <a:ea typeface="Arial" charset="0"/>
                <a:cs typeface="Arial" charset="0"/>
              </a:rPr>
              <a:t>Ystalyfera</a:t>
            </a:r>
            <a:r>
              <a:rPr lang="en-GB" sz="2400" dirty="0" smtClean="0">
                <a:latin typeface="Arial" charset="0"/>
                <a:ea typeface="Arial" charset="0"/>
                <a:cs typeface="Arial" charset="0"/>
              </a:rPr>
              <a:t>, </a:t>
            </a:r>
            <a:r>
              <a:rPr lang="en-GB" sz="2400" dirty="0" err="1" smtClean="0">
                <a:latin typeface="Arial" charset="0"/>
                <a:ea typeface="Arial" charset="0"/>
                <a:cs typeface="Arial" charset="0"/>
              </a:rPr>
              <a:t>Abercrave</a:t>
            </a:r>
            <a:r>
              <a:rPr lang="en-GB" sz="2400" dirty="0" smtClean="0">
                <a:latin typeface="Arial" charset="0"/>
                <a:ea typeface="Arial" charset="0"/>
                <a:cs typeface="Arial" charset="0"/>
              </a:rPr>
              <a:t> and </a:t>
            </a:r>
            <a:r>
              <a:rPr lang="en-GB" sz="2400" dirty="0" err="1" smtClean="0">
                <a:latin typeface="Arial" charset="0"/>
                <a:ea typeface="Arial" charset="0"/>
                <a:cs typeface="Arial" charset="0"/>
              </a:rPr>
              <a:t>Ystradgynlais</a:t>
            </a:r>
            <a:r>
              <a:rPr lang="en-GB" sz="2400" dirty="0" smtClean="0">
                <a:latin typeface="Arial" charset="0"/>
                <a:ea typeface="Arial" charset="0"/>
                <a:cs typeface="Arial" charset="0"/>
              </a:rPr>
              <a:t>.</a:t>
            </a:r>
          </a:p>
          <a:p>
            <a:endParaRPr lang="en-GB" sz="2400" dirty="0">
              <a:latin typeface="Arial" charset="0"/>
              <a:ea typeface="Arial" charset="0"/>
              <a:cs typeface="Arial" charset="0"/>
            </a:endParaRPr>
          </a:p>
          <a:p>
            <a:r>
              <a:rPr lang="en-GB" sz="2400" dirty="0" smtClean="0">
                <a:latin typeface="Arial" charset="0"/>
                <a:ea typeface="Arial" charset="0"/>
                <a:cs typeface="Arial" charset="0"/>
              </a:rPr>
              <a:t>‘There is a class of works in which the employers use the fund got from deduction from the men’s wages to establish Church schools and to bring up in church principles a set of children whose parents are generally Dissenters in the proportion of at least 9 to 1. (It is at least doubtful whether the masters are legally entitled to devote wages to support schools disapproved by the workmen. A cause involving this question was recently raised in a Glamorgan County Court, and its decision, so far as it went was in favour of the right of the workmen </a:t>
            </a:r>
            <a:r>
              <a:rPr lang="mr-IN" sz="2400" dirty="0" smtClean="0">
                <a:latin typeface="Arial" charset="0"/>
                <a:ea typeface="Arial" charset="0"/>
                <a:cs typeface="Arial" charset="0"/>
              </a:rPr>
              <a:t>…</a:t>
            </a:r>
            <a:r>
              <a:rPr lang="en-GB" sz="2400" dirty="0" smtClean="0">
                <a:latin typeface="Arial" charset="0"/>
                <a:ea typeface="Arial" charset="0"/>
                <a:cs typeface="Arial" charset="0"/>
              </a:rPr>
              <a:t> to have a voice in the choice of schools which their children attended’.</a:t>
            </a:r>
          </a:p>
          <a:p>
            <a:r>
              <a:rPr lang="en-GB" sz="2400" dirty="0" smtClean="0">
                <a:latin typeface="Arial" charset="0"/>
                <a:ea typeface="Arial" charset="0"/>
                <a:cs typeface="Arial" charset="0"/>
              </a:rPr>
              <a:t>Minutes of Committee of Council, 1869, p. 281</a:t>
            </a:r>
            <a:endParaRPr lang="en-US" sz="2400" dirty="0">
              <a:latin typeface="Arial" charset="0"/>
              <a:ea typeface="Arial" charset="0"/>
              <a:cs typeface="Arial" charset="0"/>
            </a:endParaRPr>
          </a:p>
        </p:txBody>
      </p:sp>
    </p:spTree>
    <p:extLst>
      <p:ext uri="{BB962C8B-B14F-4D97-AF65-F5344CB8AC3E}">
        <p14:creationId xmlns:p14="http://schemas.microsoft.com/office/powerpoint/2010/main" val="15959081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5287" y="437322"/>
            <a:ext cx="11701670" cy="4524315"/>
          </a:xfrm>
          <a:prstGeom prst="rect">
            <a:avLst/>
          </a:prstGeom>
          <a:noFill/>
        </p:spPr>
        <p:txBody>
          <a:bodyPr wrap="square" rtlCol="0">
            <a:spAutoFit/>
          </a:bodyPr>
          <a:lstStyle/>
          <a:p>
            <a:r>
              <a:rPr lang="en-US" sz="2400" dirty="0" smtClean="0">
                <a:latin typeface="Arial" charset="0"/>
                <a:ea typeface="Arial" charset="0"/>
                <a:cs typeface="Arial" charset="0"/>
              </a:rPr>
              <a:t>After 1850 the majority of works schools accepted the Government Grant and therefore affiliated to  one of the Voluntary Societies and were inspected.</a:t>
            </a:r>
          </a:p>
          <a:p>
            <a:endParaRPr lang="en-US" sz="2400" dirty="0">
              <a:latin typeface="Arial" charset="0"/>
              <a:ea typeface="Arial" charset="0"/>
              <a:cs typeface="Arial" charset="0"/>
            </a:endParaRPr>
          </a:p>
          <a:p>
            <a:r>
              <a:rPr lang="en-US" sz="2400" dirty="0" smtClean="0">
                <a:latin typeface="Arial" charset="0"/>
                <a:ea typeface="Arial" charset="0"/>
                <a:cs typeface="Arial" charset="0"/>
              </a:rPr>
              <a:t>Why did industrialists accept the Grant? There were changes to grant regulations after 1846 which replaced the monitorial system with the pupil-teacher system, and promoted new Training Colleges, such as Trinity College for the National Society.</a:t>
            </a:r>
          </a:p>
          <a:p>
            <a:r>
              <a:rPr lang="en-US" sz="2400" dirty="0" smtClean="0">
                <a:latin typeface="Arial" charset="0"/>
                <a:ea typeface="Arial" charset="0"/>
                <a:cs typeface="Arial" charset="0"/>
              </a:rPr>
              <a:t>Instead of grants being given to the laity who supported them, they should be given to apprenticed pupils and to the teachers who instructed them. Retirement pensions were given to teachers as well as building grants.</a:t>
            </a:r>
          </a:p>
          <a:p>
            <a:endParaRPr lang="en-US" sz="2400" dirty="0">
              <a:latin typeface="Arial" charset="0"/>
              <a:ea typeface="Arial" charset="0"/>
              <a:cs typeface="Arial" charset="0"/>
            </a:endParaRPr>
          </a:p>
          <a:p>
            <a:r>
              <a:rPr lang="en-US" sz="2400" dirty="0" smtClean="0">
                <a:latin typeface="Arial" charset="0"/>
                <a:ea typeface="Arial" charset="0"/>
                <a:cs typeface="Arial" charset="0"/>
              </a:rPr>
              <a:t>This was an added bonus to works schools who had never received building grants and could not top up teachers wages </a:t>
            </a:r>
            <a:r>
              <a:rPr lang="en-US" dirty="0" smtClean="0"/>
              <a:t>etc.</a:t>
            </a:r>
            <a:endParaRPr lang="en-US" dirty="0"/>
          </a:p>
        </p:txBody>
      </p:sp>
    </p:spTree>
    <p:extLst>
      <p:ext uri="{BB962C8B-B14F-4D97-AF65-F5344CB8AC3E}">
        <p14:creationId xmlns:p14="http://schemas.microsoft.com/office/powerpoint/2010/main" val="3580638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5287" y="397565"/>
            <a:ext cx="11688417" cy="4154984"/>
          </a:xfrm>
          <a:prstGeom prst="rect">
            <a:avLst/>
          </a:prstGeom>
          <a:noFill/>
        </p:spPr>
        <p:txBody>
          <a:bodyPr wrap="square" rtlCol="0">
            <a:spAutoFit/>
          </a:bodyPr>
          <a:lstStyle/>
          <a:p>
            <a:r>
              <a:rPr lang="en-US" sz="2400" dirty="0" smtClean="0">
                <a:latin typeface="Arial" charset="0"/>
                <a:ea typeface="Arial" charset="0"/>
                <a:cs typeface="Arial" charset="0"/>
              </a:rPr>
              <a:t>Therefore works schools went down the route of one of the voluntary societies, but there were some who remained neutral. One such schools was </a:t>
            </a:r>
            <a:r>
              <a:rPr lang="en-US" sz="2400" dirty="0" err="1" smtClean="0">
                <a:latin typeface="Arial" charset="0"/>
                <a:ea typeface="Arial" charset="0"/>
                <a:cs typeface="Arial" charset="0"/>
              </a:rPr>
              <a:t>Hafod</a:t>
            </a:r>
            <a:r>
              <a:rPr lang="en-US" sz="2400" dirty="0" smtClean="0">
                <a:latin typeface="Arial" charset="0"/>
                <a:ea typeface="Arial" charset="0"/>
                <a:cs typeface="Arial" charset="0"/>
              </a:rPr>
              <a:t> </a:t>
            </a:r>
            <a:r>
              <a:rPr lang="en-US" sz="2400" dirty="0" err="1" smtClean="0">
                <a:latin typeface="Arial" charset="0"/>
                <a:ea typeface="Arial" charset="0"/>
                <a:cs typeface="Arial" charset="0"/>
              </a:rPr>
              <a:t>Copperworks</a:t>
            </a:r>
            <a:r>
              <a:rPr lang="en-US" sz="2400" dirty="0" smtClean="0">
                <a:latin typeface="Arial" charset="0"/>
                <a:ea typeface="Arial" charset="0"/>
                <a:cs typeface="Arial" charset="0"/>
              </a:rPr>
              <a:t> school, Swansea. At Vivian’s School of the 779 children attending, 14 were Anglican.</a:t>
            </a:r>
          </a:p>
          <a:p>
            <a:endParaRPr lang="en-US" sz="2400" dirty="0">
              <a:latin typeface="Arial" charset="0"/>
              <a:ea typeface="Arial" charset="0"/>
              <a:cs typeface="Arial" charset="0"/>
            </a:endParaRPr>
          </a:p>
          <a:p>
            <a:r>
              <a:rPr lang="en-US" sz="2400" dirty="0" smtClean="0">
                <a:latin typeface="Arial" charset="0"/>
                <a:ea typeface="Arial" charset="0"/>
                <a:cs typeface="Arial" charset="0"/>
              </a:rPr>
              <a:t>“</a:t>
            </a:r>
            <a:r>
              <a:rPr lang="mr-IN" sz="2400" dirty="0" smtClean="0">
                <a:latin typeface="Arial" charset="0"/>
                <a:ea typeface="Arial" charset="0"/>
                <a:cs typeface="Arial" charset="0"/>
              </a:rPr>
              <a:t>…</a:t>
            </a:r>
            <a:r>
              <a:rPr lang="en-GB" sz="2400" dirty="0" smtClean="0">
                <a:latin typeface="Arial" charset="0"/>
                <a:ea typeface="Arial" charset="0"/>
                <a:cs typeface="Arial" charset="0"/>
              </a:rPr>
              <a:t> it is much to the credit of a great majority of employers that they consulted the wishes of the workers in the class of schools which they established, and wherever that was the case, the system produced admirable results. </a:t>
            </a:r>
            <a:r>
              <a:rPr lang="mr-IN" sz="2400" dirty="0" smtClean="0">
                <a:latin typeface="Arial" charset="0"/>
                <a:ea typeface="Arial" charset="0"/>
                <a:cs typeface="Arial" charset="0"/>
              </a:rPr>
              <a:t>…</a:t>
            </a:r>
            <a:r>
              <a:rPr lang="en-GB" sz="2400" dirty="0" smtClean="0">
                <a:latin typeface="Arial" charset="0"/>
                <a:ea typeface="Arial" charset="0"/>
                <a:cs typeface="Arial" charset="0"/>
              </a:rPr>
              <a:t> This was the case at </a:t>
            </a:r>
            <a:r>
              <a:rPr lang="mr-IN" sz="2400" dirty="0" smtClean="0">
                <a:latin typeface="Arial" charset="0"/>
                <a:ea typeface="Arial" charset="0"/>
                <a:cs typeface="Arial" charset="0"/>
              </a:rPr>
              <a:t>…</a:t>
            </a:r>
            <a:r>
              <a:rPr lang="en-GB" sz="2400" dirty="0" smtClean="0">
                <a:latin typeface="Arial" charset="0"/>
                <a:ea typeface="Arial" charset="0"/>
                <a:cs typeface="Arial" charset="0"/>
              </a:rPr>
              <a:t> </a:t>
            </a:r>
            <a:r>
              <a:rPr lang="en-GB" sz="2400" dirty="0" err="1" smtClean="0">
                <a:latin typeface="Arial" charset="0"/>
                <a:ea typeface="Arial" charset="0"/>
                <a:cs typeface="Arial" charset="0"/>
              </a:rPr>
              <a:t>Hafod</a:t>
            </a:r>
            <a:r>
              <a:rPr lang="en-GB" sz="2400" dirty="0" smtClean="0">
                <a:latin typeface="Arial" charset="0"/>
                <a:ea typeface="Arial" charset="0"/>
                <a:cs typeface="Arial" charset="0"/>
              </a:rPr>
              <a:t>, </a:t>
            </a:r>
            <a:r>
              <a:rPr lang="en-GB" sz="2400" dirty="0" err="1" smtClean="0">
                <a:latin typeface="Arial" charset="0"/>
                <a:ea typeface="Arial" charset="0"/>
                <a:cs typeface="Arial" charset="0"/>
              </a:rPr>
              <a:t>Kilvey</a:t>
            </a:r>
            <a:r>
              <a:rPr lang="en-GB" sz="2400" dirty="0" smtClean="0">
                <a:latin typeface="Arial" charset="0"/>
                <a:ea typeface="Arial" charset="0"/>
                <a:cs typeface="Arial" charset="0"/>
              </a:rPr>
              <a:t>, </a:t>
            </a:r>
            <a:r>
              <a:rPr lang="en-GB" sz="2400" dirty="0" err="1" smtClean="0">
                <a:latin typeface="Arial" charset="0"/>
                <a:ea typeface="Arial" charset="0"/>
                <a:cs typeface="Arial" charset="0"/>
              </a:rPr>
              <a:t>Llanelly</a:t>
            </a:r>
            <a:r>
              <a:rPr lang="en-GB" sz="2400" dirty="0" smtClean="0">
                <a:latin typeface="Arial" charset="0"/>
                <a:ea typeface="Arial" charset="0"/>
                <a:cs typeface="Arial" charset="0"/>
              </a:rPr>
              <a:t> and </a:t>
            </a:r>
            <a:r>
              <a:rPr lang="en-GB" sz="2400" dirty="0" err="1" smtClean="0">
                <a:latin typeface="Arial" charset="0"/>
                <a:ea typeface="Arial" charset="0"/>
                <a:cs typeface="Arial" charset="0"/>
              </a:rPr>
              <a:t>Pembrey</a:t>
            </a:r>
            <a:r>
              <a:rPr lang="en-GB" sz="2400" dirty="0" smtClean="0">
                <a:latin typeface="Arial" charset="0"/>
                <a:ea typeface="Arial" charset="0"/>
                <a:cs typeface="Arial" charset="0"/>
              </a:rPr>
              <a:t> </a:t>
            </a:r>
            <a:r>
              <a:rPr lang="en-GB" sz="2400" dirty="0" err="1" smtClean="0">
                <a:latin typeface="Arial" charset="0"/>
                <a:ea typeface="Arial" charset="0"/>
                <a:cs typeface="Arial" charset="0"/>
              </a:rPr>
              <a:t>copperworks</a:t>
            </a:r>
            <a:r>
              <a:rPr lang="en-GB" sz="2400" dirty="0" smtClean="0">
                <a:latin typeface="Arial" charset="0"/>
                <a:ea typeface="Arial" charset="0"/>
                <a:cs typeface="Arial" charset="0"/>
              </a:rPr>
              <a:t> and many others. At all these places, large and well-organised schools in which the religious teaching is based solely on the Bible, and is strictly neutral, as between the different sects </a:t>
            </a:r>
            <a:r>
              <a:rPr lang="mr-IN" sz="2400" dirty="0" smtClean="0">
                <a:latin typeface="Arial" charset="0"/>
                <a:ea typeface="Arial" charset="0"/>
                <a:cs typeface="Arial" charset="0"/>
              </a:rPr>
              <a:t>…</a:t>
            </a:r>
            <a:r>
              <a:rPr lang="en-GB" sz="2400" dirty="0" smtClean="0">
                <a:latin typeface="Arial" charset="0"/>
                <a:ea typeface="Arial" charset="0"/>
                <a:cs typeface="Arial" charset="0"/>
              </a:rPr>
              <a:t>”</a:t>
            </a:r>
          </a:p>
          <a:p>
            <a:r>
              <a:rPr lang="en-GB" sz="2400" dirty="0" smtClean="0">
                <a:latin typeface="Arial" charset="0"/>
                <a:ea typeface="Arial" charset="0"/>
                <a:cs typeface="Arial" charset="0"/>
              </a:rPr>
              <a:t>Minutes of Committee of Council 1868-69, p.280</a:t>
            </a:r>
            <a:endParaRPr lang="en-US" sz="2400" dirty="0">
              <a:latin typeface="Arial" charset="0"/>
              <a:ea typeface="Arial" charset="0"/>
              <a:cs typeface="Arial" charset="0"/>
            </a:endParaRPr>
          </a:p>
        </p:txBody>
      </p:sp>
    </p:spTree>
    <p:extLst>
      <p:ext uri="{BB962C8B-B14F-4D97-AF65-F5344CB8AC3E}">
        <p14:creationId xmlns:p14="http://schemas.microsoft.com/office/powerpoint/2010/main" val="12053096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990600" y="101600"/>
            <a:ext cx="10210800" cy="6654800"/>
          </a:xfrm>
          <a:prstGeom prst="rect">
            <a:avLst/>
          </a:prstGeom>
        </p:spPr>
      </p:pic>
    </p:spTree>
    <p:extLst>
      <p:ext uri="{BB962C8B-B14F-4D97-AF65-F5344CB8AC3E}">
        <p14:creationId xmlns:p14="http://schemas.microsoft.com/office/powerpoint/2010/main" val="4261294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5382934" cy="4032000"/>
          </a:xfrm>
          <a:prstGeom prst="rect">
            <a:avLst/>
          </a:prstGeom>
        </p:spPr>
      </p:pic>
      <p:pic>
        <p:nvPicPr>
          <p:cNvPr id="3" name="Picture 2"/>
          <p:cNvPicPr>
            <a:picLocks noChangeAspect="1"/>
          </p:cNvPicPr>
          <p:nvPr/>
        </p:nvPicPr>
        <p:blipFill>
          <a:blip r:embed="rId3"/>
          <a:stretch>
            <a:fillRect/>
          </a:stretch>
        </p:blipFill>
        <p:spPr>
          <a:xfrm>
            <a:off x="-4" y="3744000"/>
            <a:ext cx="5314741" cy="3492000"/>
          </a:xfrm>
          <a:prstGeom prst="rect">
            <a:avLst/>
          </a:prstGeom>
        </p:spPr>
      </p:pic>
      <p:pic>
        <p:nvPicPr>
          <p:cNvPr id="4" name="Picture 3"/>
          <p:cNvPicPr>
            <a:picLocks noChangeAspect="1"/>
          </p:cNvPicPr>
          <p:nvPr/>
        </p:nvPicPr>
        <p:blipFill>
          <a:blip r:embed="rId4"/>
          <a:stretch>
            <a:fillRect/>
          </a:stretch>
        </p:blipFill>
        <p:spPr>
          <a:xfrm>
            <a:off x="5301444" y="0"/>
            <a:ext cx="6732000" cy="5049000"/>
          </a:xfrm>
          <a:prstGeom prst="rect">
            <a:avLst/>
          </a:prstGeom>
        </p:spPr>
      </p:pic>
    </p:spTree>
    <p:extLst>
      <p:ext uri="{BB962C8B-B14F-4D97-AF65-F5344CB8AC3E}">
        <p14:creationId xmlns:p14="http://schemas.microsoft.com/office/powerpoint/2010/main" val="994344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5469" y="0"/>
            <a:ext cx="5623560" cy="6858000"/>
          </a:xfrm>
          <a:prstGeom prst="rect">
            <a:avLst/>
          </a:prstGeom>
        </p:spPr>
      </p:pic>
      <p:pic>
        <p:nvPicPr>
          <p:cNvPr id="3" name="Picture 2"/>
          <p:cNvPicPr>
            <a:picLocks noChangeAspect="1"/>
          </p:cNvPicPr>
          <p:nvPr/>
        </p:nvPicPr>
        <p:blipFill>
          <a:blip r:embed="rId3"/>
          <a:stretch>
            <a:fillRect/>
          </a:stretch>
        </p:blipFill>
        <p:spPr>
          <a:xfrm>
            <a:off x="6238460" y="0"/>
            <a:ext cx="5614321" cy="6858000"/>
          </a:xfrm>
          <a:prstGeom prst="rect">
            <a:avLst/>
          </a:prstGeom>
        </p:spPr>
      </p:pic>
    </p:spTree>
    <p:extLst>
      <p:ext uri="{BB962C8B-B14F-4D97-AF65-F5344CB8AC3E}">
        <p14:creationId xmlns:p14="http://schemas.microsoft.com/office/powerpoint/2010/main" val="4532464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45845" y="0"/>
            <a:ext cx="5614321" cy="6858000"/>
          </a:xfrm>
          <a:prstGeom prst="rect">
            <a:avLst/>
          </a:prstGeom>
        </p:spPr>
      </p:pic>
      <p:pic>
        <p:nvPicPr>
          <p:cNvPr id="3" name="Picture 2"/>
          <p:cNvPicPr>
            <a:picLocks noChangeAspect="1"/>
          </p:cNvPicPr>
          <p:nvPr/>
        </p:nvPicPr>
        <p:blipFill>
          <a:blip r:embed="rId3"/>
          <a:stretch>
            <a:fillRect/>
          </a:stretch>
        </p:blipFill>
        <p:spPr>
          <a:xfrm>
            <a:off x="5960166" y="0"/>
            <a:ext cx="5621603" cy="6858000"/>
          </a:xfrm>
          <a:prstGeom prst="rect">
            <a:avLst/>
          </a:prstGeom>
        </p:spPr>
      </p:pic>
    </p:spTree>
    <p:extLst>
      <p:ext uri="{BB962C8B-B14F-4D97-AF65-F5344CB8AC3E}">
        <p14:creationId xmlns:p14="http://schemas.microsoft.com/office/powerpoint/2010/main" val="5891774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18052" y="304800"/>
            <a:ext cx="11489635" cy="954107"/>
          </a:xfrm>
          <a:prstGeom prst="rect">
            <a:avLst/>
          </a:prstGeom>
          <a:noFill/>
        </p:spPr>
        <p:txBody>
          <a:bodyPr wrap="square" rtlCol="0">
            <a:spAutoFit/>
          </a:bodyPr>
          <a:lstStyle/>
          <a:p>
            <a:r>
              <a:rPr lang="en-US" sz="2800" dirty="0" smtClean="0">
                <a:latin typeface="Arial" charset="0"/>
                <a:ea typeface="Arial" charset="0"/>
                <a:cs typeface="Arial" charset="0"/>
              </a:rPr>
              <a:t>Works Schools were an important part of educational provision in the nineteenth century and not merely an adjunct to the Voluntary sector.</a:t>
            </a:r>
            <a:endParaRPr lang="en-US" sz="2800" dirty="0">
              <a:latin typeface="Arial" charset="0"/>
              <a:ea typeface="Arial" charset="0"/>
              <a:cs typeface="Arial" charset="0"/>
            </a:endParaRPr>
          </a:p>
        </p:txBody>
      </p:sp>
    </p:spTree>
    <p:extLst>
      <p:ext uri="{BB962C8B-B14F-4D97-AF65-F5344CB8AC3E}">
        <p14:creationId xmlns:p14="http://schemas.microsoft.com/office/powerpoint/2010/main" val="20634820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965105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293</TotalTime>
  <Words>1385</Words>
  <Application>Microsoft Office PowerPoint</Application>
  <PresentationFormat>Widescreen</PresentationFormat>
  <Paragraphs>46</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Century Gothic</vt:lpstr>
      <vt:lpstr>Wingdings 3</vt:lpstr>
      <vt:lpstr>Ion</vt:lpstr>
      <vt:lpstr>Voluntary Education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Voluntary Education</dc:title>
  <dc:creator>Conway Davies</dc:creator>
  <cp:lastModifiedBy>Conway Davies</cp:lastModifiedBy>
  <cp:revision>18</cp:revision>
  <dcterms:created xsi:type="dcterms:W3CDTF">2018-02-12T19:55:37Z</dcterms:created>
  <dcterms:modified xsi:type="dcterms:W3CDTF">2018-02-13T14:41:15Z</dcterms:modified>
</cp:coreProperties>
</file>