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9" r:id="rId3"/>
    <p:sldId id="267" r:id="rId4"/>
    <p:sldId id="268" r:id="rId5"/>
    <p:sldId id="269" r:id="rId6"/>
    <p:sldId id="270" r:id="rId7"/>
    <p:sldId id="271" r:id="rId8"/>
    <p:sldId id="273" r:id="rId9"/>
    <p:sldId id="262" r:id="rId10"/>
    <p:sldId id="261" r:id="rId11"/>
    <p:sldId id="260" r:id="rId12"/>
    <p:sldId id="264" r:id="rId13"/>
    <p:sldId id="257" r:id="rId14"/>
    <p:sldId id="258" r:id="rId15"/>
    <p:sldId id="265" r:id="rId16"/>
    <p:sldId id="266" r:id="rId17"/>
    <p:sldId id="282" r:id="rId18"/>
    <p:sldId id="295" r:id="rId19"/>
    <p:sldId id="290" r:id="rId20"/>
    <p:sldId id="291" r:id="rId21"/>
    <p:sldId id="292" r:id="rId22"/>
    <p:sldId id="293" r:id="rId23"/>
    <p:sldId id="294" r:id="rId24"/>
    <p:sldId id="283" r:id="rId25"/>
    <p:sldId id="278" r:id="rId26"/>
    <p:sldId id="277" r:id="rId27"/>
    <p:sldId id="279" r:id="rId28"/>
    <p:sldId id="280"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5" d="100"/>
          <a:sy n="65" d="100"/>
        </p:scale>
        <p:origin x="7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2B372A-B01D-4171-A6EE-2881734196E6}" type="datetimeFigureOut">
              <a:rPr lang="en-GB" smtClean="0"/>
              <a:t>29/04/2020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049FB8-7083-40FB-A5A4-18C4CCDD8101}" type="slidenum">
              <a:rPr lang="en-GB" smtClean="0"/>
              <a:t>‹#›</a:t>
            </a:fld>
            <a:endParaRPr lang="en-GB"/>
          </a:p>
        </p:txBody>
      </p:sp>
    </p:spTree>
    <p:extLst>
      <p:ext uri="{BB962C8B-B14F-4D97-AF65-F5344CB8AC3E}">
        <p14:creationId xmlns:p14="http://schemas.microsoft.com/office/powerpoint/2010/main" val="2307944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064104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256648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28663" indent="-279400">
              <a:spcBef>
                <a:spcPct val="30000"/>
              </a:spcBef>
              <a:defRPr sz="1200">
                <a:solidFill>
                  <a:schemeClr val="tx1"/>
                </a:solidFill>
                <a:latin typeface="Times New Roman" panose="02020603050405020304" pitchFamily="18" charset="0"/>
              </a:defRPr>
            </a:lvl2pPr>
            <a:lvl3pPr marL="1120775" indent="-223838">
              <a:spcBef>
                <a:spcPct val="30000"/>
              </a:spcBef>
              <a:defRPr sz="1200">
                <a:solidFill>
                  <a:schemeClr val="tx1"/>
                </a:solidFill>
                <a:latin typeface="Times New Roman" panose="02020603050405020304" pitchFamily="18" charset="0"/>
              </a:defRPr>
            </a:lvl3pPr>
            <a:lvl4pPr marL="1570038" indent="-223838">
              <a:spcBef>
                <a:spcPct val="30000"/>
              </a:spcBef>
              <a:defRPr sz="1200">
                <a:solidFill>
                  <a:schemeClr val="tx1"/>
                </a:solidFill>
                <a:latin typeface="Times New Roman" panose="02020603050405020304" pitchFamily="18" charset="0"/>
              </a:defRPr>
            </a:lvl4pPr>
            <a:lvl5pPr marL="2019300" indent="-223838">
              <a:spcBef>
                <a:spcPct val="30000"/>
              </a:spcBef>
              <a:defRPr sz="1200">
                <a:solidFill>
                  <a:schemeClr val="tx1"/>
                </a:solidFill>
                <a:latin typeface="Times New Roman" panose="02020603050405020304" pitchFamily="18" charset="0"/>
              </a:defRPr>
            </a:lvl5pPr>
            <a:lvl6pPr marL="2476500" indent="-223838" eaLnBrk="0" fontAlgn="base" hangingPunct="0">
              <a:spcBef>
                <a:spcPct val="30000"/>
              </a:spcBef>
              <a:spcAft>
                <a:spcPct val="0"/>
              </a:spcAft>
              <a:defRPr sz="1200">
                <a:solidFill>
                  <a:schemeClr val="tx1"/>
                </a:solidFill>
                <a:latin typeface="Times New Roman" panose="02020603050405020304" pitchFamily="18" charset="0"/>
              </a:defRPr>
            </a:lvl6pPr>
            <a:lvl7pPr marL="2933700" indent="-223838" eaLnBrk="0" fontAlgn="base" hangingPunct="0">
              <a:spcBef>
                <a:spcPct val="30000"/>
              </a:spcBef>
              <a:spcAft>
                <a:spcPct val="0"/>
              </a:spcAft>
              <a:defRPr sz="1200">
                <a:solidFill>
                  <a:schemeClr val="tx1"/>
                </a:solidFill>
                <a:latin typeface="Times New Roman" panose="02020603050405020304" pitchFamily="18" charset="0"/>
              </a:defRPr>
            </a:lvl7pPr>
            <a:lvl8pPr marL="3390900" indent="-223838" eaLnBrk="0" fontAlgn="base" hangingPunct="0">
              <a:spcBef>
                <a:spcPct val="30000"/>
              </a:spcBef>
              <a:spcAft>
                <a:spcPct val="0"/>
              </a:spcAft>
              <a:defRPr sz="1200">
                <a:solidFill>
                  <a:schemeClr val="tx1"/>
                </a:solidFill>
                <a:latin typeface="Times New Roman" panose="02020603050405020304" pitchFamily="18" charset="0"/>
              </a:defRPr>
            </a:lvl8pPr>
            <a:lvl9pPr marL="3848100" indent="-223838"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94A321D-3DF5-48FA-A311-B531D1D0C461}" type="slidenum">
              <a:rPr lang="en-GB" altLang="en-US"/>
              <a:pPr>
                <a:spcBef>
                  <a:spcPct val="0"/>
                </a:spcBef>
              </a:pPr>
              <a:t>26</a:t>
            </a:fld>
            <a:endParaRPr lang="en-GB" altLang="en-US"/>
          </a:p>
        </p:txBody>
      </p:sp>
    </p:spTree>
    <p:extLst>
      <p:ext uri="{BB962C8B-B14F-4D97-AF65-F5344CB8AC3E}">
        <p14:creationId xmlns:p14="http://schemas.microsoft.com/office/powerpoint/2010/main" val="834744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4/29/2020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4/29/2020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4/29/2020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4/29/2020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4/29/2020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4/29/2020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4/29/2020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4/29/2020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4/29/2020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7.xml"/><Relationship Id="rId1" Type="http://schemas.openxmlformats.org/officeDocument/2006/relationships/video" Target="https://www.youtube.com/embed/SprFgoU6aO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pSeJbJgTZ44"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Organisational Consultancy</a:t>
            </a:r>
            <a:endParaRPr lang="en-GB" dirty="0"/>
          </a:p>
        </p:txBody>
      </p:sp>
      <p:sp>
        <p:nvSpPr>
          <p:cNvPr id="3" name="Subtitle 2"/>
          <p:cNvSpPr>
            <a:spLocks noGrp="1"/>
          </p:cNvSpPr>
          <p:nvPr>
            <p:ph type="subTitle" idx="1"/>
          </p:nvPr>
        </p:nvSpPr>
        <p:spPr/>
        <p:txBody>
          <a:bodyPr>
            <a:normAutofit/>
          </a:bodyPr>
          <a:lstStyle/>
          <a:p>
            <a:r>
              <a:rPr lang="en-GB" sz="4000" dirty="0" smtClean="0"/>
              <a:t>Lecture 1 </a:t>
            </a:r>
            <a:endParaRPr lang="en-GB" sz="4000" dirty="0"/>
          </a:p>
        </p:txBody>
      </p:sp>
    </p:spTree>
    <p:extLst>
      <p:ext uri="{BB962C8B-B14F-4D97-AF65-F5344CB8AC3E}">
        <p14:creationId xmlns:p14="http://schemas.microsoft.com/office/powerpoint/2010/main" val="36127426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Overview </a:t>
            </a:r>
            <a:endParaRPr lang="en-GB" dirty="0"/>
          </a:p>
        </p:txBody>
      </p:sp>
      <p:sp>
        <p:nvSpPr>
          <p:cNvPr id="3" name="Content Placeholder 2"/>
          <p:cNvSpPr>
            <a:spLocks noGrp="1"/>
          </p:cNvSpPr>
          <p:nvPr>
            <p:ph idx="1"/>
          </p:nvPr>
        </p:nvSpPr>
        <p:spPr>
          <a:xfrm>
            <a:off x="1371600" y="1791855"/>
            <a:ext cx="9601200" cy="4075545"/>
          </a:xfrm>
        </p:spPr>
        <p:txBody>
          <a:bodyPr>
            <a:normAutofit/>
          </a:bodyPr>
          <a:lstStyle/>
          <a:p>
            <a:r>
              <a:rPr lang="en-GB" altLang="en-US" sz="3600" dirty="0"/>
              <a:t>To learn about consultancy in an organisational </a:t>
            </a:r>
            <a:r>
              <a:rPr lang="en-GB" altLang="en-US" sz="3600" dirty="0" smtClean="0"/>
              <a:t>context</a:t>
            </a:r>
            <a:endParaRPr lang="en-GB" altLang="en-US" sz="3600" dirty="0"/>
          </a:p>
          <a:p>
            <a:pPr marL="0" indent="0">
              <a:buNone/>
            </a:pPr>
            <a:r>
              <a:rPr lang="en-GB" altLang="en-US" sz="3600" dirty="0" smtClean="0"/>
              <a:t> </a:t>
            </a:r>
            <a:endParaRPr lang="en-GB" altLang="en-US" sz="3600" dirty="0"/>
          </a:p>
          <a:p>
            <a:r>
              <a:rPr lang="en-GB" altLang="en-US" sz="3600" dirty="0"/>
              <a:t>What consultancy involves, the key competencies and abilities, and the tools and techniques helpful to a consultant</a:t>
            </a:r>
            <a:endParaRPr lang="en-GB" sz="3600" dirty="0"/>
          </a:p>
        </p:txBody>
      </p:sp>
    </p:spTree>
    <p:extLst>
      <p:ext uri="{BB962C8B-B14F-4D97-AF65-F5344CB8AC3E}">
        <p14:creationId xmlns:p14="http://schemas.microsoft.com/office/powerpoint/2010/main" val="483556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 mean by Consultancy</a:t>
            </a:r>
            <a:endParaRPr lang="en-GB" dirty="0"/>
          </a:p>
        </p:txBody>
      </p:sp>
      <p:sp>
        <p:nvSpPr>
          <p:cNvPr id="3" name="Content Placeholder 2"/>
          <p:cNvSpPr>
            <a:spLocks noGrp="1"/>
          </p:cNvSpPr>
          <p:nvPr>
            <p:ph idx="1"/>
          </p:nvPr>
        </p:nvSpPr>
        <p:spPr>
          <a:xfrm>
            <a:off x="1371600" y="1570182"/>
            <a:ext cx="9601200" cy="4297218"/>
          </a:xfrm>
        </p:spPr>
        <p:txBody>
          <a:bodyPr>
            <a:normAutofit/>
          </a:bodyPr>
          <a:lstStyle/>
          <a:p>
            <a:pPr marL="0" indent="0" algn="just">
              <a:buNone/>
            </a:pPr>
            <a:r>
              <a:rPr lang="en-GB" altLang="en-US" sz="2400" dirty="0"/>
              <a:t>The MCA (Management Consultancy Organisation) defines management consulting as: </a:t>
            </a:r>
            <a:r>
              <a:rPr lang="en-GB" altLang="en-US" sz="2400" b="1" i="1" dirty="0"/>
              <a:t>“The creation of value for organisations, through improved performance, achieved by providing objective advice and implementing business solutions.”</a:t>
            </a:r>
          </a:p>
          <a:p>
            <a:pPr marL="0" indent="0" algn="just"/>
            <a:endParaRPr lang="en-GB" altLang="en-US" sz="2400" i="1" dirty="0"/>
          </a:p>
          <a:p>
            <a:pPr marL="0" indent="0" algn="just">
              <a:buNone/>
            </a:pPr>
            <a:r>
              <a:rPr lang="en-GB" altLang="en-US" sz="2400" i="1" dirty="0"/>
              <a:t>“Consulting involves individuals, whether self-employed or employed, individually or collectively using their knowledge, experience and analytical and/or problem-solving skills to add value into a wide variety of organisations, and therefore to the UK economy as a whole, within a framework of appropriate and relevant professional standards, disciplines and ethics.” </a:t>
            </a:r>
            <a:r>
              <a:rPr lang="en-GB" altLang="en-US" sz="2400" dirty="0"/>
              <a:t>(IC – Institute of Consulting)</a:t>
            </a:r>
            <a:endParaRPr lang="en-US" altLang="en-US" sz="2400" dirty="0"/>
          </a:p>
          <a:p>
            <a:endParaRPr lang="en-GB" dirty="0"/>
          </a:p>
        </p:txBody>
      </p:sp>
    </p:spTree>
    <p:extLst>
      <p:ext uri="{BB962C8B-B14F-4D97-AF65-F5344CB8AC3E}">
        <p14:creationId xmlns:p14="http://schemas.microsoft.com/office/powerpoint/2010/main" val="29377346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 mean by Consultancy</a:t>
            </a:r>
            <a:endParaRPr lang="en-GB" dirty="0"/>
          </a:p>
        </p:txBody>
      </p:sp>
      <p:sp>
        <p:nvSpPr>
          <p:cNvPr id="3" name="Content Placeholder 2"/>
          <p:cNvSpPr>
            <a:spLocks noGrp="1"/>
          </p:cNvSpPr>
          <p:nvPr>
            <p:ph idx="1"/>
          </p:nvPr>
        </p:nvSpPr>
        <p:spPr>
          <a:xfrm>
            <a:off x="1371600" y="1838035"/>
            <a:ext cx="9601200" cy="4590473"/>
          </a:xfrm>
        </p:spPr>
        <p:txBody>
          <a:bodyPr>
            <a:normAutofit/>
          </a:bodyPr>
          <a:lstStyle/>
          <a:p>
            <a:pPr marL="0" indent="0">
              <a:buNone/>
            </a:pPr>
            <a:r>
              <a:rPr lang="en-US" altLang="en-US" sz="3200" i="1" dirty="0"/>
              <a:t>“…to try to take ownership of an </a:t>
            </a:r>
            <a:r>
              <a:rPr lang="en-US" altLang="en-US" sz="3200" i="1" dirty="0" smtClean="0"/>
              <a:t>organization's </a:t>
            </a:r>
            <a:r>
              <a:rPr lang="en-US" altLang="en-US" sz="3200" i="1" dirty="0"/>
              <a:t>problems and use research and logic to develop possible options for a way forward.”</a:t>
            </a:r>
          </a:p>
          <a:p>
            <a:pPr marL="0" indent="0">
              <a:buNone/>
            </a:pPr>
            <a:r>
              <a:rPr lang="en-GB" altLang="en-US" sz="3200" dirty="0"/>
              <a:t>Matt Baumann</a:t>
            </a:r>
          </a:p>
          <a:p>
            <a:pPr marL="0" indent="0">
              <a:buNone/>
            </a:pPr>
            <a:endParaRPr lang="en-GB" altLang="en-US" sz="2400" dirty="0"/>
          </a:p>
          <a:p>
            <a:pPr marL="0" indent="0">
              <a:buNone/>
            </a:pPr>
            <a:r>
              <a:rPr lang="en-US" altLang="en-US" sz="3200" i="1" dirty="0"/>
              <a:t>“giving solutions to the problems that companies have.”</a:t>
            </a:r>
          </a:p>
          <a:p>
            <a:pPr marL="0" indent="0">
              <a:buNone/>
            </a:pPr>
            <a:r>
              <a:rPr lang="en-GB" altLang="en-US" sz="3200" dirty="0"/>
              <a:t>Jane Ridley</a:t>
            </a:r>
            <a:endParaRPr lang="en-US" altLang="en-US" sz="3200" dirty="0"/>
          </a:p>
          <a:p>
            <a:endParaRPr lang="en-GB" dirty="0"/>
          </a:p>
        </p:txBody>
      </p:sp>
    </p:spTree>
    <p:extLst>
      <p:ext uri="{BB962C8B-B14F-4D97-AF65-F5344CB8AC3E}">
        <p14:creationId xmlns:p14="http://schemas.microsoft.com/office/powerpoint/2010/main" val="242458462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312737"/>
            <a:ext cx="9601200" cy="1858963"/>
          </a:xfrm>
        </p:spPr>
        <p:txBody>
          <a:bodyPr/>
          <a:lstStyle/>
          <a:p>
            <a:r>
              <a:rPr lang="en-GB" dirty="0" smtClean="0"/>
              <a:t>What we mean by Consultancy </a:t>
            </a:r>
            <a:endParaRPr lang="en-GB" dirty="0"/>
          </a:p>
        </p:txBody>
      </p:sp>
      <p:sp>
        <p:nvSpPr>
          <p:cNvPr id="3" name="Content Placeholder 2"/>
          <p:cNvSpPr>
            <a:spLocks noGrp="1"/>
          </p:cNvSpPr>
          <p:nvPr>
            <p:ph idx="1"/>
          </p:nvPr>
        </p:nvSpPr>
        <p:spPr>
          <a:xfrm>
            <a:off x="1371600" y="1588655"/>
            <a:ext cx="9601200" cy="2216727"/>
          </a:xfrm>
        </p:spPr>
        <p:txBody>
          <a:bodyPr/>
          <a:lstStyle/>
          <a:p>
            <a:r>
              <a:rPr lang="en-GB" altLang="en-US" sz="2800" dirty="0"/>
              <a:t>Consulting is about helping an organisation get from A to B…</a:t>
            </a:r>
            <a:endParaRPr lang="en-US" altLang="en-US" sz="2800" dirty="0"/>
          </a:p>
          <a:p>
            <a:r>
              <a:rPr lang="en-GB" altLang="en-US" sz="2800" dirty="0"/>
              <a:t>… perhaps without knowing at the outset where A is, where B is, the appetite for the journey or your role in it.</a:t>
            </a:r>
            <a:endParaRPr lang="en-US" altLang="en-US" sz="2800" dirty="0"/>
          </a:p>
          <a:p>
            <a:endParaRPr lang="en-GB" dirty="0"/>
          </a:p>
        </p:txBody>
      </p:sp>
      <p:sp>
        <p:nvSpPr>
          <p:cNvPr id="4" name="AutoShape 2" descr="Letter A Stock Pictures, Royalty-free Photos &amp; Images - Getty Ima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File:The National Archives Icon.png - Wikipe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File:The National Archives Icon.png - Wikipedia"/>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2" descr="B freetoedit letter letters background remixit..."/>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10" name="Picture 14" descr="B freetoedit letter letters background remixi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3490" y="3834968"/>
            <a:ext cx="2669310" cy="2492664"/>
          </a:xfrm>
          <a:prstGeom prst="rect">
            <a:avLst/>
          </a:prstGeom>
          <a:noFill/>
          <a:extLst>
            <a:ext uri="{909E8E84-426E-40DD-AFC4-6F175D3DCCD1}">
              <a14:hiddenFill xmlns:a14="http://schemas.microsoft.com/office/drawing/2010/main">
                <a:solidFill>
                  <a:srgbClr val="FFFFFF"/>
                </a:solidFill>
              </a14:hiddenFill>
            </a:ext>
          </a:extLst>
        </p:spPr>
      </p:pic>
      <p:sp>
        <p:nvSpPr>
          <p:cNvPr id="8" name="AutoShape 16" descr="Green Arrow Transparent Background | PNG Mart"/>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14" name="Picture 18" descr="Download Ship Free PNG photo images and clipart | FreePNGIm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4265" y="3834968"/>
            <a:ext cx="3482109" cy="2359746"/>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Free Red Letter A Icon - Download Red Letter A Ic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85612" y="3691082"/>
            <a:ext cx="2458315" cy="2783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1986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5164" y="277091"/>
            <a:ext cx="10067636" cy="1894609"/>
          </a:xfrm>
        </p:spPr>
        <p:txBody>
          <a:bodyPr/>
          <a:lstStyle/>
          <a:p>
            <a:r>
              <a:rPr lang="en-GB" dirty="0" smtClean="0"/>
              <a:t>Consultants = Change</a:t>
            </a:r>
            <a:endParaRPr lang="en-GB" dirty="0"/>
          </a:p>
        </p:txBody>
      </p:sp>
      <p:sp>
        <p:nvSpPr>
          <p:cNvPr id="3" name="Content Placeholder 2"/>
          <p:cNvSpPr>
            <a:spLocks noGrp="1"/>
          </p:cNvSpPr>
          <p:nvPr>
            <p:ph idx="1"/>
          </p:nvPr>
        </p:nvSpPr>
        <p:spPr>
          <a:xfrm>
            <a:off x="1117600" y="1265383"/>
            <a:ext cx="10160000" cy="5412508"/>
          </a:xfrm>
        </p:spPr>
        <p:txBody>
          <a:bodyPr>
            <a:normAutofit/>
          </a:bodyPr>
          <a:lstStyle/>
          <a:p>
            <a:pPr>
              <a:buNone/>
            </a:pPr>
            <a:r>
              <a:rPr lang="en-GB" altLang="en-US" sz="3600" b="1" dirty="0"/>
              <a:t>What</a:t>
            </a:r>
          </a:p>
          <a:p>
            <a:r>
              <a:rPr lang="en-GB" altLang="en-US" sz="2800" dirty="0"/>
              <a:t>Feasibility - </a:t>
            </a:r>
            <a:r>
              <a:rPr lang="en-GB" altLang="en-US" sz="2800" dirty="0" smtClean="0"/>
              <a:t>Exploration</a:t>
            </a:r>
            <a:endParaRPr lang="en-GB" altLang="en-US" sz="2800" dirty="0"/>
          </a:p>
          <a:p>
            <a:r>
              <a:rPr lang="en-GB" altLang="en-US" sz="2800" dirty="0"/>
              <a:t>Change </a:t>
            </a:r>
            <a:r>
              <a:rPr lang="en-GB" altLang="en-US" sz="2800" dirty="0" smtClean="0"/>
              <a:t>Implementation</a:t>
            </a:r>
            <a:endParaRPr lang="en-GB" altLang="en-US" sz="2800" dirty="0"/>
          </a:p>
          <a:p>
            <a:r>
              <a:rPr lang="en-GB" altLang="en-US" sz="2800" dirty="0" smtClean="0"/>
              <a:t>Review/Evaluation</a:t>
            </a:r>
            <a:endParaRPr lang="en-GB" altLang="en-US" sz="2800" dirty="0"/>
          </a:p>
          <a:p>
            <a:pPr>
              <a:buNone/>
            </a:pPr>
            <a:endParaRPr lang="en-GB" altLang="en-US" sz="2800" dirty="0"/>
          </a:p>
          <a:p>
            <a:pPr>
              <a:buNone/>
            </a:pPr>
            <a:r>
              <a:rPr lang="en-GB" altLang="en-US" sz="3600" b="1" dirty="0"/>
              <a:t>Why</a:t>
            </a:r>
          </a:p>
          <a:p>
            <a:r>
              <a:rPr lang="en-GB" altLang="en-US" sz="2800" dirty="0"/>
              <a:t>Additional capacity, t</a:t>
            </a:r>
            <a:r>
              <a:rPr lang="en-GB" altLang="en-US" sz="2800" dirty="0" smtClean="0"/>
              <a:t>hird </a:t>
            </a:r>
            <a:r>
              <a:rPr lang="en-GB" altLang="en-US" sz="2800" dirty="0"/>
              <a:t>party </a:t>
            </a:r>
            <a:r>
              <a:rPr lang="en-GB" altLang="en-US" sz="2800" dirty="0" smtClean="0"/>
              <a:t>objectivity</a:t>
            </a:r>
            <a:endParaRPr lang="en-GB" altLang="en-US" sz="2800" dirty="0"/>
          </a:p>
          <a:p>
            <a:r>
              <a:rPr lang="en-GB" altLang="en-US" sz="2800" dirty="0" smtClean="0"/>
              <a:t>Process </a:t>
            </a:r>
            <a:r>
              <a:rPr lang="en-GB" altLang="en-US" sz="2800" dirty="0"/>
              <a:t>skills, access to specific information, </a:t>
            </a:r>
            <a:endParaRPr lang="en-GB" altLang="en-US" sz="2800" dirty="0" smtClean="0"/>
          </a:p>
          <a:p>
            <a:r>
              <a:rPr lang="en-GB" altLang="en-US" sz="2800" dirty="0" smtClean="0"/>
              <a:t>The ‘bad guy</a:t>
            </a:r>
            <a:r>
              <a:rPr lang="en-GB" altLang="en-US" sz="2800" dirty="0"/>
              <a:t>’ </a:t>
            </a:r>
          </a:p>
          <a:p>
            <a:endParaRPr lang="en-GB" dirty="0"/>
          </a:p>
        </p:txBody>
      </p:sp>
    </p:spTree>
    <p:extLst>
      <p:ext uri="{BB962C8B-B14F-4D97-AF65-F5344CB8AC3E}">
        <p14:creationId xmlns:p14="http://schemas.microsoft.com/office/powerpoint/2010/main" val="103658188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Intervention Styles</a:t>
            </a:r>
            <a:endParaRPr lang="en-GB" dirty="0"/>
          </a:p>
        </p:txBody>
      </p:sp>
      <p:sp>
        <p:nvSpPr>
          <p:cNvPr id="3" name="Content Placeholder 2"/>
          <p:cNvSpPr>
            <a:spLocks noGrp="1"/>
          </p:cNvSpPr>
          <p:nvPr>
            <p:ph idx="1"/>
          </p:nvPr>
        </p:nvSpPr>
        <p:spPr/>
        <p:txBody>
          <a:bodyPr>
            <a:normAutofit/>
          </a:bodyPr>
          <a:lstStyle/>
          <a:p>
            <a:r>
              <a:rPr lang="en-GB" sz="3200" dirty="0" smtClean="0"/>
              <a:t>Experts </a:t>
            </a:r>
          </a:p>
          <a:p>
            <a:r>
              <a:rPr lang="en-GB" sz="3200" dirty="0" smtClean="0"/>
              <a:t>Process Consultant </a:t>
            </a:r>
          </a:p>
          <a:p>
            <a:endParaRPr lang="en-GB" sz="3200" dirty="0"/>
          </a:p>
          <a:p>
            <a:r>
              <a:rPr lang="en-GB" sz="3200" dirty="0" smtClean="0"/>
              <a:t>What do you think are the differences between the two ?</a:t>
            </a:r>
            <a:endParaRPr lang="en-GB" sz="3200" dirty="0"/>
          </a:p>
        </p:txBody>
      </p:sp>
    </p:spTree>
    <p:extLst>
      <p:ext uri="{BB962C8B-B14F-4D97-AF65-F5344CB8AC3E}">
        <p14:creationId xmlns:p14="http://schemas.microsoft.com/office/powerpoint/2010/main" val="7826818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7745" y="312738"/>
            <a:ext cx="8977746" cy="3046988"/>
          </a:xfrm>
          <a:prstGeom prst="rect">
            <a:avLst/>
          </a:prstGeom>
        </p:spPr>
        <p:txBody>
          <a:bodyPr wrap="square">
            <a:spAutoFit/>
          </a:bodyPr>
          <a:lstStyle/>
          <a:p>
            <a:r>
              <a:rPr lang="en-GB" sz="2400" dirty="0">
                <a:solidFill>
                  <a:srgbClr val="222222"/>
                </a:solidFill>
                <a:latin typeface="arial" panose="020B0604020202020204" pitchFamily="34" charset="0"/>
              </a:rPr>
              <a:t>There are profound </a:t>
            </a:r>
            <a:r>
              <a:rPr lang="en-GB" sz="2400" b="1" dirty="0">
                <a:solidFill>
                  <a:srgbClr val="222222"/>
                </a:solidFill>
                <a:latin typeface="arial" panose="020B0604020202020204" pitchFamily="34" charset="0"/>
              </a:rPr>
              <a:t>differences </a:t>
            </a:r>
            <a:r>
              <a:rPr lang="en-GB" sz="2400" b="1" dirty="0" smtClean="0">
                <a:solidFill>
                  <a:srgbClr val="222222"/>
                </a:solidFill>
                <a:latin typeface="arial" panose="020B0604020202020204" pitchFamily="34" charset="0"/>
              </a:rPr>
              <a:t>between experts</a:t>
            </a:r>
            <a:r>
              <a:rPr lang="en-GB" sz="2400" dirty="0">
                <a:solidFill>
                  <a:srgbClr val="222222"/>
                </a:solidFill>
                <a:latin typeface="arial" panose="020B0604020202020204" pitchFamily="34" charset="0"/>
              </a:rPr>
              <a:t> and </a:t>
            </a:r>
            <a:r>
              <a:rPr lang="en-GB" sz="2400" b="1" dirty="0">
                <a:solidFill>
                  <a:srgbClr val="222222"/>
                </a:solidFill>
                <a:latin typeface="arial" panose="020B0604020202020204" pitchFamily="34" charset="0"/>
              </a:rPr>
              <a:t>consultants</a:t>
            </a:r>
            <a:r>
              <a:rPr lang="en-GB" sz="2400" dirty="0">
                <a:solidFill>
                  <a:srgbClr val="222222"/>
                </a:solidFill>
                <a:latin typeface="arial" panose="020B0604020202020204" pitchFamily="34" charset="0"/>
              </a:rPr>
              <a:t>. </a:t>
            </a:r>
            <a:endParaRPr lang="en-GB" sz="2400" dirty="0" smtClean="0">
              <a:solidFill>
                <a:srgbClr val="222222"/>
              </a:solidFill>
              <a:latin typeface="arial" panose="020B0604020202020204" pitchFamily="34" charset="0"/>
            </a:endParaRPr>
          </a:p>
          <a:p>
            <a:endParaRPr lang="en-GB" sz="2400" dirty="0">
              <a:solidFill>
                <a:srgbClr val="222222"/>
              </a:solidFill>
              <a:latin typeface="arial" panose="020B0604020202020204" pitchFamily="34" charset="0"/>
            </a:endParaRPr>
          </a:p>
          <a:p>
            <a:r>
              <a:rPr lang="en-GB" sz="2400" dirty="0" smtClean="0">
                <a:solidFill>
                  <a:srgbClr val="222222"/>
                </a:solidFill>
                <a:latin typeface="arial" panose="020B0604020202020204" pitchFamily="34" charset="0"/>
              </a:rPr>
              <a:t>An</a:t>
            </a:r>
            <a:r>
              <a:rPr lang="en-GB" sz="2400" dirty="0">
                <a:solidFill>
                  <a:srgbClr val="222222"/>
                </a:solidFill>
                <a:latin typeface="arial" panose="020B0604020202020204" pitchFamily="34" charset="0"/>
              </a:rPr>
              <a:t> </a:t>
            </a:r>
            <a:r>
              <a:rPr lang="en-GB" sz="2400" b="1" dirty="0">
                <a:solidFill>
                  <a:srgbClr val="222222"/>
                </a:solidFill>
                <a:latin typeface="arial" panose="020B0604020202020204" pitchFamily="34" charset="0"/>
              </a:rPr>
              <a:t>expert</a:t>
            </a:r>
            <a:r>
              <a:rPr lang="en-GB" sz="2400" dirty="0">
                <a:solidFill>
                  <a:srgbClr val="222222"/>
                </a:solidFill>
                <a:latin typeface="arial" panose="020B0604020202020204" pitchFamily="34" charset="0"/>
              </a:rPr>
              <a:t> is generally regarded as one who has specialized knowledge of a domain or discipline. </a:t>
            </a:r>
            <a:endParaRPr lang="en-GB" sz="2400" dirty="0" smtClean="0">
              <a:solidFill>
                <a:srgbClr val="222222"/>
              </a:solidFill>
              <a:latin typeface="arial" panose="020B0604020202020204" pitchFamily="34" charset="0"/>
            </a:endParaRPr>
          </a:p>
          <a:p>
            <a:r>
              <a:rPr lang="en-GB" sz="2400" dirty="0">
                <a:solidFill>
                  <a:srgbClr val="222222"/>
                </a:solidFill>
                <a:latin typeface="arial" panose="020B0604020202020204" pitchFamily="34" charset="0"/>
              </a:rPr>
              <a:t> </a:t>
            </a:r>
            <a:r>
              <a:rPr lang="en-GB" sz="2400" dirty="0" smtClean="0">
                <a:solidFill>
                  <a:srgbClr val="222222"/>
                </a:solidFill>
                <a:latin typeface="arial" panose="020B0604020202020204" pitchFamily="34" charset="0"/>
              </a:rPr>
              <a:t>          ... </a:t>
            </a:r>
            <a:r>
              <a:rPr lang="en-GB" sz="2400" dirty="0">
                <a:solidFill>
                  <a:srgbClr val="222222"/>
                </a:solidFill>
                <a:latin typeface="arial" panose="020B0604020202020204" pitchFamily="34" charset="0"/>
              </a:rPr>
              <a:t>A </a:t>
            </a:r>
            <a:r>
              <a:rPr lang="en-GB" sz="2400" b="1" dirty="0">
                <a:solidFill>
                  <a:srgbClr val="222222"/>
                </a:solidFill>
                <a:latin typeface="arial" panose="020B0604020202020204" pitchFamily="34" charset="0"/>
              </a:rPr>
              <a:t>consultant</a:t>
            </a:r>
            <a:r>
              <a:rPr lang="en-GB" sz="2400" dirty="0">
                <a:solidFill>
                  <a:srgbClr val="222222"/>
                </a:solidFill>
                <a:latin typeface="arial" panose="020B0604020202020204" pitchFamily="34" charset="0"/>
              </a:rPr>
              <a:t> is one who uses knowledge, ability or a </a:t>
            </a:r>
            <a:r>
              <a:rPr lang="en-GB" sz="2400" b="1" dirty="0">
                <a:solidFill>
                  <a:srgbClr val="222222"/>
                </a:solidFill>
                <a:latin typeface="arial" panose="020B0604020202020204" pitchFamily="34" charset="0"/>
              </a:rPr>
              <a:t>process</a:t>
            </a:r>
            <a:r>
              <a:rPr lang="en-GB" sz="2400" dirty="0">
                <a:solidFill>
                  <a:srgbClr val="222222"/>
                </a:solidFill>
                <a:latin typeface="arial" panose="020B0604020202020204" pitchFamily="34" charset="0"/>
              </a:rPr>
              <a:t> to resolve a problem, suggest a course of action or create new knowledge.</a:t>
            </a:r>
            <a:endParaRPr lang="en-GB" sz="2400" dirty="0"/>
          </a:p>
        </p:txBody>
      </p:sp>
      <p:pic>
        <p:nvPicPr>
          <p:cNvPr id="3" name="Picture 7" descr="edgar_sche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6833" y="3565235"/>
            <a:ext cx="2923021" cy="2595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AutoShape 2" descr="Students Computer Lab Images, Stock Photos &amp; Vectors | Shutterstoc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Students Computer Lab Images, Stock Photos &amp; Vectors | Shutterstoc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descr="Student Self Service | University of Oxfo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46618" y="3565235"/>
            <a:ext cx="3648075" cy="2799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61079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Brand Sustainability</a:t>
            </a:r>
            <a:endParaRPr lang="en-GB" dirty="0"/>
          </a:p>
        </p:txBody>
      </p:sp>
      <p:sp>
        <p:nvSpPr>
          <p:cNvPr id="3" name="Subtitle 2"/>
          <p:cNvSpPr>
            <a:spLocks noGrp="1"/>
          </p:cNvSpPr>
          <p:nvPr>
            <p:ph type="subTitle" idx="1"/>
          </p:nvPr>
        </p:nvSpPr>
        <p:spPr/>
        <p:txBody>
          <a:bodyPr>
            <a:normAutofit/>
          </a:bodyPr>
          <a:lstStyle/>
          <a:p>
            <a:r>
              <a:rPr lang="en-GB" sz="2800" dirty="0" smtClean="0"/>
              <a:t>Arne Sorenson</a:t>
            </a:r>
            <a:endParaRPr lang="en-GB" sz="2800" dirty="0"/>
          </a:p>
        </p:txBody>
      </p:sp>
    </p:spTree>
    <p:extLst>
      <p:ext uri="{BB962C8B-B14F-4D97-AF65-F5344CB8AC3E}">
        <p14:creationId xmlns:p14="http://schemas.microsoft.com/office/powerpoint/2010/main" val="35870612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prFgoU6aO0"/>
          <p:cNvPicPr>
            <a:picLocks noRot="1" noChangeAspect="1"/>
          </p:cNvPicPr>
          <p:nvPr>
            <a:videoFile r:link="rId1"/>
          </p:nvPr>
        </p:nvPicPr>
        <p:blipFill>
          <a:blip r:embed="rId3"/>
          <a:stretch>
            <a:fillRect/>
          </a:stretch>
        </p:blipFill>
        <p:spPr>
          <a:xfrm>
            <a:off x="2013527" y="895927"/>
            <a:ext cx="8155709" cy="5292437"/>
          </a:xfrm>
          <a:prstGeom prst="rect">
            <a:avLst/>
          </a:prstGeom>
        </p:spPr>
      </p:pic>
    </p:spTree>
    <p:extLst>
      <p:ext uri="{BB962C8B-B14F-4D97-AF65-F5344CB8AC3E}">
        <p14:creationId xmlns:p14="http://schemas.microsoft.com/office/powerpoint/2010/main" val="15131712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SeJbJgTZ44"/>
          <p:cNvPicPr>
            <a:picLocks noRot="1" noChangeAspect="1"/>
          </p:cNvPicPr>
          <p:nvPr>
            <a:videoFile r:link="rId1"/>
          </p:nvPr>
        </p:nvPicPr>
        <p:blipFill>
          <a:blip r:embed="rId3"/>
          <a:stretch>
            <a:fillRect/>
          </a:stretch>
        </p:blipFill>
        <p:spPr>
          <a:xfrm>
            <a:off x="1754909" y="572655"/>
            <a:ext cx="9208655" cy="6132945"/>
          </a:xfrm>
          <a:prstGeom prst="rect">
            <a:avLst/>
          </a:prstGeom>
        </p:spPr>
      </p:pic>
    </p:spTree>
    <p:extLst>
      <p:ext uri="{BB962C8B-B14F-4D97-AF65-F5344CB8AC3E}">
        <p14:creationId xmlns:p14="http://schemas.microsoft.com/office/powerpoint/2010/main" val="36631421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745" y="120073"/>
            <a:ext cx="10123055" cy="2097809"/>
          </a:xfrm>
        </p:spPr>
        <p:txBody>
          <a:bodyPr>
            <a:normAutofit fontScale="90000"/>
          </a:bodyPr>
          <a:lstStyle/>
          <a:p>
            <a:r>
              <a:rPr lang="en-GB" b="1" dirty="0" smtClean="0"/>
              <a:t>Marriott International - A </a:t>
            </a:r>
            <a:r>
              <a:rPr lang="en-GB" b="1" dirty="0"/>
              <a:t>Brand </a:t>
            </a:r>
            <a:r>
              <a:rPr lang="en-GB" b="1" dirty="0" smtClean="0"/>
              <a:t>Leader</a:t>
            </a:r>
            <a:br>
              <a:rPr lang="en-GB" b="1" dirty="0" smtClean="0"/>
            </a:br>
            <a:r>
              <a:rPr lang="en-GB" sz="3100" dirty="0" smtClean="0"/>
              <a:t>Offering </a:t>
            </a:r>
            <a:r>
              <a:rPr lang="en-GB" sz="3100" dirty="0"/>
              <a:t>the most powerful portfolio in the industry, our 30 brands and 7,000+ properties across 131 countries and territories give people more ways to connect, experience and expand their world</a:t>
            </a:r>
            <a:br>
              <a:rPr lang="en-GB" sz="3100" dirty="0"/>
            </a:br>
            <a:endParaRPr lang="en-GB" sz="3100" dirty="0"/>
          </a:p>
        </p:txBody>
      </p:sp>
      <p:pic>
        <p:nvPicPr>
          <p:cNvPr id="4" name="Picture 2" descr="A representation of the 30 brands of Marriot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80654" y="2124364"/>
            <a:ext cx="9384146" cy="4294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431552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323272"/>
            <a:ext cx="9601200" cy="785091"/>
          </a:xfrm>
        </p:spPr>
        <p:txBody>
          <a:bodyPr/>
          <a:lstStyle/>
          <a:p>
            <a:r>
              <a:rPr lang="en-GB" dirty="0" smtClean="0"/>
              <a:t>What is a Brand Standard Audit </a:t>
            </a:r>
            <a:endParaRPr lang="en-GB" dirty="0"/>
          </a:p>
        </p:txBody>
      </p:sp>
      <p:sp>
        <p:nvSpPr>
          <p:cNvPr id="3" name="Content Placeholder 2"/>
          <p:cNvSpPr>
            <a:spLocks noGrp="1"/>
          </p:cNvSpPr>
          <p:nvPr>
            <p:ph idx="1"/>
          </p:nvPr>
        </p:nvSpPr>
        <p:spPr>
          <a:xfrm>
            <a:off x="1089891" y="1450109"/>
            <a:ext cx="9688945" cy="5098474"/>
          </a:xfrm>
        </p:spPr>
        <p:txBody>
          <a:bodyPr>
            <a:noAutofit/>
          </a:bodyPr>
          <a:lstStyle/>
          <a:p>
            <a:pPr algn="just"/>
            <a:r>
              <a:rPr lang="en-GB" sz="2400" dirty="0"/>
              <a:t>Brand auditing is a critical outlook of a brand from different dimensions or perspectives to ensure that it is still relevant in the market, to ensure that the brand is competitive in the market and that it corresponds with emerging technological advancements (Aaker, </a:t>
            </a:r>
            <a:r>
              <a:rPr lang="en-GB" sz="2400" dirty="0" smtClean="0"/>
              <a:t>1997).</a:t>
            </a:r>
          </a:p>
          <a:p>
            <a:pPr algn="just"/>
            <a:r>
              <a:rPr lang="en-GB" sz="2400" dirty="0"/>
              <a:t>Owing to the demands of the market and strategic growth of the company, Marriott has set up several hotels and resorts all over the world to become a predominant player in the hospitality industry. It has offered its guests warm hospitality, quality services and availed the best facilities that give memorable experiences. The hotels and resorts are strategically located in prime locations to cater for tourist and business needs</a:t>
            </a:r>
            <a:r>
              <a:rPr lang="en-GB" sz="2400" dirty="0" smtClean="0"/>
              <a:t>.</a:t>
            </a:r>
          </a:p>
          <a:p>
            <a:pPr algn="just"/>
            <a:r>
              <a:rPr lang="en-GB" sz="2400" dirty="0" smtClean="0"/>
              <a:t>A Brand Standard Audit ensures consistency across all brands; in all locations all over the world. </a:t>
            </a:r>
            <a:endParaRPr lang="en-GB" sz="2400" dirty="0"/>
          </a:p>
        </p:txBody>
      </p:sp>
    </p:spTree>
    <p:extLst>
      <p:ext uri="{BB962C8B-B14F-4D97-AF65-F5344CB8AC3E}">
        <p14:creationId xmlns:p14="http://schemas.microsoft.com/office/powerpoint/2010/main" val="18392236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10836"/>
            <a:ext cx="9601200" cy="1200728"/>
          </a:xfrm>
        </p:spPr>
        <p:txBody>
          <a:bodyPr>
            <a:normAutofit/>
          </a:bodyPr>
          <a:lstStyle/>
          <a:p>
            <a:r>
              <a:rPr lang="en-GB" dirty="0" smtClean="0"/>
              <a:t>Brand Management </a:t>
            </a:r>
            <a:endParaRPr lang="en-GB" dirty="0"/>
          </a:p>
        </p:txBody>
      </p:sp>
      <p:sp>
        <p:nvSpPr>
          <p:cNvPr id="3" name="Content Placeholder 2"/>
          <p:cNvSpPr>
            <a:spLocks noGrp="1"/>
          </p:cNvSpPr>
          <p:nvPr>
            <p:ph idx="1"/>
          </p:nvPr>
        </p:nvSpPr>
        <p:spPr>
          <a:xfrm>
            <a:off x="1071417" y="1126836"/>
            <a:ext cx="10834255" cy="5731165"/>
          </a:xfrm>
        </p:spPr>
        <p:txBody>
          <a:bodyPr>
            <a:normAutofit/>
          </a:bodyPr>
          <a:lstStyle/>
          <a:p>
            <a:pPr algn="just"/>
            <a:r>
              <a:rPr lang="en-GB" dirty="0"/>
              <a:t>Management of the company falls under several departments within the company that comprise finance, sales, engineering, human resources, housekeeping, food and </a:t>
            </a:r>
            <a:r>
              <a:rPr lang="en-GB" dirty="0" smtClean="0"/>
              <a:t>beverage </a:t>
            </a:r>
            <a:r>
              <a:rPr lang="en-GB" dirty="0"/>
              <a:t>and </a:t>
            </a:r>
            <a:r>
              <a:rPr lang="en-GB" dirty="0" smtClean="0"/>
              <a:t>the front </a:t>
            </a:r>
            <a:r>
              <a:rPr lang="en-GB" dirty="0"/>
              <a:t>office </a:t>
            </a:r>
            <a:r>
              <a:rPr lang="en-GB" dirty="0" smtClean="0"/>
              <a:t>department. The sales </a:t>
            </a:r>
            <a:r>
              <a:rPr lang="en-GB" dirty="0"/>
              <a:t>department has a direct </a:t>
            </a:r>
            <a:r>
              <a:rPr lang="en-GB" dirty="0" smtClean="0"/>
              <a:t>responsibility of securing business for </a:t>
            </a:r>
            <a:r>
              <a:rPr lang="en-GB" dirty="0"/>
              <a:t>the </a:t>
            </a:r>
            <a:r>
              <a:rPr lang="en-GB" dirty="0" smtClean="0"/>
              <a:t>organization; responsible </a:t>
            </a:r>
            <a:r>
              <a:rPr lang="en-GB" dirty="0"/>
              <a:t>for organizing meetings with corporate </a:t>
            </a:r>
            <a:r>
              <a:rPr lang="en-GB" dirty="0" smtClean="0"/>
              <a:t>clients and booking room nights. </a:t>
            </a:r>
          </a:p>
          <a:p>
            <a:pPr algn="just"/>
            <a:r>
              <a:rPr lang="en-GB" dirty="0" smtClean="0"/>
              <a:t>The Finance </a:t>
            </a:r>
            <a:r>
              <a:rPr lang="en-GB" dirty="0"/>
              <a:t>department is concerned with keeping record of finance, making provisions and payments. </a:t>
            </a:r>
            <a:endParaRPr lang="en-GB" dirty="0" smtClean="0"/>
          </a:p>
          <a:p>
            <a:pPr algn="just"/>
            <a:r>
              <a:rPr lang="en-GB" dirty="0" smtClean="0"/>
              <a:t>The Engineering </a:t>
            </a:r>
            <a:r>
              <a:rPr lang="en-GB" dirty="0"/>
              <a:t>department has the responsibility of maintaining </a:t>
            </a:r>
            <a:r>
              <a:rPr lang="en-GB" dirty="0" smtClean="0"/>
              <a:t>the building, </a:t>
            </a:r>
            <a:r>
              <a:rPr lang="en-GB" dirty="0"/>
              <a:t>water and power </a:t>
            </a:r>
            <a:r>
              <a:rPr lang="en-GB" dirty="0" smtClean="0"/>
              <a:t>supply and most importantly health and safety.  </a:t>
            </a:r>
          </a:p>
          <a:p>
            <a:pPr algn="just"/>
            <a:r>
              <a:rPr lang="en-GB" dirty="0" smtClean="0"/>
              <a:t>The Housekeeping </a:t>
            </a:r>
            <a:r>
              <a:rPr lang="en-GB" dirty="0"/>
              <a:t>department </a:t>
            </a:r>
            <a:r>
              <a:rPr lang="en-GB" dirty="0" smtClean="0"/>
              <a:t>primary focus is making </a:t>
            </a:r>
            <a:r>
              <a:rPr lang="en-GB" dirty="0"/>
              <a:t>sure that cleanliness </a:t>
            </a:r>
            <a:r>
              <a:rPr lang="en-GB" dirty="0" smtClean="0"/>
              <a:t>is paramount.</a:t>
            </a:r>
            <a:endParaRPr lang="en-GB" dirty="0"/>
          </a:p>
          <a:p>
            <a:pPr algn="just"/>
            <a:r>
              <a:rPr lang="en-GB" dirty="0"/>
              <a:t>There also exists the human resources department that ensures there is enough manpower, in the organization through recruitment, training and promotion of </a:t>
            </a:r>
            <a:r>
              <a:rPr lang="en-GB" dirty="0" smtClean="0"/>
              <a:t>employees.</a:t>
            </a:r>
          </a:p>
          <a:p>
            <a:pPr algn="just"/>
            <a:r>
              <a:rPr lang="en-GB" dirty="0" smtClean="0"/>
              <a:t>This is the foundation. Employee engagement is key and their role as stakeholder in the success of the business is the essential to a successful Brand </a:t>
            </a:r>
            <a:r>
              <a:rPr lang="en-GB" dirty="0"/>
              <a:t>S</a:t>
            </a:r>
            <a:r>
              <a:rPr lang="en-GB" dirty="0" smtClean="0"/>
              <a:t>tandard </a:t>
            </a:r>
            <a:r>
              <a:rPr lang="en-GB" dirty="0"/>
              <a:t>A</a:t>
            </a:r>
            <a:r>
              <a:rPr lang="en-GB" dirty="0" smtClean="0"/>
              <a:t>udit. </a:t>
            </a:r>
            <a:endParaRPr lang="en-GB" dirty="0"/>
          </a:p>
        </p:txBody>
      </p:sp>
    </p:spTree>
    <p:extLst>
      <p:ext uri="{BB962C8B-B14F-4D97-AF65-F5344CB8AC3E}">
        <p14:creationId xmlns:p14="http://schemas.microsoft.com/office/powerpoint/2010/main" val="1159952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554182"/>
            <a:ext cx="9601200" cy="1274618"/>
          </a:xfrm>
        </p:spPr>
        <p:txBody>
          <a:bodyPr/>
          <a:lstStyle/>
          <a:p>
            <a:r>
              <a:rPr lang="en-GB" dirty="0" smtClean="0"/>
              <a:t>Customer Service </a:t>
            </a:r>
            <a:endParaRPr lang="en-GB" dirty="0"/>
          </a:p>
        </p:txBody>
      </p:sp>
      <p:sp>
        <p:nvSpPr>
          <p:cNvPr id="3" name="Content Placeholder 2"/>
          <p:cNvSpPr>
            <a:spLocks noGrp="1"/>
          </p:cNvSpPr>
          <p:nvPr>
            <p:ph idx="1"/>
          </p:nvPr>
        </p:nvSpPr>
        <p:spPr>
          <a:xfrm>
            <a:off x="1080655" y="1154546"/>
            <a:ext cx="9892145" cy="5624945"/>
          </a:xfrm>
        </p:spPr>
        <p:txBody>
          <a:bodyPr>
            <a:normAutofit/>
          </a:bodyPr>
          <a:lstStyle/>
          <a:p>
            <a:pPr marL="0" indent="0">
              <a:buNone/>
            </a:pPr>
            <a:endParaRPr lang="en-GB" dirty="0"/>
          </a:p>
          <a:p>
            <a:r>
              <a:rPr lang="en-GB" sz="2400" dirty="0" smtClean="0"/>
              <a:t>Marriott </a:t>
            </a:r>
            <a:r>
              <a:rPr lang="en-GB" sz="2400" dirty="0"/>
              <a:t>has the largest chain of hotels and resorts in the world and maintains high standards of excellence </a:t>
            </a:r>
            <a:r>
              <a:rPr lang="en-GB" sz="2400" dirty="0" smtClean="0"/>
              <a:t>with a global reputation.</a:t>
            </a:r>
          </a:p>
          <a:p>
            <a:r>
              <a:rPr lang="en-GB" sz="2400" dirty="0"/>
              <a:t>The brand ‘Marriott’ represents an executive and dynamic name in hospitality that is characterized with excellence in provision of customer </a:t>
            </a:r>
            <a:r>
              <a:rPr lang="en-GB" sz="2400" dirty="0" smtClean="0"/>
              <a:t>services.</a:t>
            </a:r>
          </a:p>
          <a:p>
            <a:r>
              <a:rPr lang="en-GB" sz="2400" dirty="0" smtClean="0"/>
              <a:t>Marriott is a brand name that is </a:t>
            </a:r>
            <a:r>
              <a:rPr lang="en-GB" sz="2400" dirty="0"/>
              <a:t>vibrant in </a:t>
            </a:r>
            <a:r>
              <a:rPr lang="en-GB" sz="2400" dirty="0" smtClean="0"/>
              <a:t>the international market.</a:t>
            </a:r>
          </a:p>
          <a:p>
            <a:r>
              <a:rPr lang="en-GB" sz="2400" dirty="0"/>
              <a:t>C</a:t>
            </a:r>
            <a:r>
              <a:rPr lang="en-GB" sz="2400" dirty="0" smtClean="0"/>
              <a:t>ustomers </a:t>
            </a:r>
            <a:r>
              <a:rPr lang="en-GB" sz="2400" dirty="0"/>
              <a:t>recognize the brand </a:t>
            </a:r>
            <a:r>
              <a:rPr lang="en-GB" sz="2400" dirty="0" smtClean="0"/>
              <a:t>name. Customers </a:t>
            </a:r>
            <a:r>
              <a:rPr lang="en-GB" sz="2400" dirty="0"/>
              <a:t>of Marriott give preference to Marriott hotels because of the manner in which they are being treated as loyal customers and </a:t>
            </a:r>
            <a:r>
              <a:rPr lang="en-GB" sz="2400" dirty="0" smtClean="0"/>
              <a:t>understand their needs will be met in a consistent manner.</a:t>
            </a:r>
            <a:endParaRPr lang="en-GB" sz="2400" dirty="0"/>
          </a:p>
          <a:p>
            <a:pPr marL="0" indent="0">
              <a:buNone/>
            </a:pPr>
            <a:endParaRPr lang="en-GB" sz="2400" dirty="0"/>
          </a:p>
        </p:txBody>
      </p:sp>
    </p:spTree>
    <p:extLst>
      <p:ext uri="{BB962C8B-B14F-4D97-AF65-F5344CB8AC3E}">
        <p14:creationId xmlns:p14="http://schemas.microsoft.com/office/powerpoint/2010/main" val="23387278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03200"/>
            <a:ext cx="9601200" cy="960582"/>
          </a:xfrm>
        </p:spPr>
        <p:txBody>
          <a:bodyPr/>
          <a:lstStyle/>
          <a:p>
            <a:r>
              <a:rPr lang="en-GB" dirty="0" smtClean="0"/>
              <a:t>Brand Value </a:t>
            </a:r>
            <a:endParaRPr lang="en-GB" dirty="0"/>
          </a:p>
        </p:txBody>
      </p:sp>
      <p:sp>
        <p:nvSpPr>
          <p:cNvPr id="3" name="Content Placeholder 2"/>
          <p:cNvSpPr>
            <a:spLocks noGrp="1"/>
          </p:cNvSpPr>
          <p:nvPr>
            <p:ph idx="1"/>
          </p:nvPr>
        </p:nvSpPr>
        <p:spPr>
          <a:xfrm>
            <a:off x="979055" y="1071418"/>
            <a:ext cx="9993745" cy="5578764"/>
          </a:xfrm>
        </p:spPr>
        <p:txBody>
          <a:bodyPr>
            <a:normAutofit fontScale="62500" lnSpcReduction="20000"/>
          </a:bodyPr>
          <a:lstStyle/>
          <a:p>
            <a:pPr algn="just" fontAlgn="base"/>
            <a:r>
              <a:rPr lang="en-GB" sz="3600" dirty="0">
                <a:cs typeface="Calibri" panose="020F0502020204030204" pitchFamily="34" charset="0"/>
              </a:rPr>
              <a:t>Most valuable hotel brands worldwide 2019, by brand value</a:t>
            </a:r>
          </a:p>
          <a:p>
            <a:pPr algn="just" fontAlgn="base"/>
            <a:r>
              <a:rPr lang="en-GB" sz="3600" dirty="0">
                <a:cs typeface="Calibri" panose="020F0502020204030204" pitchFamily="34" charset="0"/>
              </a:rPr>
              <a:t>Published by S. Lock, Nov 4, 2019</a:t>
            </a:r>
          </a:p>
          <a:p>
            <a:pPr algn="just" fontAlgn="base"/>
            <a:r>
              <a:rPr lang="en-GB" sz="3600" dirty="0" smtClean="0">
                <a:cs typeface="Calibri" panose="020F0502020204030204" pitchFamily="34" charset="0"/>
              </a:rPr>
              <a:t>Hilton </a:t>
            </a:r>
            <a:r>
              <a:rPr lang="en-GB" sz="3600" dirty="0">
                <a:cs typeface="Calibri" panose="020F0502020204030204" pitchFamily="34" charset="0"/>
              </a:rPr>
              <a:t>Hotels &amp; Resorts was the most valuable hotel brand in 2019, with a global brand value of approximately 7.4 billion U.S. dollars. Other major hotel brands in the ranking included Marriott, Holiday Inn, and Hyatt.</a:t>
            </a:r>
            <a:br>
              <a:rPr lang="en-GB" sz="3600" dirty="0">
                <a:cs typeface="Calibri" panose="020F0502020204030204" pitchFamily="34" charset="0"/>
              </a:rPr>
            </a:br>
            <a:r>
              <a:rPr lang="en-GB" sz="3600" dirty="0">
                <a:cs typeface="Calibri" panose="020F0502020204030204" pitchFamily="34" charset="0"/>
              </a:rPr>
              <a:t/>
            </a:r>
            <a:br>
              <a:rPr lang="en-GB" sz="3600" dirty="0">
                <a:cs typeface="Calibri" panose="020F0502020204030204" pitchFamily="34" charset="0"/>
              </a:rPr>
            </a:br>
            <a:r>
              <a:rPr lang="en-GB" sz="3600" b="1" dirty="0">
                <a:cs typeface="Calibri" panose="020F0502020204030204" pitchFamily="34" charset="0"/>
              </a:rPr>
              <a:t>Leading hotel </a:t>
            </a:r>
            <a:r>
              <a:rPr lang="en-GB" sz="3600" b="1" dirty="0" smtClean="0">
                <a:cs typeface="Calibri" panose="020F0502020204030204" pitchFamily="34" charset="0"/>
              </a:rPr>
              <a:t>companies….</a:t>
            </a:r>
            <a:endParaRPr lang="en-GB" sz="3600" b="1" dirty="0">
              <a:cs typeface="Calibri" panose="020F0502020204030204" pitchFamily="34" charset="0"/>
            </a:endParaRPr>
          </a:p>
          <a:p>
            <a:pPr fontAlgn="base"/>
            <a:r>
              <a:rPr lang="en-GB" sz="3600" dirty="0">
                <a:cs typeface="Calibri" panose="020F0502020204030204" pitchFamily="34" charset="0"/>
              </a:rPr>
              <a:t>While Wyndham was in ninth place on the list based on brand value worldwide, it was the leading hotel company in terms of property amount. As of June 2019, the Wyndham Hotel Group had over nine thousand properties worldwide. </a:t>
            </a:r>
            <a:endParaRPr lang="en-GB" sz="3600" dirty="0" smtClean="0">
              <a:cs typeface="Calibri" panose="020F0502020204030204" pitchFamily="34" charset="0"/>
            </a:endParaRPr>
          </a:p>
          <a:p>
            <a:pPr fontAlgn="base"/>
            <a:r>
              <a:rPr lang="en-GB" sz="3600" dirty="0" smtClean="0">
                <a:cs typeface="Calibri" panose="020F0502020204030204" pitchFamily="34" charset="0"/>
              </a:rPr>
              <a:t>This </a:t>
            </a:r>
            <a:r>
              <a:rPr lang="en-GB" sz="3600" dirty="0">
                <a:cs typeface="Calibri" panose="020F0502020204030204" pitchFamily="34" charset="0"/>
              </a:rPr>
              <a:t>was roughly 3,300 more than the number of properties owned by Hilton worldwide. In terms of guestrooms, Marriott International led the list by far with over 1.3 million guestrooms worldwide in the same year. Marriott International also generated more sales revenue than any other hotel group worldwide in 2018.</a:t>
            </a:r>
            <a:br>
              <a:rPr lang="en-GB" sz="3600" dirty="0">
                <a:cs typeface="Calibri" panose="020F0502020204030204" pitchFamily="34" charset="0"/>
              </a:rPr>
            </a:br>
            <a:endParaRPr lang="en-GB" sz="3600" dirty="0">
              <a:cs typeface="Calibri" panose="020F0502020204030204" pitchFamily="34" charset="0"/>
            </a:endParaRPr>
          </a:p>
          <a:p>
            <a:r>
              <a:rPr lang="en-GB" sz="2600" b="1" dirty="0" smtClean="0"/>
              <a:t>(</a:t>
            </a:r>
            <a:r>
              <a:rPr lang="en-GB" sz="2600" b="1" dirty="0" err="1" smtClean="0"/>
              <a:t>Statistica</a:t>
            </a:r>
            <a:r>
              <a:rPr lang="en-GB" sz="2600" b="1" dirty="0" smtClean="0"/>
              <a:t> 2020)</a:t>
            </a:r>
            <a:endParaRPr lang="en-GB" sz="2600" b="1" dirty="0"/>
          </a:p>
        </p:txBody>
      </p:sp>
    </p:spTree>
    <p:extLst>
      <p:ext uri="{BB962C8B-B14F-4D97-AF65-F5344CB8AC3E}">
        <p14:creationId xmlns:p14="http://schemas.microsoft.com/office/powerpoint/2010/main" val="3896651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Perspectives </a:t>
            </a:r>
            <a:endParaRPr lang="en-GB" dirty="0"/>
          </a:p>
        </p:txBody>
      </p:sp>
      <p:sp>
        <p:nvSpPr>
          <p:cNvPr id="3" name="Subtitle 2"/>
          <p:cNvSpPr>
            <a:spLocks noGrp="1"/>
          </p:cNvSpPr>
          <p:nvPr>
            <p:ph type="subTitle" idx="1"/>
          </p:nvPr>
        </p:nvSpPr>
        <p:spPr/>
        <p:txBody>
          <a:bodyPr>
            <a:normAutofit/>
          </a:bodyPr>
          <a:lstStyle/>
          <a:p>
            <a:r>
              <a:rPr lang="en-GB" sz="3600" dirty="0" smtClean="0"/>
              <a:t>Helpful for the Consultant </a:t>
            </a:r>
            <a:endParaRPr lang="en-GB" sz="3600" dirty="0"/>
          </a:p>
        </p:txBody>
      </p:sp>
    </p:spTree>
    <p:extLst>
      <p:ext uri="{BB962C8B-B14F-4D97-AF65-F5344CB8AC3E}">
        <p14:creationId xmlns:p14="http://schemas.microsoft.com/office/powerpoint/2010/main" val="3900280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Consultancy Report </a:t>
            </a:r>
            <a:endParaRPr lang="en-GB" dirty="0"/>
          </a:p>
        </p:txBody>
      </p:sp>
      <p:sp>
        <p:nvSpPr>
          <p:cNvPr id="3" name="Content Placeholder 2"/>
          <p:cNvSpPr>
            <a:spLocks noGrp="1"/>
          </p:cNvSpPr>
          <p:nvPr>
            <p:ph idx="1"/>
          </p:nvPr>
        </p:nvSpPr>
        <p:spPr>
          <a:xfrm>
            <a:off x="1371600" y="1542473"/>
            <a:ext cx="9601200" cy="5209309"/>
          </a:xfrm>
        </p:spPr>
        <p:txBody>
          <a:bodyPr>
            <a:normAutofit/>
          </a:bodyPr>
          <a:lstStyle/>
          <a:p>
            <a:r>
              <a:rPr lang="en-GB" dirty="0"/>
              <a:t>A PID is what a consultant would create to obtain a comprehensive understanding of a hotel prior to undertaking an audit – it </a:t>
            </a:r>
            <a:r>
              <a:rPr lang="en-GB" dirty="0" smtClean="0"/>
              <a:t>means </a:t>
            </a:r>
            <a:r>
              <a:rPr lang="en-GB" dirty="0"/>
              <a:t>undertaking research on the hotel, it’s rivals in the area and the area itself to allow the consultant to go into an audit with a full understanding of the hotel</a:t>
            </a:r>
            <a:r>
              <a:rPr lang="en-GB" dirty="0" smtClean="0"/>
              <a:t>.</a:t>
            </a:r>
            <a:endParaRPr lang="en-GB" dirty="0"/>
          </a:p>
          <a:p>
            <a:r>
              <a:rPr lang="en-GB" dirty="0"/>
              <a:t>A pitch is simply the delivery of that information to an audience (in our case by power-point and a briefing paper) – usually to members of the audit team to prepare them fully</a:t>
            </a:r>
            <a:r>
              <a:rPr lang="en-GB" dirty="0" smtClean="0"/>
              <a:t>.</a:t>
            </a:r>
            <a:r>
              <a:rPr lang="en-GB" dirty="0"/>
              <a:t> </a:t>
            </a:r>
          </a:p>
          <a:p>
            <a:r>
              <a:rPr lang="en-GB" dirty="0"/>
              <a:t>It allow the team to be fully prepared when </a:t>
            </a:r>
            <a:r>
              <a:rPr lang="en-GB" dirty="0" smtClean="0"/>
              <a:t>they </a:t>
            </a:r>
            <a:r>
              <a:rPr lang="en-GB" dirty="0"/>
              <a:t>meet with a hotel manager on day 1. A consultant will have prepared an outline of how they will conduct the audit and provide a timeline for the audit – </a:t>
            </a:r>
            <a:r>
              <a:rPr lang="en-GB" dirty="0" smtClean="0"/>
              <a:t>departments </a:t>
            </a:r>
            <a:r>
              <a:rPr lang="en-GB" dirty="0"/>
              <a:t>they will visit, people they want to interview, agree who to accompany the audit team from the hotel (usually 1 of the SMT but not the GM), initial feedback meeting to the GM and SMT before they leave the hotel, dates for receiving the draft report (GM to check for accuracy of hotel statistics) and the final report etc.</a:t>
            </a:r>
          </a:p>
          <a:p>
            <a:endParaRPr lang="en-GB" dirty="0"/>
          </a:p>
        </p:txBody>
      </p:sp>
    </p:spTree>
    <p:extLst>
      <p:ext uri="{BB962C8B-B14F-4D97-AF65-F5344CB8AC3E}">
        <p14:creationId xmlns:p14="http://schemas.microsoft.com/office/powerpoint/2010/main" val="2485786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Exercise</a:t>
            </a:r>
            <a:endParaRPr lang="en-GB" dirty="0"/>
          </a:p>
        </p:txBody>
      </p:sp>
      <p:sp>
        <p:nvSpPr>
          <p:cNvPr id="3" name="Subtitle 2"/>
          <p:cNvSpPr>
            <a:spLocks noGrp="1"/>
          </p:cNvSpPr>
          <p:nvPr>
            <p:ph type="subTitle" idx="1"/>
          </p:nvPr>
        </p:nvSpPr>
        <p:spPr>
          <a:xfrm>
            <a:off x="2679906" y="3956279"/>
            <a:ext cx="6831673" cy="1456230"/>
          </a:xfrm>
        </p:spPr>
        <p:txBody>
          <a:bodyPr>
            <a:normAutofit/>
          </a:bodyPr>
          <a:lstStyle/>
          <a:p>
            <a:r>
              <a:rPr lang="en-GB" sz="3600" b="1" dirty="0" smtClean="0"/>
              <a:t>Organisational Alignment </a:t>
            </a:r>
            <a:endParaRPr lang="en-GB" sz="3600" b="1" dirty="0"/>
          </a:p>
        </p:txBody>
      </p:sp>
    </p:spTree>
    <p:extLst>
      <p:ext uri="{BB962C8B-B14F-4D97-AF65-F5344CB8AC3E}">
        <p14:creationId xmlns:p14="http://schemas.microsoft.com/office/powerpoint/2010/main" val="3545245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idx="1"/>
          </p:nvPr>
        </p:nvSpPr>
        <p:spPr>
          <a:xfrm>
            <a:off x="1431636" y="683491"/>
            <a:ext cx="7472652" cy="3321772"/>
          </a:xfrm>
        </p:spPr>
        <p:txBody>
          <a:bodyPr>
            <a:normAutofit/>
          </a:bodyPr>
          <a:lstStyle/>
          <a:p>
            <a:pPr marL="274320" indent="-274320">
              <a:spcAft>
                <a:spcPct val="70000"/>
              </a:spcAft>
              <a:buClr>
                <a:schemeClr val="accent3"/>
              </a:buClr>
              <a:buFont typeface="Wingdings 2"/>
              <a:buChar char=""/>
              <a:defRPr/>
            </a:pPr>
            <a:r>
              <a:rPr lang="en-GB" altLang="en-US" sz="2800" b="1" dirty="0" smtClean="0"/>
              <a:t>Vision – </a:t>
            </a:r>
            <a:r>
              <a:rPr lang="en-GB" altLang="en-US" sz="2800" dirty="0" smtClean="0"/>
              <a:t>Ambition</a:t>
            </a:r>
          </a:p>
          <a:p>
            <a:pPr marL="274320" indent="-274320">
              <a:spcAft>
                <a:spcPct val="70000"/>
              </a:spcAft>
              <a:buClr>
                <a:schemeClr val="accent3"/>
              </a:buClr>
              <a:buFont typeface="Wingdings 2"/>
              <a:buChar char=""/>
              <a:defRPr/>
            </a:pPr>
            <a:r>
              <a:rPr lang="en-GB" altLang="en-US" sz="2800" b="1" dirty="0" smtClean="0"/>
              <a:t>Mission – </a:t>
            </a:r>
            <a:r>
              <a:rPr lang="en-GB" altLang="en-US" sz="2800" dirty="0"/>
              <a:t>P</a:t>
            </a:r>
            <a:r>
              <a:rPr lang="en-GB" altLang="en-US" sz="2800" dirty="0" smtClean="0"/>
              <a:t>urpose</a:t>
            </a:r>
          </a:p>
          <a:p>
            <a:pPr marL="274320" indent="-274320">
              <a:spcAft>
                <a:spcPct val="70000"/>
              </a:spcAft>
              <a:buClr>
                <a:schemeClr val="accent3"/>
              </a:buClr>
              <a:buFont typeface="Wingdings 2"/>
              <a:buChar char=""/>
              <a:defRPr/>
            </a:pPr>
            <a:r>
              <a:rPr lang="en-GB" altLang="en-US" sz="2800" b="1" dirty="0" smtClean="0"/>
              <a:t>Values – </a:t>
            </a:r>
            <a:r>
              <a:rPr lang="en-GB" altLang="en-US" sz="2800" dirty="0"/>
              <a:t>S</a:t>
            </a:r>
            <a:r>
              <a:rPr lang="en-GB" altLang="en-US" sz="2800" dirty="0" smtClean="0"/>
              <a:t>trategic drivers</a:t>
            </a:r>
          </a:p>
          <a:p>
            <a:pPr marL="274320" indent="-274320">
              <a:spcAft>
                <a:spcPct val="70000"/>
              </a:spcAft>
              <a:buClr>
                <a:schemeClr val="accent3"/>
              </a:buClr>
              <a:buFont typeface="Wingdings 2"/>
              <a:buChar char=""/>
              <a:defRPr/>
            </a:pPr>
            <a:endParaRPr lang="en-GB" altLang="en-US" dirty="0" smtClean="0"/>
          </a:p>
        </p:txBody>
      </p:sp>
      <p:pic>
        <p:nvPicPr>
          <p:cNvPr id="16386" name="Picture 2" descr="Image result for arne sorens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5685" y="2869984"/>
            <a:ext cx="3769879" cy="3124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7673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Helpful to the consultant….. Hilltops… </a:t>
            </a:r>
            <a:endParaRPr lang="en-GB" dirty="0"/>
          </a:p>
        </p:txBody>
      </p:sp>
      <p:pic>
        <p:nvPicPr>
          <p:cNvPr id="4" name="Content Placeholder 3" descr="hilltop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48439" y="2479964"/>
            <a:ext cx="6207634" cy="3581400"/>
          </a:xfrm>
          <a:noFill/>
        </p:spPr>
      </p:pic>
    </p:spTree>
    <p:extLst>
      <p:ext uri="{BB962C8B-B14F-4D97-AF65-F5344CB8AC3E}">
        <p14:creationId xmlns:p14="http://schemas.microsoft.com/office/powerpoint/2010/main" val="2814036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idx="4294967295"/>
          </p:nvPr>
        </p:nvSpPr>
        <p:spPr>
          <a:xfrm>
            <a:off x="1524001" y="404813"/>
            <a:ext cx="7345363" cy="1358900"/>
          </a:xfrm>
        </p:spPr>
        <p:txBody>
          <a:bodyPr/>
          <a:lstStyle/>
          <a:p>
            <a:pPr eaLnBrk="1" hangingPunct="1"/>
            <a:r>
              <a:rPr lang="en-GB" altLang="en-US" smtClean="0"/>
              <a:t>McKinsey 7S</a:t>
            </a:r>
            <a:endParaRPr lang="en-US" altLang="en-US" smtClean="0"/>
          </a:p>
        </p:txBody>
      </p:sp>
      <p:pic>
        <p:nvPicPr>
          <p:cNvPr id="43011" name="Picture 5" descr="mckinsey"/>
          <p:cNvPicPr>
            <a:picLocks noChangeAspect="1" noChangeArrowheads="1"/>
          </p:cNvPicPr>
          <p:nvPr/>
        </p:nvPicPr>
        <p:blipFill>
          <a:blip r:embed="rId3">
            <a:extLst>
              <a:ext uri="{28A0092B-C50C-407E-A947-70E740481C1C}">
                <a14:useLocalDpi xmlns:a14="http://schemas.microsoft.com/office/drawing/2010/main" val="0"/>
              </a:ext>
            </a:extLst>
          </a:blip>
          <a:srcRect t="9677"/>
          <a:stretch>
            <a:fillRect/>
          </a:stretch>
        </p:blipFill>
        <p:spPr bwMode="auto">
          <a:xfrm>
            <a:off x="1694296" y="1293092"/>
            <a:ext cx="7772976" cy="43771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063750" y="6237288"/>
            <a:ext cx="7920038" cy="369332"/>
          </a:xfrm>
          <a:prstGeom prst="rect">
            <a:avLst/>
          </a:prstGeom>
          <a:noFill/>
        </p:spPr>
        <p:txBody>
          <a:bodyPr>
            <a:spAutoFit/>
          </a:bodyPr>
          <a:lstStyle/>
          <a:p>
            <a:pPr eaLnBrk="1" hangingPunct="1">
              <a:defRPr/>
            </a:pPr>
            <a:r>
              <a:rPr lang="en-GB" b="1" dirty="0"/>
              <a:t>Helpful when looking at organisational alignment</a:t>
            </a:r>
            <a:endParaRPr lang="en-US" b="1" dirty="0"/>
          </a:p>
        </p:txBody>
      </p:sp>
    </p:spTree>
    <p:extLst>
      <p:ext uri="{BB962C8B-B14F-4D97-AF65-F5344CB8AC3E}">
        <p14:creationId xmlns:p14="http://schemas.microsoft.com/office/powerpoint/2010/main" val="2010798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Kubler</a:t>
            </a:r>
            <a:r>
              <a:rPr lang="en-GB" dirty="0"/>
              <a:t>-</a:t>
            </a:r>
            <a:r>
              <a:rPr lang="en-GB" dirty="0" smtClean="0"/>
              <a:t>Ross Model </a:t>
            </a:r>
            <a:endParaRPr lang="en-GB" dirty="0"/>
          </a:p>
        </p:txBody>
      </p:sp>
      <p:pic>
        <p:nvPicPr>
          <p:cNvPr id="5126" name="Picture 6"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71601" y="2609272"/>
            <a:ext cx="9832108" cy="4248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1195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Title 1"/>
          <p:cNvSpPr>
            <a:spLocks noGrp="1"/>
          </p:cNvSpPr>
          <p:nvPr>
            <p:ph type="title" idx="4294967295"/>
          </p:nvPr>
        </p:nvSpPr>
        <p:spPr>
          <a:xfrm>
            <a:off x="1524001" y="314036"/>
            <a:ext cx="7345363" cy="1422688"/>
          </a:xfrm>
        </p:spPr>
        <p:txBody>
          <a:bodyPr/>
          <a:lstStyle/>
          <a:p>
            <a:pPr eaLnBrk="1" hangingPunct="1"/>
            <a:r>
              <a:rPr lang="en-GB" altLang="en-US" dirty="0" smtClean="0"/>
              <a:t>The Organisational </a:t>
            </a:r>
            <a:r>
              <a:rPr lang="en-GB" altLang="en-US" dirty="0"/>
              <a:t>C</a:t>
            </a:r>
            <a:r>
              <a:rPr lang="en-GB" altLang="en-US" dirty="0" smtClean="0"/>
              <a:t>ontext</a:t>
            </a:r>
            <a:endParaRPr lang="en-US" altLang="en-US" dirty="0" smtClean="0"/>
          </a:p>
        </p:txBody>
      </p:sp>
      <p:sp>
        <p:nvSpPr>
          <p:cNvPr id="31747" name="Oval 4"/>
          <p:cNvSpPr>
            <a:spLocks noChangeArrowheads="1"/>
          </p:cNvSpPr>
          <p:nvPr/>
        </p:nvSpPr>
        <p:spPr bwMode="auto">
          <a:xfrm>
            <a:off x="4727575" y="2852739"/>
            <a:ext cx="2089150" cy="2016125"/>
          </a:xfrm>
          <a:prstGeom prst="ellipse">
            <a:avLst/>
          </a:prstGeom>
          <a:solidFill>
            <a:srgbClr val="CCCCFF"/>
          </a:solidFill>
          <a:ln w="9525">
            <a:solidFill>
              <a:schemeClr val="tx1"/>
            </a:solidFill>
            <a:round/>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GB" altLang="en-US" sz="2000" b="1" dirty="0">
              <a:solidFill>
                <a:schemeClr val="tx2"/>
              </a:solidFill>
              <a:latin typeface="Arial" panose="020B0604020202020204" pitchFamily="34" charset="0"/>
            </a:endParaRPr>
          </a:p>
          <a:p>
            <a:pPr algn="ctr" eaLnBrk="1" hangingPunct="1">
              <a:spcBef>
                <a:spcPct val="0"/>
              </a:spcBef>
              <a:buClrTx/>
              <a:buSzTx/>
              <a:buFontTx/>
              <a:buNone/>
            </a:pPr>
            <a:endParaRPr lang="en-GB" altLang="en-US" sz="2000" b="1" dirty="0">
              <a:solidFill>
                <a:schemeClr val="tx2"/>
              </a:solidFill>
              <a:latin typeface="Arial" panose="020B0604020202020204" pitchFamily="34" charset="0"/>
            </a:endParaRPr>
          </a:p>
          <a:p>
            <a:pPr algn="ctr" eaLnBrk="1" hangingPunct="1">
              <a:spcBef>
                <a:spcPct val="0"/>
              </a:spcBef>
              <a:buClrTx/>
              <a:buSzTx/>
              <a:buFontTx/>
              <a:buNone/>
            </a:pPr>
            <a:endParaRPr lang="en-GB" altLang="en-US" sz="2000" b="1" dirty="0">
              <a:solidFill>
                <a:schemeClr val="tx2"/>
              </a:solidFill>
              <a:latin typeface="Arial" panose="020B0604020202020204" pitchFamily="34" charset="0"/>
            </a:endParaRPr>
          </a:p>
          <a:p>
            <a:pPr algn="ctr" eaLnBrk="1" hangingPunct="1">
              <a:spcBef>
                <a:spcPct val="0"/>
              </a:spcBef>
              <a:buClrTx/>
              <a:buSzTx/>
              <a:buFontTx/>
              <a:buNone/>
            </a:pPr>
            <a:r>
              <a:rPr lang="en-GB" altLang="en-US" sz="2000" b="1" dirty="0">
                <a:solidFill>
                  <a:schemeClr val="tx2"/>
                </a:solidFill>
                <a:latin typeface="Arial" panose="020B0604020202020204" pitchFamily="34" charset="0"/>
              </a:rPr>
              <a:t>Internal</a:t>
            </a:r>
          </a:p>
        </p:txBody>
      </p:sp>
      <p:sp>
        <p:nvSpPr>
          <p:cNvPr id="31748" name="Oval 5"/>
          <p:cNvSpPr>
            <a:spLocks noChangeArrowheads="1"/>
          </p:cNvSpPr>
          <p:nvPr/>
        </p:nvSpPr>
        <p:spPr bwMode="auto">
          <a:xfrm>
            <a:off x="4008438" y="2133600"/>
            <a:ext cx="3421062" cy="3411538"/>
          </a:xfrm>
          <a:prstGeom prst="ellipse">
            <a:avLst/>
          </a:prstGeom>
          <a:noFill/>
          <a:ln w="25400">
            <a:solidFill>
              <a:schemeClr val="tx1"/>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US" altLang="en-US" sz="3300">
              <a:solidFill>
                <a:schemeClr val="tx2"/>
              </a:solidFill>
              <a:latin typeface="Arial" panose="020B0604020202020204" pitchFamily="34" charset="0"/>
            </a:endParaRPr>
          </a:p>
        </p:txBody>
      </p:sp>
      <p:sp>
        <p:nvSpPr>
          <p:cNvPr id="31749" name="Oval 6"/>
          <p:cNvSpPr>
            <a:spLocks noChangeArrowheads="1"/>
          </p:cNvSpPr>
          <p:nvPr/>
        </p:nvSpPr>
        <p:spPr bwMode="auto">
          <a:xfrm>
            <a:off x="3143250" y="1341438"/>
            <a:ext cx="5151438" cy="5040312"/>
          </a:xfrm>
          <a:prstGeom prst="ellipse">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endParaRPr lang="en-US" altLang="en-US" sz="3300">
              <a:solidFill>
                <a:schemeClr val="tx2"/>
              </a:solidFill>
              <a:latin typeface="Arial" panose="020B0604020202020204" pitchFamily="34" charset="0"/>
            </a:endParaRPr>
          </a:p>
        </p:txBody>
      </p:sp>
      <p:sp>
        <p:nvSpPr>
          <p:cNvPr id="31750" name="Rectangle 7"/>
          <p:cNvSpPr>
            <a:spLocks noChangeArrowheads="1"/>
          </p:cNvSpPr>
          <p:nvPr/>
        </p:nvSpPr>
        <p:spPr bwMode="auto">
          <a:xfrm>
            <a:off x="4511675" y="4868864"/>
            <a:ext cx="25923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000" b="1">
                <a:solidFill>
                  <a:schemeClr val="tx2"/>
                </a:solidFill>
                <a:latin typeface="Arial" panose="020B0604020202020204" pitchFamily="34" charset="0"/>
              </a:rPr>
              <a:t>Micro environment</a:t>
            </a:r>
          </a:p>
        </p:txBody>
      </p:sp>
      <p:sp>
        <p:nvSpPr>
          <p:cNvPr id="31751" name="Rectangle 9"/>
          <p:cNvSpPr>
            <a:spLocks noChangeArrowheads="1"/>
          </p:cNvSpPr>
          <p:nvPr/>
        </p:nvSpPr>
        <p:spPr bwMode="auto">
          <a:xfrm>
            <a:off x="4367214" y="5661026"/>
            <a:ext cx="26638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000" b="1">
                <a:solidFill>
                  <a:schemeClr val="tx2"/>
                </a:solidFill>
                <a:latin typeface="Arial" panose="020B0604020202020204" pitchFamily="34" charset="0"/>
              </a:rPr>
              <a:t>Macro environment</a:t>
            </a:r>
          </a:p>
        </p:txBody>
      </p:sp>
    </p:spTree>
    <p:extLst>
      <p:ext uri="{BB962C8B-B14F-4D97-AF65-F5344CB8AC3E}">
        <p14:creationId xmlns:p14="http://schemas.microsoft.com/office/powerpoint/2010/main" val="36920174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Analytical Framework </a:t>
            </a:r>
            <a:endParaRPr lang="en-GB" dirty="0"/>
          </a:p>
        </p:txBody>
      </p:sp>
      <p:sp>
        <p:nvSpPr>
          <p:cNvPr id="3" name="Subtitle 2"/>
          <p:cNvSpPr>
            <a:spLocks noGrp="1"/>
          </p:cNvSpPr>
          <p:nvPr>
            <p:ph type="subTitle" idx="1"/>
          </p:nvPr>
        </p:nvSpPr>
        <p:spPr/>
        <p:txBody>
          <a:bodyPr>
            <a:normAutofit/>
          </a:bodyPr>
          <a:lstStyle/>
          <a:p>
            <a:r>
              <a:rPr lang="en-GB" sz="3600" dirty="0" smtClean="0"/>
              <a:t>and tools….. </a:t>
            </a:r>
            <a:endParaRPr lang="en-GB" sz="3600" dirty="0"/>
          </a:p>
        </p:txBody>
      </p:sp>
    </p:spTree>
    <p:extLst>
      <p:ext uri="{BB962C8B-B14F-4D97-AF65-F5344CB8AC3E}">
        <p14:creationId xmlns:p14="http://schemas.microsoft.com/office/powerpoint/2010/main" val="35985364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351088" y="404814"/>
            <a:ext cx="7345362" cy="1152525"/>
          </a:xfrm>
        </p:spPr>
        <p:txBody>
          <a:bodyPr/>
          <a:lstStyle/>
          <a:p>
            <a:pPr eaLnBrk="1" hangingPunct="1"/>
            <a:r>
              <a:rPr lang="en-GB" altLang="en-US" smtClean="0"/>
              <a:t>SWOT analysis</a:t>
            </a:r>
          </a:p>
        </p:txBody>
      </p:sp>
      <p:sp>
        <p:nvSpPr>
          <p:cNvPr id="45059" name="Line 4"/>
          <p:cNvSpPr>
            <a:spLocks noChangeShapeType="1"/>
          </p:cNvSpPr>
          <p:nvPr/>
        </p:nvSpPr>
        <p:spPr bwMode="auto">
          <a:xfrm>
            <a:off x="5880100" y="1773238"/>
            <a:ext cx="0" cy="446405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60" name="Text Box 5"/>
          <p:cNvSpPr txBox="1">
            <a:spLocks noChangeArrowheads="1"/>
          </p:cNvSpPr>
          <p:nvPr/>
        </p:nvSpPr>
        <p:spPr bwMode="auto">
          <a:xfrm>
            <a:off x="3000375" y="1771651"/>
            <a:ext cx="16208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400" b="1">
                <a:latin typeface="Arial" panose="020B0604020202020204" pitchFamily="34" charset="0"/>
              </a:rPr>
              <a:t>Strengths</a:t>
            </a:r>
          </a:p>
        </p:txBody>
      </p:sp>
      <p:sp>
        <p:nvSpPr>
          <p:cNvPr id="45061" name="Text Box 6"/>
          <p:cNvSpPr txBox="1">
            <a:spLocks noChangeArrowheads="1"/>
          </p:cNvSpPr>
          <p:nvPr/>
        </p:nvSpPr>
        <p:spPr bwMode="auto">
          <a:xfrm>
            <a:off x="6024564" y="1773238"/>
            <a:ext cx="20288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400" b="1">
                <a:latin typeface="Arial" panose="020B0604020202020204" pitchFamily="34" charset="0"/>
              </a:rPr>
              <a:t>Weaknesses</a:t>
            </a:r>
          </a:p>
        </p:txBody>
      </p:sp>
      <p:sp>
        <p:nvSpPr>
          <p:cNvPr id="45062" name="Text Box 5"/>
          <p:cNvSpPr txBox="1">
            <a:spLocks noChangeArrowheads="1"/>
          </p:cNvSpPr>
          <p:nvPr/>
        </p:nvSpPr>
        <p:spPr bwMode="auto">
          <a:xfrm>
            <a:off x="2881314" y="3929063"/>
            <a:ext cx="22002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400" b="1">
                <a:latin typeface="Arial" panose="020B0604020202020204" pitchFamily="34" charset="0"/>
              </a:rPr>
              <a:t>Opportunities</a:t>
            </a:r>
          </a:p>
        </p:txBody>
      </p:sp>
      <p:sp>
        <p:nvSpPr>
          <p:cNvPr id="45063" name="Text Box 5"/>
          <p:cNvSpPr txBox="1">
            <a:spLocks noChangeArrowheads="1"/>
          </p:cNvSpPr>
          <p:nvPr/>
        </p:nvSpPr>
        <p:spPr bwMode="auto">
          <a:xfrm>
            <a:off x="5953125" y="3929063"/>
            <a:ext cx="12969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400" b="1">
                <a:latin typeface="Arial" panose="020B0604020202020204" pitchFamily="34" charset="0"/>
              </a:rPr>
              <a:t>Threats</a:t>
            </a:r>
          </a:p>
        </p:txBody>
      </p:sp>
      <p:cxnSp>
        <p:nvCxnSpPr>
          <p:cNvPr id="11" name="Straight Connector 10"/>
          <p:cNvCxnSpPr/>
          <p:nvPr/>
        </p:nvCxnSpPr>
        <p:spPr>
          <a:xfrm>
            <a:off x="3024188" y="3857625"/>
            <a:ext cx="535781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063750" y="6237288"/>
            <a:ext cx="7920038" cy="369332"/>
          </a:xfrm>
          <a:prstGeom prst="rect">
            <a:avLst/>
          </a:prstGeom>
          <a:noFill/>
        </p:spPr>
        <p:txBody>
          <a:bodyPr>
            <a:spAutoFit/>
          </a:bodyPr>
          <a:lstStyle/>
          <a:p>
            <a:pPr eaLnBrk="1" hangingPunct="1">
              <a:defRPr/>
            </a:pPr>
            <a:r>
              <a:rPr lang="en-GB" dirty="0"/>
              <a:t>Helpful to summarise a situation analysis</a:t>
            </a:r>
            <a:endParaRPr lang="en-US" dirty="0"/>
          </a:p>
        </p:txBody>
      </p:sp>
    </p:spTree>
    <p:extLst>
      <p:ext uri="{BB962C8B-B14F-4D97-AF65-F5344CB8AC3E}">
        <p14:creationId xmlns:p14="http://schemas.microsoft.com/office/powerpoint/2010/main" val="22047403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7"/>
          <p:cNvSpPr>
            <a:spLocks noChangeArrowheads="1"/>
          </p:cNvSpPr>
          <p:nvPr/>
        </p:nvSpPr>
        <p:spPr bwMode="auto">
          <a:xfrm>
            <a:off x="2927350" y="981075"/>
            <a:ext cx="6400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Tx/>
              <a:buNone/>
            </a:pPr>
            <a:r>
              <a:rPr lang="en-GB" altLang="en-US" sz="2000">
                <a:solidFill>
                  <a:srgbClr val="007A6E"/>
                </a:solidFill>
                <a:latin typeface="Frutiger LT 45 Light"/>
              </a:rPr>
              <a:t> </a:t>
            </a:r>
          </a:p>
        </p:txBody>
      </p:sp>
      <p:grpSp>
        <p:nvGrpSpPr>
          <p:cNvPr id="51203" name="Group 18"/>
          <p:cNvGrpSpPr>
            <a:grpSpLocks/>
          </p:cNvGrpSpPr>
          <p:nvPr/>
        </p:nvGrpSpPr>
        <p:grpSpPr bwMode="auto">
          <a:xfrm>
            <a:off x="3071814" y="1700213"/>
            <a:ext cx="4315219" cy="3744912"/>
            <a:chOff x="1152" y="960"/>
            <a:chExt cx="3504" cy="2736"/>
          </a:xfrm>
        </p:grpSpPr>
        <p:sp>
          <p:nvSpPr>
            <p:cNvPr id="51206" name="Rectangle 19"/>
            <p:cNvSpPr>
              <a:spLocks noChangeArrowheads="1"/>
            </p:cNvSpPr>
            <p:nvPr/>
          </p:nvSpPr>
          <p:spPr bwMode="auto">
            <a:xfrm>
              <a:off x="1152" y="960"/>
              <a:ext cx="3504" cy="2736"/>
            </a:xfrm>
            <a:prstGeom prst="rect">
              <a:avLst/>
            </a:prstGeom>
            <a:solidFill>
              <a:srgbClr val="FFFF99"/>
            </a:solidFill>
            <a:ln w="2857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51207" name="Line 20"/>
            <p:cNvSpPr>
              <a:spLocks noChangeShapeType="1"/>
            </p:cNvSpPr>
            <p:nvPr/>
          </p:nvSpPr>
          <p:spPr bwMode="auto">
            <a:xfrm>
              <a:off x="2928" y="960"/>
              <a:ext cx="0" cy="273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1208" name="Line 21"/>
            <p:cNvSpPr>
              <a:spLocks noChangeShapeType="1"/>
            </p:cNvSpPr>
            <p:nvPr/>
          </p:nvSpPr>
          <p:spPr bwMode="auto">
            <a:xfrm>
              <a:off x="1200" y="1824"/>
              <a:ext cx="340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51209" name="Text Box 22"/>
            <p:cNvSpPr txBox="1">
              <a:spLocks noChangeArrowheads="1"/>
            </p:cNvSpPr>
            <p:nvPr/>
          </p:nvSpPr>
          <p:spPr bwMode="auto">
            <a:xfrm>
              <a:off x="1488" y="1248"/>
              <a:ext cx="1144" cy="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000" b="1">
                  <a:latin typeface="Century Gothic" panose="020B0502020202020204" pitchFamily="34" charset="0"/>
                </a:rPr>
                <a:t>POLITICAL</a:t>
              </a:r>
            </a:p>
          </p:txBody>
        </p:sp>
        <p:sp>
          <p:nvSpPr>
            <p:cNvPr id="51210" name="Text Box 23"/>
            <p:cNvSpPr txBox="1">
              <a:spLocks noChangeArrowheads="1"/>
            </p:cNvSpPr>
            <p:nvPr/>
          </p:nvSpPr>
          <p:spPr bwMode="auto">
            <a:xfrm>
              <a:off x="3190" y="1248"/>
              <a:ext cx="1332" cy="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000" b="1">
                  <a:latin typeface="Century Gothic" panose="020B0502020202020204" pitchFamily="34" charset="0"/>
                </a:rPr>
                <a:t>ECONOMIC</a:t>
              </a:r>
            </a:p>
          </p:txBody>
        </p:sp>
        <p:sp>
          <p:nvSpPr>
            <p:cNvPr id="51211" name="Text Box 24"/>
            <p:cNvSpPr txBox="1">
              <a:spLocks noChangeArrowheads="1"/>
            </p:cNvSpPr>
            <p:nvPr/>
          </p:nvSpPr>
          <p:spPr bwMode="auto">
            <a:xfrm>
              <a:off x="1488" y="2160"/>
              <a:ext cx="898" cy="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000" b="1">
                  <a:latin typeface="Century Gothic" panose="020B0502020202020204" pitchFamily="34" charset="0"/>
                </a:rPr>
                <a:t>SOCIAL</a:t>
              </a:r>
            </a:p>
          </p:txBody>
        </p:sp>
        <p:sp>
          <p:nvSpPr>
            <p:cNvPr id="51212" name="Text Box 25"/>
            <p:cNvSpPr txBox="1">
              <a:spLocks noChangeArrowheads="1"/>
            </p:cNvSpPr>
            <p:nvPr/>
          </p:nvSpPr>
          <p:spPr bwMode="auto">
            <a:xfrm>
              <a:off x="3072" y="2160"/>
              <a:ext cx="1547" cy="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000" b="1">
                  <a:latin typeface="Century Gothic" panose="020B0502020202020204" pitchFamily="34" charset="0"/>
                </a:rPr>
                <a:t>TECHNOLOGY</a:t>
              </a:r>
            </a:p>
          </p:txBody>
        </p:sp>
        <p:sp>
          <p:nvSpPr>
            <p:cNvPr id="51213" name="Text Box 26"/>
            <p:cNvSpPr txBox="1">
              <a:spLocks noChangeArrowheads="1"/>
            </p:cNvSpPr>
            <p:nvPr/>
          </p:nvSpPr>
          <p:spPr bwMode="auto">
            <a:xfrm>
              <a:off x="3061" y="2910"/>
              <a:ext cx="1539" cy="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000" b="1">
                  <a:latin typeface="Century Gothic" panose="020B0502020202020204" pitchFamily="34" charset="0"/>
                </a:rPr>
                <a:t>REGULATORY/</a:t>
              </a:r>
              <a:br>
                <a:rPr lang="en-GB" altLang="en-US" sz="2000" b="1">
                  <a:latin typeface="Century Gothic" panose="020B0502020202020204" pitchFamily="34" charset="0"/>
                </a:rPr>
              </a:br>
              <a:r>
                <a:rPr lang="en-GB" altLang="en-US" sz="2000" b="1">
                  <a:latin typeface="Century Gothic" panose="020B0502020202020204" pitchFamily="34" charset="0"/>
                </a:rPr>
                <a:t>LEGAL</a:t>
              </a:r>
            </a:p>
          </p:txBody>
        </p:sp>
        <p:sp>
          <p:nvSpPr>
            <p:cNvPr id="51214" name="Text Box 27"/>
            <p:cNvSpPr txBox="1">
              <a:spLocks noChangeArrowheads="1"/>
            </p:cNvSpPr>
            <p:nvPr/>
          </p:nvSpPr>
          <p:spPr bwMode="auto">
            <a:xfrm>
              <a:off x="1269" y="2959"/>
              <a:ext cx="1601" cy="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000" b="1">
                  <a:latin typeface="Century Gothic" panose="020B0502020202020204" pitchFamily="34" charset="0"/>
                </a:rPr>
                <a:t>ENVIRONMENT</a:t>
              </a:r>
            </a:p>
          </p:txBody>
        </p:sp>
        <p:sp>
          <p:nvSpPr>
            <p:cNvPr id="51215" name="Line 28"/>
            <p:cNvSpPr>
              <a:spLocks noChangeShapeType="1"/>
            </p:cNvSpPr>
            <p:nvPr/>
          </p:nvSpPr>
          <p:spPr bwMode="auto">
            <a:xfrm>
              <a:off x="1200" y="2736"/>
              <a:ext cx="340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4" name="Title 1"/>
          <p:cNvSpPr txBox="1">
            <a:spLocks/>
          </p:cNvSpPr>
          <p:nvPr/>
        </p:nvSpPr>
        <p:spPr bwMode="auto">
          <a:xfrm>
            <a:off x="2566988" y="476250"/>
            <a:ext cx="7099300" cy="641350"/>
          </a:xfrm>
          <a:prstGeom prst="rect">
            <a:avLst/>
          </a:prstGeom>
          <a:noFill/>
          <a:ln w="9525">
            <a:noFill/>
            <a:miter lim="800000"/>
            <a:headEnd/>
            <a:tailEnd/>
          </a:ln>
        </p:spPr>
        <p:txBody>
          <a:bodyPr/>
          <a:lstStyle/>
          <a:p>
            <a:pPr eaLnBrk="1" hangingPunct="1">
              <a:defRPr/>
            </a:pPr>
            <a:r>
              <a:rPr lang="en-GB" sz="4000" b="1" kern="0" dirty="0">
                <a:latin typeface="+mj-lt"/>
                <a:ea typeface="+mj-ea"/>
                <a:cs typeface="+mj-cs"/>
              </a:rPr>
              <a:t>PESTEL </a:t>
            </a:r>
            <a:r>
              <a:rPr lang="en-GB" sz="2800" b="1" dirty="0"/>
              <a:t>macro environmental forces</a:t>
            </a:r>
          </a:p>
          <a:p>
            <a:pPr eaLnBrk="1" hangingPunct="1">
              <a:defRPr/>
            </a:pPr>
            <a:endParaRPr lang="en-GB" sz="4000" b="1" kern="0" dirty="0">
              <a:latin typeface="+mj-lt"/>
              <a:ea typeface="+mj-ea"/>
              <a:cs typeface="+mj-cs"/>
            </a:endParaRPr>
          </a:p>
        </p:txBody>
      </p:sp>
      <p:sp>
        <p:nvSpPr>
          <p:cNvPr id="15" name="TextBox 14"/>
          <p:cNvSpPr txBox="1"/>
          <p:nvPr/>
        </p:nvSpPr>
        <p:spPr>
          <a:xfrm>
            <a:off x="2063750" y="5661026"/>
            <a:ext cx="7920038" cy="646331"/>
          </a:xfrm>
          <a:prstGeom prst="rect">
            <a:avLst/>
          </a:prstGeom>
          <a:noFill/>
        </p:spPr>
        <p:txBody>
          <a:bodyPr>
            <a:spAutoFit/>
          </a:bodyPr>
          <a:lstStyle/>
          <a:p>
            <a:pPr eaLnBrk="1" hangingPunct="1">
              <a:defRPr/>
            </a:pPr>
            <a:r>
              <a:rPr lang="en-GB" dirty="0"/>
              <a:t>Helpful as a basis for organisational design (fit for environment), horizon scanning, scenario planning, </a:t>
            </a:r>
            <a:endParaRPr lang="en-US" dirty="0"/>
          </a:p>
        </p:txBody>
      </p:sp>
    </p:spTree>
    <p:extLst>
      <p:ext uri="{BB962C8B-B14F-4D97-AF65-F5344CB8AC3E}">
        <p14:creationId xmlns:p14="http://schemas.microsoft.com/office/powerpoint/2010/main" val="120892660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351088" y="404813"/>
            <a:ext cx="7345362" cy="1079500"/>
          </a:xfrm>
        </p:spPr>
        <p:txBody>
          <a:bodyPr/>
          <a:lstStyle/>
          <a:p>
            <a:pPr eaLnBrk="1" hangingPunct="1"/>
            <a:r>
              <a:rPr lang="en-GB" altLang="en-US" dirty="0" smtClean="0"/>
              <a:t>Gerry Egan’s ‘Model B’</a:t>
            </a:r>
          </a:p>
        </p:txBody>
      </p:sp>
      <p:sp>
        <p:nvSpPr>
          <p:cNvPr id="48131" name="Rectangle 2"/>
          <p:cNvSpPr>
            <a:spLocks noChangeArrowheads="1"/>
          </p:cNvSpPr>
          <p:nvPr/>
        </p:nvSpPr>
        <p:spPr bwMode="auto">
          <a:xfrm>
            <a:off x="1509713" y="155575"/>
            <a:ext cx="7656513" cy="83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endParaRPr lang="en-GB" altLang="en-US" sz="3400" dirty="0">
              <a:solidFill>
                <a:schemeClr val="bg1"/>
              </a:solidFill>
              <a:latin typeface="Arial" panose="020B0604020202020204" pitchFamily="34" charset="0"/>
            </a:endParaRPr>
          </a:p>
        </p:txBody>
      </p:sp>
      <p:sp>
        <p:nvSpPr>
          <p:cNvPr id="48132" name="AutoShape 14"/>
          <p:cNvSpPr>
            <a:spLocks noChangeArrowheads="1"/>
          </p:cNvSpPr>
          <p:nvPr/>
        </p:nvSpPr>
        <p:spPr bwMode="auto">
          <a:xfrm>
            <a:off x="2208213" y="5062538"/>
            <a:ext cx="8077200" cy="1219200"/>
          </a:xfrm>
          <a:prstGeom prst="rightArrow">
            <a:avLst>
              <a:gd name="adj1" fmla="val 50000"/>
              <a:gd name="adj2" fmla="val 76464"/>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2400">
              <a:latin typeface="Times New Roman" panose="02020603050405020304" pitchFamily="18" charset="0"/>
            </a:endParaRPr>
          </a:p>
        </p:txBody>
      </p:sp>
      <p:sp>
        <p:nvSpPr>
          <p:cNvPr id="48133" name="AutoShape 16"/>
          <p:cNvSpPr>
            <a:spLocks noChangeArrowheads="1"/>
          </p:cNvSpPr>
          <p:nvPr/>
        </p:nvSpPr>
        <p:spPr bwMode="auto">
          <a:xfrm flipH="1">
            <a:off x="1847850" y="2420938"/>
            <a:ext cx="2438400" cy="2590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07" y="15448"/>
                </a:moveTo>
                <a:cubicBezTo>
                  <a:pt x="15235" y="14465"/>
                  <a:pt x="16231" y="12702"/>
                  <a:pt x="16231" y="10800"/>
                </a:cubicBezTo>
                <a:cubicBezTo>
                  <a:pt x="16231" y="7800"/>
                  <a:pt x="13799" y="5369"/>
                  <a:pt x="10800" y="5369"/>
                </a:cubicBezTo>
                <a:cubicBezTo>
                  <a:pt x="7800" y="5369"/>
                  <a:pt x="5369" y="7800"/>
                  <a:pt x="5369" y="10800"/>
                </a:cubicBezTo>
                <a:cubicBezTo>
                  <a:pt x="5368" y="11707"/>
                  <a:pt x="5596" y="12599"/>
                  <a:pt x="6029" y="13396"/>
                </a:cubicBezTo>
                <a:lnTo>
                  <a:pt x="1314" y="15962"/>
                </a:lnTo>
                <a:cubicBezTo>
                  <a:pt x="451" y="14378"/>
                  <a:pt x="0" y="12603"/>
                  <a:pt x="0" y="10800"/>
                </a:cubicBezTo>
                <a:cubicBezTo>
                  <a:pt x="0" y="4835"/>
                  <a:pt x="4835" y="0"/>
                  <a:pt x="10800" y="0"/>
                </a:cubicBezTo>
                <a:cubicBezTo>
                  <a:pt x="16764" y="0"/>
                  <a:pt x="21600" y="4835"/>
                  <a:pt x="21600" y="10800"/>
                </a:cubicBezTo>
                <a:cubicBezTo>
                  <a:pt x="21600" y="14582"/>
                  <a:pt x="19621" y="18089"/>
                  <a:pt x="16383" y="20044"/>
                </a:cubicBezTo>
                <a:lnTo>
                  <a:pt x="17779" y="22355"/>
                </a:lnTo>
                <a:lnTo>
                  <a:pt x="10386" y="20532"/>
                </a:lnTo>
                <a:lnTo>
                  <a:pt x="12211" y="13137"/>
                </a:lnTo>
                <a:lnTo>
                  <a:pt x="13607" y="15448"/>
                </a:lnTo>
                <a:close/>
              </a:path>
            </a:pathLst>
          </a:cu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34" name="Text Box 17"/>
          <p:cNvSpPr txBox="1">
            <a:spLocks noChangeArrowheads="1"/>
          </p:cNvSpPr>
          <p:nvPr/>
        </p:nvSpPr>
        <p:spPr bwMode="auto">
          <a:xfrm>
            <a:off x="2782888" y="5516563"/>
            <a:ext cx="5581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spcBef>
                <a:spcPct val="0"/>
              </a:spcBef>
              <a:buClrTx/>
              <a:buSzTx/>
              <a:buFontTx/>
              <a:buNone/>
            </a:pPr>
            <a:r>
              <a:rPr lang="en-GB" altLang="en-US" sz="2400" b="1">
                <a:latin typeface="Arial" panose="020B0604020202020204" pitchFamily="34" charset="0"/>
              </a:rPr>
              <a:t>Actions leading to positive outcomes</a:t>
            </a:r>
          </a:p>
        </p:txBody>
      </p:sp>
      <p:sp>
        <p:nvSpPr>
          <p:cNvPr id="48135" name="Line 18"/>
          <p:cNvSpPr>
            <a:spLocks noChangeShapeType="1"/>
          </p:cNvSpPr>
          <p:nvPr/>
        </p:nvSpPr>
        <p:spPr bwMode="auto">
          <a:xfrm flipV="1">
            <a:off x="3503613" y="2924175"/>
            <a:ext cx="22860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36" name="Line 19"/>
          <p:cNvSpPr>
            <a:spLocks noChangeShapeType="1"/>
          </p:cNvSpPr>
          <p:nvPr/>
        </p:nvSpPr>
        <p:spPr bwMode="auto">
          <a:xfrm>
            <a:off x="3719513" y="2924175"/>
            <a:ext cx="381000" cy="1524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37" name="Line 20"/>
          <p:cNvSpPr>
            <a:spLocks noChangeShapeType="1"/>
          </p:cNvSpPr>
          <p:nvPr/>
        </p:nvSpPr>
        <p:spPr bwMode="auto">
          <a:xfrm>
            <a:off x="1919288" y="3284538"/>
            <a:ext cx="15240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38" name="Line 21"/>
          <p:cNvSpPr>
            <a:spLocks noChangeShapeType="1"/>
          </p:cNvSpPr>
          <p:nvPr/>
        </p:nvSpPr>
        <p:spPr bwMode="auto">
          <a:xfrm flipV="1">
            <a:off x="2063750" y="3500438"/>
            <a:ext cx="381000" cy="762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39" name="AutoShape 22"/>
          <p:cNvSpPr>
            <a:spLocks noChangeArrowheads="1"/>
          </p:cNvSpPr>
          <p:nvPr/>
        </p:nvSpPr>
        <p:spPr bwMode="auto">
          <a:xfrm flipH="1">
            <a:off x="4800600" y="2347913"/>
            <a:ext cx="2438400" cy="2590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07" y="15448"/>
                </a:moveTo>
                <a:cubicBezTo>
                  <a:pt x="15235" y="14465"/>
                  <a:pt x="16231" y="12702"/>
                  <a:pt x="16231" y="10800"/>
                </a:cubicBezTo>
                <a:cubicBezTo>
                  <a:pt x="16231" y="7800"/>
                  <a:pt x="13799" y="5369"/>
                  <a:pt x="10800" y="5369"/>
                </a:cubicBezTo>
                <a:cubicBezTo>
                  <a:pt x="7800" y="5369"/>
                  <a:pt x="5369" y="7800"/>
                  <a:pt x="5369" y="10800"/>
                </a:cubicBezTo>
                <a:cubicBezTo>
                  <a:pt x="5368" y="11707"/>
                  <a:pt x="5596" y="12599"/>
                  <a:pt x="6029" y="13396"/>
                </a:cubicBezTo>
                <a:lnTo>
                  <a:pt x="1314" y="15962"/>
                </a:lnTo>
                <a:cubicBezTo>
                  <a:pt x="451" y="14378"/>
                  <a:pt x="0" y="12603"/>
                  <a:pt x="0" y="10800"/>
                </a:cubicBezTo>
                <a:cubicBezTo>
                  <a:pt x="0" y="4835"/>
                  <a:pt x="4835" y="0"/>
                  <a:pt x="10800" y="0"/>
                </a:cubicBezTo>
                <a:cubicBezTo>
                  <a:pt x="16764" y="0"/>
                  <a:pt x="21600" y="4835"/>
                  <a:pt x="21600" y="10800"/>
                </a:cubicBezTo>
                <a:cubicBezTo>
                  <a:pt x="21600" y="14582"/>
                  <a:pt x="19621" y="18089"/>
                  <a:pt x="16383" y="20044"/>
                </a:cubicBezTo>
                <a:lnTo>
                  <a:pt x="17779" y="22355"/>
                </a:lnTo>
                <a:lnTo>
                  <a:pt x="10386" y="20532"/>
                </a:lnTo>
                <a:lnTo>
                  <a:pt x="12211" y="13137"/>
                </a:lnTo>
                <a:lnTo>
                  <a:pt x="13607" y="15448"/>
                </a:lnTo>
                <a:close/>
              </a:path>
            </a:pathLst>
          </a:cu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40" name="Line 23"/>
          <p:cNvSpPr>
            <a:spLocks noChangeShapeType="1"/>
          </p:cNvSpPr>
          <p:nvPr/>
        </p:nvSpPr>
        <p:spPr bwMode="auto">
          <a:xfrm flipV="1">
            <a:off x="6527800" y="2924175"/>
            <a:ext cx="22860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1" name="Line 24"/>
          <p:cNvSpPr>
            <a:spLocks noChangeShapeType="1"/>
          </p:cNvSpPr>
          <p:nvPr/>
        </p:nvSpPr>
        <p:spPr bwMode="auto">
          <a:xfrm>
            <a:off x="6934200" y="2166938"/>
            <a:ext cx="381000" cy="7620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38100">
                <a:solidFill>
                  <a:srgbClr val="000000"/>
                </a:solidFill>
                <a:round/>
                <a:headEnd/>
                <a:tailEnd/>
              </a14:hiddenLine>
            </a:ext>
          </a:extLst>
        </p:spPr>
        <p:txBody>
          <a:bodyPr wrap="none" anchor="ctr"/>
          <a:lstStyle/>
          <a:p>
            <a:endParaRPr lang="en-GB"/>
          </a:p>
        </p:txBody>
      </p:sp>
      <p:sp>
        <p:nvSpPr>
          <p:cNvPr id="48142" name="Line 25"/>
          <p:cNvSpPr>
            <a:spLocks noChangeShapeType="1"/>
          </p:cNvSpPr>
          <p:nvPr/>
        </p:nvSpPr>
        <p:spPr bwMode="auto">
          <a:xfrm>
            <a:off x="4872038" y="3213100"/>
            <a:ext cx="15240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3" name="Line 26"/>
          <p:cNvSpPr>
            <a:spLocks noChangeShapeType="1"/>
          </p:cNvSpPr>
          <p:nvPr/>
        </p:nvSpPr>
        <p:spPr bwMode="auto">
          <a:xfrm flipV="1">
            <a:off x="5016500" y="3429000"/>
            <a:ext cx="381000" cy="762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4" name="AutoShape 27"/>
          <p:cNvSpPr>
            <a:spLocks noChangeArrowheads="1"/>
          </p:cNvSpPr>
          <p:nvPr/>
        </p:nvSpPr>
        <p:spPr bwMode="auto">
          <a:xfrm flipH="1">
            <a:off x="7824788" y="2347913"/>
            <a:ext cx="2438400" cy="259080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2147483646 w 21600"/>
              <a:gd name="T9" fmla="*/ 2147483646 h 21600"/>
              <a:gd name="T10" fmla="*/ 2147483646 w 21600"/>
              <a:gd name="T11" fmla="*/ 2147483646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07" y="15448"/>
                </a:moveTo>
                <a:cubicBezTo>
                  <a:pt x="15235" y="14465"/>
                  <a:pt x="16231" y="12702"/>
                  <a:pt x="16231" y="10800"/>
                </a:cubicBezTo>
                <a:cubicBezTo>
                  <a:pt x="16231" y="7800"/>
                  <a:pt x="13799" y="5369"/>
                  <a:pt x="10800" y="5369"/>
                </a:cubicBezTo>
                <a:cubicBezTo>
                  <a:pt x="7800" y="5369"/>
                  <a:pt x="5369" y="7800"/>
                  <a:pt x="5369" y="10800"/>
                </a:cubicBezTo>
                <a:cubicBezTo>
                  <a:pt x="5368" y="11707"/>
                  <a:pt x="5596" y="12599"/>
                  <a:pt x="6029" y="13396"/>
                </a:cubicBezTo>
                <a:lnTo>
                  <a:pt x="1314" y="15962"/>
                </a:lnTo>
                <a:cubicBezTo>
                  <a:pt x="451" y="14378"/>
                  <a:pt x="0" y="12603"/>
                  <a:pt x="0" y="10800"/>
                </a:cubicBezTo>
                <a:cubicBezTo>
                  <a:pt x="0" y="4835"/>
                  <a:pt x="4835" y="0"/>
                  <a:pt x="10800" y="0"/>
                </a:cubicBezTo>
                <a:cubicBezTo>
                  <a:pt x="16764" y="0"/>
                  <a:pt x="21600" y="4835"/>
                  <a:pt x="21600" y="10800"/>
                </a:cubicBezTo>
                <a:cubicBezTo>
                  <a:pt x="21600" y="14582"/>
                  <a:pt x="19621" y="18089"/>
                  <a:pt x="16383" y="20044"/>
                </a:cubicBezTo>
                <a:lnTo>
                  <a:pt x="17779" y="22355"/>
                </a:lnTo>
                <a:lnTo>
                  <a:pt x="10386" y="20532"/>
                </a:lnTo>
                <a:lnTo>
                  <a:pt x="12211" y="13137"/>
                </a:lnTo>
                <a:lnTo>
                  <a:pt x="13607" y="15448"/>
                </a:lnTo>
                <a:close/>
              </a:path>
            </a:pathLst>
          </a:cu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45" name="Line 28"/>
          <p:cNvSpPr>
            <a:spLocks noChangeShapeType="1"/>
          </p:cNvSpPr>
          <p:nvPr/>
        </p:nvSpPr>
        <p:spPr bwMode="auto">
          <a:xfrm flipV="1">
            <a:off x="9480550" y="2852738"/>
            <a:ext cx="22860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6" name="Line 29"/>
          <p:cNvSpPr>
            <a:spLocks noChangeShapeType="1"/>
          </p:cNvSpPr>
          <p:nvPr/>
        </p:nvSpPr>
        <p:spPr bwMode="auto">
          <a:xfrm>
            <a:off x="9696450" y="2852738"/>
            <a:ext cx="381000" cy="1524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7" name="Line 30"/>
          <p:cNvSpPr>
            <a:spLocks noChangeShapeType="1"/>
          </p:cNvSpPr>
          <p:nvPr/>
        </p:nvSpPr>
        <p:spPr bwMode="auto">
          <a:xfrm>
            <a:off x="7896225" y="3213100"/>
            <a:ext cx="152400" cy="3048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8" name="Line 31"/>
          <p:cNvSpPr>
            <a:spLocks noChangeShapeType="1"/>
          </p:cNvSpPr>
          <p:nvPr/>
        </p:nvSpPr>
        <p:spPr bwMode="auto">
          <a:xfrm flipV="1">
            <a:off x="8040688" y="3429000"/>
            <a:ext cx="381000" cy="762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48149" name="Text Box 32"/>
          <p:cNvSpPr txBox="1">
            <a:spLocks noChangeArrowheads="1"/>
          </p:cNvSpPr>
          <p:nvPr/>
        </p:nvSpPr>
        <p:spPr bwMode="auto">
          <a:xfrm>
            <a:off x="2063750" y="1773238"/>
            <a:ext cx="198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400" b="1">
                <a:latin typeface="Arial" panose="020B0604020202020204" pitchFamily="34" charset="0"/>
              </a:rPr>
              <a:t>1.  Present</a:t>
            </a:r>
          </a:p>
        </p:txBody>
      </p:sp>
      <p:sp>
        <p:nvSpPr>
          <p:cNvPr id="48150" name="Text Box 33"/>
          <p:cNvSpPr txBox="1">
            <a:spLocks noChangeArrowheads="1"/>
          </p:cNvSpPr>
          <p:nvPr/>
        </p:nvSpPr>
        <p:spPr bwMode="auto">
          <a:xfrm>
            <a:off x="5016500" y="1773238"/>
            <a:ext cx="198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400" b="1">
                <a:latin typeface="Arial" panose="020B0604020202020204" pitchFamily="34" charset="0"/>
              </a:rPr>
              <a:t>2.  Preferred</a:t>
            </a:r>
          </a:p>
        </p:txBody>
      </p:sp>
      <p:sp>
        <p:nvSpPr>
          <p:cNvPr id="48151" name="Text Box 34"/>
          <p:cNvSpPr txBox="1">
            <a:spLocks noChangeArrowheads="1"/>
          </p:cNvSpPr>
          <p:nvPr/>
        </p:nvSpPr>
        <p:spPr bwMode="auto">
          <a:xfrm>
            <a:off x="7680325" y="1773238"/>
            <a:ext cx="2743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400" b="1">
                <a:latin typeface="Arial" panose="020B0604020202020204" pitchFamily="34" charset="0"/>
              </a:rPr>
              <a:t>3.  Getting there</a:t>
            </a:r>
          </a:p>
        </p:txBody>
      </p:sp>
      <p:sp>
        <p:nvSpPr>
          <p:cNvPr id="48152" name="Text Box 35"/>
          <p:cNvSpPr txBox="1">
            <a:spLocks noChangeArrowheads="1"/>
          </p:cNvSpPr>
          <p:nvPr/>
        </p:nvSpPr>
        <p:spPr bwMode="auto">
          <a:xfrm>
            <a:off x="1992313" y="2565401"/>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‘Blind Spots’</a:t>
            </a:r>
          </a:p>
        </p:txBody>
      </p:sp>
      <p:sp>
        <p:nvSpPr>
          <p:cNvPr id="48153" name="Text Box 36"/>
          <p:cNvSpPr txBox="1">
            <a:spLocks noChangeArrowheads="1"/>
          </p:cNvSpPr>
          <p:nvPr/>
        </p:nvSpPr>
        <p:spPr bwMode="auto">
          <a:xfrm>
            <a:off x="3000375" y="3213101"/>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‘Story’</a:t>
            </a:r>
          </a:p>
        </p:txBody>
      </p:sp>
      <p:sp>
        <p:nvSpPr>
          <p:cNvPr id="48154" name="Text Box 37"/>
          <p:cNvSpPr txBox="1">
            <a:spLocks noChangeArrowheads="1"/>
          </p:cNvSpPr>
          <p:nvPr/>
        </p:nvSpPr>
        <p:spPr bwMode="auto">
          <a:xfrm>
            <a:off x="1271588" y="4292601"/>
            <a:ext cx="1905001"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‘Leverage’</a:t>
            </a:r>
          </a:p>
        </p:txBody>
      </p:sp>
      <p:sp>
        <p:nvSpPr>
          <p:cNvPr id="48155" name="Text Box 38"/>
          <p:cNvSpPr txBox="1">
            <a:spLocks noChangeArrowheads="1"/>
          </p:cNvSpPr>
          <p:nvPr/>
        </p:nvSpPr>
        <p:spPr bwMode="auto">
          <a:xfrm>
            <a:off x="4872038" y="2492376"/>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Agenda</a:t>
            </a:r>
          </a:p>
        </p:txBody>
      </p:sp>
      <p:sp>
        <p:nvSpPr>
          <p:cNvPr id="48156" name="Text Box 39"/>
          <p:cNvSpPr txBox="1">
            <a:spLocks noChangeArrowheads="1"/>
          </p:cNvSpPr>
          <p:nvPr/>
        </p:nvSpPr>
        <p:spPr bwMode="auto">
          <a:xfrm>
            <a:off x="4367213" y="3860801"/>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Commitment</a:t>
            </a:r>
          </a:p>
        </p:txBody>
      </p:sp>
      <p:sp>
        <p:nvSpPr>
          <p:cNvPr id="48157" name="Text Box 40"/>
          <p:cNvSpPr txBox="1">
            <a:spLocks noChangeArrowheads="1"/>
          </p:cNvSpPr>
          <p:nvPr/>
        </p:nvSpPr>
        <p:spPr bwMode="auto">
          <a:xfrm>
            <a:off x="5951538" y="3284539"/>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Possibilities</a:t>
            </a:r>
          </a:p>
        </p:txBody>
      </p:sp>
      <p:sp>
        <p:nvSpPr>
          <p:cNvPr id="48158" name="Text Box 41"/>
          <p:cNvSpPr txBox="1">
            <a:spLocks noChangeArrowheads="1"/>
          </p:cNvSpPr>
          <p:nvPr/>
        </p:nvSpPr>
        <p:spPr bwMode="auto">
          <a:xfrm>
            <a:off x="7896225" y="2565401"/>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Best fit</a:t>
            </a:r>
          </a:p>
        </p:txBody>
      </p:sp>
      <p:sp>
        <p:nvSpPr>
          <p:cNvPr id="48159" name="Text Box 42"/>
          <p:cNvSpPr txBox="1">
            <a:spLocks noChangeArrowheads="1"/>
          </p:cNvSpPr>
          <p:nvPr/>
        </p:nvSpPr>
        <p:spPr bwMode="auto">
          <a:xfrm>
            <a:off x="7248525" y="3789364"/>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Plan</a:t>
            </a:r>
          </a:p>
        </p:txBody>
      </p:sp>
      <p:sp>
        <p:nvSpPr>
          <p:cNvPr id="48160" name="Text Box 43"/>
          <p:cNvSpPr txBox="1">
            <a:spLocks noChangeArrowheads="1"/>
          </p:cNvSpPr>
          <p:nvPr/>
        </p:nvSpPr>
        <p:spPr bwMode="auto">
          <a:xfrm>
            <a:off x="8975725" y="3429001"/>
            <a:ext cx="1905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50000"/>
              </a:spcBef>
              <a:buClrTx/>
              <a:buSzTx/>
              <a:buFontTx/>
              <a:buNone/>
            </a:pPr>
            <a:r>
              <a:rPr lang="en-GB" altLang="en-US" sz="2000" b="1">
                <a:latin typeface="Arial" panose="020B0604020202020204" pitchFamily="34" charset="0"/>
              </a:rPr>
              <a:t>Strategies</a:t>
            </a:r>
          </a:p>
        </p:txBody>
      </p:sp>
      <p:sp>
        <p:nvSpPr>
          <p:cNvPr id="48161" name="Line 44"/>
          <p:cNvSpPr>
            <a:spLocks noChangeShapeType="1"/>
          </p:cNvSpPr>
          <p:nvPr/>
        </p:nvSpPr>
        <p:spPr bwMode="auto">
          <a:xfrm>
            <a:off x="6743700" y="2924175"/>
            <a:ext cx="381000" cy="15240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152510991"/>
      </p:ext>
    </p:extLst>
  </p:cSld>
  <p:clrMapOvr>
    <a:masterClrMapping/>
  </p:clrMapOvr>
  <p:timing>
    <p:tnLst>
      <p:par>
        <p:cTn id="1" dur="indefinite" restart="never" nodeType="tmRoot"/>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1068</TotalTime>
  <Words>1308</Words>
  <Application>Microsoft Office PowerPoint</Application>
  <PresentationFormat>Widescreen</PresentationFormat>
  <Paragraphs>119</Paragraphs>
  <Slides>28</Slides>
  <Notes>3</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Arial</vt:lpstr>
      <vt:lpstr>Arial</vt:lpstr>
      <vt:lpstr>Calibri</vt:lpstr>
      <vt:lpstr>Century Gothic</vt:lpstr>
      <vt:lpstr>Franklin Gothic Book</vt:lpstr>
      <vt:lpstr>Frutiger LT 45 Light</vt:lpstr>
      <vt:lpstr>Times New Roman</vt:lpstr>
      <vt:lpstr>Wingdings 2</vt:lpstr>
      <vt:lpstr>Crop</vt:lpstr>
      <vt:lpstr>Organisational Consultancy</vt:lpstr>
      <vt:lpstr>Module Overview </vt:lpstr>
      <vt:lpstr>What we mean by Consultancy</vt:lpstr>
      <vt:lpstr>What we mean by Consultancy</vt:lpstr>
      <vt:lpstr>What we mean by Consultancy </vt:lpstr>
      <vt:lpstr>Consultants = Change</vt:lpstr>
      <vt:lpstr>Intervention Styles</vt:lpstr>
      <vt:lpstr>PowerPoint Presentation</vt:lpstr>
      <vt:lpstr>Brand Sustainability</vt:lpstr>
      <vt:lpstr>PowerPoint Presentation</vt:lpstr>
      <vt:lpstr>PowerPoint Presentation</vt:lpstr>
      <vt:lpstr>Marriott International - A Brand Leader Offering the most powerful portfolio in the industry, our 30 brands and 7,000+ properties across 131 countries and territories give people more ways to connect, experience and expand their world </vt:lpstr>
      <vt:lpstr>What is a Brand Standard Audit </vt:lpstr>
      <vt:lpstr>Brand Management </vt:lpstr>
      <vt:lpstr>Customer Service </vt:lpstr>
      <vt:lpstr>Brand Value </vt:lpstr>
      <vt:lpstr>Perspectives </vt:lpstr>
      <vt:lpstr>Consultancy Report </vt:lpstr>
      <vt:lpstr>Exercise</vt:lpstr>
      <vt:lpstr>PowerPoint Presentation</vt:lpstr>
      <vt:lpstr>Perspectives Helpful to the consultant….. Hilltops… </vt:lpstr>
      <vt:lpstr>McKinsey 7S</vt:lpstr>
      <vt:lpstr>Kubler-Ross Model </vt:lpstr>
      <vt:lpstr>The Organisational Context</vt:lpstr>
      <vt:lpstr>Analytical Framework </vt:lpstr>
      <vt:lpstr>SWOT analysis</vt:lpstr>
      <vt:lpstr>PowerPoint Presentation</vt:lpstr>
      <vt:lpstr>Gerry Egan’s ‘Model B’</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dc:title>
  <dc:creator>Samantha Birdsell</dc:creator>
  <cp:lastModifiedBy>Samantha Birdsell</cp:lastModifiedBy>
  <cp:revision>17</cp:revision>
  <dcterms:created xsi:type="dcterms:W3CDTF">2020-04-21T17:03:25Z</dcterms:created>
  <dcterms:modified xsi:type="dcterms:W3CDTF">2020-04-29T07:36:23Z</dcterms:modified>
</cp:coreProperties>
</file>