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59" r:id="rId4"/>
    <p:sldId id="260" r:id="rId5"/>
    <p:sldId id="262" r:id="rId6"/>
    <p:sldId id="261"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05FD6-31B0-45BD-A7C7-9FEF66CD455B}" v="30" dt="2025-01-31T18:18:15.424"/>
    <p1510:client id="{FED4EA35-D971-4135-A2D3-3366C5D164D9}" v="1" dt="2025-01-31T19:37:39.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9" autoAdjust="0"/>
    <p:restoredTop sz="47630" autoAdjust="0"/>
  </p:normalViewPr>
  <p:slideViewPr>
    <p:cSldViewPr snapToGrid="0">
      <p:cViewPr varScale="1">
        <p:scale>
          <a:sx n="55" d="100"/>
          <a:sy n="55" d="100"/>
        </p:scale>
        <p:origin x="202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 Welch" userId="4757dfa6-41ef-48ae-9964-c190983ce9a7" providerId="ADAL" clId="{FED4EA35-D971-4135-A2D3-3366C5D164D9}"/>
    <pc:docChg chg="modSld">
      <pc:chgData name="Ant Welch" userId="4757dfa6-41ef-48ae-9964-c190983ce9a7" providerId="ADAL" clId="{FED4EA35-D971-4135-A2D3-3366C5D164D9}" dt="2025-01-31T19:37:44.219" v="29" actId="113"/>
      <pc:docMkLst>
        <pc:docMk/>
      </pc:docMkLst>
      <pc:sldChg chg="modSp mod">
        <pc:chgData name="Ant Welch" userId="4757dfa6-41ef-48ae-9964-c190983ce9a7" providerId="ADAL" clId="{FED4EA35-D971-4135-A2D3-3366C5D164D9}" dt="2025-01-31T19:37:44.219" v="29" actId="113"/>
        <pc:sldMkLst>
          <pc:docMk/>
          <pc:sldMk cId="774910433" sldId="257"/>
        </pc:sldMkLst>
        <pc:spChg chg="mod">
          <ac:chgData name="Ant Welch" userId="4757dfa6-41ef-48ae-9964-c190983ce9a7" providerId="ADAL" clId="{FED4EA35-D971-4135-A2D3-3366C5D164D9}" dt="2025-01-31T19:37:44.219" v="29" actId="113"/>
          <ac:spMkLst>
            <pc:docMk/>
            <pc:sldMk cId="774910433" sldId="257"/>
            <ac:spMk id="7" creationId="{F1249F38-B099-F7B6-6BEB-828444FF94B3}"/>
          </ac:spMkLst>
        </pc:spChg>
      </pc:sldChg>
    </pc:docChg>
  </pc:docChgLst>
  <pc:docChgLst>
    <pc:chgData name="Ant Welch" userId="4757dfa6-41ef-48ae-9964-c190983ce9a7" providerId="ADAL" clId="{7D205FD6-31B0-45BD-A7C7-9FEF66CD455B}"/>
    <pc:docChg chg="undo custSel addSld delSld modSld sldOrd">
      <pc:chgData name="Ant Welch" userId="4757dfa6-41ef-48ae-9964-c190983ce9a7" providerId="ADAL" clId="{7D205FD6-31B0-45BD-A7C7-9FEF66CD455B}" dt="2025-01-31T19:19:36.880" v="4484" actId="20577"/>
      <pc:docMkLst>
        <pc:docMk/>
      </pc:docMkLst>
      <pc:sldChg chg="addSp delSp modSp new del mod setBg">
        <pc:chgData name="Ant Welch" userId="4757dfa6-41ef-48ae-9964-c190983ce9a7" providerId="ADAL" clId="{7D205FD6-31B0-45BD-A7C7-9FEF66CD455B}" dt="2025-01-31T17:21:47.684" v="56" actId="47"/>
        <pc:sldMkLst>
          <pc:docMk/>
          <pc:sldMk cId="2420290971" sldId="256"/>
        </pc:sldMkLst>
        <pc:spChg chg="del">
          <ac:chgData name="Ant Welch" userId="4757dfa6-41ef-48ae-9964-c190983ce9a7" providerId="ADAL" clId="{7D205FD6-31B0-45BD-A7C7-9FEF66CD455B}" dt="2025-01-31T17:15:22.873" v="13" actId="478"/>
          <ac:spMkLst>
            <pc:docMk/>
            <pc:sldMk cId="2420290971" sldId="256"/>
            <ac:spMk id="2" creationId="{F9E3F1D0-B1B6-2610-C744-6CB84E3C8DF8}"/>
          </ac:spMkLst>
        </pc:spChg>
        <pc:spChg chg="del">
          <ac:chgData name="Ant Welch" userId="4757dfa6-41ef-48ae-9964-c190983ce9a7" providerId="ADAL" clId="{7D205FD6-31B0-45BD-A7C7-9FEF66CD455B}" dt="2025-01-31T17:15:26.173" v="14" actId="478"/>
          <ac:spMkLst>
            <pc:docMk/>
            <pc:sldMk cId="2420290971" sldId="256"/>
            <ac:spMk id="3" creationId="{3A44C74D-714A-7EA3-9A84-ECEF02DDEC59}"/>
          </ac:spMkLst>
        </pc:spChg>
        <pc:picChg chg="add mod">
          <ac:chgData name="Ant Welch" userId="4757dfa6-41ef-48ae-9964-c190983ce9a7" providerId="ADAL" clId="{7D205FD6-31B0-45BD-A7C7-9FEF66CD455B}" dt="2025-01-31T17:15:06.864" v="12" actId="14100"/>
          <ac:picMkLst>
            <pc:docMk/>
            <pc:sldMk cId="2420290971" sldId="256"/>
            <ac:picMk id="5" creationId="{0168B54F-99DB-6C1C-EC53-B80A7884EEB2}"/>
          </ac:picMkLst>
        </pc:picChg>
        <pc:picChg chg="add mod">
          <ac:chgData name="Ant Welch" userId="4757dfa6-41ef-48ae-9964-c190983ce9a7" providerId="ADAL" clId="{7D205FD6-31B0-45BD-A7C7-9FEF66CD455B}" dt="2025-01-31T17:16:55.140" v="21" actId="14100"/>
          <ac:picMkLst>
            <pc:docMk/>
            <pc:sldMk cId="2420290971" sldId="256"/>
            <ac:picMk id="7" creationId="{00C2C708-F2B4-69DC-5847-4A80FC23FFE4}"/>
          </ac:picMkLst>
        </pc:picChg>
      </pc:sldChg>
      <pc:sldChg chg="addSp delSp modSp new mod modTransition setBg modNotesTx">
        <pc:chgData name="Ant Welch" userId="4757dfa6-41ef-48ae-9964-c190983ce9a7" providerId="ADAL" clId="{7D205FD6-31B0-45BD-A7C7-9FEF66CD455B}" dt="2025-01-31T17:48:37.500" v="674" actId="20577"/>
        <pc:sldMkLst>
          <pc:docMk/>
          <pc:sldMk cId="774910433" sldId="257"/>
        </pc:sldMkLst>
        <pc:spChg chg="del">
          <ac:chgData name="Ant Welch" userId="4757dfa6-41ef-48ae-9964-c190983ce9a7" providerId="ADAL" clId="{7D205FD6-31B0-45BD-A7C7-9FEF66CD455B}" dt="2025-01-31T17:18:18.672" v="23" actId="478"/>
          <ac:spMkLst>
            <pc:docMk/>
            <pc:sldMk cId="774910433" sldId="257"/>
            <ac:spMk id="2" creationId="{9B864D5A-39F3-1BD3-D075-D32D16750A10}"/>
          </ac:spMkLst>
        </pc:spChg>
        <pc:spChg chg="del">
          <ac:chgData name="Ant Welch" userId="4757dfa6-41ef-48ae-9964-c190983ce9a7" providerId="ADAL" clId="{7D205FD6-31B0-45BD-A7C7-9FEF66CD455B}" dt="2025-01-31T17:18:21.020" v="24" actId="478"/>
          <ac:spMkLst>
            <pc:docMk/>
            <pc:sldMk cId="774910433" sldId="257"/>
            <ac:spMk id="3" creationId="{E6766119-D8A7-F630-6845-15FC99A2523C}"/>
          </ac:spMkLst>
        </pc:spChg>
        <pc:spChg chg="add mod">
          <ac:chgData name="Ant Welch" userId="4757dfa6-41ef-48ae-9964-c190983ce9a7" providerId="ADAL" clId="{7D205FD6-31B0-45BD-A7C7-9FEF66CD455B}" dt="2025-01-31T17:35:57.719" v="340" actId="255"/>
          <ac:spMkLst>
            <pc:docMk/>
            <pc:sldMk cId="774910433" sldId="257"/>
            <ac:spMk id="7" creationId="{F1249F38-B099-F7B6-6BEB-828444FF94B3}"/>
          </ac:spMkLst>
        </pc:spChg>
        <pc:spChg chg="add">
          <ac:chgData name="Ant Welch" userId="4757dfa6-41ef-48ae-9964-c190983ce9a7" providerId="ADAL" clId="{7D205FD6-31B0-45BD-A7C7-9FEF66CD455B}" dt="2025-01-31T17:22:22.093" v="58"/>
          <ac:spMkLst>
            <pc:docMk/>
            <pc:sldMk cId="774910433" sldId="257"/>
            <ac:spMk id="8" creationId="{3B85574B-2783-4BCB-168C-29D2B4169E62}"/>
          </ac:spMkLst>
        </pc:spChg>
        <pc:spChg chg="add">
          <ac:chgData name="Ant Welch" userId="4757dfa6-41ef-48ae-9964-c190983ce9a7" providerId="ADAL" clId="{7D205FD6-31B0-45BD-A7C7-9FEF66CD455B}" dt="2025-01-31T17:22:32.696" v="59"/>
          <ac:spMkLst>
            <pc:docMk/>
            <pc:sldMk cId="774910433" sldId="257"/>
            <ac:spMk id="9" creationId="{8411D820-20B9-313B-23F3-16D654B82F0C}"/>
          </ac:spMkLst>
        </pc:spChg>
        <pc:picChg chg="add mod">
          <ac:chgData name="Ant Welch" userId="4757dfa6-41ef-48ae-9964-c190983ce9a7" providerId="ADAL" clId="{7D205FD6-31B0-45BD-A7C7-9FEF66CD455B}" dt="2025-01-31T17:34:20.794" v="333" actId="14100"/>
          <ac:picMkLst>
            <pc:docMk/>
            <pc:sldMk cId="774910433" sldId="257"/>
            <ac:picMk id="5" creationId="{CEF62CBE-4F44-5C41-C8D4-D8E309A53D6B}"/>
          </ac:picMkLst>
        </pc:picChg>
        <pc:picChg chg="add mod">
          <ac:chgData name="Ant Welch" userId="4757dfa6-41ef-48ae-9964-c190983ce9a7" providerId="ADAL" clId="{7D205FD6-31B0-45BD-A7C7-9FEF66CD455B}" dt="2025-01-31T17:34:27.327" v="334" actId="14100"/>
          <ac:picMkLst>
            <pc:docMk/>
            <pc:sldMk cId="774910433" sldId="257"/>
            <ac:picMk id="6" creationId="{E841FE3D-01A8-CC8B-21EC-CD16511CDE3E}"/>
          </ac:picMkLst>
        </pc:picChg>
      </pc:sldChg>
      <pc:sldChg chg="modSp add mod modNotesTx">
        <pc:chgData name="Ant Welch" userId="4757dfa6-41ef-48ae-9964-c190983ce9a7" providerId="ADAL" clId="{7D205FD6-31B0-45BD-A7C7-9FEF66CD455B}" dt="2025-01-31T18:05:32.328" v="1654" actId="20577"/>
        <pc:sldMkLst>
          <pc:docMk/>
          <pc:sldMk cId="3564446934" sldId="258"/>
        </pc:sldMkLst>
        <pc:spChg chg="mod">
          <ac:chgData name="Ant Welch" userId="4757dfa6-41ef-48ae-9964-c190983ce9a7" providerId="ADAL" clId="{7D205FD6-31B0-45BD-A7C7-9FEF66CD455B}" dt="2025-01-31T17:57:04.591" v="1087" actId="20577"/>
          <ac:spMkLst>
            <pc:docMk/>
            <pc:sldMk cId="3564446934" sldId="258"/>
            <ac:spMk id="7" creationId="{61EED2A7-5FA4-A9B2-2EE9-9C7C347A61FA}"/>
          </ac:spMkLst>
        </pc:spChg>
      </pc:sldChg>
      <pc:sldChg chg="modSp add mod modNotesTx">
        <pc:chgData name="Ant Welch" userId="4757dfa6-41ef-48ae-9964-c190983ce9a7" providerId="ADAL" clId="{7D205FD6-31B0-45BD-A7C7-9FEF66CD455B}" dt="2025-01-31T18:17:49.315" v="2490" actId="20577"/>
        <pc:sldMkLst>
          <pc:docMk/>
          <pc:sldMk cId="3090991097" sldId="259"/>
        </pc:sldMkLst>
        <pc:spChg chg="mod">
          <ac:chgData name="Ant Welch" userId="4757dfa6-41ef-48ae-9964-c190983ce9a7" providerId="ADAL" clId="{7D205FD6-31B0-45BD-A7C7-9FEF66CD455B}" dt="2025-01-31T18:12:55.204" v="2197" actId="113"/>
          <ac:spMkLst>
            <pc:docMk/>
            <pc:sldMk cId="3090991097" sldId="259"/>
            <ac:spMk id="7" creationId="{C313D948-8D5C-737A-3120-DFB3E49F392A}"/>
          </ac:spMkLst>
        </pc:spChg>
      </pc:sldChg>
      <pc:sldChg chg="modSp add del mod modNotesTx">
        <pc:chgData name="Ant Welch" userId="4757dfa6-41ef-48ae-9964-c190983ce9a7" providerId="ADAL" clId="{7D205FD6-31B0-45BD-A7C7-9FEF66CD455B}" dt="2025-01-31T18:26:17.522" v="2901" actId="20577"/>
        <pc:sldMkLst>
          <pc:docMk/>
          <pc:sldMk cId="399041666" sldId="260"/>
        </pc:sldMkLst>
        <pc:spChg chg="mod">
          <ac:chgData name="Ant Welch" userId="4757dfa6-41ef-48ae-9964-c190983ce9a7" providerId="ADAL" clId="{7D205FD6-31B0-45BD-A7C7-9FEF66CD455B}" dt="2025-01-31T18:20:29.460" v="2595" actId="313"/>
          <ac:spMkLst>
            <pc:docMk/>
            <pc:sldMk cId="399041666" sldId="260"/>
            <ac:spMk id="7" creationId="{9DF5A028-D045-C510-DF6E-AF3BC84A4337}"/>
          </ac:spMkLst>
        </pc:spChg>
      </pc:sldChg>
      <pc:sldChg chg="modSp add mod modNotesTx">
        <pc:chgData name="Ant Welch" userId="4757dfa6-41ef-48ae-9964-c190983ce9a7" providerId="ADAL" clId="{7D205FD6-31B0-45BD-A7C7-9FEF66CD455B}" dt="2025-01-31T18:39:29.749" v="3484"/>
        <pc:sldMkLst>
          <pc:docMk/>
          <pc:sldMk cId="753952700" sldId="261"/>
        </pc:sldMkLst>
        <pc:spChg chg="mod">
          <ac:chgData name="Ant Welch" userId="4757dfa6-41ef-48ae-9964-c190983ce9a7" providerId="ADAL" clId="{7D205FD6-31B0-45BD-A7C7-9FEF66CD455B}" dt="2025-01-31T18:29:25.916" v="3009" actId="20577"/>
          <ac:spMkLst>
            <pc:docMk/>
            <pc:sldMk cId="753952700" sldId="261"/>
            <ac:spMk id="7" creationId="{C13E6AF1-DAE1-EFFB-B303-A830445A8E8B}"/>
          </ac:spMkLst>
        </pc:spChg>
      </pc:sldChg>
      <pc:sldChg chg="add del setBg">
        <pc:chgData name="Ant Welch" userId="4757dfa6-41ef-48ae-9964-c190983ce9a7" providerId="ADAL" clId="{7D205FD6-31B0-45BD-A7C7-9FEF66CD455B}" dt="2025-01-31T18:18:08.054" v="2492"/>
        <pc:sldMkLst>
          <pc:docMk/>
          <pc:sldMk cId="357518662" sldId="262"/>
        </pc:sldMkLst>
      </pc:sldChg>
      <pc:sldChg chg="add del setBg">
        <pc:chgData name="Ant Welch" userId="4757dfa6-41ef-48ae-9964-c190983ce9a7" providerId="ADAL" clId="{7D205FD6-31B0-45BD-A7C7-9FEF66CD455B}" dt="2025-01-31T18:18:15.417" v="2494"/>
        <pc:sldMkLst>
          <pc:docMk/>
          <pc:sldMk cId="2489759205" sldId="262"/>
        </pc:sldMkLst>
      </pc:sldChg>
      <pc:sldChg chg="modSp add mod ord modNotesTx">
        <pc:chgData name="Ant Welch" userId="4757dfa6-41ef-48ae-9964-c190983ce9a7" providerId="ADAL" clId="{7D205FD6-31B0-45BD-A7C7-9FEF66CD455B}" dt="2025-01-31T18:30:53.635" v="3073" actId="20577"/>
        <pc:sldMkLst>
          <pc:docMk/>
          <pc:sldMk cId="3935159562" sldId="262"/>
        </pc:sldMkLst>
        <pc:spChg chg="mod">
          <ac:chgData name="Ant Welch" userId="4757dfa6-41ef-48ae-9964-c190983ce9a7" providerId="ADAL" clId="{7D205FD6-31B0-45BD-A7C7-9FEF66CD455B}" dt="2025-01-31T18:30:53.635" v="3073" actId="20577"/>
          <ac:spMkLst>
            <pc:docMk/>
            <pc:sldMk cId="3935159562" sldId="262"/>
            <ac:spMk id="7" creationId="{DF36B4B4-3E97-83FA-4311-8C05B5826465}"/>
          </ac:spMkLst>
        </pc:spChg>
      </pc:sldChg>
      <pc:sldChg chg="modSp add mod modNotesTx">
        <pc:chgData name="Ant Welch" userId="4757dfa6-41ef-48ae-9964-c190983ce9a7" providerId="ADAL" clId="{7D205FD6-31B0-45BD-A7C7-9FEF66CD455B}" dt="2025-01-31T18:43:26.806" v="3684" actId="20577"/>
        <pc:sldMkLst>
          <pc:docMk/>
          <pc:sldMk cId="3099340161" sldId="263"/>
        </pc:sldMkLst>
        <pc:spChg chg="mod">
          <ac:chgData name="Ant Welch" userId="4757dfa6-41ef-48ae-9964-c190983ce9a7" providerId="ADAL" clId="{7D205FD6-31B0-45BD-A7C7-9FEF66CD455B}" dt="2025-01-31T18:38:19.666" v="3462" actId="20577"/>
          <ac:spMkLst>
            <pc:docMk/>
            <pc:sldMk cId="3099340161" sldId="263"/>
            <ac:spMk id="7" creationId="{73C18E65-22CB-4D07-D680-B6EE77EC414A}"/>
          </ac:spMkLst>
        </pc:spChg>
      </pc:sldChg>
      <pc:sldChg chg="modSp add mod modNotesTx">
        <pc:chgData name="Ant Welch" userId="4757dfa6-41ef-48ae-9964-c190983ce9a7" providerId="ADAL" clId="{7D205FD6-31B0-45BD-A7C7-9FEF66CD455B}" dt="2025-01-31T18:49:07.728" v="4028" actId="20577"/>
        <pc:sldMkLst>
          <pc:docMk/>
          <pc:sldMk cId="635075298" sldId="264"/>
        </pc:sldMkLst>
        <pc:spChg chg="mod">
          <ac:chgData name="Ant Welch" userId="4757dfa6-41ef-48ae-9964-c190983ce9a7" providerId="ADAL" clId="{7D205FD6-31B0-45BD-A7C7-9FEF66CD455B}" dt="2025-01-31T18:45:01.825" v="3773" actId="20577"/>
          <ac:spMkLst>
            <pc:docMk/>
            <pc:sldMk cId="635075298" sldId="264"/>
            <ac:spMk id="7" creationId="{D21218D3-0CC6-B652-7126-649B9CFD8DCC}"/>
          </ac:spMkLst>
        </pc:spChg>
      </pc:sldChg>
      <pc:sldChg chg="modSp add mod modNotesTx">
        <pc:chgData name="Ant Welch" userId="4757dfa6-41ef-48ae-9964-c190983ce9a7" providerId="ADAL" clId="{7D205FD6-31B0-45BD-A7C7-9FEF66CD455B}" dt="2025-01-31T19:19:36.880" v="4484" actId="20577"/>
        <pc:sldMkLst>
          <pc:docMk/>
          <pc:sldMk cId="3865784981" sldId="265"/>
        </pc:sldMkLst>
        <pc:spChg chg="mod">
          <ac:chgData name="Ant Welch" userId="4757dfa6-41ef-48ae-9964-c190983ce9a7" providerId="ADAL" clId="{7D205FD6-31B0-45BD-A7C7-9FEF66CD455B}" dt="2025-01-31T18:50:16.829" v="4076" actId="113"/>
          <ac:spMkLst>
            <pc:docMk/>
            <pc:sldMk cId="3865784981" sldId="265"/>
            <ac:spMk id="7" creationId="{67F4CE7A-CD48-2C1B-17FD-236CAB0858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563C5-7486-438B-BB7C-27CAC893EF9C}"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4F882F-EA1D-4652-8578-38C044A2CBB4}" type="slidenum">
              <a:rPr lang="en-GB" smtClean="0"/>
              <a:t>‹#›</a:t>
            </a:fld>
            <a:endParaRPr lang="en-GB"/>
          </a:p>
        </p:txBody>
      </p:sp>
    </p:spTree>
    <p:extLst>
      <p:ext uri="{BB962C8B-B14F-4D97-AF65-F5344CB8AC3E}">
        <p14:creationId xmlns:p14="http://schemas.microsoft.com/office/powerpoint/2010/main" val="3885240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thanks for joining this presentation. The intended audience would be a group of my peers as part of the doctoral research college and that's why I've included a couple of slides where there would be opportunity for group discussion in breakout rooms, if this were to be a real presentation. In this presentation I will be critically reviewing Sverre Spoelstra's 2023 paper: Taking credit for stupidity: On being a student in the performative university. So, my perspective is that the paper presents what I think is something of a counter intuitive perspective. It argues that stupidity, instead of being seen as something negative or an obstacle to learning, can be perceived as providing a useful function to learning in general and in this instance, in academic settings specifically. My intention is to explore that argument, consider its epistemological and ontological perspectives, consider any ethical implications and relevance to any wider considerations and recommendations.</a:t>
            </a:r>
          </a:p>
        </p:txBody>
      </p:sp>
      <p:sp>
        <p:nvSpPr>
          <p:cNvPr id="4" name="Slide Number Placeholder 3"/>
          <p:cNvSpPr>
            <a:spLocks noGrp="1"/>
          </p:cNvSpPr>
          <p:nvPr>
            <p:ph type="sldNum" sz="quarter" idx="5"/>
          </p:nvPr>
        </p:nvSpPr>
        <p:spPr/>
        <p:txBody>
          <a:bodyPr/>
          <a:lstStyle/>
          <a:p>
            <a:fld id="{D34F882F-EA1D-4652-8578-38C044A2CBB4}" type="slidenum">
              <a:rPr lang="en-GB" smtClean="0"/>
              <a:t>1</a:t>
            </a:fld>
            <a:endParaRPr lang="en-GB"/>
          </a:p>
        </p:txBody>
      </p:sp>
    </p:spTree>
    <p:extLst>
      <p:ext uri="{BB962C8B-B14F-4D97-AF65-F5344CB8AC3E}">
        <p14:creationId xmlns:p14="http://schemas.microsoft.com/office/powerpoint/2010/main" val="1322682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paper, Spoelstra challenges the traditional view that stupidity is something that is purely a negative feature. He distinguishes between functional stupidity, as defined by Alvesson and Spicer (2012) where the perspective is that this suppresses critical thinking in preference of organisations being efficient and productive. He uses the phrase desirable stupidity which he says refers to a state of mind where an individual may be uncertain about a concept or have what he calls unfinished thoughts that are perfectly normal parts of a learning journey. I think this is an interesting point as my original professional qualifications are as a primary school teacher. I have personally witnessed young children easily being willing to not immediately know an answer or solution to a problem. They are prepared to try out new things and then leave situations without necessarily working something out. As my main interest is currently on the concept of functional stupidity, I think it is interesting to consider the notion of stupidity being ‘not yet knowing’ which may then encourage an individual to think and reflect more deeply. A question that could be considered here is, can you think of a time where you were uncertain or confused and where this helped you and drove you forward to learn something new?</a:t>
            </a:r>
          </a:p>
        </p:txBody>
      </p:sp>
      <p:sp>
        <p:nvSpPr>
          <p:cNvPr id="4" name="Slide Number Placeholder 3"/>
          <p:cNvSpPr>
            <a:spLocks noGrp="1"/>
          </p:cNvSpPr>
          <p:nvPr>
            <p:ph type="sldNum" sz="quarter" idx="5"/>
          </p:nvPr>
        </p:nvSpPr>
        <p:spPr/>
        <p:txBody>
          <a:bodyPr/>
          <a:lstStyle/>
          <a:p>
            <a:fld id="{D34F882F-EA1D-4652-8578-38C044A2CBB4}" type="slidenum">
              <a:rPr lang="en-GB" smtClean="0"/>
              <a:t>2</a:t>
            </a:fld>
            <a:endParaRPr lang="en-GB"/>
          </a:p>
        </p:txBody>
      </p:sp>
    </p:spTree>
    <p:extLst>
      <p:ext uri="{BB962C8B-B14F-4D97-AF65-F5344CB8AC3E}">
        <p14:creationId xmlns:p14="http://schemas.microsoft.com/office/powerpoint/2010/main" val="2409934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48264-39F8-D6F7-734B-0F244E0D84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AD35D0-BC85-90CB-B42E-BA31BEFB76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FA2FD8-C71A-75C5-B979-0151F4358292}"/>
              </a:ext>
            </a:extLst>
          </p:cNvPr>
          <p:cNvSpPr>
            <a:spLocks noGrp="1"/>
          </p:cNvSpPr>
          <p:nvPr>
            <p:ph type="body" idx="1"/>
          </p:nvPr>
        </p:nvSpPr>
        <p:spPr/>
        <p:txBody>
          <a:bodyPr/>
          <a:lstStyle/>
          <a:p>
            <a:r>
              <a:rPr lang="en-GB" dirty="0"/>
              <a:t>From a review of the paper, it appears that Spoelstra, from an epistemological position, argues that knowledge should be viewed more of an evolving process rather than a final product. His ontology is constructivist, viewing universities as socially constructed places which are shaped by external pressures rather than fixed entities in themselves. It appears that this contrasts with Alvesson &amp; Spicer’s position that functional stupidity is linked to how organisations consciously suppress critical and reflective thinking to ensure stability, consistency and productivity. Here, an interesting question to consider might be, do you agree that knowledge is best viewed as a process rather than a fixed product? A follow up might be why, or why not?</a:t>
            </a:r>
          </a:p>
        </p:txBody>
      </p:sp>
      <p:sp>
        <p:nvSpPr>
          <p:cNvPr id="4" name="Slide Number Placeholder 3">
            <a:extLst>
              <a:ext uri="{FF2B5EF4-FFF2-40B4-BE49-F238E27FC236}">
                <a16:creationId xmlns:a16="http://schemas.microsoft.com/office/drawing/2014/main" id="{BF6882E4-61E4-76EF-E0CA-B0135C466B37}"/>
              </a:ext>
            </a:extLst>
          </p:cNvPr>
          <p:cNvSpPr>
            <a:spLocks noGrp="1"/>
          </p:cNvSpPr>
          <p:nvPr>
            <p:ph type="sldNum" sz="quarter" idx="5"/>
          </p:nvPr>
        </p:nvSpPr>
        <p:spPr/>
        <p:txBody>
          <a:bodyPr/>
          <a:lstStyle/>
          <a:p>
            <a:fld id="{D34F882F-EA1D-4652-8578-38C044A2CBB4}" type="slidenum">
              <a:rPr lang="en-GB" smtClean="0"/>
              <a:t>3</a:t>
            </a:fld>
            <a:endParaRPr lang="en-GB"/>
          </a:p>
        </p:txBody>
      </p:sp>
    </p:spTree>
    <p:extLst>
      <p:ext uri="{BB962C8B-B14F-4D97-AF65-F5344CB8AC3E}">
        <p14:creationId xmlns:p14="http://schemas.microsoft.com/office/powerpoint/2010/main" val="2206086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359A-CBB4-2137-ED4A-ABEF4DF2D2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D0215D-8DC0-FC21-346E-8F5630D586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9BFB3-B8E0-DA6F-1EC4-ADC3674255C7}"/>
              </a:ext>
            </a:extLst>
          </p:cNvPr>
          <p:cNvSpPr>
            <a:spLocks noGrp="1"/>
          </p:cNvSpPr>
          <p:nvPr>
            <p:ph type="body" idx="1"/>
          </p:nvPr>
        </p:nvSpPr>
        <p:spPr/>
        <p:txBody>
          <a:bodyPr/>
          <a:lstStyle/>
          <a:p>
            <a:r>
              <a:rPr lang="en-GB" dirty="0"/>
              <a:t>Spoelstra's argument appears to have strong ethical implications. A performative university’s focus on measurable successes will discourage deep intellectual engagement. Students may feel a pressure to produce what is seen as a “correct” answer rather than be willing to take an intellectual risk. As I mentioned in an earlier slide, very young students, in general, are more than willing to exist in this uncertain “state of mind”. The emphasis on performativity may lead to anxiety, disengagement and even thoughts of what is the purpose in learning? Ethically, this raises the question about the real role of education: is it to produce efficient workers with sufficient knowledge or to create genuine intellectual growth? This might be a broader question for you to consider as well as a question for feedback here which might be, have performative pressures affected your own approach to learning? How?</a:t>
            </a:r>
          </a:p>
        </p:txBody>
      </p:sp>
      <p:sp>
        <p:nvSpPr>
          <p:cNvPr id="4" name="Slide Number Placeholder 3">
            <a:extLst>
              <a:ext uri="{FF2B5EF4-FFF2-40B4-BE49-F238E27FC236}">
                <a16:creationId xmlns:a16="http://schemas.microsoft.com/office/drawing/2014/main" id="{EF26278B-0204-FE4F-070D-ECF7148E72BD}"/>
              </a:ext>
            </a:extLst>
          </p:cNvPr>
          <p:cNvSpPr>
            <a:spLocks noGrp="1"/>
          </p:cNvSpPr>
          <p:nvPr>
            <p:ph type="sldNum" sz="quarter" idx="5"/>
          </p:nvPr>
        </p:nvSpPr>
        <p:spPr/>
        <p:txBody>
          <a:bodyPr/>
          <a:lstStyle/>
          <a:p>
            <a:fld id="{D34F882F-EA1D-4652-8578-38C044A2CBB4}" type="slidenum">
              <a:rPr lang="en-GB" smtClean="0"/>
              <a:t>4</a:t>
            </a:fld>
            <a:endParaRPr lang="en-GB"/>
          </a:p>
        </p:txBody>
      </p:sp>
    </p:spTree>
    <p:extLst>
      <p:ext uri="{BB962C8B-B14F-4D97-AF65-F5344CB8AC3E}">
        <p14:creationId xmlns:p14="http://schemas.microsoft.com/office/powerpoint/2010/main" val="1878942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0EB15-2E7B-594E-117C-5B635A071C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2126FD-A65D-6CEB-C58E-4AF8F635E5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1BCD98-0DC9-D487-4D2E-DD71A9EAC23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groups, pairs, individually etc, consider the questions and be prepared to feed back when we return.</a:t>
            </a:r>
          </a:p>
          <a:p>
            <a:endParaRPr lang="en-GB" dirty="0"/>
          </a:p>
        </p:txBody>
      </p:sp>
      <p:sp>
        <p:nvSpPr>
          <p:cNvPr id="4" name="Slide Number Placeholder 3">
            <a:extLst>
              <a:ext uri="{FF2B5EF4-FFF2-40B4-BE49-F238E27FC236}">
                <a16:creationId xmlns:a16="http://schemas.microsoft.com/office/drawing/2014/main" id="{85A26114-9E02-85D5-F2FA-78B4D0AE1B28}"/>
              </a:ext>
            </a:extLst>
          </p:cNvPr>
          <p:cNvSpPr>
            <a:spLocks noGrp="1"/>
          </p:cNvSpPr>
          <p:nvPr>
            <p:ph type="sldNum" sz="quarter" idx="5"/>
          </p:nvPr>
        </p:nvSpPr>
        <p:spPr/>
        <p:txBody>
          <a:bodyPr/>
          <a:lstStyle/>
          <a:p>
            <a:fld id="{D34F882F-EA1D-4652-8578-38C044A2CBB4}" type="slidenum">
              <a:rPr lang="en-GB" smtClean="0"/>
              <a:t>5</a:t>
            </a:fld>
            <a:endParaRPr lang="en-GB"/>
          </a:p>
        </p:txBody>
      </p:sp>
    </p:spTree>
    <p:extLst>
      <p:ext uri="{BB962C8B-B14F-4D97-AF65-F5344CB8AC3E}">
        <p14:creationId xmlns:p14="http://schemas.microsoft.com/office/powerpoint/2010/main" val="953358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9F1B4-C95E-046E-DD9B-0CE42C5E8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639D07-8FC1-4726-6321-53085C75EB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352F24-240E-2F63-156B-AE8CB55004EC}"/>
              </a:ext>
            </a:extLst>
          </p:cNvPr>
          <p:cNvSpPr>
            <a:spLocks noGrp="1"/>
          </p:cNvSpPr>
          <p:nvPr>
            <p:ph type="body" idx="1"/>
          </p:nvPr>
        </p:nvSpPr>
        <p:spPr/>
        <p:txBody>
          <a:bodyPr/>
          <a:lstStyle/>
          <a:p>
            <a:r>
              <a:rPr lang="en-GB" dirty="0"/>
              <a:t>One of the paper's strengths is its apparent originality - it is interesting how it challenges academic discourse in relation to having an emphasis on measuring performance and encourages critical reflection on the role this plays in university settings. However, it appears to be purely theoretical and lacks empirical evidence. Also, I think it is interesting to note, as part of this review that, whilst it is critical of the performative pressures in universities, it does not offer clear solutions for ways in which universities can reconcile this. At the end of the day, they do need to provide measurable outcomes to be held to account but how do they successfully ensure robust intellectual exploration at the same time? If you were to challenge Spoelstra's argument, what issues would you raise?</a:t>
            </a:r>
          </a:p>
        </p:txBody>
      </p:sp>
      <p:sp>
        <p:nvSpPr>
          <p:cNvPr id="4" name="Slide Number Placeholder 3">
            <a:extLst>
              <a:ext uri="{FF2B5EF4-FFF2-40B4-BE49-F238E27FC236}">
                <a16:creationId xmlns:a16="http://schemas.microsoft.com/office/drawing/2014/main" id="{3D7F65D0-FFDD-6649-2D4B-26E1E4967D16}"/>
              </a:ext>
            </a:extLst>
          </p:cNvPr>
          <p:cNvSpPr>
            <a:spLocks noGrp="1"/>
          </p:cNvSpPr>
          <p:nvPr>
            <p:ph type="sldNum" sz="quarter" idx="5"/>
          </p:nvPr>
        </p:nvSpPr>
        <p:spPr/>
        <p:txBody>
          <a:bodyPr/>
          <a:lstStyle/>
          <a:p>
            <a:fld id="{D34F882F-EA1D-4652-8578-38C044A2CBB4}" type="slidenum">
              <a:rPr lang="en-GB" smtClean="0"/>
              <a:t>6</a:t>
            </a:fld>
            <a:endParaRPr lang="en-GB"/>
          </a:p>
        </p:txBody>
      </p:sp>
    </p:spTree>
    <p:extLst>
      <p:ext uri="{BB962C8B-B14F-4D97-AF65-F5344CB8AC3E}">
        <p14:creationId xmlns:p14="http://schemas.microsoft.com/office/powerpoint/2010/main" val="2295597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D9A0F-D9EC-74AB-D7FC-2BD78B2137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51919A-2067-6E08-2576-159B20A939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C106F9-3F06-69EC-FB8A-6D02ED4172F8}"/>
              </a:ext>
            </a:extLst>
          </p:cNvPr>
          <p:cNvSpPr>
            <a:spLocks noGrp="1"/>
          </p:cNvSpPr>
          <p:nvPr>
            <p:ph type="body" idx="1"/>
          </p:nvPr>
        </p:nvSpPr>
        <p:spPr/>
        <p:txBody>
          <a:bodyPr/>
          <a:lstStyle/>
          <a:p>
            <a:r>
              <a:rPr lang="en-GB" dirty="0"/>
              <a:t>Spoelstra's work does sit within a wider discussion on organisational and educational structures. His argument connects with Alvesson and Spicer’s theory of functional stupidity but in this paper, he shifts the focus from the organisations to the individual students. Paulsen’s (2017) paper on compliance and meaningless work reinforces the idea that performative pressures lead individuals to disengage. Similarly, Bush (2008) considers how leadership and managerial approaches in education prioritise performance measures over any form of meaningful learning. Something to consider, can you think of other sectors or professions where the emphasis on performative pressures actively suppresses critical thinking?</a:t>
            </a:r>
          </a:p>
        </p:txBody>
      </p:sp>
      <p:sp>
        <p:nvSpPr>
          <p:cNvPr id="4" name="Slide Number Placeholder 3">
            <a:extLst>
              <a:ext uri="{FF2B5EF4-FFF2-40B4-BE49-F238E27FC236}">
                <a16:creationId xmlns:a16="http://schemas.microsoft.com/office/drawing/2014/main" id="{B7D1DEB2-241C-33C8-240A-57D54A5A4F34}"/>
              </a:ext>
            </a:extLst>
          </p:cNvPr>
          <p:cNvSpPr>
            <a:spLocks noGrp="1"/>
          </p:cNvSpPr>
          <p:nvPr>
            <p:ph type="sldNum" sz="quarter" idx="5"/>
          </p:nvPr>
        </p:nvSpPr>
        <p:spPr/>
        <p:txBody>
          <a:bodyPr/>
          <a:lstStyle/>
          <a:p>
            <a:fld id="{D34F882F-EA1D-4652-8578-38C044A2CBB4}" type="slidenum">
              <a:rPr lang="en-GB" smtClean="0"/>
              <a:t>7</a:t>
            </a:fld>
            <a:endParaRPr lang="en-GB"/>
          </a:p>
        </p:txBody>
      </p:sp>
    </p:spTree>
    <p:extLst>
      <p:ext uri="{BB962C8B-B14F-4D97-AF65-F5344CB8AC3E}">
        <p14:creationId xmlns:p14="http://schemas.microsoft.com/office/powerpoint/2010/main" val="1082655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2AE25-C77D-E68A-61CA-88D87ACB9A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B5C969-5284-840B-3122-D50FB827F8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736CE-065D-5595-30FB-27E361F81C57}"/>
              </a:ext>
            </a:extLst>
          </p:cNvPr>
          <p:cNvSpPr>
            <a:spLocks noGrp="1"/>
          </p:cNvSpPr>
          <p:nvPr>
            <p:ph type="body" idx="1"/>
          </p:nvPr>
        </p:nvSpPr>
        <p:spPr/>
        <p:txBody>
          <a:bodyPr/>
          <a:lstStyle/>
          <a:p>
            <a:r>
              <a:rPr lang="en-GB" dirty="0"/>
              <a:t>So, what does this mean for higher education? If Spoelstra’s position is correct, universities would need to reconsider how they assess and encourage learning. Intellectual curiosity should take precedent over performative measures of success. This might involve changes to assessment methods for example, such as a greater emphasis on reflective essays and research over fixed grading structures. With my earlier example of primary school students, in the Early Years in particular, exploratory learning is a natural part of their curriculum. Universities could create a safe space where “unfinished” or “incomplete” thoughts are welcomed, and indeed encouraged, as part of the learning process. As you are all participating in postgraduate studies, what changes do you think universities could implement to balance performance with intellectual curiosity?</a:t>
            </a:r>
          </a:p>
        </p:txBody>
      </p:sp>
      <p:sp>
        <p:nvSpPr>
          <p:cNvPr id="4" name="Slide Number Placeholder 3">
            <a:extLst>
              <a:ext uri="{FF2B5EF4-FFF2-40B4-BE49-F238E27FC236}">
                <a16:creationId xmlns:a16="http://schemas.microsoft.com/office/drawing/2014/main" id="{8705D257-A7CA-1AA0-058C-541DED101B52}"/>
              </a:ext>
            </a:extLst>
          </p:cNvPr>
          <p:cNvSpPr>
            <a:spLocks noGrp="1"/>
          </p:cNvSpPr>
          <p:nvPr>
            <p:ph type="sldNum" sz="quarter" idx="5"/>
          </p:nvPr>
        </p:nvSpPr>
        <p:spPr/>
        <p:txBody>
          <a:bodyPr/>
          <a:lstStyle/>
          <a:p>
            <a:fld id="{D34F882F-EA1D-4652-8578-38C044A2CBB4}" type="slidenum">
              <a:rPr lang="en-GB" smtClean="0"/>
              <a:t>8</a:t>
            </a:fld>
            <a:endParaRPr lang="en-GB"/>
          </a:p>
        </p:txBody>
      </p:sp>
    </p:spTree>
    <p:extLst>
      <p:ext uri="{BB962C8B-B14F-4D97-AF65-F5344CB8AC3E}">
        <p14:creationId xmlns:p14="http://schemas.microsoft.com/office/powerpoint/2010/main" val="3570621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890DB-9578-E640-02F2-D30D8EF5A4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4047B5-04EB-973C-0DFC-508604CE87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A66E96-EEC2-B23C-7669-57C0CDA38F54}"/>
              </a:ext>
            </a:extLst>
          </p:cNvPr>
          <p:cNvSpPr>
            <a:spLocks noGrp="1"/>
          </p:cNvSpPr>
          <p:nvPr>
            <p:ph type="body" idx="1"/>
          </p:nvPr>
        </p:nvSpPr>
        <p:spPr/>
        <p:txBody>
          <a:bodyPr/>
          <a:lstStyle/>
          <a:p>
            <a:r>
              <a:rPr lang="en-GB" dirty="0"/>
              <a:t>In conclusion, Spoelstra's paper presents an interesting and potentially challenging take on performative educational settings - in this case, universities. He advocates for a more open-ended and exploratory approach to learning and, whilst his ideas are interesting, to me the challenge appears to be in translating them into classroom practice. From experience, I think it would be interesting to observe a conversation between an early years teacher and how they provide exploratory learning experiences on a daily basis and compare this with the perspective of students in higher education, subject to the associated performative pressures. Further research could explore how universities address this balancing act - performance versus intellectual curiosity. Thanks very much for your time and I welcome any questions.</a:t>
            </a:r>
          </a:p>
          <a:p>
            <a:endParaRPr lang="en-GB" dirty="0"/>
          </a:p>
          <a:p>
            <a:r>
              <a:rPr lang="en-GB" b="1" dirty="0"/>
              <a:t>References</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Alvesson, M. and Spicer, A. (2012) 'A stupidity-based theory of organisations', Journal of Management Studies, 49(7), pp. 1194-1220.</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Bush, T. (2008). From Management to Leadership: Semantic or Meaningful Change? Educational Management Administration &amp; Leadership, 36(2), 271-288.</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Paulsen, R. (2017) 'Slipping into functional stupidity: The bifocality of organisational compliance', Human Relations, 70(2), pp. 185-210.</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Spoelstra, S. (2023) 'Taking credit for stupidity: On being a student in the performative university', Management Learning.</a:t>
            </a:r>
          </a:p>
          <a:p>
            <a:endParaRPr lang="en-GB" dirty="0"/>
          </a:p>
        </p:txBody>
      </p:sp>
      <p:sp>
        <p:nvSpPr>
          <p:cNvPr id="4" name="Slide Number Placeholder 3">
            <a:extLst>
              <a:ext uri="{FF2B5EF4-FFF2-40B4-BE49-F238E27FC236}">
                <a16:creationId xmlns:a16="http://schemas.microsoft.com/office/drawing/2014/main" id="{8A4BF3D2-F1AC-26F3-F4C8-D3169C17E6F0}"/>
              </a:ext>
            </a:extLst>
          </p:cNvPr>
          <p:cNvSpPr>
            <a:spLocks noGrp="1"/>
          </p:cNvSpPr>
          <p:nvPr>
            <p:ph type="sldNum" sz="quarter" idx="5"/>
          </p:nvPr>
        </p:nvSpPr>
        <p:spPr/>
        <p:txBody>
          <a:bodyPr/>
          <a:lstStyle/>
          <a:p>
            <a:fld id="{D34F882F-EA1D-4652-8578-38C044A2CBB4}" type="slidenum">
              <a:rPr lang="en-GB" smtClean="0"/>
              <a:t>9</a:t>
            </a:fld>
            <a:endParaRPr lang="en-GB"/>
          </a:p>
        </p:txBody>
      </p:sp>
    </p:spTree>
    <p:extLst>
      <p:ext uri="{BB962C8B-B14F-4D97-AF65-F5344CB8AC3E}">
        <p14:creationId xmlns:p14="http://schemas.microsoft.com/office/powerpoint/2010/main" val="2150310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4ECBB-DE8A-DED0-E25C-2ED28CE709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DAF8BD-9078-91B8-7509-F7216C0211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F53AC3-538E-3D18-FBE5-FE6D04A031D8}"/>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387EA934-B40B-1B96-9828-36DEAE4555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CC745-B229-0B70-0CC5-40A01C772839}"/>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35526192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9A3DB-E1C6-2B24-6B02-ED20639038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11C2-FC04-6256-F321-C80B621FDC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6F1E1-DA46-033C-FEB6-420301B46830}"/>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65428840-3876-D2E3-0E11-7FC3E4A41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C28D2-20C2-5345-2E89-C868DD3EC20C}"/>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1530822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6C8B5-1510-C5D8-040F-CF22F01162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8FC39B-0AC5-DCD8-FA9C-E97112FD9A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7182E-9AAB-6772-29C1-D93C9ABBACE7}"/>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C2BEBAFD-7207-199C-95CC-11ED3515F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4C003-0609-E7D0-BE79-392F4822EB1D}"/>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2347501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73902-B5C6-5E6C-6E19-B5478B2B8F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50B0EA-B1E1-FBAB-204B-802089D4A1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44F10E-C0C8-7F05-0475-A2A04CE624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50A4DF-4D98-ACC9-F7FC-03AE28FE6219}"/>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6" name="Footer Placeholder 5">
            <a:extLst>
              <a:ext uri="{FF2B5EF4-FFF2-40B4-BE49-F238E27FC236}">
                <a16:creationId xmlns:a16="http://schemas.microsoft.com/office/drawing/2014/main" id="{F8413C81-AF0C-8024-0DB2-D1E7C8CB5C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FC789-7EB7-904F-4C40-2084018ABA09}"/>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1707525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A66B-F65A-636B-AC2F-4EFAE363BC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958022-2336-214A-1BBE-8A0970342C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0FE8D1-F516-0433-5F27-0FAE4A5229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7E21DE-B51E-6AC5-7C98-17414C0106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CA0A11-A95A-381A-0198-451793C55A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6F4B72-243D-101D-B920-59FCBB811A1F}"/>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8" name="Footer Placeholder 7">
            <a:extLst>
              <a:ext uri="{FF2B5EF4-FFF2-40B4-BE49-F238E27FC236}">
                <a16:creationId xmlns:a16="http://schemas.microsoft.com/office/drawing/2014/main" id="{C3B4595F-0A5A-5F2F-B876-6D22B09805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6248D0-08FF-B276-1585-451905D4A6FA}"/>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331336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A5F3-F86B-633E-6B79-BC3D555687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376E9-4D63-4AD2-B35A-89141DE10B5B}"/>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4" name="Footer Placeholder 3">
            <a:extLst>
              <a:ext uri="{FF2B5EF4-FFF2-40B4-BE49-F238E27FC236}">
                <a16:creationId xmlns:a16="http://schemas.microsoft.com/office/drawing/2014/main" id="{C1DF32C0-C5FA-A325-3875-2AB98DB0CF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3FF3D1-FF49-9FBF-4A53-F975F0E9A4A6}"/>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226488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E7E592-3BF0-2805-DBC4-CE13D24E337A}"/>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3" name="Footer Placeholder 2">
            <a:extLst>
              <a:ext uri="{FF2B5EF4-FFF2-40B4-BE49-F238E27FC236}">
                <a16:creationId xmlns:a16="http://schemas.microsoft.com/office/drawing/2014/main" id="{5404395B-5AF4-30FE-3B06-70640AA3EC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B2275E-6941-9B29-B7DE-B1B7CA58CF58}"/>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987438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174E2-FC38-4802-4148-4F56BE3ADE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9F5ED6-D419-F870-6BB5-A3796F4D36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D418BA-2810-548B-1089-CEBB72820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1A5BC2-E11B-5C6F-FDF5-9052C470D467}"/>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6" name="Footer Placeholder 5">
            <a:extLst>
              <a:ext uri="{FF2B5EF4-FFF2-40B4-BE49-F238E27FC236}">
                <a16:creationId xmlns:a16="http://schemas.microsoft.com/office/drawing/2014/main" id="{C0FF55C4-8B70-B283-9097-628924DA9B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8FF79D-6B28-8F3F-8641-049044A9C8E6}"/>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1629658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756E7-224B-C3B4-6A94-8B34B8A72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916D53-B275-DC2B-9334-40BC8871C6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C58391-8EE7-17A8-1C59-6B8A3A1B7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9C2AA3-9792-051D-4F25-91D02BAC1801}"/>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6" name="Footer Placeholder 5">
            <a:extLst>
              <a:ext uri="{FF2B5EF4-FFF2-40B4-BE49-F238E27FC236}">
                <a16:creationId xmlns:a16="http://schemas.microsoft.com/office/drawing/2014/main" id="{F1129CA1-F0EB-F46B-A646-6077935CC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EF8532-D727-2B95-9F4C-B3ED29A7AA92}"/>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522546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FC7D6-74ED-8A6C-A2B6-86FB3F7CB3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43872C-02F1-C4B2-0BC8-1DCE37A6E5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59D434-08BC-0C2E-CDC7-61A9F0C6AF1B}"/>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ED6116BA-7D91-A3CB-ACDF-F02EDCB10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DC70D-A51F-D529-1DA4-CCEE7CDB3C67}"/>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81484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70834-6FB1-C4BE-BF2C-AE58EE92AC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BF2DA2-2360-93BB-B7E5-867C0EA95E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63ACC-EA27-C3F1-50AD-9D6787DAB0DA}"/>
              </a:ext>
            </a:extLst>
          </p:cNvPr>
          <p:cNvSpPr>
            <a:spLocks noGrp="1"/>
          </p:cNvSpPr>
          <p:nvPr>
            <p:ph type="dt" sz="half" idx="10"/>
          </p:nvPr>
        </p:nvSpPr>
        <p:spPr/>
        <p:txBody>
          <a:body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D64F21E6-0C43-997C-935D-0965048C6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D6B7C-CE26-646D-2730-4FF8D720F760}"/>
              </a:ext>
            </a:extLst>
          </p:cNvPr>
          <p:cNvSpPr>
            <a:spLocks noGrp="1"/>
          </p:cNvSpPr>
          <p:nvPr>
            <p:ph type="sldNum" sz="quarter" idx="12"/>
          </p:nvPr>
        </p:nvSpPr>
        <p:spPr/>
        <p:txBody>
          <a:bodyPr/>
          <a:lstStyle/>
          <a:p>
            <a:fld id="{9F841B4C-851B-4F1E-B2FC-307D1BCC9717}" type="slidenum">
              <a:rPr lang="en-GB" smtClean="0"/>
              <a:t>‹#›</a:t>
            </a:fld>
            <a:endParaRPr lang="en-GB"/>
          </a:p>
        </p:txBody>
      </p:sp>
    </p:spTree>
    <p:extLst>
      <p:ext uri="{BB962C8B-B14F-4D97-AF65-F5344CB8AC3E}">
        <p14:creationId xmlns:p14="http://schemas.microsoft.com/office/powerpoint/2010/main" val="3816782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81E46-1A18-C423-EB4B-3E41FF6577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FD60C-4B27-F2F8-95DE-0C153AAFF1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1F08DB-3C2F-B378-FBA2-F85B562353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F97CA7-D76E-4D8A-8FF2-89133A862CAC}" type="datetimeFigureOut">
              <a:rPr lang="en-GB" smtClean="0"/>
              <a:t>31/01/2025</a:t>
            </a:fld>
            <a:endParaRPr lang="en-GB"/>
          </a:p>
        </p:txBody>
      </p:sp>
      <p:sp>
        <p:nvSpPr>
          <p:cNvPr id="5" name="Footer Placeholder 4">
            <a:extLst>
              <a:ext uri="{FF2B5EF4-FFF2-40B4-BE49-F238E27FC236}">
                <a16:creationId xmlns:a16="http://schemas.microsoft.com/office/drawing/2014/main" id="{4B88E81C-D059-21B6-F963-F9AA4D178F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104649-484F-45E1-8BED-000FFE4AF2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841B4C-851B-4F1E-B2FC-307D1BCC9717}" type="slidenum">
              <a:rPr lang="en-GB" smtClean="0"/>
              <a:t>‹#›</a:t>
            </a:fld>
            <a:endParaRPr lang="en-GB"/>
          </a:p>
        </p:txBody>
      </p:sp>
    </p:spTree>
    <p:extLst>
      <p:ext uri="{BB962C8B-B14F-4D97-AF65-F5344CB8AC3E}">
        <p14:creationId xmlns:p14="http://schemas.microsoft.com/office/powerpoint/2010/main" val="1753121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uowtsd-my.sharepoint.com/:f:/g/personal/2010912_student_uwtsd_ac_uk/Ekcxf2VJzAlNjst3-fjbKLcBVBYyyR7kx-wdhbqyapNrYw?e=cfAckJ"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F62CBE-4F44-5C41-C8D4-D8E309A53D6B}"/>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E841FE3D-01A8-CC8B-21EC-CD16511CDE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F1249F38-B099-F7B6-6BEB-828444FF94B3}"/>
              </a:ext>
            </a:extLst>
          </p:cNvPr>
          <p:cNvSpPr txBox="1"/>
          <p:nvPr/>
        </p:nvSpPr>
        <p:spPr>
          <a:xfrm>
            <a:off x="1393372" y="1790174"/>
            <a:ext cx="10559142" cy="4893647"/>
          </a:xfrm>
          <a:prstGeom prst="rect">
            <a:avLst/>
          </a:prstGeom>
          <a:noFill/>
        </p:spPr>
        <p:txBody>
          <a:bodyPr wrap="square" rtlCol="0">
            <a:spAutoFit/>
          </a:bodyPr>
          <a:lstStyle/>
          <a:p>
            <a:r>
              <a:rPr lang="en-GB" sz="2400" b="1" dirty="0"/>
              <a:t>Taking credit for stupidity: On being a student in the performative university</a:t>
            </a:r>
          </a:p>
          <a:p>
            <a:endParaRPr lang="en-GB" sz="2400" dirty="0"/>
          </a:p>
          <a:p>
            <a:r>
              <a:rPr lang="en-GB" sz="2400" dirty="0"/>
              <a:t>A critical review of Spoelstra (2023)</a:t>
            </a:r>
          </a:p>
          <a:p>
            <a:endParaRPr lang="en-GB" sz="2400" dirty="0"/>
          </a:p>
          <a:p>
            <a:r>
              <a:rPr lang="en-GB" sz="2400" dirty="0"/>
              <a:t>Ant Welch (2010912)</a:t>
            </a:r>
          </a:p>
          <a:p>
            <a:endParaRPr lang="en-GB" sz="2400" dirty="0"/>
          </a:p>
          <a:p>
            <a:r>
              <a:rPr lang="en-GB" sz="2400" dirty="0"/>
              <a:t>January 2025</a:t>
            </a:r>
          </a:p>
          <a:p>
            <a:endParaRPr lang="en-GB" sz="2400" dirty="0"/>
          </a:p>
          <a:p>
            <a:r>
              <a:rPr lang="en-GB" sz="2400" dirty="0"/>
              <a:t>BMPF7100: Approaches to research</a:t>
            </a:r>
          </a:p>
          <a:p>
            <a:endParaRPr lang="en-GB" sz="2400" dirty="0"/>
          </a:p>
          <a:p>
            <a:endParaRPr lang="en-GB" sz="2400" dirty="0"/>
          </a:p>
          <a:p>
            <a:endParaRPr lang="en-GB" sz="2400" dirty="0"/>
          </a:p>
          <a:p>
            <a:r>
              <a:rPr lang="en-GB" sz="2400" b="1" dirty="0">
                <a:hlinkClick r:id="rId5"/>
              </a:rPr>
              <a:t>OneDrive link if needed</a:t>
            </a:r>
            <a:endParaRPr lang="en-GB" sz="2400" b="1" dirty="0"/>
          </a:p>
        </p:txBody>
      </p:sp>
    </p:spTree>
    <p:extLst>
      <p:ext uri="{BB962C8B-B14F-4D97-AF65-F5344CB8AC3E}">
        <p14:creationId xmlns:p14="http://schemas.microsoft.com/office/powerpoint/2010/main" val="774910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26D17E67-4260-09F0-E8D3-8BB8DF28C4D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916FDA0-FD05-2979-D149-577F2A5ABE82}"/>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A4246378-5D14-F42B-5FF2-280D529AE5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61EED2A7-5FA4-A9B2-2EE9-9C7C347A61FA}"/>
              </a:ext>
            </a:extLst>
          </p:cNvPr>
          <p:cNvSpPr txBox="1"/>
          <p:nvPr/>
        </p:nvSpPr>
        <p:spPr>
          <a:xfrm>
            <a:off x="1393372" y="1790174"/>
            <a:ext cx="10559142" cy="3416320"/>
          </a:xfrm>
          <a:prstGeom prst="rect">
            <a:avLst/>
          </a:prstGeom>
          <a:noFill/>
        </p:spPr>
        <p:txBody>
          <a:bodyPr wrap="square" rtlCol="0">
            <a:spAutoFit/>
          </a:bodyPr>
          <a:lstStyle/>
          <a:p>
            <a:r>
              <a:rPr lang="en-GB" sz="2400" b="1" dirty="0"/>
              <a:t>Considers the notion of stupidity as having a positive position in learning</a:t>
            </a:r>
          </a:p>
          <a:p>
            <a:endParaRPr lang="en-GB" sz="2400" b="1" dirty="0"/>
          </a:p>
          <a:p>
            <a:endParaRPr lang="en-GB" sz="2400" b="1" dirty="0"/>
          </a:p>
          <a:p>
            <a:r>
              <a:rPr lang="en-GB" sz="2400" b="1" dirty="0"/>
              <a:t>Distinguishes between functional stupidity (Alvesson &amp; Spicer 2012) and ‘desirable stupidity’</a:t>
            </a:r>
          </a:p>
          <a:p>
            <a:endParaRPr lang="en-GB" sz="2400" b="1" dirty="0"/>
          </a:p>
          <a:p>
            <a:endParaRPr lang="en-GB" sz="2400" b="1" dirty="0"/>
          </a:p>
          <a:p>
            <a:r>
              <a:rPr lang="en-GB" sz="2400" b="1" dirty="0"/>
              <a:t>Raises concerns in relation to performance measures threatening positive forms of stupidity</a:t>
            </a:r>
            <a:endParaRPr lang="en-GB" sz="2400" dirty="0"/>
          </a:p>
        </p:txBody>
      </p:sp>
    </p:spTree>
    <p:extLst>
      <p:ext uri="{BB962C8B-B14F-4D97-AF65-F5344CB8AC3E}">
        <p14:creationId xmlns:p14="http://schemas.microsoft.com/office/powerpoint/2010/main" val="356444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AB237B6A-9FE1-83E0-C755-6FC46200DE7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D332646-29C4-FCD9-6EE8-7F87900BD86F}"/>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380A8755-B346-CA00-BA47-4CE43D3FC6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C313D948-8D5C-737A-3120-DFB3E49F392A}"/>
              </a:ext>
            </a:extLst>
          </p:cNvPr>
          <p:cNvSpPr txBox="1"/>
          <p:nvPr/>
        </p:nvSpPr>
        <p:spPr>
          <a:xfrm>
            <a:off x="1393372" y="1790174"/>
            <a:ext cx="10559142" cy="4524315"/>
          </a:xfrm>
          <a:prstGeom prst="rect">
            <a:avLst/>
          </a:prstGeom>
          <a:noFill/>
        </p:spPr>
        <p:txBody>
          <a:bodyPr wrap="square" rtlCol="0">
            <a:spAutoFit/>
          </a:bodyPr>
          <a:lstStyle/>
          <a:p>
            <a:r>
              <a:rPr lang="en-GB" sz="2400" b="1" dirty="0"/>
              <a:t>Epistemological and ontological considerations</a:t>
            </a:r>
          </a:p>
          <a:p>
            <a:endParaRPr lang="en-GB" sz="2400" b="1" dirty="0"/>
          </a:p>
          <a:p>
            <a:r>
              <a:rPr lang="en-GB" sz="2400" b="1" dirty="0"/>
              <a:t>Epistemology: </a:t>
            </a:r>
            <a:r>
              <a:rPr lang="en-GB" sz="2400" dirty="0"/>
              <a:t>a critical perspective; viewing knowledge as a process and not a product</a:t>
            </a:r>
          </a:p>
          <a:p>
            <a:endParaRPr lang="en-GB" sz="2400" b="1" dirty="0"/>
          </a:p>
          <a:p>
            <a:r>
              <a:rPr lang="en-GB" sz="2400" b="1" dirty="0"/>
              <a:t>Ontology: </a:t>
            </a:r>
            <a:r>
              <a:rPr lang="en-GB" sz="2400" dirty="0"/>
              <a:t>constructivist – universities being shaped by cultural norms and economic pressure</a:t>
            </a:r>
          </a:p>
          <a:p>
            <a:endParaRPr lang="en-GB" sz="2400" b="1" dirty="0"/>
          </a:p>
          <a:p>
            <a:r>
              <a:rPr lang="en-GB" sz="2400" b="1" dirty="0"/>
              <a:t>Alvesson &amp; Spicer: </a:t>
            </a:r>
            <a:r>
              <a:rPr lang="en-GB" sz="2400" dirty="0"/>
              <a:t>view functional stupidity as an organisational issue; Spoelstra sees stupidity as a learning tool</a:t>
            </a:r>
          </a:p>
          <a:p>
            <a:endParaRPr lang="en-GB" sz="2400" dirty="0"/>
          </a:p>
          <a:p>
            <a:endParaRPr lang="en-GB" sz="2400" b="1" dirty="0"/>
          </a:p>
        </p:txBody>
      </p:sp>
    </p:spTree>
    <p:extLst>
      <p:ext uri="{BB962C8B-B14F-4D97-AF65-F5344CB8AC3E}">
        <p14:creationId xmlns:p14="http://schemas.microsoft.com/office/powerpoint/2010/main" val="3090991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EF290B65-FF8B-1F2F-353C-68F5CC7A0B5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DD9B175-1327-250C-0853-DE8603AC6FBF}"/>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9D1B4E6F-831D-69BC-1F10-05F751087B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9DF5A028-D045-C510-DF6E-AF3BC84A4337}"/>
              </a:ext>
            </a:extLst>
          </p:cNvPr>
          <p:cNvSpPr txBox="1"/>
          <p:nvPr/>
        </p:nvSpPr>
        <p:spPr>
          <a:xfrm>
            <a:off x="1393372" y="1790174"/>
            <a:ext cx="10559142" cy="3046988"/>
          </a:xfrm>
          <a:prstGeom prst="rect">
            <a:avLst/>
          </a:prstGeom>
          <a:noFill/>
        </p:spPr>
        <p:txBody>
          <a:bodyPr wrap="square" rtlCol="0">
            <a:spAutoFit/>
          </a:bodyPr>
          <a:lstStyle/>
          <a:p>
            <a:r>
              <a:rPr lang="en-GB" sz="2400" b="1" dirty="0"/>
              <a:t>Ethical considerations</a:t>
            </a:r>
            <a:r>
              <a:rPr lang="en-GB" sz="2400" dirty="0"/>
              <a:t>
A performative university prioritises output over intrinsic learning
Student well-being, intellectual freedom and the pressure to conform
The risk of devaluing ‘deep thinking’ in favour of superficial performance measures</a:t>
            </a:r>
          </a:p>
        </p:txBody>
      </p:sp>
    </p:spTree>
    <p:extLst>
      <p:ext uri="{BB962C8B-B14F-4D97-AF65-F5344CB8AC3E}">
        <p14:creationId xmlns:p14="http://schemas.microsoft.com/office/powerpoint/2010/main" val="399041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4820581A-A53B-B4A5-A8D4-4274EE2BEAF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9B30F7E-5DD2-E4B6-7B08-A0AADF15082B}"/>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8263D375-67F8-B42B-70FE-88885642DF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DF36B4B4-3E97-83FA-4311-8C05B5826465}"/>
              </a:ext>
            </a:extLst>
          </p:cNvPr>
          <p:cNvSpPr txBox="1"/>
          <p:nvPr/>
        </p:nvSpPr>
        <p:spPr>
          <a:xfrm>
            <a:off x="1393372" y="1790174"/>
            <a:ext cx="10559142" cy="3046988"/>
          </a:xfrm>
          <a:prstGeom prst="rect">
            <a:avLst/>
          </a:prstGeom>
          <a:noFill/>
        </p:spPr>
        <p:txBody>
          <a:bodyPr wrap="square" rtlCol="0">
            <a:spAutoFit/>
          </a:bodyPr>
          <a:lstStyle/>
          <a:p>
            <a:r>
              <a:rPr lang="en-GB" sz="2400" b="1" dirty="0"/>
              <a:t>Breakout rooms</a:t>
            </a:r>
          </a:p>
          <a:p>
            <a:endParaRPr lang="en-GB" sz="2400" b="1" dirty="0"/>
          </a:p>
          <a:p>
            <a:r>
              <a:rPr lang="en-GB" sz="2400" dirty="0"/>
              <a:t>Have you ever changed your learning approach to meet performative expectations?
If so, how?
What impact did it have on your depth of learning?</a:t>
            </a:r>
          </a:p>
        </p:txBody>
      </p:sp>
    </p:spTree>
    <p:extLst>
      <p:ext uri="{BB962C8B-B14F-4D97-AF65-F5344CB8AC3E}">
        <p14:creationId xmlns:p14="http://schemas.microsoft.com/office/powerpoint/2010/main" val="3935159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57BD8022-3F85-DE06-B21E-BB963845136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9D439E3-9A74-27A2-D640-DE9BE81E4292}"/>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BA247C1C-928F-3687-D5E4-8BD76DC93F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C13E6AF1-DAE1-EFFB-B303-A830445A8E8B}"/>
              </a:ext>
            </a:extLst>
          </p:cNvPr>
          <p:cNvSpPr txBox="1"/>
          <p:nvPr/>
        </p:nvSpPr>
        <p:spPr>
          <a:xfrm>
            <a:off x="1393372" y="1790174"/>
            <a:ext cx="10559142" cy="4524315"/>
          </a:xfrm>
          <a:prstGeom prst="rect">
            <a:avLst/>
          </a:prstGeom>
          <a:noFill/>
        </p:spPr>
        <p:txBody>
          <a:bodyPr wrap="square" rtlCol="0">
            <a:spAutoFit/>
          </a:bodyPr>
          <a:lstStyle/>
          <a:p>
            <a:r>
              <a:rPr lang="en-GB" sz="2400" b="1" dirty="0"/>
              <a:t>Strengths and limitations of the paper</a:t>
            </a:r>
            <a:r>
              <a:rPr lang="en-GB" sz="2400" dirty="0"/>
              <a:t>
</a:t>
            </a:r>
            <a:r>
              <a:rPr lang="en-GB" sz="2400" b="1" dirty="0"/>
              <a:t>Strengths</a:t>
            </a:r>
            <a:r>
              <a:rPr lang="en-GB" sz="2400" dirty="0"/>
              <a:t>
- Offers a different perspective on learning and performativity
- Connect functional stupidity to education
- Encourages a critical discussion on academic pressures
</a:t>
            </a:r>
            <a:r>
              <a:rPr lang="en-GB" sz="2400" b="1" dirty="0"/>
              <a:t>Limitations</a:t>
            </a:r>
            <a:r>
              <a:rPr lang="en-GB" sz="2400" dirty="0"/>
              <a:t>
- Lack of empirical evidence dash purely theoretical
- No solutions offered
- Does not fully address how universities can balance performance with intellectual integrity</a:t>
            </a:r>
          </a:p>
        </p:txBody>
      </p:sp>
    </p:spTree>
    <p:extLst>
      <p:ext uri="{BB962C8B-B14F-4D97-AF65-F5344CB8AC3E}">
        <p14:creationId xmlns:p14="http://schemas.microsoft.com/office/powerpoint/2010/main" val="753952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8C85ACDB-CCEA-3D01-09D5-B36F6329EFE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8BA2C3C-E63A-41A3-DBE1-FE59BF76AF5B}"/>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FCEA939A-9192-B530-BF6B-E69DA9AEB8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73C18E65-22CB-4D07-D680-B6EE77EC414A}"/>
              </a:ext>
            </a:extLst>
          </p:cNvPr>
          <p:cNvSpPr txBox="1"/>
          <p:nvPr/>
        </p:nvSpPr>
        <p:spPr>
          <a:xfrm>
            <a:off x="1393372" y="1790174"/>
            <a:ext cx="10559142" cy="3785652"/>
          </a:xfrm>
          <a:prstGeom prst="rect">
            <a:avLst/>
          </a:prstGeom>
          <a:noFill/>
        </p:spPr>
        <p:txBody>
          <a:bodyPr wrap="square" rtlCol="0">
            <a:spAutoFit/>
          </a:bodyPr>
          <a:lstStyle/>
          <a:p>
            <a:r>
              <a:rPr lang="en-GB" sz="2400" b="1" dirty="0"/>
              <a:t>Relevance to other research</a:t>
            </a:r>
            <a:r>
              <a:rPr lang="en-GB" sz="2400" dirty="0"/>
              <a:t>
</a:t>
            </a:r>
            <a:r>
              <a:rPr lang="en-GB" sz="2400" b="1" dirty="0"/>
              <a:t>Connections to functional stupidity</a:t>
            </a:r>
            <a:r>
              <a:rPr lang="en-GB" sz="2400" dirty="0"/>
              <a:t>: Alvesson &amp; Spicer ( 2012) focus on organisational suppression of critical thinking
</a:t>
            </a:r>
            <a:r>
              <a:rPr lang="en-GB" sz="2400" b="1" dirty="0"/>
              <a:t>Relationship to meaningless work</a:t>
            </a:r>
            <a:r>
              <a:rPr lang="en-GB" sz="2400" dirty="0"/>
              <a:t>: Paulsen (2017) discusses compliance in relation to performative expectations
</a:t>
            </a:r>
            <a:r>
              <a:rPr lang="en-GB" sz="2400" b="1" dirty="0"/>
              <a:t>Implications for leadership</a:t>
            </a:r>
            <a:r>
              <a:rPr lang="en-GB" sz="2400" dirty="0"/>
              <a:t>: Bush (2008) considers managerial approaches in education</a:t>
            </a:r>
          </a:p>
        </p:txBody>
      </p:sp>
    </p:spTree>
    <p:extLst>
      <p:ext uri="{BB962C8B-B14F-4D97-AF65-F5344CB8AC3E}">
        <p14:creationId xmlns:p14="http://schemas.microsoft.com/office/powerpoint/2010/main" val="3099340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31141840-2380-81E7-802C-9C239DE1A38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C2DF3BF-3421-2357-513A-FA4227D77A55}"/>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BA04B227-1556-91CA-38B9-209B798FDE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D21218D3-0CC6-B652-7126-649B9CFD8DCC}"/>
              </a:ext>
            </a:extLst>
          </p:cNvPr>
          <p:cNvSpPr txBox="1"/>
          <p:nvPr/>
        </p:nvSpPr>
        <p:spPr>
          <a:xfrm>
            <a:off x="1393372" y="1790174"/>
            <a:ext cx="10559142" cy="3416320"/>
          </a:xfrm>
          <a:prstGeom prst="rect">
            <a:avLst/>
          </a:prstGeom>
          <a:noFill/>
        </p:spPr>
        <p:txBody>
          <a:bodyPr wrap="square" rtlCol="0">
            <a:spAutoFit/>
          </a:bodyPr>
          <a:lstStyle/>
          <a:p>
            <a:r>
              <a:rPr lang="en-GB" sz="2400" b="1" dirty="0"/>
              <a:t>Implications for higher education</a:t>
            </a:r>
            <a:r>
              <a:rPr lang="en-GB" sz="2400" dirty="0"/>
              <a:t>
A needs to shift towards intellectual curiosity over performative success
Universities should encourage exploratory learning, even when it leads to uncertainty/lack of immediate success
The opportunity to develop new assessment methods that value process as much as product</a:t>
            </a:r>
          </a:p>
        </p:txBody>
      </p:sp>
    </p:spTree>
    <p:extLst>
      <p:ext uri="{BB962C8B-B14F-4D97-AF65-F5344CB8AC3E}">
        <p14:creationId xmlns:p14="http://schemas.microsoft.com/office/powerpoint/2010/main" val="635075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a:extLst>
            <a:ext uri="{FF2B5EF4-FFF2-40B4-BE49-F238E27FC236}">
              <a16:creationId xmlns:a16="http://schemas.microsoft.com/office/drawing/2014/main" id="{42E32203-1842-C0E3-B2CB-41039407733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B6766F8-0801-D214-031B-494887E859AE}"/>
              </a:ext>
            </a:extLst>
          </p:cNvPr>
          <p:cNvPicPr>
            <a:picLocks noChangeAspect="1"/>
          </p:cNvPicPr>
          <p:nvPr/>
        </p:nvPicPr>
        <p:blipFill>
          <a:blip r:embed="rId3"/>
          <a:stretch>
            <a:fillRect/>
          </a:stretch>
        </p:blipFill>
        <p:spPr>
          <a:xfrm>
            <a:off x="6466114" y="0"/>
            <a:ext cx="5725886" cy="1281046"/>
          </a:xfrm>
          <a:prstGeom prst="rect">
            <a:avLst/>
          </a:prstGeom>
        </p:spPr>
      </p:pic>
      <p:pic>
        <p:nvPicPr>
          <p:cNvPr id="6" name="Picture 5" descr="Cartoon a person waving with his hand&#10;&#10;Description automatically generated">
            <a:extLst>
              <a:ext uri="{FF2B5EF4-FFF2-40B4-BE49-F238E27FC236}">
                <a16:creationId xmlns:a16="http://schemas.microsoft.com/office/drawing/2014/main" id="{7F5F0781-FAA9-83E5-F9EB-4876000D15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96970"/>
            <a:ext cx="2227081" cy="2227081"/>
          </a:xfrm>
          <a:prstGeom prst="rect">
            <a:avLst/>
          </a:prstGeom>
        </p:spPr>
      </p:pic>
      <p:sp>
        <p:nvSpPr>
          <p:cNvPr id="7" name="TextBox 6">
            <a:extLst>
              <a:ext uri="{FF2B5EF4-FFF2-40B4-BE49-F238E27FC236}">
                <a16:creationId xmlns:a16="http://schemas.microsoft.com/office/drawing/2014/main" id="{67F4CE7A-CD48-2C1B-17FD-236CAB08580B}"/>
              </a:ext>
            </a:extLst>
          </p:cNvPr>
          <p:cNvSpPr txBox="1"/>
          <p:nvPr/>
        </p:nvSpPr>
        <p:spPr>
          <a:xfrm>
            <a:off x="1393372" y="1790174"/>
            <a:ext cx="10559142" cy="2677656"/>
          </a:xfrm>
          <a:prstGeom prst="rect">
            <a:avLst/>
          </a:prstGeom>
          <a:noFill/>
        </p:spPr>
        <p:txBody>
          <a:bodyPr wrap="square" rtlCol="0">
            <a:spAutoFit/>
          </a:bodyPr>
          <a:lstStyle/>
          <a:p>
            <a:r>
              <a:rPr lang="en-GB" sz="2400" b="1" dirty="0"/>
              <a:t>Conclusion</a:t>
            </a:r>
            <a:r>
              <a:rPr lang="en-GB" sz="2400" dirty="0"/>
              <a:t>
Spoelstra offers a provocative take on performative institutions
His argument highlights the importance of celebrating intellectual uncertainty
Further research is needed to explore the practical application of the theory</a:t>
            </a:r>
          </a:p>
        </p:txBody>
      </p:sp>
    </p:spTree>
    <p:extLst>
      <p:ext uri="{BB962C8B-B14F-4D97-AF65-F5344CB8AC3E}">
        <p14:creationId xmlns:p14="http://schemas.microsoft.com/office/powerpoint/2010/main" val="3865784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129</TotalTime>
  <Words>1770</Words>
  <Application>Microsoft Office PowerPoint</Application>
  <PresentationFormat>Widescreen</PresentationFormat>
  <Paragraphs>63</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 Welch</dc:creator>
  <cp:lastModifiedBy>Ant Welch</cp:lastModifiedBy>
  <cp:revision>1</cp:revision>
  <dcterms:created xsi:type="dcterms:W3CDTF">2025-01-31T17:11:36Z</dcterms:created>
  <dcterms:modified xsi:type="dcterms:W3CDTF">2025-01-31T19:37:48Z</dcterms:modified>
</cp:coreProperties>
</file>