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36"/>
  </p:notesMasterIdLst>
  <p:sldIdLst>
    <p:sldId id="623" r:id="rId2"/>
    <p:sldId id="485" r:id="rId3"/>
    <p:sldId id="500" r:id="rId4"/>
    <p:sldId id="636" r:id="rId5"/>
    <p:sldId id="600" r:id="rId6"/>
    <p:sldId id="605" r:id="rId7"/>
    <p:sldId id="606" r:id="rId8"/>
    <p:sldId id="607" r:id="rId9"/>
    <p:sldId id="619" r:id="rId10"/>
    <p:sldId id="618" r:id="rId11"/>
    <p:sldId id="609" r:id="rId12"/>
    <p:sldId id="620" r:id="rId13"/>
    <p:sldId id="635" r:id="rId14"/>
    <p:sldId id="624" r:id="rId15"/>
    <p:sldId id="622" r:id="rId16"/>
    <p:sldId id="610" r:id="rId17"/>
    <p:sldId id="611" r:id="rId18"/>
    <p:sldId id="604" r:id="rId19"/>
    <p:sldId id="613" r:id="rId20"/>
    <p:sldId id="625" r:id="rId21"/>
    <p:sldId id="614" r:id="rId22"/>
    <p:sldId id="627" r:id="rId23"/>
    <p:sldId id="628" r:id="rId24"/>
    <p:sldId id="629" r:id="rId25"/>
    <p:sldId id="630" r:id="rId26"/>
    <p:sldId id="631" r:id="rId27"/>
    <p:sldId id="632" r:id="rId28"/>
    <p:sldId id="633" r:id="rId29"/>
    <p:sldId id="637" r:id="rId30"/>
    <p:sldId id="435" r:id="rId31"/>
    <p:sldId id="617" r:id="rId32"/>
    <p:sldId id="634" r:id="rId33"/>
    <p:sldId id="616" r:id="rId34"/>
    <p:sldId id="414" r:id="rId3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DC3"/>
    <a:srgbClr val="8A8AA3"/>
    <a:srgbClr val="ABE1FF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5857DD-C7E1-4719-AB17-DC69B31A0B42}" v="48" dt="2026-07-04T16:33:28.45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623" autoAdjust="0"/>
    <p:restoredTop sz="82194" autoAdjust="0"/>
  </p:normalViewPr>
  <p:slideViewPr>
    <p:cSldViewPr>
      <p:cViewPr varScale="1">
        <p:scale>
          <a:sx n="85" d="100"/>
          <a:sy n="85" d="100"/>
        </p:scale>
        <p:origin x="107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commentAuthors" Target="commentAuthors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microsoft.com/office/2015/10/relationships/revisionInfo" Target="revisionInfo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ung Lai Johnny Wan" userId="845dcd57-0ca4-421d-bce9-c9d046037f35" providerId="ADAL" clId="{476FECD9-7C13-4C1B-9749-0127A61482A8}"/>
    <pc:docChg chg="undo custSel addSld modSld sldOrd">
      <pc:chgData name="Chung Lai Johnny Wan" userId="845dcd57-0ca4-421d-bce9-c9d046037f35" providerId="ADAL" clId="{476FECD9-7C13-4C1B-9749-0127A61482A8}" dt="2026-07-04T16:33:28.450" v="333" actId="20577"/>
      <pc:docMkLst>
        <pc:docMk/>
      </pc:docMkLst>
      <pc:sldChg chg="modSp">
        <pc:chgData name="Chung Lai Johnny Wan" userId="845dcd57-0ca4-421d-bce9-c9d046037f35" providerId="ADAL" clId="{476FECD9-7C13-4C1B-9749-0127A61482A8}" dt="2026-07-04T15:17:37.414" v="234" actId="20577"/>
        <pc:sldMkLst>
          <pc:docMk/>
          <pc:sldMk cId="1954567454" sldId="613"/>
        </pc:sldMkLst>
        <pc:spChg chg="mod">
          <ac:chgData name="Chung Lai Johnny Wan" userId="845dcd57-0ca4-421d-bce9-c9d046037f35" providerId="ADAL" clId="{476FECD9-7C13-4C1B-9749-0127A61482A8}" dt="2026-07-04T15:17:37.414" v="234" actId="20577"/>
          <ac:spMkLst>
            <pc:docMk/>
            <pc:sldMk cId="1954567454" sldId="613"/>
            <ac:spMk id="3" creationId="{00000000-0000-0000-0000-000000000000}"/>
          </ac:spMkLst>
        </pc:spChg>
      </pc:sldChg>
      <pc:sldChg chg="modSp">
        <pc:chgData name="Chung Lai Johnny Wan" userId="845dcd57-0ca4-421d-bce9-c9d046037f35" providerId="ADAL" clId="{476FECD9-7C13-4C1B-9749-0127A61482A8}" dt="2026-07-04T15:19:34.988" v="237" actId="20577"/>
        <pc:sldMkLst>
          <pc:docMk/>
          <pc:sldMk cId="2811842363" sldId="617"/>
        </pc:sldMkLst>
        <pc:spChg chg="mod">
          <ac:chgData name="Chung Lai Johnny Wan" userId="845dcd57-0ca4-421d-bce9-c9d046037f35" providerId="ADAL" clId="{476FECD9-7C13-4C1B-9749-0127A61482A8}" dt="2026-07-04T15:19:34.988" v="237" actId="20577"/>
          <ac:spMkLst>
            <pc:docMk/>
            <pc:sldMk cId="2811842363" sldId="617"/>
            <ac:spMk id="3" creationId="{00000000-0000-0000-0000-000000000000}"/>
          </ac:spMkLst>
        </pc:spChg>
      </pc:sldChg>
      <pc:sldChg chg="modSp">
        <pc:chgData name="Chung Lai Johnny Wan" userId="845dcd57-0ca4-421d-bce9-c9d046037f35" providerId="ADAL" clId="{476FECD9-7C13-4C1B-9749-0127A61482A8}" dt="2026-07-04T15:16:54.761" v="231" actId="113"/>
        <pc:sldMkLst>
          <pc:docMk/>
          <pc:sldMk cId="2236267374" sldId="622"/>
        </pc:sldMkLst>
        <pc:spChg chg="mod">
          <ac:chgData name="Chung Lai Johnny Wan" userId="845dcd57-0ca4-421d-bce9-c9d046037f35" providerId="ADAL" clId="{476FECD9-7C13-4C1B-9749-0127A61482A8}" dt="2026-07-04T15:16:54.761" v="231" actId="113"/>
          <ac:spMkLst>
            <pc:docMk/>
            <pc:sldMk cId="2236267374" sldId="622"/>
            <ac:spMk id="2" creationId="{10CA0190-53F5-84A2-9E1C-246A46D43D56}"/>
          </ac:spMkLst>
        </pc:spChg>
      </pc:sldChg>
      <pc:sldChg chg="addSp delSp modSp mod">
        <pc:chgData name="Chung Lai Johnny Wan" userId="845dcd57-0ca4-421d-bce9-c9d046037f35" providerId="ADAL" clId="{476FECD9-7C13-4C1B-9749-0127A61482A8}" dt="2026-07-04T16:14:50.077" v="301" actId="1076"/>
        <pc:sldMkLst>
          <pc:docMk/>
          <pc:sldMk cId="2394179330" sldId="623"/>
        </pc:sldMkLst>
        <pc:picChg chg="add mod">
          <ac:chgData name="Chung Lai Johnny Wan" userId="845dcd57-0ca4-421d-bce9-c9d046037f35" providerId="ADAL" clId="{476FECD9-7C13-4C1B-9749-0127A61482A8}" dt="2026-07-04T16:14:50.077" v="301" actId="1076"/>
          <ac:picMkLst>
            <pc:docMk/>
            <pc:sldMk cId="2394179330" sldId="623"/>
            <ac:picMk id="2" creationId="{B7725490-31EC-4684-A3E1-E2BB7D98E3F2}"/>
          </ac:picMkLst>
        </pc:picChg>
        <pc:picChg chg="del">
          <ac:chgData name="Chung Lai Johnny Wan" userId="845dcd57-0ca4-421d-bce9-c9d046037f35" providerId="ADAL" clId="{476FECD9-7C13-4C1B-9749-0127A61482A8}" dt="2026-07-04T16:14:41.975" v="299" actId="478"/>
          <ac:picMkLst>
            <pc:docMk/>
            <pc:sldMk cId="2394179330" sldId="623"/>
            <ac:picMk id="4" creationId="{5335A738-9D78-0485-81F7-A4D2110810CE}"/>
          </ac:picMkLst>
        </pc:picChg>
      </pc:sldChg>
      <pc:sldChg chg="modSp">
        <pc:chgData name="Chung Lai Johnny Wan" userId="845dcd57-0ca4-421d-bce9-c9d046037f35" providerId="ADAL" clId="{476FECD9-7C13-4C1B-9749-0127A61482A8}" dt="2026-07-04T15:19:11.019" v="235" actId="20577"/>
        <pc:sldMkLst>
          <pc:docMk/>
          <pc:sldMk cId="1967404813" sldId="631"/>
        </pc:sldMkLst>
        <pc:spChg chg="mod">
          <ac:chgData name="Chung Lai Johnny Wan" userId="845dcd57-0ca4-421d-bce9-c9d046037f35" providerId="ADAL" clId="{476FECD9-7C13-4C1B-9749-0127A61482A8}" dt="2026-07-04T15:19:11.019" v="235" actId="20577"/>
          <ac:spMkLst>
            <pc:docMk/>
            <pc:sldMk cId="1967404813" sldId="631"/>
            <ac:spMk id="3" creationId="{D00575D4-B09D-58F4-CBAB-8008A2B102DC}"/>
          </ac:spMkLst>
        </pc:spChg>
      </pc:sldChg>
      <pc:sldChg chg="addSp delSp modSp new mod ord modAnim">
        <pc:chgData name="Chung Lai Johnny Wan" userId="845dcd57-0ca4-421d-bce9-c9d046037f35" providerId="ADAL" clId="{476FECD9-7C13-4C1B-9749-0127A61482A8}" dt="2026-07-04T16:33:28.450" v="333" actId="20577"/>
        <pc:sldMkLst>
          <pc:docMk/>
          <pc:sldMk cId="3615807871" sldId="635"/>
        </pc:sldMkLst>
        <pc:spChg chg="add mod">
          <ac:chgData name="Chung Lai Johnny Wan" userId="845dcd57-0ca4-421d-bce9-c9d046037f35" providerId="ADAL" clId="{476FECD9-7C13-4C1B-9749-0127A61482A8}" dt="2026-07-04T16:33:28.450" v="333" actId="20577"/>
          <ac:spMkLst>
            <pc:docMk/>
            <pc:sldMk cId="3615807871" sldId="635"/>
            <ac:spMk id="2" creationId="{A1DC6DDE-02FD-C056-8CE9-8E13F0141D10}"/>
          </ac:spMkLst>
        </pc:spChg>
        <pc:spChg chg="add del mod">
          <ac:chgData name="Chung Lai Johnny Wan" userId="845dcd57-0ca4-421d-bce9-c9d046037f35" providerId="ADAL" clId="{476FECD9-7C13-4C1B-9749-0127A61482A8}" dt="2026-07-04T16:33:17.868" v="305" actId="478"/>
          <ac:spMkLst>
            <pc:docMk/>
            <pc:sldMk cId="3615807871" sldId="635"/>
            <ac:spMk id="6" creationId="{7F588527-8FA8-01EB-2ED0-B5F90553290B}"/>
          </ac:spMkLst>
        </pc:spChg>
        <pc:picChg chg="add mod">
          <ac:chgData name="Chung Lai Johnny Wan" userId="845dcd57-0ca4-421d-bce9-c9d046037f35" providerId="ADAL" clId="{476FECD9-7C13-4C1B-9749-0127A61482A8}" dt="2026-07-04T15:32:41.308" v="297" actId="1076"/>
          <ac:picMkLst>
            <pc:docMk/>
            <pc:sldMk cId="3615807871" sldId="635"/>
            <ac:picMk id="5" creationId="{CD595CEC-D8AF-51FE-9DD7-4F0EA1AD42D2}"/>
          </ac:picMkLst>
        </pc:picChg>
      </pc:sldChg>
      <pc:sldChg chg="modSp new mod">
        <pc:chgData name="Chung Lai Johnny Wan" userId="845dcd57-0ca4-421d-bce9-c9d046037f35" providerId="ADAL" clId="{476FECD9-7C13-4C1B-9749-0127A61482A8}" dt="2026-07-04T16:31:34.380" v="304" actId="5793"/>
        <pc:sldMkLst>
          <pc:docMk/>
          <pc:sldMk cId="3945152097" sldId="636"/>
        </pc:sldMkLst>
        <pc:spChg chg="mod">
          <ac:chgData name="Chung Lai Johnny Wan" userId="845dcd57-0ca4-421d-bce9-c9d046037f35" providerId="ADAL" clId="{476FECD9-7C13-4C1B-9749-0127A61482A8}" dt="2026-07-04T15:08:17.245" v="71" actId="108"/>
          <ac:spMkLst>
            <pc:docMk/>
            <pc:sldMk cId="3945152097" sldId="636"/>
            <ac:spMk id="2" creationId="{7C83EA95-0692-9829-1070-D68EA61A307E}"/>
          </ac:spMkLst>
        </pc:spChg>
        <pc:spChg chg="mod">
          <ac:chgData name="Chung Lai Johnny Wan" userId="845dcd57-0ca4-421d-bce9-c9d046037f35" providerId="ADAL" clId="{476FECD9-7C13-4C1B-9749-0127A61482A8}" dt="2026-07-04T16:31:34.380" v="304" actId="5793"/>
          <ac:spMkLst>
            <pc:docMk/>
            <pc:sldMk cId="3945152097" sldId="636"/>
            <ac:spMk id="3" creationId="{A69EF776-64AA-9065-BAF0-D5E844683026}"/>
          </ac:spMkLst>
        </pc:spChg>
      </pc:sldChg>
      <pc:sldChg chg="addSp delSp modSp new mod">
        <pc:chgData name="Chung Lai Johnny Wan" userId="845dcd57-0ca4-421d-bce9-c9d046037f35" providerId="ADAL" clId="{476FECD9-7C13-4C1B-9749-0127A61482A8}" dt="2026-07-04T15:31:08.453" v="278" actId="1076"/>
        <pc:sldMkLst>
          <pc:docMk/>
          <pc:sldMk cId="4273828338" sldId="637"/>
        </pc:sldMkLst>
        <pc:spChg chg="mod">
          <ac:chgData name="Chung Lai Johnny Wan" userId="845dcd57-0ca4-421d-bce9-c9d046037f35" providerId="ADAL" clId="{476FECD9-7C13-4C1B-9749-0127A61482A8}" dt="2026-07-04T15:30:25.402" v="272" actId="108"/>
          <ac:spMkLst>
            <pc:docMk/>
            <pc:sldMk cId="4273828338" sldId="637"/>
            <ac:spMk id="2" creationId="{EB464293-AFF8-D88B-695B-514DD4203B31}"/>
          </ac:spMkLst>
        </pc:spChg>
        <pc:spChg chg="del">
          <ac:chgData name="Chung Lai Johnny Wan" userId="845dcd57-0ca4-421d-bce9-c9d046037f35" providerId="ADAL" clId="{476FECD9-7C13-4C1B-9749-0127A61482A8}" dt="2026-07-04T15:29:59.871" v="239" actId="478"/>
          <ac:spMkLst>
            <pc:docMk/>
            <pc:sldMk cId="4273828338" sldId="637"/>
            <ac:spMk id="3" creationId="{3CF29244-0984-8CBC-1145-401EFA439D39}"/>
          </ac:spMkLst>
        </pc:spChg>
        <pc:spChg chg="add mod">
          <ac:chgData name="Chung Lai Johnny Wan" userId="845dcd57-0ca4-421d-bce9-c9d046037f35" providerId="ADAL" clId="{476FECD9-7C13-4C1B-9749-0127A61482A8}" dt="2026-07-04T15:30:59.690" v="277" actId="208"/>
          <ac:spMkLst>
            <pc:docMk/>
            <pc:sldMk cId="4273828338" sldId="637"/>
            <ac:spMk id="7" creationId="{BB47E18D-F320-5651-1BEC-C02BE00F4026}"/>
          </ac:spMkLst>
        </pc:spChg>
        <pc:picChg chg="add mod">
          <ac:chgData name="Chung Lai Johnny Wan" userId="845dcd57-0ca4-421d-bce9-c9d046037f35" providerId="ADAL" clId="{476FECD9-7C13-4C1B-9749-0127A61482A8}" dt="2026-07-04T15:31:08.453" v="278" actId="1076"/>
          <ac:picMkLst>
            <pc:docMk/>
            <pc:sldMk cId="4273828338" sldId="637"/>
            <ac:picMk id="6" creationId="{A1C202B0-BDDA-BCB6-BFC7-E8D63A3F5B5E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04/07/2026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Greenwashing is when a company pretends to be environmentally friendly to attract eco-conscious customers and to make itself look good, but it’s not doing much meaningful for the environment.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93289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04/07/2026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04/07/2026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04/07/2026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04/07/2026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04/07/2026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04/07/2026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04/07/2026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04/07/2026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04/07/2026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em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04/07/2026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x04Kl8y4dE?feature=oembed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online.hbs.edu/blog/post/what-is-the-triple-bottom-line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l_fs8b_DB8I?feature=oembed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oogoodtogo.com/en-gb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467544" y="765595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AA8BA0-5108-9234-90BF-060A90C6B9A3}"/>
              </a:ext>
            </a:extLst>
          </p:cNvPr>
          <p:cNvSpPr txBox="1"/>
          <p:nvPr/>
        </p:nvSpPr>
        <p:spPr>
          <a:xfrm>
            <a:off x="991927" y="2026604"/>
            <a:ext cx="813690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Developing a Sustainable Business Model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7725490-31EC-4684-A3E1-E2BB7D98E3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1175" y="3191449"/>
            <a:ext cx="5078408" cy="3200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179330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981822"/>
            <a:ext cx="9036496" cy="4391394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800" dirty="0"/>
              <a:t>We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Learned what is and how to pitch business ideas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Looked at some presentation techniques on how to present your business idea 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Watched some presentation examples to further develop your own presentation skills</a:t>
            </a:r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9704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Recap of previous session….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8260958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81822"/>
            <a:ext cx="9144000" cy="482344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800" dirty="0"/>
              <a:t>We will:</a:t>
            </a:r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Explore what a Sustainable Business Model</a:t>
            </a:r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Discuss the 1 to 1 presentation format for next week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9704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 today’s session….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2594040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83EA95-0692-9829-1070-D68EA61A30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highlight>
                  <a:srgbClr val="FFFF00"/>
                </a:highlight>
                <a:latin typeface="+mn-lt"/>
                <a:ea typeface="+mn-ea"/>
                <a:cs typeface="+mn-cs"/>
              </a:rPr>
              <a:t>Do you remember?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9EF776-64AA-9065-BAF0-D5E8446830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Your business idea must include at least one element related to sustainability or community support.</a:t>
            </a:r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This session you will learn its importance in business.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8CA045-85F7-91ED-6546-8A3802260E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51520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Earth and our ecosystem has been experiencing the greatest period of species extinction and climate changes the last few decades.</a:t>
            </a:r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People started been concerned about issues like air and water pollution, the protection of endangered species since the 1970s.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Sustainable Business Model</a:t>
            </a:r>
          </a:p>
        </p:txBody>
      </p:sp>
    </p:spTree>
    <p:extLst>
      <p:ext uri="{BB962C8B-B14F-4D97-AF65-F5344CB8AC3E}">
        <p14:creationId xmlns:p14="http://schemas.microsoft.com/office/powerpoint/2010/main" val="19169259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In many conversations we are involved, we are discussing about </a:t>
            </a:r>
            <a:r>
              <a:rPr lang="en-US" altLang="en-US" dirty="0"/>
              <a:t>global climate change.</a:t>
            </a:r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For example, think of how the weather was when you were growing up and how it is now.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Sustainable Business Model</a:t>
            </a:r>
          </a:p>
        </p:txBody>
      </p:sp>
    </p:spTree>
    <p:extLst>
      <p:ext uri="{BB962C8B-B14F-4D97-AF65-F5344CB8AC3E}">
        <p14:creationId xmlns:p14="http://schemas.microsoft.com/office/powerpoint/2010/main" val="25722340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 marL="0" indent="0" algn="ctr">
              <a:buClr>
                <a:srgbClr val="0070C0"/>
              </a:buClr>
              <a:buNone/>
            </a:pPr>
            <a:r>
              <a:rPr lang="en-GB" dirty="0"/>
              <a:t>Find some climate change events/emergencies examples from around the world that were reported in the news in the last 10 years and discuss them in class.</a:t>
            </a:r>
            <a:endParaRPr lang="en-US" dirty="0"/>
          </a:p>
          <a:p>
            <a:pPr marL="0" indent="0">
              <a:buClr>
                <a:srgbClr val="0070C0"/>
              </a:buClr>
              <a:buNone/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Classroom discussion- 15 minutes</a:t>
            </a:r>
          </a:p>
        </p:txBody>
      </p:sp>
    </p:spTree>
    <p:extLst>
      <p:ext uri="{BB962C8B-B14F-4D97-AF65-F5344CB8AC3E}">
        <p14:creationId xmlns:p14="http://schemas.microsoft.com/office/powerpoint/2010/main" val="14358162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 fontScale="92500" lnSpcReduction="20000"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/>
              <a:t>The natural environment is degrading at a faster rate and greater extent than ever before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Companies started thinking about the natural environment much more than before</a:t>
            </a:r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They are linking the environmental concerns with the company’s direction, public image and developing a sustainability plan for their products or services they are offering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Sustainable Business Model</a:t>
            </a:r>
          </a:p>
        </p:txBody>
      </p:sp>
    </p:spTree>
    <p:extLst>
      <p:ext uri="{BB962C8B-B14F-4D97-AF65-F5344CB8AC3E}">
        <p14:creationId xmlns:p14="http://schemas.microsoft.com/office/powerpoint/2010/main" val="280926582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28C9FD-DC21-A3A0-51C3-35C3172844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US" sz="2400" dirty="0"/>
          </a:p>
          <a:p>
            <a:pPr marL="0" indent="0">
              <a:lnSpc>
                <a:spcPct val="90000"/>
              </a:lnSpc>
              <a:buNone/>
            </a:pPr>
            <a:endParaRPr lang="en-US" sz="2400" dirty="0"/>
          </a:p>
          <a:p>
            <a:pPr marL="0" indent="0">
              <a:lnSpc>
                <a:spcPct val="90000"/>
              </a:lnSpc>
              <a:buNone/>
            </a:pPr>
            <a:r>
              <a:rPr lang="en-US" sz="2400" b="1" dirty="0"/>
              <a:t>         </a:t>
            </a:r>
            <a:r>
              <a:rPr lang="en-US" sz="2400" b="1" dirty="0">
                <a:highlight>
                  <a:srgbClr val="FFFF00"/>
                </a:highlight>
              </a:rPr>
              <a:t>So, what is sustainability?</a:t>
            </a:r>
            <a:endParaRPr lang="en-GB" sz="2400" b="1" dirty="0">
              <a:highlight>
                <a:srgbClr val="FFFF00"/>
              </a:highlight>
            </a:endParaRPr>
          </a:p>
        </p:txBody>
      </p:sp>
      <p:pic>
        <p:nvPicPr>
          <p:cNvPr id="5" name="Online Media 4" title="What is Sustainability">
            <a:hlinkClick r:id="" action="ppaction://media"/>
            <a:extLst>
              <a:ext uri="{FF2B5EF4-FFF2-40B4-BE49-F238E27FC236}">
                <a16:creationId xmlns:a16="http://schemas.microsoft.com/office/drawing/2014/main" id="{7FA240F5-1D13-D0A1-BC29-F4AF6F8B8FB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05600" y="1600201"/>
            <a:ext cx="6932800" cy="3917032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09F339-3830-779C-922E-D828883040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3F65BB1-9206-4D7F-97F9-47DCC7DC6334}" type="slidenum">
              <a:rPr lang="en-GB" smtClean="0"/>
              <a:pPr>
                <a:spcAft>
                  <a:spcPts val="600"/>
                </a:spcAft>
              </a:pPr>
              <a:t>9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60DC1A-5338-F88E-E166-DC65A24E19CF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9338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4FDEA-8FEC-CC86-F8F0-790EDA4807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highlight>
                  <a:srgbClr val="FFFF00"/>
                </a:highlight>
              </a:rPr>
              <a:t>Sustainable Business Model</a:t>
            </a: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A412BA-2B90-7ADE-1C20-46B4823B8E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100" dirty="0"/>
              <a:t>Sustainability is often defined as meeting the needs of the present without compromising the ability of future generations to meet theirs.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It refers to a company’s practice of operating in a manner that has a positive impact on society, the environment and the economy while also maintaining its long-term viability.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Business sustainability seeks to prevent the depletion of natural or physical resources, so that they will remain available for the long term.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EF4146-79EE-C035-58BD-D4B3F1C6B8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0642BD6-4101-BEE7-84E6-A6E6277C80D1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0299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 marL="0" indent="0">
              <a:buClr>
                <a:srgbClr val="0070C0"/>
              </a:buClr>
              <a:buNone/>
            </a:pPr>
            <a:endParaRPr lang="en-GB" altLang="en-US" dirty="0"/>
          </a:p>
          <a:p>
            <a:pPr marL="0" indent="0" algn="ctr">
              <a:buClr>
                <a:srgbClr val="0070C0"/>
              </a:buClr>
              <a:buNone/>
            </a:pPr>
            <a:r>
              <a:rPr lang="en-GB" altLang="en-US" dirty="0"/>
              <a:t>Sustainable companies, and sustainable economic development seek to create new ways of doing business in which business success is measured in terms of economic, ethical and environmental sustainability.</a:t>
            </a:r>
          </a:p>
          <a:p>
            <a:pPr marL="0" indent="0" algn="ctr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Sustainable Business Model</a:t>
            </a:r>
          </a:p>
        </p:txBody>
      </p:sp>
    </p:spTree>
    <p:extLst>
      <p:ext uri="{BB962C8B-B14F-4D97-AF65-F5344CB8AC3E}">
        <p14:creationId xmlns:p14="http://schemas.microsoft.com/office/powerpoint/2010/main" val="332745976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7040FAA7-A7BF-A145-6C96-D4688D6B9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en-US" sz="3200" b="1" dirty="0">
                <a:highlight>
                  <a:srgbClr val="FFFF00"/>
                </a:highlight>
              </a:rPr>
              <a:t>Sustainability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B03C81-7A9C-DD3D-E37D-166018C035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258816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Sustainability in business involves decisions that are: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Environmentally responsible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Socially ethical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Economically viable</a:t>
            </a:r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6F8DF895-87B0-E5D7-117E-41D91454A31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200" y="1666290"/>
            <a:ext cx="4038600" cy="3856862"/>
          </a:xfr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C5BDD7-CD05-855A-3888-473B57AEB1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3F65BB1-9206-4D7F-97F9-47DCC7DC6334}" type="slidenum">
              <a:rPr lang="en-GB" smtClean="0"/>
              <a:pPr>
                <a:spcAft>
                  <a:spcPts val="600"/>
                </a:spcAft>
              </a:pPr>
              <a:t>12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23AA7A-906B-FB97-15A9-E1AFD7F00257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7144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048597-8DEC-57AB-293B-A5FE0DA6B3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13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D595CEC-D8AF-51FE-9DD7-4F0EA1AD42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8723" y="1123181"/>
            <a:ext cx="6867653" cy="542804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DC6DDE-02FD-C056-8CE9-8E13F0141D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920" y="114951"/>
            <a:ext cx="8229600" cy="1143000"/>
          </a:xfrm>
        </p:spPr>
        <p:txBody>
          <a:bodyPr>
            <a:normAutofit/>
          </a:bodyPr>
          <a:lstStyle/>
          <a:p>
            <a:r>
              <a:rPr lang="en-US" sz="3200" b="1" dirty="0">
                <a:highlight>
                  <a:srgbClr val="FFFF00"/>
                </a:highlight>
              </a:rPr>
              <a:t>Promotion – Digital Skills Support</a:t>
            </a:r>
          </a:p>
        </p:txBody>
      </p:sp>
    </p:spTree>
    <p:extLst>
      <p:ext uri="{BB962C8B-B14F-4D97-AF65-F5344CB8AC3E}">
        <p14:creationId xmlns:p14="http://schemas.microsoft.com/office/powerpoint/2010/main" val="3615807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4AFC84-2197-9B3B-B211-A34BEE46F1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40C0BCD5-8FC0-CBB3-B745-7226474CBDB5}"/>
              </a:ext>
            </a:extLst>
          </p:cNvPr>
          <p:cNvSpPr/>
          <p:nvPr/>
        </p:nvSpPr>
        <p:spPr>
          <a:xfrm>
            <a:off x="215008" y="975756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C5F8E59-7552-43EA-309C-4CCD4AA47C37}"/>
              </a:ext>
            </a:extLst>
          </p:cNvPr>
          <p:cNvSpPr txBox="1"/>
          <p:nvPr/>
        </p:nvSpPr>
        <p:spPr>
          <a:xfrm>
            <a:off x="611052" y="2964447"/>
            <a:ext cx="813690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Triple Bottom Line Theory</a:t>
            </a:r>
          </a:p>
        </p:txBody>
      </p:sp>
    </p:spTree>
    <p:extLst>
      <p:ext uri="{BB962C8B-B14F-4D97-AF65-F5344CB8AC3E}">
        <p14:creationId xmlns:p14="http://schemas.microsoft.com/office/powerpoint/2010/main" val="2950429041"/>
      </p:ext>
    </p:extLst>
  </p:cSld>
  <p:clrMapOvr>
    <a:masterClrMapping/>
  </p:clrMapOvr>
  <p:transition>
    <p:dissolv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DF8E90E-0D5F-6BC0-771A-35B70B01F4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86144"/>
            <a:ext cx="8229600" cy="797335"/>
          </a:xfrm>
        </p:spPr>
        <p:txBody>
          <a:bodyPr>
            <a:normAutofit/>
          </a:bodyPr>
          <a:lstStyle/>
          <a:p>
            <a:r>
              <a:rPr lang="en-US" sz="3200" b="1" dirty="0">
                <a:highlight>
                  <a:srgbClr val="FFFF00"/>
                </a:highlight>
              </a:rPr>
              <a:t>Triple Bottom Line Theory</a:t>
            </a: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D1BC800-2E18-2ACB-E656-C4175C3648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15</a:t>
            </a:fld>
            <a:endParaRPr lang="en-GB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0CA0190-53F5-84A2-9E1C-246A46D43D56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0" y="1047132"/>
            <a:ext cx="9036496" cy="4686123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sz="2800" dirty="0"/>
              <a:t>Today’s businesses are expected to be responsible, not just for stakeholders, but also for workers, communities and the planet.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sz="2800" dirty="0"/>
              <a:t>To respond to these expectations, a man named John Elkington introduced the Triple Bottom Line in 1994.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sz="2800" dirty="0"/>
              <a:t>He said instead of focusing only on profit, businesses should focus on three things: </a:t>
            </a:r>
            <a:r>
              <a:rPr lang="en-US" sz="2800" b="1" dirty="0"/>
              <a:t>people, planet, and profit</a:t>
            </a:r>
            <a:r>
              <a:rPr lang="en-US" sz="2800" dirty="0"/>
              <a:t>.</a:t>
            </a:r>
            <a:endParaRPr lang="en-GB" sz="28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135B858-E507-6792-DB5F-3D2104AFECCB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6267374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 algn="ctr">
              <a:buClr>
                <a:srgbClr val="0070C0"/>
              </a:buClr>
              <a:buNone/>
            </a:pPr>
            <a:r>
              <a:rPr lang="en-GB" dirty="0"/>
              <a:t>Triple Bottom Line theory (also known as TBL or 3BL), is a framework allows organizations to measure their overall economic impact, by measuring their performance in three key areas: people, planet and profit.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Triple Bottom Line Theory</a:t>
            </a:r>
          </a:p>
        </p:txBody>
      </p:sp>
    </p:spTree>
    <p:extLst>
      <p:ext uri="{BB962C8B-B14F-4D97-AF65-F5344CB8AC3E}">
        <p14:creationId xmlns:p14="http://schemas.microsoft.com/office/powerpoint/2010/main" val="17666157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Let’s read a little more about Triple Bottom Line theory.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Please check the link below and discuss in class</a:t>
            </a:r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hlinkClick r:id="rId2"/>
              </a:rPr>
              <a:t>https://online.hbs.edu/blog/post/what-is-the-triple-bottom-line</a:t>
            </a: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 algn="ctr">
              <a:buClr>
                <a:srgbClr val="0070C0"/>
              </a:buClr>
              <a:buNone/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Class activity-30 minutes</a:t>
            </a:r>
          </a:p>
        </p:txBody>
      </p:sp>
    </p:spTree>
    <p:extLst>
      <p:ext uri="{BB962C8B-B14F-4D97-AF65-F5344CB8AC3E}">
        <p14:creationId xmlns:p14="http://schemas.microsoft.com/office/powerpoint/2010/main" val="42749597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With people more alerted to the ethical and environmental issues. </a:t>
            </a:r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Companies nowadays are taking more responsibilities because people are their customers and a decrease in the demand of the company’s product or service will mean a decrease in profitability.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Green companies-entrepreneurship</a:t>
            </a:r>
          </a:p>
        </p:txBody>
      </p:sp>
    </p:spTree>
    <p:extLst>
      <p:ext uri="{BB962C8B-B14F-4D97-AF65-F5344CB8AC3E}">
        <p14:creationId xmlns:p14="http://schemas.microsoft.com/office/powerpoint/2010/main" val="404725939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 lnSpcReduction="10000"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/>
              <a:t>Companies looking for green ways to produce their products/services.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/>
              <a:t>Ideally, waste should be eliminated or, at a minimum, not produced at a rate faster than which the biosphere can absorb them.  </a:t>
            </a:r>
          </a:p>
          <a:p>
            <a:pPr marL="0" indent="0">
              <a:buClr>
                <a:srgbClr val="0070C0"/>
              </a:buClr>
              <a:buNone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/>
              <a:t>Renewable energy sources should be adopted, like using the sun to generate energy etc.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Green companies-entrepreneurship</a:t>
            </a:r>
          </a:p>
        </p:txBody>
      </p:sp>
    </p:spTree>
    <p:extLst>
      <p:ext uri="{BB962C8B-B14F-4D97-AF65-F5344CB8AC3E}">
        <p14:creationId xmlns:p14="http://schemas.microsoft.com/office/powerpoint/2010/main" val="19545674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nline Media 4" title="10 Green Companies That Are Good For You and The Environment">
            <a:hlinkClick r:id="" action="ppaction://media"/>
            <a:extLst>
              <a:ext uri="{FF2B5EF4-FFF2-40B4-BE49-F238E27FC236}">
                <a16:creationId xmlns:a16="http://schemas.microsoft.com/office/drawing/2014/main" id="{3F32AC96-D075-9CF0-F3F6-EF022BF13B7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0391" y="1110417"/>
            <a:ext cx="9133609" cy="4637166"/>
          </a:xfrm>
          <a:prstGeom prst="rect">
            <a:avLst/>
          </a:prstGeom>
          <a:noFill/>
        </p:spPr>
      </p:pic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DDA4F841-80B9-93B5-F4E6-FEDDEC1228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C3F65BB1-9206-4D7F-97F9-47DCC7DC6334}" type="slidenum">
              <a:rPr lang="en-GB" smtClean="0"/>
              <a:pPr>
                <a:spcAft>
                  <a:spcPts val="600"/>
                </a:spcAft>
              </a:pPr>
              <a:t>20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BFDAB0-2888-BC83-FF2A-B83084464A1F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22FDE46-D9E9-7E4A-42CF-D9B5F884CF1E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Green companies-entrepreneurship</a:t>
            </a:r>
          </a:p>
        </p:txBody>
      </p:sp>
    </p:spTree>
    <p:extLst>
      <p:ext uri="{BB962C8B-B14F-4D97-AF65-F5344CB8AC3E}">
        <p14:creationId xmlns:p14="http://schemas.microsoft.com/office/powerpoint/2010/main" val="1708555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 algn="ctr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/>
              <a:t>Let’s look at an example of Green company and how Green entrepreneurship is creating new opportunities in the market</a:t>
            </a:r>
          </a:p>
          <a:p>
            <a:pPr marL="0" indent="0" algn="ctr">
              <a:buClr>
                <a:srgbClr val="0070C0"/>
              </a:buClr>
              <a:buNone/>
            </a:pPr>
            <a:endParaRPr lang="en-US" altLang="en-US" dirty="0"/>
          </a:p>
          <a:p>
            <a:pPr algn="ctr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>
                <a:hlinkClick r:id="rId2"/>
              </a:rPr>
              <a:t>https://www.toogoodtogo.com/en-gb</a:t>
            </a:r>
            <a:endParaRPr lang="en-US" altLang="en-US" dirty="0"/>
          </a:p>
          <a:p>
            <a:pPr marL="0" indent="0">
              <a:buClr>
                <a:srgbClr val="0070C0"/>
              </a:buClr>
              <a:buNone/>
            </a:pPr>
            <a:endParaRPr lang="en-US" altLang="en-US" dirty="0"/>
          </a:p>
          <a:p>
            <a:pPr marL="0" indent="0">
              <a:buClr>
                <a:srgbClr val="0070C0"/>
              </a:buClr>
              <a:buNone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Class activity/ Discussion-30 minutes </a:t>
            </a:r>
          </a:p>
        </p:txBody>
      </p:sp>
    </p:spTree>
    <p:extLst>
      <p:ext uri="{BB962C8B-B14F-4D97-AF65-F5344CB8AC3E}">
        <p14:creationId xmlns:p14="http://schemas.microsoft.com/office/powerpoint/2010/main" val="6777325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1653BC-C3B6-EB8C-E423-60C2A8453F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E4A3BD5-1527-2853-140E-99CEBF63992C}"/>
              </a:ext>
            </a:extLst>
          </p:cNvPr>
          <p:cNvSpPr/>
          <p:nvPr/>
        </p:nvSpPr>
        <p:spPr>
          <a:xfrm>
            <a:off x="215008" y="975756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479C57D-E762-A638-290B-5019678D7F4F}"/>
              </a:ext>
            </a:extLst>
          </p:cNvPr>
          <p:cNvSpPr txBox="1"/>
          <p:nvPr/>
        </p:nvSpPr>
        <p:spPr>
          <a:xfrm>
            <a:off x="1259632" y="2924944"/>
            <a:ext cx="69847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Barriers to Achieving Sustainability  in Business</a:t>
            </a:r>
            <a:endParaRPr lang="en-GB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0431227"/>
      </p:ext>
    </p:extLst>
  </p:cSld>
  <p:clrMapOvr>
    <a:masterClrMapping/>
  </p:clrMapOvr>
  <p:transition>
    <p:dissolv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A9DD8C-3CE5-D3C0-8B34-E47AAD7302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highlight>
                  <a:srgbClr val="FFFF00"/>
                </a:highlight>
              </a:rPr>
              <a:t>High Initial Costs</a:t>
            </a:r>
            <a:endParaRPr lang="en-GB" sz="3600" b="1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1A4133-B13A-6F70-3730-2E882569ED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68760"/>
            <a:ext cx="9036496" cy="3917032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Investing in sustainable materials, technology (e.g., renewable energy), and ethical supply chains can be expensive.</a:t>
            </a:r>
          </a:p>
          <a:p>
            <a:pPr marL="0" indent="0">
              <a:buClr>
                <a:srgbClr val="0070C0"/>
              </a:buClr>
              <a:buNone/>
            </a:pPr>
            <a:endParaRPr 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Small businesses, especially, may struggle with upfront costs before long-term savings.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D84EC2-2981-D48C-E548-D5F78A245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23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D7BE524-C64F-31FE-A8DA-ABBF2629C242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3076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81515-1E9B-39C2-E9F5-0B07B7679F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highlight>
                  <a:srgbClr val="FFFF00"/>
                </a:highlight>
              </a:rPr>
              <a:t>Consumer Awareness and Demand</a:t>
            </a: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40072-3DF5-6BFD-2576-7BFB115A7F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Some consumers may not </a:t>
            </a:r>
            <a:r>
              <a:rPr lang="en-US" dirty="0" err="1"/>
              <a:t>prioritise</a:t>
            </a:r>
            <a:r>
              <a:rPr lang="en-US" dirty="0"/>
              <a:t> sustainability or may be unwilling to pay more for ethical products.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Educating the public and changing consumers’ habits takes time and resources.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4F645B-91C5-0517-6EE5-224C8D6101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24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C035E84-B598-AC5E-EECF-42A6782D3B7F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860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08B3D6-8926-CBA6-20D6-C76799400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US" sz="3200" b="1" dirty="0">
                <a:highlight>
                  <a:srgbClr val="FFFF00"/>
                </a:highlight>
              </a:rPr>
              <a:t>Supply Chain Issues</a:t>
            </a: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6CDD75-D28E-6295-94EB-530067D301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286" y="1556792"/>
            <a:ext cx="8963713" cy="3917032"/>
          </a:xfrm>
        </p:spPr>
        <p:txBody>
          <a:bodyPr/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Finding suppliers that meet sustainability criteria such as fair </a:t>
            </a:r>
            <a:r>
              <a:rPr lang="en-US" dirty="0" err="1"/>
              <a:t>labour</a:t>
            </a:r>
            <a:r>
              <a:rPr lang="en-US" dirty="0"/>
              <a:t> and, low carbon footprint can be difficult.</a:t>
            </a:r>
          </a:p>
          <a:p>
            <a:pPr marL="0" indent="0">
              <a:buClr>
                <a:srgbClr val="0070C0"/>
              </a:buClr>
              <a:buNone/>
            </a:pPr>
            <a:endParaRPr 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Global supply chain can be difficult to monitor and control.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05D9A0-B9A0-1F4C-1F83-CA90B80422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25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E9CD24E-40C6-C2EF-8815-812DD1276C81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948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0A880-6A5A-4503-9D7A-C2D9D17B34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highlight>
                  <a:srgbClr val="FFFF00"/>
                </a:highlight>
              </a:rPr>
              <a:t>Balancing Profitability with Ethics</a:t>
            </a:r>
            <a:endParaRPr lang="en-GB" sz="3600" b="1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0575D4-B09D-58F4-CBAB-8008A2B102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600201"/>
            <a:ext cx="8579296" cy="3917032"/>
          </a:xfrm>
        </p:spPr>
        <p:txBody>
          <a:bodyPr/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 Sustainability choices might reduce short-term profits.</a:t>
            </a:r>
          </a:p>
          <a:p>
            <a:pPr marL="0" indent="0">
              <a:buClr>
                <a:srgbClr val="0070C0"/>
              </a:buClr>
              <a:buNone/>
            </a:pPr>
            <a:endParaRPr 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Pressure from stakeholders and investors can push businesses towards cost-cutting rather than ethical practices.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6936E5-3163-0CBA-8DD9-A7E03ED76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26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11D3B97-4629-107C-D501-AA8CED85F968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7404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3381B-EED5-A055-96FF-69958D1F16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highlight>
                  <a:srgbClr val="FFFF00"/>
                </a:highlight>
              </a:rPr>
              <a:t>Regulatory and Reporting Pressures</a:t>
            </a:r>
            <a:endParaRPr lang="en-GB" sz="3600" b="1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CCF190-FF2A-7DA7-66EF-8523D1815F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600201"/>
            <a:ext cx="8507288" cy="3917032"/>
          </a:xfrm>
        </p:spPr>
        <p:txBody>
          <a:bodyPr/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 Businesses must comply with complex and evolving environmental laws and standards.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Sustainability reporting can be time-consuming and require specialized staff.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CDC35A-FBD5-B344-D1AA-0D789DCD8B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27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D82F1EE-F9DB-7FB3-C314-4C0F900918BC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2003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01ABE-50E2-DE50-DA11-1EACE8E9DF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highlight>
                  <a:srgbClr val="FFFF00"/>
                </a:highlight>
              </a:rPr>
              <a:t>Greenwashing Accusations</a:t>
            </a:r>
            <a:endParaRPr lang="en-GB" sz="3600" b="1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EC38C-BA80-7CD6-71C1-4AF693437C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00201"/>
            <a:ext cx="8686800" cy="3917032"/>
          </a:xfrm>
        </p:spPr>
        <p:txBody>
          <a:bodyPr/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Companies that make sustainability claims risk being accused of “Greenwashing” if their actions don’t match their messaging.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This can damage to reputation and lead to legal issues.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0C494B-2AF2-9690-1CC4-323186CF2C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28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054E516-3D57-34D4-AC73-4058940AAB40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520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64293-AFF8-D88B-695B-514DD4203B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highlight>
                  <a:srgbClr val="FFFF00"/>
                </a:highlight>
              </a:rPr>
              <a:t>Module Feedback Questionnaire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7D04A2-D9BC-5291-A5CE-C0EE38F0C7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29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1C202B0-BDDA-BCB6-BFC7-E8D63A3F5B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8666" y="1556792"/>
            <a:ext cx="7266668" cy="4077838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BB47E18D-F320-5651-1BEC-C02BE00F4026}"/>
              </a:ext>
            </a:extLst>
          </p:cNvPr>
          <p:cNvSpPr/>
          <p:nvPr/>
        </p:nvSpPr>
        <p:spPr>
          <a:xfrm>
            <a:off x="6501851" y="1986018"/>
            <a:ext cx="1944216" cy="144016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382833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200" b="1" dirty="0">
                <a:highlight>
                  <a:srgbClr val="FFFF00"/>
                </a:highlight>
              </a:rPr>
              <a:t>Do you have any ……</a:t>
            </a:r>
            <a:br>
              <a:rPr lang="en-GB" sz="3200" b="1" dirty="0">
                <a:highlight>
                  <a:srgbClr val="FFFF00"/>
                </a:highlight>
              </a:rPr>
            </a:b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CAEA3B-B65B-4B9F-AB19-73E30DB23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30</a:t>
            </a:fld>
            <a:endParaRPr lang="en-GB"/>
          </a:p>
        </p:txBody>
      </p:sp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E1E59119-1ECA-46A5-AC0C-AF5077A2C0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556792"/>
            <a:ext cx="6120680" cy="345638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1BED08EB-31B4-88B6-FAEA-B070171B5D66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47961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196752"/>
            <a:ext cx="9036496" cy="4536504"/>
          </a:xfrm>
        </p:spPr>
        <p:txBody>
          <a:bodyPr>
            <a:normAutofit fontScale="85000" lnSpcReduction="20000"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/>
              <a:t>Next week is our final week and we will have our presentations.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/>
              <a:t>Presentations will be done 1-2-1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/>
              <a:t>Presentations will be recorded</a:t>
            </a:r>
          </a:p>
          <a:p>
            <a:pPr marL="0" indent="0">
              <a:buClr>
                <a:srgbClr val="0070C0"/>
              </a:buClr>
              <a:buNone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/>
              <a:t>If any class has a large number of students, then the presentations will split in two days.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/>
              <a:t>Any questions please ask now.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 marL="0" indent="0">
              <a:buClr>
                <a:srgbClr val="0070C0"/>
              </a:buClr>
              <a:buNone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Presentations- Final week</a:t>
            </a:r>
          </a:p>
        </p:txBody>
      </p:sp>
    </p:spTree>
    <p:extLst>
      <p:ext uri="{BB962C8B-B14F-4D97-AF65-F5344CB8AC3E}">
        <p14:creationId xmlns:p14="http://schemas.microsoft.com/office/powerpoint/2010/main" val="28118423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E059B6-CE83-EEF8-04DA-A730FBA0C2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33E5CF-21A1-8B9D-C832-3CB56F7C2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96752"/>
            <a:ext cx="9036496" cy="4536504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0C0"/>
              </a:buClr>
              <a:buNone/>
            </a:pPr>
            <a:endParaRPr lang="en-GB" altLang="en-US" dirty="0"/>
          </a:p>
          <a:p>
            <a:pPr marL="0" indent="0" algn="ctr">
              <a:buClr>
                <a:srgbClr val="0070C0"/>
              </a:buClr>
              <a:buNone/>
            </a:pPr>
            <a:r>
              <a:rPr lang="en-GB" altLang="en-US" dirty="0"/>
              <a:t>Use the rest of the time to work on your presentation slides</a:t>
            </a:r>
          </a:p>
          <a:p>
            <a:pPr marL="0" indent="0" algn="ctr">
              <a:buClr>
                <a:srgbClr val="0070C0"/>
              </a:buClr>
              <a:buNone/>
            </a:pPr>
            <a:endParaRPr lang="en-GB" altLang="en-US" dirty="0"/>
          </a:p>
          <a:p>
            <a:pPr marL="0" indent="0" algn="ctr">
              <a:buClr>
                <a:srgbClr val="0070C0"/>
              </a:buClr>
              <a:buNone/>
            </a:pPr>
            <a:r>
              <a:rPr lang="en-GB" altLang="en-US" dirty="0"/>
              <a:t>Your lecturer will come around to give you support if you need help </a:t>
            </a:r>
            <a:endParaRPr lang="en-US" altLang="en-US" dirty="0"/>
          </a:p>
          <a:p>
            <a:pPr marL="0" indent="0">
              <a:buClr>
                <a:srgbClr val="0070C0"/>
              </a:buClr>
              <a:buNone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6CF372-FE76-262F-66CF-C9153F077E2D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CB619D9-957E-E872-3A90-E42EFBF2696B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Presentation assessment support</a:t>
            </a:r>
          </a:p>
        </p:txBody>
      </p:sp>
    </p:spTree>
    <p:extLst>
      <p:ext uri="{BB962C8B-B14F-4D97-AF65-F5344CB8AC3E}">
        <p14:creationId xmlns:p14="http://schemas.microsoft.com/office/powerpoint/2010/main" val="9975592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-9856" y="2420888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>
                <a:highlight>
                  <a:srgbClr val="FFFF00"/>
                </a:highlight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3594480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understanding assessment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0" y="-15316"/>
            <a:ext cx="9144000" cy="569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 week…..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8056" y="1848116"/>
            <a:ext cx="3715944" cy="2733012"/>
          </a:xfrm>
          <a:solidFill>
            <a:schemeClr val="bg1">
              <a:lumMod val="85000"/>
              <a:alpha val="59000"/>
            </a:schemeClr>
          </a:solidFill>
          <a:effectLst>
            <a:softEdge rad="127000"/>
          </a:effectLst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We will have</a:t>
            </a:r>
          </a:p>
          <a:p>
            <a:pPr marL="0" indent="0" algn="r">
              <a:buNone/>
            </a:pPr>
            <a:endParaRPr lang="en-GB" sz="2800" b="1" dirty="0"/>
          </a:p>
          <a:p>
            <a:pPr marL="0" indent="0" algn="ctr">
              <a:buNone/>
            </a:pPr>
            <a:r>
              <a:rPr lang="en-GB" sz="2000" b="1" dirty="0">
                <a:latin typeface="+mj-lt"/>
                <a:cs typeface="Calibri" panose="020F0502020204030204" pitchFamily="34" charset="0"/>
              </a:rPr>
              <a:t>1-2-1 Presentations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0</TotalTime>
  <Words>1188</Words>
  <Application>Microsoft Office PowerPoint</Application>
  <PresentationFormat>On-screen Show (4:3)</PresentationFormat>
  <Paragraphs>202</Paragraphs>
  <Slides>34</Slides>
  <Notes>1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9" baseType="lpstr">
      <vt:lpstr>Myriad Pro</vt:lpstr>
      <vt:lpstr>Arial</vt:lpstr>
      <vt:lpstr>Calibri</vt:lpstr>
      <vt:lpstr>Wingdings</vt:lpstr>
      <vt:lpstr>20140311PresentationUWTSDTemplate</vt:lpstr>
      <vt:lpstr>PowerPoint Presentation</vt:lpstr>
      <vt:lpstr>PowerPoint Presentation</vt:lpstr>
      <vt:lpstr>PowerPoint Presentation</vt:lpstr>
      <vt:lpstr>Do you remember?</vt:lpstr>
      <vt:lpstr>PowerPoint Presentation</vt:lpstr>
      <vt:lpstr>PowerPoint Presentation</vt:lpstr>
      <vt:lpstr>PowerPoint Presentation</vt:lpstr>
      <vt:lpstr>PowerPoint Presentation</vt:lpstr>
      <vt:lpstr>           So, what is sustainability?</vt:lpstr>
      <vt:lpstr>Sustainable Business Model</vt:lpstr>
      <vt:lpstr>PowerPoint Presentation</vt:lpstr>
      <vt:lpstr>Sustainability</vt:lpstr>
      <vt:lpstr>Promotion – Digital Skills Support</vt:lpstr>
      <vt:lpstr>PowerPoint Presentation</vt:lpstr>
      <vt:lpstr>Triple Bottom Line Theory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High Initial Costs</vt:lpstr>
      <vt:lpstr>Consumer Awareness and Demand</vt:lpstr>
      <vt:lpstr>Supply Chain Issues</vt:lpstr>
      <vt:lpstr>Balancing Profitability with Ethics</vt:lpstr>
      <vt:lpstr>Regulatory and Reporting Pressures</vt:lpstr>
      <vt:lpstr>Greenwashing Accusations</vt:lpstr>
      <vt:lpstr>Module Feedback Questionnaire</vt:lpstr>
      <vt:lpstr> Do you have any …… </vt:lpstr>
      <vt:lpstr>PowerPoint Presentation</vt:lpstr>
      <vt:lpstr>PowerPoint Presentation</vt:lpstr>
      <vt:lpstr>PowerPoint Presentation</vt:lpstr>
      <vt:lpstr>Next week…..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Chung Lai Johnny Wan</cp:lastModifiedBy>
  <cp:revision>311</cp:revision>
  <dcterms:created xsi:type="dcterms:W3CDTF">2013-10-11T12:05:37Z</dcterms:created>
  <dcterms:modified xsi:type="dcterms:W3CDTF">2026-07-04T16:33:35Z</dcterms:modified>
</cp:coreProperties>
</file>