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79" r:id="rId2"/>
    <p:sldId id="280" r:id="rId3"/>
    <p:sldId id="281" r:id="rId4"/>
    <p:sldId id="282" r:id="rId5"/>
    <p:sldId id="283" r:id="rId6"/>
    <p:sldId id="284" r:id="rId7"/>
    <p:sldId id="285" r:id="rId8"/>
    <p:sldId id="286" r:id="rId9"/>
    <p:sldId id="287" r:id="rId10"/>
    <p:sldId id="288" r:id="rId11"/>
    <p:sldId id="289" r:id="rId12"/>
    <p:sldId id="290" r:id="rId13"/>
    <p:sldId id="291" r:id="rId14"/>
    <p:sldId id="292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720"/>
  </p:normalViewPr>
  <p:slideViewPr>
    <p:cSldViewPr snapToGrid="0" snapToObjects="1">
      <p:cViewPr varScale="1">
        <p:scale>
          <a:sx n="105" d="100"/>
          <a:sy n="105" d="100"/>
        </p:scale>
        <p:origin x="1840" y="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B74215-DA64-CD40-BFB9-3AFE294ADC49}" type="datetimeFigureOut">
              <a:rPr lang="en-US" smtClean="0"/>
              <a:t>10/6/24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D9123E5-633D-444C-B36E-0DB16FE93E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359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23C9E2B-83D5-4180-A44C-DFDCF5971F62}" type="slidenum">
              <a:rPr lang="en-GB"/>
              <a:pPr/>
              <a:t>4</a:t>
            </a:fld>
            <a:endParaRPr lang="en-GB"/>
          </a:p>
        </p:txBody>
      </p:sp>
      <p:sp>
        <p:nvSpPr>
          <p:cNvPr id="5130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30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805BC47-F34A-4C96-9179-BC65E332EE03}" type="slidenum">
              <a:rPr lang="en-GB"/>
              <a:pPr/>
              <a:t>6</a:t>
            </a:fld>
            <a:endParaRPr lang="en-GB"/>
          </a:p>
        </p:txBody>
      </p:sp>
      <p:sp>
        <p:nvSpPr>
          <p:cNvPr id="5191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9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67187AB-9265-413F-9CF7-458CE7DA8B81}" type="slidenum">
              <a:rPr lang="en-GB"/>
              <a:pPr/>
              <a:t>7</a:t>
            </a:fld>
            <a:endParaRPr lang="en-GB"/>
          </a:p>
        </p:txBody>
      </p:sp>
      <p:sp>
        <p:nvSpPr>
          <p:cNvPr id="5150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5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30CE148-A545-4E11-A9D0-2621BD43CAB2}" type="slidenum">
              <a:rPr lang="en-GB"/>
              <a:pPr/>
              <a:t>9</a:t>
            </a:fld>
            <a:endParaRPr lang="en-GB"/>
          </a:p>
        </p:txBody>
      </p:sp>
      <p:sp>
        <p:nvSpPr>
          <p:cNvPr id="5212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1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A30CE99-1BB7-459F-A457-1A7FD8330B5D}" type="slidenum">
              <a:rPr lang="en-GB"/>
              <a:pPr/>
              <a:t>10</a:t>
            </a:fld>
            <a:endParaRPr lang="en-GB"/>
          </a:p>
        </p:txBody>
      </p:sp>
      <p:sp>
        <p:nvSpPr>
          <p:cNvPr id="5171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7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0D08CD1-4B21-43A5-92B2-9ABA685F7320}" type="slidenum">
              <a:rPr lang="en-GB"/>
              <a:pPr/>
              <a:t>12</a:t>
            </a:fld>
            <a:endParaRPr lang="en-GB"/>
          </a:p>
        </p:txBody>
      </p:sp>
      <p:sp>
        <p:nvSpPr>
          <p:cNvPr id="5232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3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D6447EB-8C4D-414B-A6CB-3694D43FEA35}" type="slidenum">
              <a:rPr lang="en-GB"/>
              <a:pPr/>
              <a:t>13</a:t>
            </a:fld>
            <a:endParaRPr lang="en-GB"/>
          </a:p>
        </p:txBody>
      </p:sp>
      <p:sp>
        <p:nvSpPr>
          <p:cNvPr id="4710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7D7FB4F-D107-48AD-8FE0-0D49380B54F2}" type="slidenum">
              <a:rPr lang="en-GB"/>
              <a:pPr/>
              <a:t>14</a:t>
            </a:fld>
            <a:endParaRPr lang="en-GB"/>
          </a:p>
        </p:txBody>
      </p:sp>
      <p:sp>
        <p:nvSpPr>
          <p:cNvPr id="4894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94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00600" y="4624668"/>
            <a:ext cx="4038600" cy="933450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00600" y="5562599"/>
            <a:ext cx="4038600" cy="748553"/>
          </a:xfrm>
        </p:spPr>
        <p:txBody>
          <a:bodyPr>
            <a:normAutofit/>
          </a:bodyPr>
          <a:lstStyle>
            <a:lvl1pPr marL="0" indent="0" algn="l">
              <a:spcBef>
                <a:spcPts val="300"/>
              </a:spcBef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800600" y="6425640"/>
            <a:ext cx="1232647" cy="365125"/>
          </a:xfrm>
        </p:spPr>
        <p:txBody>
          <a:bodyPr/>
          <a:lstStyle>
            <a:lvl1pPr algn="l">
              <a:defRPr/>
            </a:lvl1pPr>
          </a:lstStyle>
          <a:p>
            <a:fld id="{D728701E-CAF4-4159-9B3E-41C86DFFA30D}" type="datetimeFigureOut">
              <a:rPr lang="en-US" smtClean="0"/>
              <a:t>10/6/24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311153" y="6425640"/>
            <a:ext cx="2617694" cy="365125"/>
          </a:xfrm>
        </p:spPr>
        <p:txBody>
          <a:bodyPr/>
          <a:lstStyle>
            <a:lvl1pPr algn="r"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82575" y="228600"/>
            <a:ext cx="4235450" cy="4187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4624388" y="237744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1" name="Rectangle 10"/>
          <p:cNvSpPr/>
          <p:nvPr/>
        </p:nvSpPr>
        <p:spPr>
          <a:xfrm>
            <a:off x="4624388" y="228600"/>
            <a:ext cx="2057400" cy="2039112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6802438" y="2377440"/>
            <a:ext cx="2057400" cy="203911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210550" y="282574"/>
            <a:ext cx="642097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10/6/24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8068235" y="282574"/>
            <a:ext cx="91440" cy="1600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474" y="134471"/>
            <a:ext cx="7556313" cy="995082"/>
          </a:xfrm>
        </p:spPr>
        <p:txBody>
          <a:bodyPr anchor="b" anchorCtr="0"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10/6/24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498518" y="1129553"/>
            <a:ext cx="7558960" cy="774700"/>
          </a:xfrm>
        </p:spPr>
        <p:txBody>
          <a:bodyPr vert="horz" lIns="91440" tIns="45720" rIns="91440" bIns="45720" rtlCol="0" anchor="t" anchorCtr="0">
            <a:noAutofit/>
          </a:bodyPr>
          <a:lstStyle>
            <a:lvl1pPr marL="0" indent="0">
              <a:buNone/>
              <a:defRPr kumimoji="0" sz="2400" b="0" i="0" u="none" strike="noStrike" kern="1200" cap="none" spc="0" normalizeH="0" baseline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2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00600" y="4624668"/>
            <a:ext cx="4038600" cy="933450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00600" y="5562599"/>
            <a:ext cx="4038600" cy="748553"/>
          </a:xfrm>
        </p:spPr>
        <p:txBody>
          <a:bodyPr>
            <a:normAutofit/>
          </a:bodyPr>
          <a:lstStyle>
            <a:lvl1pPr marL="0" indent="0" algn="l">
              <a:spcBef>
                <a:spcPts val="300"/>
              </a:spcBef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800600" y="6425640"/>
            <a:ext cx="1232647" cy="365125"/>
          </a:xfrm>
        </p:spPr>
        <p:txBody>
          <a:bodyPr/>
          <a:lstStyle>
            <a:lvl1pPr algn="l">
              <a:defRPr/>
            </a:lvl1pPr>
          </a:lstStyle>
          <a:p>
            <a:fld id="{D728701E-CAF4-4159-9B3E-41C86DFFA30D}" type="datetimeFigureOut">
              <a:rPr lang="en-US" smtClean="0"/>
              <a:t>10/6/24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311153" y="6425640"/>
            <a:ext cx="2617694" cy="365125"/>
          </a:xfrm>
        </p:spPr>
        <p:txBody>
          <a:bodyPr/>
          <a:lstStyle>
            <a:lvl1pPr algn="r"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82575" y="228600"/>
            <a:ext cx="4235450" cy="4187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4624388" y="237744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2"/>
          </p:nvPr>
        </p:nvSpPr>
        <p:spPr>
          <a:xfrm>
            <a:off x="4624388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6802438" y="237744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2"/>
          </p:nvPr>
        </p:nvSpPr>
        <p:spPr>
          <a:xfrm>
            <a:off x="857250" y="1779494"/>
            <a:ext cx="3086100" cy="2040905"/>
          </a:xfrm>
        </p:spPr>
        <p:txBody>
          <a:bodyPr lIns="45720" tIns="45720" rIns="45720" anchor="t">
            <a:noAutofit/>
          </a:bodyPr>
          <a:lstStyle>
            <a:lvl1pPr marL="0" indent="0" algn="ctr">
              <a:spcBef>
                <a:spcPts val="600"/>
              </a:spcBef>
              <a:buNone/>
              <a:defRPr sz="4600">
                <a:solidFill>
                  <a:schemeClr val="bg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GB"/>
              <a:t>Click to edit Master text styles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58907" y="228600"/>
            <a:ext cx="8200930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3124200"/>
            <a:ext cx="5638800" cy="1362075"/>
          </a:xfrm>
        </p:spPr>
        <p:txBody>
          <a:bodyPr anchor="b" anchorCtr="0">
            <a:normAutofit/>
          </a:bodyPr>
          <a:lstStyle>
            <a:lvl1pPr algn="l">
              <a:defRPr sz="3200" b="0" cap="none" baseline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4495800"/>
            <a:ext cx="5638800" cy="1500187"/>
          </a:xfrm>
        </p:spPr>
        <p:txBody>
          <a:bodyPr anchor="t" anchorCtr="0">
            <a:normAutofit/>
          </a:bodyPr>
          <a:lstStyle>
            <a:lvl1pPr marL="0" indent="0">
              <a:spcBef>
                <a:spcPts val="300"/>
              </a:spcBef>
              <a:buNone/>
              <a:defRPr sz="1400" cap="none" baseline="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906" y="6248774"/>
            <a:ext cx="1474694" cy="365125"/>
          </a:xfrm>
        </p:spPr>
        <p:txBody>
          <a:bodyPr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10/6/24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286000" y="6248774"/>
            <a:ext cx="56388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305800" y="6248774"/>
            <a:ext cx="554038" cy="365125"/>
          </a:xfrm>
        </p:spPr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2003612" y="3110754"/>
            <a:ext cx="260909" cy="61555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40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9" name="Rectangle 8"/>
          <p:cNvSpPr/>
          <p:nvPr/>
        </p:nvSpPr>
        <p:spPr>
          <a:xfrm>
            <a:off x="285750" y="228600"/>
            <a:ext cx="212725" cy="634523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210550" y="282574"/>
            <a:ext cx="642097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8068235" y="282574"/>
            <a:ext cx="91440" cy="1600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851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9987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10/6/24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7541" y="2447365"/>
            <a:ext cx="3657600" cy="367879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399878" y="2447365"/>
            <a:ext cx="3657600" cy="367879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10/6/24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7541" y="2070847"/>
            <a:ext cx="3657600" cy="322729"/>
          </a:xfrm>
          <a:prstGeom prst="rect">
            <a:avLst/>
          </a:prstGeom>
          <a:solidFill>
            <a:schemeClr val="accent3"/>
          </a:solidFill>
        </p:spPr>
        <p:txBody>
          <a:bodyPr tIns="0" bIns="0" anchor="ctr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99878" y="2070847"/>
            <a:ext cx="3657600" cy="32272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tIns="0" bIns="0" anchor="ctr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Content, Top and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8517" y="1985963"/>
            <a:ext cx="7569157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10/6/24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Content Placeholder 2"/>
          <p:cNvSpPr>
            <a:spLocks noGrp="1"/>
          </p:cNvSpPr>
          <p:nvPr>
            <p:ph sz="half" idx="14"/>
          </p:nvPr>
        </p:nvSpPr>
        <p:spPr>
          <a:xfrm>
            <a:off x="498517" y="4164965"/>
            <a:ext cx="7569157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4" name="Rectangle 13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05800" y="242234"/>
            <a:ext cx="554038" cy="365125"/>
          </a:xfrm>
        </p:spPr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10075" y="1985963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10/6/24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Content Placeholder 2"/>
          <p:cNvSpPr>
            <a:spLocks noGrp="1"/>
          </p:cNvSpPr>
          <p:nvPr>
            <p:ph sz="half" idx="15"/>
          </p:nvPr>
        </p:nvSpPr>
        <p:spPr>
          <a:xfrm>
            <a:off x="49851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3" name="Content Placeholder 2"/>
          <p:cNvSpPr>
            <a:spLocks noGrp="1"/>
          </p:cNvSpPr>
          <p:nvPr>
            <p:ph sz="half" idx="16"/>
          </p:nvPr>
        </p:nvSpPr>
        <p:spPr>
          <a:xfrm>
            <a:off x="4410075" y="4169664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10/6/24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Content Placeholder 2"/>
          <p:cNvSpPr>
            <a:spLocks noGrp="1"/>
          </p:cNvSpPr>
          <p:nvPr>
            <p:ph sz="half" idx="17"/>
          </p:nvPr>
        </p:nvSpPr>
        <p:spPr>
          <a:xfrm>
            <a:off x="502920" y="1985963"/>
            <a:ext cx="3657413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4" name="Content Placeholder 2"/>
          <p:cNvSpPr>
            <a:spLocks noGrp="1"/>
          </p:cNvSpPr>
          <p:nvPr>
            <p:ph sz="half" idx="18"/>
          </p:nvPr>
        </p:nvSpPr>
        <p:spPr>
          <a:xfrm>
            <a:off x="502920" y="4164965"/>
            <a:ext cx="3657413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5" name="Content Placeholder 2"/>
          <p:cNvSpPr>
            <a:spLocks noGrp="1"/>
          </p:cNvSpPr>
          <p:nvPr>
            <p:ph sz="half" idx="1"/>
          </p:nvPr>
        </p:nvSpPr>
        <p:spPr>
          <a:xfrm>
            <a:off x="4410075" y="1985963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6" name="Content Placeholder 2"/>
          <p:cNvSpPr>
            <a:spLocks noGrp="1"/>
          </p:cNvSpPr>
          <p:nvPr>
            <p:ph sz="half" idx="16"/>
          </p:nvPr>
        </p:nvSpPr>
        <p:spPr>
          <a:xfrm>
            <a:off x="4410075" y="4169664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10/6/24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10/6/24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5" y="228600"/>
            <a:ext cx="3451225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5" y="2571750"/>
            <a:ext cx="3255264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68775" y="273050"/>
            <a:ext cx="4597399" cy="585311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3" y="3733800"/>
            <a:ext cx="3255264" cy="239236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D728701E-CAF4-4159-9B3E-41C86DFFA30D}" type="datetimeFigureOut">
              <a:rPr lang="en-US" smtClean="0"/>
              <a:t>10/6/24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59305" y="6423585"/>
            <a:ext cx="3316941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69404" y="3124200"/>
            <a:ext cx="3898272" cy="87153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6" y="228600"/>
            <a:ext cx="3460658" cy="6345238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169404" y="3995737"/>
            <a:ext cx="3898272" cy="2147888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D728701E-CAF4-4159-9B3E-41C86DFFA30D}" type="datetimeFigureOut">
              <a:rPr lang="en-US" smtClean="0"/>
              <a:t>10/6/24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91000" y="6423585"/>
            <a:ext cx="300513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3990110" y="3370730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6505" y="4424082"/>
            <a:ext cx="6191157" cy="83371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5" y="228600"/>
            <a:ext cx="6378389" cy="418795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6505" y="5257799"/>
            <a:ext cx="6191157" cy="88582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10/6/24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6802438" y="2377440"/>
            <a:ext cx="2057400" cy="20391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327212" y="4632792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4" y="228600"/>
            <a:ext cx="6387167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4" y="2571750"/>
            <a:ext cx="6181611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4" y="3733800"/>
            <a:ext cx="6179566" cy="239236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212262" y="6235607"/>
            <a:ext cx="13483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10/6/24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1095" y="6235607"/>
            <a:ext cx="4648105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6802438" y="237494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6802438" y="4535424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5" y="228600"/>
            <a:ext cx="4235450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4" y="2571750"/>
            <a:ext cx="4016633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4" y="3733800"/>
            <a:ext cx="4015304" cy="239236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048000" y="6235607"/>
            <a:ext cx="13483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10/6/24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1095" y="6235607"/>
            <a:ext cx="2590705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4624388" y="4534726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4624388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4624388" y="2381663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5"/>
          </p:nvPr>
        </p:nvSpPr>
        <p:spPr>
          <a:xfrm>
            <a:off x="6803136" y="2381662"/>
            <a:ext cx="2057400" cy="418795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0" y="3124200"/>
            <a:ext cx="3108960" cy="87153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5" y="2365248"/>
            <a:ext cx="4240119" cy="418795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0" y="3995737"/>
            <a:ext cx="3108960" cy="2147888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D728701E-CAF4-4159-9B3E-41C86DFFA30D}" type="datetimeFigureOut">
              <a:rPr lang="en-US" smtClean="0"/>
              <a:t>10/6/24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91000" y="6423585"/>
            <a:ext cx="300513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4750361" y="3370730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277905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15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2460625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10/6/24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95772" y="954742"/>
            <a:ext cx="681318" cy="5171422"/>
          </a:xfrm>
        </p:spPr>
        <p:txBody>
          <a:bodyPr vert="eaVert" anchor="t" anchorCtr="0"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58756"/>
            <a:ext cx="6858000" cy="5184869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10/6/24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 rot="16200000">
            <a:off x="8593111" y="561668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8474" y="484094"/>
            <a:ext cx="7556313" cy="1116106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8474" y="1981200"/>
            <a:ext cx="7556313" cy="4144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795247" y="642358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10/6/24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01706" y="6423585"/>
            <a:ext cx="612289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305800" y="242234"/>
            <a:ext cx="5540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bg1"/>
                </a:solidFill>
              </a:defRPr>
            </a:lvl1pPr>
          </a:lstStyle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</p:sldLayoutIdLst>
  <p:txStyles>
    <p:titleStyle>
      <a:lvl1pPr algn="l" defTabSz="914400" rtl="0" eaLnBrk="1" latinLnBrk="0" hangingPunct="1">
        <a:spcBef>
          <a:spcPct val="0"/>
        </a:spcBef>
        <a:buNone/>
        <a:defRPr sz="3600" b="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2000"/>
        </a:spcBef>
        <a:buClr>
          <a:schemeClr val="accent1"/>
        </a:buClr>
        <a:buSzPct val="75000"/>
        <a:buFont typeface="Wingdings" pitchFamily="2" charset="2"/>
        <a:buChar char="n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spcBef>
          <a:spcPts val="600"/>
        </a:spcBef>
        <a:buClr>
          <a:schemeClr val="accent1"/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spcBef>
          <a:spcPts val="600"/>
        </a:spcBef>
        <a:buClr>
          <a:schemeClr val="accent1"/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377950" indent="-22860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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603375" indent="-228600" algn="l" defTabSz="914400" rtl="0" eaLnBrk="1" latinLnBrk="0" hangingPunct="1">
        <a:spcBef>
          <a:spcPct val="20000"/>
        </a:spcBef>
        <a:buClr>
          <a:schemeClr val="accent1"/>
        </a:buClr>
        <a:buSzPct val="75000"/>
        <a:buFont typeface="Wingdings" pitchFamily="2" charset="2"/>
        <a:buChar char=""/>
        <a:defRPr lang="en-US" sz="1800" kern="1200" baseline="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1830388" indent="-22860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"/>
        <a:defRPr lang="en-US" sz="1800" kern="1200" baseline="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057400" indent="-228600" algn="l" defTabSz="914400" rtl="0" eaLnBrk="1" latinLnBrk="0" hangingPunct="1">
        <a:spcBef>
          <a:spcPct val="20000"/>
        </a:spcBef>
        <a:buClr>
          <a:schemeClr val="accent1"/>
        </a:buClr>
        <a:buSzPct val="75000"/>
        <a:buFont typeface="Wingdings" pitchFamily="2" charset="2"/>
        <a:buChar char=""/>
        <a:defRPr lang="en-US" sz="1800" kern="1200" baseline="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0" y="4798114"/>
            <a:ext cx="914400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200" dirty="0"/>
              <a:t>Measuring Intensity, Directional Perceptions </a:t>
            </a:r>
            <a:br>
              <a:rPr lang="en-GB" sz="3200" dirty="0"/>
            </a:br>
            <a:r>
              <a:rPr lang="en-GB" sz="3200" dirty="0"/>
              <a:t>and Frequency of Intrusions</a:t>
            </a:r>
          </a:p>
          <a:p>
            <a:pPr algn="ctr"/>
            <a:r>
              <a:rPr lang="en-GB" sz="3200" dirty="0"/>
              <a:t>Competitive State Anxiety – </a:t>
            </a:r>
            <a:r>
              <a:rPr lang="en-GB" sz="3200"/>
              <a:t>Part 2 Week 2 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0604097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Modified CSAI-2 (Task)</a:t>
            </a: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 bwMode="auto">
          <a:xfrm>
            <a:off x="781337" y="1844824"/>
            <a:ext cx="7446963" cy="4752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>
              <a:lnSpc>
                <a:spcPct val="80000"/>
              </a:lnSpc>
            </a:pPr>
            <a:r>
              <a:rPr lang="en-GB" sz="1800" dirty="0"/>
              <a:t>Intensity scale…. Level or the amount that you are experiencing the symptom</a:t>
            </a:r>
          </a:p>
          <a:p>
            <a:pPr lvl="1">
              <a:lnSpc>
                <a:spcPct val="80000"/>
              </a:lnSpc>
            </a:pPr>
            <a:r>
              <a:rPr lang="en-GB" sz="1600" dirty="0"/>
              <a:t>1 “not at all” to 4 “very much so”</a:t>
            </a:r>
          </a:p>
          <a:p>
            <a:pPr lvl="1">
              <a:lnSpc>
                <a:spcPct val="80000"/>
              </a:lnSpc>
            </a:pPr>
            <a:endParaRPr lang="en-GB" sz="1600" dirty="0"/>
          </a:p>
          <a:p>
            <a:pPr>
              <a:lnSpc>
                <a:spcPct val="80000"/>
              </a:lnSpc>
            </a:pPr>
            <a:r>
              <a:rPr lang="en-GB" sz="1800" dirty="0"/>
              <a:t>Directional Perceptions scale…. Whether you interpret your felt intensity levels as facilitative (positive) or debilitative (negative) to your upcoming performance</a:t>
            </a:r>
          </a:p>
          <a:p>
            <a:pPr lvl="1">
              <a:lnSpc>
                <a:spcPct val="80000"/>
              </a:lnSpc>
            </a:pPr>
            <a:r>
              <a:rPr lang="en-GB" sz="1600" dirty="0"/>
              <a:t>-3 “very negative” to +3 “very positive” (0 = unimportant)</a:t>
            </a:r>
          </a:p>
          <a:p>
            <a:pPr>
              <a:lnSpc>
                <a:spcPct val="80000"/>
              </a:lnSpc>
            </a:pPr>
            <a:endParaRPr lang="en-GB" sz="1800" dirty="0"/>
          </a:p>
          <a:p>
            <a:pPr>
              <a:lnSpc>
                <a:spcPct val="80000"/>
              </a:lnSpc>
            </a:pPr>
            <a:r>
              <a:rPr lang="en-GB" sz="1800" dirty="0"/>
              <a:t>Frequency scale…. The amount of time you are experiencing the symptoms for (How often are they occurring for at that time)</a:t>
            </a:r>
          </a:p>
          <a:p>
            <a:pPr lvl="1">
              <a:lnSpc>
                <a:spcPct val="80000"/>
              </a:lnSpc>
            </a:pPr>
            <a:r>
              <a:rPr lang="en-GB" sz="1600" dirty="0"/>
              <a:t>1 “never” to 7 “all of the time”</a:t>
            </a:r>
            <a:endParaRPr lang="en-US" sz="1600" dirty="0"/>
          </a:p>
          <a:p>
            <a:pPr>
              <a:lnSpc>
                <a:spcPct val="80000"/>
              </a:lnSpc>
            </a:pPr>
            <a:endParaRPr lang="en-US" sz="1800" dirty="0"/>
          </a:p>
          <a:p>
            <a:pPr>
              <a:lnSpc>
                <a:spcPct val="80000"/>
              </a:lnSpc>
            </a:pPr>
            <a:r>
              <a:rPr lang="en-US" sz="1800" dirty="0"/>
              <a:t>Three constructs within the inventory </a:t>
            </a:r>
          </a:p>
          <a:p>
            <a:pPr lvl="1">
              <a:lnSpc>
                <a:spcPct val="80000"/>
              </a:lnSpc>
            </a:pPr>
            <a:r>
              <a:rPr lang="en-US" sz="1600" dirty="0"/>
              <a:t>Cognitive anxiety</a:t>
            </a:r>
          </a:p>
          <a:p>
            <a:pPr lvl="1">
              <a:lnSpc>
                <a:spcPct val="80000"/>
              </a:lnSpc>
            </a:pPr>
            <a:r>
              <a:rPr lang="en-US" sz="1600" dirty="0"/>
              <a:t>Somatic anxiety</a:t>
            </a:r>
          </a:p>
          <a:p>
            <a:pPr lvl="1">
              <a:lnSpc>
                <a:spcPct val="80000"/>
              </a:lnSpc>
            </a:pPr>
            <a:r>
              <a:rPr lang="en-US" sz="1600" dirty="0"/>
              <a:t>Self-confidence</a:t>
            </a:r>
          </a:p>
        </p:txBody>
      </p:sp>
    </p:spTree>
    <p:extLst>
      <p:ext uri="{BB962C8B-B14F-4D97-AF65-F5344CB8AC3E}">
        <p14:creationId xmlns:p14="http://schemas.microsoft.com/office/powerpoint/2010/main" val="1556778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Task…..</a:t>
            </a:r>
          </a:p>
        </p:txBody>
      </p:sp>
      <p:sp>
        <p:nvSpPr>
          <p:cNvPr id="4" name="Rectangle 3"/>
          <p:cNvSpPr/>
          <p:nvPr/>
        </p:nvSpPr>
        <p:spPr>
          <a:xfrm>
            <a:off x="-8562" y="1772816"/>
            <a:ext cx="9144000" cy="35825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lnSpc>
                <a:spcPct val="90000"/>
              </a:lnSpc>
              <a:buFont typeface="Arial" pitchFamily="34" charset="0"/>
              <a:buChar char="•"/>
            </a:pPr>
            <a:r>
              <a:rPr lang="en-GB" sz="2400" dirty="0"/>
              <a:t>Recreate the thoughts and feelings you experienced prior to the most important sporting event you have competed in.</a:t>
            </a:r>
          </a:p>
          <a:p>
            <a:pPr marL="800100" lvl="1" indent="-342900">
              <a:lnSpc>
                <a:spcPct val="90000"/>
              </a:lnSpc>
              <a:buFont typeface="Arial" pitchFamily="34" charset="0"/>
              <a:buChar char="•"/>
            </a:pPr>
            <a:r>
              <a:rPr lang="en-GB" sz="2000" dirty="0"/>
              <a:t>Use the frame of reference for a time period of 1 hour prior to performance </a:t>
            </a:r>
          </a:p>
          <a:p>
            <a:pPr lvl="1">
              <a:lnSpc>
                <a:spcPct val="90000"/>
              </a:lnSpc>
            </a:pPr>
            <a:endParaRPr lang="en-GB" sz="2000" dirty="0"/>
          </a:p>
          <a:p>
            <a:pPr marL="342900" indent="-342900">
              <a:lnSpc>
                <a:spcPct val="90000"/>
              </a:lnSpc>
              <a:buFont typeface="Arial" pitchFamily="34" charset="0"/>
              <a:buChar char="•"/>
            </a:pPr>
            <a:r>
              <a:rPr lang="en-GB" sz="2400" dirty="0"/>
              <a:t>Read the instructions above carefully and then:</a:t>
            </a:r>
          </a:p>
          <a:p>
            <a:pPr marL="800100" lvl="1" indent="-342900">
              <a:lnSpc>
                <a:spcPct val="90000"/>
              </a:lnSpc>
              <a:buFont typeface="Arial" pitchFamily="34" charset="0"/>
              <a:buChar char="•"/>
            </a:pPr>
            <a:r>
              <a:rPr lang="en-GB" sz="2000" dirty="0"/>
              <a:t>Complete question 1 across the dimensions of intensity, direction and frequency of intrusion before moving to question 2. </a:t>
            </a:r>
          </a:p>
          <a:p>
            <a:pPr marL="800100" lvl="1" indent="-342900">
              <a:lnSpc>
                <a:spcPct val="90000"/>
              </a:lnSpc>
              <a:buFont typeface="Arial" pitchFamily="34" charset="0"/>
              <a:buChar char="•"/>
            </a:pPr>
            <a:r>
              <a:rPr lang="en-GB" sz="2000" dirty="0"/>
              <a:t>Repeat this process for all 27 questions. </a:t>
            </a:r>
          </a:p>
          <a:p>
            <a:pPr lvl="1">
              <a:lnSpc>
                <a:spcPct val="90000"/>
              </a:lnSpc>
            </a:pPr>
            <a:r>
              <a:rPr lang="en-GB" sz="2000" dirty="0"/>
              <a:t>	(i.e., don’t move onto the next question until you have completed the 	intensity and frequency of intrusion dimensions for the statement you 	have just read).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6535958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700213"/>
            <a:ext cx="8964612" cy="4608512"/>
          </a:xfrm>
        </p:spPr>
        <p:txBody>
          <a:bodyPr>
            <a:normAutofit/>
          </a:bodyPr>
          <a:lstStyle/>
          <a:p>
            <a:r>
              <a:rPr lang="en-GB" dirty="0"/>
              <a:t>Cognitive Intensity</a:t>
            </a:r>
          </a:p>
          <a:p>
            <a:pPr lvl="1"/>
            <a:r>
              <a:rPr lang="en-GB" dirty="0"/>
              <a:t>Add the scores you have circled (between 1 and 4) for the following items (your score should fall between 9 and 36).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>
              <a:buFontTx/>
              <a:buNone/>
            </a:pPr>
            <a:r>
              <a:rPr lang="en-GB" dirty="0"/>
              <a:t>Items: 1     4	7	10	13	16	19	22	25</a:t>
            </a:r>
          </a:p>
          <a:p>
            <a:pPr>
              <a:buFontTx/>
              <a:buNone/>
            </a:pPr>
            <a:endParaRPr lang="en-GB" dirty="0"/>
          </a:p>
          <a:p>
            <a:pPr>
              <a:buFontTx/>
              <a:buNone/>
            </a:pPr>
            <a:endParaRPr lang="en-GB" dirty="0"/>
          </a:p>
          <a:p>
            <a:pPr>
              <a:buFontTx/>
              <a:buNone/>
            </a:pPr>
            <a:r>
              <a:rPr lang="en-GB" dirty="0"/>
              <a:t>CA Intensity score </a:t>
            </a:r>
            <a:r>
              <a:rPr lang="en-GB" u="sng" dirty="0"/>
              <a:t>		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Scoring….</a:t>
            </a:r>
          </a:p>
        </p:txBody>
      </p:sp>
    </p:spTree>
    <p:extLst>
      <p:ext uri="{BB962C8B-B14F-4D97-AF65-F5344CB8AC3E}">
        <p14:creationId xmlns:p14="http://schemas.microsoft.com/office/powerpoint/2010/main" val="31991027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4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528" y="1412776"/>
            <a:ext cx="8640960" cy="4114800"/>
          </a:xfrm>
        </p:spPr>
        <p:txBody>
          <a:bodyPr/>
          <a:lstStyle/>
          <a:p>
            <a:pPr algn="just"/>
            <a:r>
              <a:rPr lang="en-US"/>
              <a:t>Cognitive Direction: </a:t>
            </a:r>
          </a:p>
          <a:p>
            <a:pPr lvl="1" algn="just"/>
            <a:r>
              <a:rPr lang="en-US"/>
              <a:t>Add the scores you have circled between -3 and +3 for each of the following items (take into account the sign). The result should be a total between -27 and +27.</a:t>
            </a:r>
          </a:p>
          <a:p>
            <a:pPr>
              <a:buFontTx/>
              <a:buNone/>
            </a:pPr>
            <a:endParaRPr lang="en-US" sz="1200"/>
          </a:p>
          <a:p>
            <a:pPr>
              <a:buFontTx/>
              <a:buNone/>
            </a:pPr>
            <a:r>
              <a:rPr lang="en-US"/>
              <a:t>Items: 1   4   7   10   13    16   19    22    25</a:t>
            </a:r>
          </a:p>
          <a:p>
            <a:pPr>
              <a:buFontTx/>
              <a:buNone/>
            </a:pPr>
            <a:endParaRPr lang="en-US" sz="1400"/>
          </a:p>
          <a:p>
            <a:pPr>
              <a:buFontTx/>
              <a:buNone/>
            </a:pPr>
            <a:r>
              <a:rPr lang="en-US"/>
              <a:t>CA Direction:	___________</a:t>
            </a:r>
          </a:p>
        </p:txBody>
      </p:sp>
    </p:spTree>
    <p:extLst>
      <p:ext uri="{BB962C8B-B14F-4D97-AF65-F5344CB8AC3E}">
        <p14:creationId xmlns:p14="http://schemas.microsoft.com/office/powerpoint/2010/main" val="6211143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8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700213"/>
            <a:ext cx="8964612" cy="4608512"/>
          </a:xfrm>
        </p:spPr>
        <p:txBody>
          <a:bodyPr>
            <a:normAutofit/>
          </a:bodyPr>
          <a:lstStyle/>
          <a:p>
            <a:r>
              <a:rPr lang="en-GB" dirty="0"/>
              <a:t>Cognitive Frequency of Intrusions</a:t>
            </a:r>
          </a:p>
          <a:p>
            <a:pPr lvl="1"/>
            <a:r>
              <a:rPr lang="en-GB" dirty="0"/>
              <a:t>Add the scores you have circled (between 1 and 7) for the following items (your score should fall between 9 and 63).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>
              <a:buFontTx/>
              <a:buNone/>
            </a:pPr>
            <a:r>
              <a:rPr lang="en-GB" dirty="0"/>
              <a:t>Items: 1	      4	7	10	13	16	19	22	25</a:t>
            </a:r>
          </a:p>
          <a:p>
            <a:pPr>
              <a:buFontTx/>
              <a:buNone/>
            </a:pPr>
            <a:endParaRPr lang="en-GB" dirty="0"/>
          </a:p>
          <a:p>
            <a:pPr>
              <a:buFontTx/>
              <a:buNone/>
            </a:pPr>
            <a:endParaRPr lang="en-GB" dirty="0"/>
          </a:p>
          <a:p>
            <a:pPr>
              <a:buFontTx/>
              <a:buNone/>
            </a:pPr>
            <a:r>
              <a:rPr lang="en-GB" dirty="0"/>
              <a:t>CA Frequency score </a:t>
            </a:r>
            <a:r>
              <a:rPr lang="en-GB" u="sng" dirty="0"/>
              <a:t>		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06150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40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700213"/>
            <a:ext cx="8964612" cy="4608512"/>
          </a:xfrm>
        </p:spPr>
        <p:txBody>
          <a:bodyPr>
            <a:normAutofit fontScale="85000" lnSpcReduction="20000"/>
          </a:bodyPr>
          <a:lstStyle/>
          <a:p>
            <a:r>
              <a:rPr lang="en-GB" sz="2400" dirty="0"/>
              <a:t>Somatic Intensity</a:t>
            </a:r>
          </a:p>
          <a:p>
            <a:pPr lvl="1"/>
            <a:r>
              <a:rPr lang="en-GB" sz="2000" dirty="0"/>
              <a:t>Add the scores you have circled (between 1 and 4) for the following items (your score should fall between 9 and 36).</a:t>
            </a:r>
          </a:p>
          <a:p>
            <a:pPr lvl="1"/>
            <a:endParaRPr lang="en-GB" sz="2000" dirty="0"/>
          </a:p>
          <a:p>
            <a:pPr lvl="1"/>
            <a:endParaRPr lang="en-GB" sz="2000" dirty="0"/>
          </a:p>
          <a:p>
            <a:pPr>
              <a:buFontTx/>
              <a:buNone/>
            </a:pPr>
            <a:r>
              <a:rPr lang="en-GB" sz="2400" dirty="0"/>
              <a:t>Items: 2	       5	8	11	</a:t>
            </a:r>
          </a:p>
          <a:p>
            <a:pPr>
              <a:buFontTx/>
              <a:buNone/>
            </a:pPr>
            <a:r>
              <a:rPr lang="en-GB" sz="2400" dirty="0"/>
              <a:t>		14*(reversed scoring. 4 = 1, 3 = 2, 2 = 3, 1 = 4)	</a:t>
            </a:r>
          </a:p>
          <a:p>
            <a:pPr>
              <a:buFontTx/>
              <a:buNone/>
            </a:pPr>
            <a:r>
              <a:rPr lang="en-GB" sz="2400" dirty="0"/>
              <a:t>		17	20	23	26</a:t>
            </a:r>
          </a:p>
          <a:p>
            <a:pPr>
              <a:buFontTx/>
              <a:buNone/>
            </a:pPr>
            <a:endParaRPr lang="en-GB" sz="2400" dirty="0"/>
          </a:p>
          <a:p>
            <a:pPr>
              <a:buFontTx/>
              <a:buNone/>
            </a:pPr>
            <a:endParaRPr lang="en-GB" sz="2400" dirty="0"/>
          </a:p>
          <a:p>
            <a:pPr>
              <a:buFontTx/>
              <a:buNone/>
            </a:pPr>
            <a:r>
              <a:rPr lang="en-GB" sz="2400" dirty="0"/>
              <a:t>SA Intensity score </a:t>
            </a:r>
            <a:r>
              <a:rPr lang="en-GB" sz="2400" u="sng" dirty="0"/>
              <a:t>		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9846053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5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85000" lnSpcReduction="20000"/>
          </a:bodyPr>
          <a:lstStyle/>
          <a:p>
            <a:pPr>
              <a:lnSpc>
                <a:spcPct val="90000"/>
              </a:lnSpc>
            </a:pPr>
            <a:r>
              <a:rPr lang="en-US" sz="2400"/>
              <a:t>Somatic Direction:</a:t>
            </a:r>
          </a:p>
          <a:p>
            <a:pPr lvl="1" algn="just">
              <a:lnSpc>
                <a:spcPct val="90000"/>
              </a:lnSpc>
            </a:pPr>
            <a:r>
              <a:rPr lang="en-US" sz="2000"/>
              <a:t>Add the scores you have circled between -3 and +3 for each of the following items (take into account the sign). The result should be a total between -27 and +27.</a:t>
            </a:r>
          </a:p>
          <a:p>
            <a:pPr lvl="1">
              <a:lnSpc>
                <a:spcPct val="90000"/>
              </a:lnSpc>
            </a:pPr>
            <a:endParaRPr lang="en-US" sz="2000"/>
          </a:p>
          <a:p>
            <a:pPr>
              <a:lnSpc>
                <a:spcPct val="90000"/>
              </a:lnSpc>
              <a:buFontTx/>
              <a:buNone/>
            </a:pPr>
            <a:endParaRPr lang="en-US" sz="2400"/>
          </a:p>
          <a:p>
            <a:pPr>
              <a:lnSpc>
                <a:spcPct val="90000"/>
              </a:lnSpc>
              <a:buFontTx/>
              <a:buNone/>
            </a:pPr>
            <a:r>
              <a:rPr lang="en-US" sz="2400"/>
              <a:t>Items: 	2    5    8    11   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US" sz="2400"/>
              <a:t>			14 </a:t>
            </a:r>
            <a:r>
              <a:rPr lang="en-US" sz="1800"/>
              <a:t>(no reverse scoring on direction scale)</a:t>
            </a:r>
            <a:r>
              <a:rPr lang="en-US" sz="2400"/>
              <a:t> 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US" sz="2400"/>
              <a:t>			17    20    23    26</a:t>
            </a:r>
          </a:p>
          <a:p>
            <a:pPr>
              <a:lnSpc>
                <a:spcPct val="90000"/>
              </a:lnSpc>
              <a:buFontTx/>
              <a:buNone/>
            </a:pPr>
            <a:endParaRPr lang="en-US" sz="2400"/>
          </a:p>
          <a:p>
            <a:pPr>
              <a:lnSpc>
                <a:spcPct val="90000"/>
              </a:lnSpc>
              <a:buFontTx/>
              <a:buNone/>
            </a:pPr>
            <a:r>
              <a:rPr lang="en-US" sz="2400"/>
              <a:t>SA Direction:	___________</a:t>
            </a:r>
          </a:p>
        </p:txBody>
      </p:sp>
    </p:spTree>
    <p:extLst>
      <p:ext uri="{BB962C8B-B14F-4D97-AF65-F5344CB8AC3E}">
        <p14:creationId xmlns:p14="http://schemas.microsoft.com/office/powerpoint/2010/main" val="13084121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0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700213"/>
            <a:ext cx="8964612" cy="4608512"/>
          </a:xfrm>
        </p:spPr>
        <p:txBody>
          <a:bodyPr>
            <a:normAutofit/>
          </a:bodyPr>
          <a:lstStyle/>
          <a:p>
            <a:r>
              <a:rPr lang="en-GB" dirty="0"/>
              <a:t>Somatic Frequency of Intrusions</a:t>
            </a:r>
          </a:p>
          <a:p>
            <a:pPr lvl="1"/>
            <a:r>
              <a:rPr lang="en-GB" dirty="0"/>
              <a:t>Add the scores you have circled (between 1 and 7) for the following items (your score should fall between 9 and 63).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>
              <a:buFontTx/>
              <a:buNone/>
            </a:pPr>
            <a:r>
              <a:rPr lang="en-GB" dirty="0"/>
              <a:t>Items: 2	       5	8	11	14	17	20	23	26</a:t>
            </a:r>
          </a:p>
          <a:p>
            <a:pPr>
              <a:buFontTx/>
              <a:buNone/>
            </a:pPr>
            <a:endParaRPr lang="en-GB" dirty="0"/>
          </a:p>
          <a:p>
            <a:pPr>
              <a:buFontTx/>
              <a:buNone/>
            </a:pPr>
            <a:endParaRPr lang="en-GB" dirty="0"/>
          </a:p>
          <a:p>
            <a:pPr>
              <a:buFontTx/>
              <a:buNone/>
            </a:pPr>
            <a:r>
              <a:rPr lang="en-GB" dirty="0"/>
              <a:t>SA Frequency score </a:t>
            </a:r>
            <a:r>
              <a:rPr lang="en-GB" u="sng" dirty="0"/>
              <a:t>		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94118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6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700213"/>
            <a:ext cx="8964612" cy="4608512"/>
          </a:xfrm>
        </p:spPr>
        <p:txBody>
          <a:bodyPr>
            <a:normAutofit/>
          </a:bodyPr>
          <a:lstStyle/>
          <a:p>
            <a:r>
              <a:rPr lang="en-GB" dirty="0"/>
              <a:t>Self-Confidence Intensity</a:t>
            </a:r>
          </a:p>
          <a:p>
            <a:pPr lvl="1"/>
            <a:r>
              <a:rPr lang="en-GB" dirty="0"/>
              <a:t>Add the scores you have circled (between 1 and 4) for the following items (your score should fall between 9 and 36).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>
              <a:buFontTx/>
              <a:buNone/>
            </a:pPr>
            <a:r>
              <a:rPr lang="en-GB" dirty="0"/>
              <a:t>Items: 3	       6	9	12	15	18	21	24	27</a:t>
            </a:r>
          </a:p>
          <a:p>
            <a:pPr>
              <a:buFontTx/>
              <a:buNone/>
            </a:pPr>
            <a:endParaRPr lang="en-GB" dirty="0"/>
          </a:p>
          <a:p>
            <a:pPr>
              <a:buFontTx/>
              <a:buNone/>
            </a:pPr>
            <a:endParaRPr lang="en-GB" dirty="0"/>
          </a:p>
          <a:p>
            <a:pPr>
              <a:buFontTx/>
              <a:buNone/>
            </a:pPr>
            <a:r>
              <a:rPr lang="en-GB" dirty="0"/>
              <a:t>SC Intensity score </a:t>
            </a:r>
            <a:r>
              <a:rPr lang="en-GB" u="sng" dirty="0"/>
              <a:t>		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82271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6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/>
              <a:t>Scoring the inventory…</a:t>
            </a:r>
            <a:endParaRPr lang="en-US" sz="2800" dirty="0"/>
          </a:p>
        </p:txBody>
      </p:sp>
      <p:sp>
        <p:nvSpPr>
          <p:cNvPr id="526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en-US" sz="2400"/>
              <a:t>Self-Confidence Direction</a:t>
            </a:r>
          </a:p>
          <a:p>
            <a:pPr lvl="1" algn="just"/>
            <a:r>
              <a:rPr lang="en-US" sz="2000"/>
              <a:t>Add the scores you have circled between -3 and +3 for each of the following items (take into account the sign). The result should be a total between -27 and +27.</a:t>
            </a:r>
          </a:p>
          <a:p>
            <a:pPr lvl="1">
              <a:buFontTx/>
              <a:buNone/>
            </a:pPr>
            <a:endParaRPr lang="en-US" sz="2000"/>
          </a:p>
          <a:p>
            <a:pPr>
              <a:buFontTx/>
              <a:buNone/>
            </a:pPr>
            <a:endParaRPr lang="en-US" sz="2400"/>
          </a:p>
          <a:p>
            <a:pPr>
              <a:buFontTx/>
              <a:buNone/>
            </a:pPr>
            <a:r>
              <a:rPr lang="en-US" sz="2400"/>
              <a:t>Items: 	3    6    9    12    15    18    21    24    27</a:t>
            </a:r>
          </a:p>
          <a:p>
            <a:pPr>
              <a:buFontTx/>
              <a:buNone/>
            </a:pPr>
            <a:endParaRPr lang="en-US" sz="2400"/>
          </a:p>
          <a:p>
            <a:pPr>
              <a:buFontTx/>
              <a:buNone/>
            </a:pPr>
            <a:r>
              <a:rPr lang="en-US" sz="2400"/>
              <a:t>SC Direction:	___________</a:t>
            </a:r>
          </a:p>
        </p:txBody>
      </p:sp>
    </p:spTree>
    <p:extLst>
      <p:ext uri="{BB962C8B-B14F-4D97-AF65-F5344CB8AC3E}">
        <p14:creationId xmlns:p14="http://schemas.microsoft.com/office/powerpoint/2010/main" val="6049743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700213"/>
            <a:ext cx="8964612" cy="4608512"/>
          </a:xfrm>
        </p:spPr>
        <p:txBody>
          <a:bodyPr>
            <a:normAutofit/>
          </a:bodyPr>
          <a:lstStyle/>
          <a:p>
            <a:r>
              <a:rPr lang="en-GB" dirty="0"/>
              <a:t>Self-Confidence Frequency of Intrusions</a:t>
            </a:r>
          </a:p>
          <a:p>
            <a:pPr lvl="1"/>
            <a:r>
              <a:rPr lang="en-GB" dirty="0"/>
              <a:t>Add the scores you have circled (between 1 and 7) for the following items (your score should fall between 9 and 63).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>
              <a:buFontTx/>
              <a:buNone/>
            </a:pPr>
            <a:r>
              <a:rPr lang="en-GB" dirty="0"/>
              <a:t>Items: 3       6	9	12	15	18	21	24	27</a:t>
            </a:r>
          </a:p>
          <a:p>
            <a:pPr>
              <a:buFontTx/>
              <a:buNone/>
            </a:pPr>
            <a:endParaRPr lang="en-GB" dirty="0"/>
          </a:p>
          <a:p>
            <a:pPr>
              <a:buFontTx/>
              <a:buNone/>
            </a:pPr>
            <a:endParaRPr lang="en-GB" dirty="0"/>
          </a:p>
          <a:p>
            <a:pPr>
              <a:buFontTx/>
              <a:buNone/>
            </a:pPr>
            <a:r>
              <a:rPr lang="en-GB" dirty="0"/>
              <a:t>SC Frequency score </a:t>
            </a:r>
            <a:r>
              <a:rPr lang="en-GB" u="sng" dirty="0"/>
              <a:t>		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29466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00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0825" y="1484313"/>
            <a:ext cx="8569325" cy="4681537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Cognitive Intensity = 				</a:t>
            </a:r>
            <a:r>
              <a:rPr lang="en-GB" sz="2400" u="sng" dirty="0"/>
              <a:t>		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Cognitive Direction = 				</a:t>
            </a:r>
            <a:r>
              <a:rPr lang="en-GB" sz="2400" u="sng" dirty="0"/>
              <a:t>		</a:t>
            </a: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/>
              <a:t>Cognitive frequency of intrusion =		     	</a:t>
            </a:r>
            <a:r>
              <a:rPr lang="en-GB" sz="2400" u="sng" dirty="0"/>
              <a:t>		</a:t>
            </a:r>
          </a:p>
          <a:p>
            <a:pPr>
              <a:lnSpc>
                <a:spcPct val="90000"/>
              </a:lnSpc>
            </a:pPr>
            <a:endParaRPr lang="en-GB" sz="2400" u="sng" dirty="0"/>
          </a:p>
          <a:p>
            <a:pPr>
              <a:lnSpc>
                <a:spcPct val="90000"/>
              </a:lnSpc>
            </a:pPr>
            <a:r>
              <a:rPr lang="en-GB" sz="2400" dirty="0"/>
              <a:t>Somatic Intensity = 				</a:t>
            </a:r>
            <a:r>
              <a:rPr lang="en-GB" sz="2400" u="sng" dirty="0"/>
              <a:t>		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Somatic Direction = 				</a:t>
            </a:r>
            <a:r>
              <a:rPr lang="en-GB" sz="2400" u="sng" dirty="0"/>
              <a:t>		</a:t>
            </a: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/>
              <a:t>Somatic frequency of intrusions = 			</a:t>
            </a:r>
            <a:r>
              <a:rPr lang="en-GB" sz="2400" u="sng" dirty="0"/>
              <a:t>		</a:t>
            </a:r>
          </a:p>
          <a:p>
            <a:pPr>
              <a:lnSpc>
                <a:spcPct val="90000"/>
              </a:lnSpc>
            </a:pPr>
            <a:endParaRPr lang="en-GB" sz="2400" u="sng" dirty="0"/>
          </a:p>
          <a:p>
            <a:pPr>
              <a:lnSpc>
                <a:spcPct val="90000"/>
              </a:lnSpc>
            </a:pPr>
            <a:r>
              <a:rPr lang="en-GB" sz="2400" dirty="0"/>
              <a:t>Self-confidence intensity =			</a:t>
            </a:r>
            <a:r>
              <a:rPr lang="en-GB" sz="2400" u="sng" dirty="0"/>
              <a:t>		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Self-confidence Direction = 			</a:t>
            </a:r>
            <a:r>
              <a:rPr lang="en-GB" sz="2400" u="sng" dirty="0"/>
              <a:t>		</a:t>
            </a: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/>
              <a:t>Self-confidence frequency of intrusions = 		</a:t>
            </a:r>
            <a:r>
              <a:rPr lang="en-GB" sz="2400" u="sng" dirty="0"/>
              <a:t>		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1237089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84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512" y="1628775"/>
            <a:ext cx="8784976" cy="4537075"/>
          </a:xfrm>
        </p:spPr>
        <p:txBody>
          <a:bodyPr/>
          <a:lstStyle/>
          <a:p>
            <a:r>
              <a:rPr lang="en-GB" dirty="0"/>
              <a:t>Your individual scores </a:t>
            </a:r>
          </a:p>
          <a:p>
            <a:endParaRPr lang="en-GB" dirty="0"/>
          </a:p>
          <a:p>
            <a:pPr lvl="1"/>
            <a:r>
              <a:rPr lang="en-GB" sz="2800" dirty="0"/>
              <a:t>Issues with the inventory?</a:t>
            </a:r>
          </a:p>
          <a:p>
            <a:pPr lvl="1"/>
            <a:r>
              <a:rPr lang="en-GB" sz="2800" dirty="0"/>
              <a:t>Appropriateness/applicability of the three dimensions?</a:t>
            </a:r>
          </a:p>
          <a:p>
            <a:pPr lvl="1"/>
            <a:r>
              <a:rPr lang="en-GB" sz="2800" dirty="0"/>
              <a:t>Critique the questions </a:t>
            </a:r>
          </a:p>
          <a:p>
            <a:pPr lvl="1"/>
            <a:r>
              <a:rPr lang="en-GB" sz="2800" dirty="0"/>
              <a:t>Critique the measurement of each dimension</a:t>
            </a:r>
          </a:p>
          <a:p>
            <a:pPr lvl="1"/>
            <a:r>
              <a:rPr lang="en-GB" sz="2800" dirty="0"/>
              <a:t>How easy was it to recall intensity versus </a:t>
            </a:r>
            <a:r>
              <a:rPr lang="en-GB" sz="2800"/>
              <a:t>frequency information?</a:t>
            </a:r>
            <a:endParaRPr lang="en-GB" sz="28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Task: Issues to Consider</a:t>
            </a:r>
          </a:p>
        </p:txBody>
      </p:sp>
    </p:spTree>
    <p:extLst>
      <p:ext uri="{BB962C8B-B14F-4D97-AF65-F5344CB8AC3E}">
        <p14:creationId xmlns:p14="http://schemas.microsoft.com/office/powerpoint/2010/main" val="3670314617"/>
      </p:ext>
    </p:extLst>
  </p:cSld>
  <p:clrMapOvr>
    <a:masterClrMapping/>
  </p:clrMapOvr>
</p:sld>
</file>

<file path=ppt/theme/theme1.xml><?xml version="1.0" encoding="utf-8"?>
<a:theme xmlns:a="http://schemas.openxmlformats.org/drawingml/2006/main" name="Advantage">
  <a:themeElements>
    <a:clrScheme name="Advantage">
      <a:dk1>
        <a:sysClr val="windowText" lastClr="000000"/>
      </a:dk1>
      <a:lt1>
        <a:sysClr val="window" lastClr="FFFFFF"/>
      </a:lt1>
      <a:dk2>
        <a:srgbClr val="2B142D"/>
      </a:dk2>
      <a:lt2>
        <a:srgbClr val="C3AFCC"/>
      </a:lt2>
      <a:accent1>
        <a:srgbClr val="663366"/>
      </a:accent1>
      <a:accent2>
        <a:srgbClr val="330F42"/>
      </a:accent2>
      <a:accent3>
        <a:srgbClr val="666699"/>
      </a:accent3>
      <a:accent4>
        <a:srgbClr val="999966"/>
      </a:accent4>
      <a:accent5>
        <a:srgbClr val="F7901E"/>
      </a:accent5>
      <a:accent6>
        <a:srgbClr val="A3A101"/>
      </a:accent6>
      <a:hlink>
        <a:srgbClr val="BC5FBC"/>
      </a:hlink>
      <a:folHlink>
        <a:srgbClr val="9775A7"/>
      </a:folHlink>
    </a:clrScheme>
    <a:fontScheme name="Advantage">
      <a:majorFont>
        <a:latin typeface="Rockwell"/>
        <a:ea typeface=""/>
        <a:cs typeface=""/>
        <a:font script="Jpan" typeface="ＭＳ ゴシック"/>
      </a:majorFont>
      <a:minorFont>
        <a:latin typeface="Rockwell"/>
        <a:ea typeface=""/>
        <a:cs typeface=""/>
        <a:font script="Jpan" typeface="ＭＳ ゴシック"/>
      </a:minorFont>
    </a:fontScheme>
    <a:fmtScheme name="Advantage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40000"/>
                <a:alpha val="100000"/>
                <a:satMod val="150000"/>
                <a:lumMod val="100000"/>
              </a:schemeClr>
            </a:gs>
            <a:gs pos="100000">
              <a:schemeClr val="phClr">
                <a:tint val="70000"/>
                <a:shade val="100000"/>
                <a:alpha val="100000"/>
                <a:satMod val="200000"/>
                <a:lumMod val="100000"/>
              </a:schemeClr>
            </a:gs>
          </a:gsLst>
          <a:lin ang="6000000" scaled="1"/>
        </a:gradFill>
        <a:gradFill rotWithShape="1">
          <a:gsLst>
            <a:gs pos="0">
              <a:schemeClr val="phClr">
                <a:shade val="40000"/>
                <a:alpha val="100000"/>
                <a:satMod val="150000"/>
                <a:lumMod val="100000"/>
              </a:schemeClr>
            </a:gs>
            <a:gs pos="100000">
              <a:schemeClr val="phClr">
                <a:tint val="70000"/>
                <a:shade val="100000"/>
                <a:alpha val="100000"/>
                <a:satMod val="200000"/>
                <a:lum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FFFFFF">
                <a:alpha val="75000"/>
              </a:srgbClr>
            </a:innerShdw>
            <a:outerShdw blurRad="63500" dist="25400" dir="5400000" rotWithShape="0">
              <a:srgbClr val="808080">
                <a:alpha val="75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twoPt" dir="tl">
              <a:rot lat="0" lon="0" rev="4500000"/>
            </a:lightRig>
          </a:scene3d>
          <a:sp3d>
            <a:bevelT w="635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1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Advantage.thmx</Template>
  <TotalTime>125</TotalTime>
  <Words>910</Words>
  <Application>Microsoft Macintosh PowerPoint</Application>
  <PresentationFormat>On-screen Show (4:3)</PresentationFormat>
  <Paragraphs>125</Paragraphs>
  <Slides>14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</vt:lpstr>
      <vt:lpstr>Rockwell</vt:lpstr>
      <vt:lpstr>Wingdings</vt:lpstr>
      <vt:lpstr>Advantage</vt:lpstr>
      <vt:lpstr>PowerPoint Presentation</vt:lpstr>
      <vt:lpstr>Modified CSAI-2 (Task)</vt:lpstr>
      <vt:lpstr>Task…..</vt:lpstr>
      <vt:lpstr>Scoring….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Scoring the inventory…</vt:lpstr>
      <vt:lpstr>PowerPoint Presentation</vt:lpstr>
      <vt:lpstr>PowerPoint Presentation</vt:lpstr>
      <vt:lpstr>Task: Issues to Consider</vt:lpstr>
    </vt:vector>
  </TitlesOfParts>
  <Company>Trinity Saint David</Company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Anxiety Part 2</dc:title>
  <dc:creator>SHOE4</dc:creator>
  <cp:lastModifiedBy>Alison Connaughton</cp:lastModifiedBy>
  <cp:revision>14</cp:revision>
  <dcterms:created xsi:type="dcterms:W3CDTF">2016-02-08T21:43:07Z</dcterms:created>
  <dcterms:modified xsi:type="dcterms:W3CDTF">2024-10-06T19:19:46Z</dcterms:modified>
</cp:coreProperties>
</file>