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7312656-A26D-4042-A003-025DD70C8A77}" v="23" dt="2024-07-06T12:26:31.7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651" autoAdjust="0"/>
    <p:restoredTop sz="66013" autoAdjust="0"/>
  </p:normalViewPr>
  <p:slideViewPr>
    <p:cSldViewPr snapToGrid="0">
      <p:cViewPr varScale="1">
        <p:scale>
          <a:sx n="63" d="100"/>
          <a:sy n="63" d="100"/>
        </p:scale>
        <p:origin x="932" y="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C219A0-D892-4C74-B096-F21585E5E68F}" type="datetimeFigureOut">
              <a:t>7/14/2024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1FE719-22E9-453A-BDEA-ECFB6822465A}" type="slidenum">
              <a:t>‹#›</a:t>
            </a:fld>
            <a:endParaRPr lang="en-US"/>
          </a:p>
        </p:txBody>
      </p:sp>
    </p:spTree>
    <p:extLst>
      <p:ext uri="{BB962C8B-B14F-4D97-AF65-F5344CB8AC3E}">
        <p14:creationId xmlns:p14="http://schemas.microsoft.com/office/powerpoint/2010/main" val="28659851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 ON UK which is part of the Germany-based E. ON group came into operation after UK market privatization in the 1990s. Buy has expanded over the years through mergers and acquisitions to become a leading energy utility company of choice for electricity and gas supply as well as an innovative energy solutions company.</a:t>
            </a:r>
          </a:p>
          <a:p>
            <a:endParaRPr lang="en-US" dirty="0">
              <a:cs typeface="Calibri"/>
            </a:endParaRPr>
          </a:p>
        </p:txBody>
      </p:sp>
      <p:sp>
        <p:nvSpPr>
          <p:cNvPr id="4" name="Slide Number Placeholder 3"/>
          <p:cNvSpPr>
            <a:spLocks noGrp="1"/>
          </p:cNvSpPr>
          <p:nvPr>
            <p:ph type="sldNum" sz="quarter" idx="5"/>
          </p:nvPr>
        </p:nvSpPr>
        <p:spPr/>
        <p:txBody>
          <a:bodyPr/>
          <a:lstStyle/>
          <a:p>
            <a:fld id="{C11FE719-22E9-453A-BDEA-ECFB6822465A}" type="slidenum">
              <a:t>3</a:t>
            </a:fld>
            <a:endParaRPr lang="en-US"/>
          </a:p>
        </p:txBody>
      </p:sp>
    </p:spTree>
    <p:extLst>
      <p:ext uri="{BB962C8B-B14F-4D97-AF65-F5344CB8AC3E}">
        <p14:creationId xmlns:p14="http://schemas.microsoft.com/office/powerpoint/2010/main" val="38599917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Finance deals with the implementation, controlling, and allocation of funds for the organization’s sustenance and development. HR is in charge of the staffing, onboarding, disposition and workplace values. Operations guarantee the effectiveness of the energy supply. Marketing targets the customers by presenting energy solutions. In this case, Managing Customers’ issues improve satisfaction through support provided by Customer Service.</a:t>
            </a:r>
          </a:p>
          <a:p>
            <a:endParaRPr lang="en-GB" dirty="0"/>
          </a:p>
        </p:txBody>
      </p:sp>
      <p:sp>
        <p:nvSpPr>
          <p:cNvPr id="4" name="Slide Number Placeholder 3"/>
          <p:cNvSpPr>
            <a:spLocks noGrp="1"/>
          </p:cNvSpPr>
          <p:nvPr>
            <p:ph type="sldNum" sz="quarter" idx="5"/>
          </p:nvPr>
        </p:nvSpPr>
        <p:spPr/>
        <p:txBody>
          <a:bodyPr/>
          <a:lstStyle/>
          <a:p>
            <a:fld id="{C11FE719-22E9-453A-BDEA-ECFB6822465A}" type="slidenum">
              <a:rPr lang="en-IN" smtClean="0"/>
              <a:t>4</a:t>
            </a:fld>
            <a:endParaRPr lang="en-IN"/>
          </a:p>
        </p:txBody>
      </p:sp>
    </p:spTree>
    <p:extLst>
      <p:ext uri="{BB962C8B-B14F-4D97-AF65-F5344CB8AC3E}">
        <p14:creationId xmlns:p14="http://schemas.microsoft.com/office/powerpoint/2010/main" val="29028475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Finance is responsible for the institution’s budgeting, and financial forecasting for continued stability and its investment. Human Resources is specifically in charge of the processes of recruiting and selecting its employees, training, and managing organizational culture. Operations guarantee the provision of energy in the most efficient manner. Marketing promotes energy solutions. Customer support enriches the satisfaction degree obtained by consumers.</a:t>
            </a:r>
          </a:p>
          <a:p>
            <a:endParaRPr lang="en-GB" dirty="0"/>
          </a:p>
        </p:txBody>
      </p:sp>
      <p:sp>
        <p:nvSpPr>
          <p:cNvPr id="4" name="Slide Number Placeholder 3"/>
          <p:cNvSpPr>
            <a:spLocks noGrp="1"/>
          </p:cNvSpPr>
          <p:nvPr>
            <p:ph type="sldNum" sz="quarter" idx="5"/>
          </p:nvPr>
        </p:nvSpPr>
        <p:spPr/>
        <p:txBody>
          <a:bodyPr/>
          <a:lstStyle/>
          <a:p>
            <a:fld id="{C11FE719-22E9-453A-BDEA-ECFB6822465A}" type="slidenum">
              <a:rPr lang="en-IN" smtClean="0"/>
              <a:t>5</a:t>
            </a:fld>
            <a:endParaRPr lang="en-IN"/>
          </a:p>
        </p:txBody>
      </p:sp>
    </p:spTree>
    <p:extLst>
      <p:ext uri="{BB962C8B-B14F-4D97-AF65-F5344CB8AC3E}">
        <p14:creationId xmlns:p14="http://schemas.microsoft.com/office/powerpoint/2010/main" val="41229295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Strengths are well-established brand identity, capping to do many years in the energy industry, and wholly committed to renewable power. Weaknesses: some of these factors include; high operation costs, excessive reliance on regulations and policies, and transition to sustainability. Resources: Technology Resources: the resource category comprises technology facilities, technical know-how personnel, finance, and other resources. Culture concerns sustainability, innovation, and engagement of people.</a:t>
            </a:r>
          </a:p>
          <a:p>
            <a:endParaRPr lang="en-GB" dirty="0"/>
          </a:p>
        </p:txBody>
      </p:sp>
      <p:sp>
        <p:nvSpPr>
          <p:cNvPr id="4" name="Slide Number Placeholder 3"/>
          <p:cNvSpPr>
            <a:spLocks noGrp="1"/>
          </p:cNvSpPr>
          <p:nvPr>
            <p:ph type="sldNum" sz="quarter" idx="5"/>
          </p:nvPr>
        </p:nvSpPr>
        <p:spPr/>
        <p:txBody>
          <a:bodyPr/>
          <a:lstStyle/>
          <a:p>
            <a:fld id="{C11FE719-22E9-453A-BDEA-ECFB6822465A}" type="slidenum">
              <a:rPr lang="en-IN" smtClean="0"/>
              <a:t>6</a:t>
            </a:fld>
            <a:endParaRPr lang="en-IN"/>
          </a:p>
        </p:txBody>
      </p:sp>
    </p:spTree>
    <p:extLst>
      <p:ext uri="{BB962C8B-B14F-4D97-AF65-F5344CB8AC3E}">
        <p14:creationId xmlns:p14="http://schemas.microsoft.com/office/powerpoint/2010/main" val="25459123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Compliance with the UK laws and legislation relating to energy as well as with Ofgem standards. Compliance with government policies regarding the use of renewables and reduction of carbon emissions. Brexit influences trade and cross-border relations, business regulation conformity, and volatility. It found that political stability is conducive to long-term planning for strategies and greener measures; however, political systems impact energy policies and investments.</a:t>
            </a:r>
          </a:p>
          <a:p>
            <a:endParaRPr lang="en-GB" dirty="0"/>
          </a:p>
        </p:txBody>
      </p:sp>
      <p:sp>
        <p:nvSpPr>
          <p:cNvPr id="4" name="Slide Number Placeholder 3"/>
          <p:cNvSpPr>
            <a:spLocks noGrp="1"/>
          </p:cNvSpPr>
          <p:nvPr>
            <p:ph type="sldNum" sz="quarter" idx="5"/>
          </p:nvPr>
        </p:nvSpPr>
        <p:spPr/>
        <p:txBody>
          <a:bodyPr/>
          <a:lstStyle/>
          <a:p>
            <a:fld id="{C11FE719-22E9-453A-BDEA-ECFB6822465A}" type="slidenum">
              <a:rPr lang="en-IN" smtClean="0"/>
              <a:t>7</a:t>
            </a:fld>
            <a:endParaRPr lang="en-IN"/>
          </a:p>
        </p:txBody>
      </p:sp>
    </p:spTree>
    <p:extLst>
      <p:ext uri="{BB962C8B-B14F-4D97-AF65-F5344CB8AC3E}">
        <p14:creationId xmlns:p14="http://schemas.microsoft.com/office/powerpoint/2010/main" val="34365152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kern="0" dirty="0">
                <a:solidFill>
                  <a:srgbClr val="000000"/>
                </a:solidFill>
                <a:effectLst/>
                <a:latin typeface="Times New Roman" panose="02020603050405020304" pitchFamily="18" charset="0"/>
                <a:ea typeface="Calibri" panose="020F0502020204030204" pitchFamily="34" charset="0"/>
              </a:rPr>
              <a:t>E.ON Among all the main functions identified in the taxonomy of business functions, ON UK’s functions seem to be particularly strategic. Thus, the problem of finance is discharged in the maintenance, of the financial outlook by budgeting and investment. Recruitment and training can be the responsibilities of the Human Resources department. Operations ensure the provision of energy in the most efficient manner possible. Marketing wins and retains a customer while on the other hand Customer Service increases the level of satisfaction and loyalty of a customer.</a:t>
            </a:r>
            <a:endParaRPr lang="en-GB" dirty="0"/>
          </a:p>
        </p:txBody>
      </p:sp>
      <p:sp>
        <p:nvSpPr>
          <p:cNvPr id="4" name="Slide Number Placeholder 3"/>
          <p:cNvSpPr>
            <a:spLocks noGrp="1"/>
          </p:cNvSpPr>
          <p:nvPr>
            <p:ph type="sldNum" sz="quarter" idx="5"/>
          </p:nvPr>
        </p:nvSpPr>
        <p:spPr/>
        <p:txBody>
          <a:bodyPr/>
          <a:lstStyle/>
          <a:p>
            <a:fld id="{C11FE719-22E9-453A-BDEA-ECFB6822465A}" type="slidenum">
              <a:rPr lang="en-IN" smtClean="0"/>
              <a:t>8</a:t>
            </a:fld>
            <a:endParaRPr lang="en-IN"/>
          </a:p>
        </p:txBody>
      </p:sp>
    </p:spTree>
    <p:extLst>
      <p:ext uri="{BB962C8B-B14F-4D97-AF65-F5344CB8AC3E}">
        <p14:creationId xmlns:p14="http://schemas.microsoft.com/office/powerpoint/2010/main" val="30396489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 ON UK’s SWOT Analysis: A new and effective brand, experience in the industry, and focus on renewables. Lastly, we have the BCG matrix’s weaknesses bringing out issues to do with high costs and overreliance on regulations. The function of the company is embedded through higher tech, adopting a competent workforce, and sound capital structure while emphasizing sustainable, innovative, and engaged continual improvement.</a:t>
            </a:r>
          </a:p>
          <a:p>
            <a:endParaRPr lang="en-GB" dirty="0"/>
          </a:p>
        </p:txBody>
      </p:sp>
      <p:sp>
        <p:nvSpPr>
          <p:cNvPr id="4" name="Slide Number Placeholder 3"/>
          <p:cNvSpPr>
            <a:spLocks noGrp="1"/>
          </p:cNvSpPr>
          <p:nvPr>
            <p:ph type="sldNum" sz="quarter" idx="5"/>
          </p:nvPr>
        </p:nvSpPr>
        <p:spPr/>
        <p:txBody>
          <a:bodyPr/>
          <a:lstStyle/>
          <a:p>
            <a:fld id="{C11FE719-22E9-453A-BDEA-ECFB6822465A}" type="slidenum">
              <a:rPr lang="en-IN" smtClean="0"/>
              <a:t>9</a:t>
            </a:fld>
            <a:endParaRPr lang="en-IN"/>
          </a:p>
        </p:txBody>
      </p:sp>
    </p:spTree>
    <p:extLst>
      <p:ext uri="{BB962C8B-B14F-4D97-AF65-F5344CB8AC3E}">
        <p14:creationId xmlns:p14="http://schemas.microsoft.com/office/powerpoint/2010/main" val="14414710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 ON UK operates under regulatory norms having to do with energy and complies with the government on its policies regarding renewable energy sources. Brexit generates trade and commercial rules risks. Political stability for the long-term strategy and support from the government in the green projects make E. ON UK fully committed to sustainable development.</a:t>
            </a:r>
          </a:p>
          <a:p>
            <a:endParaRPr lang="en-GB" dirty="0"/>
          </a:p>
        </p:txBody>
      </p:sp>
      <p:sp>
        <p:nvSpPr>
          <p:cNvPr id="4" name="Slide Number Placeholder 3"/>
          <p:cNvSpPr>
            <a:spLocks noGrp="1"/>
          </p:cNvSpPr>
          <p:nvPr>
            <p:ph type="sldNum" sz="quarter" idx="5"/>
          </p:nvPr>
        </p:nvSpPr>
        <p:spPr/>
        <p:txBody>
          <a:bodyPr/>
          <a:lstStyle/>
          <a:p>
            <a:fld id="{C11FE719-22E9-453A-BDEA-ECFB6822465A}" type="slidenum">
              <a:rPr lang="en-IN" smtClean="0"/>
              <a:t>10</a:t>
            </a:fld>
            <a:endParaRPr lang="en-IN"/>
          </a:p>
        </p:txBody>
      </p:sp>
    </p:spTree>
    <p:extLst>
      <p:ext uri="{BB962C8B-B14F-4D97-AF65-F5344CB8AC3E}">
        <p14:creationId xmlns:p14="http://schemas.microsoft.com/office/powerpoint/2010/main" val="36734565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Global supply and demand for energy and increasing demand for renewable energy sources makes energy prices to be volatile. Cost and availability are the additional four categories that are affected by inflation. Therefore, one can state that the main economic conditions affect the usage of energy and investments. Financially, E. ON UK expands through the development of diversified solutions, which compete and are threatened by changing regulations and investment demands.</a:t>
            </a:r>
          </a:p>
          <a:p>
            <a:endParaRPr lang="en-GB" dirty="0"/>
          </a:p>
        </p:txBody>
      </p:sp>
      <p:sp>
        <p:nvSpPr>
          <p:cNvPr id="4" name="Slide Number Placeholder 3"/>
          <p:cNvSpPr>
            <a:spLocks noGrp="1"/>
          </p:cNvSpPr>
          <p:nvPr>
            <p:ph type="sldNum" sz="quarter" idx="5"/>
          </p:nvPr>
        </p:nvSpPr>
        <p:spPr/>
        <p:txBody>
          <a:bodyPr/>
          <a:lstStyle/>
          <a:p>
            <a:fld id="{C11FE719-22E9-453A-BDEA-ECFB6822465A}" type="slidenum">
              <a:rPr lang="en-IN" smtClean="0"/>
              <a:t>11</a:t>
            </a:fld>
            <a:endParaRPr lang="en-IN"/>
          </a:p>
        </p:txBody>
      </p:sp>
    </p:spTree>
    <p:extLst>
      <p:ext uri="{BB962C8B-B14F-4D97-AF65-F5344CB8AC3E}">
        <p14:creationId xmlns:p14="http://schemas.microsoft.com/office/powerpoint/2010/main" val="26633292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0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 ON UK adapts to customers’ increased interest in green energy by increasing its green energy offer. Demographic characteristics influence energy consumption and its promotion. Companies’ stakeholders assume high levels of CSR engagement, so E.ON UK invests in energy effectiveness plans and community initiatives.</a:t>
            </a:r>
          </a:p>
          <a:p>
            <a:pPr algn="just">
              <a:lnSpc>
                <a:spcPct val="150000"/>
              </a:lnSpc>
              <a:spcBef>
                <a:spcPts val="1200"/>
              </a:spcBef>
              <a:spcAft>
                <a:spcPts val="1000"/>
              </a:spcAft>
            </a:pPr>
            <a:br>
              <a:rPr lang="en-IN" sz="1800" kern="0" dirty="0">
                <a:solidFill>
                  <a:srgbClr val="000000"/>
                </a:solidFill>
                <a:effectLst/>
                <a:latin typeface="Times New Roman" panose="02020603050405020304" pitchFamily="18" charset="0"/>
                <a:ea typeface="Calibri" panose="020F0502020204030204" pitchFamily="34" charset="0"/>
              </a:rPr>
            </a:b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C11FE719-22E9-453A-BDEA-ECFB6822465A}" type="slidenum">
              <a:rPr lang="en-IN" smtClean="0"/>
              <a:t>12</a:t>
            </a:fld>
            <a:endParaRPr lang="en-IN"/>
          </a:p>
        </p:txBody>
      </p:sp>
    </p:spTree>
    <p:extLst>
      <p:ext uri="{BB962C8B-B14F-4D97-AF65-F5344CB8AC3E}">
        <p14:creationId xmlns:p14="http://schemas.microsoft.com/office/powerpoint/2010/main" val="16306378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0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Technology increases the efficiency in the usage of energy and also decreases the costs. E. ON UK also invests in smart grid managing and renewable systems, which continually improve technology and the stability of the grid. Technology such as IoT and data mining and its integration in adjustment of the customer relations leads to high performance and customer satisfaction.</a:t>
            </a:r>
          </a:p>
          <a:p>
            <a:br>
              <a:rPr lang="en-IN" sz="1800" kern="0" dirty="0">
                <a:solidFill>
                  <a:srgbClr val="000000"/>
                </a:solidFill>
                <a:effectLst/>
                <a:latin typeface="Times New Roman" panose="02020603050405020304" pitchFamily="18" charset="0"/>
                <a:ea typeface="Calibri" panose="020F0502020204030204" pitchFamily="34" charset="0"/>
              </a:rPr>
            </a:br>
            <a:endParaRPr lang="en-GB" dirty="0"/>
          </a:p>
        </p:txBody>
      </p:sp>
      <p:sp>
        <p:nvSpPr>
          <p:cNvPr id="4" name="Slide Number Placeholder 3"/>
          <p:cNvSpPr>
            <a:spLocks noGrp="1"/>
          </p:cNvSpPr>
          <p:nvPr>
            <p:ph type="sldNum" sz="quarter" idx="5"/>
          </p:nvPr>
        </p:nvSpPr>
        <p:spPr/>
        <p:txBody>
          <a:bodyPr/>
          <a:lstStyle/>
          <a:p>
            <a:fld id="{C11FE719-22E9-453A-BDEA-ECFB6822465A}" type="slidenum">
              <a:rPr lang="en-IN" smtClean="0"/>
              <a:t>13</a:t>
            </a:fld>
            <a:endParaRPr lang="en-IN"/>
          </a:p>
        </p:txBody>
      </p:sp>
    </p:spTree>
    <p:extLst>
      <p:ext uri="{BB962C8B-B14F-4D97-AF65-F5344CB8AC3E}">
        <p14:creationId xmlns:p14="http://schemas.microsoft.com/office/powerpoint/2010/main" val="10222550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0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 ON UK also meets UK and Universal European environmental requirements thus minimizing regulatory exposures. The legal risks are managed well, and changes in regulations are incorporated into the company’s processes. Non- Non-compliance to GDPR makes it difficult to protect data while implementing proper methods of handling data makes people trust you and also increases your reputation.</a:t>
            </a:r>
          </a:p>
          <a:p>
            <a:pPr algn="just">
              <a:lnSpc>
                <a:spcPct val="150000"/>
              </a:lnSpc>
              <a:spcBef>
                <a:spcPts val="1200"/>
              </a:spcBef>
              <a:spcAft>
                <a:spcPts val="1000"/>
              </a:spcAft>
            </a:pPr>
            <a:br>
              <a:rPr lang="en-IN" sz="1800" kern="0" dirty="0">
                <a:solidFill>
                  <a:srgbClr val="000000"/>
                </a:solidFill>
                <a:effectLst/>
                <a:latin typeface="Times New Roman" panose="02020603050405020304" pitchFamily="18" charset="0"/>
                <a:ea typeface="Calibri" panose="020F0502020204030204" pitchFamily="34" charset="0"/>
              </a:rPr>
            </a:b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C11FE719-22E9-453A-BDEA-ECFB6822465A}" type="slidenum">
              <a:rPr lang="en-IN" smtClean="0"/>
              <a:t>14</a:t>
            </a:fld>
            <a:endParaRPr lang="en-IN"/>
          </a:p>
        </p:txBody>
      </p:sp>
    </p:spTree>
    <p:extLst>
      <p:ext uri="{BB962C8B-B14F-4D97-AF65-F5344CB8AC3E}">
        <p14:creationId xmlns:p14="http://schemas.microsoft.com/office/powerpoint/2010/main" val="35730853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t>
            </a:r>
            <a:r>
              <a:rPr lang="en-IN" sz="1800" kern="0" dirty="0">
                <a:solidFill>
                  <a:srgbClr val="000000"/>
                </a:solidFill>
                <a:effectLst/>
                <a:latin typeface="Times New Roman" panose="02020603050405020304" pitchFamily="18" charset="0"/>
                <a:ea typeface="Calibri" panose="020F0502020204030204" pitchFamily="34" charset="0"/>
              </a:rPr>
              <a:t> ON UK envisages the company to cut down Carbon emissions and enhance the use of Renewable energy. This aspect entails the evaluation of the organization’s impacts on the environment and the integration of measures such as using circular economy practices. It is by involving the suppliers in sustainable practices that the ecological footprint is reduced in this company and sustainability can be supported correspondingly</a:t>
            </a:r>
            <a:endParaRPr lang="en-GB" dirty="0"/>
          </a:p>
        </p:txBody>
      </p:sp>
      <p:sp>
        <p:nvSpPr>
          <p:cNvPr id="4" name="Slide Number Placeholder 3"/>
          <p:cNvSpPr>
            <a:spLocks noGrp="1"/>
          </p:cNvSpPr>
          <p:nvPr>
            <p:ph type="sldNum" sz="quarter" idx="5"/>
          </p:nvPr>
        </p:nvSpPr>
        <p:spPr/>
        <p:txBody>
          <a:bodyPr/>
          <a:lstStyle/>
          <a:p>
            <a:fld id="{C11FE719-22E9-453A-BDEA-ECFB6822465A}" type="slidenum">
              <a:rPr lang="en-IN" smtClean="0"/>
              <a:t>15</a:t>
            </a:fld>
            <a:endParaRPr lang="en-IN"/>
          </a:p>
        </p:txBody>
      </p:sp>
    </p:spTree>
    <p:extLst>
      <p:ext uri="{BB962C8B-B14F-4D97-AF65-F5344CB8AC3E}">
        <p14:creationId xmlns:p14="http://schemas.microsoft.com/office/powerpoint/2010/main" val="27767974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7/14/2024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7/14/2024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7/14/2024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7/14/2024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www.wikicorporates.org/wiki/File:E.ON-2007.svg" TargetMode="Externa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blogs.ubc.ca/etec540sept12/2012/09/10/technology-defined/"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2012books.lardbucket.org/books/public-speaking-practice-and-ethics/s14-02-steps-of-a-conclusion.html"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525FA1C6-18D6-6D58-E76A-580E66DF38CD}"/>
              </a:ext>
            </a:extLst>
          </p:cNvPr>
          <p:cNvPicPr>
            <a:picLocks noChangeAspect="1"/>
          </p:cNvPicPr>
          <p:nvPr/>
        </p:nvPicPr>
        <p:blipFill rotWithShape="1">
          <a:blip r:embed="rId2">
            <a:alphaModFix amt="50000"/>
          </a:blip>
          <a:srcRect r="6250" b="6250"/>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br>
              <a:rPr lang="en-US" sz="3800" dirty="0">
                <a:solidFill>
                  <a:srgbClr val="FFFFFF"/>
                </a:solidFill>
                <a:latin typeface="Times New Roman"/>
                <a:cs typeface="Times New Roman"/>
              </a:rPr>
            </a:br>
            <a:br>
              <a:rPr lang="en-US" sz="3800" dirty="0">
                <a:solidFill>
                  <a:srgbClr val="FFFFFF"/>
                </a:solidFill>
                <a:latin typeface="Times New Roman"/>
                <a:cs typeface="Times New Roman"/>
              </a:rPr>
            </a:br>
            <a:br>
              <a:rPr lang="en-US" sz="3800" dirty="0">
                <a:solidFill>
                  <a:srgbClr val="FFFFFF"/>
                </a:solidFill>
                <a:latin typeface="Times New Roman"/>
                <a:cs typeface="Times New Roman"/>
              </a:rPr>
            </a:br>
            <a:endParaRPr lang="en-US" sz="3800" b="1" dirty="0">
              <a:solidFill>
                <a:srgbClr val="FFFFFF"/>
              </a:solidFill>
              <a:latin typeface="Times New Roman"/>
              <a:cs typeface="Times New Roman"/>
            </a:endParaRPr>
          </a:p>
        </p:txBody>
      </p:sp>
      <p:sp>
        <p:nvSpPr>
          <p:cNvPr id="5" name="Subtitle 4">
            <a:extLst>
              <a:ext uri="{FF2B5EF4-FFF2-40B4-BE49-F238E27FC236}">
                <a16:creationId xmlns:a16="http://schemas.microsoft.com/office/drawing/2014/main" id="{3E255F98-A970-0847-1377-89B8E47E1DB5}"/>
              </a:ext>
            </a:extLst>
          </p:cNvPr>
          <p:cNvSpPr>
            <a:spLocks noGrp="1"/>
          </p:cNvSpPr>
          <p:nvPr>
            <p:ph type="subTitle" idx="1"/>
          </p:nvPr>
        </p:nvSpPr>
        <p:spPr>
          <a:xfrm>
            <a:off x="1524000" y="1212980"/>
            <a:ext cx="9144000" cy="4044820"/>
          </a:xfrm>
        </p:spPr>
        <p:txBody>
          <a:bodyPr>
            <a:normAutofit/>
          </a:bodyPr>
          <a:lstStyle/>
          <a:p>
            <a:r>
              <a:rPr lang="en-US" sz="2400" dirty="0">
                <a:solidFill>
                  <a:schemeClr val="tx2"/>
                </a:solidFill>
              </a:rPr>
              <a:t>Module code: LCBB4007</a:t>
            </a:r>
          </a:p>
          <a:p>
            <a:r>
              <a:rPr lang="en-US" sz="2400" dirty="0">
                <a:solidFill>
                  <a:schemeClr val="tx2"/>
                </a:solidFill>
              </a:rPr>
              <a:t>Module Title: Introduction to Business</a:t>
            </a:r>
          </a:p>
          <a:p>
            <a:r>
              <a:rPr lang="en-US" sz="2400" dirty="0">
                <a:solidFill>
                  <a:schemeClr val="tx2"/>
                </a:solidFill>
              </a:rPr>
              <a:t>Assignment Title: Group Presentation</a:t>
            </a:r>
          </a:p>
          <a:p>
            <a:r>
              <a:rPr lang="en-US" sz="2400" dirty="0">
                <a:solidFill>
                  <a:schemeClr val="tx2"/>
                </a:solidFill>
              </a:rPr>
              <a:t>Group: Valentin Frunza (2240820)</a:t>
            </a:r>
          </a:p>
          <a:p>
            <a:r>
              <a:rPr lang="en-US" sz="2400" dirty="0">
                <a:solidFill>
                  <a:schemeClr val="tx2"/>
                </a:solidFill>
              </a:rPr>
              <a:t>     Gina </a:t>
            </a:r>
            <a:r>
              <a:rPr lang="en-US" sz="2400" dirty="0" err="1">
                <a:solidFill>
                  <a:schemeClr val="tx2"/>
                </a:solidFill>
              </a:rPr>
              <a:t>Encea</a:t>
            </a:r>
            <a:r>
              <a:rPr lang="en-US" sz="2400" dirty="0">
                <a:solidFill>
                  <a:schemeClr val="tx2"/>
                </a:solidFill>
              </a:rPr>
              <a:t> (2240819)</a:t>
            </a:r>
          </a:p>
          <a:p>
            <a:r>
              <a:rPr lang="en-US" sz="2400" dirty="0">
                <a:solidFill>
                  <a:schemeClr val="tx2"/>
                </a:solidFill>
              </a:rPr>
              <a:t>Maria </a:t>
            </a:r>
            <a:r>
              <a:rPr lang="en-US" sz="2400" dirty="0" err="1">
                <a:solidFill>
                  <a:schemeClr val="tx2"/>
                </a:solidFill>
              </a:rPr>
              <a:t>Encean</a:t>
            </a:r>
            <a:r>
              <a:rPr lang="en-US" sz="2400" dirty="0">
                <a:solidFill>
                  <a:schemeClr val="tx2"/>
                </a:solidFill>
              </a:rPr>
              <a:t>(2227500)</a:t>
            </a:r>
          </a:p>
          <a:p>
            <a:r>
              <a:rPr lang="en-US" dirty="0">
                <a:solidFill>
                  <a:schemeClr val="tx2"/>
                </a:solidFill>
              </a:rPr>
              <a:t>Daniel </a:t>
            </a:r>
            <a:r>
              <a:rPr lang="en-US" dirty="0" err="1">
                <a:solidFill>
                  <a:schemeClr val="tx2"/>
                </a:solidFill>
              </a:rPr>
              <a:t>Butuc</a:t>
            </a:r>
            <a:r>
              <a:rPr lang="en-US" dirty="0">
                <a:solidFill>
                  <a:schemeClr val="tx2"/>
                </a:solidFill>
              </a:rPr>
              <a:t>(2326536)</a:t>
            </a:r>
            <a:endParaRPr lang="en-US" sz="2400" dirty="0">
              <a:solidFill>
                <a:schemeClr val="tx2"/>
              </a:solidFill>
            </a:endParaRPr>
          </a:p>
          <a:p>
            <a:r>
              <a:rPr lang="en-US" sz="2400" dirty="0">
                <a:solidFill>
                  <a:schemeClr val="tx2"/>
                </a:solidFill>
              </a:rPr>
              <a:t>Lecturer: </a:t>
            </a:r>
            <a:r>
              <a:rPr lang="en-US" sz="2400" dirty="0" err="1">
                <a:solidFill>
                  <a:schemeClr val="tx2"/>
                </a:solidFill>
              </a:rPr>
              <a:t>Aderemi</a:t>
            </a:r>
            <a:r>
              <a:rPr lang="en-US" sz="2400" dirty="0">
                <a:solidFill>
                  <a:schemeClr val="tx2"/>
                </a:solidFill>
              </a:rPr>
              <a:t> </a:t>
            </a:r>
            <a:r>
              <a:rPr lang="en-US" sz="2400" dirty="0" err="1">
                <a:solidFill>
                  <a:schemeClr val="tx2"/>
                </a:solidFill>
              </a:rPr>
              <a:t>Ojebode</a:t>
            </a:r>
            <a:endParaRPr lang="en-GB" dirty="0"/>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DD77349-6ADE-99FE-8E04-12919EE56F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768"/>
            <a:ext cx="12202175" cy="1519356"/>
            <a:chOff x="-1" y="-29768"/>
            <a:chExt cx="12202175" cy="1519356"/>
          </a:xfrm>
        </p:grpSpPr>
        <p:sp>
          <p:nvSpPr>
            <p:cNvPr id="9" name="Rectangle 8">
              <a:extLst>
                <a:ext uri="{FF2B5EF4-FFF2-40B4-BE49-F238E27FC236}">
                  <a16:creationId xmlns:a16="http://schemas.microsoft.com/office/drawing/2014/main" id="{D5B2B92C-44DF-B41D-C67A-EBF175DF52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41EB2F1-D26A-D7C9-E9AC-B63BE629A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917093" y="-1801610"/>
              <a:ext cx="1507122" cy="5063040"/>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6D16430-53D3-47E5-F4B8-B441E710D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00712" y="-3130481"/>
              <a:ext cx="1519356" cy="7720782"/>
            </a:xfrm>
            <a:prstGeom prst="rect">
              <a:avLst/>
            </a:prstGeom>
            <a:gradFill>
              <a:gsLst>
                <a:gs pos="29000">
                  <a:schemeClr val="accent5">
                    <a:lumMod val="60000"/>
                    <a:lumOff val="40000"/>
                    <a:alpha val="0"/>
                  </a:schemeClr>
                </a:gs>
                <a:gs pos="100000">
                  <a:schemeClr val="accent5">
                    <a:lumMod val="75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623983C-3BF0-2811-26C6-6D066BB31924}"/>
              </a:ext>
            </a:extLst>
          </p:cNvPr>
          <p:cNvSpPr>
            <a:spLocks noGrp="1"/>
          </p:cNvSpPr>
          <p:nvPr>
            <p:ph type="title"/>
          </p:nvPr>
        </p:nvSpPr>
        <p:spPr>
          <a:xfrm>
            <a:off x="876692" y="301843"/>
            <a:ext cx="4176176" cy="719237"/>
          </a:xfrm>
        </p:spPr>
        <p:txBody>
          <a:bodyPr anchor="ctr">
            <a:normAutofit/>
          </a:bodyPr>
          <a:lstStyle/>
          <a:p>
            <a:r>
              <a:rPr lang="en-US" sz="3200" b="1">
                <a:solidFill>
                  <a:srgbClr val="FFFFFF"/>
                </a:solidFill>
                <a:latin typeface="Times New Roman"/>
                <a:cs typeface="Times New Roman"/>
              </a:rPr>
              <a:t>Table of Content </a:t>
            </a:r>
          </a:p>
        </p:txBody>
      </p:sp>
      <p:graphicFrame>
        <p:nvGraphicFramePr>
          <p:cNvPr id="4" name="Content Placeholder 3">
            <a:extLst>
              <a:ext uri="{FF2B5EF4-FFF2-40B4-BE49-F238E27FC236}">
                <a16:creationId xmlns:a16="http://schemas.microsoft.com/office/drawing/2014/main" id="{B74CA555-985C-5346-3455-76CED080C8C5}"/>
              </a:ext>
            </a:extLst>
          </p:cNvPr>
          <p:cNvGraphicFramePr>
            <a:graphicFrameLocks noGrp="1"/>
          </p:cNvGraphicFramePr>
          <p:nvPr>
            <p:ph idx="1"/>
            <p:extLst>
              <p:ext uri="{D42A27DB-BD31-4B8C-83A1-F6EECF244321}">
                <p14:modId xmlns:p14="http://schemas.microsoft.com/office/powerpoint/2010/main" val="451090756"/>
              </p:ext>
            </p:extLst>
          </p:nvPr>
        </p:nvGraphicFramePr>
        <p:xfrm>
          <a:off x="167640" y="1706879"/>
          <a:ext cx="11826240" cy="4849275"/>
        </p:xfrm>
        <a:graphic>
          <a:graphicData uri="http://schemas.openxmlformats.org/drawingml/2006/table">
            <a:tbl>
              <a:tblPr firstRow="1" bandRow="1">
                <a:tableStyleId>{5C22544A-7EE6-4342-B048-85BDC9FD1C3A}</a:tableStyleId>
              </a:tblPr>
              <a:tblGrid>
                <a:gridCol w="1283342">
                  <a:extLst>
                    <a:ext uri="{9D8B030D-6E8A-4147-A177-3AD203B41FA5}">
                      <a16:colId xmlns:a16="http://schemas.microsoft.com/office/drawing/2014/main" val="1471436784"/>
                    </a:ext>
                  </a:extLst>
                </a:gridCol>
                <a:gridCol w="9259556">
                  <a:extLst>
                    <a:ext uri="{9D8B030D-6E8A-4147-A177-3AD203B41FA5}">
                      <a16:colId xmlns:a16="http://schemas.microsoft.com/office/drawing/2014/main" val="2725355622"/>
                    </a:ext>
                  </a:extLst>
                </a:gridCol>
                <a:gridCol w="1283342">
                  <a:extLst>
                    <a:ext uri="{9D8B030D-6E8A-4147-A177-3AD203B41FA5}">
                      <a16:colId xmlns:a16="http://schemas.microsoft.com/office/drawing/2014/main" val="4170000686"/>
                    </a:ext>
                  </a:extLst>
                </a:gridCol>
              </a:tblGrid>
              <a:tr h="323285">
                <a:tc>
                  <a:txBody>
                    <a:bodyPr/>
                    <a:lstStyle/>
                    <a:p>
                      <a:pPr algn="ctr"/>
                      <a:r>
                        <a:rPr lang="en-GB" sz="1400" b="1" dirty="0">
                          <a:latin typeface="Times New Roman" panose="02020603050405020304" pitchFamily="18" charset="0"/>
                          <a:cs typeface="Times New Roman" panose="02020603050405020304" pitchFamily="18" charset="0"/>
                        </a:rPr>
                        <a:t>S.No.</a:t>
                      </a:r>
                    </a:p>
                  </a:txBody>
                  <a:tcPr/>
                </a:tc>
                <a:tc>
                  <a:txBody>
                    <a:bodyPr/>
                    <a:lstStyle/>
                    <a:p>
                      <a:pPr algn="ctr"/>
                      <a:r>
                        <a:rPr lang="en-GB" sz="1400" b="1" dirty="0">
                          <a:latin typeface="Times New Roman" panose="02020603050405020304" pitchFamily="18" charset="0"/>
                          <a:cs typeface="Times New Roman" panose="02020603050405020304" pitchFamily="18" charset="0"/>
                        </a:rPr>
                        <a:t>Title </a:t>
                      </a:r>
                    </a:p>
                  </a:txBody>
                  <a:tcPr/>
                </a:tc>
                <a:tc>
                  <a:txBody>
                    <a:bodyPr/>
                    <a:lstStyle/>
                    <a:p>
                      <a:pPr algn="ctr"/>
                      <a:r>
                        <a:rPr lang="en-GB" sz="1400" b="1" dirty="0">
                          <a:latin typeface="Times New Roman" panose="02020603050405020304" pitchFamily="18" charset="0"/>
                          <a:cs typeface="Times New Roman" panose="02020603050405020304" pitchFamily="18" charset="0"/>
                        </a:rPr>
                        <a:t>Slide No.</a:t>
                      </a:r>
                    </a:p>
                  </a:txBody>
                  <a:tcPr/>
                </a:tc>
                <a:extLst>
                  <a:ext uri="{0D108BD9-81ED-4DB2-BD59-A6C34878D82A}">
                    <a16:rowId xmlns:a16="http://schemas.microsoft.com/office/drawing/2014/main" val="1943398826"/>
                  </a:ext>
                </a:extLst>
              </a:tr>
              <a:tr h="323285">
                <a:tc>
                  <a:txBody>
                    <a:bodyPr/>
                    <a:lstStyle/>
                    <a:p>
                      <a:pPr algn="ctr"/>
                      <a:r>
                        <a:rPr lang="en-GB" sz="1400" b="1" dirty="0">
                          <a:latin typeface="Times New Roman" panose="02020603050405020304" pitchFamily="18" charset="0"/>
                          <a:cs typeface="Times New Roman" panose="02020603050405020304" pitchFamily="18" charset="0"/>
                        </a:rPr>
                        <a:t>1</a:t>
                      </a:r>
                    </a:p>
                  </a:txBody>
                  <a:tcPr/>
                </a:tc>
                <a:tc>
                  <a:txBody>
                    <a:bodyPr/>
                    <a:lstStyle/>
                    <a:p>
                      <a:pPr algn="ctr"/>
                      <a:r>
                        <a:rPr lang="en-GB" sz="1400" b="1" dirty="0">
                          <a:latin typeface="Times New Roman" panose="02020603050405020304" pitchFamily="18" charset="0"/>
                          <a:cs typeface="Times New Roman" panose="02020603050405020304" pitchFamily="18" charset="0"/>
                        </a:rPr>
                        <a:t>Introduction</a:t>
                      </a:r>
                    </a:p>
                  </a:txBody>
                  <a:tcPr/>
                </a:tc>
                <a:tc>
                  <a:txBody>
                    <a:bodyPr/>
                    <a:lstStyle/>
                    <a:p>
                      <a:pPr algn="ctr"/>
                      <a:r>
                        <a:rPr lang="en-GB" sz="1400" b="1" dirty="0">
                          <a:latin typeface="Times New Roman" panose="02020603050405020304" pitchFamily="18" charset="0"/>
                          <a:cs typeface="Times New Roman" panose="02020603050405020304" pitchFamily="18" charset="0"/>
                        </a:rPr>
                        <a:t>3</a:t>
                      </a:r>
                    </a:p>
                  </a:txBody>
                  <a:tcPr/>
                </a:tc>
                <a:extLst>
                  <a:ext uri="{0D108BD9-81ED-4DB2-BD59-A6C34878D82A}">
                    <a16:rowId xmlns:a16="http://schemas.microsoft.com/office/drawing/2014/main" val="1866346418"/>
                  </a:ext>
                </a:extLst>
              </a:tr>
              <a:tr h="323285">
                <a:tc>
                  <a:txBody>
                    <a:bodyPr/>
                    <a:lstStyle/>
                    <a:p>
                      <a:pPr algn="ctr"/>
                      <a:r>
                        <a:rPr lang="en-GB" sz="1400" b="1" dirty="0">
                          <a:latin typeface="Times New Roman" panose="02020603050405020304" pitchFamily="18" charset="0"/>
                          <a:cs typeface="Times New Roman" panose="02020603050405020304" pitchFamily="18" charset="0"/>
                        </a:rPr>
                        <a:t>2</a:t>
                      </a:r>
                    </a:p>
                  </a:txBody>
                  <a:tcPr/>
                </a:tc>
                <a:tc>
                  <a:txBody>
                    <a:bodyPr/>
                    <a:lstStyle/>
                    <a:p>
                      <a:pPr algn="ctr"/>
                      <a:r>
                        <a:rPr lang="en-US" sz="1400" b="1" dirty="0">
                          <a:latin typeface="Times New Roman" panose="02020603050405020304" pitchFamily="18" charset="0"/>
                          <a:ea typeface="+mj-lt"/>
                          <a:cs typeface="Times New Roman" panose="02020603050405020304" pitchFamily="18" charset="0"/>
                        </a:rPr>
                        <a:t>Organizational Structure</a:t>
                      </a:r>
                      <a:endParaRPr lang="en-GB" sz="1400" b="1" dirty="0">
                        <a:latin typeface="Times New Roman" panose="02020603050405020304" pitchFamily="18" charset="0"/>
                        <a:cs typeface="Times New Roman" panose="02020603050405020304" pitchFamily="18" charset="0"/>
                      </a:endParaRPr>
                    </a:p>
                  </a:txBody>
                  <a:tcPr/>
                </a:tc>
                <a:tc>
                  <a:txBody>
                    <a:bodyPr/>
                    <a:lstStyle/>
                    <a:p>
                      <a:pPr algn="ctr"/>
                      <a:r>
                        <a:rPr lang="en-GB" sz="1400" b="1" dirty="0">
                          <a:latin typeface="Times New Roman" panose="02020603050405020304" pitchFamily="18" charset="0"/>
                          <a:cs typeface="Times New Roman" panose="02020603050405020304" pitchFamily="18" charset="0"/>
                        </a:rPr>
                        <a:t>4</a:t>
                      </a:r>
                    </a:p>
                  </a:txBody>
                  <a:tcPr/>
                </a:tc>
                <a:extLst>
                  <a:ext uri="{0D108BD9-81ED-4DB2-BD59-A6C34878D82A}">
                    <a16:rowId xmlns:a16="http://schemas.microsoft.com/office/drawing/2014/main" val="3942025247"/>
                  </a:ext>
                </a:extLst>
              </a:tr>
              <a:tr h="323285">
                <a:tc>
                  <a:txBody>
                    <a:bodyPr/>
                    <a:lstStyle/>
                    <a:p>
                      <a:pPr algn="ctr"/>
                      <a:r>
                        <a:rPr lang="en-GB" sz="1400" b="1" dirty="0">
                          <a:latin typeface="Times New Roman" panose="02020603050405020304" pitchFamily="18" charset="0"/>
                          <a:cs typeface="Times New Roman" panose="02020603050405020304" pitchFamily="18" charset="0"/>
                        </a:rPr>
                        <a:t>3</a:t>
                      </a:r>
                    </a:p>
                  </a:txBody>
                  <a:tcPr/>
                </a:tc>
                <a:tc>
                  <a:txBody>
                    <a:bodyPr/>
                    <a:lstStyle/>
                    <a:p>
                      <a:pPr algn="ctr"/>
                      <a:r>
                        <a:rPr lang="en-US" sz="1400" b="1" dirty="0">
                          <a:latin typeface="Times New Roman" panose="02020603050405020304" pitchFamily="18" charset="0"/>
                          <a:ea typeface="+mj-lt"/>
                          <a:cs typeface="Times New Roman" panose="02020603050405020304" pitchFamily="18" charset="0"/>
                        </a:rPr>
                        <a:t>Functions of the Organization</a:t>
                      </a:r>
                      <a:endParaRPr lang="en-GB" sz="1400" b="1" dirty="0">
                        <a:latin typeface="Times New Roman" panose="02020603050405020304" pitchFamily="18" charset="0"/>
                        <a:cs typeface="Times New Roman" panose="02020603050405020304" pitchFamily="18" charset="0"/>
                      </a:endParaRPr>
                    </a:p>
                  </a:txBody>
                  <a:tcPr/>
                </a:tc>
                <a:tc>
                  <a:txBody>
                    <a:bodyPr/>
                    <a:lstStyle/>
                    <a:p>
                      <a:pPr algn="ctr"/>
                      <a:r>
                        <a:rPr lang="en-GB" sz="1400" b="1" dirty="0">
                          <a:latin typeface="Times New Roman" panose="02020603050405020304" pitchFamily="18" charset="0"/>
                          <a:cs typeface="Times New Roman" panose="02020603050405020304" pitchFamily="18" charset="0"/>
                        </a:rPr>
                        <a:t>5</a:t>
                      </a:r>
                    </a:p>
                  </a:txBody>
                  <a:tcPr/>
                </a:tc>
                <a:extLst>
                  <a:ext uri="{0D108BD9-81ED-4DB2-BD59-A6C34878D82A}">
                    <a16:rowId xmlns:a16="http://schemas.microsoft.com/office/drawing/2014/main" val="3663754194"/>
                  </a:ext>
                </a:extLst>
              </a:tr>
              <a:tr h="323285">
                <a:tc>
                  <a:txBody>
                    <a:bodyPr/>
                    <a:lstStyle/>
                    <a:p>
                      <a:pPr algn="ctr"/>
                      <a:r>
                        <a:rPr lang="en-GB" sz="1400" b="1" dirty="0">
                          <a:latin typeface="Times New Roman" panose="02020603050405020304" pitchFamily="18" charset="0"/>
                          <a:cs typeface="Times New Roman" panose="02020603050405020304" pitchFamily="18" charset="0"/>
                        </a:rPr>
                        <a:t>4</a:t>
                      </a:r>
                    </a:p>
                  </a:txBody>
                  <a:tcPr/>
                </a:tc>
                <a:tc>
                  <a:txBody>
                    <a:bodyPr/>
                    <a:lstStyle/>
                    <a:p>
                      <a:pPr algn="ctr"/>
                      <a:r>
                        <a:rPr lang="en-US" sz="1400" b="1" dirty="0">
                          <a:latin typeface="Times New Roman" panose="02020603050405020304" pitchFamily="18" charset="0"/>
                          <a:ea typeface="+mj-lt"/>
                          <a:cs typeface="Times New Roman" panose="02020603050405020304" pitchFamily="18" charset="0"/>
                        </a:rPr>
                        <a:t>Internal Environment</a:t>
                      </a:r>
                      <a:endParaRPr lang="en-GB" sz="1400" b="1" dirty="0">
                        <a:latin typeface="Times New Roman" panose="02020603050405020304" pitchFamily="18" charset="0"/>
                        <a:cs typeface="Times New Roman" panose="02020603050405020304" pitchFamily="18" charset="0"/>
                      </a:endParaRPr>
                    </a:p>
                  </a:txBody>
                  <a:tcPr/>
                </a:tc>
                <a:tc>
                  <a:txBody>
                    <a:bodyPr/>
                    <a:lstStyle/>
                    <a:p>
                      <a:pPr algn="ctr"/>
                      <a:r>
                        <a:rPr lang="en-GB" sz="1400" b="1" dirty="0">
                          <a:latin typeface="Times New Roman" panose="02020603050405020304" pitchFamily="18" charset="0"/>
                          <a:cs typeface="Times New Roman" panose="02020603050405020304" pitchFamily="18" charset="0"/>
                        </a:rPr>
                        <a:t>6</a:t>
                      </a:r>
                    </a:p>
                  </a:txBody>
                  <a:tcPr/>
                </a:tc>
                <a:extLst>
                  <a:ext uri="{0D108BD9-81ED-4DB2-BD59-A6C34878D82A}">
                    <a16:rowId xmlns:a16="http://schemas.microsoft.com/office/drawing/2014/main" val="2572330846"/>
                  </a:ext>
                </a:extLst>
              </a:tr>
              <a:tr h="323285">
                <a:tc>
                  <a:txBody>
                    <a:bodyPr/>
                    <a:lstStyle/>
                    <a:p>
                      <a:pPr algn="ctr"/>
                      <a:r>
                        <a:rPr lang="en-GB" sz="1400" b="1" dirty="0">
                          <a:latin typeface="Times New Roman" panose="02020603050405020304" pitchFamily="18" charset="0"/>
                          <a:cs typeface="Times New Roman" panose="02020603050405020304" pitchFamily="18" charset="0"/>
                        </a:rPr>
                        <a:t>5</a:t>
                      </a:r>
                    </a:p>
                  </a:txBody>
                  <a:tcPr/>
                </a:tc>
                <a:tc>
                  <a:txBody>
                    <a:bodyPr/>
                    <a:lstStyle/>
                    <a:p>
                      <a:pPr algn="ctr"/>
                      <a:r>
                        <a:rPr lang="en-US" sz="1400" b="1" dirty="0">
                          <a:latin typeface="Times New Roman" panose="02020603050405020304" pitchFamily="18" charset="0"/>
                          <a:ea typeface="+mj-lt"/>
                          <a:cs typeface="Times New Roman" panose="02020603050405020304" pitchFamily="18" charset="0"/>
                        </a:rPr>
                        <a:t>PESTLE Analysis - Political Factors</a:t>
                      </a:r>
                      <a:endParaRPr lang="en-GB" sz="1400" b="1" dirty="0">
                        <a:latin typeface="Times New Roman" panose="02020603050405020304" pitchFamily="18" charset="0"/>
                        <a:cs typeface="Times New Roman" panose="02020603050405020304" pitchFamily="18" charset="0"/>
                      </a:endParaRPr>
                    </a:p>
                  </a:txBody>
                  <a:tcPr/>
                </a:tc>
                <a:tc>
                  <a:txBody>
                    <a:bodyPr/>
                    <a:lstStyle/>
                    <a:p>
                      <a:pPr algn="ctr"/>
                      <a:r>
                        <a:rPr lang="en-GB" sz="1400" b="1" dirty="0">
                          <a:latin typeface="Times New Roman" panose="02020603050405020304" pitchFamily="18" charset="0"/>
                          <a:cs typeface="Times New Roman" panose="02020603050405020304" pitchFamily="18" charset="0"/>
                        </a:rPr>
                        <a:t>7</a:t>
                      </a:r>
                    </a:p>
                  </a:txBody>
                  <a:tcPr/>
                </a:tc>
                <a:extLst>
                  <a:ext uri="{0D108BD9-81ED-4DB2-BD59-A6C34878D82A}">
                    <a16:rowId xmlns:a16="http://schemas.microsoft.com/office/drawing/2014/main" val="2047243536"/>
                  </a:ext>
                </a:extLst>
              </a:tr>
              <a:tr h="323285">
                <a:tc>
                  <a:txBody>
                    <a:bodyPr/>
                    <a:lstStyle/>
                    <a:p>
                      <a:pPr algn="ctr"/>
                      <a:r>
                        <a:rPr lang="en-GB" sz="1400" b="1" dirty="0">
                          <a:latin typeface="Times New Roman" panose="02020603050405020304" pitchFamily="18" charset="0"/>
                          <a:cs typeface="Times New Roman" panose="02020603050405020304" pitchFamily="18" charset="0"/>
                        </a:rPr>
                        <a:t>6</a:t>
                      </a:r>
                    </a:p>
                  </a:txBody>
                  <a:tcPr/>
                </a:tc>
                <a:tc>
                  <a:txBody>
                    <a:bodyPr/>
                    <a:lstStyle/>
                    <a:p>
                      <a:pPr algn="ctr"/>
                      <a:r>
                        <a:rPr lang="en-US" sz="1400" b="1" dirty="0">
                          <a:latin typeface="Times New Roman" panose="02020603050405020304" pitchFamily="18" charset="0"/>
                          <a:ea typeface="+mj-lt"/>
                          <a:cs typeface="Times New Roman" panose="02020603050405020304" pitchFamily="18" charset="0"/>
                        </a:rPr>
                        <a:t>PESTLE Analysis -Economic Factors</a:t>
                      </a:r>
                      <a:endParaRPr lang="en-GB" sz="1400" b="1" dirty="0">
                        <a:latin typeface="Times New Roman" panose="02020603050405020304" pitchFamily="18" charset="0"/>
                        <a:cs typeface="Times New Roman" panose="02020603050405020304" pitchFamily="18" charset="0"/>
                      </a:endParaRPr>
                    </a:p>
                  </a:txBody>
                  <a:tcPr/>
                </a:tc>
                <a:tc>
                  <a:txBody>
                    <a:bodyPr/>
                    <a:lstStyle/>
                    <a:p>
                      <a:pPr algn="ctr"/>
                      <a:r>
                        <a:rPr lang="en-GB" sz="1400" b="1" dirty="0">
                          <a:latin typeface="Times New Roman" panose="02020603050405020304" pitchFamily="18" charset="0"/>
                          <a:cs typeface="Times New Roman" panose="02020603050405020304" pitchFamily="18" charset="0"/>
                        </a:rPr>
                        <a:t>8</a:t>
                      </a:r>
                    </a:p>
                  </a:txBody>
                  <a:tcPr/>
                </a:tc>
                <a:extLst>
                  <a:ext uri="{0D108BD9-81ED-4DB2-BD59-A6C34878D82A}">
                    <a16:rowId xmlns:a16="http://schemas.microsoft.com/office/drawing/2014/main" val="3387583816"/>
                  </a:ext>
                </a:extLst>
              </a:tr>
              <a:tr h="323285">
                <a:tc>
                  <a:txBody>
                    <a:bodyPr/>
                    <a:lstStyle/>
                    <a:p>
                      <a:pPr algn="ctr"/>
                      <a:r>
                        <a:rPr lang="en-GB" sz="1400" b="1" dirty="0">
                          <a:latin typeface="Times New Roman" panose="02020603050405020304" pitchFamily="18" charset="0"/>
                          <a:cs typeface="Times New Roman" panose="02020603050405020304" pitchFamily="18" charset="0"/>
                        </a:rPr>
                        <a:t>7</a:t>
                      </a:r>
                    </a:p>
                  </a:txBody>
                  <a:tcPr/>
                </a:tc>
                <a:tc>
                  <a:txBody>
                    <a:bodyPr/>
                    <a:lstStyle/>
                    <a:p>
                      <a:pPr algn="ctr"/>
                      <a:r>
                        <a:rPr lang="en-US" sz="1400" b="1" dirty="0">
                          <a:latin typeface="Times New Roman" panose="02020603050405020304" pitchFamily="18" charset="0"/>
                          <a:ea typeface="+mj-lt"/>
                          <a:cs typeface="Times New Roman" panose="02020603050405020304" pitchFamily="18" charset="0"/>
                        </a:rPr>
                        <a:t>PESTLE Analysis - Social Factors</a:t>
                      </a:r>
                      <a:endParaRPr lang="en-GB" sz="1400" b="1" dirty="0">
                        <a:latin typeface="Times New Roman" panose="02020603050405020304" pitchFamily="18" charset="0"/>
                        <a:cs typeface="Times New Roman" panose="02020603050405020304" pitchFamily="18" charset="0"/>
                      </a:endParaRPr>
                    </a:p>
                  </a:txBody>
                  <a:tcPr/>
                </a:tc>
                <a:tc>
                  <a:txBody>
                    <a:bodyPr/>
                    <a:lstStyle/>
                    <a:p>
                      <a:pPr algn="ctr"/>
                      <a:r>
                        <a:rPr lang="en-GB" sz="1400" b="1" dirty="0">
                          <a:latin typeface="Times New Roman" panose="02020603050405020304" pitchFamily="18" charset="0"/>
                          <a:cs typeface="Times New Roman" panose="02020603050405020304" pitchFamily="18" charset="0"/>
                        </a:rPr>
                        <a:t>9</a:t>
                      </a:r>
                    </a:p>
                  </a:txBody>
                  <a:tcPr/>
                </a:tc>
                <a:extLst>
                  <a:ext uri="{0D108BD9-81ED-4DB2-BD59-A6C34878D82A}">
                    <a16:rowId xmlns:a16="http://schemas.microsoft.com/office/drawing/2014/main" val="1057402602"/>
                  </a:ext>
                </a:extLst>
              </a:tr>
              <a:tr h="323285">
                <a:tc>
                  <a:txBody>
                    <a:bodyPr/>
                    <a:lstStyle/>
                    <a:p>
                      <a:pPr algn="ctr"/>
                      <a:r>
                        <a:rPr lang="en-GB" sz="1400" b="1" dirty="0">
                          <a:latin typeface="Times New Roman" panose="02020603050405020304" pitchFamily="18" charset="0"/>
                          <a:cs typeface="Times New Roman" panose="02020603050405020304" pitchFamily="18" charset="0"/>
                        </a:rPr>
                        <a:t>8</a:t>
                      </a:r>
                    </a:p>
                  </a:txBody>
                  <a:tcPr/>
                </a:tc>
                <a:tc>
                  <a:txBody>
                    <a:bodyPr/>
                    <a:lstStyle/>
                    <a:p>
                      <a:pPr algn="ctr"/>
                      <a:r>
                        <a:rPr lang="en-US" sz="1400" b="1" dirty="0">
                          <a:latin typeface="Times New Roman" panose="02020603050405020304" pitchFamily="18" charset="0"/>
                          <a:ea typeface="+mj-lt"/>
                          <a:cs typeface="Times New Roman" panose="02020603050405020304" pitchFamily="18" charset="0"/>
                        </a:rPr>
                        <a:t>PESTLE Analysis -Technological Factors</a:t>
                      </a:r>
                      <a:endParaRPr lang="en-GB" sz="1400" b="1" dirty="0">
                        <a:latin typeface="Times New Roman" panose="02020603050405020304" pitchFamily="18" charset="0"/>
                        <a:cs typeface="Times New Roman" panose="02020603050405020304" pitchFamily="18" charset="0"/>
                      </a:endParaRPr>
                    </a:p>
                  </a:txBody>
                  <a:tcPr/>
                </a:tc>
                <a:tc>
                  <a:txBody>
                    <a:bodyPr/>
                    <a:lstStyle/>
                    <a:p>
                      <a:pPr algn="ctr"/>
                      <a:r>
                        <a:rPr lang="en-GB" sz="1400" b="1" dirty="0">
                          <a:latin typeface="Times New Roman" panose="02020603050405020304" pitchFamily="18" charset="0"/>
                          <a:cs typeface="Times New Roman" panose="02020603050405020304" pitchFamily="18" charset="0"/>
                        </a:rPr>
                        <a:t>10</a:t>
                      </a:r>
                    </a:p>
                  </a:txBody>
                  <a:tcPr/>
                </a:tc>
                <a:extLst>
                  <a:ext uri="{0D108BD9-81ED-4DB2-BD59-A6C34878D82A}">
                    <a16:rowId xmlns:a16="http://schemas.microsoft.com/office/drawing/2014/main" val="3392554032"/>
                  </a:ext>
                </a:extLst>
              </a:tr>
              <a:tr h="323285">
                <a:tc>
                  <a:txBody>
                    <a:bodyPr/>
                    <a:lstStyle/>
                    <a:p>
                      <a:pPr algn="ctr"/>
                      <a:r>
                        <a:rPr lang="en-GB" sz="1400" b="1" dirty="0">
                          <a:latin typeface="Times New Roman" panose="02020603050405020304" pitchFamily="18" charset="0"/>
                          <a:cs typeface="Times New Roman" panose="02020603050405020304" pitchFamily="18" charset="0"/>
                        </a:rPr>
                        <a:t>9</a:t>
                      </a:r>
                    </a:p>
                  </a:txBody>
                  <a:tcPr/>
                </a:tc>
                <a:tc>
                  <a:txBody>
                    <a:bodyPr/>
                    <a:lstStyle/>
                    <a:p>
                      <a:pPr algn="ctr"/>
                      <a:r>
                        <a:rPr lang="en-US" sz="1400" b="1" dirty="0">
                          <a:latin typeface="Times New Roman" panose="02020603050405020304" pitchFamily="18" charset="0"/>
                          <a:ea typeface="+mj-lt"/>
                          <a:cs typeface="Times New Roman" panose="02020603050405020304" pitchFamily="18" charset="0"/>
                        </a:rPr>
                        <a:t>PESTLE Analysis -Legal Factors</a:t>
                      </a:r>
                      <a:endParaRPr lang="en-GB" sz="1400" b="1" dirty="0">
                        <a:latin typeface="Times New Roman" panose="02020603050405020304" pitchFamily="18" charset="0"/>
                        <a:cs typeface="Times New Roman" panose="02020603050405020304" pitchFamily="18" charset="0"/>
                      </a:endParaRPr>
                    </a:p>
                  </a:txBody>
                  <a:tcPr/>
                </a:tc>
                <a:tc>
                  <a:txBody>
                    <a:bodyPr/>
                    <a:lstStyle/>
                    <a:p>
                      <a:pPr algn="ctr"/>
                      <a:r>
                        <a:rPr lang="en-GB" sz="1400" b="1" dirty="0">
                          <a:latin typeface="Times New Roman" panose="02020603050405020304" pitchFamily="18" charset="0"/>
                          <a:cs typeface="Times New Roman" panose="02020603050405020304" pitchFamily="18" charset="0"/>
                        </a:rPr>
                        <a:t>11</a:t>
                      </a:r>
                    </a:p>
                  </a:txBody>
                  <a:tcPr/>
                </a:tc>
                <a:extLst>
                  <a:ext uri="{0D108BD9-81ED-4DB2-BD59-A6C34878D82A}">
                    <a16:rowId xmlns:a16="http://schemas.microsoft.com/office/drawing/2014/main" val="429964479"/>
                  </a:ext>
                </a:extLst>
              </a:tr>
              <a:tr h="323285">
                <a:tc>
                  <a:txBody>
                    <a:bodyPr/>
                    <a:lstStyle/>
                    <a:p>
                      <a:pPr algn="ctr"/>
                      <a:r>
                        <a:rPr lang="en-GB" sz="1400" b="1" dirty="0">
                          <a:latin typeface="Times New Roman" panose="02020603050405020304" pitchFamily="18" charset="0"/>
                          <a:cs typeface="Times New Roman" panose="02020603050405020304" pitchFamily="18" charset="0"/>
                        </a:rPr>
                        <a:t>10</a:t>
                      </a:r>
                    </a:p>
                  </a:txBody>
                  <a:tcPr/>
                </a:tc>
                <a:tc>
                  <a:txBody>
                    <a:bodyPr/>
                    <a:lstStyle/>
                    <a:p>
                      <a:pPr algn="ctr"/>
                      <a:r>
                        <a:rPr lang="en-US" sz="1400" b="1" dirty="0">
                          <a:latin typeface="Times New Roman" panose="02020603050405020304" pitchFamily="18" charset="0"/>
                          <a:ea typeface="+mj-lt"/>
                          <a:cs typeface="Times New Roman" panose="02020603050405020304" pitchFamily="18" charset="0"/>
                        </a:rPr>
                        <a:t>PESTLE Analysis -Environmental Factors</a:t>
                      </a:r>
                      <a:endParaRPr lang="en-GB" sz="1400" b="1" dirty="0">
                        <a:latin typeface="Times New Roman" panose="02020603050405020304" pitchFamily="18" charset="0"/>
                        <a:cs typeface="Times New Roman" panose="02020603050405020304" pitchFamily="18" charset="0"/>
                      </a:endParaRPr>
                    </a:p>
                  </a:txBody>
                  <a:tcPr/>
                </a:tc>
                <a:tc>
                  <a:txBody>
                    <a:bodyPr/>
                    <a:lstStyle/>
                    <a:p>
                      <a:pPr algn="ctr"/>
                      <a:r>
                        <a:rPr lang="en-GB" sz="1400" b="1" dirty="0">
                          <a:latin typeface="Times New Roman" panose="02020603050405020304" pitchFamily="18" charset="0"/>
                          <a:cs typeface="Times New Roman" panose="02020603050405020304" pitchFamily="18" charset="0"/>
                        </a:rPr>
                        <a:t>12</a:t>
                      </a:r>
                    </a:p>
                  </a:txBody>
                  <a:tcPr/>
                </a:tc>
                <a:extLst>
                  <a:ext uri="{0D108BD9-81ED-4DB2-BD59-A6C34878D82A}">
                    <a16:rowId xmlns:a16="http://schemas.microsoft.com/office/drawing/2014/main" val="1633439901"/>
                  </a:ext>
                </a:extLst>
              </a:tr>
              <a:tr h="323285">
                <a:tc>
                  <a:txBody>
                    <a:bodyPr/>
                    <a:lstStyle/>
                    <a:p>
                      <a:pPr algn="ctr"/>
                      <a:r>
                        <a:rPr lang="en-GB" sz="1400" b="1" dirty="0">
                          <a:latin typeface="Times New Roman" panose="02020603050405020304" pitchFamily="18" charset="0"/>
                          <a:cs typeface="Times New Roman" panose="02020603050405020304" pitchFamily="18" charset="0"/>
                        </a:rPr>
                        <a:t>11</a:t>
                      </a:r>
                    </a:p>
                  </a:txBody>
                  <a:tcPr/>
                </a:tc>
                <a:tc>
                  <a:txBody>
                    <a:bodyPr/>
                    <a:lstStyle/>
                    <a:p>
                      <a:pPr algn="ctr"/>
                      <a:r>
                        <a:rPr lang="en-US" sz="1400" b="1" dirty="0">
                          <a:latin typeface="Times New Roman" panose="02020603050405020304" pitchFamily="18" charset="0"/>
                          <a:ea typeface="+mj-lt"/>
                          <a:cs typeface="Times New Roman" panose="02020603050405020304" pitchFamily="18" charset="0"/>
                        </a:rPr>
                        <a:t>Stakeholders</a:t>
                      </a:r>
                      <a:endParaRPr lang="en-GB" sz="1400" b="1" dirty="0">
                        <a:latin typeface="Times New Roman" panose="02020603050405020304" pitchFamily="18" charset="0"/>
                        <a:cs typeface="Times New Roman" panose="02020603050405020304" pitchFamily="18" charset="0"/>
                      </a:endParaRPr>
                    </a:p>
                  </a:txBody>
                  <a:tcPr/>
                </a:tc>
                <a:tc>
                  <a:txBody>
                    <a:bodyPr/>
                    <a:lstStyle/>
                    <a:p>
                      <a:pPr algn="ctr"/>
                      <a:r>
                        <a:rPr lang="en-GB" sz="1400" b="1" dirty="0">
                          <a:latin typeface="Times New Roman" panose="02020603050405020304" pitchFamily="18" charset="0"/>
                          <a:cs typeface="Times New Roman" panose="02020603050405020304" pitchFamily="18" charset="0"/>
                        </a:rPr>
                        <a:t>13</a:t>
                      </a:r>
                    </a:p>
                  </a:txBody>
                  <a:tcPr/>
                </a:tc>
                <a:extLst>
                  <a:ext uri="{0D108BD9-81ED-4DB2-BD59-A6C34878D82A}">
                    <a16:rowId xmlns:a16="http://schemas.microsoft.com/office/drawing/2014/main" val="2781255213"/>
                  </a:ext>
                </a:extLst>
              </a:tr>
              <a:tr h="323285">
                <a:tc>
                  <a:txBody>
                    <a:bodyPr/>
                    <a:lstStyle/>
                    <a:p>
                      <a:pPr algn="ctr"/>
                      <a:r>
                        <a:rPr lang="en-GB" sz="1400" b="1" dirty="0">
                          <a:latin typeface="Times New Roman" panose="02020603050405020304" pitchFamily="18" charset="0"/>
                          <a:cs typeface="Times New Roman" panose="02020603050405020304" pitchFamily="18" charset="0"/>
                        </a:rPr>
                        <a:t>12</a:t>
                      </a:r>
                    </a:p>
                  </a:txBody>
                  <a:tcPr/>
                </a:tc>
                <a:tc>
                  <a:txBody>
                    <a:bodyPr/>
                    <a:lstStyle/>
                    <a:p>
                      <a:pPr algn="ctr"/>
                      <a:r>
                        <a:rPr lang="en-US" sz="1400" b="1" dirty="0">
                          <a:latin typeface="Times New Roman" panose="02020603050405020304" pitchFamily="18" charset="0"/>
                          <a:ea typeface="+mj-lt"/>
                          <a:cs typeface="Times New Roman" panose="02020603050405020304" pitchFamily="18" charset="0"/>
                        </a:rPr>
                        <a:t>Corporate Culture, Ethics, and CSR</a:t>
                      </a:r>
                      <a:endParaRPr lang="en-GB" sz="1400" b="1" dirty="0">
                        <a:latin typeface="Times New Roman" panose="02020603050405020304" pitchFamily="18" charset="0"/>
                        <a:cs typeface="Times New Roman" panose="02020603050405020304" pitchFamily="18" charset="0"/>
                      </a:endParaRPr>
                    </a:p>
                  </a:txBody>
                  <a:tcPr/>
                </a:tc>
                <a:tc>
                  <a:txBody>
                    <a:bodyPr/>
                    <a:lstStyle/>
                    <a:p>
                      <a:pPr algn="ctr"/>
                      <a:r>
                        <a:rPr lang="en-GB" sz="1400" b="1" dirty="0">
                          <a:latin typeface="Times New Roman" panose="02020603050405020304" pitchFamily="18" charset="0"/>
                          <a:cs typeface="Times New Roman" panose="02020603050405020304" pitchFamily="18" charset="0"/>
                        </a:rPr>
                        <a:t>14</a:t>
                      </a:r>
                    </a:p>
                  </a:txBody>
                  <a:tcPr/>
                </a:tc>
                <a:extLst>
                  <a:ext uri="{0D108BD9-81ED-4DB2-BD59-A6C34878D82A}">
                    <a16:rowId xmlns:a16="http://schemas.microsoft.com/office/drawing/2014/main" val="2494124511"/>
                  </a:ext>
                </a:extLst>
              </a:tr>
              <a:tr h="323285">
                <a:tc>
                  <a:txBody>
                    <a:bodyPr/>
                    <a:lstStyle/>
                    <a:p>
                      <a:pPr algn="ctr"/>
                      <a:r>
                        <a:rPr lang="en-GB" sz="1400" b="1" dirty="0">
                          <a:latin typeface="Times New Roman" panose="02020603050405020304" pitchFamily="18" charset="0"/>
                          <a:cs typeface="Times New Roman" panose="02020603050405020304" pitchFamily="18" charset="0"/>
                        </a:rPr>
                        <a:t>13</a:t>
                      </a:r>
                    </a:p>
                  </a:txBody>
                  <a:tcPr/>
                </a:tc>
                <a:tc>
                  <a:txBody>
                    <a:bodyPr/>
                    <a:lstStyle/>
                    <a:p>
                      <a:pPr algn="ctr"/>
                      <a:r>
                        <a:rPr lang="en-GB" sz="1400" b="1" dirty="0">
                          <a:latin typeface="Times New Roman" panose="02020603050405020304" pitchFamily="18" charset="0"/>
                          <a:cs typeface="Times New Roman" panose="02020603050405020304" pitchFamily="18" charset="0"/>
                        </a:rPr>
                        <a:t>Conclusion </a:t>
                      </a:r>
                    </a:p>
                  </a:txBody>
                  <a:tcPr/>
                </a:tc>
                <a:tc>
                  <a:txBody>
                    <a:bodyPr/>
                    <a:lstStyle/>
                    <a:p>
                      <a:pPr algn="ctr"/>
                      <a:r>
                        <a:rPr lang="en-GB" sz="1400" b="1" dirty="0">
                          <a:latin typeface="Times New Roman" panose="02020603050405020304" pitchFamily="18" charset="0"/>
                          <a:cs typeface="Times New Roman" panose="02020603050405020304" pitchFamily="18" charset="0"/>
                        </a:rPr>
                        <a:t>15</a:t>
                      </a:r>
                    </a:p>
                  </a:txBody>
                  <a:tcPr/>
                </a:tc>
                <a:extLst>
                  <a:ext uri="{0D108BD9-81ED-4DB2-BD59-A6C34878D82A}">
                    <a16:rowId xmlns:a16="http://schemas.microsoft.com/office/drawing/2014/main" val="327891067"/>
                  </a:ext>
                </a:extLst>
              </a:tr>
              <a:tr h="323285">
                <a:tc>
                  <a:txBody>
                    <a:bodyPr/>
                    <a:lstStyle/>
                    <a:p>
                      <a:pPr algn="ctr"/>
                      <a:r>
                        <a:rPr lang="en-GB" sz="1400" b="1" dirty="0">
                          <a:latin typeface="Times New Roman" panose="02020603050405020304" pitchFamily="18" charset="0"/>
                          <a:cs typeface="Times New Roman" panose="02020603050405020304" pitchFamily="18" charset="0"/>
                        </a:rPr>
                        <a:t>14</a:t>
                      </a:r>
                    </a:p>
                  </a:txBody>
                  <a:tcPr/>
                </a:tc>
                <a:tc>
                  <a:txBody>
                    <a:bodyPr/>
                    <a:lstStyle/>
                    <a:p>
                      <a:pPr algn="ctr"/>
                      <a:r>
                        <a:rPr lang="en-GB" sz="1400" b="1" dirty="0">
                          <a:latin typeface="Times New Roman" panose="02020603050405020304" pitchFamily="18" charset="0"/>
                          <a:cs typeface="Times New Roman" panose="02020603050405020304" pitchFamily="18" charset="0"/>
                        </a:rPr>
                        <a:t>References </a:t>
                      </a:r>
                    </a:p>
                  </a:txBody>
                  <a:tcPr/>
                </a:tc>
                <a:tc>
                  <a:txBody>
                    <a:bodyPr/>
                    <a:lstStyle/>
                    <a:p>
                      <a:pPr algn="ctr"/>
                      <a:r>
                        <a:rPr lang="en-GB" sz="1400" b="1" dirty="0">
                          <a:latin typeface="Times New Roman" panose="02020603050405020304" pitchFamily="18" charset="0"/>
                          <a:cs typeface="Times New Roman" panose="02020603050405020304" pitchFamily="18" charset="0"/>
                        </a:rPr>
                        <a:t>16</a:t>
                      </a:r>
                    </a:p>
                  </a:txBody>
                  <a:tcPr/>
                </a:tc>
                <a:extLst>
                  <a:ext uri="{0D108BD9-81ED-4DB2-BD59-A6C34878D82A}">
                    <a16:rowId xmlns:a16="http://schemas.microsoft.com/office/drawing/2014/main" val="1121682570"/>
                  </a:ext>
                </a:extLst>
              </a:tr>
            </a:tbl>
          </a:graphicData>
        </a:graphic>
      </p:graphicFrame>
    </p:spTree>
    <p:extLst>
      <p:ext uri="{BB962C8B-B14F-4D97-AF65-F5344CB8AC3E}">
        <p14:creationId xmlns:p14="http://schemas.microsoft.com/office/powerpoint/2010/main" val="18814748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1BC05E-72EC-5633-5E89-7FF7A60D5B72}"/>
              </a:ext>
            </a:extLst>
          </p:cNvPr>
          <p:cNvSpPr>
            <a:spLocks noGrp="1"/>
          </p:cNvSpPr>
          <p:nvPr>
            <p:ph type="title"/>
          </p:nvPr>
        </p:nvSpPr>
        <p:spPr>
          <a:xfrm>
            <a:off x="838200" y="1641753"/>
            <a:ext cx="4391024" cy="750928"/>
          </a:xfrm>
        </p:spPr>
        <p:txBody>
          <a:bodyPr anchor="t">
            <a:normAutofit/>
          </a:bodyPr>
          <a:lstStyle/>
          <a:p>
            <a:r>
              <a:rPr lang="en-US" sz="4000" b="1" dirty="0">
                <a:solidFill>
                  <a:schemeClr val="bg1"/>
                </a:solidFill>
                <a:latin typeface="Times New Roman"/>
                <a:cs typeface="Times New Roman"/>
              </a:rPr>
              <a:t>Introduction</a:t>
            </a:r>
          </a:p>
        </p:txBody>
      </p:sp>
      <p:sp>
        <p:nvSpPr>
          <p:cNvPr id="3" name="Content Placeholder 2">
            <a:extLst>
              <a:ext uri="{FF2B5EF4-FFF2-40B4-BE49-F238E27FC236}">
                <a16:creationId xmlns:a16="http://schemas.microsoft.com/office/drawing/2014/main" id="{7559208B-BD7F-C800-2EA9-E53B3652937F}"/>
              </a:ext>
            </a:extLst>
          </p:cNvPr>
          <p:cNvSpPr>
            <a:spLocks noGrp="1"/>
          </p:cNvSpPr>
          <p:nvPr>
            <p:ph idx="1"/>
          </p:nvPr>
        </p:nvSpPr>
        <p:spPr>
          <a:xfrm>
            <a:off x="130629" y="2668555"/>
            <a:ext cx="5803640" cy="2880413"/>
          </a:xfrm>
        </p:spPr>
        <p:txBody>
          <a:bodyPr vert="horz" lIns="91440" tIns="45720" rIns="91440" bIns="45720" rtlCol="0" anchor="t">
            <a:normAutofit/>
          </a:bodyPr>
          <a:lstStyle/>
          <a:p>
            <a:pPr marL="0" indent="0" algn="just">
              <a:lnSpc>
                <a:spcPct val="150000"/>
              </a:lnSpc>
              <a:buNone/>
            </a:pPr>
            <a:r>
              <a:rPr lang="en-US" sz="1500" b="1" dirty="0">
                <a:solidFill>
                  <a:schemeClr val="bg1">
                    <a:alpha val="80000"/>
                  </a:schemeClr>
                </a:solidFill>
                <a:latin typeface="Times New Roman"/>
                <a:ea typeface="+mn-lt"/>
                <a:cs typeface="+mn-lt"/>
              </a:rPr>
              <a:t>E. ON UK is a company from the German concern E. ON that can trace its origin to the privatization of the British market in the 1999s. Now due to mergers and acquisitions over the years, E. ON UK has established itself as a major energy utility company in the United Kingdom. Its business mainly revolves around the sector of supply of electricity and gas to consumers in residential, business as well as in industrial sectors and provides innovative solutions in the energy field. </a:t>
            </a:r>
            <a:endParaRPr lang="en-US" sz="1500" b="1" dirty="0">
              <a:solidFill>
                <a:schemeClr val="bg1">
                  <a:alpha val="80000"/>
                </a:schemeClr>
              </a:solidFill>
              <a:latin typeface="Times New Roman"/>
              <a:cs typeface="Times New Roman"/>
            </a:endParaRPr>
          </a:p>
        </p:txBody>
      </p:sp>
      <p:grpSp>
        <p:nvGrpSpPr>
          <p:cNvPr id="11" name="Group 10">
            <a:extLst>
              <a:ext uri="{FF2B5EF4-FFF2-40B4-BE49-F238E27FC236}">
                <a16:creationId xmlns:a16="http://schemas.microsoft.com/office/drawing/2014/main" id="{D44E3F87-3D58-4B03-86B2-15A5C5B9C9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841376"/>
            <a:ext cx="5260976" cy="4707593"/>
            <a:chOff x="6096000" y="841376"/>
            <a:chExt cx="5260976" cy="4707593"/>
          </a:xfrm>
          <a:effectLst>
            <a:outerShdw blurRad="381000" dist="152400" dir="5400000" algn="ctr" rotWithShape="0">
              <a:srgbClr val="000000">
                <a:alpha val="10000"/>
              </a:srgbClr>
            </a:outerShdw>
          </a:effectLst>
        </p:grpSpPr>
        <p:grpSp>
          <p:nvGrpSpPr>
            <p:cNvPr id="12" name="Group 11">
              <a:extLst>
                <a:ext uri="{FF2B5EF4-FFF2-40B4-BE49-F238E27FC236}">
                  <a16:creationId xmlns:a16="http://schemas.microsoft.com/office/drawing/2014/main" id="{B4D09509-F6FC-47A6-B196-CCCFD8E830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16" name="Freeform: Shape 15">
                <a:extLst>
                  <a:ext uri="{FF2B5EF4-FFF2-40B4-BE49-F238E27FC236}">
                    <a16:creationId xmlns:a16="http://schemas.microsoft.com/office/drawing/2014/main" id="{BA5B9D66-192D-4F12-964D-2B23A1D27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C9C14E68-C469-4A71-AF08-169DB545F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3" name="Group 12">
              <a:extLst>
                <a:ext uri="{FF2B5EF4-FFF2-40B4-BE49-F238E27FC236}">
                  <a16:creationId xmlns:a16="http://schemas.microsoft.com/office/drawing/2014/main" id="{B2C18990-7F62-45E8-B68F-47E95E4812F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4" name="Freeform: Shape 13">
                <a:extLst>
                  <a:ext uri="{FF2B5EF4-FFF2-40B4-BE49-F238E27FC236}">
                    <a16:creationId xmlns:a16="http://schemas.microsoft.com/office/drawing/2014/main" id="{AC206BB2-3759-4DF0-9932-7445B6367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381FA6FA-3CB6-4F57-8871-82DDE5BE8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4" name="Picture 3" descr="A red and black logo&#10;&#10;Description automatically generated">
            <a:extLst>
              <a:ext uri="{FF2B5EF4-FFF2-40B4-BE49-F238E27FC236}">
                <a16:creationId xmlns:a16="http://schemas.microsoft.com/office/drawing/2014/main" id="{25AFA830-332F-95BD-191A-A64D7850016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541932" y="2205294"/>
            <a:ext cx="4369112" cy="1354424"/>
          </a:xfrm>
          <a:prstGeom prst="rect">
            <a:avLst/>
          </a:prstGeom>
        </p:spPr>
      </p:pic>
    </p:spTree>
    <p:extLst>
      <p:ext uri="{BB962C8B-B14F-4D97-AF65-F5344CB8AC3E}">
        <p14:creationId xmlns:p14="http://schemas.microsoft.com/office/powerpoint/2010/main" val="34359437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4E0C28-A62B-E150-7999-7086F9FEB631}"/>
              </a:ext>
            </a:extLst>
          </p:cNvPr>
          <p:cNvSpPr>
            <a:spLocks noGrp="1"/>
          </p:cNvSpPr>
          <p:nvPr>
            <p:ph type="title"/>
          </p:nvPr>
        </p:nvSpPr>
        <p:spPr>
          <a:xfrm>
            <a:off x="270489" y="228879"/>
            <a:ext cx="5555021" cy="545543"/>
          </a:xfrm>
        </p:spPr>
        <p:txBody>
          <a:bodyPr anchor="ctr">
            <a:normAutofit fontScale="90000"/>
          </a:bodyPr>
          <a:lstStyle/>
          <a:p>
            <a:r>
              <a:rPr lang="en-US" sz="4000" b="1" dirty="0">
                <a:latin typeface="Times New Roman"/>
                <a:ea typeface="+mj-lt"/>
                <a:cs typeface="+mj-lt"/>
              </a:rPr>
              <a:t>Organizational Structure</a:t>
            </a:r>
            <a:endParaRPr lang="en-US" sz="4000" b="1" dirty="0">
              <a:latin typeface="Times New Roman"/>
              <a:cs typeface="Times New Roman"/>
            </a:endParaRPr>
          </a:p>
        </p:txBody>
      </p:sp>
      <p:sp>
        <p:nvSpPr>
          <p:cNvPr id="3" name="Content Placeholder 2">
            <a:extLst>
              <a:ext uri="{FF2B5EF4-FFF2-40B4-BE49-F238E27FC236}">
                <a16:creationId xmlns:a16="http://schemas.microsoft.com/office/drawing/2014/main" id="{D8A4C2F5-034F-8757-55BB-59436F8D87B5}"/>
              </a:ext>
            </a:extLst>
          </p:cNvPr>
          <p:cNvSpPr>
            <a:spLocks noGrp="1"/>
          </p:cNvSpPr>
          <p:nvPr>
            <p:ph idx="1"/>
          </p:nvPr>
        </p:nvSpPr>
        <p:spPr>
          <a:xfrm>
            <a:off x="111967" y="774423"/>
            <a:ext cx="5802696" cy="5973618"/>
          </a:xfrm>
        </p:spPr>
        <p:txBody>
          <a:bodyPr vert="horz" lIns="91440" tIns="45720" rIns="91440" bIns="45720" rtlCol="0" anchor="ctr">
            <a:noAutofit/>
          </a:bodyPr>
          <a:lstStyle/>
          <a:p>
            <a:pPr marL="0" indent="0" algn="just">
              <a:lnSpc>
                <a:spcPct val="170000"/>
              </a:lnSpc>
              <a:buNone/>
            </a:pPr>
            <a:r>
              <a:rPr lang="en-US" sz="1000" b="1" dirty="0">
                <a:latin typeface="Times New Roman" panose="02020603050405020304" pitchFamily="18" charset="0"/>
                <a:ea typeface="+mn-lt"/>
                <a:cs typeface="Times New Roman" panose="02020603050405020304" pitchFamily="18" charset="0"/>
              </a:rPr>
              <a:t>Finance:</a:t>
            </a:r>
            <a:endParaRPr lang="en-US" sz="1000" dirty="0">
              <a:latin typeface="Times New Roman" panose="02020603050405020304" pitchFamily="18" charset="0"/>
              <a:cs typeface="Times New Roman" panose="02020603050405020304" pitchFamily="18" charset="0"/>
            </a:endParaRPr>
          </a:p>
          <a:p>
            <a:pPr algn="just">
              <a:lnSpc>
                <a:spcPct val="170000"/>
              </a:lnSpc>
              <a:buFont typeface="Arial"/>
              <a:buChar char="•"/>
            </a:pPr>
            <a:r>
              <a:rPr lang="en-US" sz="1000" dirty="0">
                <a:latin typeface="Times New Roman" panose="02020603050405020304" pitchFamily="18" charset="0"/>
                <a:ea typeface="+mn-lt"/>
                <a:cs typeface="Times New Roman" panose="02020603050405020304" pitchFamily="18" charset="0"/>
              </a:rPr>
              <a:t>Manages budgeting, financial planning, and investment strategies</a:t>
            </a:r>
            <a:endParaRPr lang="en-US" sz="1000" dirty="0">
              <a:latin typeface="Times New Roman" panose="02020603050405020304" pitchFamily="18" charset="0"/>
              <a:cs typeface="Times New Roman" panose="02020603050405020304" pitchFamily="18" charset="0"/>
            </a:endParaRPr>
          </a:p>
          <a:p>
            <a:pPr algn="just">
              <a:lnSpc>
                <a:spcPct val="170000"/>
              </a:lnSpc>
              <a:buFont typeface="Arial"/>
              <a:buChar char="•"/>
            </a:pPr>
            <a:r>
              <a:rPr lang="en-US" sz="1000" dirty="0">
                <a:latin typeface="Times New Roman" panose="02020603050405020304" pitchFamily="18" charset="0"/>
                <a:ea typeface="+mn-lt"/>
                <a:cs typeface="Times New Roman" panose="02020603050405020304" pitchFamily="18" charset="0"/>
              </a:rPr>
              <a:t>Ensures financial stability and supports sustainable growth initiatives</a:t>
            </a:r>
            <a:endParaRPr lang="en-US" sz="1000" dirty="0">
              <a:latin typeface="Times New Roman" panose="02020603050405020304" pitchFamily="18" charset="0"/>
              <a:cs typeface="Times New Roman" panose="02020603050405020304" pitchFamily="18" charset="0"/>
            </a:endParaRPr>
          </a:p>
          <a:p>
            <a:pPr marL="0" indent="0" algn="just">
              <a:lnSpc>
                <a:spcPct val="170000"/>
              </a:lnSpc>
              <a:buNone/>
            </a:pPr>
            <a:r>
              <a:rPr lang="en-US" sz="1000" b="1" dirty="0">
                <a:latin typeface="Times New Roman" panose="02020603050405020304" pitchFamily="18" charset="0"/>
                <a:ea typeface="+mn-lt"/>
                <a:cs typeface="Times New Roman" panose="02020603050405020304" pitchFamily="18" charset="0"/>
              </a:rPr>
              <a:t>Human Resources:</a:t>
            </a:r>
            <a:endParaRPr lang="en-US" sz="1000" dirty="0">
              <a:latin typeface="Times New Roman" panose="02020603050405020304" pitchFamily="18" charset="0"/>
              <a:cs typeface="Times New Roman" panose="02020603050405020304" pitchFamily="18" charset="0"/>
            </a:endParaRPr>
          </a:p>
          <a:p>
            <a:pPr algn="just">
              <a:lnSpc>
                <a:spcPct val="170000"/>
              </a:lnSpc>
              <a:buFont typeface="Arial"/>
              <a:buChar char="•"/>
            </a:pPr>
            <a:r>
              <a:rPr lang="en-US" sz="1000" dirty="0">
                <a:latin typeface="Times New Roman" panose="02020603050405020304" pitchFamily="18" charset="0"/>
                <a:ea typeface="+mn-lt"/>
                <a:cs typeface="Times New Roman" panose="02020603050405020304" pitchFamily="18" charset="0"/>
              </a:rPr>
              <a:t>Oversees recruitment, training, and employee development</a:t>
            </a:r>
            <a:endParaRPr lang="en-US" sz="1000" dirty="0">
              <a:latin typeface="Times New Roman" panose="02020603050405020304" pitchFamily="18" charset="0"/>
              <a:cs typeface="Times New Roman" panose="02020603050405020304" pitchFamily="18" charset="0"/>
            </a:endParaRPr>
          </a:p>
          <a:p>
            <a:pPr algn="just">
              <a:lnSpc>
                <a:spcPct val="170000"/>
              </a:lnSpc>
              <a:buFont typeface="Arial"/>
              <a:buChar char="•"/>
            </a:pPr>
            <a:r>
              <a:rPr lang="en-US" sz="1000" dirty="0">
                <a:latin typeface="Times New Roman" panose="02020603050405020304" pitchFamily="18" charset="0"/>
                <a:ea typeface="+mn-lt"/>
                <a:cs typeface="Times New Roman" panose="02020603050405020304" pitchFamily="18" charset="0"/>
              </a:rPr>
              <a:t>Promotes a positive workplace culture and ensures compliance with labour laws</a:t>
            </a:r>
            <a:endParaRPr lang="en-US" sz="1000" dirty="0">
              <a:latin typeface="Times New Roman" panose="02020603050405020304" pitchFamily="18" charset="0"/>
              <a:cs typeface="Times New Roman" panose="02020603050405020304" pitchFamily="18" charset="0"/>
            </a:endParaRPr>
          </a:p>
          <a:p>
            <a:pPr marL="0" indent="0" algn="just">
              <a:lnSpc>
                <a:spcPct val="170000"/>
              </a:lnSpc>
              <a:buNone/>
            </a:pPr>
            <a:r>
              <a:rPr lang="en-US" sz="1000" b="1" dirty="0">
                <a:latin typeface="Times New Roman" panose="02020603050405020304" pitchFamily="18" charset="0"/>
                <a:ea typeface="+mn-lt"/>
                <a:cs typeface="Times New Roman" panose="02020603050405020304" pitchFamily="18" charset="0"/>
              </a:rPr>
              <a:t>Operations:</a:t>
            </a:r>
            <a:endParaRPr lang="en-US" sz="1000" dirty="0">
              <a:latin typeface="Times New Roman" panose="02020603050405020304" pitchFamily="18" charset="0"/>
              <a:cs typeface="Times New Roman" panose="02020603050405020304" pitchFamily="18" charset="0"/>
            </a:endParaRPr>
          </a:p>
          <a:p>
            <a:pPr algn="just">
              <a:lnSpc>
                <a:spcPct val="170000"/>
              </a:lnSpc>
              <a:buFont typeface="Arial"/>
              <a:buChar char="•"/>
            </a:pPr>
            <a:r>
              <a:rPr lang="en-US" sz="1000" dirty="0">
                <a:latin typeface="Times New Roman" panose="02020603050405020304" pitchFamily="18" charset="0"/>
                <a:ea typeface="+mn-lt"/>
                <a:cs typeface="Times New Roman" panose="02020603050405020304" pitchFamily="18" charset="0"/>
              </a:rPr>
              <a:t>Manages day-to-day activities in energy production, distribution, and customer service</a:t>
            </a:r>
            <a:endParaRPr lang="en-US" sz="1000" dirty="0">
              <a:latin typeface="Times New Roman" panose="02020603050405020304" pitchFamily="18" charset="0"/>
              <a:cs typeface="Times New Roman" panose="02020603050405020304" pitchFamily="18" charset="0"/>
            </a:endParaRPr>
          </a:p>
          <a:p>
            <a:pPr algn="just">
              <a:lnSpc>
                <a:spcPct val="170000"/>
              </a:lnSpc>
              <a:buFont typeface="Arial"/>
              <a:buChar char="•"/>
            </a:pPr>
            <a:r>
              <a:rPr lang="en-US" sz="1000" dirty="0">
                <a:latin typeface="Times New Roman" panose="02020603050405020304" pitchFamily="18" charset="0"/>
                <a:ea typeface="+mn-lt"/>
                <a:cs typeface="Times New Roman" panose="02020603050405020304" pitchFamily="18" charset="0"/>
              </a:rPr>
              <a:t>Ensures efficient and reliable energy supply to customers</a:t>
            </a:r>
            <a:endParaRPr lang="en-US" sz="1000" dirty="0">
              <a:latin typeface="Times New Roman" panose="02020603050405020304" pitchFamily="18" charset="0"/>
              <a:cs typeface="Times New Roman" panose="02020603050405020304" pitchFamily="18" charset="0"/>
            </a:endParaRPr>
          </a:p>
          <a:p>
            <a:pPr marL="0" indent="0" algn="just">
              <a:lnSpc>
                <a:spcPct val="170000"/>
              </a:lnSpc>
              <a:buNone/>
            </a:pPr>
            <a:r>
              <a:rPr lang="en-US" sz="1000" b="1" dirty="0">
                <a:latin typeface="Times New Roman" panose="02020603050405020304" pitchFamily="18" charset="0"/>
                <a:ea typeface="+mn-lt"/>
                <a:cs typeface="Times New Roman" panose="02020603050405020304" pitchFamily="18" charset="0"/>
              </a:rPr>
              <a:t>Marketing:</a:t>
            </a:r>
            <a:endParaRPr lang="en-US" sz="1000" dirty="0">
              <a:latin typeface="Times New Roman" panose="02020603050405020304" pitchFamily="18" charset="0"/>
              <a:cs typeface="Times New Roman" panose="02020603050405020304" pitchFamily="18" charset="0"/>
            </a:endParaRPr>
          </a:p>
          <a:p>
            <a:pPr algn="just">
              <a:lnSpc>
                <a:spcPct val="170000"/>
              </a:lnSpc>
              <a:buFont typeface="Arial"/>
              <a:buChar char="•"/>
            </a:pPr>
            <a:r>
              <a:rPr lang="en-US" sz="1000" dirty="0">
                <a:latin typeface="Times New Roman" panose="02020603050405020304" pitchFamily="18" charset="0"/>
                <a:ea typeface="+mn-lt"/>
                <a:cs typeface="Times New Roman" panose="02020603050405020304" pitchFamily="18" charset="0"/>
              </a:rPr>
              <a:t> Develop and implement marketing strategies to attract and retain customers</a:t>
            </a:r>
            <a:endParaRPr lang="en-US" sz="1000" dirty="0">
              <a:latin typeface="Times New Roman" panose="02020603050405020304" pitchFamily="18" charset="0"/>
              <a:cs typeface="Times New Roman" panose="02020603050405020304" pitchFamily="18" charset="0"/>
            </a:endParaRPr>
          </a:p>
          <a:p>
            <a:pPr algn="just">
              <a:lnSpc>
                <a:spcPct val="170000"/>
              </a:lnSpc>
              <a:buFont typeface="Arial"/>
              <a:buChar char="•"/>
            </a:pPr>
            <a:r>
              <a:rPr lang="en-US" sz="1000" dirty="0">
                <a:latin typeface="Times New Roman" panose="02020603050405020304" pitchFamily="18" charset="0"/>
                <a:ea typeface="+mn-lt"/>
                <a:cs typeface="Times New Roman" panose="02020603050405020304" pitchFamily="18" charset="0"/>
              </a:rPr>
              <a:t>Promotes E.ON UK's energy solutions and sustainability initiatives</a:t>
            </a:r>
            <a:endParaRPr lang="en-US" sz="1000" dirty="0">
              <a:latin typeface="Times New Roman" panose="02020603050405020304" pitchFamily="18" charset="0"/>
              <a:cs typeface="Times New Roman" panose="02020603050405020304" pitchFamily="18" charset="0"/>
            </a:endParaRPr>
          </a:p>
          <a:p>
            <a:pPr marL="0" indent="0" algn="just">
              <a:lnSpc>
                <a:spcPct val="170000"/>
              </a:lnSpc>
              <a:buNone/>
            </a:pPr>
            <a:r>
              <a:rPr lang="en-US" sz="1000" b="1" dirty="0">
                <a:latin typeface="Times New Roman" panose="02020603050405020304" pitchFamily="18" charset="0"/>
                <a:ea typeface="+mn-lt"/>
                <a:cs typeface="Times New Roman" panose="02020603050405020304" pitchFamily="18" charset="0"/>
              </a:rPr>
              <a:t>Customer Service:</a:t>
            </a:r>
            <a:endParaRPr lang="en-US" sz="1000" dirty="0">
              <a:latin typeface="Times New Roman" panose="02020603050405020304" pitchFamily="18" charset="0"/>
              <a:cs typeface="Times New Roman" panose="02020603050405020304" pitchFamily="18" charset="0"/>
            </a:endParaRPr>
          </a:p>
          <a:p>
            <a:pPr algn="just">
              <a:lnSpc>
                <a:spcPct val="170000"/>
              </a:lnSpc>
              <a:buFont typeface="Arial"/>
              <a:buChar char="•"/>
            </a:pPr>
            <a:r>
              <a:rPr lang="en-US" sz="1000" dirty="0">
                <a:latin typeface="Times New Roman" panose="02020603050405020304" pitchFamily="18" charset="0"/>
                <a:ea typeface="+mn-lt"/>
                <a:cs typeface="Times New Roman" panose="02020603050405020304" pitchFamily="18" charset="0"/>
              </a:rPr>
              <a:t>Provides support and resolves issues for customers</a:t>
            </a:r>
            <a:endParaRPr lang="en-US" sz="1000" b="1" dirty="0">
              <a:latin typeface="Times New Roman" panose="02020603050405020304" pitchFamily="18" charset="0"/>
              <a:ea typeface="+mn-lt"/>
              <a:cs typeface="Times New Roman" panose="02020603050405020304" pitchFamily="18" charset="0"/>
            </a:endParaRPr>
          </a:p>
          <a:p>
            <a:pPr algn="just">
              <a:lnSpc>
                <a:spcPct val="170000"/>
              </a:lnSpc>
              <a:buFont typeface="Arial"/>
              <a:buChar char="•"/>
            </a:pPr>
            <a:r>
              <a:rPr lang="en-US" sz="1000" dirty="0">
                <a:latin typeface="Times New Roman" panose="02020603050405020304" pitchFamily="18" charset="0"/>
                <a:cs typeface="Times New Roman" panose="02020603050405020304" pitchFamily="18" charset="0"/>
              </a:rPr>
              <a:t>Enhances customer satisfaction and loyalty(Eon et al., 2020).</a:t>
            </a:r>
          </a:p>
        </p:txBody>
      </p:sp>
      <p:pic>
        <p:nvPicPr>
          <p:cNvPr id="5" name="Picture 4" descr="Different coloured organisers">
            <a:extLst>
              <a:ext uri="{FF2B5EF4-FFF2-40B4-BE49-F238E27FC236}">
                <a16:creationId xmlns:a16="http://schemas.microsoft.com/office/drawing/2014/main" id="{9B7B88D1-16A2-0697-6145-5B160DB2D242}"/>
              </a:ext>
            </a:extLst>
          </p:cNvPr>
          <p:cNvPicPr>
            <a:picLocks noChangeAspect="1"/>
          </p:cNvPicPr>
          <p:nvPr/>
        </p:nvPicPr>
        <p:blipFill rotWithShape="1">
          <a:blip r:embed="rId3"/>
          <a:srcRect l="23291" r="22872" b="-2"/>
          <a:stretch/>
        </p:blipFill>
        <p:spPr>
          <a:xfrm>
            <a:off x="6096000" y="1"/>
            <a:ext cx="6102825" cy="6858000"/>
          </a:xfrm>
          <a:prstGeom prst="rect">
            <a:avLst/>
          </a:prstGeom>
        </p:spPr>
      </p:pic>
    </p:spTree>
    <p:extLst>
      <p:ext uri="{BB962C8B-B14F-4D97-AF65-F5344CB8AC3E}">
        <p14:creationId xmlns:p14="http://schemas.microsoft.com/office/powerpoint/2010/main" val="561138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on document with pen">
            <a:extLst>
              <a:ext uri="{FF2B5EF4-FFF2-40B4-BE49-F238E27FC236}">
                <a16:creationId xmlns:a16="http://schemas.microsoft.com/office/drawing/2014/main" id="{09648D06-11FC-DFC0-575A-ED924988529F}"/>
              </a:ext>
            </a:extLst>
          </p:cNvPr>
          <p:cNvPicPr>
            <a:picLocks noChangeAspect="1"/>
          </p:cNvPicPr>
          <p:nvPr/>
        </p:nvPicPr>
        <p:blipFill rotWithShape="1">
          <a:blip r:embed="rId3"/>
          <a:srcRect l="30697" r="16644" b="-2"/>
          <a:stretch/>
        </p:blipFill>
        <p:spPr>
          <a:xfrm>
            <a:off x="-1" y="-2"/>
            <a:ext cx="5410198" cy="6858002"/>
          </a:xfrm>
          <a:prstGeom prst="rect">
            <a:avLst/>
          </a:prstGeom>
        </p:spPr>
      </p:pic>
      <p:sp useBgFill="1">
        <p:nvSpPr>
          <p:cNvPr id="20" name="Rectangle 19">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66C4D4-8B8A-6E9A-C241-0EA486B7A4A6}"/>
              </a:ext>
            </a:extLst>
          </p:cNvPr>
          <p:cNvSpPr>
            <a:spLocks noGrp="1"/>
          </p:cNvSpPr>
          <p:nvPr>
            <p:ph type="title"/>
          </p:nvPr>
        </p:nvSpPr>
        <p:spPr>
          <a:xfrm>
            <a:off x="5654351" y="690464"/>
            <a:ext cx="6204857" cy="699797"/>
          </a:xfrm>
        </p:spPr>
        <p:txBody>
          <a:bodyPr>
            <a:normAutofit fontScale="90000"/>
          </a:bodyPr>
          <a:lstStyle/>
          <a:p>
            <a:r>
              <a:rPr lang="en-US" sz="4000" b="1" dirty="0">
                <a:latin typeface="Times New Roman"/>
                <a:ea typeface="+mj-lt"/>
                <a:cs typeface="+mj-lt"/>
              </a:rPr>
              <a:t>Functions of the Organization</a:t>
            </a:r>
            <a:endParaRPr lang="en-US" sz="4000" b="1" dirty="0">
              <a:latin typeface="Times New Roman"/>
              <a:cs typeface="Times New Roman"/>
            </a:endParaRPr>
          </a:p>
        </p:txBody>
      </p:sp>
      <p:sp>
        <p:nvSpPr>
          <p:cNvPr id="3" name="Content Placeholder 2">
            <a:extLst>
              <a:ext uri="{FF2B5EF4-FFF2-40B4-BE49-F238E27FC236}">
                <a16:creationId xmlns:a16="http://schemas.microsoft.com/office/drawing/2014/main" id="{8D90591C-1A92-D5E2-E039-8D71431EEB94}"/>
              </a:ext>
            </a:extLst>
          </p:cNvPr>
          <p:cNvSpPr>
            <a:spLocks noGrp="1"/>
          </p:cNvSpPr>
          <p:nvPr>
            <p:ph idx="1"/>
          </p:nvPr>
        </p:nvSpPr>
        <p:spPr>
          <a:xfrm>
            <a:off x="5738327" y="2285999"/>
            <a:ext cx="6382137" cy="4236099"/>
          </a:xfrm>
        </p:spPr>
        <p:txBody>
          <a:bodyPr vert="horz" lIns="91440" tIns="45720" rIns="91440" bIns="45720" rtlCol="0" anchor="ctr">
            <a:noAutofit/>
          </a:bodyPr>
          <a:lstStyle/>
          <a:p>
            <a:pPr marL="0" indent="0" algn="just">
              <a:lnSpc>
                <a:spcPct val="150000"/>
              </a:lnSpc>
              <a:buNone/>
            </a:pPr>
            <a:r>
              <a:rPr lang="en-US" sz="1000" b="1" dirty="0">
                <a:latin typeface="Times New Roman" panose="02020603050405020304" pitchFamily="18" charset="0"/>
                <a:ea typeface="+mn-lt"/>
                <a:cs typeface="Times New Roman" panose="02020603050405020304" pitchFamily="18" charset="0"/>
              </a:rPr>
              <a:t>Finance:</a:t>
            </a:r>
            <a:endParaRPr lang="en-US" sz="10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000" dirty="0">
                <a:latin typeface="Times New Roman" panose="02020603050405020304" pitchFamily="18" charset="0"/>
                <a:ea typeface="+mn-lt"/>
                <a:cs typeface="Times New Roman" panose="02020603050405020304" pitchFamily="18" charset="0"/>
              </a:rPr>
              <a:t>Manages budgeting, financial planning, and investment strategies</a:t>
            </a:r>
            <a:endParaRPr lang="en-US" sz="10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000" dirty="0">
                <a:latin typeface="Times New Roman" panose="02020603050405020304" pitchFamily="18" charset="0"/>
                <a:ea typeface="+mn-lt"/>
                <a:cs typeface="Times New Roman" panose="02020603050405020304" pitchFamily="18" charset="0"/>
              </a:rPr>
              <a:t>Ensures financial stability and supports sustainable growth initiatives</a:t>
            </a:r>
            <a:endParaRPr lang="en-US" sz="1000" dirty="0">
              <a:latin typeface="Times New Roman" panose="02020603050405020304" pitchFamily="18" charset="0"/>
              <a:cs typeface="Times New Roman" panose="02020603050405020304" pitchFamily="18" charset="0"/>
            </a:endParaRPr>
          </a:p>
          <a:p>
            <a:pPr marL="0" indent="0" algn="just">
              <a:lnSpc>
                <a:spcPct val="150000"/>
              </a:lnSpc>
              <a:buNone/>
            </a:pPr>
            <a:r>
              <a:rPr lang="en-US" sz="1000" b="1" dirty="0">
                <a:latin typeface="Times New Roman" panose="02020603050405020304" pitchFamily="18" charset="0"/>
                <a:ea typeface="+mn-lt"/>
                <a:cs typeface="Times New Roman" panose="02020603050405020304" pitchFamily="18" charset="0"/>
              </a:rPr>
              <a:t>Human Resources:</a:t>
            </a:r>
            <a:endParaRPr lang="en-US" sz="10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000" dirty="0">
                <a:latin typeface="Times New Roman" panose="02020603050405020304" pitchFamily="18" charset="0"/>
                <a:ea typeface="+mn-lt"/>
                <a:cs typeface="Times New Roman" panose="02020603050405020304" pitchFamily="18" charset="0"/>
              </a:rPr>
              <a:t>Oversees recruitment, training, and employee development</a:t>
            </a:r>
            <a:endParaRPr lang="en-US" sz="10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000" dirty="0">
                <a:latin typeface="Times New Roman" panose="02020603050405020304" pitchFamily="18" charset="0"/>
                <a:ea typeface="+mn-lt"/>
                <a:cs typeface="Times New Roman" panose="02020603050405020304" pitchFamily="18" charset="0"/>
              </a:rPr>
              <a:t>Promotes a positive workplace culture and ensures compliance with labour laws</a:t>
            </a:r>
            <a:endParaRPr lang="en-US" sz="1000" dirty="0">
              <a:latin typeface="Times New Roman" panose="02020603050405020304" pitchFamily="18" charset="0"/>
              <a:cs typeface="Times New Roman" panose="02020603050405020304" pitchFamily="18" charset="0"/>
            </a:endParaRPr>
          </a:p>
          <a:p>
            <a:pPr marL="0" indent="0" algn="just">
              <a:lnSpc>
                <a:spcPct val="150000"/>
              </a:lnSpc>
              <a:buNone/>
            </a:pPr>
            <a:r>
              <a:rPr lang="en-US" sz="1000" b="1" dirty="0">
                <a:latin typeface="Times New Roman" panose="02020603050405020304" pitchFamily="18" charset="0"/>
                <a:ea typeface="+mn-lt"/>
                <a:cs typeface="Times New Roman" panose="02020603050405020304" pitchFamily="18" charset="0"/>
              </a:rPr>
              <a:t>Operations:</a:t>
            </a:r>
            <a:endParaRPr lang="en-US" sz="10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000" dirty="0">
                <a:latin typeface="Times New Roman" panose="02020603050405020304" pitchFamily="18" charset="0"/>
                <a:ea typeface="+mn-lt"/>
                <a:cs typeface="Times New Roman" panose="02020603050405020304" pitchFamily="18" charset="0"/>
              </a:rPr>
              <a:t>Manages day-to-day activities in energy production, distribution, and customer service</a:t>
            </a:r>
            <a:endParaRPr lang="en-US" sz="10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000" dirty="0">
                <a:latin typeface="Times New Roman" panose="02020603050405020304" pitchFamily="18" charset="0"/>
                <a:ea typeface="+mn-lt"/>
                <a:cs typeface="Times New Roman" panose="02020603050405020304" pitchFamily="18" charset="0"/>
              </a:rPr>
              <a:t>Ensures efficient and reliable energy supply to customers</a:t>
            </a:r>
            <a:endParaRPr lang="en-US" sz="1000" dirty="0">
              <a:latin typeface="Times New Roman" panose="02020603050405020304" pitchFamily="18" charset="0"/>
              <a:cs typeface="Times New Roman" panose="02020603050405020304" pitchFamily="18" charset="0"/>
            </a:endParaRPr>
          </a:p>
          <a:p>
            <a:pPr marL="0" indent="0" algn="just">
              <a:lnSpc>
                <a:spcPct val="150000"/>
              </a:lnSpc>
              <a:buNone/>
            </a:pPr>
            <a:r>
              <a:rPr lang="en-US" sz="1000" b="1" dirty="0">
                <a:latin typeface="Times New Roman" panose="02020603050405020304" pitchFamily="18" charset="0"/>
                <a:ea typeface="+mn-lt"/>
                <a:cs typeface="Times New Roman" panose="02020603050405020304" pitchFamily="18" charset="0"/>
              </a:rPr>
              <a:t>Marketing:</a:t>
            </a:r>
            <a:endParaRPr lang="en-US" sz="10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000" dirty="0">
                <a:latin typeface="Times New Roman" panose="02020603050405020304" pitchFamily="18" charset="0"/>
                <a:ea typeface="+mn-lt"/>
                <a:cs typeface="Times New Roman" panose="02020603050405020304" pitchFamily="18" charset="0"/>
              </a:rPr>
              <a:t> Develop and implement marketing strategies to attract and retain customers</a:t>
            </a:r>
            <a:endParaRPr lang="en-US" sz="10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000" dirty="0">
                <a:latin typeface="Times New Roman" panose="02020603050405020304" pitchFamily="18" charset="0"/>
                <a:ea typeface="+mn-lt"/>
                <a:cs typeface="Times New Roman" panose="02020603050405020304" pitchFamily="18" charset="0"/>
              </a:rPr>
              <a:t>Promotes E.ON UK's energy solutions and sustainability initiatives(</a:t>
            </a:r>
            <a:r>
              <a:rPr lang="en-US" sz="1000" dirty="0" err="1">
                <a:latin typeface="Times New Roman" panose="02020603050405020304" pitchFamily="18" charset="0"/>
                <a:ea typeface="+mn-lt"/>
                <a:cs typeface="Times New Roman" panose="02020603050405020304" pitchFamily="18" charset="0"/>
              </a:rPr>
              <a:t>Mogaji</a:t>
            </a:r>
            <a:r>
              <a:rPr lang="en-US" sz="1000" dirty="0">
                <a:latin typeface="Times New Roman" panose="02020603050405020304" pitchFamily="18" charset="0"/>
                <a:ea typeface="+mn-lt"/>
                <a:cs typeface="Times New Roman" panose="02020603050405020304" pitchFamily="18" charset="0"/>
              </a:rPr>
              <a:t>, </a:t>
            </a:r>
            <a:r>
              <a:rPr lang="en-US" sz="1000" dirty="0" err="1">
                <a:latin typeface="Times New Roman" panose="02020603050405020304" pitchFamily="18" charset="0"/>
                <a:ea typeface="+mn-lt"/>
                <a:cs typeface="Times New Roman" panose="02020603050405020304" pitchFamily="18" charset="0"/>
              </a:rPr>
              <a:t>Ukpabi</a:t>
            </a:r>
            <a:r>
              <a:rPr lang="en-US" sz="1000" dirty="0">
                <a:latin typeface="Times New Roman" panose="02020603050405020304" pitchFamily="18" charset="0"/>
                <a:ea typeface="+mn-lt"/>
                <a:cs typeface="Times New Roman" panose="02020603050405020304" pitchFamily="18" charset="0"/>
              </a:rPr>
              <a:t>, and </a:t>
            </a:r>
            <a:r>
              <a:rPr lang="en-US" sz="1000" dirty="0" err="1">
                <a:latin typeface="Times New Roman" panose="02020603050405020304" pitchFamily="18" charset="0"/>
                <a:ea typeface="+mn-lt"/>
                <a:cs typeface="Times New Roman" panose="02020603050405020304" pitchFamily="18" charset="0"/>
              </a:rPr>
              <a:t>Olaleye</a:t>
            </a:r>
            <a:r>
              <a:rPr lang="en-US" sz="1000" dirty="0">
                <a:latin typeface="Times New Roman" panose="02020603050405020304" pitchFamily="18" charset="0"/>
                <a:ea typeface="+mn-lt"/>
                <a:cs typeface="Times New Roman" panose="02020603050405020304" pitchFamily="18" charset="0"/>
              </a:rPr>
              <a:t>, 2018).</a:t>
            </a:r>
            <a:endParaRPr lang="en-US" sz="1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743706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C952F1-F9AB-DAFF-F159-3E86CC54A93D}"/>
              </a:ext>
            </a:extLst>
          </p:cNvPr>
          <p:cNvSpPr>
            <a:spLocks noGrp="1"/>
          </p:cNvSpPr>
          <p:nvPr>
            <p:ph type="title"/>
          </p:nvPr>
        </p:nvSpPr>
        <p:spPr>
          <a:xfrm>
            <a:off x="287238" y="202557"/>
            <a:ext cx="5334197" cy="522789"/>
          </a:xfrm>
        </p:spPr>
        <p:txBody>
          <a:bodyPr anchor="ctr">
            <a:normAutofit fontScale="90000"/>
          </a:bodyPr>
          <a:lstStyle/>
          <a:p>
            <a:r>
              <a:rPr lang="en-US" sz="4000" b="1" dirty="0">
                <a:latin typeface="Times New Roman"/>
                <a:ea typeface="+mj-lt"/>
                <a:cs typeface="Times New Roman"/>
              </a:rPr>
              <a:t>Internal Environment</a:t>
            </a:r>
            <a:endParaRPr lang="en-US" sz="4000" b="1" dirty="0">
              <a:latin typeface="Times New Roman"/>
              <a:cs typeface="Times New Roman"/>
            </a:endParaRPr>
          </a:p>
        </p:txBody>
      </p:sp>
      <p:sp>
        <p:nvSpPr>
          <p:cNvPr id="3" name="Content Placeholder 2">
            <a:extLst>
              <a:ext uri="{FF2B5EF4-FFF2-40B4-BE49-F238E27FC236}">
                <a16:creationId xmlns:a16="http://schemas.microsoft.com/office/drawing/2014/main" id="{0C37A9D0-C514-F6E5-0E0B-C016978D780D}"/>
              </a:ext>
            </a:extLst>
          </p:cNvPr>
          <p:cNvSpPr>
            <a:spLocks noGrp="1"/>
          </p:cNvSpPr>
          <p:nvPr>
            <p:ph idx="1"/>
          </p:nvPr>
        </p:nvSpPr>
        <p:spPr>
          <a:xfrm>
            <a:off x="287238" y="736232"/>
            <a:ext cx="6171435" cy="5810491"/>
          </a:xfrm>
        </p:spPr>
        <p:txBody>
          <a:bodyPr vert="horz" lIns="91440" tIns="45720" rIns="91440" bIns="45720" rtlCol="0" anchor="ctr">
            <a:noAutofit/>
          </a:bodyPr>
          <a:lstStyle/>
          <a:p>
            <a:pPr marL="0" indent="0" algn="just">
              <a:lnSpc>
                <a:spcPct val="170000"/>
              </a:lnSpc>
              <a:buNone/>
            </a:pPr>
            <a:r>
              <a:rPr lang="en-US" sz="900" b="1" dirty="0">
                <a:latin typeface="Times New Roman" panose="02020603050405020304" pitchFamily="18" charset="0"/>
                <a:ea typeface="+mn-lt"/>
                <a:cs typeface="Times New Roman" panose="02020603050405020304" pitchFamily="18" charset="0"/>
              </a:rPr>
              <a:t>Strengths:</a:t>
            </a:r>
            <a:endParaRPr lang="en-US" sz="900" dirty="0">
              <a:latin typeface="Times New Roman" panose="02020603050405020304" pitchFamily="18" charset="0"/>
              <a:cs typeface="Times New Roman" panose="02020603050405020304" pitchFamily="18" charset="0"/>
            </a:endParaRPr>
          </a:p>
          <a:p>
            <a:pPr algn="just">
              <a:lnSpc>
                <a:spcPct val="170000"/>
              </a:lnSpc>
              <a:buFont typeface="Arial"/>
              <a:buChar char="•"/>
            </a:pPr>
            <a:r>
              <a:rPr lang="en-US" sz="900" dirty="0">
                <a:latin typeface="Times New Roman" panose="02020603050405020304" pitchFamily="18" charset="0"/>
                <a:ea typeface="+mn-lt"/>
                <a:cs typeface="Times New Roman" panose="02020603050405020304" pitchFamily="18" charset="0"/>
              </a:rPr>
              <a:t>Strong brand reputation and market presence</a:t>
            </a:r>
            <a:endParaRPr lang="en-US" sz="900" dirty="0">
              <a:latin typeface="Times New Roman" panose="02020603050405020304" pitchFamily="18" charset="0"/>
              <a:cs typeface="Times New Roman" panose="02020603050405020304" pitchFamily="18" charset="0"/>
            </a:endParaRPr>
          </a:p>
          <a:p>
            <a:pPr algn="just">
              <a:lnSpc>
                <a:spcPct val="170000"/>
              </a:lnSpc>
              <a:buFont typeface="Arial"/>
              <a:buChar char="•"/>
            </a:pPr>
            <a:r>
              <a:rPr lang="en-US" sz="900" dirty="0">
                <a:latin typeface="Times New Roman" panose="02020603050405020304" pitchFamily="18" charset="0"/>
                <a:ea typeface="+mn-lt"/>
                <a:cs typeface="Times New Roman" panose="02020603050405020304" pitchFamily="18" charset="0"/>
              </a:rPr>
              <a:t>Extensive experience in the energy sector</a:t>
            </a:r>
            <a:endParaRPr lang="en-US" sz="900" dirty="0">
              <a:latin typeface="Times New Roman" panose="02020603050405020304" pitchFamily="18" charset="0"/>
              <a:cs typeface="Times New Roman" panose="02020603050405020304" pitchFamily="18" charset="0"/>
            </a:endParaRPr>
          </a:p>
          <a:p>
            <a:pPr algn="just">
              <a:lnSpc>
                <a:spcPct val="170000"/>
              </a:lnSpc>
              <a:buFont typeface="Arial"/>
              <a:buChar char="•"/>
            </a:pPr>
            <a:r>
              <a:rPr lang="en-US" sz="900" dirty="0">
                <a:latin typeface="Times New Roman" panose="02020603050405020304" pitchFamily="18" charset="0"/>
                <a:ea typeface="+mn-lt"/>
                <a:cs typeface="Times New Roman" panose="02020603050405020304" pitchFamily="18" charset="0"/>
              </a:rPr>
              <a:t>Commitment to renewable energy and innovation</a:t>
            </a:r>
            <a:endParaRPr lang="en-US" sz="900" dirty="0">
              <a:latin typeface="Times New Roman" panose="02020603050405020304" pitchFamily="18" charset="0"/>
              <a:cs typeface="Times New Roman" panose="02020603050405020304" pitchFamily="18" charset="0"/>
            </a:endParaRPr>
          </a:p>
          <a:p>
            <a:pPr marL="0" indent="0" algn="just">
              <a:lnSpc>
                <a:spcPct val="170000"/>
              </a:lnSpc>
              <a:buNone/>
            </a:pPr>
            <a:r>
              <a:rPr lang="en-US" sz="900" b="1" dirty="0">
                <a:latin typeface="Times New Roman" panose="02020603050405020304" pitchFamily="18" charset="0"/>
                <a:ea typeface="+mn-lt"/>
                <a:cs typeface="Times New Roman" panose="02020603050405020304" pitchFamily="18" charset="0"/>
              </a:rPr>
              <a:t>Weaknesses:</a:t>
            </a:r>
            <a:endParaRPr lang="en-US" sz="900" dirty="0">
              <a:latin typeface="Times New Roman" panose="02020603050405020304" pitchFamily="18" charset="0"/>
              <a:cs typeface="Times New Roman" panose="02020603050405020304" pitchFamily="18" charset="0"/>
            </a:endParaRPr>
          </a:p>
          <a:p>
            <a:pPr algn="just">
              <a:lnSpc>
                <a:spcPct val="170000"/>
              </a:lnSpc>
              <a:buFont typeface="Arial"/>
              <a:buChar char="•"/>
            </a:pPr>
            <a:r>
              <a:rPr lang="en-US" sz="900" dirty="0">
                <a:latin typeface="Times New Roman" panose="02020603050405020304" pitchFamily="18" charset="0"/>
                <a:ea typeface="+mn-lt"/>
                <a:cs typeface="Times New Roman" panose="02020603050405020304" pitchFamily="18" charset="0"/>
              </a:rPr>
              <a:t>High operational costs</a:t>
            </a:r>
            <a:endParaRPr lang="en-US" sz="900" dirty="0">
              <a:latin typeface="Times New Roman" panose="02020603050405020304" pitchFamily="18" charset="0"/>
              <a:cs typeface="Times New Roman" panose="02020603050405020304" pitchFamily="18" charset="0"/>
            </a:endParaRPr>
          </a:p>
          <a:p>
            <a:pPr algn="just">
              <a:lnSpc>
                <a:spcPct val="170000"/>
              </a:lnSpc>
              <a:buFont typeface="Arial"/>
              <a:buChar char="•"/>
            </a:pPr>
            <a:r>
              <a:rPr lang="en-US" sz="900" dirty="0">
                <a:latin typeface="Times New Roman" panose="02020603050405020304" pitchFamily="18" charset="0"/>
                <a:ea typeface="+mn-lt"/>
                <a:cs typeface="Times New Roman" panose="02020603050405020304" pitchFamily="18" charset="0"/>
              </a:rPr>
              <a:t>Dependence on regulatory changes</a:t>
            </a:r>
            <a:endParaRPr lang="en-US" sz="900" dirty="0">
              <a:latin typeface="Times New Roman" panose="02020603050405020304" pitchFamily="18" charset="0"/>
              <a:cs typeface="Times New Roman" panose="02020603050405020304" pitchFamily="18" charset="0"/>
            </a:endParaRPr>
          </a:p>
          <a:p>
            <a:pPr algn="just">
              <a:lnSpc>
                <a:spcPct val="170000"/>
              </a:lnSpc>
              <a:buFont typeface="Arial"/>
              <a:buChar char="•"/>
            </a:pPr>
            <a:r>
              <a:rPr lang="en-US" sz="900" dirty="0">
                <a:latin typeface="Times New Roman" panose="02020603050405020304" pitchFamily="18" charset="0"/>
                <a:ea typeface="+mn-lt"/>
                <a:cs typeface="Times New Roman" panose="02020603050405020304" pitchFamily="18" charset="0"/>
              </a:rPr>
              <a:t>Challenges in transitioning to entirely sustainable energy sources</a:t>
            </a:r>
            <a:endParaRPr lang="en-US" sz="900" dirty="0">
              <a:latin typeface="Times New Roman" panose="02020603050405020304" pitchFamily="18" charset="0"/>
              <a:cs typeface="Times New Roman" panose="02020603050405020304" pitchFamily="18" charset="0"/>
            </a:endParaRPr>
          </a:p>
          <a:p>
            <a:pPr marL="0" indent="0" algn="just">
              <a:lnSpc>
                <a:spcPct val="170000"/>
              </a:lnSpc>
              <a:buNone/>
            </a:pPr>
            <a:r>
              <a:rPr lang="en-US" sz="900" b="1" dirty="0">
                <a:latin typeface="Times New Roman" panose="02020603050405020304" pitchFamily="18" charset="0"/>
                <a:ea typeface="+mn-lt"/>
                <a:cs typeface="Times New Roman" panose="02020603050405020304" pitchFamily="18" charset="0"/>
              </a:rPr>
              <a:t>Resources, Capabilities, and Core Competencies:</a:t>
            </a:r>
            <a:endParaRPr lang="en-US" sz="900" dirty="0">
              <a:latin typeface="Times New Roman" panose="02020603050405020304" pitchFamily="18" charset="0"/>
              <a:cs typeface="Times New Roman" panose="02020603050405020304" pitchFamily="18" charset="0"/>
            </a:endParaRPr>
          </a:p>
          <a:p>
            <a:pPr algn="just">
              <a:lnSpc>
                <a:spcPct val="170000"/>
              </a:lnSpc>
              <a:buFont typeface="Arial"/>
              <a:buChar char="•"/>
            </a:pPr>
            <a:r>
              <a:rPr lang="en-US" sz="900" dirty="0">
                <a:latin typeface="Times New Roman" panose="02020603050405020304" pitchFamily="18" charset="0"/>
                <a:ea typeface="+mn-lt"/>
                <a:cs typeface="Times New Roman" panose="02020603050405020304" pitchFamily="18" charset="0"/>
              </a:rPr>
              <a:t>Advanced technological infrastructure</a:t>
            </a:r>
            <a:endParaRPr lang="en-US" sz="900" dirty="0">
              <a:latin typeface="Times New Roman" panose="02020603050405020304" pitchFamily="18" charset="0"/>
              <a:cs typeface="Times New Roman" panose="02020603050405020304" pitchFamily="18" charset="0"/>
            </a:endParaRPr>
          </a:p>
          <a:p>
            <a:pPr algn="just">
              <a:lnSpc>
                <a:spcPct val="170000"/>
              </a:lnSpc>
              <a:buFont typeface="Arial"/>
              <a:buChar char="•"/>
            </a:pPr>
            <a:r>
              <a:rPr lang="en-US" sz="900" dirty="0">
                <a:latin typeface="Times New Roman" panose="02020603050405020304" pitchFamily="18" charset="0"/>
                <a:ea typeface="+mn-lt"/>
                <a:cs typeface="Times New Roman" panose="02020603050405020304" pitchFamily="18" charset="0"/>
              </a:rPr>
              <a:t>Skilled workforce and expertise in energy management</a:t>
            </a:r>
            <a:endParaRPr lang="en-US" sz="900" dirty="0">
              <a:latin typeface="Times New Roman" panose="02020603050405020304" pitchFamily="18" charset="0"/>
              <a:cs typeface="Times New Roman" panose="02020603050405020304" pitchFamily="18" charset="0"/>
            </a:endParaRPr>
          </a:p>
          <a:p>
            <a:pPr algn="just">
              <a:lnSpc>
                <a:spcPct val="170000"/>
              </a:lnSpc>
              <a:buFont typeface="Arial"/>
              <a:buChar char="•"/>
            </a:pPr>
            <a:r>
              <a:rPr lang="en-US" sz="900" dirty="0">
                <a:latin typeface="Times New Roman" panose="02020603050405020304" pitchFamily="18" charset="0"/>
                <a:ea typeface="+mn-lt"/>
                <a:cs typeface="Times New Roman" panose="02020603050405020304" pitchFamily="18" charset="0"/>
              </a:rPr>
              <a:t>Robust financial resources and investment in R&amp;D</a:t>
            </a:r>
            <a:endParaRPr lang="en-US" sz="900" dirty="0">
              <a:latin typeface="Times New Roman" panose="02020603050405020304" pitchFamily="18" charset="0"/>
              <a:cs typeface="Times New Roman" panose="02020603050405020304" pitchFamily="18" charset="0"/>
            </a:endParaRPr>
          </a:p>
          <a:p>
            <a:pPr marL="0" indent="0" algn="just">
              <a:lnSpc>
                <a:spcPct val="170000"/>
              </a:lnSpc>
              <a:buNone/>
            </a:pPr>
            <a:r>
              <a:rPr lang="en-US" sz="900" b="1" dirty="0">
                <a:latin typeface="Times New Roman" panose="02020603050405020304" pitchFamily="18" charset="0"/>
                <a:ea typeface="+mn-lt"/>
                <a:cs typeface="Times New Roman" panose="02020603050405020304" pitchFamily="18" charset="0"/>
              </a:rPr>
              <a:t>Organizational Culture and Employee Engagement:</a:t>
            </a:r>
            <a:endParaRPr lang="en-US" sz="900" dirty="0">
              <a:latin typeface="Times New Roman" panose="02020603050405020304" pitchFamily="18" charset="0"/>
              <a:cs typeface="Times New Roman" panose="02020603050405020304" pitchFamily="18" charset="0"/>
            </a:endParaRPr>
          </a:p>
          <a:p>
            <a:pPr algn="just">
              <a:lnSpc>
                <a:spcPct val="170000"/>
              </a:lnSpc>
              <a:buFont typeface="Arial"/>
              <a:buChar char="•"/>
            </a:pPr>
            <a:r>
              <a:rPr lang="en-US" sz="900" dirty="0">
                <a:latin typeface="Times New Roman" panose="02020603050405020304" pitchFamily="18" charset="0"/>
                <a:ea typeface="+mn-lt"/>
                <a:cs typeface="Times New Roman" panose="02020603050405020304" pitchFamily="18" charset="0"/>
              </a:rPr>
              <a:t>Focus on sustainability and corporate responsibility</a:t>
            </a:r>
            <a:endParaRPr lang="en-US" sz="900" dirty="0">
              <a:latin typeface="Times New Roman" panose="02020603050405020304" pitchFamily="18" charset="0"/>
              <a:cs typeface="Times New Roman" panose="02020603050405020304" pitchFamily="18" charset="0"/>
            </a:endParaRPr>
          </a:p>
          <a:p>
            <a:pPr algn="just">
              <a:lnSpc>
                <a:spcPct val="170000"/>
              </a:lnSpc>
              <a:buFont typeface="Arial"/>
              <a:buChar char="•"/>
            </a:pPr>
            <a:r>
              <a:rPr lang="en-US" sz="900" dirty="0">
                <a:latin typeface="Times New Roman" panose="02020603050405020304" pitchFamily="18" charset="0"/>
                <a:ea typeface="+mn-lt"/>
                <a:cs typeface="Times New Roman" panose="02020603050405020304" pitchFamily="18" charset="0"/>
              </a:rPr>
              <a:t>Encouragement of innovation and continuous improvement</a:t>
            </a:r>
            <a:endParaRPr lang="en-US" sz="900" dirty="0">
              <a:latin typeface="Times New Roman" panose="02020603050405020304" pitchFamily="18" charset="0"/>
              <a:cs typeface="Times New Roman" panose="02020603050405020304" pitchFamily="18" charset="0"/>
            </a:endParaRPr>
          </a:p>
          <a:p>
            <a:pPr algn="just">
              <a:lnSpc>
                <a:spcPct val="170000"/>
              </a:lnSpc>
              <a:buFont typeface="Arial"/>
              <a:buChar char="•"/>
            </a:pPr>
            <a:r>
              <a:rPr lang="en-US" sz="900" dirty="0">
                <a:latin typeface="Times New Roman" panose="02020603050405020304" pitchFamily="18" charset="0"/>
                <a:ea typeface="+mn-lt"/>
                <a:cs typeface="Times New Roman" panose="02020603050405020304" pitchFamily="18" charset="0"/>
              </a:rPr>
              <a:t>Strong employee engagement programs promoting a collaborative and inclusive work </a:t>
            </a:r>
            <a:r>
              <a:rPr lang="fr-FR" sz="900" dirty="0" err="1">
                <a:latin typeface="Times New Roman" panose="02020603050405020304" pitchFamily="18" charset="0"/>
                <a:ea typeface="+mn-lt"/>
                <a:cs typeface="Times New Roman" panose="02020603050405020304" pitchFamily="18" charset="0"/>
              </a:rPr>
              <a:t>environment</a:t>
            </a:r>
            <a:r>
              <a:rPr lang="fr-FR" sz="900" dirty="0">
                <a:latin typeface="Times New Roman" panose="02020603050405020304" pitchFamily="18" charset="0"/>
                <a:ea typeface="+mn-lt"/>
                <a:cs typeface="Times New Roman" panose="02020603050405020304" pitchFamily="18" charset="0"/>
              </a:rPr>
              <a:t>(Morales et al., 2021).</a:t>
            </a:r>
            <a:endParaRPr lang="en-US" sz="900" dirty="0">
              <a:latin typeface="Times New Roman" panose="02020603050405020304" pitchFamily="18" charset="0"/>
              <a:cs typeface="Times New Roman" panose="02020603050405020304" pitchFamily="18" charset="0"/>
            </a:endParaRPr>
          </a:p>
        </p:txBody>
      </p:sp>
      <p:pic>
        <p:nvPicPr>
          <p:cNvPr id="5" name="Picture 4" descr="White bulbs with a yellow one standing out">
            <a:extLst>
              <a:ext uri="{FF2B5EF4-FFF2-40B4-BE49-F238E27FC236}">
                <a16:creationId xmlns:a16="http://schemas.microsoft.com/office/drawing/2014/main" id="{98BDA37F-19A4-67C8-574B-AD1A3C58B02E}"/>
              </a:ext>
            </a:extLst>
          </p:cNvPr>
          <p:cNvPicPr>
            <a:picLocks noChangeAspect="1"/>
          </p:cNvPicPr>
          <p:nvPr/>
        </p:nvPicPr>
        <p:blipFill rotWithShape="1">
          <a:blip r:embed="rId3"/>
          <a:srcRect l="27437" r="20726"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2918991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E71-DC8E-78B7-6A73-E331ED0E3EEC}"/>
              </a:ext>
            </a:extLst>
          </p:cNvPr>
          <p:cNvSpPr>
            <a:spLocks noGrp="1"/>
          </p:cNvSpPr>
          <p:nvPr>
            <p:ph type="title"/>
          </p:nvPr>
        </p:nvSpPr>
        <p:spPr>
          <a:xfrm>
            <a:off x="5559589" y="1364576"/>
            <a:ext cx="6013151" cy="448168"/>
          </a:xfrm>
        </p:spPr>
        <p:txBody>
          <a:bodyPr anchor="t">
            <a:normAutofit fontScale="90000"/>
          </a:bodyPr>
          <a:lstStyle/>
          <a:p>
            <a:r>
              <a:rPr lang="en-US" sz="3200" b="1" dirty="0">
                <a:latin typeface="Times New Roman"/>
                <a:ea typeface="+mj-lt"/>
                <a:cs typeface="+mj-lt"/>
              </a:rPr>
              <a:t>PESTLE Analysis - Political Factors</a:t>
            </a:r>
            <a:endParaRPr lang="en-US" sz="3200" b="1" dirty="0">
              <a:latin typeface="Times New Roman"/>
              <a:cs typeface="Times New Roman"/>
            </a:endParaRPr>
          </a:p>
        </p:txBody>
      </p:sp>
      <p:pic>
        <p:nvPicPr>
          <p:cNvPr id="5" name="Picture 4" descr="Light bulb on yellow background with sketched light beams and cord">
            <a:extLst>
              <a:ext uri="{FF2B5EF4-FFF2-40B4-BE49-F238E27FC236}">
                <a16:creationId xmlns:a16="http://schemas.microsoft.com/office/drawing/2014/main" id="{CC517D12-B38B-4D7D-D433-96E402EA1E4C}"/>
              </a:ext>
            </a:extLst>
          </p:cNvPr>
          <p:cNvPicPr>
            <a:picLocks noChangeAspect="1"/>
          </p:cNvPicPr>
          <p:nvPr/>
        </p:nvPicPr>
        <p:blipFill rotWithShape="1">
          <a:blip r:embed="rId3"/>
          <a:srcRect l="48057" r="5733" b="3"/>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9AE74CE-7208-523B-7601-A3198896CE54}"/>
              </a:ext>
            </a:extLst>
          </p:cNvPr>
          <p:cNvSpPr>
            <a:spLocks noGrp="1"/>
          </p:cNvSpPr>
          <p:nvPr>
            <p:ph idx="1"/>
          </p:nvPr>
        </p:nvSpPr>
        <p:spPr>
          <a:xfrm>
            <a:off x="5559589" y="2306174"/>
            <a:ext cx="6346271" cy="4187932"/>
          </a:xfrm>
        </p:spPr>
        <p:txBody>
          <a:bodyPr vert="horz" lIns="91440" tIns="45720" rIns="91440" bIns="45720" rtlCol="0">
            <a:noAutofit/>
          </a:bodyPr>
          <a:lstStyle/>
          <a:p>
            <a:pPr marL="0" indent="0" algn="just">
              <a:lnSpc>
                <a:spcPct val="150000"/>
              </a:lnSpc>
              <a:buNone/>
            </a:pPr>
            <a:r>
              <a:rPr lang="en-US" sz="900" b="1" dirty="0">
                <a:latin typeface="Times New Roman" panose="02020603050405020304" pitchFamily="18" charset="0"/>
                <a:ea typeface="+mn-lt"/>
                <a:cs typeface="Times New Roman" panose="02020603050405020304" pitchFamily="18" charset="0"/>
              </a:rPr>
              <a:t>Regulatory Environment:</a:t>
            </a:r>
            <a:endParaRPr lang="en-US" sz="9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900" dirty="0">
                <a:latin typeface="Times New Roman" panose="02020603050405020304" pitchFamily="18" charset="0"/>
                <a:ea typeface="+mn-lt"/>
                <a:cs typeface="Times New Roman" panose="02020603050405020304" pitchFamily="18" charset="0"/>
              </a:rPr>
              <a:t>Adherence to UK energy regulations and compliance with Ofgem (Office of Gas and Electricity Markets) guidelines</a:t>
            </a:r>
            <a:endParaRPr lang="en-US" sz="9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900" dirty="0">
                <a:latin typeface="Times New Roman" panose="02020603050405020304" pitchFamily="18" charset="0"/>
                <a:ea typeface="+mn-lt"/>
                <a:cs typeface="Times New Roman" panose="02020603050405020304" pitchFamily="18" charset="0"/>
              </a:rPr>
              <a:t>Alignment with government policies promoting renewable energy and carbon reduction targets</a:t>
            </a:r>
            <a:endParaRPr lang="en-US" sz="9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900" dirty="0">
                <a:latin typeface="Times New Roman" panose="02020603050405020304" pitchFamily="18" charset="0"/>
                <a:ea typeface="+mn-lt"/>
                <a:cs typeface="Times New Roman" panose="02020603050405020304" pitchFamily="18" charset="0"/>
              </a:rPr>
              <a:t>Participation in government initiatives and subsidies for clean energy projects</a:t>
            </a:r>
            <a:endParaRPr lang="en-US" sz="900" dirty="0">
              <a:latin typeface="Times New Roman" panose="02020603050405020304" pitchFamily="18" charset="0"/>
              <a:cs typeface="Times New Roman" panose="02020603050405020304" pitchFamily="18" charset="0"/>
            </a:endParaRPr>
          </a:p>
          <a:p>
            <a:pPr marL="0" indent="0" algn="just">
              <a:lnSpc>
                <a:spcPct val="150000"/>
              </a:lnSpc>
              <a:buNone/>
            </a:pPr>
            <a:r>
              <a:rPr lang="en-US" sz="900" b="1" dirty="0">
                <a:latin typeface="Times New Roman" panose="02020603050405020304" pitchFamily="18" charset="0"/>
                <a:ea typeface="+mn-lt"/>
                <a:cs typeface="Times New Roman" panose="02020603050405020304" pitchFamily="18" charset="0"/>
              </a:rPr>
              <a:t>Impact of Brexit:</a:t>
            </a:r>
            <a:endParaRPr lang="en-US" sz="9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900" dirty="0">
                <a:latin typeface="Times New Roman" panose="02020603050405020304" pitchFamily="18" charset="0"/>
                <a:ea typeface="+mn-lt"/>
                <a:cs typeface="Times New Roman" panose="02020603050405020304" pitchFamily="18" charset="0"/>
              </a:rPr>
              <a:t>Adjustments to new trade agreements and tariffs affecting energy imports and exports</a:t>
            </a:r>
            <a:endParaRPr lang="en-US" sz="9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900" dirty="0">
                <a:latin typeface="Times New Roman" panose="02020603050405020304" pitchFamily="18" charset="0"/>
                <a:ea typeface="+mn-lt"/>
                <a:cs typeface="Times New Roman" panose="02020603050405020304" pitchFamily="18" charset="0"/>
              </a:rPr>
              <a:t>Potential changes in regulatory standards and environmental policies</a:t>
            </a:r>
            <a:endParaRPr lang="en-US" sz="9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900" dirty="0">
                <a:latin typeface="Times New Roman" panose="02020603050405020304" pitchFamily="18" charset="0"/>
                <a:ea typeface="+mn-lt"/>
                <a:cs typeface="Times New Roman" panose="02020603050405020304" pitchFamily="18" charset="0"/>
              </a:rPr>
              <a:t>Uncertainty in energy market stability and investment climate</a:t>
            </a:r>
            <a:endParaRPr lang="en-US" sz="900" dirty="0">
              <a:latin typeface="Times New Roman" panose="02020603050405020304" pitchFamily="18" charset="0"/>
              <a:cs typeface="Times New Roman" panose="02020603050405020304" pitchFamily="18" charset="0"/>
            </a:endParaRPr>
          </a:p>
          <a:p>
            <a:pPr marL="0" indent="0" algn="just">
              <a:lnSpc>
                <a:spcPct val="150000"/>
              </a:lnSpc>
              <a:buNone/>
            </a:pPr>
            <a:r>
              <a:rPr lang="en-US" sz="900" b="1" dirty="0">
                <a:latin typeface="Times New Roman" panose="02020603050405020304" pitchFamily="18" charset="0"/>
                <a:ea typeface="+mn-lt"/>
                <a:cs typeface="Times New Roman" panose="02020603050405020304" pitchFamily="18" charset="0"/>
              </a:rPr>
              <a:t>Influence of Political Stability:</a:t>
            </a:r>
            <a:endParaRPr lang="en-US" sz="9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900" dirty="0">
                <a:latin typeface="Times New Roman" panose="02020603050405020304" pitchFamily="18" charset="0"/>
                <a:ea typeface="+mn-lt"/>
                <a:cs typeface="Times New Roman" panose="02020603050405020304" pitchFamily="18" charset="0"/>
              </a:rPr>
              <a:t>Stability supports long-term strategic planning and investment</a:t>
            </a:r>
            <a:endParaRPr lang="en-US" sz="9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900" dirty="0">
                <a:latin typeface="Times New Roman" panose="02020603050405020304" pitchFamily="18" charset="0"/>
                <a:ea typeface="+mn-lt"/>
                <a:cs typeface="Times New Roman" panose="02020603050405020304" pitchFamily="18" charset="0"/>
              </a:rPr>
              <a:t>Political shifts can impact energy policy and the regulatory environment</a:t>
            </a:r>
            <a:endParaRPr lang="en-US" sz="9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900" dirty="0">
                <a:latin typeface="Times New Roman" panose="02020603050405020304" pitchFamily="18" charset="0"/>
                <a:ea typeface="+mn-lt"/>
                <a:cs typeface="Times New Roman" panose="02020603050405020304" pitchFamily="18" charset="0"/>
              </a:rPr>
              <a:t>Government support for green energy initiatives bolsters sustainable growth efforts(</a:t>
            </a:r>
            <a:r>
              <a:rPr lang="en-US" sz="900" dirty="0" err="1">
                <a:latin typeface="Times New Roman" panose="02020603050405020304" pitchFamily="18" charset="0"/>
                <a:ea typeface="+mn-lt"/>
                <a:cs typeface="Times New Roman" panose="02020603050405020304" pitchFamily="18" charset="0"/>
              </a:rPr>
              <a:t>Elgamal</a:t>
            </a:r>
            <a:r>
              <a:rPr lang="en-US" sz="900" dirty="0">
                <a:latin typeface="Times New Roman" panose="02020603050405020304" pitchFamily="18" charset="0"/>
                <a:ea typeface="+mn-lt"/>
                <a:cs typeface="Times New Roman" panose="02020603050405020304" pitchFamily="18" charset="0"/>
              </a:rPr>
              <a:t> et al., 2019).</a:t>
            </a:r>
            <a:endParaRPr lang="en-US" sz="9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780368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1F3F4E-FE01-1A25-E9D8-935065AA386E}"/>
              </a:ext>
            </a:extLst>
          </p:cNvPr>
          <p:cNvSpPr>
            <a:spLocks noGrp="1"/>
          </p:cNvSpPr>
          <p:nvPr>
            <p:ph type="title"/>
          </p:nvPr>
        </p:nvSpPr>
        <p:spPr>
          <a:xfrm>
            <a:off x="343374" y="720938"/>
            <a:ext cx="5409252" cy="844122"/>
          </a:xfrm>
        </p:spPr>
        <p:txBody>
          <a:bodyPr anchor="ctr">
            <a:normAutofit fontScale="90000"/>
          </a:bodyPr>
          <a:lstStyle/>
          <a:p>
            <a:r>
              <a:rPr lang="en-US" sz="2800" b="1" dirty="0">
                <a:latin typeface="Times New Roman"/>
                <a:ea typeface="+mj-lt"/>
                <a:cs typeface="+mj-lt"/>
              </a:rPr>
              <a:t>PESTLE Analysis - Economic Factors</a:t>
            </a:r>
            <a:endParaRPr lang="en-US" sz="2800" b="1" dirty="0">
              <a:latin typeface="Times New Roman"/>
              <a:cs typeface="Times New Roman"/>
            </a:endParaRPr>
          </a:p>
        </p:txBody>
      </p:sp>
      <p:sp>
        <p:nvSpPr>
          <p:cNvPr id="3" name="Content Placeholder 2">
            <a:extLst>
              <a:ext uri="{FF2B5EF4-FFF2-40B4-BE49-F238E27FC236}">
                <a16:creationId xmlns:a16="http://schemas.microsoft.com/office/drawing/2014/main" id="{A82BD0E1-70F4-3BB2-0ADB-452B216BAB26}"/>
              </a:ext>
            </a:extLst>
          </p:cNvPr>
          <p:cNvSpPr>
            <a:spLocks noGrp="1"/>
          </p:cNvSpPr>
          <p:nvPr>
            <p:ph idx="1"/>
          </p:nvPr>
        </p:nvSpPr>
        <p:spPr>
          <a:xfrm>
            <a:off x="130630" y="1819470"/>
            <a:ext cx="5778140" cy="4655942"/>
          </a:xfrm>
        </p:spPr>
        <p:txBody>
          <a:bodyPr vert="horz" lIns="91440" tIns="45720" rIns="91440" bIns="45720" rtlCol="0" anchor="ctr">
            <a:noAutofit/>
          </a:bodyPr>
          <a:lstStyle/>
          <a:p>
            <a:pPr marL="0" indent="0" algn="just">
              <a:lnSpc>
                <a:spcPct val="150000"/>
              </a:lnSpc>
              <a:buNone/>
            </a:pPr>
            <a:r>
              <a:rPr lang="en-US" sz="1050" b="1" dirty="0">
                <a:latin typeface="Times New Roman" panose="02020603050405020304" pitchFamily="18" charset="0"/>
                <a:ea typeface="+mn-lt"/>
                <a:cs typeface="Times New Roman" panose="02020603050405020304" pitchFamily="18" charset="0"/>
              </a:rPr>
              <a:t>Market Trends:</a:t>
            </a:r>
            <a:endParaRPr lang="en-US" sz="105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050" dirty="0">
                <a:latin typeface="Times New Roman" panose="02020603050405020304" pitchFamily="18" charset="0"/>
                <a:ea typeface="+mn-lt"/>
                <a:cs typeface="Times New Roman" panose="02020603050405020304" pitchFamily="18" charset="0"/>
              </a:rPr>
              <a:t>Fluctuations in energy prices influenced by global supply and demand dynamics</a:t>
            </a:r>
            <a:endParaRPr lang="en-US" sz="105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050" dirty="0">
                <a:latin typeface="Times New Roman" panose="02020603050405020304" pitchFamily="18" charset="0"/>
                <a:ea typeface="+mn-lt"/>
                <a:cs typeface="Times New Roman" panose="02020603050405020304" pitchFamily="18" charset="0"/>
              </a:rPr>
              <a:t>Increasing demand for renewable energy sources impacting market competitiveness</a:t>
            </a:r>
            <a:endParaRPr lang="en-US" sz="105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050" dirty="0">
                <a:latin typeface="Times New Roman" panose="02020603050405020304" pitchFamily="18" charset="0"/>
                <a:ea typeface="+mn-lt"/>
                <a:cs typeface="Times New Roman" panose="02020603050405020304" pitchFamily="18" charset="0"/>
              </a:rPr>
              <a:t>Shift towards energy efficiency and smart grid technologies</a:t>
            </a:r>
            <a:endParaRPr lang="en-US" sz="1050" dirty="0">
              <a:latin typeface="Times New Roman" panose="02020603050405020304" pitchFamily="18" charset="0"/>
              <a:cs typeface="Times New Roman" panose="02020603050405020304" pitchFamily="18" charset="0"/>
            </a:endParaRPr>
          </a:p>
          <a:p>
            <a:pPr marL="0" indent="0" algn="just">
              <a:lnSpc>
                <a:spcPct val="150000"/>
              </a:lnSpc>
              <a:buNone/>
            </a:pPr>
            <a:r>
              <a:rPr lang="en-US" sz="1050" b="1" dirty="0">
                <a:latin typeface="Times New Roman" panose="02020603050405020304" pitchFamily="18" charset="0"/>
                <a:ea typeface="+mn-lt"/>
                <a:cs typeface="Times New Roman" panose="02020603050405020304" pitchFamily="18" charset="0"/>
              </a:rPr>
              <a:t>Economic Conditions:</a:t>
            </a:r>
            <a:endParaRPr lang="en-US" sz="105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050" dirty="0">
                <a:latin typeface="Times New Roman" panose="02020603050405020304" pitchFamily="18" charset="0"/>
                <a:ea typeface="+mn-lt"/>
                <a:cs typeface="Times New Roman" panose="02020603050405020304" pitchFamily="18" charset="0"/>
              </a:rPr>
              <a:t>Impact of inflation rates on operational costs and consumer affordability</a:t>
            </a:r>
            <a:endParaRPr lang="en-US" sz="105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050" dirty="0">
                <a:latin typeface="Times New Roman" panose="02020603050405020304" pitchFamily="18" charset="0"/>
                <a:ea typeface="+mn-lt"/>
                <a:cs typeface="Times New Roman" panose="02020603050405020304" pitchFamily="18" charset="0"/>
              </a:rPr>
              <a:t>Economic growth affecting energy consumption patterns and demand forecasting</a:t>
            </a:r>
            <a:endParaRPr lang="en-US" sz="105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050" dirty="0">
                <a:latin typeface="Times New Roman" panose="02020603050405020304" pitchFamily="18" charset="0"/>
                <a:ea typeface="+mn-lt"/>
                <a:cs typeface="Times New Roman" panose="02020603050405020304" pitchFamily="18" charset="0"/>
              </a:rPr>
              <a:t>Economic stability influencing investment decisions and capital expenditures</a:t>
            </a:r>
            <a:endParaRPr lang="en-US" sz="1050" dirty="0">
              <a:latin typeface="Times New Roman" panose="02020603050405020304" pitchFamily="18" charset="0"/>
              <a:cs typeface="Times New Roman" panose="02020603050405020304" pitchFamily="18" charset="0"/>
            </a:endParaRPr>
          </a:p>
          <a:p>
            <a:pPr marL="0" indent="0" algn="just">
              <a:lnSpc>
                <a:spcPct val="150000"/>
              </a:lnSpc>
              <a:buNone/>
            </a:pPr>
            <a:r>
              <a:rPr lang="en-US" sz="1050" b="1" dirty="0">
                <a:latin typeface="Times New Roman" panose="02020603050405020304" pitchFamily="18" charset="0"/>
                <a:ea typeface="+mn-lt"/>
                <a:cs typeface="Times New Roman" panose="02020603050405020304" pitchFamily="18" charset="0"/>
              </a:rPr>
              <a:t>Financial Performance and Challenges:</a:t>
            </a:r>
            <a:endParaRPr lang="en-US" sz="105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050" dirty="0">
                <a:latin typeface="Times New Roman" panose="02020603050405020304" pitchFamily="18" charset="0"/>
                <a:ea typeface="+mn-lt"/>
                <a:cs typeface="Times New Roman" panose="02020603050405020304" pitchFamily="18" charset="0"/>
              </a:rPr>
              <a:t>Revenue growth driven by diversified energy solutions and customer retention strategies</a:t>
            </a:r>
            <a:endParaRPr lang="en-US" sz="105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050" dirty="0">
                <a:latin typeface="Times New Roman" panose="02020603050405020304" pitchFamily="18" charset="0"/>
                <a:ea typeface="+mn-lt"/>
                <a:cs typeface="Times New Roman" panose="02020603050405020304" pitchFamily="18" charset="0"/>
              </a:rPr>
              <a:t>Challenges in managing operational expenses amidst regulatory changes and market uncertainties</a:t>
            </a:r>
            <a:endParaRPr lang="en-US" sz="105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050" dirty="0">
                <a:latin typeface="Times New Roman" panose="02020603050405020304" pitchFamily="18" charset="0"/>
                <a:ea typeface="+mn-lt"/>
                <a:cs typeface="Times New Roman" panose="02020603050405020304" pitchFamily="18" charset="0"/>
              </a:rPr>
              <a:t>Financial resilience tested by capital investment requirements for sustainable energy projects (Cooper, Stamford, and </a:t>
            </a:r>
            <a:r>
              <a:rPr lang="en-US" sz="1050" dirty="0" err="1">
                <a:latin typeface="Times New Roman" panose="02020603050405020304" pitchFamily="18" charset="0"/>
                <a:ea typeface="+mn-lt"/>
                <a:cs typeface="Times New Roman" panose="02020603050405020304" pitchFamily="18" charset="0"/>
              </a:rPr>
              <a:t>Azapagic</a:t>
            </a:r>
            <a:r>
              <a:rPr lang="en-US" sz="1050" dirty="0">
                <a:latin typeface="Times New Roman" panose="02020603050405020304" pitchFamily="18" charset="0"/>
                <a:ea typeface="+mn-lt"/>
                <a:cs typeface="Times New Roman" panose="02020603050405020304" pitchFamily="18" charset="0"/>
              </a:rPr>
              <a:t>, 2018).</a:t>
            </a:r>
            <a:endParaRPr lang="en-US" sz="1050" dirty="0">
              <a:latin typeface="Times New Roman" panose="02020603050405020304" pitchFamily="18" charset="0"/>
              <a:cs typeface="Times New Roman" panose="02020603050405020304" pitchFamily="18" charset="0"/>
            </a:endParaRPr>
          </a:p>
          <a:p>
            <a:pPr marL="0" indent="0" algn="just">
              <a:lnSpc>
                <a:spcPct val="150000"/>
              </a:lnSpc>
              <a:buNone/>
            </a:pPr>
            <a:endParaRPr lang="en-US" sz="1050" dirty="0">
              <a:latin typeface="Times New Roman" panose="02020603050405020304" pitchFamily="18" charset="0"/>
              <a:cs typeface="Times New Roman" panose="02020603050405020304" pitchFamily="18" charset="0"/>
            </a:endParaRPr>
          </a:p>
        </p:txBody>
      </p:sp>
      <p:pic>
        <p:nvPicPr>
          <p:cNvPr id="5" name="Picture 4" descr="Digital graph of stock market">
            <a:extLst>
              <a:ext uri="{FF2B5EF4-FFF2-40B4-BE49-F238E27FC236}">
                <a16:creationId xmlns:a16="http://schemas.microsoft.com/office/drawing/2014/main" id="{F65F3954-8F41-E519-4B7B-4A1156E9BC2F}"/>
              </a:ext>
            </a:extLst>
          </p:cNvPr>
          <p:cNvPicPr>
            <a:picLocks noChangeAspect="1"/>
          </p:cNvPicPr>
          <p:nvPr/>
        </p:nvPicPr>
        <p:blipFill rotWithShape="1">
          <a:blip r:embed="rId3"/>
          <a:srcRect l="10339" r="22922" b="3"/>
          <a:stretch/>
        </p:blipFill>
        <p:spPr>
          <a:xfrm>
            <a:off x="6096000" y="1"/>
            <a:ext cx="6102825" cy="6858000"/>
          </a:xfrm>
          <a:prstGeom prst="rect">
            <a:avLst/>
          </a:prstGeom>
        </p:spPr>
      </p:pic>
    </p:spTree>
    <p:extLst>
      <p:ext uri="{BB962C8B-B14F-4D97-AF65-F5344CB8AC3E}">
        <p14:creationId xmlns:p14="http://schemas.microsoft.com/office/powerpoint/2010/main" val="35627444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69763-33F7-A835-9312-23DF392C5ED6}"/>
              </a:ext>
            </a:extLst>
          </p:cNvPr>
          <p:cNvSpPr>
            <a:spLocks noGrp="1"/>
          </p:cNvSpPr>
          <p:nvPr>
            <p:ph type="title"/>
          </p:nvPr>
        </p:nvSpPr>
        <p:spPr>
          <a:xfrm>
            <a:off x="7501732" y="233265"/>
            <a:ext cx="4632052" cy="419878"/>
          </a:xfrm>
        </p:spPr>
        <p:txBody>
          <a:bodyPr anchor="b">
            <a:noAutofit/>
          </a:bodyPr>
          <a:lstStyle/>
          <a:p>
            <a:r>
              <a:rPr lang="en-US" sz="2400" b="1" dirty="0">
                <a:latin typeface="Times New Roman" panose="02020603050405020304" pitchFamily="18" charset="0"/>
                <a:ea typeface="+mj-lt"/>
                <a:cs typeface="Times New Roman" panose="02020603050405020304" pitchFamily="18" charset="0"/>
              </a:rPr>
              <a:t>PESTLE Analysis - Social Factors</a:t>
            </a:r>
            <a:endParaRPr lang="en-US" sz="2400" b="1" dirty="0">
              <a:latin typeface="Times New Roman" panose="02020603050405020304" pitchFamily="18" charset="0"/>
              <a:cs typeface="Times New Roman" panose="02020603050405020304" pitchFamily="18" charset="0"/>
            </a:endParaRPr>
          </a:p>
        </p:txBody>
      </p:sp>
      <p:pic>
        <p:nvPicPr>
          <p:cNvPr id="5" name="Picture 4" descr="Light bulbs on a green surface with only one light bulb on">
            <a:extLst>
              <a:ext uri="{FF2B5EF4-FFF2-40B4-BE49-F238E27FC236}">
                <a16:creationId xmlns:a16="http://schemas.microsoft.com/office/drawing/2014/main" id="{636E29A5-55E8-CCE9-0947-73BD7DCB13A5}"/>
              </a:ext>
            </a:extLst>
          </p:cNvPr>
          <p:cNvPicPr>
            <a:picLocks noChangeAspect="1"/>
          </p:cNvPicPr>
          <p:nvPr/>
        </p:nvPicPr>
        <p:blipFill rotWithShape="1">
          <a:blip r:embed="rId3"/>
          <a:srcRect l="28020" r="-3" b="-3"/>
          <a:stretch/>
        </p:blipFill>
        <p:spPr>
          <a:xfrm>
            <a:off x="20" y="10"/>
            <a:ext cx="7390243"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Content Placeholder 2">
            <a:extLst>
              <a:ext uri="{FF2B5EF4-FFF2-40B4-BE49-F238E27FC236}">
                <a16:creationId xmlns:a16="http://schemas.microsoft.com/office/drawing/2014/main" id="{552DBA15-906D-968B-E603-7AC19B056B09}"/>
              </a:ext>
            </a:extLst>
          </p:cNvPr>
          <p:cNvSpPr>
            <a:spLocks noGrp="1"/>
          </p:cNvSpPr>
          <p:nvPr>
            <p:ph idx="1"/>
          </p:nvPr>
        </p:nvSpPr>
        <p:spPr>
          <a:xfrm>
            <a:off x="7477795" y="1095815"/>
            <a:ext cx="4535939" cy="5189238"/>
          </a:xfrm>
        </p:spPr>
        <p:txBody>
          <a:bodyPr vert="horz" lIns="91440" tIns="45720" rIns="91440" bIns="45720" rtlCol="0" anchor="t">
            <a:noAutofit/>
          </a:bodyPr>
          <a:lstStyle/>
          <a:p>
            <a:pPr marL="0" indent="0" algn="just">
              <a:lnSpc>
                <a:spcPct val="150000"/>
              </a:lnSpc>
              <a:buNone/>
            </a:pPr>
            <a:r>
              <a:rPr lang="en-US" sz="1100" b="1" dirty="0">
                <a:latin typeface="Times New Roman" panose="02020603050405020304" pitchFamily="18" charset="0"/>
                <a:ea typeface="+mn-lt"/>
                <a:cs typeface="Times New Roman" panose="02020603050405020304" pitchFamily="18" charset="0"/>
              </a:rPr>
              <a:t>Changing Consumer Preferences (Demand for Renewable Energy):</a:t>
            </a:r>
            <a:endParaRPr lang="en-US" sz="11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100" dirty="0">
                <a:latin typeface="Times New Roman" panose="02020603050405020304" pitchFamily="18" charset="0"/>
                <a:ea typeface="+mn-lt"/>
                <a:cs typeface="Times New Roman" panose="02020603050405020304" pitchFamily="18" charset="0"/>
              </a:rPr>
              <a:t>Growing consumer awareness and preference for sustainable energy solutions drive demand for renewable sources like wind and solar power.</a:t>
            </a:r>
            <a:endParaRPr lang="en-US" sz="11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100" dirty="0">
                <a:latin typeface="Times New Roman" panose="02020603050405020304" pitchFamily="18" charset="0"/>
                <a:ea typeface="+mn-lt"/>
                <a:cs typeface="Times New Roman" panose="02020603050405020304" pitchFamily="18" charset="0"/>
              </a:rPr>
              <a:t>E.ON UK responds by expanding its renewable energy portfolio and offering green tariffs to meet consumer expectations.</a:t>
            </a:r>
            <a:endParaRPr lang="en-US" sz="1100" dirty="0">
              <a:latin typeface="Times New Roman" panose="02020603050405020304" pitchFamily="18" charset="0"/>
              <a:cs typeface="Times New Roman" panose="02020603050405020304" pitchFamily="18" charset="0"/>
            </a:endParaRPr>
          </a:p>
          <a:p>
            <a:pPr marL="0" indent="0" algn="just">
              <a:lnSpc>
                <a:spcPct val="150000"/>
              </a:lnSpc>
              <a:buNone/>
            </a:pPr>
            <a:r>
              <a:rPr lang="en-US" sz="1100" b="1" dirty="0">
                <a:latin typeface="Times New Roman" panose="02020603050405020304" pitchFamily="18" charset="0"/>
                <a:ea typeface="+mn-lt"/>
                <a:cs typeface="Times New Roman" panose="02020603050405020304" pitchFamily="18" charset="0"/>
              </a:rPr>
              <a:t>Demographic Trends:</a:t>
            </a:r>
            <a:endParaRPr lang="en-US" sz="11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100" dirty="0">
                <a:latin typeface="Times New Roman" panose="02020603050405020304" pitchFamily="18" charset="0"/>
                <a:ea typeface="+mn-lt"/>
                <a:cs typeface="Times New Roman" panose="02020603050405020304" pitchFamily="18" charset="0"/>
              </a:rPr>
              <a:t>Aging population trends may affect energy demand patterns and customer service expectations.</a:t>
            </a:r>
            <a:endParaRPr lang="en-US" sz="11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100" dirty="0">
                <a:latin typeface="Times New Roman" panose="02020603050405020304" pitchFamily="18" charset="0"/>
                <a:ea typeface="+mn-lt"/>
                <a:cs typeface="Times New Roman" panose="02020603050405020304" pitchFamily="18" charset="0"/>
              </a:rPr>
              <a:t>Younger demographics show greater interest in environmentally conscious brands, shaping E.ON UK’s marketing strategies and service offerings.</a:t>
            </a:r>
            <a:endParaRPr lang="en-US" sz="1100" dirty="0">
              <a:latin typeface="Times New Roman" panose="02020603050405020304" pitchFamily="18" charset="0"/>
              <a:cs typeface="Times New Roman" panose="02020603050405020304" pitchFamily="18" charset="0"/>
            </a:endParaRPr>
          </a:p>
          <a:p>
            <a:pPr marL="0" indent="0" algn="just">
              <a:lnSpc>
                <a:spcPct val="150000"/>
              </a:lnSpc>
              <a:buNone/>
            </a:pPr>
            <a:r>
              <a:rPr lang="en-US" sz="1100" b="1" dirty="0">
                <a:latin typeface="Times New Roman" panose="02020603050405020304" pitchFamily="18" charset="0"/>
                <a:ea typeface="+mn-lt"/>
                <a:cs typeface="Times New Roman" panose="02020603050405020304" pitchFamily="18" charset="0"/>
              </a:rPr>
              <a:t>Corporate Social Responsibility Expectations:</a:t>
            </a:r>
            <a:endParaRPr lang="en-US" sz="11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100" dirty="0">
                <a:latin typeface="Times New Roman" panose="02020603050405020304" pitchFamily="18" charset="0"/>
                <a:ea typeface="+mn-lt"/>
                <a:cs typeface="Times New Roman" panose="02020603050405020304" pitchFamily="18" charset="0"/>
              </a:rPr>
              <a:t>Stakeholders expect E.ON UK to demonstrate strong CSR commitments through sustainable practices and community engagement.</a:t>
            </a:r>
            <a:endParaRPr lang="en-US" sz="11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100" dirty="0">
                <a:latin typeface="Times New Roman" panose="02020603050405020304" pitchFamily="18" charset="0"/>
                <a:ea typeface="+mn-lt"/>
                <a:cs typeface="Times New Roman" panose="02020603050405020304" pitchFamily="18" charset="0"/>
              </a:rPr>
              <a:t>Initiatives such as energy efficiency programs and local community projects enhance brand reputation and stakeholder trust(</a:t>
            </a:r>
            <a:r>
              <a:rPr lang="en-US" sz="1100" dirty="0" err="1">
                <a:latin typeface="Times New Roman" panose="02020603050405020304" pitchFamily="18" charset="0"/>
                <a:ea typeface="+mn-lt"/>
                <a:cs typeface="Times New Roman" panose="02020603050405020304" pitchFamily="18" charset="0"/>
              </a:rPr>
              <a:t>Elgamal</a:t>
            </a:r>
            <a:r>
              <a:rPr lang="en-US" sz="1100" dirty="0">
                <a:latin typeface="Times New Roman" panose="02020603050405020304" pitchFamily="18" charset="0"/>
                <a:ea typeface="+mn-lt"/>
                <a:cs typeface="Times New Roman" panose="02020603050405020304" pitchFamily="18" charset="0"/>
              </a:rPr>
              <a:t> et al., 2019).</a:t>
            </a:r>
            <a:endParaRPr lang="en-US" sz="1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854787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08070-199B-1ED9-AFED-1132A6D5569A}"/>
              </a:ext>
            </a:extLst>
          </p:cNvPr>
          <p:cNvSpPr>
            <a:spLocks noGrp="1"/>
          </p:cNvSpPr>
          <p:nvPr>
            <p:ph type="title"/>
          </p:nvPr>
        </p:nvSpPr>
        <p:spPr>
          <a:xfrm>
            <a:off x="162316" y="541175"/>
            <a:ext cx="5795921" cy="531845"/>
          </a:xfrm>
        </p:spPr>
        <p:txBody>
          <a:bodyPr anchor="b">
            <a:noAutofit/>
          </a:bodyPr>
          <a:lstStyle/>
          <a:p>
            <a:r>
              <a:rPr lang="en-US" sz="2400" b="1" dirty="0">
                <a:latin typeface="Times New Roman"/>
                <a:ea typeface="+mj-lt"/>
                <a:cs typeface="+mj-lt"/>
              </a:rPr>
              <a:t>PESTLE Analysis - Technological Factors</a:t>
            </a:r>
            <a:endParaRPr lang="en-US" sz="2400" b="1" dirty="0">
              <a:latin typeface="Times New Roman"/>
              <a:cs typeface="Times New Roman"/>
            </a:endParaRPr>
          </a:p>
        </p:txBody>
      </p:sp>
      <p:sp>
        <p:nvSpPr>
          <p:cNvPr id="3" name="Content Placeholder 2">
            <a:extLst>
              <a:ext uri="{FF2B5EF4-FFF2-40B4-BE49-F238E27FC236}">
                <a16:creationId xmlns:a16="http://schemas.microsoft.com/office/drawing/2014/main" id="{1298AB54-52A2-BFF9-6E99-2969C76FCED8}"/>
              </a:ext>
            </a:extLst>
          </p:cNvPr>
          <p:cNvSpPr>
            <a:spLocks noGrp="1"/>
          </p:cNvSpPr>
          <p:nvPr>
            <p:ph idx="1"/>
          </p:nvPr>
        </p:nvSpPr>
        <p:spPr>
          <a:xfrm>
            <a:off x="162315" y="1412111"/>
            <a:ext cx="5795921" cy="5173884"/>
          </a:xfrm>
        </p:spPr>
        <p:txBody>
          <a:bodyPr vert="horz" lIns="91440" tIns="45720" rIns="91440" bIns="45720" rtlCol="0" anchor="t">
            <a:noAutofit/>
          </a:bodyPr>
          <a:lstStyle/>
          <a:p>
            <a:pPr marL="0" indent="0">
              <a:lnSpc>
                <a:spcPct val="150000"/>
              </a:lnSpc>
              <a:buNone/>
            </a:pPr>
            <a:r>
              <a:rPr lang="en-US" sz="1200" b="1" dirty="0">
                <a:latin typeface="Times New Roman" panose="02020603050405020304" pitchFamily="18" charset="0"/>
                <a:ea typeface="+mn-lt"/>
                <a:cs typeface="Times New Roman" panose="02020603050405020304" pitchFamily="18" charset="0"/>
              </a:rPr>
              <a:t>Technological Advancements in Energy Production and Distribution:</a:t>
            </a:r>
            <a:endParaRPr lang="en-US" sz="1200" dirty="0">
              <a:latin typeface="Times New Roman" panose="02020603050405020304" pitchFamily="18" charset="0"/>
              <a:cs typeface="Times New Roman" panose="02020603050405020304" pitchFamily="18" charset="0"/>
            </a:endParaRPr>
          </a:p>
          <a:p>
            <a:pPr>
              <a:lnSpc>
                <a:spcPct val="150000"/>
              </a:lnSpc>
              <a:buFont typeface="Arial"/>
              <a:buChar char="•"/>
            </a:pPr>
            <a:r>
              <a:rPr lang="en-US" sz="1200" dirty="0">
                <a:latin typeface="Times New Roman" panose="02020603050405020304" pitchFamily="18" charset="0"/>
                <a:ea typeface="+mn-lt"/>
                <a:cs typeface="Times New Roman" panose="02020603050405020304" pitchFamily="18" charset="0"/>
              </a:rPr>
              <a:t>Integration of advanced technologies enhances energy efficiency and reduces operational costs.</a:t>
            </a:r>
            <a:endParaRPr lang="en-US" sz="1200" dirty="0">
              <a:latin typeface="Times New Roman" panose="02020603050405020304" pitchFamily="18" charset="0"/>
              <a:cs typeface="Times New Roman" panose="02020603050405020304" pitchFamily="18" charset="0"/>
            </a:endParaRPr>
          </a:p>
          <a:p>
            <a:pPr>
              <a:lnSpc>
                <a:spcPct val="150000"/>
              </a:lnSpc>
              <a:buFont typeface="Arial"/>
              <a:buChar char="•"/>
            </a:pPr>
            <a:r>
              <a:rPr lang="en-US" sz="1200" dirty="0">
                <a:latin typeface="Times New Roman" panose="02020603050405020304" pitchFamily="18" charset="0"/>
                <a:ea typeface="+mn-lt"/>
                <a:cs typeface="Times New Roman" panose="02020603050405020304" pitchFamily="18" charset="0"/>
              </a:rPr>
              <a:t>Investments in renewable energy sources like offshore wind farms and battery storage systems improve reliability and sustainability.</a:t>
            </a:r>
            <a:endParaRPr lang="en-US" sz="1200" dirty="0">
              <a:latin typeface="Times New Roman" panose="02020603050405020304" pitchFamily="18" charset="0"/>
              <a:cs typeface="Times New Roman" panose="02020603050405020304" pitchFamily="18" charset="0"/>
            </a:endParaRPr>
          </a:p>
          <a:p>
            <a:pPr marL="0" indent="0">
              <a:lnSpc>
                <a:spcPct val="150000"/>
              </a:lnSpc>
              <a:buNone/>
            </a:pPr>
            <a:r>
              <a:rPr lang="en-US" sz="1200" b="1" dirty="0">
                <a:latin typeface="Times New Roman" panose="02020603050405020304" pitchFamily="18" charset="0"/>
                <a:ea typeface="+mn-lt"/>
                <a:cs typeface="Times New Roman" panose="02020603050405020304" pitchFamily="18" charset="0"/>
              </a:rPr>
              <a:t>Investment in Smart Grid Technology and Renewable Energy Sources:</a:t>
            </a:r>
            <a:endParaRPr lang="en-US" sz="12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200" dirty="0">
                <a:latin typeface="Times New Roman" panose="02020603050405020304" pitchFamily="18" charset="0"/>
                <a:ea typeface="+mn-lt"/>
                <a:cs typeface="Times New Roman" panose="02020603050405020304" pitchFamily="18" charset="0"/>
              </a:rPr>
              <a:t>Smart grid technologies facilitate better demand-side management and grid stability, supporting renewable energy integration.</a:t>
            </a:r>
            <a:endParaRPr lang="en-US" sz="1200" dirty="0">
              <a:latin typeface="Times New Roman" panose="02020603050405020304" pitchFamily="18" charset="0"/>
              <a:cs typeface="Times New Roman" panose="02020603050405020304" pitchFamily="18" charset="0"/>
            </a:endParaRPr>
          </a:p>
          <a:p>
            <a:pPr>
              <a:lnSpc>
                <a:spcPct val="150000"/>
              </a:lnSpc>
              <a:buFont typeface="Arial"/>
              <a:buChar char="•"/>
            </a:pPr>
            <a:r>
              <a:rPr lang="en-US" sz="1200" dirty="0">
                <a:latin typeface="Times New Roman" panose="02020603050405020304" pitchFamily="18" charset="0"/>
                <a:ea typeface="+mn-lt"/>
                <a:cs typeface="Times New Roman" panose="02020603050405020304" pitchFamily="18" charset="0"/>
              </a:rPr>
              <a:t>Continued investment in research and development drives technological innovation and future-proofing against industry disruptions.</a:t>
            </a:r>
            <a:endParaRPr lang="en-US" sz="1200" dirty="0">
              <a:latin typeface="Times New Roman" panose="02020603050405020304" pitchFamily="18" charset="0"/>
              <a:cs typeface="Times New Roman" panose="02020603050405020304" pitchFamily="18" charset="0"/>
            </a:endParaRPr>
          </a:p>
          <a:p>
            <a:pPr marL="0" indent="0">
              <a:lnSpc>
                <a:spcPct val="150000"/>
              </a:lnSpc>
              <a:buNone/>
            </a:pPr>
            <a:r>
              <a:rPr lang="en-US" sz="1200" b="1" dirty="0">
                <a:latin typeface="Times New Roman" panose="02020603050405020304" pitchFamily="18" charset="0"/>
                <a:ea typeface="+mn-lt"/>
                <a:cs typeface="Times New Roman" panose="02020603050405020304" pitchFamily="18" charset="0"/>
              </a:rPr>
              <a:t>Impact of Digital Transformation:</a:t>
            </a:r>
            <a:endParaRPr lang="en-US" sz="1200" dirty="0">
              <a:latin typeface="Times New Roman" panose="02020603050405020304" pitchFamily="18" charset="0"/>
              <a:cs typeface="Times New Roman" panose="02020603050405020304" pitchFamily="18" charset="0"/>
            </a:endParaRPr>
          </a:p>
          <a:p>
            <a:pPr>
              <a:lnSpc>
                <a:spcPct val="150000"/>
              </a:lnSpc>
              <a:buFont typeface="Arial"/>
              <a:buChar char="•"/>
            </a:pPr>
            <a:r>
              <a:rPr lang="en-US" sz="1200" dirty="0">
                <a:latin typeface="Times New Roman" panose="02020603050405020304" pitchFamily="18" charset="0"/>
                <a:ea typeface="+mn-lt"/>
                <a:cs typeface="Times New Roman" panose="02020603050405020304" pitchFamily="18" charset="0"/>
              </a:rPr>
              <a:t>Digital platforms and IoT (Internet of Things) devices enable personalized customer experiences and energy management solutions.</a:t>
            </a:r>
            <a:endParaRPr lang="en-US" sz="1200" dirty="0">
              <a:latin typeface="Times New Roman" panose="02020603050405020304" pitchFamily="18" charset="0"/>
              <a:cs typeface="Times New Roman" panose="02020603050405020304" pitchFamily="18" charset="0"/>
            </a:endParaRPr>
          </a:p>
          <a:p>
            <a:pPr>
              <a:lnSpc>
                <a:spcPct val="150000"/>
              </a:lnSpc>
              <a:buFont typeface="Arial"/>
              <a:buChar char="•"/>
            </a:pPr>
            <a:r>
              <a:rPr lang="en-US" sz="1200" dirty="0">
                <a:latin typeface="Times New Roman" panose="02020603050405020304" pitchFamily="18" charset="0"/>
                <a:ea typeface="+mn-lt"/>
                <a:cs typeface="Times New Roman" panose="02020603050405020304" pitchFamily="18" charset="0"/>
              </a:rPr>
              <a:t>Data analytics enhance operational efficiency and predictive maintenance capabilities(Hardy, </a:t>
            </a:r>
            <a:r>
              <a:rPr lang="en-US" sz="1200" dirty="0" err="1">
                <a:latin typeface="Times New Roman" panose="02020603050405020304" pitchFamily="18" charset="0"/>
                <a:ea typeface="+mn-lt"/>
                <a:cs typeface="Times New Roman" panose="02020603050405020304" pitchFamily="18" charset="0"/>
              </a:rPr>
              <a:t>Glew</a:t>
            </a:r>
            <a:r>
              <a:rPr lang="en-US" sz="1200" dirty="0">
                <a:latin typeface="Times New Roman" panose="02020603050405020304" pitchFamily="18" charset="0"/>
                <a:ea typeface="+mn-lt"/>
                <a:cs typeface="Times New Roman" panose="02020603050405020304" pitchFamily="18" charset="0"/>
              </a:rPr>
              <a:t>, and Gorse, 2019).</a:t>
            </a:r>
            <a:endParaRPr lang="en-US" sz="1200" dirty="0">
              <a:latin typeface="Times New Roman" panose="02020603050405020304" pitchFamily="18" charset="0"/>
              <a:cs typeface="Times New Roman" panose="02020603050405020304" pitchFamily="18" charset="0"/>
            </a:endParaRPr>
          </a:p>
        </p:txBody>
      </p:sp>
      <p:pic>
        <p:nvPicPr>
          <p:cNvPr id="4" name="Picture 3" descr="A close-up of a computer&#10;&#10;Description automatically generated">
            <a:extLst>
              <a:ext uri="{FF2B5EF4-FFF2-40B4-BE49-F238E27FC236}">
                <a16:creationId xmlns:a16="http://schemas.microsoft.com/office/drawing/2014/main" id="{15772941-D3E5-AFB6-F40E-8404864F239B}"/>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5645" r="14354" b="-2"/>
          <a:stretch/>
        </p:blipFill>
        <p:spPr>
          <a:xfrm>
            <a:off x="6096000" y="10"/>
            <a:ext cx="6095999" cy="6857990"/>
          </a:xfrm>
          <a:prstGeom prst="rect">
            <a:avLst/>
          </a:prstGeom>
        </p:spPr>
      </p:pic>
      <p:sp>
        <p:nvSpPr>
          <p:cNvPr id="16" name="Rectangle 15">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Rectangle 21">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26444119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23EB2-F20F-4019-79F1-84BE9C768F83}"/>
              </a:ext>
            </a:extLst>
          </p:cNvPr>
          <p:cNvSpPr>
            <a:spLocks noGrp="1"/>
          </p:cNvSpPr>
          <p:nvPr>
            <p:ph type="title"/>
          </p:nvPr>
        </p:nvSpPr>
        <p:spPr>
          <a:xfrm>
            <a:off x="6544734" y="223935"/>
            <a:ext cx="5529077" cy="488074"/>
          </a:xfrm>
        </p:spPr>
        <p:txBody>
          <a:bodyPr anchor="b">
            <a:normAutofit fontScale="90000"/>
          </a:bodyPr>
          <a:lstStyle/>
          <a:p>
            <a:r>
              <a:rPr lang="en-US" sz="3200" b="1" dirty="0">
                <a:latin typeface="Times New Roman"/>
                <a:ea typeface="+mj-lt"/>
                <a:cs typeface="+mj-lt"/>
              </a:rPr>
              <a:t>PESTLE Analysis - Legal Factors</a:t>
            </a:r>
            <a:endParaRPr lang="en-US" sz="3200" b="1" dirty="0">
              <a:latin typeface="Times New Roman"/>
              <a:cs typeface="Times New Roman"/>
            </a:endParaRPr>
          </a:p>
        </p:txBody>
      </p:sp>
      <p:pic>
        <p:nvPicPr>
          <p:cNvPr id="5" name="Picture 4" descr="Graph on document with pen">
            <a:extLst>
              <a:ext uri="{FF2B5EF4-FFF2-40B4-BE49-F238E27FC236}">
                <a16:creationId xmlns:a16="http://schemas.microsoft.com/office/drawing/2014/main" id="{100D08E2-75CA-AB48-3804-31A57F43388F}"/>
              </a:ext>
            </a:extLst>
          </p:cNvPr>
          <p:cNvPicPr>
            <a:picLocks noChangeAspect="1"/>
          </p:cNvPicPr>
          <p:nvPr/>
        </p:nvPicPr>
        <p:blipFill rotWithShape="1">
          <a:blip r:embed="rId3"/>
          <a:srcRect l="21113" r="7061" b="-3"/>
          <a:stretch/>
        </p:blipFill>
        <p:spPr>
          <a:xfrm>
            <a:off x="21" y="10"/>
            <a:ext cx="6466094"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Content Placeholder 2">
            <a:extLst>
              <a:ext uri="{FF2B5EF4-FFF2-40B4-BE49-F238E27FC236}">
                <a16:creationId xmlns:a16="http://schemas.microsoft.com/office/drawing/2014/main" id="{06693DEE-B8FF-1368-B629-62876C047C78}"/>
              </a:ext>
            </a:extLst>
          </p:cNvPr>
          <p:cNvSpPr>
            <a:spLocks noGrp="1"/>
          </p:cNvSpPr>
          <p:nvPr>
            <p:ph idx="1"/>
          </p:nvPr>
        </p:nvSpPr>
        <p:spPr>
          <a:xfrm>
            <a:off x="6544734" y="871986"/>
            <a:ext cx="5529078" cy="5762079"/>
          </a:xfrm>
        </p:spPr>
        <p:txBody>
          <a:bodyPr vert="horz" lIns="91440" tIns="45720" rIns="91440" bIns="45720" rtlCol="0" anchor="t">
            <a:noAutofit/>
          </a:bodyPr>
          <a:lstStyle/>
          <a:p>
            <a:pPr marL="0" indent="0" algn="just">
              <a:lnSpc>
                <a:spcPct val="150000"/>
              </a:lnSpc>
              <a:buNone/>
            </a:pPr>
            <a:r>
              <a:rPr lang="en-US" sz="1400" b="1" dirty="0">
                <a:latin typeface="Times New Roman" panose="02020603050405020304" pitchFamily="18" charset="0"/>
                <a:ea typeface="+mn-lt"/>
                <a:cs typeface="Times New Roman" panose="02020603050405020304" pitchFamily="18" charset="0"/>
              </a:rPr>
              <a:t>Compliance with Environmental Laws and Regulations:</a:t>
            </a:r>
            <a:endParaRPr lang="en-US" sz="14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400" dirty="0">
                <a:latin typeface="Times New Roman" panose="02020603050405020304" pitchFamily="18" charset="0"/>
                <a:ea typeface="+mn-lt"/>
                <a:cs typeface="Times New Roman" panose="02020603050405020304" pitchFamily="18" charset="0"/>
              </a:rPr>
              <a:t>Adherence to UK and EU environmental directives ensures sustainability in operations and mitigates regulatory risks.</a:t>
            </a:r>
            <a:endParaRPr lang="en-US" sz="14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400" dirty="0">
                <a:latin typeface="Times New Roman" panose="02020603050405020304" pitchFamily="18" charset="0"/>
                <a:ea typeface="+mn-lt"/>
                <a:cs typeface="Times New Roman" panose="02020603050405020304" pitchFamily="18" charset="0"/>
              </a:rPr>
              <a:t>Monitoring and reporting on emissions and waste management practices align with legal obligations.</a:t>
            </a:r>
            <a:endParaRPr lang="en-US" sz="1400" dirty="0">
              <a:latin typeface="Times New Roman" panose="02020603050405020304" pitchFamily="18" charset="0"/>
              <a:cs typeface="Times New Roman" panose="02020603050405020304" pitchFamily="18" charset="0"/>
            </a:endParaRPr>
          </a:p>
          <a:p>
            <a:pPr marL="0" indent="0" algn="just">
              <a:lnSpc>
                <a:spcPct val="150000"/>
              </a:lnSpc>
              <a:buNone/>
            </a:pPr>
            <a:r>
              <a:rPr lang="en-US" sz="1400" b="1" dirty="0">
                <a:latin typeface="Times New Roman" panose="02020603050405020304" pitchFamily="18" charset="0"/>
                <a:ea typeface="+mn-lt"/>
                <a:cs typeface="Times New Roman" panose="02020603050405020304" pitchFamily="18" charset="0"/>
              </a:rPr>
              <a:t>Legal Challenges and Risks:</a:t>
            </a:r>
            <a:endParaRPr lang="en-US" sz="14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400" dirty="0">
                <a:latin typeface="Times New Roman" panose="02020603050405020304" pitchFamily="18" charset="0"/>
                <a:ea typeface="+mn-lt"/>
                <a:cs typeface="Times New Roman" panose="02020603050405020304" pitchFamily="18" charset="0"/>
              </a:rPr>
              <a:t>Litigation risks related to environmental impacts and regulatory non-compliance necessitate robust risk management frameworks.</a:t>
            </a:r>
            <a:endParaRPr lang="en-US" sz="14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400" dirty="0">
                <a:latin typeface="Times New Roman" panose="02020603050405020304" pitchFamily="18" charset="0"/>
                <a:ea typeface="+mn-lt"/>
                <a:cs typeface="Times New Roman" panose="02020603050405020304" pitchFamily="18" charset="0"/>
              </a:rPr>
              <a:t>Changes in energy market regulations require agility in adapting operational and strategic plans.</a:t>
            </a:r>
            <a:endParaRPr lang="en-US" sz="1400" dirty="0">
              <a:latin typeface="Times New Roman" panose="02020603050405020304" pitchFamily="18" charset="0"/>
              <a:cs typeface="Times New Roman" panose="02020603050405020304" pitchFamily="18" charset="0"/>
            </a:endParaRPr>
          </a:p>
          <a:p>
            <a:pPr marL="0" indent="0" algn="just">
              <a:lnSpc>
                <a:spcPct val="150000"/>
              </a:lnSpc>
              <a:buNone/>
            </a:pPr>
            <a:r>
              <a:rPr lang="en-US" sz="1400" b="1" dirty="0">
                <a:latin typeface="Times New Roman" panose="02020603050405020304" pitchFamily="18" charset="0"/>
                <a:ea typeface="+mn-lt"/>
                <a:cs typeface="Times New Roman" panose="02020603050405020304" pitchFamily="18" charset="0"/>
              </a:rPr>
              <a:t>Data Protection and Privacy Laws:</a:t>
            </a:r>
            <a:endParaRPr lang="en-US" sz="14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400" dirty="0">
                <a:latin typeface="Times New Roman" panose="02020603050405020304" pitchFamily="18" charset="0"/>
                <a:ea typeface="+mn-lt"/>
                <a:cs typeface="Times New Roman" panose="02020603050405020304" pitchFamily="18" charset="0"/>
              </a:rPr>
              <a:t>GDPR (General Data Protection Regulation) compliance safeguards customer data privacy and builds trust.</a:t>
            </a:r>
            <a:endParaRPr lang="en-US" sz="14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400" dirty="0">
                <a:latin typeface="Times New Roman" panose="02020603050405020304" pitchFamily="18" charset="0"/>
                <a:ea typeface="+mn-lt"/>
                <a:cs typeface="Times New Roman" panose="02020603050405020304" pitchFamily="18" charset="0"/>
              </a:rPr>
              <a:t>Secure data management practices and transparency in data use strengthen E.ON UK’s reputation(Khan et al., 2021).</a:t>
            </a:r>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545012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5057CD-D1BF-F064-2CA1-41E85E6A60C4}"/>
              </a:ext>
            </a:extLst>
          </p:cNvPr>
          <p:cNvSpPr>
            <a:spLocks noGrp="1"/>
          </p:cNvSpPr>
          <p:nvPr>
            <p:ph type="title"/>
          </p:nvPr>
        </p:nvSpPr>
        <p:spPr>
          <a:xfrm>
            <a:off x="0" y="335902"/>
            <a:ext cx="6865975" cy="611990"/>
          </a:xfrm>
        </p:spPr>
        <p:txBody>
          <a:bodyPr anchor="ctr">
            <a:normAutofit/>
          </a:bodyPr>
          <a:lstStyle/>
          <a:p>
            <a:r>
              <a:rPr lang="en-US" sz="2800" b="1" dirty="0">
                <a:latin typeface="Times New Roman"/>
                <a:ea typeface="+mj-lt"/>
                <a:cs typeface="+mj-lt"/>
              </a:rPr>
              <a:t>PESTLE Analysis - Environmental Factors</a:t>
            </a:r>
            <a:endParaRPr lang="en-US" sz="2800" b="1" dirty="0">
              <a:latin typeface="Times New Roman"/>
              <a:cs typeface="Times New Roman"/>
            </a:endParaRPr>
          </a:p>
        </p:txBody>
      </p:sp>
      <p:sp>
        <p:nvSpPr>
          <p:cNvPr id="3" name="Content Placeholder 2">
            <a:extLst>
              <a:ext uri="{FF2B5EF4-FFF2-40B4-BE49-F238E27FC236}">
                <a16:creationId xmlns:a16="http://schemas.microsoft.com/office/drawing/2014/main" id="{6A7EEAAA-66A4-5CF1-4694-0333FA47B4A4}"/>
              </a:ext>
            </a:extLst>
          </p:cNvPr>
          <p:cNvSpPr>
            <a:spLocks noGrp="1"/>
          </p:cNvSpPr>
          <p:nvPr>
            <p:ph idx="1"/>
          </p:nvPr>
        </p:nvSpPr>
        <p:spPr>
          <a:xfrm>
            <a:off x="172541" y="1147665"/>
            <a:ext cx="6552350" cy="5507778"/>
          </a:xfrm>
        </p:spPr>
        <p:txBody>
          <a:bodyPr vert="horz" lIns="91440" tIns="45720" rIns="91440" bIns="45720" rtlCol="0" anchor="ctr">
            <a:noAutofit/>
          </a:bodyPr>
          <a:lstStyle/>
          <a:p>
            <a:pPr marL="0" indent="0" algn="just">
              <a:lnSpc>
                <a:spcPct val="150000"/>
              </a:lnSpc>
              <a:buNone/>
            </a:pPr>
            <a:r>
              <a:rPr lang="en-US" sz="1400" b="1" dirty="0">
                <a:latin typeface="Times New Roman" panose="02020603050405020304" pitchFamily="18" charset="0"/>
                <a:ea typeface="+mn-lt"/>
                <a:cs typeface="Times New Roman" panose="02020603050405020304" pitchFamily="18" charset="0"/>
              </a:rPr>
              <a:t>Commitment to Sustainability and Carbon Reduction:</a:t>
            </a:r>
            <a:endParaRPr lang="en-US" sz="14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400" dirty="0">
                <a:latin typeface="Times New Roman" panose="02020603050405020304" pitchFamily="18" charset="0"/>
                <a:ea typeface="+mn-lt"/>
                <a:cs typeface="Times New Roman" panose="02020603050405020304" pitchFamily="18" charset="0"/>
              </a:rPr>
              <a:t>E.ON UK’s sustainability goals include reducing carbon emissions and promoting renewable energy sources.</a:t>
            </a:r>
            <a:endParaRPr lang="en-US" sz="14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400" dirty="0">
                <a:latin typeface="Times New Roman" panose="02020603050405020304" pitchFamily="18" charset="0"/>
                <a:ea typeface="+mn-lt"/>
                <a:cs typeface="Times New Roman" panose="02020603050405020304" pitchFamily="18" charset="0"/>
              </a:rPr>
              <a:t>Investments in clean technologies and energy efficiency initiatives support environmental stewardship.</a:t>
            </a:r>
            <a:endParaRPr lang="en-US" sz="1400" dirty="0">
              <a:latin typeface="Times New Roman" panose="02020603050405020304" pitchFamily="18" charset="0"/>
              <a:cs typeface="Times New Roman" panose="02020603050405020304" pitchFamily="18" charset="0"/>
            </a:endParaRPr>
          </a:p>
          <a:p>
            <a:pPr marL="0" indent="0" algn="just">
              <a:lnSpc>
                <a:spcPct val="150000"/>
              </a:lnSpc>
              <a:buNone/>
            </a:pPr>
            <a:r>
              <a:rPr lang="en-US" sz="1400" b="1" dirty="0">
                <a:latin typeface="Times New Roman" panose="02020603050405020304" pitchFamily="18" charset="0"/>
                <a:ea typeface="+mn-lt"/>
                <a:cs typeface="Times New Roman" panose="02020603050405020304" pitchFamily="18" charset="0"/>
              </a:rPr>
              <a:t>Environmental Impact of Operations:</a:t>
            </a:r>
            <a:endParaRPr lang="en-US" sz="14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400" dirty="0">
                <a:latin typeface="Times New Roman" panose="02020603050405020304" pitchFamily="18" charset="0"/>
                <a:ea typeface="+mn-lt"/>
                <a:cs typeface="Times New Roman" panose="02020603050405020304" pitchFamily="18" charset="0"/>
              </a:rPr>
              <a:t>Monitoring and mitigating environmental footprints through efficient resource management and waste reduction initiatives.</a:t>
            </a:r>
            <a:endParaRPr lang="en-US" sz="14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400" dirty="0">
                <a:latin typeface="Times New Roman" panose="02020603050405020304" pitchFamily="18" charset="0"/>
                <a:ea typeface="+mn-lt"/>
                <a:cs typeface="Times New Roman" panose="02020603050405020304" pitchFamily="18" charset="0"/>
              </a:rPr>
              <a:t>Conducting environmental impact assessments guides sustainable development projects and operational improvements.</a:t>
            </a:r>
            <a:endParaRPr lang="en-US" sz="1400" dirty="0">
              <a:latin typeface="Times New Roman" panose="02020603050405020304" pitchFamily="18" charset="0"/>
              <a:cs typeface="Times New Roman" panose="02020603050405020304" pitchFamily="18" charset="0"/>
            </a:endParaRPr>
          </a:p>
          <a:p>
            <a:pPr marL="0" indent="0" algn="just">
              <a:lnSpc>
                <a:spcPct val="150000"/>
              </a:lnSpc>
              <a:buNone/>
            </a:pPr>
            <a:r>
              <a:rPr lang="en-US" sz="1400" b="1" dirty="0">
                <a:latin typeface="Times New Roman" panose="02020603050405020304" pitchFamily="18" charset="0"/>
                <a:ea typeface="+mn-lt"/>
                <a:cs typeface="Times New Roman" panose="02020603050405020304" pitchFamily="18" charset="0"/>
              </a:rPr>
              <a:t>Strategies for Minimizing Ecological Footprint:</a:t>
            </a:r>
            <a:endParaRPr lang="en-US" sz="14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400" dirty="0">
                <a:latin typeface="Times New Roman" panose="02020603050405020304" pitchFamily="18" charset="0"/>
                <a:ea typeface="+mn-lt"/>
                <a:cs typeface="Times New Roman" panose="02020603050405020304" pitchFamily="18" charset="0"/>
              </a:rPr>
              <a:t>Implementing circular economy principles and eco-design strategies in product development.</a:t>
            </a:r>
            <a:endParaRPr lang="en-US" sz="14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400" dirty="0">
                <a:latin typeface="Times New Roman" panose="02020603050405020304" pitchFamily="18" charset="0"/>
                <a:ea typeface="+mn-lt"/>
                <a:cs typeface="Times New Roman" panose="02020603050405020304" pitchFamily="18" charset="0"/>
              </a:rPr>
              <a:t>Engaging suppliers in sustainable sourcing practices and lifecycle assessments(Zhou et al., 2021).</a:t>
            </a:r>
            <a:endParaRPr lang="en-US" sz="1400" dirty="0">
              <a:latin typeface="Times New Roman" panose="02020603050405020304" pitchFamily="18" charset="0"/>
              <a:cs typeface="Times New Roman" panose="02020603050405020304" pitchFamily="18" charset="0"/>
            </a:endParaRPr>
          </a:p>
        </p:txBody>
      </p:sp>
      <p:pic>
        <p:nvPicPr>
          <p:cNvPr id="5" name="Picture 4" descr="Wind turbines against blue sky">
            <a:extLst>
              <a:ext uri="{FF2B5EF4-FFF2-40B4-BE49-F238E27FC236}">
                <a16:creationId xmlns:a16="http://schemas.microsoft.com/office/drawing/2014/main" id="{E80474D6-E472-17EB-C8E6-69FFFBA7BE32}"/>
              </a:ext>
            </a:extLst>
          </p:cNvPr>
          <p:cNvPicPr>
            <a:picLocks noChangeAspect="1"/>
          </p:cNvPicPr>
          <p:nvPr/>
        </p:nvPicPr>
        <p:blipFill rotWithShape="1">
          <a:blip r:embed="rId3"/>
          <a:srcRect l="29337" r="17918" b="-2"/>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5946642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puzzle with one red piece">
            <a:extLst>
              <a:ext uri="{FF2B5EF4-FFF2-40B4-BE49-F238E27FC236}">
                <a16:creationId xmlns:a16="http://schemas.microsoft.com/office/drawing/2014/main" id="{8FF3EC20-8C84-3693-51A8-BD497EAE6DF4}"/>
              </a:ext>
            </a:extLst>
          </p:cNvPr>
          <p:cNvPicPr>
            <a:picLocks noChangeAspect="1"/>
          </p:cNvPicPr>
          <p:nvPr/>
        </p:nvPicPr>
        <p:blipFill rotWithShape="1">
          <a:blip r:embed="rId3"/>
          <a:srcRect l="28635" r="26989" b="-2"/>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89B702-E847-9F5B-C14A-F7FD2365A710}"/>
              </a:ext>
            </a:extLst>
          </p:cNvPr>
          <p:cNvSpPr>
            <a:spLocks noGrp="1"/>
          </p:cNvSpPr>
          <p:nvPr>
            <p:ph type="title"/>
          </p:nvPr>
        </p:nvSpPr>
        <p:spPr>
          <a:xfrm>
            <a:off x="5943207" y="625034"/>
            <a:ext cx="3929997" cy="763928"/>
          </a:xfrm>
        </p:spPr>
        <p:txBody>
          <a:bodyPr>
            <a:normAutofit/>
          </a:bodyPr>
          <a:lstStyle/>
          <a:p>
            <a:r>
              <a:rPr lang="en-US" sz="4000" b="1" dirty="0">
                <a:latin typeface="Times New Roman"/>
                <a:ea typeface="+mj-lt"/>
                <a:cs typeface="+mj-lt"/>
              </a:rPr>
              <a:t>Stakeholders</a:t>
            </a:r>
            <a:endParaRPr lang="en-US" sz="4000" b="1" dirty="0">
              <a:latin typeface="Times New Roman"/>
              <a:cs typeface="Times New Roman"/>
            </a:endParaRPr>
          </a:p>
        </p:txBody>
      </p:sp>
      <p:sp>
        <p:nvSpPr>
          <p:cNvPr id="3" name="Content Placeholder 2">
            <a:extLst>
              <a:ext uri="{FF2B5EF4-FFF2-40B4-BE49-F238E27FC236}">
                <a16:creationId xmlns:a16="http://schemas.microsoft.com/office/drawing/2014/main" id="{4F85C543-377E-7E6B-4893-466DF1BB1B89}"/>
              </a:ext>
            </a:extLst>
          </p:cNvPr>
          <p:cNvSpPr>
            <a:spLocks noGrp="1"/>
          </p:cNvSpPr>
          <p:nvPr>
            <p:ph idx="1"/>
          </p:nvPr>
        </p:nvSpPr>
        <p:spPr>
          <a:xfrm>
            <a:off x="5500391" y="1388962"/>
            <a:ext cx="6691608" cy="5336388"/>
          </a:xfrm>
        </p:spPr>
        <p:txBody>
          <a:bodyPr vert="horz" lIns="91440" tIns="45720" rIns="91440" bIns="45720" rtlCol="0" anchor="ctr">
            <a:noAutofit/>
          </a:bodyPr>
          <a:lstStyle/>
          <a:p>
            <a:pPr marL="0" indent="0" algn="just">
              <a:lnSpc>
                <a:spcPct val="150000"/>
              </a:lnSpc>
              <a:buNone/>
            </a:pPr>
            <a:r>
              <a:rPr lang="en-US" sz="1200" b="1" dirty="0">
                <a:latin typeface="Times New Roman" panose="02020603050405020304" pitchFamily="18" charset="0"/>
                <a:ea typeface="+mn-lt"/>
                <a:cs typeface="Times New Roman" panose="02020603050405020304" pitchFamily="18" charset="0"/>
              </a:rPr>
              <a:t>Identification of Key Stakeholders:</a:t>
            </a:r>
            <a:endParaRPr lang="en-US" sz="12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200" b="1" dirty="0">
                <a:latin typeface="Times New Roman" panose="02020603050405020304" pitchFamily="18" charset="0"/>
                <a:ea typeface="+mn-lt"/>
                <a:cs typeface="Times New Roman" panose="02020603050405020304" pitchFamily="18" charset="0"/>
              </a:rPr>
              <a:t>Customers:</a:t>
            </a:r>
            <a:r>
              <a:rPr lang="en-US" sz="1200" dirty="0">
                <a:latin typeface="Times New Roman" panose="02020603050405020304" pitchFamily="18" charset="0"/>
                <a:ea typeface="+mn-lt"/>
                <a:cs typeface="Times New Roman" panose="02020603050405020304" pitchFamily="18" charset="0"/>
              </a:rPr>
              <a:t> Influential in driving demand for energy services and sustainability practices.</a:t>
            </a:r>
            <a:endParaRPr lang="en-US" sz="12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200" b="1" dirty="0">
                <a:latin typeface="Times New Roman" panose="02020603050405020304" pitchFamily="18" charset="0"/>
                <a:ea typeface="+mn-lt"/>
                <a:cs typeface="Times New Roman" panose="02020603050405020304" pitchFamily="18" charset="0"/>
              </a:rPr>
              <a:t>Employees:</a:t>
            </a:r>
            <a:r>
              <a:rPr lang="en-US" sz="1200" dirty="0">
                <a:latin typeface="Times New Roman" panose="02020603050405020304" pitchFamily="18" charset="0"/>
                <a:ea typeface="+mn-lt"/>
                <a:cs typeface="Times New Roman" panose="02020603050405020304" pitchFamily="18" charset="0"/>
              </a:rPr>
              <a:t> Key to operational excellence, innovation, and corporate culture.</a:t>
            </a:r>
            <a:endParaRPr lang="en-US" sz="12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200" b="1" dirty="0">
                <a:latin typeface="Times New Roman" panose="02020603050405020304" pitchFamily="18" charset="0"/>
                <a:ea typeface="+mn-lt"/>
                <a:cs typeface="Times New Roman" panose="02020603050405020304" pitchFamily="18" charset="0"/>
              </a:rPr>
              <a:t>Government:</a:t>
            </a:r>
            <a:r>
              <a:rPr lang="en-US" sz="1200" dirty="0">
                <a:latin typeface="Times New Roman" panose="02020603050405020304" pitchFamily="18" charset="0"/>
                <a:ea typeface="+mn-lt"/>
                <a:cs typeface="Times New Roman" panose="02020603050405020304" pitchFamily="18" charset="0"/>
              </a:rPr>
              <a:t> Regulates the energy sector and sets policies affecting operations and investments.</a:t>
            </a:r>
            <a:endParaRPr lang="en-US" sz="12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200" b="1" dirty="0">
                <a:latin typeface="Times New Roman" panose="02020603050405020304" pitchFamily="18" charset="0"/>
                <a:ea typeface="+mn-lt"/>
                <a:cs typeface="Times New Roman" panose="02020603050405020304" pitchFamily="18" charset="0"/>
              </a:rPr>
              <a:t>Shareholders:</a:t>
            </a:r>
            <a:r>
              <a:rPr lang="en-US" sz="1200" dirty="0">
                <a:latin typeface="Times New Roman" panose="02020603050405020304" pitchFamily="18" charset="0"/>
                <a:ea typeface="+mn-lt"/>
                <a:cs typeface="Times New Roman" panose="02020603050405020304" pitchFamily="18" charset="0"/>
              </a:rPr>
              <a:t> Expect financial returns and sustainable growth strategies.</a:t>
            </a:r>
            <a:endParaRPr lang="en-US" sz="12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200" b="1" dirty="0">
                <a:latin typeface="Times New Roman" panose="02020603050405020304" pitchFamily="18" charset="0"/>
                <a:ea typeface="+mn-lt"/>
                <a:cs typeface="Times New Roman" panose="02020603050405020304" pitchFamily="18" charset="0"/>
              </a:rPr>
              <a:t>Suppliers and Partners:</a:t>
            </a:r>
            <a:r>
              <a:rPr lang="en-US" sz="1200" dirty="0">
                <a:latin typeface="Times New Roman" panose="02020603050405020304" pitchFamily="18" charset="0"/>
                <a:ea typeface="+mn-lt"/>
                <a:cs typeface="Times New Roman" panose="02020603050405020304" pitchFamily="18" charset="0"/>
              </a:rPr>
              <a:t> Collaborate on delivering products and services efficiently.</a:t>
            </a:r>
            <a:endParaRPr lang="en-US" sz="1200" dirty="0">
              <a:latin typeface="Times New Roman" panose="02020603050405020304" pitchFamily="18" charset="0"/>
              <a:cs typeface="Times New Roman" panose="02020603050405020304" pitchFamily="18" charset="0"/>
            </a:endParaRPr>
          </a:p>
          <a:p>
            <a:pPr marL="0" indent="0" algn="just">
              <a:lnSpc>
                <a:spcPct val="150000"/>
              </a:lnSpc>
              <a:buNone/>
            </a:pPr>
            <a:r>
              <a:rPr lang="en-US" sz="1200" b="1" dirty="0">
                <a:latin typeface="Times New Roman" panose="02020603050405020304" pitchFamily="18" charset="0"/>
                <a:ea typeface="+mn-lt"/>
                <a:cs typeface="Times New Roman" panose="02020603050405020304" pitchFamily="18" charset="0"/>
              </a:rPr>
              <a:t>Influence of Stakeholder Interests on Organizational Decisions:</a:t>
            </a:r>
            <a:endParaRPr lang="en-US" sz="12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200" dirty="0">
                <a:latin typeface="Times New Roman" panose="02020603050405020304" pitchFamily="18" charset="0"/>
                <a:ea typeface="+mn-lt"/>
                <a:cs typeface="Times New Roman" panose="02020603050405020304" pitchFamily="18" charset="0"/>
              </a:rPr>
              <a:t>Customer feedback shapes service offerings and sustainability initiatives.</a:t>
            </a:r>
            <a:endParaRPr lang="en-US" sz="12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200" dirty="0">
                <a:latin typeface="Times New Roman" panose="02020603050405020304" pitchFamily="18" charset="0"/>
                <a:ea typeface="+mn-lt"/>
                <a:cs typeface="Times New Roman" panose="02020603050405020304" pitchFamily="18" charset="0"/>
              </a:rPr>
              <a:t>Employee engagement informs HR policies and organizational culture.</a:t>
            </a:r>
            <a:endParaRPr lang="en-US" sz="12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200" dirty="0">
                <a:latin typeface="Times New Roman" panose="02020603050405020304" pitchFamily="18" charset="0"/>
                <a:ea typeface="+mn-lt"/>
                <a:cs typeface="Times New Roman" panose="02020603050405020304" pitchFamily="18" charset="0"/>
              </a:rPr>
              <a:t>Government regulations influence strategic planning and compliance efforts.</a:t>
            </a:r>
            <a:endParaRPr lang="en-US" sz="1200" dirty="0">
              <a:latin typeface="Times New Roman" panose="02020603050405020304" pitchFamily="18" charset="0"/>
              <a:cs typeface="Times New Roman" panose="02020603050405020304" pitchFamily="18" charset="0"/>
            </a:endParaRPr>
          </a:p>
          <a:p>
            <a:pPr marL="0" indent="0" algn="just">
              <a:lnSpc>
                <a:spcPct val="150000"/>
              </a:lnSpc>
              <a:buNone/>
            </a:pPr>
            <a:r>
              <a:rPr lang="en-US" sz="1200" b="1" dirty="0">
                <a:latin typeface="Times New Roman" panose="02020603050405020304" pitchFamily="18" charset="0"/>
                <a:ea typeface="+mn-lt"/>
                <a:cs typeface="Times New Roman" panose="02020603050405020304" pitchFamily="18" charset="0"/>
              </a:rPr>
              <a:t>Engagement Strategies:</a:t>
            </a:r>
            <a:endParaRPr lang="en-US" sz="12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200" dirty="0">
                <a:latin typeface="Times New Roman" panose="02020603050405020304" pitchFamily="18" charset="0"/>
                <a:ea typeface="+mn-lt"/>
                <a:cs typeface="Times New Roman" panose="02020603050405020304" pitchFamily="18" charset="0"/>
              </a:rPr>
              <a:t>Regular stakeholder consultations and feedback mechanisms.</a:t>
            </a:r>
            <a:endParaRPr lang="en-US" sz="12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200" dirty="0">
                <a:latin typeface="Times New Roman" panose="02020603050405020304" pitchFamily="18" charset="0"/>
                <a:ea typeface="+mn-lt"/>
                <a:cs typeface="Times New Roman" panose="02020603050405020304" pitchFamily="18" charset="0"/>
              </a:rPr>
              <a:t>Transparent communication on company goals and performance(Cai et al., 2023).</a:t>
            </a: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440214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2A9C9-F941-E539-C5FE-75A1426E2B49}"/>
              </a:ext>
            </a:extLst>
          </p:cNvPr>
          <p:cNvSpPr>
            <a:spLocks noGrp="1"/>
          </p:cNvSpPr>
          <p:nvPr>
            <p:ph type="title"/>
          </p:nvPr>
        </p:nvSpPr>
        <p:spPr>
          <a:xfrm>
            <a:off x="0" y="274861"/>
            <a:ext cx="5927065" cy="480918"/>
          </a:xfrm>
        </p:spPr>
        <p:txBody>
          <a:bodyPr anchor="b">
            <a:normAutofit fontScale="90000"/>
          </a:bodyPr>
          <a:lstStyle/>
          <a:p>
            <a:r>
              <a:rPr lang="en-US" sz="3200" b="1" dirty="0">
                <a:latin typeface="Times New Roman"/>
                <a:ea typeface="+mj-lt"/>
                <a:cs typeface="+mj-lt"/>
              </a:rPr>
              <a:t>Corporate Culture, Ethics, and CSR</a:t>
            </a:r>
          </a:p>
        </p:txBody>
      </p:sp>
      <p:sp>
        <p:nvSpPr>
          <p:cNvPr id="3" name="Content Placeholder 2">
            <a:extLst>
              <a:ext uri="{FF2B5EF4-FFF2-40B4-BE49-F238E27FC236}">
                <a16:creationId xmlns:a16="http://schemas.microsoft.com/office/drawing/2014/main" id="{6C13341E-B2EE-F113-3213-7BEEFB4B0ACE}"/>
              </a:ext>
            </a:extLst>
          </p:cNvPr>
          <p:cNvSpPr>
            <a:spLocks noGrp="1"/>
          </p:cNvSpPr>
          <p:nvPr>
            <p:ph idx="1"/>
          </p:nvPr>
        </p:nvSpPr>
        <p:spPr>
          <a:xfrm>
            <a:off x="160746" y="1157468"/>
            <a:ext cx="5766319" cy="5289631"/>
          </a:xfrm>
        </p:spPr>
        <p:txBody>
          <a:bodyPr vert="horz" lIns="91440" tIns="45720" rIns="91440" bIns="45720" rtlCol="0" anchor="t">
            <a:noAutofit/>
          </a:bodyPr>
          <a:lstStyle/>
          <a:p>
            <a:pPr marL="0" indent="0" algn="just">
              <a:lnSpc>
                <a:spcPct val="150000"/>
              </a:lnSpc>
              <a:buNone/>
            </a:pPr>
            <a:r>
              <a:rPr lang="en-US" sz="1400" b="1" dirty="0">
                <a:latin typeface="Times New Roman" panose="02020603050405020304" pitchFamily="18" charset="0"/>
                <a:ea typeface="+mn-lt"/>
                <a:cs typeface="Times New Roman" panose="02020603050405020304" pitchFamily="18" charset="0"/>
              </a:rPr>
              <a:t>Overview of E.ON UK’s Corporate Culture:</a:t>
            </a:r>
            <a:endParaRPr lang="en-US" sz="14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400" dirty="0">
                <a:latin typeface="Times New Roman" panose="02020603050405020304" pitchFamily="18" charset="0"/>
                <a:ea typeface="+mn-lt"/>
                <a:cs typeface="Times New Roman" panose="02020603050405020304" pitchFamily="18" charset="0"/>
              </a:rPr>
              <a:t>Emphasis on integrity, safety, and diversity in the workplace.</a:t>
            </a:r>
            <a:endParaRPr lang="en-US" sz="14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400" dirty="0">
                <a:latin typeface="Times New Roman" panose="02020603050405020304" pitchFamily="18" charset="0"/>
                <a:ea typeface="+mn-lt"/>
                <a:cs typeface="Times New Roman" panose="02020603050405020304" pitchFamily="18" charset="0"/>
              </a:rPr>
              <a:t>Commitment to fostering a collaborative and inclusive environment.</a:t>
            </a:r>
            <a:endParaRPr lang="en-US" sz="14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400" dirty="0">
                <a:latin typeface="Times New Roman" panose="02020603050405020304" pitchFamily="18" charset="0"/>
                <a:ea typeface="+mn-lt"/>
                <a:cs typeface="Times New Roman" panose="02020603050405020304" pitchFamily="18" charset="0"/>
              </a:rPr>
              <a:t>Encouragement of innovation and continuous learning among employees.</a:t>
            </a:r>
            <a:endParaRPr lang="en-US" sz="1400" dirty="0">
              <a:latin typeface="Times New Roman" panose="02020603050405020304" pitchFamily="18" charset="0"/>
              <a:cs typeface="Times New Roman" panose="02020603050405020304" pitchFamily="18" charset="0"/>
            </a:endParaRPr>
          </a:p>
          <a:p>
            <a:pPr marL="0" indent="0" algn="just">
              <a:lnSpc>
                <a:spcPct val="150000"/>
              </a:lnSpc>
              <a:buNone/>
            </a:pPr>
            <a:r>
              <a:rPr lang="en-US" sz="1400" b="1" dirty="0">
                <a:latin typeface="Times New Roman" panose="02020603050405020304" pitchFamily="18" charset="0"/>
                <a:ea typeface="+mn-lt"/>
                <a:cs typeface="Times New Roman" panose="02020603050405020304" pitchFamily="18" charset="0"/>
              </a:rPr>
              <a:t>Ethical Standards and Practices:</a:t>
            </a:r>
            <a:endParaRPr lang="en-US" sz="14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400" dirty="0">
                <a:latin typeface="Times New Roman" panose="02020603050405020304" pitchFamily="18" charset="0"/>
                <a:ea typeface="+mn-lt"/>
                <a:cs typeface="Times New Roman" panose="02020603050405020304" pitchFamily="18" charset="0"/>
              </a:rPr>
              <a:t>Adherence to ethical business conduct in all operations and interactions.</a:t>
            </a:r>
            <a:endParaRPr lang="en-US" sz="14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400" dirty="0">
                <a:latin typeface="Times New Roman" panose="02020603050405020304" pitchFamily="18" charset="0"/>
                <a:ea typeface="+mn-lt"/>
                <a:cs typeface="Times New Roman" panose="02020603050405020304" pitchFamily="18" charset="0"/>
              </a:rPr>
              <a:t>Compliance with legal requirements and industry best practices.</a:t>
            </a:r>
            <a:endParaRPr lang="en-US" sz="14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400" dirty="0">
                <a:latin typeface="Times New Roman" panose="02020603050405020304" pitchFamily="18" charset="0"/>
                <a:ea typeface="+mn-lt"/>
                <a:cs typeface="Times New Roman" panose="02020603050405020304" pitchFamily="18" charset="0"/>
              </a:rPr>
              <a:t>Zero-tolerance policy towards corruption and unethical behaviour.</a:t>
            </a:r>
            <a:endParaRPr lang="en-US" sz="1400" dirty="0">
              <a:latin typeface="Times New Roman" panose="02020603050405020304" pitchFamily="18" charset="0"/>
              <a:cs typeface="Times New Roman" panose="02020603050405020304" pitchFamily="18" charset="0"/>
            </a:endParaRPr>
          </a:p>
          <a:p>
            <a:pPr marL="0" indent="0" algn="just">
              <a:lnSpc>
                <a:spcPct val="150000"/>
              </a:lnSpc>
              <a:buNone/>
            </a:pPr>
            <a:r>
              <a:rPr lang="en-US" sz="1400" b="1" dirty="0">
                <a:latin typeface="Times New Roman" panose="02020603050405020304" pitchFamily="18" charset="0"/>
                <a:ea typeface="+mn-lt"/>
                <a:cs typeface="Times New Roman" panose="02020603050405020304" pitchFamily="18" charset="0"/>
              </a:rPr>
              <a:t>Corporate Social Responsibility Initiatives and Their Impact:</a:t>
            </a:r>
            <a:endParaRPr lang="en-US" sz="14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400" dirty="0">
                <a:latin typeface="Times New Roman" panose="02020603050405020304" pitchFamily="18" charset="0"/>
                <a:ea typeface="+mn-lt"/>
                <a:cs typeface="Times New Roman" panose="02020603050405020304" pitchFamily="18" charset="0"/>
              </a:rPr>
              <a:t>Focus on environmental sustainability through renewable energy investments and carbon reduction strategies.</a:t>
            </a:r>
            <a:endParaRPr lang="en-US" sz="1400" dirty="0">
              <a:latin typeface="Times New Roman" panose="02020603050405020304" pitchFamily="18" charset="0"/>
              <a:cs typeface="Times New Roman" panose="02020603050405020304" pitchFamily="18" charset="0"/>
            </a:endParaRPr>
          </a:p>
          <a:p>
            <a:pPr algn="just">
              <a:lnSpc>
                <a:spcPct val="150000"/>
              </a:lnSpc>
              <a:buFont typeface="Arial"/>
              <a:buChar char="•"/>
            </a:pPr>
            <a:r>
              <a:rPr lang="en-US" sz="1400" dirty="0">
                <a:latin typeface="Times New Roman" panose="02020603050405020304" pitchFamily="18" charset="0"/>
                <a:ea typeface="+mn-lt"/>
                <a:cs typeface="Times New Roman" panose="02020603050405020304" pitchFamily="18" charset="0"/>
              </a:rPr>
              <a:t>Community engagement programs supporting local initiatives and educational projects(Park et al., 2018).</a:t>
            </a:r>
            <a:endParaRPr lang="en-US" sz="1400" dirty="0">
              <a:latin typeface="Times New Roman" panose="02020603050405020304" pitchFamily="18" charset="0"/>
              <a:cs typeface="Times New Roman" panose="02020603050405020304" pitchFamily="18" charset="0"/>
            </a:endParaRPr>
          </a:p>
        </p:txBody>
      </p:sp>
      <p:pic>
        <p:nvPicPr>
          <p:cNvPr id="6" name="Picture 5" descr="Low angle view of modern skyscrapers rising straight up against a dramatic sky">
            <a:extLst>
              <a:ext uri="{FF2B5EF4-FFF2-40B4-BE49-F238E27FC236}">
                <a16:creationId xmlns:a16="http://schemas.microsoft.com/office/drawing/2014/main" id="{A75C8E32-6242-B5D1-19F4-0FDE20B91FAA}"/>
              </a:ext>
            </a:extLst>
          </p:cNvPr>
          <p:cNvPicPr>
            <a:picLocks noChangeAspect="1"/>
          </p:cNvPicPr>
          <p:nvPr/>
        </p:nvPicPr>
        <p:blipFill rotWithShape="1">
          <a:blip r:embed="rId3"/>
          <a:srcRect l="12411" r="28342" b="-3"/>
          <a:stretch/>
        </p:blipFill>
        <p:spPr>
          <a:xfrm>
            <a:off x="6096000" y="10"/>
            <a:ext cx="6095999"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5025407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uzzle pieces arranged as a staircase&#10;&#10;Description automatically generated">
            <a:extLst>
              <a:ext uri="{FF2B5EF4-FFF2-40B4-BE49-F238E27FC236}">
                <a16:creationId xmlns:a16="http://schemas.microsoft.com/office/drawing/2014/main" id="{F054B4C6-695C-30C0-9C52-9D2A6CA08188}"/>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6645" r="15765" b="-1"/>
          <a:stretch/>
        </p:blipFill>
        <p:spPr>
          <a:xfrm>
            <a:off x="-1" y="-2"/>
            <a:ext cx="5410198" cy="6858002"/>
          </a:xfrm>
          <a:prstGeom prst="rect">
            <a:avLst/>
          </a:prstGeom>
        </p:spPr>
      </p:pic>
      <p:sp useBgFill="1">
        <p:nvSpPr>
          <p:cNvPr id="13" name="Rectangle 12">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F2E4E2-A1FA-D412-FFE1-CD13E61477AF}"/>
              </a:ext>
            </a:extLst>
          </p:cNvPr>
          <p:cNvSpPr>
            <a:spLocks noGrp="1"/>
          </p:cNvSpPr>
          <p:nvPr>
            <p:ph type="title"/>
          </p:nvPr>
        </p:nvSpPr>
        <p:spPr>
          <a:xfrm>
            <a:off x="7324079" y="457002"/>
            <a:ext cx="2954038" cy="685997"/>
          </a:xfrm>
        </p:spPr>
        <p:txBody>
          <a:bodyPr>
            <a:normAutofit/>
          </a:bodyPr>
          <a:lstStyle/>
          <a:p>
            <a:pPr algn="ctr"/>
            <a:r>
              <a:rPr lang="en-US" sz="4000" b="1" dirty="0">
                <a:latin typeface="Times New Roman" panose="02020603050405020304" pitchFamily="18" charset="0"/>
                <a:cs typeface="Times New Roman" panose="02020603050405020304" pitchFamily="18" charset="0"/>
              </a:rPr>
              <a:t>Conclusion</a:t>
            </a:r>
          </a:p>
        </p:txBody>
      </p:sp>
      <p:sp>
        <p:nvSpPr>
          <p:cNvPr id="8" name="Content Placeholder 7">
            <a:extLst>
              <a:ext uri="{FF2B5EF4-FFF2-40B4-BE49-F238E27FC236}">
                <a16:creationId xmlns:a16="http://schemas.microsoft.com/office/drawing/2014/main" id="{E3F94F46-3087-8DCF-CD02-FBD5163C5797}"/>
              </a:ext>
            </a:extLst>
          </p:cNvPr>
          <p:cNvSpPr>
            <a:spLocks noGrp="1"/>
          </p:cNvSpPr>
          <p:nvPr>
            <p:ph idx="1"/>
          </p:nvPr>
        </p:nvSpPr>
        <p:spPr>
          <a:xfrm>
            <a:off x="5822303" y="2743001"/>
            <a:ext cx="6036905" cy="2967134"/>
          </a:xfrm>
        </p:spPr>
        <p:txBody>
          <a:bodyPr anchor="ctr">
            <a:normAutofit/>
          </a:bodyPr>
          <a:lstStyle/>
          <a:p>
            <a:pPr marL="0" indent="0" algn="just">
              <a:lnSpc>
                <a:spcPct val="150000"/>
              </a:lnSpc>
              <a:buNone/>
            </a:pPr>
            <a:r>
              <a:rPr lang="en-US" sz="2000" dirty="0">
                <a:latin typeface="Times New Roman" panose="02020603050405020304" pitchFamily="18" charset="0"/>
                <a:cs typeface="Times New Roman" panose="02020603050405020304" pitchFamily="18" charset="0"/>
              </a:rPr>
              <a:t>E.ON UK navigates a complex landscape with strategic agility, leveraging technological advancements and stakeholder engagement to drive sustainable growth. By prioritizing innovation and ethical practices, the company continues to lead in the evolving energy sector.</a:t>
            </a:r>
          </a:p>
        </p:txBody>
      </p:sp>
    </p:spTree>
    <p:extLst>
      <p:ext uri="{BB962C8B-B14F-4D97-AF65-F5344CB8AC3E}">
        <p14:creationId xmlns:p14="http://schemas.microsoft.com/office/powerpoint/2010/main" val="8804881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DD77349-6ADE-99FE-8E04-12919EE56F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768"/>
            <a:ext cx="12202175" cy="1519356"/>
            <a:chOff x="-1" y="-29768"/>
            <a:chExt cx="12202175" cy="1519356"/>
          </a:xfrm>
        </p:grpSpPr>
        <p:sp>
          <p:nvSpPr>
            <p:cNvPr id="9" name="Rectangle 8">
              <a:extLst>
                <a:ext uri="{FF2B5EF4-FFF2-40B4-BE49-F238E27FC236}">
                  <a16:creationId xmlns:a16="http://schemas.microsoft.com/office/drawing/2014/main" id="{D5B2B92C-44DF-B41D-C67A-EBF175DF52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41EB2F1-D26A-D7C9-E9AC-B63BE629A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917093" y="-1801610"/>
              <a:ext cx="1507122" cy="5063040"/>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6D16430-53D3-47E5-F4B8-B441E710D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00712" y="-3130481"/>
              <a:ext cx="1519356" cy="7720782"/>
            </a:xfrm>
            <a:prstGeom prst="rect">
              <a:avLst/>
            </a:prstGeom>
            <a:gradFill>
              <a:gsLst>
                <a:gs pos="29000">
                  <a:schemeClr val="accent5">
                    <a:lumMod val="60000"/>
                    <a:lumOff val="40000"/>
                    <a:alpha val="0"/>
                  </a:schemeClr>
                </a:gs>
                <a:gs pos="100000">
                  <a:schemeClr val="accent5">
                    <a:lumMod val="75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3E3D4A8-F122-C85A-5977-172BA34EA3C9}"/>
              </a:ext>
            </a:extLst>
          </p:cNvPr>
          <p:cNvSpPr>
            <a:spLocks noGrp="1"/>
          </p:cNvSpPr>
          <p:nvPr>
            <p:ph type="title"/>
          </p:nvPr>
        </p:nvSpPr>
        <p:spPr>
          <a:xfrm>
            <a:off x="876691" y="301843"/>
            <a:ext cx="10477109" cy="1003532"/>
          </a:xfrm>
        </p:spPr>
        <p:txBody>
          <a:bodyPr anchor="ctr">
            <a:normAutofit/>
          </a:bodyPr>
          <a:lstStyle/>
          <a:p>
            <a:r>
              <a:rPr lang="en-US" sz="3200" b="1">
                <a:solidFill>
                  <a:srgbClr val="FFFFFF"/>
                </a:solidFill>
                <a:latin typeface="Times New Roman"/>
                <a:cs typeface="Times New Roman"/>
              </a:rPr>
              <a:t>References </a:t>
            </a:r>
          </a:p>
        </p:txBody>
      </p:sp>
      <p:sp>
        <p:nvSpPr>
          <p:cNvPr id="3" name="Content Placeholder 2">
            <a:extLst>
              <a:ext uri="{FF2B5EF4-FFF2-40B4-BE49-F238E27FC236}">
                <a16:creationId xmlns:a16="http://schemas.microsoft.com/office/drawing/2014/main" id="{1D5EB094-62BF-1222-32D0-B6058EA17961}"/>
              </a:ext>
            </a:extLst>
          </p:cNvPr>
          <p:cNvSpPr>
            <a:spLocks noGrp="1"/>
          </p:cNvSpPr>
          <p:nvPr>
            <p:ph idx="1"/>
          </p:nvPr>
        </p:nvSpPr>
        <p:spPr>
          <a:xfrm>
            <a:off x="196770" y="1808965"/>
            <a:ext cx="11887200" cy="4747192"/>
          </a:xfrm>
        </p:spPr>
        <p:txBody>
          <a:bodyPr>
            <a:noAutofit/>
          </a:bodyPr>
          <a:lstStyle/>
          <a:p>
            <a:pPr marL="0" indent="0" algn="just">
              <a:lnSpc>
                <a:spcPct val="170000"/>
              </a:lnSpc>
              <a:buNone/>
            </a:pPr>
            <a:r>
              <a:rPr lang="en-US" sz="900" b="1" dirty="0">
                <a:latin typeface="Times New Roman" panose="02020603050405020304" pitchFamily="18" charset="0"/>
                <a:cs typeface="Times New Roman" panose="02020603050405020304" pitchFamily="18" charset="0"/>
              </a:rPr>
              <a:t>Morales, P., Lozada, A., </a:t>
            </a:r>
            <a:r>
              <a:rPr lang="en-US" sz="900" b="1" dirty="0" err="1">
                <a:latin typeface="Times New Roman" panose="02020603050405020304" pitchFamily="18" charset="0"/>
                <a:cs typeface="Times New Roman" panose="02020603050405020304" pitchFamily="18" charset="0"/>
              </a:rPr>
              <a:t>Borquez</a:t>
            </a:r>
            <a:r>
              <a:rPr lang="en-US" sz="900" b="1" dirty="0">
                <a:latin typeface="Times New Roman" panose="02020603050405020304" pitchFamily="18" charset="0"/>
                <a:cs typeface="Times New Roman" panose="02020603050405020304" pitchFamily="18" charset="0"/>
              </a:rPr>
              <a:t>-Paredes, D., Olivares, R., Saavedra, G., </a:t>
            </a:r>
            <a:r>
              <a:rPr lang="en-US" sz="900" b="1" dirty="0" err="1">
                <a:latin typeface="Times New Roman" panose="02020603050405020304" pitchFamily="18" charset="0"/>
                <a:cs typeface="Times New Roman" panose="02020603050405020304" pitchFamily="18" charset="0"/>
              </a:rPr>
              <a:t>Leiva</a:t>
            </a:r>
            <a:r>
              <a:rPr lang="en-US" sz="900" b="1" dirty="0">
                <a:latin typeface="Times New Roman" panose="02020603050405020304" pitchFamily="18" charset="0"/>
                <a:cs typeface="Times New Roman" panose="02020603050405020304" pitchFamily="18" charset="0"/>
              </a:rPr>
              <a:t>, A., </a:t>
            </a:r>
            <a:r>
              <a:rPr lang="en-US" sz="900" b="1" dirty="0" err="1">
                <a:latin typeface="Times New Roman" panose="02020603050405020304" pitchFamily="18" charset="0"/>
                <a:cs typeface="Times New Roman" panose="02020603050405020304" pitchFamily="18" charset="0"/>
              </a:rPr>
              <a:t>Beghelli</a:t>
            </a:r>
            <a:r>
              <a:rPr lang="en-US" sz="900" b="1" dirty="0">
                <a:latin typeface="Times New Roman" panose="02020603050405020304" pitchFamily="18" charset="0"/>
                <a:cs typeface="Times New Roman" panose="02020603050405020304" pitchFamily="18" charset="0"/>
              </a:rPr>
              <a:t>, A. and Jara, N., (2021). Improving the performance of SDM-EON through demand prioritization: A comprehensive analysis. IEEE Access, 9, pp.63475-63490.</a:t>
            </a:r>
          </a:p>
          <a:p>
            <a:pPr marL="0" indent="0" algn="just">
              <a:lnSpc>
                <a:spcPct val="170000"/>
              </a:lnSpc>
              <a:buNone/>
            </a:pPr>
            <a:r>
              <a:rPr lang="en-US" sz="900" b="1" dirty="0">
                <a:latin typeface="Times New Roman" panose="02020603050405020304" pitchFamily="18" charset="0"/>
                <a:cs typeface="Times New Roman" panose="02020603050405020304" pitchFamily="18" charset="0"/>
              </a:rPr>
              <a:t>Eon, C., </a:t>
            </a:r>
            <a:r>
              <a:rPr lang="en-US" sz="900" b="1" dirty="0" err="1">
                <a:latin typeface="Times New Roman" panose="02020603050405020304" pitchFamily="18" charset="0"/>
                <a:cs typeface="Times New Roman" panose="02020603050405020304" pitchFamily="18" charset="0"/>
              </a:rPr>
              <a:t>Breadsell</a:t>
            </a:r>
            <a:r>
              <a:rPr lang="en-US" sz="900" b="1" dirty="0">
                <a:latin typeface="Times New Roman" panose="02020603050405020304" pitchFamily="18" charset="0"/>
                <a:cs typeface="Times New Roman" panose="02020603050405020304" pitchFamily="18" charset="0"/>
              </a:rPr>
              <a:t>, J.K., Byrne, J. and Morrison, G.M., (2020). The discrepancy between as-built and as-designed in energy efficient buildings: a rapid review. Sustainability, 12(16), p.6372.</a:t>
            </a:r>
          </a:p>
          <a:p>
            <a:pPr marL="0" indent="0" algn="just">
              <a:lnSpc>
                <a:spcPct val="170000"/>
              </a:lnSpc>
              <a:buNone/>
            </a:pPr>
            <a:r>
              <a:rPr lang="en-US" sz="900" b="1" dirty="0">
                <a:latin typeface="Times New Roman" panose="02020603050405020304" pitchFamily="18" charset="0"/>
                <a:cs typeface="Times New Roman" panose="02020603050405020304" pitchFamily="18" charset="0"/>
              </a:rPr>
              <a:t>Cooper, J., Stamford, L. and </a:t>
            </a:r>
            <a:r>
              <a:rPr lang="en-US" sz="900" b="1" dirty="0" err="1">
                <a:latin typeface="Times New Roman" panose="02020603050405020304" pitchFamily="18" charset="0"/>
                <a:cs typeface="Times New Roman" panose="02020603050405020304" pitchFamily="18" charset="0"/>
              </a:rPr>
              <a:t>Azapagic</a:t>
            </a:r>
            <a:r>
              <a:rPr lang="en-US" sz="900" b="1" dirty="0">
                <a:latin typeface="Times New Roman" panose="02020603050405020304" pitchFamily="18" charset="0"/>
                <a:cs typeface="Times New Roman" panose="02020603050405020304" pitchFamily="18" charset="0"/>
              </a:rPr>
              <a:t>, A., (2018). Economic viability of UK shale gas and potential impacts on the energy market up to 2030. Applied energy, 215, pp.577-590.</a:t>
            </a:r>
          </a:p>
          <a:p>
            <a:pPr marL="0" indent="0" algn="just">
              <a:lnSpc>
                <a:spcPct val="170000"/>
              </a:lnSpc>
              <a:buNone/>
            </a:pPr>
            <a:r>
              <a:rPr lang="en-US" sz="900" b="1" dirty="0" err="1">
                <a:latin typeface="Times New Roman" panose="02020603050405020304" pitchFamily="18" charset="0"/>
                <a:cs typeface="Times New Roman" panose="02020603050405020304" pitchFamily="18" charset="0"/>
              </a:rPr>
              <a:t>Elgamal</a:t>
            </a:r>
            <a:r>
              <a:rPr lang="en-US" sz="900" b="1" dirty="0">
                <a:latin typeface="Times New Roman" panose="02020603050405020304" pitchFamily="18" charset="0"/>
                <a:cs typeface="Times New Roman" panose="02020603050405020304" pitchFamily="18" charset="0"/>
              </a:rPr>
              <a:t>, A.H., Kocher-</a:t>
            </a:r>
            <a:r>
              <a:rPr lang="en-US" sz="900" b="1" dirty="0" err="1">
                <a:latin typeface="Times New Roman" panose="02020603050405020304" pitchFamily="18" charset="0"/>
                <a:cs typeface="Times New Roman" panose="02020603050405020304" pitchFamily="18" charset="0"/>
              </a:rPr>
              <a:t>Oberlehner</a:t>
            </a:r>
            <a:r>
              <a:rPr lang="en-US" sz="900" b="1" dirty="0">
                <a:latin typeface="Times New Roman" panose="02020603050405020304" pitchFamily="18" charset="0"/>
                <a:cs typeface="Times New Roman" panose="02020603050405020304" pitchFamily="18" charset="0"/>
              </a:rPr>
              <a:t>, G., </a:t>
            </a:r>
            <a:r>
              <a:rPr lang="en-US" sz="900" b="1" dirty="0" err="1">
                <a:latin typeface="Times New Roman" panose="02020603050405020304" pitchFamily="18" charset="0"/>
                <a:cs typeface="Times New Roman" panose="02020603050405020304" pitchFamily="18" charset="0"/>
              </a:rPr>
              <a:t>Robu</a:t>
            </a:r>
            <a:r>
              <a:rPr lang="en-US" sz="900" b="1" dirty="0">
                <a:latin typeface="Times New Roman" panose="02020603050405020304" pitchFamily="18" charset="0"/>
                <a:cs typeface="Times New Roman" panose="02020603050405020304" pitchFamily="18" charset="0"/>
              </a:rPr>
              <a:t>, V. and Andoni, M., (2019). Optimization of a multiple-scale renewable energy-based virtual power plant in the UK. Applied Energy, 256, p.113973.</a:t>
            </a:r>
          </a:p>
          <a:p>
            <a:pPr marL="0" indent="0" algn="just">
              <a:lnSpc>
                <a:spcPct val="170000"/>
              </a:lnSpc>
              <a:buNone/>
            </a:pPr>
            <a:r>
              <a:rPr lang="en-US" sz="900" b="1" dirty="0">
                <a:latin typeface="Times New Roman" panose="02020603050405020304" pitchFamily="18" charset="0"/>
                <a:cs typeface="Times New Roman" panose="02020603050405020304" pitchFamily="18" charset="0"/>
              </a:rPr>
              <a:t>Hardy, A., </a:t>
            </a:r>
            <a:r>
              <a:rPr lang="en-US" sz="900" b="1" dirty="0" err="1">
                <a:latin typeface="Times New Roman" panose="02020603050405020304" pitchFamily="18" charset="0"/>
                <a:cs typeface="Times New Roman" panose="02020603050405020304" pitchFamily="18" charset="0"/>
              </a:rPr>
              <a:t>Glew</a:t>
            </a:r>
            <a:r>
              <a:rPr lang="en-US" sz="900" b="1" dirty="0">
                <a:latin typeface="Times New Roman" panose="02020603050405020304" pitchFamily="18" charset="0"/>
                <a:cs typeface="Times New Roman" panose="02020603050405020304" pitchFamily="18" charset="0"/>
              </a:rPr>
              <a:t>, D. and Gorse, C., (2019). Assessing the equity and effectiveness of the GB energy price caps using smart meter data. Energy Policy, 127, pp.179-185.</a:t>
            </a:r>
          </a:p>
          <a:p>
            <a:pPr marL="0" indent="0" algn="just">
              <a:lnSpc>
                <a:spcPct val="170000"/>
              </a:lnSpc>
              <a:buNone/>
            </a:pPr>
            <a:r>
              <a:rPr lang="en-US" sz="900" b="1" dirty="0">
                <a:latin typeface="Times New Roman" panose="02020603050405020304" pitchFamily="18" charset="0"/>
                <a:cs typeface="Times New Roman" panose="02020603050405020304" pitchFamily="18" charset="0"/>
              </a:rPr>
              <a:t>Khan, A.N., Ahmed, H.Y., </a:t>
            </a:r>
            <a:r>
              <a:rPr lang="en-US" sz="900" b="1" dirty="0" err="1">
                <a:latin typeface="Times New Roman" panose="02020603050405020304" pitchFamily="18" charset="0"/>
                <a:cs typeface="Times New Roman" panose="02020603050405020304" pitchFamily="18" charset="0"/>
              </a:rPr>
              <a:t>Zeghid</a:t>
            </a:r>
            <a:r>
              <a:rPr lang="en-US" sz="900" b="1" dirty="0">
                <a:latin typeface="Times New Roman" panose="02020603050405020304" pitchFamily="18" charset="0"/>
                <a:cs typeface="Times New Roman" panose="02020603050405020304" pitchFamily="18" charset="0"/>
              </a:rPr>
              <a:t>, M., Imtiaz, W.A. and Khan, Z.H., (2021). Link congestion aware proactive routing for dynamic traffic in elastic optical networks. IEEE Photonics Journal, 13(1), pp.1-15.</a:t>
            </a:r>
          </a:p>
          <a:p>
            <a:pPr marL="0" indent="0" algn="just">
              <a:lnSpc>
                <a:spcPct val="170000"/>
              </a:lnSpc>
              <a:buNone/>
            </a:pPr>
            <a:r>
              <a:rPr lang="en-US" sz="900" b="1" dirty="0">
                <a:latin typeface="Times New Roman" panose="02020603050405020304" pitchFamily="18" charset="0"/>
                <a:cs typeface="Times New Roman" panose="02020603050405020304" pitchFamily="18" charset="0"/>
              </a:rPr>
              <a:t>Zhou, Y., </a:t>
            </a:r>
            <a:r>
              <a:rPr lang="en-US" sz="900" b="1" dirty="0" err="1">
                <a:latin typeface="Times New Roman" panose="02020603050405020304" pitchFamily="18" charset="0"/>
                <a:cs typeface="Times New Roman" panose="02020603050405020304" pitchFamily="18" charset="0"/>
              </a:rPr>
              <a:t>Shahroudi</a:t>
            </a:r>
            <a:r>
              <a:rPr lang="en-US" sz="900" b="1" dirty="0">
                <a:latin typeface="Times New Roman" panose="02020603050405020304" pitchFamily="18" charset="0"/>
                <a:cs typeface="Times New Roman" panose="02020603050405020304" pitchFamily="18" charset="0"/>
              </a:rPr>
              <a:t>, N., Zhu, T., Iturbide-Sanchez, F., Maddy, E.S., </a:t>
            </a:r>
            <a:r>
              <a:rPr lang="en-US" sz="900" b="1" dirty="0" err="1">
                <a:latin typeface="Times New Roman" panose="02020603050405020304" pitchFamily="18" charset="0"/>
                <a:cs typeface="Times New Roman" panose="02020603050405020304" pitchFamily="18" charset="0"/>
              </a:rPr>
              <a:t>Boukabara</a:t>
            </a:r>
            <a:r>
              <a:rPr lang="en-US" sz="900" b="1" dirty="0">
                <a:latin typeface="Times New Roman" panose="02020603050405020304" pitchFamily="18" charset="0"/>
                <a:cs typeface="Times New Roman" panose="02020603050405020304" pitchFamily="18" charset="0"/>
              </a:rPr>
              <a:t>, S.A., Ide, K. and Hoffman, R.N., (2021). A preliminary assessment of the value and impact of multiple configurations of constellations of EON-MW, a proposed 12U microwave sounder CubeSat for global NWP. Tellus A: Dynamic Meteorology and Oceanography, 73(1), pp.1-26.</a:t>
            </a:r>
          </a:p>
          <a:p>
            <a:pPr marL="0" indent="0" algn="just">
              <a:lnSpc>
                <a:spcPct val="170000"/>
              </a:lnSpc>
              <a:buNone/>
            </a:pPr>
            <a:r>
              <a:rPr lang="en-US" sz="900" b="1" dirty="0">
                <a:latin typeface="Times New Roman" panose="02020603050405020304" pitchFamily="18" charset="0"/>
                <a:cs typeface="Times New Roman" panose="02020603050405020304" pitchFamily="18" charset="0"/>
              </a:rPr>
              <a:t>Cai, S., Zhao, X., </a:t>
            </a:r>
            <a:r>
              <a:rPr lang="en-US" sz="900" b="1" dirty="0" err="1">
                <a:latin typeface="Times New Roman" panose="02020603050405020304" pitchFamily="18" charset="0"/>
                <a:cs typeface="Times New Roman" panose="02020603050405020304" pitchFamily="18" charset="0"/>
              </a:rPr>
              <a:t>Pittelkow</a:t>
            </a:r>
            <a:r>
              <a:rPr lang="en-US" sz="900" b="1" dirty="0">
                <a:latin typeface="Times New Roman" panose="02020603050405020304" pitchFamily="18" charset="0"/>
                <a:cs typeface="Times New Roman" panose="02020603050405020304" pitchFamily="18" charset="0"/>
              </a:rPr>
              <a:t>, C.M., Fan, M., Zhang, X. and Yan, X., (2023). Optimal nitrogen rate strategy for sustainable rice production in China. Nature, 615(7950), pp.73-79.</a:t>
            </a:r>
          </a:p>
          <a:p>
            <a:pPr marL="0" indent="0" algn="just">
              <a:lnSpc>
                <a:spcPct val="170000"/>
              </a:lnSpc>
              <a:buNone/>
            </a:pPr>
            <a:r>
              <a:rPr lang="en-US" sz="900" b="1" dirty="0">
                <a:latin typeface="Times New Roman" panose="02020603050405020304" pitchFamily="18" charset="0"/>
                <a:cs typeface="Times New Roman" panose="02020603050405020304" pitchFamily="18" charset="0"/>
              </a:rPr>
              <a:t>Park, M., Upton, D., Blackmon, M., Dixon, V., Craver, S., Neal, D. and Perkins, D., (2018). </a:t>
            </a:r>
            <a:r>
              <a:rPr lang="en-US" sz="900" b="1" dirty="0" err="1">
                <a:latin typeface="Times New Roman" panose="02020603050405020304" pitchFamily="18" charset="0"/>
                <a:cs typeface="Times New Roman" panose="02020603050405020304" pitchFamily="18" charset="0"/>
              </a:rPr>
              <a:t>Anacardic</a:t>
            </a:r>
            <a:r>
              <a:rPr lang="en-US" sz="900" b="1" dirty="0">
                <a:latin typeface="Times New Roman" panose="02020603050405020304" pitchFamily="18" charset="0"/>
                <a:cs typeface="Times New Roman" panose="02020603050405020304" pitchFamily="18" charset="0"/>
              </a:rPr>
              <a:t> acid inhibits pancreatic cancer cell growth, and potentiates chemotherapeutic effect by Chmp1A-ATM-p53 signaling pathway. BMC complementary and alternative medicine, 18, pp.1-10.</a:t>
            </a:r>
          </a:p>
          <a:p>
            <a:pPr marL="0" indent="0" algn="just">
              <a:lnSpc>
                <a:spcPct val="170000"/>
              </a:lnSpc>
              <a:buNone/>
            </a:pPr>
            <a:r>
              <a:rPr lang="en-US" sz="900" b="1" dirty="0" err="1">
                <a:latin typeface="Times New Roman" panose="02020603050405020304" pitchFamily="18" charset="0"/>
                <a:cs typeface="Times New Roman" panose="02020603050405020304" pitchFamily="18" charset="0"/>
              </a:rPr>
              <a:t>Mogaji</a:t>
            </a:r>
            <a:r>
              <a:rPr lang="en-US" sz="900" b="1" dirty="0">
                <a:latin typeface="Times New Roman" panose="02020603050405020304" pitchFamily="18" charset="0"/>
                <a:cs typeface="Times New Roman" panose="02020603050405020304" pitchFamily="18" charset="0"/>
              </a:rPr>
              <a:t>, E., </a:t>
            </a:r>
            <a:r>
              <a:rPr lang="en-US" sz="900" b="1" dirty="0" err="1">
                <a:latin typeface="Times New Roman" panose="02020603050405020304" pitchFamily="18" charset="0"/>
                <a:cs typeface="Times New Roman" panose="02020603050405020304" pitchFamily="18" charset="0"/>
              </a:rPr>
              <a:t>Ukpabi</a:t>
            </a:r>
            <a:r>
              <a:rPr lang="en-US" sz="900" b="1" dirty="0">
                <a:latin typeface="Times New Roman" panose="02020603050405020304" pitchFamily="18" charset="0"/>
                <a:cs typeface="Times New Roman" panose="02020603050405020304" pitchFamily="18" charset="0"/>
              </a:rPr>
              <a:t>, D. and </a:t>
            </a:r>
            <a:r>
              <a:rPr lang="en-US" sz="900" b="1" dirty="0" err="1">
                <a:latin typeface="Times New Roman" panose="02020603050405020304" pitchFamily="18" charset="0"/>
                <a:cs typeface="Times New Roman" panose="02020603050405020304" pitchFamily="18" charset="0"/>
              </a:rPr>
              <a:t>Olaleye</a:t>
            </a:r>
            <a:r>
              <a:rPr lang="en-US" sz="900" b="1" dirty="0">
                <a:latin typeface="Times New Roman" panose="02020603050405020304" pitchFamily="18" charset="0"/>
                <a:cs typeface="Times New Roman" panose="02020603050405020304" pitchFamily="18" charset="0"/>
              </a:rPr>
              <a:t>, S., (2018), July. Examining Consumer-Brand Relationships in the UK Energy Sector: A Social Media Perspective. In Academy of Marketing Annual Conference Proceedings, 3rd-5th July, University of Stirling, Stirling, Scotland.</a:t>
            </a:r>
          </a:p>
        </p:txBody>
      </p:sp>
    </p:spTree>
    <p:extLst>
      <p:ext uri="{BB962C8B-B14F-4D97-AF65-F5344CB8AC3E}">
        <p14:creationId xmlns:p14="http://schemas.microsoft.com/office/powerpoint/2010/main" val="14753728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2995</Words>
  <Application>Microsoft Office PowerPoint</Application>
  <PresentationFormat>Widescreen</PresentationFormat>
  <Paragraphs>237</Paragraphs>
  <Slides>16</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Aptos Display</vt:lpstr>
      <vt:lpstr>Arial</vt:lpstr>
      <vt:lpstr>Calibri</vt:lpstr>
      <vt:lpstr>Times New Roman</vt:lpstr>
      <vt:lpstr>office theme</vt:lpstr>
      <vt:lpstr>   </vt:lpstr>
      <vt:lpstr>Table of Content </vt:lpstr>
      <vt:lpstr>Introduction</vt:lpstr>
      <vt:lpstr>Organizational Structure</vt:lpstr>
      <vt:lpstr>Functions of the Organization</vt:lpstr>
      <vt:lpstr>Internal Environment</vt:lpstr>
      <vt:lpstr>PESTLE Analysis - Political Factors</vt:lpstr>
      <vt:lpstr>PESTLE Analysis - Economic Factors</vt:lpstr>
      <vt:lpstr>PESTLE Analysis - Social Factors</vt:lpstr>
      <vt:lpstr>PESTLE Analysis - Technological Factors</vt:lpstr>
      <vt:lpstr>PESTLE Analysis - Legal Factors</vt:lpstr>
      <vt:lpstr>PESTLE Analysis - Environmental Factors</vt:lpstr>
      <vt:lpstr>Stakeholders</vt:lpstr>
      <vt:lpstr>Corporate Culture, Ethics, and CSR</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2024-07-06T12:26:31Z</dcterms:created>
  <dcterms:modified xsi:type="dcterms:W3CDTF">2024-07-14T15:23:13Z</dcterms:modified>
</cp:coreProperties>
</file>