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FBFD63-DD40-43AE-8AA2-083B5A9CBBB0}" v="23" dt="2026-03-27T06:28:16.030"/>
    <p1510:client id="{AA22763A-98D1-438B-9B53-B918E911F865}" v="5" dt="2026-03-26T20:08:18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1" autoAdjust="0"/>
    <p:restoredTop sz="94660"/>
  </p:normalViewPr>
  <p:slideViewPr>
    <p:cSldViewPr snapToGrid="0">
      <p:cViewPr>
        <p:scale>
          <a:sx n="90" d="100"/>
          <a:sy n="90" d="100"/>
        </p:scale>
        <p:origin x="33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jem boumtiri" userId="7b067b5ff51f17e3" providerId="LiveId" clId="{9532A97D-DF7D-4C1B-860A-62ED6D5DB343}"/>
    <pc:docChg chg="undo custSel addSld modSld sldOrd">
      <pc:chgData name="najem boumtiri" userId="7b067b5ff51f17e3" providerId="LiveId" clId="{9532A97D-DF7D-4C1B-860A-62ED6D5DB343}" dt="2026-03-27T06:28:16.030" v="209"/>
      <pc:docMkLst>
        <pc:docMk/>
      </pc:docMkLst>
      <pc:sldChg chg="modSp mod modAnim">
        <pc:chgData name="najem boumtiri" userId="7b067b5ff51f17e3" providerId="LiveId" clId="{9532A97D-DF7D-4C1B-860A-62ED6D5DB343}" dt="2026-03-27T06:28:16.030" v="209"/>
        <pc:sldMkLst>
          <pc:docMk/>
          <pc:sldMk cId="998632717" sldId="257"/>
        </pc:sldMkLst>
        <pc:spChg chg="mod">
          <ac:chgData name="najem boumtiri" userId="7b067b5ff51f17e3" providerId="LiveId" clId="{9532A97D-DF7D-4C1B-860A-62ED6D5DB343}" dt="2026-03-26T20:37:43.706" v="94" actId="1076"/>
          <ac:spMkLst>
            <pc:docMk/>
            <pc:sldMk cId="998632717" sldId="257"/>
            <ac:spMk id="55" creationId="{96F842C2-5E0E-E342-4929-4817F251E80D}"/>
          </ac:spMkLst>
        </pc:spChg>
        <pc:picChg chg="mod">
          <ac:chgData name="najem boumtiri" userId="7b067b5ff51f17e3" providerId="LiveId" clId="{9532A97D-DF7D-4C1B-860A-62ED6D5DB343}" dt="2026-03-27T06:27:51.790" v="208" actId="1076"/>
          <ac:picMkLst>
            <pc:docMk/>
            <pc:sldMk cId="998632717" sldId="257"/>
            <ac:picMk id="33" creationId="{2BE367F1-A9D7-E193-F80D-9E612C73ECCE}"/>
          </ac:picMkLst>
        </pc:picChg>
      </pc:sldChg>
      <pc:sldChg chg="addSp delSp modSp new mod ord">
        <pc:chgData name="najem boumtiri" userId="7b067b5ff51f17e3" providerId="LiveId" clId="{9532A97D-DF7D-4C1B-860A-62ED6D5DB343}" dt="2026-03-27T06:27:11.506" v="204" actId="1076"/>
        <pc:sldMkLst>
          <pc:docMk/>
          <pc:sldMk cId="2246236394" sldId="258"/>
        </pc:sldMkLst>
        <pc:spChg chg="add mod">
          <ac:chgData name="najem boumtiri" userId="7b067b5ff51f17e3" providerId="LiveId" clId="{9532A97D-DF7D-4C1B-860A-62ED6D5DB343}" dt="2026-03-27T06:26:52.258" v="201" actId="255"/>
          <ac:spMkLst>
            <pc:docMk/>
            <pc:sldMk cId="2246236394" sldId="258"/>
            <ac:spMk id="2" creationId="{34E08CF1-AD5C-1218-77E2-709DBDA63E17}"/>
          </ac:spMkLst>
        </pc:spChg>
        <pc:spChg chg="add mod">
          <ac:chgData name="najem boumtiri" userId="7b067b5ff51f17e3" providerId="LiveId" clId="{9532A97D-DF7D-4C1B-860A-62ED6D5DB343}" dt="2026-03-27T06:19:20.697" v="156"/>
          <ac:spMkLst>
            <pc:docMk/>
            <pc:sldMk cId="2246236394" sldId="258"/>
            <ac:spMk id="5" creationId="{42DED51A-CD34-7FEC-9CC7-03EBF667FD0E}"/>
          </ac:spMkLst>
        </pc:spChg>
        <pc:spChg chg="add del mod">
          <ac:chgData name="najem boumtiri" userId="7b067b5ff51f17e3" providerId="LiveId" clId="{9532A97D-DF7D-4C1B-860A-62ED6D5DB343}" dt="2026-03-27T06:21:55.003" v="170" actId="478"/>
          <ac:spMkLst>
            <pc:docMk/>
            <pc:sldMk cId="2246236394" sldId="258"/>
            <ac:spMk id="7" creationId="{F54C30DF-D7A9-0609-6E1E-AC2B8B457D74}"/>
          </ac:spMkLst>
        </pc:spChg>
        <pc:spChg chg="add mod">
          <ac:chgData name="najem boumtiri" userId="7b067b5ff51f17e3" providerId="LiveId" clId="{9532A97D-DF7D-4C1B-860A-62ED6D5DB343}" dt="2026-03-27T06:27:11.506" v="204" actId="1076"/>
          <ac:spMkLst>
            <pc:docMk/>
            <pc:sldMk cId="2246236394" sldId="258"/>
            <ac:spMk id="8" creationId="{F8CA1BE8-5F5F-69C9-B9E6-65E517F32E23}"/>
          </ac:spMkLst>
        </pc:spChg>
        <pc:graphicFrameChg chg="add mod">
          <ac:chgData name="najem boumtiri" userId="7b067b5ff51f17e3" providerId="LiveId" clId="{9532A97D-DF7D-4C1B-860A-62ED6D5DB343}" dt="2026-03-27T06:19:14.403" v="155"/>
          <ac:graphicFrameMkLst>
            <pc:docMk/>
            <pc:sldMk cId="2246236394" sldId="258"/>
            <ac:graphicFrameMk id="4" creationId="{51527A60-FAF2-49C8-51CD-B8671B30D70D}"/>
          </ac:graphicFrameMkLst>
        </pc:graphicFrameChg>
        <pc:graphicFrameChg chg="add mod modGraphic">
          <ac:chgData name="najem boumtiri" userId="7b067b5ff51f17e3" providerId="LiveId" clId="{9532A97D-DF7D-4C1B-860A-62ED6D5DB343}" dt="2026-03-27T06:27:05.738" v="203" actId="1076"/>
          <ac:graphicFrameMkLst>
            <pc:docMk/>
            <pc:sldMk cId="2246236394" sldId="258"/>
            <ac:graphicFrameMk id="6" creationId="{A14EFAEE-2858-466B-022E-39911E7B4AD1}"/>
          </ac:graphicFrameMkLst>
        </pc:graphicFrameChg>
        <pc:picChg chg="add mod">
          <ac:chgData name="najem boumtiri" userId="7b067b5ff51f17e3" providerId="LiveId" clId="{9532A97D-DF7D-4C1B-860A-62ED6D5DB343}" dt="2026-03-27T06:26:00.883" v="196" actId="1076"/>
          <ac:picMkLst>
            <pc:docMk/>
            <pc:sldMk cId="2246236394" sldId="258"/>
            <ac:picMk id="3" creationId="{5E466A9B-2C8C-D80F-A5DB-261FF7F4984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7D41D-8B35-41AB-98C8-8A97B1C3C3D7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D19701-EEFA-4D58-9ABC-071DE3D03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232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D19701-EEFA-4D58-9ABC-071DE3D032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256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1CCA6-34F0-37BB-CD37-1EFDE9AC7F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2898D-CFAB-BC56-C8A9-9BD8D22653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51B61-BB8E-B154-0DF7-AE3661E4D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7BE4C-BF79-17CE-6598-79B92B3F4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D05F7D-24A6-E3A2-F00D-6416BF263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15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94704-598C-1E07-C95D-811A3C2F0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BCAEB-9035-0D38-3492-96249F346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9C201-1559-6583-9CC4-970E7D1BB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243F14-58D0-889F-B383-8DDA49A6D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DB23D-078B-B3A1-3814-B3EA418C9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207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8FB60-F9A4-FD9A-A0C0-7FB121EDC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6A00B-F5CE-3E10-42DD-57731350F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9C5F2-A3E4-D195-1EAF-E3F7DC338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73D148-F0A8-258C-7B64-8A7F90939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51716-8F0F-8C95-B16B-765DD3342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855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FCC84-5CB3-682C-3563-023C35DA0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8E75B-5083-EAFE-74DE-4D7202535D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1827D-6EF9-DA08-9E09-723F34CDDE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552F7E-9160-3DED-11DD-6F4986147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1FD332-7373-B9AF-8603-E08DFEABB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5AB08-BAF1-5442-C242-5D71057D5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16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F294F-6C64-D773-E978-40BB905C1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661C8A-BC7A-288A-32C1-C560EBB63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5D9A3-FB5C-2B31-3A6B-CF29696EF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8B29EF-92C8-FF8C-C5D1-F8FFF4063A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8D9D88-577D-257D-FDDF-CE002DDEB0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078AF6-BAC5-D7EA-C402-C61567B30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89F7FA-D38C-06F0-84F8-F7D55A011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F3438F-3F6F-95BD-3DB6-D463BC31B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23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33D46-AED4-0B2D-9F7D-F53B16AF8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25AA20-5C0C-5A1B-F27E-687460F7E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89FC76-EBD0-86F5-C865-473658A92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038E88-457D-1428-7892-C845F452A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85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A67522-A5DA-8DC2-6F2A-1187EB8B2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530F06-657D-E883-CD8D-E6D6DCCA3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C5493-EAE9-0386-0317-F508EBBC0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3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0FF9A-4BDF-8F2F-704E-A83F2CAB6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9AC5B-6FA3-3E31-93F5-B410E609F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501022-346F-441C-D911-5FCFB58750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C0EE4-FC10-027D-E90D-31050484B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92482B-E7E5-7DE5-625D-4E1B44124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576FA-92A4-A3A1-13D2-4CB7DB446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34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6508C-1F98-8DC1-3A0E-BCFEF2934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08A1C7-3447-1254-E38E-853EA10B64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67BAD-5329-98FD-E6F3-CBD7F37CA8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E1F54D-70C3-AAB0-6142-B5CEBC616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A97E18-4ECC-3667-0F81-FF497DFC6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30C81-1513-9A84-BCB1-0C6B619EB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909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A6F6D-3263-4FFD-74A5-03D7E5506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236DF0-7559-58C8-12A0-2DA6B662FE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D72FD-E536-2AA2-BA3F-628A3F6C6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36D86-9883-D0F1-DDA5-27941DD69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26708E-C23C-ACB3-DDBE-269A11A91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55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DE40EF-0F03-D5FA-DB41-789A7D7F86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E5FA4C-994C-95B6-AA85-767AE7CE08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4280C-A255-8A40-C4C9-BF9F9BF97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9910E-C13E-BD98-AE8B-11E38DA11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1C126-2D4F-BA83-4196-52550B488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801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2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BA6D3C-7D06-5DAE-8BB8-7DB256C45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B1A1E-0994-2C53-A367-2D15C7462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8C4BA-9EF5-8407-57D6-55823801CF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D3C06C-1F5D-4F2B-A323-5DEE82B0620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46FCC-B092-FF60-A25E-8C92A2AF79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E5F6D-9578-D92C-C9D6-F395AF8B2F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5B82BC-CF52-4F96-BD5E-6AC6840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46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9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12" Type="http://schemas.openxmlformats.org/officeDocument/2006/relationships/image" Target="../media/image8.svg"/><Relationship Id="rId2" Type="http://schemas.microsoft.com/office/2007/relationships/media" Target="../media/media1.m4a"/><Relationship Id="rId16" Type="http://schemas.openxmlformats.org/officeDocument/2006/relationships/image" Target="../media/image12.png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11" Type="http://schemas.openxmlformats.org/officeDocument/2006/relationships/image" Target="../media/image7.svg"/><Relationship Id="rId5" Type="http://schemas.openxmlformats.org/officeDocument/2006/relationships/image" Target="../media/image1.png"/><Relationship Id="rId15" Type="http://schemas.openxmlformats.org/officeDocument/2006/relationships/image" Target="../media/image11.svg"/><Relationship Id="rId10" Type="http://schemas.openxmlformats.org/officeDocument/2006/relationships/image" Target="../media/image6.sv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svg"/><Relationship Id="rId1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E08CF1-AD5C-1218-77E2-709DBDA63E17}"/>
              </a:ext>
            </a:extLst>
          </p:cNvPr>
          <p:cNvSpPr txBox="1"/>
          <p:nvPr/>
        </p:nvSpPr>
        <p:spPr>
          <a:xfrm>
            <a:off x="1195007" y="-47152"/>
            <a:ext cx="10592274" cy="2736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1400" b="1" dirty="0"/>
              <a:t>MODULE CODE: </a:t>
            </a:r>
            <a:r>
              <a:rPr lang="en-GB" sz="1400" cap="all" dirty="0"/>
              <a:t>ECPT6009/ECPT7006</a:t>
            </a:r>
            <a:endParaRPr lang="en-GB" sz="1400" dirty="0"/>
          </a:p>
          <a:p>
            <a:r>
              <a:rPr lang="en-GB" sz="1400" b="1" dirty="0"/>
              <a:t>ASSESSMENT COMPONENT: </a:t>
            </a:r>
            <a:r>
              <a:rPr lang="en-GB" sz="1400" dirty="0"/>
              <a:t>Poster presentation</a:t>
            </a:r>
          </a:p>
          <a:p>
            <a:r>
              <a:rPr lang="en-GB" sz="1400" b="1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STUDENT NAME:</a:t>
            </a:r>
            <a:r>
              <a:rPr lang="en-GB" sz="14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 Najem Boumtiri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400" b="1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STUDENT NUMBER: </a:t>
            </a:r>
            <a:r>
              <a:rPr lang="en-GB" sz="14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1150231</a:t>
            </a:r>
          </a:p>
          <a:p>
            <a:pPr>
              <a:lnSpc>
                <a:spcPct val="106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 descr="A close-up of black text&#10;&#10;AI-generated content may be incorrect.">
            <a:extLst>
              <a:ext uri="{FF2B5EF4-FFF2-40B4-BE49-F238E27FC236}">
                <a16:creationId xmlns:a16="http://schemas.microsoft.com/office/drawing/2014/main" id="{5E466A9B-2C8C-D80F-A5DB-261FF7F49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778" y="102107"/>
            <a:ext cx="2257425" cy="89662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14EFAEE-2858-466B-022E-39911E7B4A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991483"/>
              </p:ext>
            </p:extLst>
          </p:nvPr>
        </p:nvGraphicFramePr>
        <p:xfrm>
          <a:off x="1275907" y="2030818"/>
          <a:ext cx="6730409" cy="3494515"/>
        </p:xfrm>
        <a:graphic>
          <a:graphicData uri="http://schemas.openxmlformats.org/drawingml/2006/table">
            <a:tbl>
              <a:tblPr firstRow="1" firstCol="1" bandRow="1"/>
              <a:tblGrid>
                <a:gridCol w="1733167">
                  <a:extLst>
                    <a:ext uri="{9D8B030D-6E8A-4147-A177-3AD203B41FA5}">
                      <a16:colId xmlns:a16="http://schemas.microsoft.com/office/drawing/2014/main" val="410718979"/>
                    </a:ext>
                  </a:extLst>
                </a:gridCol>
                <a:gridCol w="3168458">
                  <a:extLst>
                    <a:ext uri="{9D8B030D-6E8A-4147-A177-3AD203B41FA5}">
                      <a16:colId xmlns:a16="http://schemas.microsoft.com/office/drawing/2014/main" val="1357285680"/>
                    </a:ext>
                  </a:extLst>
                </a:gridCol>
                <a:gridCol w="1828784">
                  <a:extLst>
                    <a:ext uri="{9D8B030D-6E8A-4147-A177-3AD203B41FA5}">
                      <a16:colId xmlns:a16="http://schemas.microsoft.com/office/drawing/2014/main" val="993013548"/>
                    </a:ext>
                  </a:extLst>
                </a:gridCol>
              </a:tblGrid>
              <a:tr h="5304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RESEARCH</a:t>
                      </a:r>
                      <a:endParaRPr lang="en-GB" sz="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support you in research, including searching for bibliography, using tools to summarise, compare and interrogate materials.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☒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242789"/>
                  </a:ext>
                </a:extLst>
              </a:tr>
              <a:tr h="5304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STRUCTURE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☒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5282494"/>
                  </a:ext>
                </a:extLst>
              </a:tr>
              <a:tr h="5304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PROOFREADING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check your own text/creation for grammatical and syntactical mistakes, including rephrasing of your own work within specific standards.</a:t>
                      </a:r>
                      <a:endParaRPr lang="en-GB" sz="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☒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7652303"/>
                  </a:ext>
                </a:extLst>
              </a:tr>
              <a:tr h="5304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WRITING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create text for submission.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☒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163187"/>
                  </a:ext>
                </a:extLst>
              </a:tr>
              <a:tr h="5304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CREATIVE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☒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843111"/>
                  </a:ext>
                </a:extLst>
              </a:tr>
              <a:tr h="5304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PROGRAMING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create and check code.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500" kern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☒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6973895"/>
                  </a:ext>
                </a:extLst>
              </a:tr>
              <a:tr h="311527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NONE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are not allowed to use </a:t>
                      </a:r>
                      <a:r>
                        <a:rPr lang="en-GB" sz="500" b="1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any</a:t>
                      </a:r>
                      <a:r>
                        <a:rPr lang="en-GB" sz="500" ker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type of Generative AI support. This includes research support, structure support, writing/proofreading support and creative support.</a:t>
                      </a:r>
                      <a:endParaRPr lang="en-GB" sz="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6233" marR="362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 dirty="0"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☐</a:t>
                      </a:r>
                      <a:endParaRPr lang="en-GB" sz="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500" kern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7268" marR="372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843117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8CA1BE8-5F5F-69C9-B9E6-65E517F32E23}"/>
              </a:ext>
            </a:extLst>
          </p:cNvPr>
          <p:cNvSpPr txBox="1"/>
          <p:nvPr/>
        </p:nvSpPr>
        <p:spPr>
          <a:xfrm>
            <a:off x="1237934" y="5585444"/>
            <a:ext cx="7095212" cy="11076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100" b="1" u="sng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 Acknowledgement  </a:t>
            </a:r>
            <a:r>
              <a:rPr lang="en-GB" sz="1100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100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I confirm that I have not used any AI tools in the research and creation of this assignment. 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100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confirm that I have not presented any AI generated materials as my own work. 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confirm that I have copies of my drafts, notes, and other resources I used, which I may be asked to provide in evidence. 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246236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9FDB37-352C-23CE-D2B4-EE7A8CF9AE05}"/>
              </a:ext>
            </a:extLst>
          </p:cNvPr>
          <p:cNvSpPr txBox="1"/>
          <p:nvPr/>
        </p:nvSpPr>
        <p:spPr>
          <a:xfrm>
            <a:off x="0" y="0"/>
            <a:ext cx="12123963" cy="461665"/>
          </a:xfrm>
          <a:prstGeom prst="rect">
            <a:avLst/>
          </a:prstGeom>
          <a:gradFill flip="none" rotWithShape="1">
            <a:gsLst>
              <a:gs pos="91000">
                <a:schemeClr val="tx2">
                  <a:lumMod val="25000"/>
                  <a:lumOff val="75000"/>
                </a:schemeClr>
              </a:gs>
              <a:gs pos="100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effectLst>
            <a:softEdge rad="127000"/>
          </a:effectLst>
        </p:spPr>
        <p:txBody>
          <a:bodyPr wrap="square" rtlCol="0">
            <a:spAutoFit/>
          </a:bodyPr>
          <a:lstStyle/>
          <a:p>
            <a:r>
              <a:rPr lang="en-GB" sz="2400" b="1">
                <a:latin typeface="Bodoni MT Condensed" panose="02070606080606020203" pitchFamily="18" charset="0"/>
              </a:rPr>
              <a:t>        An Investigation into the Effects of New Migration Laws on Refugee ESOL Learners: Inclusive or Exclusive?</a:t>
            </a:r>
          </a:p>
        </p:txBody>
      </p:sp>
      <p:sp>
        <p:nvSpPr>
          <p:cNvPr id="10" name="AutoShape 2" descr="Image result for immigration policy uk">
            <a:extLst>
              <a:ext uri="{FF2B5EF4-FFF2-40B4-BE49-F238E27FC236}">
                <a16:creationId xmlns:a16="http://schemas.microsoft.com/office/drawing/2014/main" id="{1622A97E-B43D-7FB0-29C4-79A7EED059B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4" descr="Image result for immigration policy uk">
            <a:extLst>
              <a:ext uri="{FF2B5EF4-FFF2-40B4-BE49-F238E27FC236}">
                <a16:creationId xmlns:a16="http://schemas.microsoft.com/office/drawing/2014/main" id="{7130E907-A13F-0B3B-A8D2-A117D381C3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8037" y="1800225"/>
            <a:ext cx="6161314" cy="89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FF1E6F-81CD-42D6-F70C-55F135EF2211}"/>
              </a:ext>
            </a:extLst>
          </p:cNvPr>
          <p:cNvSpPr txBox="1"/>
          <p:nvPr/>
        </p:nvSpPr>
        <p:spPr>
          <a:xfrm>
            <a:off x="68036" y="371682"/>
            <a:ext cx="7145564" cy="584775"/>
          </a:xfrm>
          <a:prstGeom prst="rect">
            <a:avLst/>
          </a:prstGeom>
          <a:noFill/>
          <a:effectLst>
            <a:softEdge rad="3175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masis MT Pro" panose="02040504050005020304" pitchFamily="18" charset="0"/>
              </a:rPr>
              <a:t>Name : Najem Boumtiri   </a:t>
            </a:r>
            <a:r>
              <a:rPr lang="en-GB" sz="1600" dirty="0">
                <a:solidFill>
                  <a:schemeClr val="tx2">
                    <a:lumMod val="90000"/>
                    <a:lumOff val="10000"/>
                  </a:schemeClr>
                </a:solidFill>
                <a:latin typeface="Amasis MT Pro" panose="02040504050005020304" pitchFamily="18" charset="0"/>
              </a:rPr>
              <a:t>/ 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masis MT Pro" panose="02040504050005020304" pitchFamily="18" charset="0"/>
              </a:rPr>
              <a:t>1150231</a:t>
            </a:r>
          </a:p>
          <a:p>
            <a:r>
              <a:rPr lang="en-GB" sz="1400" b="1" kern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masis MT Pro" panose="020405040500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MODULE CODE: </a:t>
            </a:r>
            <a:r>
              <a:rPr lang="en-GB" sz="1400" b="1" kern="0" cap="all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masis MT Pro" panose="020405040500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ECPT7006</a:t>
            </a:r>
            <a:r>
              <a:rPr lang="en-GB" sz="1400" kern="0" cap="all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masis MT Pro" panose="020405040500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masis MT Pro" panose="02040504050005020304" pitchFamily="18" charset="0"/>
                <a:ea typeface="Calibri" panose="020F0502020204030204" pitchFamily="34" charset="0"/>
              </a:rPr>
              <a:t>Assignment Title: Poster presentation </a:t>
            </a:r>
            <a:endParaRPr lang="en-GB" sz="1600" b="1" dirty="0">
              <a:solidFill>
                <a:schemeClr val="tx2">
                  <a:lumMod val="90000"/>
                  <a:lumOff val="10000"/>
                </a:schemeClr>
              </a:solidFill>
              <a:latin typeface="Amasis MT Pro" panose="02040504050005020304" pitchFamily="18" charset="0"/>
            </a:endParaRPr>
          </a:p>
        </p:txBody>
      </p:sp>
      <p:pic>
        <p:nvPicPr>
          <p:cNvPr id="14" name="Picture 13" descr="A close-up of black text&#10;&#10;AI-generated content may be incorrect.">
            <a:extLst>
              <a:ext uri="{FF2B5EF4-FFF2-40B4-BE49-F238E27FC236}">
                <a16:creationId xmlns:a16="http://schemas.microsoft.com/office/drawing/2014/main" id="{369B3A55-F122-62FE-684F-C27DCC7F24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261" y="448235"/>
            <a:ext cx="1730955" cy="57374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8AAA628-D6B3-0BA9-31D9-97C136564E0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0011868" y="478119"/>
            <a:ext cx="2018767" cy="47811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8" name="Rectangle 5">
            <a:extLst>
              <a:ext uri="{FF2B5EF4-FFF2-40B4-BE49-F238E27FC236}">
                <a16:creationId xmlns:a16="http://schemas.microsoft.com/office/drawing/2014/main" id="{F70B7AE5-EEAC-AB2C-3D12-01281F6AF9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9301" y="1215449"/>
            <a:ext cx="7408600" cy="1169551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5000"/>
                  <a:lumOff val="95000"/>
                </a:schemeClr>
              </a:gs>
              <a:gs pos="74000">
                <a:schemeClr val="accent4">
                  <a:lumMod val="45000"/>
                  <a:lumOff val="55000"/>
                </a:scheme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noFill/>
          </a:ln>
          <a:effectLst>
            <a:softEdge rad="6350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Slab SemiBold" panose="020F0502020204030204" pitchFamily="34" charset="0"/>
              </a:rPr>
              <a:t>Tension exists between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Slab SemiBold" panose="020F0502020204030204" pitchFamily="34" charset="0"/>
              </a:rPr>
              <a:t>UK restriction vs Welsh inclusion policies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Slab SemiBold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Slab SemiBold" panose="020F0502020204030204" pitchFamily="34" charset="0"/>
              </a:rPr>
              <a:t>Refugee learners rely on ESOL for integration, employment, and participation in society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Slab SemiBold" panose="020F0502020204030204" pitchFamily="34" charset="0"/>
              </a:rPr>
              <a:t>Recent UK migration laws (2022–2025) have changed access conditions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lang="en-US" altLang="en-US" sz="1400" dirty="0">
                <a:latin typeface="Aptos Slab SemiBold" panose="020F0502020204030204" pitchFamily="34" charset="0"/>
              </a:rPr>
              <a:t>Wales promotes inclusion through the Nation of Sanctuary plan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Slab SemiBold" panose="020F0502020204030204" pitchFamily="34" charset="0"/>
              </a:rPr>
              <a:t>Tension exists between Uk restriction and Welsh inclusion Policies.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87A14A6-37E2-1809-52CD-2E7BD4B4EBCD}"/>
              </a:ext>
            </a:extLst>
          </p:cNvPr>
          <p:cNvSpPr txBox="1"/>
          <p:nvPr/>
        </p:nvSpPr>
        <p:spPr>
          <a:xfrm>
            <a:off x="-32348" y="889531"/>
            <a:ext cx="7379943" cy="40011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softEdge rad="63500"/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>
                <a:latin typeface="Amasis MT Pro Medium" panose="02040604050005020304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         </a:t>
            </a:r>
            <a:r>
              <a:rPr lang="en-GB" sz="2000">
                <a:latin typeface="Aptos Slab SemiBold" panose="020B00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Background</a:t>
            </a:r>
            <a:r>
              <a:rPr lang="en-GB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F9B25-F3DD-C6B3-AF9B-79AE0AB89609}"/>
              </a:ext>
            </a:extLst>
          </p:cNvPr>
          <p:cNvSpPr txBox="1"/>
          <p:nvPr/>
        </p:nvSpPr>
        <p:spPr>
          <a:xfrm>
            <a:off x="-31233" y="2294311"/>
            <a:ext cx="7378829" cy="369332"/>
          </a:xfrm>
          <a:prstGeom prst="rect">
            <a:avLst/>
          </a:prstGeom>
          <a:effectLst>
            <a:softEdge rad="63500"/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/>
              <a:t>                        </a:t>
            </a:r>
            <a:r>
              <a:rPr lang="en-GB">
                <a:latin typeface="Aptos Slab SemiBold" panose="020B0004020202020204" pitchFamily="34" charset="0"/>
              </a:rPr>
              <a:t>Aims &amp; Research Questions</a:t>
            </a:r>
          </a:p>
        </p:txBody>
      </p:sp>
      <p:pic>
        <p:nvPicPr>
          <p:cNvPr id="6" name="Graphic 5" descr="Bullseye with solid fill">
            <a:extLst>
              <a:ext uri="{FF2B5EF4-FFF2-40B4-BE49-F238E27FC236}">
                <a16:creationId xmlns:a16="http://schemas.microsoft.com/office/drawing/2014/main" id="{42C9D658-D15D-3C0A-8315-DD0A8E908B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05225" y="2326418"/>
            <a:ext cx="305118" cy="3051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FBBB65-7C01-0949-12EF-07D08D195856}"/>
              </a:ext>
            </a:extLst>
          </p:cNvPr>
          <p:cNvSpPr txBox="1"/>
          <p:nvPr/>
        </p:nvSpPr>
        <p:spPr>
          <a:xfrm>
            <a:off x="-14354" y="2594382"/>
            <a:ext cx="7355615" cy="11695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dirty="0">
                <a:latin typeface="Aptos Slab SemiBold" panose="020F0502020204030204" pitchFamily="34" charset="0"/>
              </a:rPr>
              <a:t>To evaluate whether  recent migration policies promote inclusion or exclusion  in the post-16 ESOL education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dirty="0">
                <a:latin typeface="Aptos Slab SemiBold" panose="020F0502020204030204" pitchFamily="34" charset="0"/>
              </a:rPr>
              <a:t>How do migration laws affect access to ESOL?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dirty="0">
                <a:latin typeface="Aptos Slab SemiBold" panose="020F0502020204030204" pitchFamily="34" charset="0"/>
              </a:rPr>
              <a:t>What barriers do refugee learners face?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dirty="0">
                <a:latin typeface="Aptos Slab SemiBold" panose="020F0502020204030204" pitchFamily="34" charset="0"/>
              </a:rPr>
              <a:t>How does policy tension influence inclusion?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BB32BA-1C16-74A8-F77F-5044A9E06065}"/>
              </a:ext>
            </a:extLst>
          </p:cNvPr>
          <p:cNvSpPr txBox="1"/>
          <p:nvPr/>
        </p:nvSpPr>
        <p:spPr>
          <a:xfrm>
            <a:off x="-51435" y="3698454"/>
            <a:ext cx="7326629" cy="369332"/>
          </a:xfrm>
          <a:prstGeom prst="rect">
            <a:avLst/>
          </a:prstGeom>
          <a:effectLst>
            <a:softEdge rad="63500"/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>
                <a:latin typeface="Aptos Slab SemiBold" panose="020B0004020202020204" pitchFamily="34" charset="0"/>
              </a:rPr>
              <a:t>Methodology</a:t>
            </a:r>
          </a:p>
        </p:txBody>
      </p:sp>
      <p:pic>
        <p:nvPicPr>
          <p:cNvPr id="20" name="Graphic 19" descr="Continuous Improvement with solid fill">
            <a:extLst>
              <a:ext uri="{FF2B5EF4-FFF2-40B4-BE49-F238E27FC236}">
                <a16:creationId xmlns:a16="http://schemas.microsoft.com/office/drawing/2014/main" id="{3D2D2B78-178C-A88A-2A39-366E013F1F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540661" y="3702177"/>
            <a:ext cx="316195" cy="31619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BBF9AB-A341-815E-052C-3A13FC5CD10A}"/>
              </a:ext>
            </a:extLst>
          </p:cNvPr>
          <p:cNvSpPr txBox="1"/>
          <p:nvPr/>
        </p:nvSpPr>
        <p:spPr>
          <a:xfrm>
            <a:off x="-71730" y="3984312"/>
            <a:ext cx="7391624" cy="800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ptos Slab SemiBold" panose="020B0004020202020204" pitchFamily="34" charset="0"/>
              </a:rPr>
              <a:t>Qualitative secondary research  / Policy documents /Academic literature/ NGOs reports</a:t>
            </a:r>
          </a:p>
          <a:p>
            <a:r>
              <a:rPr lang="en-GB" sz="1400" dirty="0">
                <a:latin typeface="Aptos Slab SemiBold" panose="020B0004020202020204" pitchFamily="34" charset="0"/>
              </a:rPr>
              <a:t>Thematic  / Analysis (Braun &amp; Clark, 2006)</a:t>
            </a:r>
          </a:p>
          <a:p>
            <a:endParaRPr lang="en-GB" dirty="0"/>
          </a:p>
        </p:txBody>
      </p:sp>
      <p:pic>
        <p:nvPicPr>
          <p:cNvPr id="25" name="Graphic 24" descr="Pin with solid fill">
            <a:extLst>
              <a:ext uri="{FF2B5EF4-FFF2-40B4-BE49-F238E27FC236}">
                <a16:creationId xmlns:a16="http://schemas.microsoft.com/office/drawing/2014/main" id="{EB2537DA-7419-EB20-169E-CE766E8E3B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467963" y="924775"/>
            <a:ext cx="323585" cy="32358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3CC042F-1681-6EB4-2AC4-C87FE73E90DF}"/>
              </a:ext>
            </a:extLst>
          </p:cNvPr>
          <p:cNvSpPr txBox="1"/>
          <p:nvPr/>
        </p:nvSpPr>
        <p:spPr>
          <a:xfrm>
            <a:off x="-52352" y="4437608"/>
            <a:ext cx="7421880" cy="369332"/>
          </a:xfrm>
          <a:prstGeom prst="rect">
            <a:avLst/>
          </a:prstGeom>
          <a:gradFill>
            <a:gsLst>
              <a:gs pos="0">
                <a:schemeClr val="accent2">
                  <a:satMod val="103000"/>
                  <a:lumMod val="102000"/>
                  <a:tint val="94000"/>
                </a:schemeClr>
              </a:gs>
              <a:gs pos="13000">
                <a:schemeClr val="accent2">
                  <a:lumMod val="60000"/>
                  <a:lumOff val="40000"/>
                </a:schemeClr>
              </a:gs>
              <a:gs pos="58000">
                <a:srgbClr val="EA6621"/>
              </a:gs>
              <a:gs pos="67000">
                <a:schemeClr val="accent2"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                           </a:t>
            </a:r>
            <a:r>
              <a:rPr lang="en-GB" dirty="0">
                <a:solidFill>
                  <a:schemeClr val="bg1"/>
                </a:solidFill>
                <a:latin typeface="Aptos Slab SemiBold" panose="020B0004020202020204" pitchFamily="34" charset="0"/>
              </a:rPr>
              <a:t>Critical &amp; Interpretive approach    </a:t>
            </a:r>
          </a:p>
        </p:txBody>
      </p:sp>
      <p:pic>
        <p:nvPicPr>
          <p:cNvPr id="36" name="Graphic 35" descr="Head with gears with solid fill">
            <a:extLst>
              <a:ext uri="{FF2B5EF4-FFF2-40B4-BE49-F238E27FC236}">
                <a16:creationId xmlns:a16="http://schemas.microsoft.com/office/drawing/2014/main" id="{D8BB2361-054A-770D-7332-867C522990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57784" y="4452162"/>
            <a:ext cx="316571" cy="316571"/>
          </a:xfrm>
          <a:prstGeom prst="rect">
            <a:avLst/>
          </a:prstGeom>
        </p:spPr>
      </p:pic>
      <p:pic>
        <p:nvPicPr>
          <p:cNvPr id="38" name="Graphic 37" descr="Research with solid fill">
            <a:extLst>
              <a:ext uri="{FF2B5EF4-FFF2-40B4-BE49-F238E27FC236}">
                <a16:creationId xmlns:a16="http://schemas.microsoft.com/office/drawing/2014/main" id="{B6B8D6E7-9CC3-E653-BC31-F438B595D9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9739705">
            <a:off x="4939078" y="4417033"/>
            <a:ext cx="375550" cy="375550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173F5D0-D0C6-9E3E-138B-EA3632B8CF60}"/>
              </a:ext>
            </a:extLst>
          </p:cNvPr>
          <p:cNvSpPr txBox="1"/>
          <p:nvPr/>
        </p:nvSpPr>
        <p:spPr>
          <a:xfrm>
            <a:off x="7274293" y="4832993"/>
            <a:ext cx="4917707" cy="984885"/>
          </a:xfrm>
          <a:prstGeom prst="rect">
            <a:avLst/>
          </a:prstGeom>
          <a:solidFill>
            <a:schemeClr val="bg1">
              <a:lumMod val="85000"/>
            </a:schemeClr>
          </a:solidFill>
          <a:ln/>
          <a:effectLst>
            <a:softEdge rad="6350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tx1"/>
                </a:solidFill>
                <a:latin typeface="Arial Rounded MT Bold" panose="020F0704030504030204" pitchFamily="34" charset="0"/>
              </a:rPr>
              <a:t>          </a:t>
            </a:r>
            <a:r>
              <a:rPr lang="en-GB" sz="1600">
                <a:solidFill>
                  <a:schemeClr val="tx1"/>
                </a:solidFill>
                <a:latin typeface="Aptos Slab SemiBold" panose="020B0004020202020204" pitchFamily="34" charset="0"/>
              </a:rPr>
              <a:t>Key insight: </a:t>
            </a:r>
          </a:p>
          <a:p>
            <a:r>
              <a:rPr lang="en-GB" sz="1400">
                <a:latin typeface="Aptos Slab SemiBold" panose="020B0004020202020204" pitchFamily="34" charset="0"/>
              </a:rPr>
              <a:t>A clear mismatch exists between restrictive UK migration policies and inclusive educational goals in Wales leading to systemic exclusion</a:t>
            </a:r>
          </a:p>
        </p:txBody>
      </p:sp>
      <p:pic>
        <p:nvPicPr>
          <p:cNvPr id="44" name="Graphic 43" descr="Books with solid fill">
            <a:extLst>
              <a:ext uri="{FF2B5EF4-FFF2-40B4-BE49-F238E27FC236}">
                <a16:creationId xmlns:a16="http://schemas.microsoft.com/office/drawing/2014/main" id="{F7EF3342-7DCB-C54B-2EFA-1B5ACA095B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237130" y="395588"/>
            <a:ext cx="603849" cy="359838"/>
          </a:xfrm>
          <a:prstGeom prst="rect">
            <a:avLst/>
          </a:prstGeom>
        </p:spPr>
      </p:pic>
      <p:pic>
        <p:nvPicPr>
          <p:cNvPr id="46" name="Graphic 45" descr="Books on shelf outline">
            <a:extLst>
              <a:ext uri="{FF2B5EF4-FFF2-40B4-BE49-F238E27FC236}">
                <a16:creationId xmlns:a16="http://schemas.microsoft.com/office/drawing/2014/main" id="{1AF40918-A144-890B-8F63-78BEF76D27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208796" y="716922"/>
            <a:ext cx="753796" cy="324330"/>
          </a:xfrm>
          <a:prstGeom prst="rect">
            <a:avLst/>
          </a:prstGeom>
        </p:spPr>
      </p:pic>
      <p:pic>
        <p:nvPicPr>
          <p:cNvPr id="48" name="Graphic 47" descr="Lights On with solid fill">
            <a:extLst>
              <a:ext uri="{FF2B5EF4-FFF2-40B4-BE49-F238E27FC236}">
                <a16:creationId xmlns:a16="http://schemas.microsoft.com/office/drawing/2014/main" id="{B377915E-911D-64A8-24BA-49441CE69C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2453756">
            <a:off x="7380385" y="4812393"/>
            <a:ext cx="374124" cy="374124"/>
          </a:xfrm>
          <a:prstGeom prst="rect">
            <a:avLst/>
          </a:prstGeom>
        </p:spPr>
      </p:pic>
      <p:pic>
        <p:nvPicPr>
          <p:cNvPr id="51" name="Graphic 50" descr="Search Inventory with solid fill">
            <a:extLst>
              <a:ext uri="{FF2B5EF4-FFF2-40B4-BE49-F238E27FC236}">
                <a16:creationId xmlns:a16="http://schemas.microsoft.com/office/drawing/2014/main" id="{4E4EDA7F-0C72-4231-8EB0-9C8CC07A4C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292348" y="5839103"/>
            <a:ext cx="945274" cy="945274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DFCA25C8-6105-0C38-2E7B-B4905C75D4B6}"/>
              </a:ext>
            </a:extLst>
          </p:cNvPr>
          <p:cNvSpPr txBox="1"/>
          <p:nvPr/>
        </p:nvSpPr>
        <p:spPr>
          <a:xfrm>
            <a:off x="7277001" y="5739734"/>
            <a:ext cx="4935854" cy="1077218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softEdge rad="63500"/>
          </a:effectLst>
        </p:spPr>
        <p:txBody>
          <a:bodyPr wrap="square">
            <a:spAutoFit/>
          </a:bodyPr>
          <a:lstStyle/>
          <a:p>
            <a:r>
              <a:rPr lang="en-US" sz="1400" b="1" dirty="0">
                <a:latin typeface="Aptos Slab SemiBold" panose="020B0004020202020204" pitchFamily="34" charset="0"/>
              </a:rPr>
              <a:t>References: </a:t>
            </a:r>
          </a:p>
          <a:p>
            <a:r>
              <a:rPr lang="en-US" sz="1000" dirty="0">
                <a:latin typeface="Aptos Slab SemiBold" panose="020B0004020202020204" pitchFamily="34" charset="0"/>
              </a:rPr>
              <a:t>Braun, V. and Clarke, V. (2006) Using thematic analysis in psychology.</a:t>
            </a:r>
          </a:p>
          <a:p>
            <a:r>
              <a:rPr lang="en-US" sz="1000" dirty="0">
                <a:latin typeface="Aptos Slab SemiBold" panose="020B0004020202020204" pitchFamily="34" charset="0"/>
              </a:rPr>
              <a:t>Home Office (2023)Illegal Migration Act 2023.</a:t>
            </a:r>
          </a:p>
          <a:p>
            <a:r>
              <a:rPr lang="en-US" sz="1000" dirty="0">
                <a:latin typeface="Aptos Slab SemiBold" panose="020B0004020202020204" pitchFamily="34" charset="0"/>
              </a:rPr>
              <a:t>Home Office (2025)Immigration system white paper.</a:t>
            </a:r>
          </a:p>
          <a:p>
            <a:r>
              <a:rPr lang="en-US" sz="1000" dirty="0">
                <a:latin typeface="Aptos Slab SemiBold" panose="020B0004020202020204" pitchFamily="34" charset="0"/>
              </a:rPr>
              <a:t>Refugee Council (2023)Refugee education in the UK.</a:t>
            </a:r>
          </a:p>
          <a:p>
            <a:r>
              <a:rPr lang="en-US" sz="1000" dirty="0">
                <a:latin typeface="Aptos Slab SemiBold" panose="020B0004020202020204" pitchFamily="34" charset="0"/>
              </a:rPr>
              <a:t>Welsh Government (2019)Nation of Sanctuary plan.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6F842C2-5E0E-E342-4929-4817F251E80D}"/>
              </a:ext>
            </a:extLst>
          </p:cNvPr>
          <p:cNvSpPr txBox="1"/>
          <p:nvPr/>
        </p:nvSpPr>
        <p:spPr>
          <a:xfrm>
            <a:off x="61935" y="4637680"/>
            <a:ext cx="7248981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C0C0C0"/>
              </a:highlight>
              <a:uLnTx/>
              <a:uFillTx/>
              <a:latin typeface="Aptos Slab SemiBold" panose="020B0004020202020204" pitchFamily="34" charset="0"/>
              <a:ea typeface="+mn-ea"/>
              <a:cs typeface="+mn-cs"/>
            </a:endParaRPr>
          </a:p>
          <a:p>
            <a:pPr marL="0" marR="0" lvl="0" indent="0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C0C0C0"/>
              </a:highlight>
              <a:uLnTx/>
              <a:uFillTx/>
              <a:latin typeface="Aptos Slab SemiBold" panose="020B0004020202020204" pitchFamily="34" charset="0"/>
              <a:ea typeface="+mn-ea"/>
              <a:cs typeface="+mn-cs"/>
            </a:endParaRP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Theme 1: Policy vs Practice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Policies aim for control, not inclusion. Laws increase uncertainty, delay, and restricted access.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Inclusion in policy VS inclusion in practice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 Slab SemiBold" panose="020B0004020202020204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Theme 2: Barriers to Inclusion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Documentation → delays / Funding→ limited access / Digital→ exclusion 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Barriers are systemic, not learner deficits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 Slab SemiBold" panose="020B0004020202020204" pitchFamily="34" charset="0"/>
              <a:ea typeface="+mn-ea"/>
              <a:cs typeface="+mn-cs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353E57F-5A22-780F-4B6D-A8F09ED2FAF3}"/>
              </a:ext>
            </a:extLst>
          </p:cNvPr>
          <p:cNvSpPr txBox="1"/>
          <p:nvPr/>
        </p:nvSpPr>
        <p:spPr>
          <a:xfrm>
            <a:off x="7434215" y="1054977"/>
            <a:ext cx="475778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Theme 3: Educators &amp; Institutions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400" dirty="0">
                <a:solidFill>
                  <a:prstClr val="black"/>
                </a:solidFill>
                <a:latin typeface="Aptos Slab SemiBold" panose="020B0004020202020204" pitchFamily="34" charset="0"/>
              </a:rPr>
              <a:t>Trauma-informed teaching, Peer support, and flexible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 learning.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 Inclusion depends on educators, not systems</a:t>
            </a:r>
            <a:endParaRPr lang="en-US" sz="1400" dirty="0">
              <a:solidFill>
                <a:prstClr val="black"/>
              </a:solidFill>
              <a:highlight>
                <a:srgbClr val="C0C0C0"/>
              </a:highlight>
              <a:latin typeface="Aptos Slab SemiBold" panose="020B00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Theme 4: Inclusive Practice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Welsh policies (Nation of Sanctuary), Community ESOL programs, Flexible &amp; culturally responsive teaching.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BD631B0-355C-3F51-8589-ADD3B96D3367}"/>
              </a:ext>
            </a:extLst>
          </p:cNvPr>
          <p:cNvSpPr txBox="1"/>
          <p:nvPr/>
        </p:nvSpPr>
        <p:spPr>
          <a:xfrm>
            <a:off x="7279710" y="2558121"/>
            <a:ext cx="4912290" cy="369332"/>
          </a:xfrm>
          <a:prstGeom prst="rect">
            <a:avLst/>
          </a:prstGeom>
          <a:effectLst>
            <a:softEdge rad="63500"/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>
                <a:latin typeface="Aptos Slab SemiBold" panose="020B0004020202020204" pitchFamily="34" charset="0"/>
              </a:rPr>
              <a:t>Recommendations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B9A3941-3ACB-9F3C-6DAD-2A7A9C9E6E72}"/>
              </a:ext>
            </a:extLst>
          </p:cNvPr>
          <p:cNvSpPr txBox="1"/>
          <p:nvPr/>
        </p:nvSpPr>
        <p:spPr>
          <a:xfrm>
            <a:off x="7274293" y="2866443"/>
            <a:ext cx="4917707" cy="73866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softEdge rad="31750"/>
          </a:effectLst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Short term ESOL funding 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Medium-term: Reduce enrolment delays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Slab SemiBold" panose="020B0004020202020204" pitchFamily="34" charset="0"/>
                <a:ea typeface="+mn-ea"/>
                <a:cs typeface="+mn-cs"/>
              </a:rPr>
              <a:t>Long-term: Align Immigration and Education policy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4A99B5F-FEE6-E97B-44A7-240E22A58FC4}"/>
              </a:ext>
            </a:extLst>
          </p:cNvPr>
          <p:cNvSpPr txBox="1"/>
          <p:nvPr/>
        </p:nvSpPr>
        <p:spPr>
          <a:xfrm>
            <a:off x="7322820" y="3631374"/>
            <a:ext cx="4800600" cy="1231106"/>
          </a:xfrm>
          <a:prstGeom prst="rect">
            <a:avLst/>
          </a:prstGeom>
          <a:gradFill flip="none" rotWithShape="1">
            <a:gsLst>
              <a:gs pos="89000">
                <a:schemeClr val="accent2">
                  <a:lumMod val="75000"/>
                </a:schemeClr>
              </a:gs>
              <a:gs pos="76500">
                <a:srgbClr val="D56227"/>
              </a:gs>
              <a:gs pos="71000">
                <a:schemeClr val="accent2">
                  <a:lumMod val="97000"/>
                  <a:lumOff val="3000"/>
                </a:schemeClr>
              </a:gs>
            </a:gsLst>
            <a:lin ang="16200000" scaled="1"/>
            <a:tileRect/>
          </a:gradFill>
          <a:ln>
            <a:noFill/>
          </a:ln>
          <a:effectLst>
            <a:softEdge rad="31750"/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ptos Slab SemiBold" panose="020B0004020202020204" pitchFamily="34" charset="0"/>
              </a:rPr>
              <a:t>Conclusion: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ptos Slab SemiBold" panose="020B0004020202020204" pitchFamily="34" charset="0"/>
              </a:rPr>
              <a:t>Without policy alignment , inclusion becomes aspirational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ptos Slab SemiBold" panose="020B0004020202020204" pitchFamily="34" charset="0"/>
              </a:rPr>
              <a:t>ESOL can either empower or exclude refugee learners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ptos Slab SemiBold" panose="020B0004020202020204" pitchFamily="34" charset="0"/>
              </a:rPr>
              <a:t>Systemic change is required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2965699-3A95-1D8F-84F5-BB6C0C50EEA8}"/>
              </a:ext>
            </a:extLst>
          </p:cNvPr>
          <p:cNvSpPr txBox="1"/>
          <p:nvPr/>
        </p:nvSpPr>
        <p:spPr>
          <a:xfrm>
            <a:off x="-66120" y="4758168"/>
            <a:ext cx="7383780" cy="369332"/>
          </a:xfrm>
          <a:prstGeom prst="rect">
            <a:avLst/>
          </a:prstGeom>
          <a:effectLst>
            <a:softEdge rad="63500"/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ptos Slab SemiBold" panose="020B0004020202020204" pitchFamily="34" charset="0"/>
              </a:rPr>
              <a:t>Key Findings</a:t>
            </a:r>
          </a:p>
        </p:txBody>
      </p:sp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E367F1-A9D7-E193-F80D-9E612C73ECC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6643"/>
                </p14:media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273210" y="2987750"/>
            <a:ext cx="728403" cy="489098"/>
          </a:xfrm>
          <a:prstGeom prst="rect">
            <a:avLst/>
          </a:prstGeom>
          <a:gradFill>
            <a:gsLst>
              <a:gs pos="16000">
                <a:schemeClr val="accent2">
                  <a:lumMod val="7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998632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769"/>
    </mc:Choice>
    <mc:Fallback xmlns="">
      <p:transition spd="slow" advTm="557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5106</TotalTime>
  <Words>687</Words>
  <Application>Microsoft Office PowerPoint</Application>
  <PresentationFormat>Widescreen</PresentationFormat>
  <Paragraphs>96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6" baseType="lpstr">
      <vt:lpstr>ADLaM Display</vt:lpstr>
      <vt:lpstr>Amasis MT Pro</vt:lpstr>
      <vt:lpstr>Amasis MT Pro Medium</vt:lpstr>
      <vt:lpstr>Aptos</vt:lpstr>
      <vt:lpstr>Aptos Display</vt:lpstr>
      <vt:lpstr>Aptos Slab SemiBold</vt:lpstr>
      <vt:lpstr>Arial</vt:lpstr>
      <vt:lpstr>Arial Rounded MT Bold</vt:lpstr>
      <vt:lpstr>Bodoni MT Condensed</vt:lpstr>
      <vt:lpstr>Calibri</vt:lpstr>
      <vt:lpstr>Segoe UI Symbol</vt:lpstr>
      <vt:lpstr>Times New Roman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Najem Boumtiri (1150231)</dc:creator>
  <cp:lastModifiedBy>najem boumtiri</cp:lastModifiedBy>
  <cp:revision>3</cp:revision>
  <dcterms:created xsi:type="dcterms:W3CDTF">2026-03-22T13:39:45Z</dcterms:created>
  <dcterms:modified xsi:type="dcterms:W3CDTF">2026-03-27T06:28:24Z</dcterms:modified>
</cp:coreProperties>
</file>