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3"/>
  </p:notesMasterIdLst>
  <p:handoutMasterIdLst>
    <p:handoutMasterId r:id="rId64"/>
  </p:handoutMasterIdLst>
  <p:sldIdLst>
    <p:sldId id="256" r:id="rId3"/>
    <p:sldId id="375" r:id="rId4"/>
    <p:sldId id="361" r:id="rId5"/>
    <p:sldId id="420" r:id="rId6"/>
    <p:sldId id="379" r:id="rId7"/>
    <p:sldId id="381" r:id="rId8"/>
    <p:sldId id="380" r:id="rId9"/>
    <p:sldId id="383" r:id="rId10"/>
    <p:sldId id="385" r:id="rId11"/>
    <p:sldId id="366" r:id="rId12"/>
    <p:sldId id="386" r:id="rId13"/>
    <p:sldId id="387" r:id="rId14"/>
    <p:sldId id="388" r:id="rId15"/>
    <p:sldId id="389" r:id="rId16"/>
    <p:sldId id="390" r:id="rId17"/>
    <p:sldId id="431" r:id="rId18"/>
    <p:sldId id="382" r:id="rId19"/>
    <p:sldId id="391" r:id="rId20"/>
    <p:sldId id="392" r:id="rId21"/>
    <p:sldId id="393" r:id="rId22"/>
    <p:sldId id="394" r:id="rId23"/>
    <p:sldId id="363" r:id="rId24"/>
    <p:sldId id="397" r:id="rId25"/>
    <p:sldId id="352" r:id="rId26"/>
    <p:sldId id="396" r:id="rId27"/>
    <p:sldId id="373" r:id="rId28"/>
    <p:sldId id="399" r:id="rId29"/>
    <p:sldId id="400" r:id="rId30"/>
    <p:sldId id="401" r:id="rId31"/>
    <p:sldId id="402" r:id="rId32"/>
    <p:sldId id="403" r:id="rId33"/>
    <p:sldId id="404" r:id="rId34"/>
    <p:sldId id="415" r:id="rId35"/>
    <p:sldId id="323" r:id="rId36"/>
    <p:sldId id="342" r:id="rId37"/>
    <p:sldId id="395" r:id="rId38"/>
    <p:sldId id="369" r:id="rId39"/>
    <p:sldId id="416" r:id="rId40"/>
    <p:sldId id="421" r:id="rId41"/>
    <p:sldId id="417" r:id="rId42"/>
    <p:sldId id="427" r:id="rId43"/>
    <p:sldId id="365" r:id="rId44"/>
    <p:sldId id="360" r:id="rId45"/>
    <p:sldId id="425" r:id="rId46"/>
    <p:sldId id="410" r:id="rId47"/>
    <p:sldId id="411" r:id="rId48"/>
    <p:sldId id="405" r:id="rId49"/>
    <p:sldId id="364" r:id="rId50"/>
    <p:sldId id="424" r:id="rId51"/>
    <p:sldId id="370" r:id="rId52"/>
    <p:sldId id="372" r:id="rId53"/>
    <p:sldId id="368" r:id="rId54"/>
    <p:sldId id="430" r:id="rId55"/>
    <p:sldId id="428" r:id="rId56"/>
    <p:sldId id="429" r:id="rId57"/>
    <p:sldId id="432" r:id="rId58"/>
    <p:sldId id="331" r:id="rId59"/>
    <p:sldId id="336" r:id="rId60"/>
    <p:sldId id="362" r:id="rId61"/>
    <p:sldId id="374" r:id="rId62"/>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6BF69178-CA22-41A0-B202-BFBC4BF52135}">
          <p14:sldIdLst>
            <p14:sldId id="256"/>
            <p14:sldId id="375"/>
            <p14:sldId id="361"/>
            <p14:sldId id="420"/>
            <p14:sldId id="379"/>
            <p14:sldId id="381"/>
            <p14:sldId id="380"/>
            <p14:sldId id="383"/>
            <p14:sldId id="385"/>
            <p14:sldId id="366"/>
            <p14:sldId id="386"/>
            <p14:sldId id="387"/>
            <p14:sldId id="388"/>
            <p14:sldId id="389"/>
            <p14:sldId id="390"/>
            <p14:sldId id="431"/>
            <p14:sldId id="382"/>
            <p14:sldId id="391"/>
            <p14:sldId id="392"/>
            <p14:sldId id="393"/>
            <p14:sldId id="394"/>
            <p14:sldId id="363"/>
            <p14:sldId id="397"/>
            <p14:sldId id="352"/>
            <p14:sldId id="396"/>
            <p14:sldId id="373"/>
            <p14:sldId id="399"/>
            <p14:sldId id="400"/>
            <p14:sldId id="401"/>
            <p14:sldId id="402"/>
            <p14:sldId id="403"/>
            <p14:sldId id="404"/>
            <p14:sldId id="415"/>
            <p14:sldId id="323"/>
            <p14:sldId id="342"/>
            <p14:sldId id="395"/>
            <p14:sldId id="369"/>
            <p14:sldId id="416"/>
            <p14:sldId id="421"/>
            <p14:sldId id="417"/>
            <p14:sldId id="427"/>
            <p14:sldId id="365"/>
            <p14:sldId id="360"/>
            <p14:sldId id="425"/>
            <p14:sldId id="410"/>
            <p14:sldId id="411"/>
            <p14:sldId id="405"/>
            <p14:sldId id="364"/>
            <p14:sldId id="424"/>
            <p14:sldId id="370"/>
            <p14:sldId id="372"/>
            <p14:sldId id="368"/>
            <p14:sldId id="430"/>
            <p14:sldId id="428"/>
            <p14:sldId id="429"/>
            <p14:sldId id="432"/>
            <p14:sldId id="331"/>
            <p14:sldId id="336"/>
            <p14:sldId id="362"/>
            <p14:sldId id="374"/>
          </p14:sldIdLst>
        </p14:section>
        <p14:section name="Untitled Section" id="{3E35E935-5736-4C6E-BA35-F924B781273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08" autoAdjust="0"/>
    <p:restoredTop sz="81567" autoAdjust="0"/>
  </p:normalViewPr>
  <p:slideViewPr>
    <p:cSldViewPr showGuides="1">
      <p:cViewPr>
        <p:scale>
          <a:sx n="60" d="100"/>
          <a:sy n="60" d="100"/>
        </p:scale>
        <p:origin x="-768" y="-288"/>
      </p:cViewPr>
      <p:guideLst>
        <p:guide orient="horz" pos="2160"/>
        <p:guide pos="2880"/>
      </p:guideLst>
    </p:cSldViewPr>
  </p:slideViewPr>
  <p:outlineViewPr>
    <p:cViewPr>
      <p:scale>
        <a:sx n="33" d="100"/>
        <a:sy n="33" d="100"/>
      </p:scale>
      <p:origin x="0" y="2106"/>
    </p:cViewPr>
    <p:sldLst>
      <p:sld r:id="rId1" collapse="1"/>
    </p:sldLst>
  </p:outlineViewPr>
  <p:notesTextViewPr>
    <p:cViewPr>
      <p:scale>
        <a:sx n="100" d="100"/>
        <a:sy n="100" d="100"/>
      </p:scale>
      <p:origin x="0" y="0"/>
    </p:cViewPr>
  </p:notesTextViewPr>
  <p:sorterViewPr>
    <p:cViewPr>
      <p:scale>
        <a:sx n="100" d="100"/>
        <a:sy n="100" d="100"/>
      </p:scale>
      <p:origin x="0" y="22752"/>
    </p:cViewPr>
  </p:sorterViewPr>
  <p:notesViewPr>
    <p:cSldViewPr showGuides="1">
      <p:cViewPr varScale="1">
        <p:scale>
          <a:sx n="76" d="100"/>
          <a:sy n="76" d="100"/>
        </p:scale>
        <p:origin x="-2154"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s>
</file>

<file path=ppt/_rels/viewProps.xml.rels><?xml version="1.0" encoding="UTF-8" standalone="yes"?>
<Relationships xmlns="http://schemas.openxmlformats.org/package/2006/relationships"><Relationship Id="rId1" Type="http://schemas.openxmlformats.org/officeDocument/2006/relationships/slide" Target="slides/slide59.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098ED2-BF35-4CBD-982E-AD0B894087E2}" type="doc">
      <dgm:prSet loTypeId="urn:microsoft.com/office/officeart/2011/layout/HexagonRadial" loCatId="cycle" qsTypeId="urn:microsoft.com/office/officeart/2005/8/quickstyle/simple1" qsCatId="simple" csTypeId="urn:microsoft.com/office/officeart/2005/8/colors/colorful3" csCatId="colorful" phldr="1"/>
      <dgm:spPr/>
      <dgm:t>
        <a:bodyPr/>
        <a:lstStyle/>
        <a:p>
          <a:endParaRPr lang="en-GB"/>
        </a:p>
      </dgm:t>
    </dgm:pt>
    <dgm:pt modelId="{CCD34DB6-DABC-4376-9DD1-42652F9A56A3}">
      <dgm:prSet phldrT="[Text]" custT="1"/>
      <dgm:spPr/>
      <dgm:t>
        <a:bodyPr/>
        <a:lstStyle/>
        <a:p>
          <a:r>
            <a:rPr lang="en-GB" sz="1400" b="1" dirty="0" smtClean="0">
              <a:solidFill>
                <a:schemeClr val="tx1"/>
              </a:solidFill>
            </a:rPr>
            <a:t>Risk  Management</a:t>
          </a:r>
          <a:endParaRPr lang="en-GB" sz="1400" b="1" dirty="0">
            <a:solidFill>
              <a:schemeClr val="tx1"/>
            </a:solidFill>
          </a:endParaRPr>
        </a:p>
      </dgm:t>
    </dgm:pt>
    <dgm:pt modelId="{A4491AB6-A9D8-4F26-A887-F246300748DC}" type="parTrans" cxnId="{96C7663D-10FD-4A6C-B7CE-02C0554E6B89}">
      <dgm:prSet/>
      <dgm:spPr/>
      <dgm:t>
        <a:bodyPr/>
        <a:lstStyle/>
        <a:p>
          <a:endParaRPr lang="en-GB" sz="2400" b="1"/>
        </a:p>
      </dgm:t>
    </dgm:pt>
    <dgm:pt modelId="{654B7D3C-D83A-415B-9406-0505EB0C6A14}" type="sibTrans" cxnId="{96C7663D-10FD-4A6C-B7CE-02C0554E6B89}">
      <dgm:prSet/>
      <dgm:spPr/>
      <dgm:t>
        <a:bodyPr/>
        <a:lstStyle/>
        <a:p>
          <a:endParaRPr lang="en-GB" sz="2400" b="1"/>
        </a:p>
      </dgm:t>
    </dgm:pt>
    <dgm:pt modelId="{E3750994-B20B-49EC-AAD7-BB3ECB126053}">
      <dgm:prSet phldrT="[Text]" custT="1"/>
      <dgm:spPr/>
      <dgm:t>
        <a:bodyPr/>
        <a:lstStyle/>
        <a:p>
          <a:r>
            <a:rPr lang="en-GB" sz="1400" b="1" dirty="0" smtClean="0"/>
            <a:t>Workforce planning</a:t>
          </a:r>
          <a:endParaRPr lang="en-GB" sz="1400" b="1" dirty="0"/>
        </a:p>
      </dgm:t>
    </dgm:pt>
    <dgm:pt modelId="{F9B3F8C5-81E3-4FA7-A225-2B3AB54F8288}" type="parTrans" cxnId="{06E97F23-BDB7-4308-893A-8526561ECCC3}">
      <dgm:prSet/>
      <dgm:spPr/>
      <dgm:t>
        <a:bodyPr/>
        <a:lstStyle/>
        <a:p>
          <a:endParaRPr lang="en-GB" sz="2400" b="1"/>
        </a:p>
      </dgm:t>
    </dgm:pt>
    <dgm:pt modelId="{6BB3520F-0480-422B-B7D5-391C01B0CFCD}" type="sibTrans" cxnId="{06E97F23-BDB7-4308-893A-8526561ECCC3}">
      <dgm:prSet/>
      <dgm:spPr/>
      <dgm:t>
        <a:bodyPr/>
        <a:lstStyle/>
        <a:p>
          <a:endParaRPr lang="en-GB" sz="2400" b="1"/>
        </a:p>
      </dgm:t>
    </dgm:pt>
    <dgm:pt modelId="{4387316B-A67D-4ABD-8C5C-CE452881EB78}">
      <dgm:prSet phldrT="[Text]" custT="1"/>
      <dgm:spPr/>
      <dgm:t>
        <a:bodyPr/>
        <a:lstStyle/>
        <a:p>
          <a:r>
            <a:rPr lang="en-GB" sz="1400" b="1" dirty="0" smtClean="0"/>
            <a:t>Performance Management</a:t>
          </a:r>
          <a:endParaRPr lang="en-GB" sz="1400" b="1" dirty="0"/>
        </a:p>
      </dgm:t>
    </dgm:pt>
    <dgm:pt modelId="{C4AC8E32-4C9B-4807-AE6E-A193665A2574}" type="parTrans" cxnId="{4DDBB06C-5058-4E74-B9A6-D47C2B6DA1E6}">
      <dgm:prSet/>
      <dgm:spPr/>
      <dgm:t>
        <a:bodyPr/>
        <a:lstStyle/>
        <a:p>
          <a:endParaRPr lang="en-GB" sz="2400" b="1"/>
        </a:p>
      </dgm:t>
    </dgm:pt>
    <dgm:pt modelId="{D839F074-C4FA-4D26-860B-74192F34174A}" type="sibTrans" cxnId="{4DDBB06C-5058-4E74-B9A6-D47C2B6DA1E6}">
      <dgm:prSet/>
      <dgm:spPr/>
      <dgm:t>
        <a:bodyPr/>
        <a:lstStyle/>
        <a:p>
          <a:endParaRPr lang="en-GB" sz="2400" b="1"/>
        </a:p>
      </dgm:t>
    </dgm:pt>
    <dgm:pt modelId="{3C664287-C527-473C-AD1E-83D4EBABDCBD}">
      <dgm:prSet phldrT="[Text]" custT="1"/>
      <dgm:spPr/>
      <dgm:t>
        <a:bodyPr/>
        <a:lstStyle/>
        <a:p>
          <a:r>
            <a:rPr lang="en-GB" sz="1400" b="1" dirty="0" smtClean="0"/>
            <a:t>Financial Planning</a:t>
          </a:r>
          <a:endParaRPr lang="en-GB" sz="1400" b="1" dirty="0"/>
        </a:p>
      </dgm:t>
    </dgm:pt>
    <dgm:pt modelId="{2C5968CF-8260-4664-9714-882A34ED4CFD}" type="parTrans" cxnId="{224D1734-72FA-41EC-8C30-E8E82709E6A5}">
      <dgm:prSet/>
      <dgm:spPr/>
      <dgm:t>
        <a:bodyPr/>
        <a:lstStyle/>
        <a:p>
          <a:endParaRPr lang="en-GB" sz="2400" b="1"/>
        </a:p>
      </dgm:t>
    </dgm:pt>
    <dgm:pt modelId="{58EDB920-ADEA-4800-9DA5-F7C06BF1D60F}" type="sibTrans" cxnId="{224D1734-72FA-41EC-8C30-E8E82709E6A5}">
      <dgm:prSet/>
      <dgm:spPr/>
      <dgm:t>
        <a:bodyPr/>
        <a:lstStyle/>
        <a:p>
          <a:endParaRPr lang="en-GB" sz="2400" b="1"/>
        </a:p>
      </dgm:t>
    </dgm:pt>
    <dgm:pt modelId="{BC9CDCED-0E79-4C17-BFE9-3364F14C5656}">
      <dgm:prSet phldrT="[Text]" custT="1"/>
      <dgm:spPr/>
      <dgm:t>
        <a:bodyPr/>
        <a:lstStyle/>
        <a:p>
          <a:r>
            <a:rPr lang="en-GB" sz="1400" b="1" dirty="0" smtClean="0"/>
            <a:t>Assets</a:t>
          </a:r>
          <a:endParaRPr lang="en-GB" sz="1400" b="1" dirty="0"/>
        </a:p>
      </dgm:t>
    </dgm:pt>
    <dgm:pt modelId="{00C9AD2D-443E-4D68-B1D1-26F5B44AAADE}" type="parTrans" cxnId="{BFA9ED4C-A589-41D4-A2C0-931A1F4D7430}">
      <dgm:prSet/>
      <dgm:spPr/>
      <dgm:t>
        <a:bodyPr/>
        <a:lstStyle/>
        <a:p>
          <a:endParaRPr lang="en-GB" sz="2400" b="1"/>
        </a:p>
      </dgm:t>
    </dgm:pt>
    <dgm:pt modelId="{2E88C5C2-A934-4F0C-B64F-A2ACB1F83BB8}" type="sibTrans" cxnId="{BFA9ED4C-A589-41D4-A2C0-931A1F4D7430}">
      <dgm:prSet/>
      <dgm:spPr/>
      <dgm:t>
        <a:bodyPr/>
        <a:lstStyle/>
        <a:p>
          <a:endParaRPr lang="en-GB" sz="2400" b="1"/>
        </a:p>
      </dgm:t>
    </dgm:pt>
    <dgm:pt modelId="{5F703EEF-9DAB-42C6-953B-936F40261513}">
      <dgm:prSet phldrT="[Text]" custT="1"/>
      <dgm:spPr/>
      <dgm:t>
        <a:bodyPr/>
        <a:lstStyle/>
        <a:p>
          <a:r>
            <a:rPr lang="en-GB" sz="1400" b="1" dirty="0" smtClean="0"/>
            <a:t>Corporate planning</a:t>
          </a:r>
          <a:endParaRPr lang="en-GB" sz="1400" b="1" dirty="0"/>
        </a:p>
      </dgm:t>
    </dgm:pt>
    <dgm:pt modelId="{52A89F08-3E9C-40B8-9EE2-5AB68E07D4F1}" type="parTrans" cxnId="{91D8A12D-5D1B-4177-AE6E-5B5D85F98379}">
      <dgm:prSet/>
      <dgm:spPr/>
      <dgm:t>
        <a:bodyPr/>
        <a:lstStyle/>
        <a:p>
          <a:endParaRPr lang="en-GB" sz="2400" b="1"/>
        </a:p>
      </dgm:t>
    </dgm:pt>
    <dgm:pt modelId="{DCB63ECA-9F1D-4D01-902F-DC57D75D201D}" type="sibTrans" cxnId="{91D8A12D-5D1B-4177-AE6E-5B5D85F98379}">
      <dgm:prSet/>
      <dgm:spPr/>
      <dgm:t>
        <a:bodyPr/>
        <a:lstStyle/>
        <a:p>
          <a:endParaRPr lang="en-GB" sz="2400" b="1"/>
        </a:p>
      </dgm:t>
    </dgm:pt>
    <dgm:pt modelId="{3B6CB8BC-5A4E-49BA-8E98-CA3C254C700B}">
      <dgm:prSet custT="1"/>
      <dgm:spPr/>
      <dgm:t>
        <a:bodyPr/>
        <a:lstStyle/>
        <a:p>
          <a:endParaRPr lang="en-GB"/>
        </a:p>
      </dgm:t>
    </dgm:pt>
    <dgm:pt modelId="{BD6B5D4F-8BC7-4679-AF3E-71C3C5AE2779}" type="parTrans" cxnId="{67E3F5FE-F686-4A63-8618-F3FAAA6EED9B}">
      <dgm:prSet/>
      <dgm:spPr/>
      <dgm:t>
        <a:bodyPr/>
        <a:lstStyle/>
        <a:p>
          <a:endParaRPr lang="en-GB" sz="2400" b="1"/>
        </a:p>
      </dgm:t>
    </dgm:pt>
    <dgm:pt modelId="{0975343D-0029-4421-89FF-BAD23C9BBA89}" type="sibTrans" cxnId="{67E3F5FE-F686-4A63-8618-F3FAAA6EED9B}">
      <dgm:prSet/>
      <dgm:spPr/>
      <dgm:t>
        <a:bodyPr/>
        <a:lstStyle/>
        <a:p>
          <a:endParaRPr lang="en-GB" sz="2400" b="1"/>
        </a:p>
      </dgm:t>
    </dgm:pt>
    <dgm:pt modelId="{EA7686D6-CDF8-4A06-9BD4-5DA50015254F}">
      <dgm:prSet phldrT="[Text]" custT="1"/>
      <dgm:spPr>
        <a:solidFill>
          <a:schemeClr val="bg1"/>
        </a:solidFill>
      </dgm:spPr>
      <dgm:t>
        <a:bodyPr/>
        <a:lstStyle/>
        <a:p>
          <a:r>
            <a:rPr lang="en-GB" sz="7200" b="1" dirty="0" smtClean="0"/>
            <a:t>Risk Management</a:t>
          </a:r>
          <a:endParaRPr lang="en-GB" sz="7200" b="1" dirty="0"/>
        </a:p>
      </dgm:t>
    </dgm:pt>
    <dgm:pt modelId="{134E2497-AAA8-4169-92AA-CC260CCC886A}" type="sibTrans" cxnId="{616EC736-3035-409A-8CED-8B9F69F3203D}">
      <dgm:prSet/>
      <dgm:spPr/>
      <dgm:t>
        <a:bodyPr/>
        <a:lstStyle/>
        <a:p>
          <a:endParaRPr lang="en-GB" sz="2400" b="1"/>
        </a:p>
      </dgm:t>
    </dgm:pt>
    <dgm:pt modelId="{60EB8200-9F0F-4BFD-B060-2ACD7058C95F}" type="parTrans" cxnId="{616EC736-3035-409A-8CED-8B9F69F3203D}">
      <dgm:prSet/>
      <dgm:spPr/>
      <dgm:t>
        <a:bodyPr/>
        <a:lstStyle/>
        <a:p>
          <a:endParaRPr lang="en-GB" sz="2400" b="1"/>
        </a:p>
      </dgm:t>
    </dgm:pt>
    <dgm:pt modelId="{4184673E-2A4E-4C6F-A9B5-7234B0ED82B6}">
      <dgm:prSet phldrT="[Text]" custLinFactNeighborX="-87614" custLinFactNeighborY="-93786"/>
      <dgm:spPr/>
      <dgm:t>
        <a:bodyPr/>
        <a:lstStyle/>
        <a:p>
          <a:endParaRPr lang="en-GB"/>
        </a:p>
      </dgm:t>
    </dgm:pt>
    <dgm:pt modelId="{446D134B-4711-4BF1-9B4F-7A0C2A6F06BE}" type="parTrans" cxnId="{7B6E9A8C-7431-42F5-A998-B284A1D2D5B5}">
      <dgm:prSet/>
      <dgm:spPr/>
      <dgm:t>
        <a:bodyPr/>
        <a:lstStyle/>
        <a:p>
          <a:endParaRPr lang="en-GB"/>
        </a:p>
      </dgm:t>
    </dgm:pt>
    <dgm:pt modelId="{D3CDF4D4-39BD-4A31-A23B-9618DBE4A69A}" type="sibTrans" cxnId="{7B6E9A8C-7431-42F5-A998-B284A1D2D5B5}">
      <dgm:prSet/>
      <dgm:spPr/>
      <dgm:t>
        <a:bodyPr/>
        <a:lstStyle/>
        <a:p>
          <a:endParaRPr lang="en-GB"/>
        </a:p>
      </dgm:t>
    </dgm:pt>
    <dgm:pt modelId="{41BD6BE7-D6D7-422E-9A18-F3D9645966AD}" type="pres">
      <dgm:prSet presAssocID="{1E098ED2-BF35-4CBD-982E-AD0B894087E2}" presName="Name0" presStyleCnt="0">
        <dgm:presLayoutVars>
          <dgm:chMax val="1"/>
          <dgm:chPref val="1"/>
          <dgm:dir/>
          <dgm:animOne val="branch"/>
          <dgm:animLvl val="lvl"/>
        </dgm:presLayoutVars>
      </dgm:prSet>
      <dgm:spPr/>
      <dgm:t>
        <a:bodyPr/>
        <a:lstStyle/>
        <a:p>
          <a:endParaRPr lang="en-GB"/>
        </a:p>
      </dgm:t>
    </dgm:pt>
    <dgm:pt modelId="{06F7CC80-0267-4A5B-A518-71C3507ABA56}" type="pres">
      <dgm:prSet presAssocID="{EA7686D6-CDF8-4A06-9BD4-5DA50015254F}" presName="Parent" presStyleLbl="node0" presStyleIdx="0" presStyleCnt="1" custLinFactX="39363" custLinFactY="59220" custLinFactNeighborX="100000" custLinFactNeighborY="100000">
        <dgm:presLayoutVars>
          <dgm:chMax val="6"/>
          <dgm:chPref val="6"/>
        </dgm:presLayoutVars>
      </dgm:prSet>
      <dgm:spPr/>
      <dgm:t>
        <a:bodyPr/>
        <a:lstStyle/>
        <a:p>
          <a:endParaRPr lang="en-GB"/>
        </a:p>
      </dgm:t>
    </dgm:pt>
    <dgm:pt modelId="{B0A8489C-0D96-4C69-AED2-D69797732011}" type="pres">
      <dgm:prSet presAssocID="{CCD34DB6-DABC-4376-9DD1-42652F9A56A3}" presName="Accent1" presStyleCnt="0"/>
      <dgm:spPr/>
    </dgm:pt>
    <dgm:pt modelId="{2158379E-7296-42CA-BCED-ACA9C08CE2C9}" type="pres">
      <dgm:prSet presAssocID="{CCD34DB6-DABC-4376-9DD1-42652F9A56A3}" presName="Accent" presStyleLbl="bgShp" presStyleIdx="0" presStyleCnt="6"/>
      <dgm:spPr/>
    </dgm:pt>
    <dgm:pt modelId="{DB1022B8-D52C-4AA8-93CC-90902451674D}" type="pres">
      <dgm:prSet presAssocID="{CCD34DB6-DABC-4376-9DD1-42652F9A56A3}" presName="Child1" presStyleLbl="node1" presStyleIdx="0" presStyleCnt="6" custLinFactX="-71285" custLinFactY="1939" custLinFactNeighborX="-100000" custLinFactNeighborY="100000">
        <dgm:presLayoutVars>
          <dgm:chMax val="0"/>
          <dgm:chPref val="0"/>
          <dgm:bulletEnabled val="1"/>
        </dgm:presLayoutVars>
      </dgm:prSet>
      <dgm:spPr/>
      <dgm:t>
        <a:bodyPr/>
        <a:lstStyle/>
        <a:p>
          <a:endParaRPr lang="en-GB"/>
        </a:p>
      </dgm:t>
    </dgm:pt>
    <dgm:pt modelId="{7EA07D04-5F19-4B64-B8A0-D029324F1025}" type="pres">
      <dgm:prSet presAssocID="{E3750994-B20B-49EC-AAD7-BB3ECB126053}" presName="Accent2" presStyleCnt="0"/>
      <dgm:spPr/>
    </dgm:pt>
    <dgm:pt modelId="{961274D6-31A3-4D8C-84E4-8ACDBDB29579}" type="pres">
      <dgm:prSet presAssocID="{E3750994-B20B-49EC-AAD7-BB3ECB126053}" presName="Accent" presStyleLbl="bgShp" presStyleIdx="1" presStyleCnt="6" custScaleX="192738" custScaleY="177420" custLinFactX="-100000" custLinFactY="-43922" custLinFactNeighborX="-180959" custLinFactNeighborY="-100000"/>
      <dgm:spPr/>
    </dgm:pt>
    <dgm:pt modelId="{4745D8EB-EDF0-4D93-8FB5-D79ED840CE4D}" type="pres">
      <dgm:prSet presAssocID="{E3750994-B20B-49EC-AAD7-BB3ECB126053}" presName="Child2" presStyleLbl="node1" presStyleIdx="1" presStyleCnt="6" custLinFactX="-81106" custLinFactNeighborX="-100000" custLinFactNeighborY="-10478">
        <dgm:presLayoutVars>
          <dgm:chMax val="0"/>
          <dgm:chPref val="0"/>
          <dgm:bulletEnabled val="1"/>
        </dgm:presLayoutVars>
      </dgm:prSet>
      <dgm:spPr/>
      <dgm:t>
        <a:bodyPr/>
        <a:lstStyle/>
        <a:p>
          <a:endParaRPr lang="en-GB"/>
        </a:p>
      </dgm:t>
    </dgm:pt>
    <dgm:pt modelId="{263CEEF8-98C7-4618-884D-84783E24FB9E}" type="pres">
      <dgm:prSet presAssocID="{4387316B-A67D-4ABD-8C5C-CE452881EB78}" presName="Accent3" presStyleCnt="0"/>
      <dgm:spPr/>
    </dgm:pt>
    <dgm:pt modelId="{807A6BCF-51EB-4C54-BE84-D337C1FE70D0}" type="pres">
      <dgm:prSet presAssocID="{4387316B-A67D-4ABD-8C5C-CE452881EB78}" presName="Accent" presStyleLbl="bgShp" presStyleIdx="2" presStyleCnt="6"/>
      <dgm:spPr/>
    </dgm:pt>
    <dgm:pt modelId="{DDE49549-6F92-4591-B028-4AEF03BF751E}" type="pres">
      <dgm:prSet presAssocID="{4387316B-A67D-4ABD-8C5C-CE452881EB78}" presName="Child3" presStyleLbl="node1" presStyleIdx="2" presStyleCnt="6" custLinFactX="-76788" custLinFactNeighborX="-100000" custLinFactNeighborY="66042">
        <dgm:presLayoutVars>
          <dgm:chMax val="0"/>
          <dgm:chPref val="0"/>
          <dgm:bulletEnabled val="1"/>
        </dgm:presLayoutVars>
      </dgm:prSet>
      <dgm:spPr/>
      <dgm:t>
        <a:bodyPr/>
        <a:lstStyle/>
        <a:p>
          <a:endParaRPr lang="en-GB"/>
        </a:p>
      </dgm:t>
    </dgm:pt>
    <dgm:pt modelId="{9BE69772-4C69-4681-963A-49FE906A1C95}" type="pres">
      <dgm:prSet presAssocID="{3C664287-C527-473C-AD1E-83D4EBABDCBD}" presName="Accent4" presStyleCnt="0"/>
      <dgm:spPr/>
    </dgm:pt>
    <dgm:pt modelId="{9582BD7D-2801-4193-960C-EC91F177F0CF}" type="pres">
      <dgm:prSet presAssocID="{3C664287-C527-473C-AD1E-83D4EBABDCBD}" presName="Accent" presStyleLbl="bgShp" presStyleIdx="3" presStyleCnt="6"/>
      <dgm:spPr/>
    </dgm:pt>
    <dgm:pt modelId="{6D48369A-7297-4BC0-8E4B-3B9C15D7D5F2}" type="pres">
      <dgm:prSet presAssocID="{3C664287-C527-473C-AD1E-83D4EBABDCBD}" presName="Child4" presStyleLbl="node1" presStyleIdx="3" presStyleCnt="6" custLinFactNeighborX="-87614" custLinFactNeighborY="-93786">
        <dgm:presLayoutVars>
          <dgm:chMax val="0"/>
          <dgm:chPref val="0"/>
          <dgm:bulletEnabled val="1"/>
        </dgm:presLayoutVars>
      </dgm:prSet>
      <dgm:spPr/>
      <dgm:t>
        <a:bodyPr/>
        <a:lstStyle/>
        <a:p>
          <a:endParaRPr lang="en-GB"/>
        </a:p>
      </dgm:t>
    </dgm:pt>
    <dgm:pt modelId="{CF984601-68B9-4AC5-BE05-D35150C0E99C}" type="pres">
      <dgm:prSet presAssocID="{BC9CDCED-0E79-4C17-BFE9-3364F14C5656}" presName="Accent5" presStyleCnt="0"/>
      <dgm:spPr/>
    </dgm:pt>
    <dgm:pt modelId="{6EF3CA28-3C9F-4B6F-AC57-0844334CFFF1}" type="pres">
      <dgm:prSet presAssocID="{BC9CDCED-0E79-4C17-BFE9-3364F14C5656}" presName="Accent" presStyleLbl="bgShp" presStyleIdx="4" presStyleCnt="6" custLinFactX="98996" custLinFactY="-25278" custLinFactNeighborX="100000" custLinFactNeighborY="-100000"/>
      <dgm:spPr/>
    </dgm:pt>
    <dgm:pt modelId="{CA817E58-3EA2-456F-A0B0-CDF991F8E94F}" type="pres">
      <dgm:prSet presAssocID="{BC9CDCED-0E79-4C17-BFE9-3364F14C5656}" presName="Child5" presStyleLbl="node1" presStyleIdx="4" presStyleCnt="6" custLinFactNeighborX="-78388" custLinFactNeighborY="20256">
        <dgm:presLayoutVars>
          <dgm:chMax val="0"/>
          <dgm:chPref val="0"/>
          <dgm:bulletEnabled val="1"/>
        </dgm:presLayoutVars>
      </dgm:prSet>
      <dgm:spPr/>
      <dgm:t>
        <a:bodyPr/>
        <a:lstStyle/>
        <a:p>
          <a:endParaRPr lang="en-GB"/>
        </a:p>
      </dgm:t>
    </dgm:pt>
    <dgm:pt modelId="{F1EE3E79-FD73-4B22-B3A2-838DF2A3252E}" type="pres">
      <dgm:prSet presAssocID="{5F703EEF-9DAB-42C6-953B-936F40261513}" presName="Accent6" presStyleCnt="0"/>
      <dgm:spPr/>
    </dgm:pt>
    <dgm:pt modelId="{32BB696E-EDA1-49FD-BAC9-52004B9D8A26}" type="pres">
      <dgm:prSet presAssocID="{5F703EEF-9DAB-42C6-953B-936F40261513}" presName="Accent" presStyleLbl="bgShp" presStyleIdx="5" presStyleCnt="6" custLinFactX="189620" custLinFactY="-136500" custLinFactNeighborX="200000" custLinFactNeighborY="-200000"/>
      <dgm:spPr/>
    </dgm:pt>
    <dgm:pt modelId="{6D237A56-EDA7-4492-8FFF-5A26C448FBA9}" type="pres">
      <dgm:prSet presAssocID="{5F703EEF-9DAB-42C6-953B-936F40261513}" presName="Child6" presStyleLbl="node1" presStyleIdx="5" presStyleCnt="6" custLinFactNeighborX="-79148" custLinFactNeighborY="-58131">
        <dgm:presLayoutVars>
          <dgm:chMax val="0"/>
          <dgm:chPref val="0"/>
          <dgm:bulletEnabled val="1"/>
        </dgm:presLayoutVars>
      </dgm:prSet>
      <dgm:spPr/>
      <dgm:t>
        <a:bodyPr/>
        <a:lstStyle/>
        <a:p>
          <a:endParaRPr lang="en-GB"/>
        </a:p>
      </dgm:t>
    </dgm:pt>
  </dgm:ptLst>
  <dgm:cxnLst>
    <dgm:cxn modelId="{0FCF5F70-A1BF-434B-807C-E386BE754BA6}" type="presOf" srcId="{BC9CDCED-0E79-4C17-BFE9-3364F14C5656}" destId="{CA817E58-3EA2-456F-A0B0-CDF991F8E94F}" srcOrd="0" destOrd="0" presId="urn:microsoft.com/office/officeart/2011/layout/HexagonRadial"/>
    <dgm:cxn modelId="{4C3A70FD-07B2-4315-AC0C-82BBBF7CBBA2}" type="presOf" srcId="{4387316B-A67D-4ABD-8C5C-CE452881EB78}" destId="{DDE49549-6F92-4591-B028-4AEF03BF751E}" srcOrd="0" destOrd="0" presId="urn:microsoft.com/office/officeart/2011/layout/HexagonRadial"/>
    <dgm:cxn modelId="{224D1734-72FA-41EC-8C30-E8E82709E6A5}" srcId="{EA7686D6-CDF8-4A06-9BD4-5DA50015254F}" destId="{3C664287-C527-473C-AD1E-83D4EBABDCBD}" srcOrd="3" destOrd="0" parTransId="{2C5968CF-8260-4664-9714-882A34ED4CFD}" sibTransId="{58EDB920-ADEA-4800-9DA5-F7C06BF1D60F}"/>
    <dgm:cxn modelId="{616EC736-3035-409A-8CED-8B9F69F3203D}" srcId="{1E098ED2-BF35-4CBD-982E-AD0B894087E2}" destId="{EA7686D6-CDF8-4A06-9BD4-5DA50015254F}" srcOrd="0" destOrd="0" parTransId="{60EB8200-9F0F-4BFD-B060-2ACD7058C95F}" sibTransId="{134E2497-AAA8-4169-92AA-CC260CCC886A}"/>
    <dgm:cxn modelId="{91D8A12D-5D1B-4177-AE6E-5B5D85F98379}" srcId="{EA7686D6-CDF8-4A06-9BD4-5DA50015254F}" destId="{5F703EEF-9DAB-42C6-953B-936F40261513}" srcOrd="5" destOrd="0" parTransId="{52A89F08-3E9C-40B8-9EE2-5AB68E07D4F1}" sibTransId="{DCB63ECA-9F1D-4D01-902F-DC57D75D201D}"/>
    <dgm:cxn modelId="{BFA9ED4C-A589-41D4-A2C0-931A1F4D7430}" srcId="{EA7686D6-CDF8-4A06-9BD4-5DA50015254F}" destId="{BC9CDCED-0E79-4C17-BFE9-3364F14C5656}" srcOrd="4" destOrd="0" parTransId="{00C9AD2D-443E-4D68-B1D1-26F5B44AAADE}" sibTransId="{2E88C5C2-A934-4F0C-B64F-A2ACB1F83BB8}"/>
    <dgm:cxn modelId="{7D2EB6E4-F2E8-401B-92AC-BEEDE76C8B28}" type="presOf" srcId="{5F703EEF-9DAB-42C6-953B-936F40261513}" destId="{6D237A56-EDA7-4492-8FFF-5A26C448FBA9}" srcOrd="0" destOrd="0" presId="urn:microsoft.com/office/officeart/2011/layout/HexagonRadial"/>
    <dgm:cxn modelId="{67E3F5FE-F686-4A63-8618-F3FAAA6EED9B}" srcId="{EA7686D6-CDF8-4A06-9BD4-5DA50015254F}" destId="{3B6CB8BC-5A4E-49BA-8E98-CA3C254C700B}" srcOrd="6" destOrd="0" parTransId="{BD6B5D4F-8BC7-4679-AF3E-71C3C5AE2779}" sibTransId="{0975343D-0029-4421-89FF-BAD23C9BBA89}"/>
    <dgm:cxn modelId="{D002ABE6-0DF3-4D31-861D-810B83C823DD}" type="presOf" srcId="{E3750994-B20B-49EC-AAD7-BB3ECB126053}" destId="{4745D8EB-EDF0-4D93-8FB5-D79ED840CE4D}" srcOrd="0" destOrd="0" presId="urn:microsoft.com/office/officeart/2011/layout/HexagonRadial"/>
    <dgm:cxn modelId="{2D6BDDB1-ED8C-4E38-BB95-F11FF385B134}" type="presOf" srcId="{CCD34DB6-DABC-4376-9DD1-42652F9A56A3}" destId="{DB1022B8-D52C-4AA8-93CC-90902451674D}" srcOrd="0" destOrd="0" presId="urn:microsoft.com/office/officeart/2011/layout/HexagonRadial"/>
    <dgm:cxn modelId="{D619FA14-175A-4BB3-8840-DDAC895B2FA0}" type="presOf" srcId="{3C664287-C527-473C-AD1E-83D4EBABDCBD}" destId="{6D48369A-7297-4BC0-8E4B-3B9C15D7D5F2}" srcOrd="0" destOrd="0" presId="urn:microsoft.com/office/officeart/2011/layout/HexagonRadial"/>
    <dgm:cxn modelId="{06E97F23-BDB7-4308-893A-8526561ECCC3}" srcId="{EA7686D6-CDF8-4A06-9BD4-5DA50015254F}" destId="{E3750994-B20B-49EC-AAD7-BB3ECB126053}" srcOrd="1" destOrd="0" parTransId="{F9B3F8C5-81E3-4FA7-A225-2B3AB54F8288}" sibTransId="{6BB3520F-0480-422B-B7D5-391C01B0CFCD}"/>
    <dgm:cxn modelId="{8548C055-1E4E-42B7-90DA-3A7C9F387011}" type="presOf" srcId="{1E098ED2-BF35-4CBD-982E-AD0B894087E2}" destId="{41BD6BE7-D6D7-422E-9A18-F3D9645966AD}" srcOrd="0" destOrd="0" presId="urn:microsoft.com/office/officeart/2011/layout/HexagonRadial"/>
    <dgm:cxn modelId="{4DDBB06C-5058-4E74-B9A6-D47C2B6DA1E6}" srcId="{EA7686D6-CDF8-4A06-9BD4-5DA50015254F}" destId="{4387316B-A67D-4ABD-8C5C-CE452881EB78}" srcOrd="2" destOrd="0" parTransId="{C4AC8E32-4C9B-4807-AE6E-A193665A2574}" sibTransId="{D839F074-C4FA-4D26-860B-74192F34174A}"/>
    <dgm:cxn modelId="{96C7663D-10FD-4A6C-B7CE-02C0554E6B89}" srcId="{EA7686D6-CDF8-4A06-9BD4-5DA50015254F}" destId="{CCD34DB6-DABC-4376-9DD1-42652F9A56A3}" srcOrd="0" destOrd="0" parTransId="{A4491AB6-A9D8-4F26-A887-F246300748DC}" sibTransId="{654B7D3C-D83A-415B-9406-0505EB0C6A14}"/>
    <dgm:cxn modelId="{7B6E9A8C-7431-42F5-A998-B284A1D2D5B5}" srcId="{1E098ED2-BF35-4CBD-982E-AD0B894087E2}" destId="{4184673E-2A4E-4C6F-A9B5-7234B0ED82B6}" srcOrd="1" destOrd="0" parTransId="{446D134B-4711-4BF1-9B4F-7A0C2A6F06BE}" sibTransId="{D3CDF4D4-39BD-4A31-A23B-9618DBE4A69A}"/>
    <dgm:cxn modelId="{FAEDED5A-1325-4111-A4ED-1CB3904606F1}" type="presOf" srcId="{EA7686D6-CDF8-4A06-9BD4-5DA50015254F}" destId="{06F7CC80-0267-4A5B-A518-71C3507ABA56}" srcOrd="0" destOrd="0" presId="urn:microsoft.com/office/officeart/2011/layout/HexagonRadial"/>
    <dgm:cxn modelId="{D79ADADD-36A0-4A72-9D48-E4E6B83DEA31}" type="presParOf" srcId="{41BD6BE7-D6D7-422E-9A18-F3D9645966AD}" destId="{06F7CC80-0267-4A5B-A518-71C3507ABA56}" srcOrd="0" destOrd="0" presId="urn:microsoft.com/office/officeart/2011/layout/HexagonRadial"/>
    <dgm:cxn modelId="{3B20353C-BF5A-4060-A6A9-EB3BB4793006}" type="presParOf" srcId="{41BD6BE7-D6D7-422E-9A18-F3D9645966AD}" destId="{B0A8489C-0D96-4C69-AED2-D69797732011}" srcOrd="1" destOrd="0" presId="urn:microsoft.com/office/officeart/2011/layout/HexagonRadial"/>
    <dgm:cxn modelId="{34010F31-1150-42C0-A508-BEB8E809DB0E}" type="presParOf" srcId="{B0A8489C-0D96-4C69-AED2-D69797732011}" destId="{2158379E-7296-42CA-BCED-ACA9C08CE2C9}" srcOrd="0" destOrd="0" presId="urn:microsoft.com/office/officeart/2011/layout/HexagonRadial"/>
    <dgm:cxn modelId="{B963F6BB-6EA4-482B-ABF1-95F97AB40E41}" type="presParOf" srcId="{41BD6BE7-D6D7-422E-9A18-F3D9645966AD}" destId="{DB1022B8-D52C-4AA8-93CC-90902451674D}" srcOrd="2" destOrd="0" presId="urn:microsoft.com/office/officeart/2011/layout/HexagonRadial"/>
    <dgm:cxn modelId="{88DF7D81-CBAA-4F3A-A1FD-F80E23EC68B2}" type="presParOf" srcId="{41BD6BE7-D6D7-422E-9A18-F3D9645966AD}" destId="{7EA07D04-5F19-4B64-B8A0-D029324F1025}" srcOrd="3" destOrd="0" presId="urn:microsoft.com/office/officeart/2011/layout/HexagonRadial"/>
    <dgm:cxn modelId="{A344AA7B-7D6B-4A5E-91E5-931524FF3566}" type="presParOf" srcId="{7EA07D04-5F19-4B64-B8A0-D029324F1025}" destId="{961274D6-31A3-4D8C-84E4-8ACDBDB29579}" srcOrd="0" destOrd="0" presId="urn:microsoft.com/office/officeart/2011/layout/HexagonRadial"/>
    <dgm:cxn modelId="{02E2E45E-0489-4FD5-B5AB-F4870858BD57}" type="presParOf" srcId="{41BD6BE7-D6D7-422E-9A18-F3D9645966AD}" destId="{4745D8EB-EDF0-4D93-8FB5-D79ED840CE4D}" srcOrd="4" destOrd="0" presId="urn:microsoft.com/office/officeart/2011/layout/HexagonRadial"/>
    <dgm:cxn modelId="{BF36B360-8365-4233-AAA5-F70211682ABB}" type="presParOf" srcId="{41BD6BE7-D6D7-422E-9A18-F3D9645966AD}" destId="{263CEEF8-98C7-4618-884D-84783E24FB9E}" srcOrd="5" destOrd="0" presId="urn:microsoft.com/office/officeart/2011/layout/HexagonRadial"/>
    <dgm:cxn modelId="{04425A8A-E970-44CD-808D-119DADEA2FC8}" type="presParOf" srcId="{263CEEF8-98C7-4618-884D-84783E24FB9E}" destId="{807A6BCF-51EB-4C54-BE84-D337C1FE70D0}" srcOrd="0" destOrd="0" presId="urn:microsoft.com/office/officeart/2011/layout/HexagonRadial"/>
    <dgm:cxn modelId="{77464C79-5ED4-44DA-948C-31951D74DA08}" type="presParOf" srcId="{41BD6BE7-D6D7-422E-9A18-F3D9645966AD}" destId="{DDE49549-6F92-4591-B028-4AEF03BF751E}" srcOrd="6" destOrd="0" presId="urn:microsoft.com/office/officeart/2011/layout/HexagonRadial"/>
    <dgm:cxn modelId="{CD17E0DD-2BBA-49FF-9871-10EF79E5A0CF}" type="presParOf" srcId="{41BD6BE7-D6D7-422E-9A18-F3D9645966AD}" destId="{9BE69772-4C69-4681-963A-49FE906A1C95}" srcOrd="7" destOrd="0" presId="urn:microsoft.com/office/officeart/2011/layout/HexagonRadial"/>
    <dgm:cxn modelId="{68FBBCA5-6E0D-479E-9D11-7369DC70155D}" type="presParOf" srcId="{9BE69772-4C69-4681-963A-49FE906A1C95}" destId="{9582BD7D-2801-4193-960C-EC91F177F0CF}" srcOrd="0" destOrd="0" presId="urn:microsoft.com/office/officeart/2011/layout/HexagonRadial"/>
    <dgm:cxn modelId="{153F2C1B-CE4A-4ED3-9B6C-5E90A13A43C8}" type="presParOf" srcId="{41BD6BE7-D6D7-422E-9A18-F3D9645966AD}" destId="{6D48369A-7297-4BC0-8E4B-3B9C15D7D5F2}" srcOrd="8" destOrd="0" presId="urn:microsoft.com/office/officeart/2011/layout/HexagonRadial"/>
    <dgm:cxn modelId="{867C5454-A956-4944-99F6-56F5FA7FB311}" type="presParOf" srcId="{41BD6BE7-D6D7-422E-9A18-F3D9645966AD}" destId="{CF984601-68B9-4AC5-BE05-D35150C0E99C}" srcOrd="9" destOrd="0" presId="urn:microsoft.com/office/officeart/2011/layout/HexagonRadial"/>
    <dgm:cxn modelId="{15C5A078-40E6-4749-94B2-C4D01258ECFC}" type="presParOf" srcId="{CF984601-68B9-4AC5-BE05-D35150C0E99C}" destId="{6EF3CA28-3C9F-4B6F-AC57-0844334CFFF1}" srcOrd="0" destOrd="0" presId="urn:microsoft.com/office/officeart/2011/layout/HexagonRadial"/>
    <dgm:cxn modelId="{81DFA561-41DC-4EFF-974C-BFB668B31D9D}" type="presParOf" srcId="{41BD6BE7-D6D7-422E-9A18-F3D9645966AD}" destId="{CA817E58-3EA2-456F-A0B0-CDF991F8E94F}" srcOrd="10" destOrd="0" presId="urn:microsoft.com/office/officeart/2011/layout/HexagonRadial"/>
    <dgm:cxn modelId="{F3A80B7F-DD5C-417F-AB0E-5AF0FE1A42D0}" type="presParOf" srcId="{41BD6BE7-D6D7-422E-9A18-F3D9645966AD}" destId="{F1EE3E79-FD73-4B22-B3A2-838DF2A3252E}" srcOrd="11" destOrd="0" presId="urn:microsoft.com/office/officeart/2011/layout/HexagonRadial"/>
    <dgm:cxn modelId="{54A7F074-908D-4575-A8B0-0DFFAF99CF62}" type="presParOf" srcId="{F1EE3E79-FD73-4B22-B3A2-838DF2A3252E}" destId="{32BB696E-EDA1-49FD-BAC9-52004B9D8A26}" srcOrd="0" destOrd="0" presId="urn:microsoft.com/office/officeart/2011/layout/HexagonRadial"/>
    <dgm:cxn modelId="{EEE8694E-64E5-4F9E-BDE5-14D861F198FC}" type="presParOf" srcId="{41BD6BE7-D6D7-422E-9A18-F3D9645966AD}" destId="{6D237A56-EDA7-4492-8FFF-5A26C448FBA9}"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7CC80-0267-4A5B-A518-71C3507ABA56}">
      <dsp:nvSpPr>
        <dsp:cNvPr id="0" name=""/>
        <dsp:cNvSpPr/>
      </dsp:nvSpPr>
      <dsp:spPr>
        <a:xfrm>
          <a:off x="5543604" y="3758580"/>
          <a:ext cx="2388289" cy="2065967"/>
        </a:xfrm>
        <a:prstGeom prst="hexagon">
          <a:avLst>
            <a:gd name="adj" fmla="val 28570"/>
            <a:gd name="vf" fmla="val 11547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3200400">
            <a:lnSpc>
              <a:spcPct val="90000"/>
            </a:lnSpc>
            <a:spcBef>
              <a:spcPct val="0"/>
            </a:spcBef>
            <a:spcAft>
              <a:spcPct val="35000"/>
            </a:spcAft>
          </a:pPr>
          <a:r>
            <a:rPr lang="en-GB" sz="7200" b="1" kern="1200" dirty="0" smtClean="0"/>
            <a:t>Risk Management</a:t>
          </a:r>
          <a:endParaRPr lang="en-GB" sz="7200" b="1" kern="1200" dirty="0"/>
        </a:p>
      </dsp:txBody>
      <dsp:txXfrm>
        <a:off x="5939377" y="4100940"/>
        <a:ext cx="1596743" cy="1381247"/>
      </dsp:txXfrm>
    </dsp:sp>
    <dsp:sp modelId="{961274D6-31A3-4D8C-84E4-8ACDBDB29579}">
      <dsp:nvSpPr>
        <dsp:cNvPr id="0" name=""/>
        <dsp:cNvSpPr/>
      </dsp:nvSpPr>
      <dsp:spPr>
        <a:xfrm>
          <a:off x="1317517" y="0"/>
          <a:ext cx="1736751" cy="1377510"/>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1022B8-D52C-4AA8-93CC-90902451674D}">
      <dsp:nvSpPr>
        <dsp:cNvPr id="0" name=""/>
        <dsp:cNvSpPr/>
      </dsp:nvSpPr>
      <dsp:spPr>
        <a:xfrm>
          <a:off x="0" y="1726027"/>
          <a:ext cx="1957186" cy="1693196"/>
        </a:xfrm>
        <a:prstGeom prst="hexagon">
          <a:avLst>
            <a:gd name="adj" fmla="val 28570"/>
            <a:gd name="vf" fmla="val 11547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solidFill>
                <a:schemeClr val="tx1"/>
              </a:solidFill>
            </a:rPr>
            <a:t>Risk  Management</a:t>
          </a:r>
          <a:endParaRPr lang="en-GB" sz="1400" b="1" kern="1200" dirty="0">
            <a:solidFill>
              <a:schemeClr val="tx1"/>
            </a:solidFill>
          </a:endParaRPr>
        </a:p>
      </dsp:txBody>
      <dsp:txXfrm>
        <a:off x="324348" y="2006626"/>
        <a:ext cx="1308490" cy="1131998"/>
      </dsp:txXfrm>
    </dsp:sp>
    <dsp:sp modelId="{807A6BCF-51EB-4C54-BE84-D337C1FE70D0}">
      <dsp:nvSpPr>
        <dsp:cNvPr id="0" name=""/>
        <dsp:cNvSpPr/>
      </dsp:nvSpPr>
      <dsp:spPr>
        <a:xfrm>
          <a:off x="5318700" y="2342050"/>
          <a:ext cx="901094" cy="776412"/>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5D8EB-EDF0-4D93-8FB5-D79ED840CE4D}">
      <dsp:nvSpPr>
        <dsp:cNvPr id="0" name=""/>
        <dsp:cNvSpPr/>
      </dsp:nvSpPr>
      <dsp:spPr>
        <a:xfrm>
          <a:off x="1241905" y="864016"/>
          <a:ext cx="1957186" cy="1693196"/>
        </a:xfrm>
        <a:prstGeom prst="hexagon">
          <a:avLst>
            <a:gd name="adj" fmla="val 28570"/>
            <a:gd name="vf" fmla="val 115470"/>
          </a:avLst>
        </a:prstGeom>
        <a:solidFill>
          <a:schemeClr val="accent3">
            <a:hueOff val="0"/>
            <a:satOff val="0"/>
            <a:lumOff val="-2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t>Workforce planning</a:t>
          </a:r>
          <a:endParaRPr lang="en-GB" sz="1400" b="1" kern="1200" dirty="0"/>
        </a:p>
      </dsp:txBody>
      <dsp:txXfrm>
        <a:off x="1566253" y="1144615"/>
        <a:ext cx="1308490" cy="1131998"/>
      </dsp:txXfrm>
    </dsp:sp>
    <dsp:sp modelId="{9582BD7D-2801-4193-960C-EC91F177F0CF}">
      <dsp:nvSpPr>
        <dsp:cNvPr id="0" name=""/>
        <dsp:cNvSpPr/>
      </dsp:nvSpPr>
      <dsp:spPr>
        <a:xfrm>
          <a:off x="4588157" y="3980496"/>
          <a:ext cx="901094" cy="776412"/>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49549-6F92-4591-B028-4AEF03BF751E}">
      <dsp:nvSpPr>
        <dsp:cNvPr id="0" name=""/>
        <dsp:cNvSpPr/>
      </dsp:nvSpPr>
      <dsp:spPr>
        <a:xfrm>
          <a:off x="1326416" y="4131351"/>
          <a:ext cx="1957186" cy="1693196"/>
        </a:xfrm>
        <a:prstGeom prst="hexagon">
          <a:avLst>
            <a:gd name="adj" fmla="val 28570"/>
            <a:gd name="vf" fmla="val 115470"/>
          </a:avLst>
        </a:prstGeom>
        <a:solidFill>
          <a:schemeClr val="accent3">
            <a:hueOff val="0"/>
            <a:satOff val="0"/>
            <a:lumOff val="-4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t>Performance Management</a:t>
          </a:r>
          <a:endParaRPr lang="en-GB" sz="1400" b="1" kern="1200" dirty="0"/>
        </a:p>
      </dsp:txBody>
      <dsp:txXfrm>
        <a:off x="1650764" y="4411950"/>
        <a:ext cx="1308490" cy="1131998"/>
      </dsp:txXfrm>
    </dsp:sp>
    <dsp:sp modelId="{6EF3CA28-3C9F-4B6F-AC57-0844334CFFF1}">
      <dsp:nvSpPr>
        <dsp:cNvPr id="0" name=""/>
        <dsp:cNvSpPr/>
      </dsp:nvSpPr>
      <dsp:spPr>
        <a:xfrm>
          <a:off x="4569111" y="3177899"/>
          <a:ext cx="901094" cy="776412"/>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48369A-7297-4BC0-8E4B-3B9C15D7D5F2}">
      <dsp:nvSpPr>
        <dsp:cNvPr id="0" name=""/>
        <dsp:cNvSpPr/>
      </dsp:nvSpPr>
      <dsp:spPr>
        <a:xfrm>
          <a:off x="1276751" y="2543370"/>
          <a:ext cx="1957186" cy="1693196"/>
        </a:xfrm>
        <a:prstGeom prst="hexagon">
          <a:avLst>
            <a:gd name="adj" fmla="val 28570"/>
            <a:gd name="vf" fmla="val 115470"/>
          </a:avLst>
        </a:prstGeom>
        <a:solidFill>
          <a:schemeClr val="accent3">
            <a:hueOff val="0"/>
            <a:satOff val="0"/>
            <a:lumOff val="-6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t>Financial Planning</a:t>
          </a:r>
          <a:endParaRPr lang="en-GB" sz="1400" b="1" kern="1200" dirty="0"/>
        </a:p>
      </dsp:txBody>
      <dsp:txXfrm>
        <a:off x="1601099" y="2823969"/>
        <a:ext cx="1308490" cy="1131998"/>
      </dsp:txXfrm>
    </dsp:sp>
    <dsp:sp modelId="{32BB696E-EDA1-49FD-BAC9-52004B9D8A26}">
      <dsp:nvSpPr>
        <dsp:cNvPr id="0" name=""/>
        <dsp:cNvSpPr/>
      </dsp:nvSpPr>
      <dsp:spPr>
        <a:xfrm>
          <a:off x="5217944" y="87050"/>
          <a:ext cx="901094" cy="776412"/>
        </a:xfrm>
        <a:prstGeom prst="hexagon">
          <a:avLst>
            <a:gd name="adj" fmla="val 28900"/>
            <a:gd name="vf" fmla="val 11547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817E58-3EA2-456F-A0B0-CDF991F8E94F}">
      <dsp:nvSpPr>
        <dsp:cNvPr id="0" name=""/>
        <dsp:cNvSpPr/>
      </dsp:nvSpPr>
      <dsp:spPr>
        <a:xfrm>
          <a:off x="0" y="3432896"/>
          <a:ext cx="1957186" cy="1693196"/>
        </a:xfrm>
        <a:prstGeom prst="hexagon">
          <a:avLst>
            <a:gd name="adj" fmla="val 28570"/>
            <a:gd name="vf" fmla="val 115470"/>
          </a:avLst>
        </a:prstGeom>
        <a:solidFill>
          <a:schemeClr val="accent3">
            <a:hueOff val="0"/>
            <a:satOff val="0"/>
            <a:lumOff val="-8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t>Assets</a:t>
          </a:r>
          <a:endParaRPr lang="en-GB" sz="1400" b="1" kern="1200" dirty="0"/>
        </a:p>
      </dsp:txBody>
      <dsp:txXfrm>
        <a:off x="324348" y="3713495"/>
        <a:ext cx="1308490" cy="1131998"/>
      </dsp:txXfrm>
    </dsp:sp>
    <dsp:sp modelId="{6D237A56-EDA7-4492-8FFF-5A26C448FBA9}">
      <dsp:nvSpPr>
        <dsp:cNvPr id="0" name=""/>
        <dsp:cNvSpPr/>
      </dsp:nvSpPr>
      <dsp:spPr>
        <a:xfrm>
          <a:off x="0" y="54827"/>
          <a:ext cx="1957186" cy="1693196"/>
        </a:xfrm>
        <a:prstGeom prst="hexagon">
          <a:avLst>
            <a:gd name="adj" fmla="val 28570"/>
            <a:gd name="vf" fmla="val 115470"/>
          </a:avLst>
        </a:prstGeom>
        <a:solidFill>
          <a:schemeClr val="accent3">
            <a:hueOff val="0"/>
            <a:satOff val="0"/>
            <a:lumOff val="-10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t>Corporate planning</a:t>
          </a:r>
          <a:endParaRPr lang="en-GB" sz="1400" b="1" kern="1200" dirty="0"/>
        </a:p>
      </dsp:txBody>
      <dsp:txXfrm>
        <a:off x="324348" y="335426"/>
        <a:ext cx="1308490" cy="1131998"/>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0D0A69B7-B2EC-4CB2-8335-6D7735A3B10A}" type="datetimeFigureOut">
              <a:rPr lang="en-GB"/>
              <a:pPr>
                <a:defRPr/>
              </a:pPr>
              <a:t>12/12/2016</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E6E3AE51-A828-48B6-8B96-DC0DDAD7FFBA}" type="slidenum">
              <a:rPr lang="en-GB"/>
              <a:pPr>
                <a:defRPr/>
              </a:pPr>
              <a:t>‹#›</a:t>
            </a:fld>
            <a:endParaRPr lang="en-GB"/>
          </a:p>
        </p:txBody>
      </p:sp>
    </p:spTree>
    <p:extLst>
      <p:ext uri="{BB962C8B-B14F-4D97-AF65-F5344CB8AC3E}">
        <p14:creationId xmlns:p14="http://schemas.microsoft.com/office/powerpoint/2010/main" val="28338865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21DCF968-E542-47AA-B64A-A80DADCEA79B}" type="datetimeFigureOut">
              <a:rPr lang="en-GB"/>
              <a:pPr>
                <a:defRPr/>
              </a:pPr>
              <a:t>12/12/2016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8E2D5585-A740-4A18-B044-3C0776248FFC}" type="slidenum">
              <a:rPr lang="en-GB"/>
              <a:pPr>
                <a:defRPr/>
              </a:pPr>
              <a:t>‹#›</a:t>
            </a:fld>
            <a:endParaRPr lang="en-GB"/>
          </a:p>
        </p:txBody>
      </p:sp>
    </p:spTree>
    <p:extLst>
      <p:ext uri="{BB962C8B-B14F-4D97-AF65-F5344CB8AC3E}">
        <p14:creationId xmlns:p14="http://schemas.microsoft.com/office/powerpoint/2010/main" val="39361217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en.wikipedia.org/wiki/Primary_legislation" TargetMode="External"/><Relationship Id="rId3" Type="http://schemas.openxmlformats.org/officeDocument/2006/relationships/hyperlink" Target="http://en.wikipedia.org/wiki/Parliamentary_systems" TargetMode="External"/><Relationship Id="rId7" Type="http://schemas.openxmlformats.org/officeDocument/2006/relationships/hyperlink" Target="http://en.wikipedia.org/wiki/Secretary_of_State_for_Wales" TargetMode="External"/><Relationship Id="rId12" Type="http://schemas.openxmlformats.org/officeDocument/2006/relationships/hyperlink" Target="http://en.wikipedia.org/wiki/Act_of_the_National_Assembly_for_Wale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en.wikipedia.org/wiki/Welsh_Office" TargetMode="External"/><Relationship Id="rId11" Type="http://schemas.openxmlformats.org/officeDocument/2006/relationships/hyperlink" Target="http://en.wikipedia.org/wiki/Parliament_of_the_United_Kingdom" TargetMode="External"/><Relationship Id="rId5" Type="http://schemas.openxmlformats.org/officeDocument/2006/relationships/hyperlink" Target="http://en.wikipedia.org/wiki/Wales_referendum_1997" TargetMode="External"/><Relationship Id="rId10" Type="http://schemas.openxmlformats.org/officeDocument/2006/relationships/hyperlink" Target="http://en.wikipedia.org/wiki/Welsh_devolution_referendum,_2011" TargetMode="External"/><Relationship Id="rId4" Type="http://schemas.openxmlformats.org/officeDocument/2006/relationships/hyperlink" Target="http://en.wikipedia.org/wiki/Government_of_Wales_Act_1998" TargetMode="External"/><Relationship Id="rId9" Type="http://schemas.openxmlformats.org/officeDocument/2006/relationships/hyperlink" Target="http://en.wikipedia.org/wiki/Government_of_Wales_Act_2006"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Thank you for inviting me to speak and for </a:t>
            </a:r>
            <a:r>
              <a:rPr lang="en-US" altLang="en-US" baseline="0" dirty="0" smtClean="0"/>
              <a:t>coming to listen today.</a:t>
            </a:r>
          </a:p>
          <a:p>
            <a:endParaRPr lang="en-US" altLang="en-US" baseline="0" dirty="0" smtClean="0"/>
          </a:p>
          <a:p>
            <a:r>
              <a:rPr lang="en-US" altLang="en-US" baseline="0" dirty="0" smtClean="0"/>
              <a:t>I’m a policy officer from Swansea Council. My job is about ensuring sustainable development is at the heart of how we plan and deliver services at the Local Authority.</a:t>
            </a:r>
          </a:p>
          <a:p>
            <a:endParaRPr lang="en-US" altLang="en-US" baseline="0" dirty="0"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ECEA389D-814B-48C2-8A33-E81F7FF86347}" type="slidenum">
              <a:rPr lang="en-GB" altLang="en-US" smtClean="0">
                <a:latin typeface="Arial" charset="0"/>
              </a:rPr>
              <a:pPr eaLnBrk="1" hangingPunct="1">
                <a:spcBef>
                  <a:spcPct val="0"/>
                </a:spcBef>
              </a:pPr>
              <a:t>1</a:t>
            </a:fld>
            <a:endParaRPr lang="en-GB" altLang="en-US"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I’ve been</a:t>
            </a:r>
            <a:r>
              <a:rPr lang="en-GB" baseline="0" dirty="0" smtClean="0"/>
              <a:t> asked to talk to you about the Well-being of Future Generations Act and what it means in practice for Swansea from  Council perspective.</a:t>
            </a:r>
          </a:p>
          <a:p>
            <a:endParaRPr lang="en-GB" baseline="0" dirty="0" smtClean="0"/>
          </a:p>
          <a:p>
            <a:r>
              <a:rPr lang="en-GB" baseline="0" dirty="0" smtClean="0"/>
              <a:t>Well the biggest thing that the Well-being of Future Generations Act means for Swansea is a seismic shift in the way that we make decisions, plan for the future, and interact with the public, other agencies and even each other within organisations. In short it is a huge cultural shift which will require a behaviour change towards what I call Future Generations Thinking.  Future Generations thinking essentially means adopting a sustainable development approach to everything we do.</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2</a:t>
            </a:fld>
            <a:endParaRPr lang="en-GB"/>
          </a:p>
        </p:txBody>
      </p:sp>
    </p:spTree>
    <p:extLst>
      <p:ext uri="{BB962C8B-B14F-4D97-AF65-F5344CB8AC3E}">
        <p14:creationId xmlns:p14="http://schemas.microsoft.com/office/powerpoint/2010/main" val="3391762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3</a:t>
            </a:fld>
            <a:endParaRPr lang="en-GB"/>
          </a:p>
        </p:txBody>
      </p:sp>
    </p:spTree>
    <p:extLst>
      <p:ext uri="{BB962C8B-B14F-4D97-AF65-F5344CB8AC3E}">
        <p14:creationId xmlns:p14="http://schemas.microsoft.com/office/powerpoint/2010/main" val="613402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in order to understand the impact of the</a:t>
            </a:r>
            <a:r>
              <a:rPr lang="en-GB" baseline="0" dirty="0" smtClean="0"/>
              <a:t> Act on Swansea Council and other public bodies in Wales, </a:t>
            </a:r>
            <a:r>
              <a:rPr lang="en-GB" dirty="0" smtClean="0"/>
              <a:t>I thought in might be useful to have a look at how the public sector works in Wales. The</a:t>
            </a:r>
            <a:r>
              <a:rPr lang="en-GB" baseline="0" dirty="0" smtClean="0"/>
              <a:t> first thing you will notice is that it is </a:t>
            </a:r>
            <a:r>
              <a:rPr lang="en-GB" b="1" baseline="0" dirty="0" smtClean="0"/>
              <a:t>fiendishly</a:t>
            </a:r>
            <a:r>
              <a:rPr lang="en-GB" baseline="0" dirty="0" smtClean="0"/>
              <a:t> complex.</a:t>
            </a:r>
            <a:endParaRPr lang="en-GB" dirty="0" smtClean="0"/>
          </a:p>
          <a:p>
            <a:endParaRPr lang="en-GB" dirty="0" smtClean="0"/>
          </a:p>
          <a:p>
            <a:r>
              <a:rPr lang="en-GB" dirty="0" smtClean="0"/>
              <a:t>This</a:t>
            </a:r>
            <a:r>
              <a:rPr lang="en-GB" baseline="0" dirty="0" smtClean="0"/>
              <a:t> is taken from the  Williams Report which looked at local </a:t>
            </a:r>
            <a:r>
              <a:rPr lang="en-GB" baseline="0" dirty="0" err="1" smtClean="0"/>
              <a:t>gov</a:t>
            </a:r>
            <a:r>
              <a:rPr lang="en-GB" baseline="0" dirty="0" smtClean="0"/>
              <a:t> reorganisation and mapped how all the different tiers of government and public bodies relate to each other in Wales. In terms of democratically elected bodies that impact Wales, first we have</a:t>
            </a:r>
            <a:r>
              <a:rPr lang="en-GB" b="1" baseline="0" dirty="0" smtClean="0"/>
              <a:t> parliament </a:t>
            </a:r>
            <a:r>
              <a:rPr lang="en-GB" baseline="0" dirty="0" smtClean="0"/>
              <a:t>which establishes </a:t>
            </a:r>
            <a:r>
              <a:rPr lang="en-GB" b="1" baseline="0" dirty="0" smtClean="0"/>
              <a:t>a UK Government </a:t>
            </a:r>
            <a:r>
              <a:rPr lang="en-GB" baseline="0" dirty="0" smtClean="0"/>
              <a:t>on the right (literally at the moment) they are voted for by the</a:t>
            </a:r>
            <a:r>
              <a:rPr lang="en-GB" b="1" baseline="0" dirty="0" smtClean="0"/>
              <a:t> electorate.</a:t>
            </a:r>
          </a:p>
          <a:p>
            <a:r>
              <a:rPr lang="en-GB" baseline="0" dirty="0" smtClean="0"/>
              <a:t>In Wales we also vote for a </a:t>
            </a:r>
            <a:r>
              <a:rPr lang="en-GB" b="1" baseline="0" dirty="0" smtClean="0"/>
              <a:t>National Assembly for Wales </a:t>
            </a:r>
            <a:r>
              <a:rPr lang="en-GB" baseline="0" dirty="0" smtClean="0"/>
              <a:t>who form a </a:t>
            </a:r>
            <a:r>
              <a:rPr lang="en-GB" b="1" baseline="0" dirty="0" smtClean="0"/>
              <a:t>Welsh Government. </a:t>
            </a:r>
            <a:r>
              <a:rPr lang="en-GB" b="0" baseline="0" dirty="0" smtClean="0"/>
              <a:t>Wales is split into 22 </a:t>
            </a:r>
            <a:r>
              <a:rPr lang="en-GB" b="1" baseline="0" dirty="0" smtClean="0"/>
              <a:t>local authorities </a:t>
            </a:r>
            <a:r>
              <a:rPr lang="en-GB" b="0" baseline="0" dirty="0" smtClean="0"/>
              <a:t>or Councils (on the left )</a:t>
            </a:r>
            <a:r>
              <a:rPr lang="en-GB" b="1" baseline="0" dirty="0" smtClean="0"/>
              <a:t>. </a:t>
            </a:r>
            <a:r>
              <a:rPr lang="en-GB" b="0" baseline="0" dirty="0" smtClean="0"/>
              <a:t>So we also vote for Councillors in each </a:t>
            </a:r>
            <a:r>
              <a:rPr lang="en-GB" b="1" baseline="0" dirty="0" smtClean="0"/>
              <a:t>local authority. </a:t>
            </a:r>
            <a:r>
              <a:rPr lang="en-GB" b="0" baseline="0" dirty="0" smtClean="0"/>
              <a:t>To complicate matter in some areas you also have </a:t>
            </a:r>
            <a:r>
              <a:rPr lang="en-GB" b="1" baseline="0" dirty="0" smtClean="0"/>
              <a:t>Community Councils. </a:t>
            </a:r>
            <a:r>
              <a:rPr lang="en-GB" b="0" baseline="0" dirty="0" smtClean="0"/>
              <a:t>Plus we recently got the right to vote for a </a:t>
            </a:r>
            <a:r>
              <a:rPr lang="en-GB" b="1" baseline="0" dirty="0" smtClean="0"/>
              <a:t>Police Commissioner </a:t>
            </a:r>
            <a:r>
              <a:rPr lang="en-GB" b="0" baseline="0" dirty="0" smtClean="0"/>
              <a:t>(which like the police-on right) is independent of other structures in Wales.</a:t>
            </a:r>
            <a:endParaRPr lang="en-GB" b="0"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a:t>
            </a:fld>
            <a:endParaRPr lang="en-GB"/>
          </a:p>
        </p:txBody>
      </p:sp>
    </p:spTree>
    <p:extLst>
      <p:ext uri="{BB962C8B-B14F-4D97-AF65-F5344CB8AC3E}">
        <p14:creationId xmlns:p14="http://schemas.microsoft.com/office/powerpoint/2010/main" val="3492009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917575" y="744538"/>
            <a:ext cx="4962525" cy="3722687"/>
          </a:xfrm>
          <a:ln/>
        </p:spPr>
      </p:sp>
      <p:sp>
        <p:nvSpPr>
          <p:cNvPr id="52227" name="Rectangle 3"/>
          <p:cNvSpPr>
            <a:spLocks noGrp="1" noChangeArrowheads="1"/>
          </p:cNvSpPr>
          <p:nvPr>
            <p:ph type="body" idx="1"/>
          </p:nvPr>
        </p:nvSpPr>
        <p:spPr>
          <a:noFill/>
        </p:spPr>
        <p:txBody>
          <a:bodyPr/>
          <a:lstStyle/>
          <a:p>
            <a:pPr eaLnBrk="1" hangingPunct="1"/>
            <a:r>
              <a:rPr lang="en-US" altLang="en-US" dirty="0" smtClean="0"/>
              <a:t>Just</a:t>
            </a:r>
            <a:r>
              <a:rPr lang="en-US" altLang="en-US" baseline="0" dirty="0" smtClean="0"/>
              <a:t> to reiterate the context…..  Europe at present. </a:t>
            </a:r>
            <a:r>
              <a:rPr lang="en-US" altLang="en-US" dirty="0" smtClean="0"/>
              <a:t>The Act is issued at Regional Government level and implemented at that and the other</a:t>
            </a:r>
            <a:r>
              <a:rPr lang="en-US" altLang="en-US" baseline="0" dirty="0" smtClean="0"/>
              <a:t> levels beneath it</a:t>
            </a:r>
            <a:endParaRPr lang="en-US" alt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1285875" y="744538"/>
            <a:ext cx="1244600" cy="935037"/>
          </a:xfrm>
          <a:ln/>
        </p:spPr>
      </p:sp>
      <p:sp>
        <p:nvSpPr>
          <p:cNvPr id="51203" name="Rectangle 3"/>
          <p:cNvSpPr>
            <a:spLocks noGrp="1" noChangeArrowheads="1"/>
          </p:cNvSpPr>
          <p:nvPr>
            <p:ph type="body" idx="1"/>
          </p:nvPr>
        </p:nvSpPr>
        <p:spPr>
          <a:xfrm>
            <a:off x="679464" y="2226449"/>
            <a:ext cx="5438748" cy="4466756"/>
          </a:xfrm>
          <a:noFill/>
        </p:spPr>
        <p:txBody>
          <a:bodyPr/>
          <a:lstStyle/>
          <a:p>
            <a:pPr eaLnBrk="1" hangingPunct="1">
              <a:lnSpc>
                <a:spcPct val="80000"/>
              </a:lnSpc>
            </a:pPr>
            <a:r>
              <a:rPr lang="en-GB" altLang="en-US" sz="800" b="1" dirty="0" smtClean="0"/>
              <a:t>This</a:t>
            </a:r>
            <a:r>
              <a:rPr lang="en-GB" altLang="en-US" sz="800" b="1" baseline="0" dirty="0" smtClean="0"/>
              <a:t> </a:t>
            </a:r>
            <a:r>
              <a:rPr lang="en-GB" altLang="en-US" sz="800" b="0" baseline="0" dirty="0" smtClean="0"/>
              <a:t>may well be your</a:t>
            </a:r>
            <a:r>
              <a:rPr lang="en-GB" altLang="en-US" sz="800" b="0" dirty="0" smtClean="0"/>
              <a:t> reaction!</a:t>
            </a:r>
            <a:r>
              <a:rPr lang="en-GB" altLang="en-US" sz="800" b="0" baseline="0" dirty="0" smtClean="0"/>
              <a:t> I said it was complicated. The bit of the jigsaw I work for is local Government, in Wales this is simpler than in England being made up of a single tier of Unitary authorities also referred to as local Authorities or Councils</a:t>
            </a:r>
            <a:endParaRPr lang="en-GB" altLang="en-US" sz="800" b="0" dirty="0" smtClean="0"/>
          </a:p>
          <a:p>
            <a:pPr eaLnBrk="1" hangingPunct="1">
              <a:lnSpc>
                <a:spcPct val="80000"/>
              </a:lnSpc>
            </a:pPr>
            <a:endParaRPr lang="en-GB" altLang="en-US" sz="800" b="1" dirty="0" smtClean="0"/>
          </a:p>
          <a:p>
            <a:pPr eaLnBrk="1" hangingPunct="1">
              <a:lnSpc>
                <a:spcPct val="80000"/>
              </a:lnSpc>
            </a:pPr>
            <a:r>
              <a:rPr lang="en-GB" altLang="en-US" sz="800" b="1" dirty="0" smtClean="0"/>
              <a:t>Local </a:t>
            </a:r>
            <a:r>
              <a:rPr lang="en-GB" altLang="en-US" sz="800" b="1" dirty="0"/>
              <a:t>education authorities (LEAs)</a:t>
            </a:r>
          </a:p>
          <a:p>
            <a:pPr eaLnBrk="1" hangingPunct="1">
              <a:lnSpc>
                <a:spcPct val="80000"/>
              </a:lnSpc>
            </a:pPr>
            <a:r>
              <a:rPr lang="en-GB" altLang="en-US" sz="800" dirty="0"/>
              <a:t>LEAs are the bodies responsible for the local administration of state sector education services </a:t>
            </a:r>
            <a:r>
              <a:rPr lang="en-GB" altLang="en-US" sz="800" dirty="0" smtClean="0"/>
              <a:t>Both </a:t>
            </a:r>
            <a:r>
              <a:rPr lang="en-GB" altLang="en-US" sz="800" dirty="0"/>
              <a:t>are within the definition of local authority for tax purposes.</a:t>
            </a:r>
          </a:p>
          <a:p>
            <a:pPr eaLnBrk="1" hangingPunct="1">
              <a:lnSpc>
                <a:spcPct val="80000"/>
              </a:lnSpc>
            </a:pPr>
            <a:endParaRPr lang="en-GB" altLang="en-US" sz="800" dirty="0"/>
          </a:p>
          <a:p>
            <a:pPr eaLnBrk="1" hangingPunct="1">
              <a:lnSpc>
                <a:spcPct val="80000"/>
              </a:lnSpc>
            </a:pPr>
            <a:r>
              <a:rPr lang="en-GB" altLang="en-US" sz="800" dirty="0"/>
              <a:t>In recent years a number of activities previously carried out by local authorities have been transferred into separate limited companies. Examples of this are waste disposal activities and architects departments. Such companies are not within the definition of a local authority and are liable to CT in the normal way. This is so even where all or part of the company's share capital remains in the ownership of the local authority.</a:t>
            </a:r>
          </a:p>
          <a:p>
            <a:pPr eaLnBrk="1" hangingPunct="1">
              <a:lnSpc>
                <a:spcPct val="80000"/>
              </a:lnSpc>
            </a:pPr>
            <a:r>
              <a:rPr lang="en-GB" altLang="en-US" sz="800" dirty="0"/>
              <a:t>Similarly since 2002 many Local Authorities/Councils have set up ALMOs. These are meant to deliver better social housing. The typical ALMO set up by a Council is a company limited by guarantee without share capital but with the Council as its sole member. ALMOs manage, repair, improve and maintain the Council’s housing stock, whilst ownership of the housing stock remains with the Council. For details of the taxation of ALMOs see BIM58210</a:t>
            </a:r>
          </a:p>
          <a:p>
            <a:pPr eaLnBrk="1" hangingPunct="1">
              <a:lnSpc>
                <a:spcPct val="80000"/>
              </a:lnSpc>
            </a:pPr>
            <a:endParaRPr lang="en-GB" altLang="en-US" sz="800" dirty="0"/>
          </a:p>
          <a:p>
            <a:pPr eaLnBrk="1" hangingPunct="1">
              <a:lnSpc>
                <a:spcPct val="80000"/>
              </a:lnSpc>
            </a:pPr>
            <a:r>
              <a:rPr lang="en-GB" altLang="en-US" sz="800" b="1" dirty="0"/>
              <a:t>County Councils </a:t>
            </a:r>
            <a:r>
              <a:rPr lang="en-GB" altLang="en-US" sz="800" dirty="0"/>
              <a:t>Education</a:t>
            </a:r>
            <a:br>
              <a:rPr lang="en-GB" altLang="en-US" sz="800" dirty="0"/>
            </a:br>
            <a:r>
              <a:rPr lang="en-GB" altLang="en-US" sz="800" dirty="0"/>
              <a:t>Social services</a:t>
            </a:r>
            <a:br>
              <a:rPr lang="en-GB" altLang="en-US" sz="800" dirty="0"/>
            </a:br>
            <a:r>
              <a:rPr lang="en-GB" altLang="en-US" sz="800" dirty="0"/>
              <a:t>Transport</a:t>
            </a:r>
            <a:br>
              <a:rPr lang="en-GB" altLang="en-US" sz="800" dirty="0"/>
            </a:br>
            <a:r>
              <a:rPr lang="en-GB" altLang="en-US" sz="800" dirty="0"/>
              <a:t>Strategic planning</a:t>
            </a:r>
            <a:br>
              <a:rPr lang="en-GB" altLang="en-US" sz="800" dirty="0"/>
            </a:br>
            <a:r>
              <a:rPr lang="en-GB" altLang="en-US" sz="800" dirty="0"/>
              <a:t>Fire services</a:t>
            </a:r>
            <a:br>
              <a:rPr lang="en-GB" altLang="en-US" sz="800" dirty="0"/>
            </a:br>
            <a:r>
              <a:rPr lang="en-GB" altLang="en-US" sz="800" dirty="0"/>
              <a:t>Consumer protection</a:t>
            </a:r>
            <a:br>
              <a:rPr lang="en-GB" altLang="en-US" sz="800" dirty="0"/>
            </a:br>
            <a:r>
              <a:rPr lang="en-GB" altLang="en-US" sz="800" dirty="0"/>
              <a:t>Refuse disposal</a:t>
            </a:r>
            <a:br>
              <a:rPr lang="en-GB" altLang="en-US" sz="800" dirty="0"/>
            </a:br>
            <a:r>
              <a:rPr lang="en-GB" altLang="en-US" sz="800" dirty="0"/>
              <a:t>Smallholdings</a:t>
            </a:r>
            <a:br>
              <a:rPr lang="en-GB" altLang="en-US" sz="800" dirty="0"/>
            </a:br>
            <a:r>
              <a:rPr lang="en-GB" altLang="en-US" sz="800" dirty="0"/>
              <a:t>Libraries</a:t>
            </a:r>
            <a:br>
              <a:rPr lang="en-GB" altLang="en-US" sz="800" dirty="0"/>
            </a:br>
            <a:r>
              <a:rPr lang="en-GB" altLang="en-US" sz="800" dirty="0"/>
              <a:t> </a:t>
            </a:r>
            <a:r>
              <a:rPr lang="en-GB" altLang="en-US" sz="800" b="1" dirty="0"/>
              <a:t>District Councils </a:t>
            </a:r>
            <a:endParaRPr lang="en-GB" altLang="en-US" sz="800" dirty="0"/>
          </a:p>
          <a:p>
            <a:pPr eaLnBrk="1" hangingPunct="1">
              <a:lnSpc>
                <a:spcPct val="80000"/>
              </a:lnSpc>
            </a:pPr>
            <a:r>
              <a:rPr lang="en-GB" altLang="en-US" sz="800" dirty="0"/>
              <a:t>Local planning</a:t>
            </a:r>
            <a:br>
              <a:rPr lang="en-GB" altLang="en-US" sz="800" dirty="0"/>
            </a:br>
            <a:r>
              <a:rPr lang="en-GB" altLang="en-US" sz="800" dirty="0"/>
              <a:t>Housing</a:t>
            </a:r>
            <a:br>
              <a:rPr lang="en-GB" altLang="en-US" sz="800" dirty="0"/>
            </a:br>
            <a:r>
              <a:rPr lang="en-GB" altLang="en-US" sz="800" dirty="0"/>
              <a:t>Local highways</a:t>
            </a:r>
            <a:br>
              <a:rPr lang="en-GB" altLang="en-US" sz="800" dirty="0"/>
            </a:br>
            <a:r>
              <a:rPr lang="en-GB" altLang="en-US" sz="800" dirty="0"/>
              <a:t>Building regulation</a:t>
            </a:r>
            <a:br>
              <a:rPr lang="en-GB" altLang="en-US" sz="800" dirty="0"/>
            </a:br>
            <a:r>
              <a:rPr lang="en-GB" altLang="en-US" sz="800" dirty="0"/>
              <a:t>Environmental health</a:t>
            </a:r>
            <a:br>
              <a:rPr lang="en-GB" altLang="en-US" sz="800" dirty="0"/>
            </a:br>
            <a:r>
              <a:rPr lang="en-GB" altLang="en-US" sz="800" dirty="0"/>
              <a:t>Refuse collection</a:t>
            </a:r>
            <a:br>
              <a:rPr lang="en-GB" altLang="en-US" sz="800" dirty="0"/>
            </a:br>
            <a:r>
              <a:rPr lang="en-GB" altLang="en-US" sz="800" b="1" dirty="0"/>
              <a:t>Divided</a:t>
            </a:r>
          </a:p>
          <a:p>
            <a:pPr eaLnBrk="1" hangingPunct="1">
              <a:lnSpc>
                <a:spcPct val="80000"/>
              </a:lnSpc>
            </a:pPr>
            <a:r>
              <a:rPr lang="en-GB" altLang="en-US" sz="800" dirty="0"/>
              <a:t>Recreation</a:t>
            </a:r>
            <a:br>
              <a:rPr lang="en-GB" altLang="en-US" sz="800" dirty="0"/>
            </a:br>
            <a:r>
              <a:rPr lang="en-GB" altLang="en-US" sz="800" dirty="0"/>
              <a:t>Cultural matters</a:t>
            </a:r>
            <a:br>
              <a:rPr lang="en-GB" altLang="en-US" sz="800" dirty="0"/>
            </a:br>
            <a:endParaRPr lang="en-GB" altLang="en-US" sz="8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xfrm>
            <a:off x="917575" y="744538"/>
            <a:ext cx="4962525" cy="3722687"/>
          </a:xfrm>
          <a:ln/>
        </p:spPr>
      </p:sp>
      <p:sp>
        <p:nvSpPr>
          <p:cNvPr id="53251" name="Rectangle 3"/>
          <p:cNvSpPr>
            <a:spLocks noGrp="1" noChangeArrowheads="1"/>
          </p:cNvSpPr>
          <p:nvPr>
            <p:ph type="body" idx="1"/>
          </p:nvPr>
        </p:nvSpPr>
        <p:spPr>
          <a:noFill/>
        </p:spPr>
        <p:txBody>
          <a:bodyPr/>
          <a:lstStyle/>
          <a:p>
            <a:pPr eaLnBrk="1" hangingPunct="1"/>
            <a:r>
              <a:rPr lang="en-US" altLang="en-US" dirty="0" smtClean="0"/>
              <a:t>How this relationship compares</a:t>
            </a:r>
            <a:r>
              <a:rPr lang="en-US" altLang="en-US" baseline="0" dirty="0" smtClean="0"/>
              <a:t> to that in the rest of the UK can be seen in this slide.</a:t>
            </a:r>
            <a:endParaRPr lang="en-US" alt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917575" y="744538"/>
            <a:ext cx="4962525" cy="3722687"/>
          </a:xfrm>
          <a:ln/>
        </p:spPr>
      </p:sp>
      <p:sp>
        <p:nvSpPr>
          <p:cNvPr id="55299" name="Rectangle 3"/>
          <p:cNvSpPr>
            <a:spLocks noGrp="1" noChangeArrowheads="1"/>
          </p:cNvSpPr>
          <p:nvPr>
            <p:ph type="body" idx="1"/>
          </p:nvPr>
        </p:nvSpPr>
        <p:spPr>
          <a:noFill/>
        </p:spPr>
        <p:txBody>
          <a:bodyPr/>
          <a:lstStyle/>
          <a:p>
            <a:pPr eaLnBrk="1" hangingPunct="1"/>
            <a:r>
              <a:rPr lang="en-GB" altLang="en-US" dirty="0" smtClean="0"/>
              <a:t>Until 2007 National Assembly for Wales combined legislative and executive functions- One important feature of the National Assembly until 2007 was that there was no legal or constitutional separation of the legislative and executive functions, since it was a single corporate entity. Compared with other </a:t>
            </a:r>
            <a:r>
              <a:rPr lang="en-GB" altLang="en-US" dirty="0" smtClean="0">
                <a:hlinkClick r:id="rId3" tooltip="Parliamentary systems"/>
              </a:rPr>
              <a:t>parliamentary systems</a:t>
            </a:r>
            <a:r>
              <a:rPr lang="en-GB" altLang="en-US" dirty="0" smtClean="0"/>
              <a:t>, and arrangements for devolution in other countries of the UK, this was unusual. In practice, however, there was separation of functions, and the terms "Assembly" and "Assembly Parliamentary Service" came into use to distinguish between the two arms. The Government of Wales Act 2006 regularised the separation when it came into effect following the 2007 Assembly Election.</a:t>
            </a:r>
          </a:p>
          <a:p>
            <a:pPr eaLnBrk="1" hangingPunct="1"/>
            <a:r>
              <a:rPr lang="en-GB" altLang="en-US" dirty="0" smtClean="0"/>
              <a:t>The Assembly was created by the </a:t>
            </a:r>
            <a:r>
              <a:rPr lang="en-GB" altLang="en-US" dirty="0" smtClean="0">
                <a:hlinkClick r:id="rId4" tooltip="Government of Wales Act 1998"/>
              </a:rPr>
              <a:t>Government of Wales Act 1998</a:t>
            </a:r>
            <a:r>
              <a:rPr lang="en-GB" altLang="en-US" dirty="0" smtClean="0"/>
              <a:t>, which followed a </a:t>
            </a:r>
            <a:r>
              <a:rPr lang="en-GB" altLang="en-US" dirty="0" smtClean="0">
                <a:hlinkClick r:id="rId5" tooltip="Wales referendum 1997"/>
              </a:rPr>
              <a:t>referendum</a:t>
            </a:r>
            <a:r>
              <a:rPr lang="en-GB" altLang="en-US" dirty="0" smtClean="0"/>
              <a:t> in 1997. On its creation, most of the powers of the </a:t>
            </a:r>
            <a:r>
              <a:rPr lang="en-GB" altLang="en-US" dirty="0" smtClean="0">
                <a:hlinkClick r:id="rId6" tooltip="Welsh Office"/>
              </a:rPr>
              <a:t>Welsh Office</a:t>
            </a:r>
            <a:r>
              <a:rPr lang="en-GB" altLang="en-US" dirty="0" smtClean="0"/>
              <a:t> and </a:t>
            </a:r>
            <a:r>
              <a:rPr lang="en-GB" altLang="en-US" dirty="0" smtClean="0">
                <a:hlinkClick r:id="rId7" tooltip="Secretary of State for Wales"/>
              </a:rPr>
              <a:t>Secretary of State for Wales</a:t>
            </a:r>
            <a:r>
              <a:rPr lang="en-GB" altLang="en-US" dirty="0" smtClean="0"/>
              <a:t> were transferred to it. The Assembly had no powers to initiate </a:t>
            </a:r>
            <a:r>
              <a:rPr lang="en-GB" altLang="en-US" dirty="0" smtClean="0">
                <a:hlinkClick r:id="rId8" tooltip="Primary legislation"/>
              </a:rPr>
              <a:t>primary legislation</a:t>
            </a:r>
            <a:r>
              <a:rPr lang="en-GB" altLang="en-US" dirty="0" smtClean="0"/>
              <a:t> until limited law-making powers were gained through the </a:t>
            </a:r>
            <a:r>
              <a:rPr lang="en-GB" altLang="en-US" dirty="0" smtClean="0">
                <a:hlinkClick r:id="rId9" tooltip="Government of Wales Act 2006"/>
              </a:rPr>
              <a:t>Government of Wales Act 2006</a:t>
            </a:r>
            <a:r>
              <a:rPr lang="en-GB" altLang="en-US" dirty="0" smtClean="0"/>
              <a:t>. Its primary law-making powers were enhanced following a Yes vote in the </a:t>
            </a:r>
            <a:r>
              <a:rPr lang="en-GB" altLang="en-US" dirty="0" smtClean="0">
                <a:hlinkClick r:id="rId10" tooltip="Welsh devolution referendum, 2011"/>
              </a:rPr>
              <a:t>referendum</a:t>
            </a:r>
            <a:r>
              <a:rPr lang="en-GB" altLang="en-US" dirty="0" smtClean="0"/>
              <a:t> on 3 March 2011, making it possible for it to legislate without having to consult the UK </a:t>
            </a:r>
            <a:r>
              <a:rPr lang="en-GB" altLang="en-US" dirty="0" smtClean="0">
                <a:hlinkClick r:id="rId11" tooltip="Parliament of the United Kingdom"/>
              </a:rPr>
              <a:t>parliament</a:t>
            </a:r>
            <a:r>
              <a:rPr lang="en-GB" altLang="en-US" dirty="0" smtClean="0"/>
              <a:t>, nor the </a:t>
            </a:r>
            <a:r>
              <a:rPr lang="en-GB" altLang="en-US" dirty="0" smtClean="0">
                <a:hlinkClick r:id="rId7" tooltip="Secretary of State for Wales"/>
              </a:rPr>
              <a:t>Secretary of State for Wales</a:t>
            </a:r>
            <a:r>
              <a:rPr lang="en-GB" altLang="en-US" dirty="0" smtClean="0"/>
              <a:t> in the 20 areas that are devolved </a:t>
            </a:r>
          </a:p>
          <a:p>
            <a:pPr eaLnBrk="1" hangingPunct="1"/>
            <a:r>
              <a:rPr lang="en-GB" altLang="en-US" b="1" dirty="0" smtClean="0"/>
              <a:t>Devolved areas</a:t>
            </a:r>
          </a:p>
          <a:p>
            <a:pPr eaLnBrk="1" hangingPunct="1"/>
            <a:r>
              <a:rPr lang="en-GB" altLang="en-US" dirty="0" smtClean="0"/>
              <a:t>The National Assembly for Wales has the competence to pass bills for </a:t>
            </a:r>
            <a:r>
              <a:rPr lang="en-GB" altLang="en-US" dirty="0" smtClean="0">
                <a:hlinkClick r:id="rId12" tooltip="Act of the National Assembly for Wales"/>
              </a:rPr>
              <a:t>Acts of the Assembly</a:t>
            </a:r>
            <a:r>
              <a:rPr lang="en-GB" altLang="en-US" dirty="0" smtClean="0"/>
              <a:t> in 20 "Subjects" outlined in schedule 7 of the </a:t>
            </a:r>
            <a:r>
              <a:rPr lang="en-GB" altLang="en-US" dirty="0" smtClean="0">
                <a:hlinkClick r:id="rId9" tooltip="Government of Wales Act 2006"/>
              </a:rPr>
              <a:t>Government of Wales Act 2006</a:t>
            </a:r>
            <a:r>
              <a:rPr lang="en-GB" altLang="en-US" dirty="0" smtClean="0"/>
              <a:t>.</a:t>
            </a:r>
            <a:r>
              <a:rPr lang="en-GB" altLang="en-US" dirty="0" smtClean="0">
                <a:hlinkClick r:id="" action="ppaction://noaction"/>
              </a:rPr>
              <a:t>[26]</a:t>
            </a:r>
            <a:endParaRPr lang="en-GB" altLang="en-US" dirty="0" smtClean="0"/>
          </a:p>
          <a:p>
            <a:pPr eaLnBrk="1" hangingPunct="1"/>
            <a:r>
              <a:rPr lang="en-GB" altLang="en-US" dirty="0" smtClean="0"/>
              <a:t>Those subjects are:</a:t>
            </a:r>
          </a:p>
          <a:p>
            <a:pPr eaLnBrk="1" hangingPunct="1"/>
            <a:endParaRPr lang="en-GB" alt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Government</a:t>
            </a:r>
            <a:r>
              <a:rPr lang="en-GB" baseline="0" dirty="0" smtClean="0"/>
              <a:t> influences many of our services  and they too are  s</a:t>
            </a:r>
            <a:r>
              <a:rPr lang="en-GB" dirty="0" smtClean="0"/>
              <a:t>ubject to the Act so crucially</a:t>
            </a:r>
            <a:r>
              <a:rPr lang="en-GB" baseline="0" dirty="0" smtClean="0"/>
              <a:t> can be challenged on it.</a:t>
            </a:r>
            <a:endParaRPr lang="en-GB" dirty="0" smtClean="0"/>
          </a:p>
          <a:p>
            <a:r>
              <a:rPr lang="en-GB" dirty="0" smtClean="0"/>
              <a:t>The Programme for </a:t>
            </a:r>
            <a:r>
              <a:rPr lang="en-GB" dirty="0" err="1" smtClean="0"/>
              <a:t>Gov</a:t>
            </a:r>
            <a:r>
              <a:rPr lang="en-GB" dirty="0" smtClean="0"/>
              <a:t> sets</a:t>
            </a:r>
            <a:r>
              <a:rPr lang="en-GB" baseline="0" dirty="0" smtClean="0"/>
              <a:t> out the s</a:t>
            </a:r>
            <a:r>
              <a:rPr lang="en-GB" dirty="0" smtClean="0"/>
              <a:t>teps they will take,</a:t>
            </a:r>
            <a:r>
              <a:rPr lang="en-GB" baseline="0" dirty="0" smtClean="0"/>
              <a:t> </a:t>
            </a:r>
            <a:r>
              <a:rPr lang="en-GB" dirty="0" smtClean="0"/>
              <a:t>Their</a:t>
            </a:r>
            <a:r>
              <a:rPr lang="en-GB" baseline="0" dirty="0" smtClean="0"/>
              <a:t> </a:t>
            </a:r>
            <a:r>
              <a:rPr lang="en-GB" dirty="0" smtClean="0"/>
              <a:t>Well-being Statement and objectives later in the year.</a:t>
            </a:r>
          </a:p>
          <a:p>
            <a:r>
              <a:rPr lang="en-GB" dirty="0" smtClean="0"/>
              <a:t>Examples of how it impacts us already (The Environment and Sustainable</a:t>
            </a:r>
            <a:r>
              <a:rPr lang="en-GB" baseline="0" dirty="0" smtClean="0"/>
              <a:t> Development Directorate used to use separate revenue funding for all the activities they fund. Now  Council waste, environment and natural resource management services have to apply for a single block fund and demonstrate multiple outcomes contributing to each of the goals using the ways of working)</a:t>
            </a:r>
          </a:p>
          <a:p>
            <a:endParaRPr lang="en-GB" baseline="0" dirty="0" smtClean="0"/>
          </a:p>
          <a:p>
            <a:r>
              <a:rPr lang="en-GB" baseline="0" dirty="0" smtClean="0"/>
              <a:t>The same thing is true of core funding applications from the third sector Keep Wales Tidy </a:t>
            </a:r>
            <a:r>
              <a:rPr lang="en-GB" baseline="0" dirty="0" err="1" smtClean="0"/>
              <a:t>etc</a:t>
            </a:r>
            <a:r>
              <a:rPr lang="en-GB" baseline="0" dirty="0" smtClean="0"/>
              <a:t> all have to demonstrate contributions to the goals</a:t>
            </a:r>
          </a:p>
          <a:p>
            <a:endParaRPr lang="en-GB" baseline="0" dirty="0" smtClean="0"/>
          </a:p>
          <a:p>
            <a:r>
              <a:rPr lang="en-GB" dirty="0" smtClean="0"/>
              <a:t>Wider</a:t>
            </a:r>
            <a:r>
              <a:rPr lang="en-GB" baseline="0" dirty="0" smtClean="0"/>
              <a:t> b</a:t>
            </a:r>
            <a:r>
              <a:rPr lang="en-GB" dirty="0" smtClean="0"/>
              <a:t>udget setting and reporting in</a:t>
            </a:r>
            <a:r>
              <a:rPr lang="en-GB" baseline="0" dirty="0" smtClean="0"/>
              <a:t> the </a:t>
            </a:r>
            <a:r>
              <a:rPr lang="en-GB" baseline="0" dirty="0" err="1" smtClean="0"/>
              <a:t>future</a:t>
            </a:r>
            <a:r>
              <a:rPr lang="en-GB" dirty="0" err="1" smtClean="0"/>
              <a:t>more</a:t>
            </a:r>
            <a:r>
              <a:rPr lang="en-GB" dirty="0" smtClean="0"/>
              <a:t> likely to take an integrated approach which impacts Council via WAO,</a:t>
            </a:r>
            <a:r>
              <a:rPr lang="en-GB" baseline="0" dirty="0" smtClean="0"/>
              <a:t> ESTYN, CSSIW, </a:t>
            </a:r>
            <a:endParaRPr lang="en-GB" dirty="0" smtClean="0"/>
          </a:p>
          <a:p>
            <a:endParaRPr lang="en-GB" dirty="0" smtClean="0"/>
          </a:p>
          <a:p>
            <a:r>
              <a:rPr lang="en-GB" dirty="0" smtClean="0"/>
              <a:t>ultimately impact private and third sector via procurement and partnerships</a:t>
            </a:r>
          </a:p>
          <a:p>
            <a:endParaRPr lang="en-GB" dirty="0" smtClean="0"/>
          </a:p>
          <a:p>
            <a:r>
              <a:rPr lang="en-GB" dirty="0" smtClean="0"/>
              <a:t>Mistake to think top down, the demand for common-sense approach working in practice is bottom up particularly in Swansea</a:t>
            </a:r>
          </a:p>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10</a:t>
            </a:fld>
            <a:endParaRPr lang="en-GB"/>
          </a:p>
        </p:txBody>
      </p:sp>
    </p:spTree>
    <p:extLst>
      <p:ext uri="{BB962C8B-B14F-4D97-AF65-F5344CB8AC3E}">
        <p14:creationId xmlns:p14="http://schemas.microsoft.com/office/powerpoint/2010/main" val="31143493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xfrm>
            <a:off x="917575" y="744538"/>
            <a:ext cx="4962525" cy="3722687"/>
          </a:xfrm>
          <a:ln/>
        </p:spPr>
      </p:sp>
      <p:sp>
        <p:nvSpPr>
          <p:cNvPr id="56323" name="Rectangle 3"/>
          <p:cNvSpPr>
            <a:spLocks noGrp="1" noChangeArrowheads="1"/>
          </p:cNvSpPr>
          <p:nvPr>
            <p:ph type="body" idx="1"/>
          </p:nvPr>
        </p:nvSpPr>
        <p:spPr>
          <a:noFill/>
        </p:spPr>
        <p:txBody>
          <a:bodyPr/>
          <a:lstStyle/>
          <a:p>
            <a:pPr eaLnBrk="1" hangingPunct="1"/>
            <a:r>
              <a:rPr lang="en-GB" altLang="en-US" dirty="0" smtClean="0"/>
              <a:t>In terms of</a:t>
            </a:r>
            <a:r>
              <a:rPr lang="en-GB" altLang="en-US" baseline="0" dirty="0" smtClean="0"/>
              <a:t> the Well-being of Future Generations Act Inspection via WOA, milestones and indicators, funding single revenue grant for Environment Sustainability</a:t>
            </a:r>
            <a:endParaRPr lang="en-GB" altLang="en-US" dirty="0" smtClean="0"/>
          </a:p>
          <a:p>
            <a:pPr eaLnBrk="1" hangingPunct="1"/>
            <a:endParaRPr lang="en-GB" altLang="en-US" dirty="0" smtClean="0"/>
          </a:p>
          <a:p>
            <a:pPr eaLnBrk="1" hangingPunct="1"/>
            <a:r>
              <a:rPr lang="en-GB" altLang="en-US" dirty="0" smtClean="0"/>
              <a:t>LA in Wales WAG important- key organisation</a:t>
            </a:r>
          </a:p>
          <a:p>
            <a:pPr eaLnBrk="1" hangingPunct="1"/>
            <a:r>
              <a:rPr lang="en-GB" altLang="en-US" dirty="0" smtClean="0"/>
              <a:t>Primary legislation to secondary legislation.  EU Directive- UK Act of Parliament- WAG Regulation</a:t>
            </a:r>
          </a:p>
          <a:p>
            <a:pPr eaLnBrk="1" hangingPunct="1"/>
            <a:r>
              <a:rPr lang="en-GB" altLang="en-US" dirty="0" smtClean="0"/>
              <a:t>Guidance</a:t>
            </a:r>
          </a:p>
          <a:p>
            <a:pPr eaLnBrk="1" hangingPunct="1"/>
            <a:r>
              <a:rPr lang="en-GB" altLang="en-US" dirty="0" smtClean="0"/>
              <a:t>Policy Agreements</a:t>
            </a:r>
          </a:p>
          <a:p>
            <a:pPr eaLnBrk="1" hangingPunct="1"/>
            <a:r>
              <a:rPr lang="en-US" altLang="en-US" dirty="0" smtClean="0"/>
              <a:t>The Assembly believes that this duty is unique and provides Wales with the chance to set itself apart on the world scene – to set out its stall as a modern democratic government listening to what its people believe to be important for their future. </a:t>
            </a:r>
            <a:br>
              <a:rPr lang="en-US" altLang="en-US" dirty="0" smtClean="0"/>
            </a:br>
            <a:endParaRPr lang="en-GB" alt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xfrm>
            <a:off x="917575" y="744538"/>
            <a:ext cx="4962525" cy="3722687"/>
          </a:xfrm>
          <a:ln/>
        </p:spPr>
      </p:sp>
      <p:sp>
        <p:nvSpPr>
          <p:cNvPr id="57347"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13</a:t>
            </a:fld>
            <a:endParaRPr lang="en-GB"/>
          </a:p>
        </p:txBody>
      </p:sp>
    </p:spTree>
    <p:extLst>
      <p:ext uri="{BB962C8B-B14F-4D97-AF65-F5344CB8AC3E}">
        <p14:creationId xmlns:p14="http://schemas.microsoft.com/office/powerpoint/2010/main" val="2041926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917575" y="744538"/>
            <a:ext cx="4962525" cy="3722687"/>
          </a:xfrm>
          <a:ln/>
        </p:spPr>
      </p:sp>
      <p:sp>
        <p:nvSpPr>
          <p:cNvPr id="58371" name="Rectangle 3"/>
          <p:cNvSpPr>
            <a:spLocks noGrp="1" noChangeArrowheads="1"/>
          </p:cNvSpPr>
          <p:nvPr>
            <p:ph type="body" idx="1"/>
          </p:nvPr>
        </p:nvSpPr>
        <p:spPr>
          <a:noFill/>
        </p:spPr>
        <p:txBody>
          <a:bodyPr/>
          <a:lstStyle/>
          <a:p>
            <a:pPr eaLnBrk="1" hangingPunct="1"/>
            <a:r>
              <a:rPr lang="en-GB" altLang="en-US" dirty="0" smtClean="0"/>
              <a:t>Role of Local Authorities is to deliver Services and Projects</a:t>
            </a:r>
          </a:p>
          <a:p>
            <a:pPr eaLnBrk="1" hangingPunct="1"/>
            <a:endParaRPr lang="en-GB" altLang="en-US" dirty="0" smtClean="0"/>
          </a:p>
          <a:p>
            <a:pPr eaLnBrk="1" hangingPunct="1"/>
            <a:r>
              <a:rPr lang="en-GB" altLang="en-US" dirty="0" smtClean="0"/>
              <a:t>Policy defines how we deliver them</a:t>
            </a:r>
          </a:p>
          <a:p>
            <a:pPr eaLnBrk="1" hangingPunct="1"/>
            <a:endParaRPr lang="en-GB" altLang="en-US" dirty="0" smtClean="0"/>
          </a:p>
          <a:p>
            <a:pPr eaLnBrk="1" hangingPunct="1"/>
            <a:r>
              <a:rPr lang="en-GB" altLang="en-US" dirty="0" smtClean="0"/>
              <a:t>At the moment</a:t>
            </a:r>
            <a:r>
              <a:rPr lang="en-GB" altLang="en-US" baseline="0" dirty="0" smtClean="0"/>
              <a:t> we have a </a:t>
            </a:r>
            <a:r>
              <a:rPr lang="en-GB" altLang="en-US" dirty="0" smtClean="0"/>
              <a:t>Sustainable development policy</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xfrm>
            <a:off x="917575" y="744538"/>
            <a:ext cx="4962525" cy="3722687"/>
          </a:xfrm>
          <a:ln/>
        </p:spPr>
      </p:sp>
      <p:sp>
        <p:nvSpPr>
          <p:cNvPr id="59395"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xfrm>
            <a:off x="917575" y="744538"/>
            <a:ext cx="4962525" cy="3722687"/>
          </a:xfrm>
          <a:ln/>
        </p:spPr>
      </p:sp>
      <p:sp>
        <p:nvSpPr>
          <p:cNvPr id="66563" name="Rectangle 3"/>
          <p:cNvSpPr>
            <a:spLocks noGrp="1" noChangeArrowheads="1"/>
          </p:cNvSpPr>
          <p:nvPr>
            <p:ph type="body" idx="1"/>
          </p:nvPr>
        </p:nvSpPr>
        <p:spPr>
          <a:noFill/>
        </p:spPr>
        <p:txBody>
          <a:bodyPr/>
          <a:lstStyle/>
          <a:p>
            <a:pPr eaLnBrk="1" hangingPunct="1"/>
            <a:r>
              <a:rPr lang="en-US" altLang="en-US" dirty="0" smtClean="0"/>
              <a:t>So if we move on to</a:t>
            </a:r>
            <a:r>
              <a:rPr lang="en-US" altLang="en-US" baseline="0" dirty="0" smtClean="0"/>
              <a:t> SD</a:t>
            </a:r>
            <a:endParaRPr lang="en-US" altLang="en-US"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xfrm>
            <a:off x="917575" y="744538"/>
            <a:ext cx="4962525" cy="3722687"/>
          </a:xfrm>
          <a:ln/>
        </p:spPr>
      </p:sp>
      <p:sp>
        <p:nvSpPr>
          <p:cNvPr id="67587" name="Rectangle 3"/>
          <p:cNvSpPr>
            <a:spLocks noGrp="1" noChangeArrowheads="1"/>
          </p:cNvSpPr>
          <p:nvPr>
            <p:ph type="body" idx="1"/>
          </p:nvPr>
        </p:nvSpPr>
        <p:spPr>
          <a:noFill/>
        </p:spPr>
        <p:txBody>
          <a:bodyPr/>
          <a:lstStyle/>
          <a:p>
            <a:pPr eaLnBrk="1" hangingPunct="1"/>
            <a:r>
              <a:rPr lang="en-GB" altLang="en-US" dirty="0" smtClean="0"/>
              <a:t>The promotion of Sustainable development was a</a:t>
            </a:r>
            <a:r>
              <a:rPr lang="en-GB" altLang="en-US" baseline="0" dirty="0" smtClean="0"/>
              <a:t> key differentiator when Wales established the National Assembly for Wales. It was one of the ways we would do things differently</a:t>
            </a:r>
            <a:endParaRPr lang="en-GB" altLang="en-US" dirty="0" smtClean="0"/>
          </a:p>
          <a:p>
            <a:pPr eaLnBrk="1" hangingPunct="1"/>
            <a:endParaRPr lang="en-GB" altLang="en-US"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xfrm>
            <a:off x="917575" y="744538"/>
            <a:ext cx="4962525" cy="3722687"/>
          </a:xfrm>
          <a:ln/>
        </p:spPr>
      </p:sp>
      <p:sp>
        <p:nvSpPr>
          <p:cNvPr id="68611"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xfrm>
            <a:off x="917575" y="744538"/>
            <a:ext cx="4962525" cy="3722687"/>
          </a:xfrm>
          <a:ln/>
        </p:spPr>
      </p:sp>
      <p:sp>
        <p:nvSpPr>
          <p:cNvPr id="69635" name="Rectangle 3"/>
          <p:cNvSpPr>
            <a:spLocks noGrp="1" noChangeArrowheads="1"/>
          </p:cNvSpPr>
          <p:nvPr>
            <p:ph type="body" idx="1"/>
          </p:nvPr>
        </p:nvSpPr>
        <p:spPr>
          <a:noFill/>
        </p:spPr>
        <p:txBody>
          <a:bodyPr/>
          <a:lstStyle/>
          <a:p>
            <a:pPr eaLnBrk="1" hangingPunct="1"/>
            <a:r>
              <a:rPr lang="en-US" altLang="en-US" dirty="0" smtClean="0"/>
              <a:t>So</a:t>
            </a:r>
            <a:r>
              <a:rPr lang="en-US" altLang="en-US" baseline="0" dirty="0" smtClean="0"/>
              <a:t> in 2012, The </a:t>
            </a:r>
            <a:r>
              <a:rPr lang="en-US" altLang="en-US" baseline="0" dirty="0" err="1" smtClean="0"/>
              <a:t>programme</a:t>
            </a:r>
            <a:r>
              <a:rPr lang="en-US" altLang="en-US" baseline="0" dirty="0" smtClean="0"/>
              <a:t> for government of the recently elected National Assembly for Wales set out this aim. This became the WFG Act!</a:t>
            </a:r>
            <a:endParaRPr lang="en-US" altLang="en-US" dirty="0"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smtClean="0">
                <a:solidFill>
                  <a:schemeClr val="tx1"/>
                </a:solidFill>
                <a:effectLst/>
                <a:latin typeface="+mn-lt"/>
                <a:ea typeface="+mn-ea"/>
                <a:cs typeface="+mn-cs"/>
              </a:rPr>
              <a:t>The</a:t>
            </a:r>
            <a:r>
              <a:rPr lang="en-GB" sz="1200" kern="1200" baseline="0" dirty="0" smtClean="0">
                <a:solidFill>
                  <a:schemeClr val="tx1"/>
                </a:solidFill>
                <a:effectLst/>
                <a:latin typeface="+mn-lt"/>
                <a:ea typeface="+mn-ea"/>
                <a:cs typeface="+mn-cs"/>
              </a:rPr>
              <a:t> s</a:t>
            </a:r>
            <a:r>
              <a:rPr lang="en-GB" sz="1200" kern="1200" dirty="0" smtClean="0">
                <a:solidFill>
                  <a:schemeClr val="tx1"/>
                </a:solidFill>
                <a:effectLst/>
                <a:latin typeface="+mn-lt"/>
                <a:ea typeface="+mn-ea"/>
                <a:cs typeface="+mn-cs"/>
              </a:rPr>
              <a:t>ingle biggest change impacting how we do the things we do as a Council and as a Country since devolution is the</a:t>
            </a:r>
            <a:r>
              <a:rPr lang="en-GB" sz="1200" kern="1200" baseline="0" dirty="0" smtClean="0">
                <a:solidFill>
                  <a:schemeClr val="tx1"/>
                </a:solidFill>
                <a:effectLst/>
                <a:latin typeface="+mn-lt"/>
                <a:ea typeface="+mn-ea"/>
                <a:cs typeface="+mn-cs"/>
              </a:rPr>
              <a:t> WFG Act. Quickest introduction </a:t>
            </a:r>
            <a:r>
              <a:rPr lang="en-GB" sz="1200" kern="1200" baseline="0" dirty="0" err="1" smtClean="0">
                <a:solidFill>
                  <a:schemeClr val="tx1"/>
                </a:solidFill>
                <a:effectLst/>
                <a:latin typeface="+mn-lt"/>
                <a:ea typeface="+mn-ea"/>
                <a:cs typeface="+mn-cs"/>
              </a:rPr>
              <a:t>tp</a:t>
            </a:r>
            <a:r>
              <a:rPr lang="en-GB" sz="1200" kern="1200" baseline="0" dirty="0" smtClean="0">
                <a:solidFill>
                  <a:schemeClr val="tx1"/>
                </a:solidFill>
                <a:effectLst/>
                <a:latin typeface="+mn-lt"/>
                <a:ea typeface="+mn-ea"/>
                <a:cs typeface="+mn-cs"/>
              </a:rPr>
              <a:t> the concepts and there are quite a few is this animation.</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22</a:t>
            </a:fld>
            <a:endParaRPr lang="en-GB"/>
          </a:p>
        </p:txBody>
      </p:sp>
    </p:spTree>
    <p:extLst>
      <p:ext uri="{BB962C8B-B14F-4D97-AF65-F5344CB8AC3E}">
        <p14:creationId xmlns:p14="http://schemas.microsoft.com/office/powerpoint/2010/main" val="3680737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en-GB" altLang="en-US" smtClean="0"/>
          </a:p>
          <a:p>
            <a:r>
              <a:rPr lang="en-GB" altLang="en-US" smtClean="0"/>
              <a:t>The Act aims to make public bodies think more about the long term, work better with people and communities and each other, look to prevent problems and to take a more joined up approach.  </a:t>
            </a:r>
          </a:p>
          <a:p>
            <a:endParaRPr lang="en-GB" altLang="en-US" smtClean="0"/>
          </a:p>
          <a:p>
            <a:endParaRPr lang="en-GB" altLang="en-US" smtClean="0"/>
          </a:p>
        </p:txBody>
      </p:sp>
      <p:sp>
        <p:nvSpPr>
          <p:cNvPr id="3789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3D148FA-A180-4E58-A2BF-D29ED2700B32}" type="slidenum">
              <a:rPr lang="en-GB" altLang="en-US" smtClean="0"/>
              <a:pPr eaLnBrk="1" hangingPunct="1">
                <a:spcBef>
                  <a:spcPct val="0"/>
                </a:spcBef>
              </a:pPr>
              <a:t>23</a:t>
            </a:fld>
            <a:endParaRPr lang="en-GB"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So</a:t>
            </a:r>
            <a:r>
              <a:rPr lang="en-GB" altLang="en-US" baseline="0" dirty="0" smtClean="0"/>
              <a:t> on a day to day basis we need to use the </a:t>
            </a:r>
            <a:r>
              <a:rPr lang="en-GB" altLang="en-US" dirty="0" smtClean="0"/>
              <a:t>sustainable development</a:t>
            </a:r>
            <a:r>
              <a:rPr lang="en-GB" altLang="en-US" baseline="0" dirty="0" smtClean="0"/>
              <a:t> AS </a:t>
            </a:r>
            <a:r>
              <a:rPr lang="en-GB" altLang="en-US" dirty="0" smtClean="0"/>
              <a:t>a way of doing things rather than an end in itself. Carrying out sustainable development does not mean that it is an ‘add-on’.</a:t>
            </a: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22A02F5A-69F5-439F-94B8-603BBB0C1002}" type="slidenum">
              <a:rPr lang="en-GB" altLang="en-US" smtClean="0">
                <a:latin typeface="Arial" charset="0"/>
              </a:rPr>
              <a:pPr eaLnBrk="1" hangingPunct="1">
                <a:spcBef>
                  <a:spcPct val="0"/>
                </a:spcBef>
              </a:pPr>
              <a:t>24</a:t>
            </a:fld>
            <a:endParaRPr lang="en-GB" altLang="en-US" smtClean="0">
              <a:latin typeface="Arial"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p:spPr>
        <p:txBody>
          <a:bodyPr/>
          <a:lstStyle/>
          <a:p>
            <a:r>
              <a:rPr lang="en-GB" altLang="en-US" smtClean="0"/>
              <a:t>Act adopted in April with all devolved public bodies being subject to the Act from April 2016. </a:t>
            </a:r>
          </a:p>
          <a:p>
            <a:endParaRPr lang="en-GB" altLang="en-US" smtClean="0"/>
          </a:p>
          <a:p>
            <a:r>
              <a:rPr lang="en-GB" altLang="en-US" smtClean="0"/>
              <a:t>It directly impacts 44 bodies but will have a greater indirect impact via funding agreements, procurement etc. on the wider public, third and private sectors.</a:t>
            </a:r>
          </a:p>
          <a:p>
            <a:endParaRPr lang="en-GB" altLang="en-US" smtClean="0"/>
          </a:p>
          <a:p>
            <a:endParaRPr lang="en-GB" altLang="en-US" smtClean="0"/>
          </a:p>
          <a:p>
            <a:endParaRPr lang="en-GB" altLang="en-US" smtClean="0"/>
          </a:p>
          <a:p>
            <a:r>
              <a:rPr lang="en-GB" altLang="en-US" smtClean="0"/>
              <a:t>A consultation is currently taking place on the development of guidance. Not likely to me too much change, the guidance will be formally issued early in 2016.  CCS has responded corporately – Suzy held a series of consultation workshops in early October.  </a:t>
            </a:r>
          </a:p>
          <a:p>
            <a:endParaRPr lang="en-GB" altLang="en-US" smtClean="0"/>
          </a:p>
        </p:txBody>
      </p:sp>
      <p:sp>
        <p:nvSpPr>
          <p:cNvPr id="348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B2DB33E5-C042-4EE7-BA97-DB81E216635C}" type="slidenum">
              <a:rPr lang="en-GB" altLang="en-US" smtClean="0"/>
              <a:pPr eaLnBrk="1" hangingPunct="1">
                <a:spcBef>
                  <a:spcPct val="0"/>
                </a:spcBef>
              </a:pPr>
              <a:t>25</a:t>
            </a:fld>
            <a:endParaRPr lang="en-GB"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 HE Institutions, FE or Police</a:t>
            </a:r>
            <a:r>
              <a:rPr lang="en-GB" baseline="0" dirty="0" smtClean="0"/>
              <a:t> or reason they are not a devolved responsibility under Welsh </a:t>
            </a:r>
            <a:r>
              <a:rPr lang="en-GB" baseline="0" dirty="0" err="1" smtClean="0"/>
              <a:t>Gov</a:t>
            </a:r>
            <a:r>
              <a:rPr lang="en-GB" baseline="0" dirty="0" smtClean="0"/>
              <a:t> or are independent</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26</a:t>
            </a:fld>
            <a:endParaRPr lang="en-GB"/>
          </a:p>
        </p:txBody>
      </p:sp>
    </p:spTree>
    <p:extLst>
      <p:ext uri="{BB962C8B-B14F-4D97-AF65-F5344CB8AC3E}">
        <p14:creationId xmlns:p14="http://schemas.microsoft.com/office/powerpoint/2010/main" val="8221265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p:spPr>
        <p:txBody>
          <a:bodyPr/>
          <a:lstStyle/>
          <a:p>
            <a:endParaRPr lang="en-GB" altLang="en-US" smtClean="0"/>
          </a:p>
          <a:p>
            <a:r>
              <a:rPr lang="en-GB" altLang="en-US" smtClean="0"/>
              <a:t>What is the sustainable development principle</a:t>
            </a:r>
          </a:p>
          <a:p>
            <a:endParaRPr lang="en-GB" altLang="en-US" smtClean="0"/>
          </a:p>
          <a:p>
            <a:r>
              <a:rPr lang="en-GB" altLang="en-US" smtClean="0"/>
              <a:t>How do we apply it  - The Act requires that all objectives are met by implementing 5 governance principles</a:t>
            </a:r>
          </a:p>
          <a:p>
            <a:endParaRPr lang="en-GB" altLang="en-US" smtClean="0"/>
          </a:p>
        </p:txBody>
      </p:sp>
      <p:sp>
        <p:nvSpPr>
          <p:cNvPr id="4096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0DCA0B54-6A31-451B-B502-373FD1793995}" type="slidenum">
              <a:rPr lang="en-GB" altLang="en-US" smtClean="0"/>
              <a:pPr eaLnBrk="1" hangingPunct="1">
                <a:spcBef>
                  <a:spcPct val="0"/>
                </a:spcBef>
              </a:pPr>
              <a:t>27</a:t>
            </a:fld>
            <a:endParaRPr lang="en-GB"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en-GB" altLang="en-US" smtClean="0"/>
          </a:p>
          <a:p>
            <a:r>
              <a:rPr lang="en-GB" altLang="en-US" smtClean="0"/>
              <a:t>Foresighting, scenario planning, whole life costing</a:t>
            </a:r>
          </a:p>
        </p:txBody>
      </p:sp>
      <p:sp>
        <p:nvSpPr>
          <p:cNvPr id="4198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A1EC73F2-E828-439E-B25C-533325823BF0}" type="slidenum">
              <a:rPr lang="en-GB" altLang="en-US" smtClean="0"/>
              <a:pPr eaLnBrk="1" hangingPunct="1">
                <a:spcBef>
                  <a:spcPct val="0"/>
                </a:spcBef>
              </a:pPr>
              <a:t>28</a:t>
            </a:fld>
            <a:endParaRPr lang="en-GB"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p:spPr>
        <p:txBody>
          <a:bodyPr/>
          <a:lstStyle/>
          <a:p>
            <a:endParaRPr lang="en-GB" altLang="en-US" smtClean="0"/>
          </a:p>
          <a:p>
            <a:r>
              <a:rPr lang="en-GB" altLang="en-US" smtClean="0"/>
              <a:t>A pick and mix approach is not enough, look at linkages, interactions, unintended and perverse consequences.</a:t>
            </a:r>
          </a:p>
        </p:txBody>
      </p:sp>
      <p:sp>
        <p:nvSpPr>
          <p:cNvPr id="4301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742162D4-1D82-454B-9524-74199B5885C6}" type="slidenum">
              <a:rPr lang="en-GB" altLang="en-US" smtClean="0"/>
              <a:pPr eaLnBrk="1" hangingPunct="1">
                <a:spcBef>
                  <a:spcPct val="0"/>
                </a:spcBef>
              </a:pPr>
              <a:t>29</a:t>
            </a:fld>
            <a:endParaRPr lang="en-GB"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en-GB" altLang="en-US" smtClean="0"/>
              <a:t>Collaboration tool</a:t>
            </a:r>
          </a:p>
        </p:txBody>
      </p:sp>
      <p:sp>
        <p:nvSpPr>
          <p:cNvPr id="4403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88728CF5-41AA-4D87-930F-12E1AE9F5EFC}" type="slidenum">
              <a:rPr lang="en-GB" altLang="en-US" smtClean="0"/>
              <a:pPr eaLnBrk="1" hangingPunct="1">
                <a:spcBef>
                  <a:spcPct val="0"/>
                </a:spcBef>
              </a:pPr>
              <a:t>30</a:t>
            </a:fld>
            <a:endParaRPr lang="en-GB"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endParaRPr lang="en-GB" altLang="en-US" smtClean="0"/>
          </a:p>
          <a:p>
            <a:endParaRPr lang="en-GB" altLang="en-US" smtClean="0"/>
          </a:p>
        </p:txBody>
      </p:sp>
      <p:sp>
        <p:nvSpPr>
          <p:cNvPr id="4506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E9F618D5-A3FA-4F0A-ACCF-15EB16B0088B}" type="slidenum">
              <a:rPr lang="en-GB" altLang="en-US" smtClean="0"/>
              <a:pPr eaLnBrk="1" hangingPunct="1">
                <a:spcBef>
                  <a:spcPct val="0"/>
                </a:spcBef>
              </a:pPr>
              <a:t>31</a:t>
            </a:fld>
            <a:endParaRPr lang="en-GB"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r>
              <a:rPr lang="en-GB" altLang="en-US" smtClean="0"/>
              <a:t>New ways of citizen involvement</a:t>
            </a:r>
          </a:p>
        </p:txBody>
      </p:sp>
      <p:sp>
        <p:nvSpPr>
          <p:cNvPr id="4608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56A8655-13D9-438E-ABEA-4B178435FD00}" type="slidenum">
              <a:rPr lang="en-GB" altLang="en-US" smtClean="0"/>
              <a:pPr eaLnBrk="1" hangingPunct="1">
                <a:spcBef>
                  <a:spcPct val="0"/>
                </a:spcBef>
              </a:pPr>
              <a:t>32</a:t>
            </a:fld>
            <a:endParaRPr lang="en-GB"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The</a:t>
            </a:r>
            <a:r>
              <a:rPr lang="en-GB" altLang="en-US" baseline="0" dirty="0" smtClean="0"/>
              <a:t> Headline goals </a:t>
            </a:r>
            <a:r>
              <a:rPr lang="en-GB" altLang="en-US" dirty="0" smtClean="0"/>
              <a:t>provide clarity about the shared purpose of public bodies and</a:t>
            </a:r>
          </a:p>
          <a:p>
            <a:r>
              <a:rPr lang="en-GB" altLang="en-US" dirty="0" smtClean="0"/>
              <a:t>provide a focus for the work of public bodies on outcomes and delivery</a:t>
            </a:r>
          </a:p>
          <a:p>
            <a:r>
              <a:rPr lang="en-GB" altLang="en-US" dirty="0" smtClean="0"/>
              <a:t>for the long term well-being of Wales.</a:t>
            </a:r>
          </a:p>
          <a:p>
            <a:endParaRPr lang="en-GB" altLang="en-US" dirty="0"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AED3DE25-36F2-481F-BFF3-F6B32A22CDB7}" type="slidenum">
              <a:rPr lang="en-GB" altLang="en-US" smtClean="0"/>
              <a:pPr eaLnBrk="1" hangingPunct="1">
                <a:spcBef>
                  <a:spcPct val="0"/>
                </a:spcBef>
              </a:pPr>
              <a:t>34</a:t>
            </a:fld>
            <a:endParaRPr lang="en-GB" alt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A prosperous Wales is meaningless – the descriptor in the Act sets a very real challenge for us.</a:t>
            </a:r>
          </a:p>
          <a:p>
            <a:endParaRPr lang="en-GB" altLang="en-US" dirty="0"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AED3DE25-36F2-481F-BFF3-F6B32A22CDB7}" type="slidenum">
              <a:rPr lang="en-GB" altLang="en-US" smtClean="0"/>
              <a:pPr eaLnBrk="1" hangingPunct="1">
                <a:spcBef>
                  <a:spcPct val="0"/>
                </a:spcBef>
              </a:pPr>
              <a:t>35</a:t>
            </a:fld>
            <a:endParaRPr lang="en-GB" alt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your expertise, knowledge, connections across the Council to identify</a:t>
            </a:r>
            <a:r>
              <a:rPr lang="en-GB" baseline="0" dirty="0" smtClean="0"/>
              <a:t> if value could be added by asking AND </a:t>
            </a:r>
            <a:r>
              <a:rPr lang="en-GB" baseline="0" dirty="0" err="1" smtClean="0"/>
              <a:t>and</a:t>
            </a:r>
            <a:r>
              <a:rPr lang="en-GB" baseline="0" dirty="0" smtClean="0"/>
              <a:t> thinking in terms of the ways of working. This about wringing the last drop of value from every pound we spend.</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37</a:t>
            </a:fld>
            <a:endParaRPr lang="en-GB"/>
          </a:p>
        </p:txBody>
      </p:sp>
    </p:spTree>
    <p:extLst>
      <p:ext uri="{BB962C8B-B14F-4D97-AF65-F5344CB8AC3E}">
        <p14:creationId xmlns:p14="http://schemas.microsoft.com/office/powerpoint/2010/main" val="47290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This are  steps that the Act requires of the PSB</a:t>
            </a: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5CB2BE08-F662-4A49-9CB7-67CE6E5DC8A9}" type="slidenum">
              <a:rPr lang="en-GB" altLang="en-US" smtClean="0">
                <a:latin typeface="Arial" charset="0"/>
              </a:rPr>
              <a:pPr eaLnBrk="1" hangingPunct="1">
                <a:spcBef>
                  <a:spcPct val="0"/>
                </a:spcBef>
              </a:pPr>
              <a:t>40</a:t>
            </a:fld>
            <a:endParaRPr lang="en-GB" altLang="en-US" smtClean="0">
              <a:latin typeface="Arial"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Recap and context</a:t>
            </a:r>
          </a:p>
          <a:p>
            <a:endParaRPr lang="en-GB" altLang="en-US" smtClean="0"/>
          </a:p>
          <a:p>
            <a:r>
              <a:rPr lang="en-GB" altLang="en-US" smtClean="0"/>
              <a:t>The GOALS</a:t>
            </a:r>
          </a:p>
          <a:p>
            <a:endParaRPr lang="en-GB" altLang="en-US" smtClean="0"/>
          </a:p>
          <a:p>
            <a:r>
              <a:rPr lang="en-GB" altLang="en-US" smtClean="0"/>
              <a:t>PROGRESS Welsh Ministers are also subject to the Bill and will set their own objectives to contribute to the well-being goals. An Annual Well-being Report will report on National Indicators showing progress towards the well-being goals.</a:t>
            </a:r>
          </a:p>
          <a:p>
            <a:endParaRPr lang="en-GB" altLang="en-US" smtClean="0"/>
          </a:p>
          <a:p>
            <a:r>
              <a:rPr lang="en-GB" altLang="en-US" smtClean="0"/>
              <a:t>THE DUTY</a:t>
            </a:r>
          </a:p>
          <a:p>
            <a:endParaRPr lang="en-GB" altLang="en-US" smtClean="0"/>
          </a:p>
          <a:p>
            <a:r>
              <a:rPr lang="en-GB" altLang="en-US" smtClean="0"/>
              <a:t>WHO  - The Bill also creates a statutory Public Service Board for the local authority area which following an Assessment of Local Well-being sets Local Objectives to contribute to the Welsh Well-being goals measured via a Local Well-being Plan. </a:t>
            </a:r>
          </a:p>
          <a:p>
            <a:endParaRPr lang="en-GB" altLang="en-US" smtClean="0"/>
          </a:p>
          <a:p>
            <a:r>
              <a:rPr lang="en-GB" altLang="en-US" smtClean="0"/>
              <a:t>HOW - Recap</a:t>
            </a:r>
          </a:p>
          <a:p>
            <a:endParaRPr lang="en-GB" altLang="en-US" smtClean="0"/>
          </a:p>
          <a:p>
            <a:r>
              <a:rPr lang="en-GB" altLang="en-US" smtClean="0"/>
              <a:t>TRENDS - Following each election Welsh Ministers must publish a Future Trends Report containing predictions of likely future trends in Welsh economic, social, environmental and cultural well-being. This must take account of UN Sustainable Development Goals and climate change. </a:t>
            </a:r>
          </a:p>
          <a:p>
            <a:endParaRPr lang="en-GB" altLang="en-US" smtClean="0"/>
          </a:p>
          <a:p>
            <a:r>
              <a:rPr lang="en-GB" altLang="en-US" smtClean="0"/>
              <a:t>TRANSPARENCY-  Each public body will publish a statement, setting objectives which contribute to the goals, stating  how steps are in line with the sustainable development principle and five approaches. This is likely to form part of the corporate and service planning and reporting process.</a:t>
            </a:r>
          </a:p>
          <a:p>
            <a:endParaRPr lang="en-GB" altLang="en-US" smtClean="0"/>
          </a:p>
          <a:p>
            <a:endParaRPr lang="en-GB" altLang="en-US" smtClean="0"/>
          </a:p>
          <a:p>
            <a:r>
              <a:rPr lang="en-GB" altLang="en-US" smtClean="0"/>
              <a:t>SUPPORTING THE CHANGE -One year before each election a Future Generations Report is published by the Commissioner assessing how public bodies take account of the long term and better safeguard future generations. The Commissioner is advised by an Advisory Panel.</a:t>
            </a:r>
          </a:p>
          <a:p>
            <a:endParaRPr lang="en-GB" altLang="en-US" smtClean="0"/>
          </a:p>
          <a:p>
            <a:endParaRPr lang="en-GB" altLang="en-US" smtClean="0"/>
          </a:p>
          <a:p>
            <a:r>
              <a:rPr lang="en-GB" altLang="en-US" smtClean="0"/>
              <a:t>TRANSPARENCY  - The Council will publish a statement, setting objectives which contribute to the goals, then report on how the sustainable development principles above impact how we plan, deliver and report on services. This is likely to form part of the corporate and service planning and reporting process.</a:t>
            </a:r>
          </a:p>
          <a:p>
            <a:endParaRPr lang="en-GB" altLang="en-US" smtClean="0"/>
          </a:p>
          <a:p>
            <a:r>
              <a:rPr lang="en-GB" altLang="en-US" smtClean="0"/>
              <a:t>EXAMINATIONS – Examinations carried out by the Wales Audit Office’s Auditor General will assess the extent to which the Council employs the sustainable development principle to set and meet objectives and goals.</a:t>
            </a:r>
          </a:p>
          <a:p>
            <a:endParaRPr lang="en-GB" altLang="en-US" smtClean="0"/>
          </a:p>
          <a:p>
            <a:r>
              <a:rPr lang="en-GB" altLang="en-US" smtClean="0"/>
              <a:t>SUPPORTUING THE CHANGE - Both the Public Service Board and public bodies  will be advised by a Commissioner for Future Generations. This Commissioner will also review and make recommendations on the steps taken to meet well-being objectives and goals.</a:t>
            </a:r>
          </a:p>
          <a:p>
            <a:endParaRPr lang="en-GB" altLang="en-US" smtClean="0"/>
          </a:p>
          <a:p>
            <a:r>
              <a:rPr lang="en-GB" altLang="en-US" smtClean="0"/>
              <a:t>One year before each election a Future Generations Report is published by the Commissioner assessing how public bodies take account of the long term and better safeguard future generations. The Commissioner is advised by an Advisory Panel.</a:t>
            </a:r>
          </a:p>
          <a:p>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1CA719B2-1639-4932-B964-C0547DB1CE05}" type="slidenum">
              <a:rPr lang="en-GB" altLang="en-US" smtClean="0"/>
              <a:pPr eaLnBrk="1" hangingPunct="1">
                <a:spcBef>
                  <a:spcPct val="0"/>
                </a:spcBef>
              </a:pPr>
              <a:t>41</a:t>
            </a:fld>
            <a:endParaRPr lang="en-GB" alt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important</a:t>
            </a:r>
            <a:r>
              <a:rPr lang="en-GB" baseline="0" dirty="0" smtClean="0"/>
              <a:t> thing is that 44 public bodies including Welsh Government are impacted and is grappling with making the Act’s aspirations a reality. This is the big shift. Joe Public sees a single public service this act enables us to respond more like one . And That is the shift in how the public sector does business.</a:t>
            </a:r>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42</a:t>
            </a:fld>
            <a:endParaRPr lang="en-GB"/>
          </a:p>
        </p:txBody>
      </p:sp>
    </p:spTree>
    <p:extLst>
      <p:ext uri="{BB962C8B-B14F-4D97-AF65-F5344CB8AC3E}">
        <p14:creationId xmlns:p14="http://schemas.microsoft.com/office/powerpoint/2010/main" val="130253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43</a:t>
            </a:fld>
            <a:endParaRPr lang="en-GB"/>
          </a:p>
        </p:txBody>
      </p:sp>
    </p:spTree>
    <p:extLst>
      <p:ext uri="{BB962C8B-B14F-4D97-AF65-F5344CB8AC3E}">
        <p14:creationId xmlns:p14="http://schemas.microsoft.com/office/powerpoint/2010/main" val="34423410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44</a:t>
            </a:fld>
            <a:endParaRPr lang="en-GB"/>
          </a:p>
        </p:txBody>
      </p:sp>
    </p:spTree>
    <p:extLst>
      <p:ext uri="{BB962C8B-B14F-4D97-AF65-F5344CB8AC3E}">
        <p14:creationId xmlns:p14="http://schemas.microsoft.com/office/powerpoint/2010/main" val="21929354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xfrm>
            <a:off x="917575" y="744538"/>
            <a:ext cx="4962525" cy="3722687"/>
          </a:xfrm>
          <a:ln/>
        </p:spPr>
      </p:sp>
      <p:sp>
        <p:nvSpPr>
          <p:cNvPr id="77827" name="Rectangle 3"/>
          <p:cNvSpPr>
            <a:spLocks noGrp="1" noChangeArrowheads="1"/>
          </p:cNvSpPr>
          <p:nvPr>
            <p:ph type="body" idx="1"/>
          </p:nvPr>
        </p:nvSpPr>
        <p:spPr>
          <a:noFill/>
        </p:spPr>
        <p:txBody>
          <a:bodyPr/>
          <a:lstStyle/>
          <a:p>
            <a:pPr eaLnBrk="1" hangingPunct="1"/>
            <a:r>
              <a:rPr lang="en-GB" altLang="en-US" sz="1400" b="1" dirty="0"/>
              <a:t>Welsh Government identified key core factors that are essential to develop sustainable behaviours across organisations</a:t>
            </a:r>
          </a:p>
          <a:p>
            <a:pPr eaLnBrk="1" hangingPunct="1"/>
            <a:endParaRPr lang="en-GB" altLang="en-US" sz="1400" b="1" dirty="0"/>
          </a:p>
          <a:p>
            <a:pPr eaLnBrk="1" hangingPunct="1"/>
            <a:r>
              <a:rPr lang="en-GB" altLang="en-US" sz="1400" b="1" dirty="0"/>
              <a:t>Long-term thinking</a:t>
            </a:r>
            <a:r>
              <a:rPr lang="en-GB" altLang="en-US" sz="1400" dirty="0"/>
              <a:t>; ensuring a greater emphasis on long-term outcomes, basing decisions on cost-effectiveness over the longer-term </a:t>
            </a:r>
          </a:p>
          <a:p>
            <a:pPr eaLnBrk="1" hangingPunct="1"/>
            <a:r>
              <a:rPr lang="en-GB" altLang="en-US" sz="1400" b="1" dirty="0"/>
              <a:t>Integration</a:t>
            </a:r>
            <a:r>
              <a:rPr lang="en-GB" altLang="en-US" sz="1400" dirty="0"/>
              <a:t>: decision making is supported by evidence of the wider and longer-term economic, social and environmental impacts that those decisions are likely to produce;  </a:t>
            </a:r>
          </a:p>
          <a:p>
            <a:pPr eaLnBrk="1" hangingPunct="1"/>
            <a:r>
              <a:rPr lang="en-GB" altLang="en-US" sz="1400" b="1" dirty="0"/>
              <a:t>Working across organisational boundaries</a:t>
            </a:r>
            <a:r>
              <a:rPr lang="en-GB" altLang="en-US" sz="1400" dirty="0"/>
              <a:t>; taking a wider view, working in partnership across organisational boundaries; </a:t>
            </a:r>
          </a:p>
          <a:p>
            <a:pPr eaLnBrk="1" hangingPunct="1"/>
            <a:r>
              <a:rPr lang="en-GB" altLang="en-US" sz="1400" b="1" dirty="0"/>
              <a:t>Focusing on prevention; </a:t>
            </a:r>
            <a:r>
              <a:rPr lang="en-GB" altLang="en-US" sz="1400" dirty="0"/>
              <a:t>identifying critical early interventions, which generate long term cost savings and efficiencies in the future; </a:t>
            </a:r>
          </a:p>
          <a:p>
            <a:pPr eaLnBrk="1" hangingPunct="1"/>
            <a:r>
              <a:rPr lang="en-GB" altLang="en-US" sz="1400" b="1" dirty="0"/>
              <a:t>Engagement and involvement:</a:t>
            </a:r>
            <a:r>
              <a:rPr lang="en-GB" altLang="en-US" sz="1400" dirty="0"/>
              <a:t> involving stakeholders who will be affected by decisions; </a:t>
            </a:r>
          </a:p>
          <a:p>
            <a:pPr eaLnBrk="1" hangingPunct="1"/>
            <a:endParaRPr lang="en-GB" altLang="en-US" sz="1400"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xfrm>
            <a:off x="917575" y="744538"/>
            <a:ext cx="4962525" cy="3722687"/>
          </a:xfrm>
          <a:ln/>
        </p:spPr>
      </p:sp>
      <p:sp>
        <p:nvSpPr>
          <p:cNvPr id="78851"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r>
              <a:rPr lang="en-GB" altLang="en-US" dirty="0" smtClean="0"/>
              <a:t>The draft guidance states that the application of the SD principle and achieving the well-being objectives means public bodies will need to change the way they work.  Applying the Act to these six corporate governance activities are likely to most effectivity secure the type of change the Act is aims to achieve.  Integrated thinking is key to the Act – not only around the interrelationships that exist between the seven well-being goals but also but also around how other duties can be discharged in a more integrated way i.e. the guidance mentions -  Equality Act, United Nations Convention on the Rights of the Child, Child poverty (i.e. using the Act to strengthen the approach to tackling issues like child poverty) , Welsh Language and  </a:t>
            </a:r>
            <a:r>
              <a:rPr lang="en-GB" altLang="en-US" dirty="0" err="1" smtClean="0"/>
              <a:t>Biodiveristy</a:t>
            </a:r>
            <a:endParaRPr lang="en-GB" altLang="en-US" dirty="0" smtClean="0"/>
          </a:p>
        </p:txBody>
      </p:sp>
      <p:sp>
        <p:nvSpPr>
          <p:cNvPr id="4710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defTabSz="457200" eaLnBrk="0" fontAlgn="base" hangingPunct="0">
              <a:spcBef>
                <a:spcPct val="30000"/>
              </a:spcBef>
              <a:spcAft>
                <a:spcPct val="0"/>
              </a:spcAft>
              <a:defRPr sz="1200">
                <a:solidFill>
                  <a:schemeClr val="tx1"/>
                </a:solidFill>
                <a:latin typeface="Calibri" pitchFamily="34" charset="0"/>
              </a:defRPr>
            </a:lvl6pPr>
            <a:lvl7pPr marL="2971800" indent="-228600" defTabSz="457200" eaLnBrk="0" fontAlgn="base" hangingPunct="0">
              <a:spcBef>
                <a:spcPct val="30000"/>
              </a:spcBef>
              <a:spcAft>
                <a:spcPct val="0"/>
              </a:spcAft>
              <a:defRPr sz="1200">
                <a:solidFill>
                  <a:schemeClr val="tx1"/>
                </a:solidFill>
                <a:latin typeface="Calibri" pitchFamily="34" charset="0"/>
              </a:defRPr>
            </a:lvl7pPr>
            <a:lvl8pPr marL="3429000" indent="-228600" defTabSz="457200" eaLnBrk="0" fontAlgn="base" hangingPunct="0">
              <a:spcBef>
                <a:spcPct val="30000"/>
              </a:spcBef>
              <a:spcAft>
                <a:spcPct val="0"/>
              </a:spcAft>
              <a:defRPr sz="1200">
                <a:solidFill>
                  <a:schemeClr val="tx1"/>
                </a:solidFill>
                <a:latin typeface="Calibri" pitchFamily="34" charset="0"/>
              </a:defRPr>
            </a:lvl8pPr>
            <a:lvl9pPr marL="3886200" indent="-228600" defTabSz="4572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AB4F213E-9FF8-4A56-A4E8-F907E8EB9381}" type="slidenum">
              <a:rPr lang="en-GB" altLang="en-US" smtClean="0"/>
              <a:pPr eaLnBrk="1" hangingPunct="1">
                <a:spcBef>
                  <a:spcPct val="0"/>
                </a:spcBef>
              </a:pPr>
              <a:t>47</a:t>
            </a:fld>
            <a:endParaRPr lang="en-GB" alt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Corporate Plan is becoming the Well-being Plan our objectives in future years will be well-being objectives</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48</a:t>
            </a:fld>
            <a:endParaRPr lang="en-GB"/>
          </a:p>
        </p:txBody>
      </p:sp>
    </p:spTree>
    <p:extLst>
      <p:ext uri="{BB962C8B-B14F-4D97-AF65-F5344CB8AC3E}">
        <p14:creationId xmlns:p14="http://schemas.microsoft.com/office/powerpoint/2010/main" val="139909835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our Corporate Planning , service planning and section planning and team planning. To</a:t>
            </a:r>
            <a:r>
              <a:rPr lang="en-GB" baseline="0" dirty="0" smtClean="0"/>
              <a:t> be shaped by the goals and ways of working. Business cases</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49</a:t>
            </a:fld>
            <a:endParaRPr lang="en-GB"/>
          </a:p>
        </p:txBody>
      </p:sp>
    </p:spTree>
    <p:extLst>
      <p:ext uri="{BB962C8B-B14F-4D97-AF65-F5344CB8AC3E}">
        <p14:creationId xmlns:p14="http://schemas.microsoft.com/office/powerpoint/2010/main" val="31382894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50</a:t>
            </a:fld>
            <a:endParaRPr lang="en-GB"/>
          </a:p>
        </p:txBody>
      </p:sp>
    </p:spTree>
    <p:extLst>
      <p:ext uri="{BB962C8B-B14F-4D97-AF65-F5344CB8AC3E}">
        <p14:creationId xmlns:p14="http://schemas.microsoft.com/office/powerpoint/2010/main" val="16360064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51</a:t>
            </a:fld>
            <a:endParaRPr lang="en-GB"/>
          </a:p>
        </p:txBody>
      </p:sp>
    </p:spTree>
    <p:extLst>
      <p:ext uri="{BB962C8B-B14F-4D97-AF65-F5344CB8AC3E}">
        <p14:creationId xmlns:p14="http://schemas.microsoft.com/office/powerpoint/2010/main" val="257689725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Procurement</a:t>
            </a:r>
            <a:r>
              <a:rPr lang="en-GB" baseline="0" dirty="0" smtClean="0"/>
              <a:t> in line with Wales Procurement Policy statement which puts it at heart. Social benefit Policy – Beyond Bricks and Mortar</a:t>
            </a:r>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52</a:t>
            </a:fld>
            <a:endParaRPr lang="en-GB"/>
          </a:p>
        </p:txBody>
      </p:sp>
    </p:spTree>
    <p:extLst>
      <p:ext uri="{BB962C8B-B14F-4D97-AF65-F5344CB8AC3E}">
        <p14:creationId xmlns:p14="http://schemas.microsoft.com/office/powerpoint/2010/main" val="41224916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54</a:t>
            </a:fld>
            <a:endParaRPr lang="en-GB"/>
          </a:p>
        </p:txBody>
      </p:sp>
    </p:spTree>
    <p:extLst>
      <p:ext uri="{BB962C8B-B14F-4D97-AF65-F5344CB8AC3E}">
        <p14:creationId xmlns:p14="http://schemas.microsoft.com/office/powerpoint/2010/main" val="393304109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dirty="0" smtClean="0"/>
              <a:t>Successful ‘sustainable’ public bodies will embrace the opportunities afforded by the Act and will avoid these common pitfalls in understanding the Act:</a:t>
            </a:r>
          </a:p>
          <a:p>
            <a:pPr eaLnBrk="1" fontAlgn="auto" hangingPunct="1">
              <a:spcBef>
                <a:spcPts val="0"/>
              </a:spcBef>
              <a:spcAft>
                <a:spcPts val="0"/>
              </a:spcAft>
              <a:defRPr/>
            </a:pPr>
            <a:endParaRPr lang="en-GB" dirty="0" smtClean="0"/>
          </a:p>
          <a:p>
            <a:pPr eaLnBrk="1" fontAlgn="auto" hangingPunct="1">
              <a:spcBef>
                <a:spcPts val="0"/>
              </a:spcBef>
              <a:spcAft>
                <a:spcPts val="0"/>
              </a:spcAft>
              <a:defRPr/>
            </a:pPr>
            <a:r>
              <a:rPr lang="en-GB" dirty="0" smtClean="0"/>
              <a:t>3 scenarios </a:t>
            </a:r>
          </a:p>
          <a:p>
            <a:pPr eaLnBrk="1" fontAlgn="auto" hangingPunct="1">
              <a:spcBef>
                <a:spcPts val="0"/>
              </a:spcBef>
              <a:spcAft>
                <a:spcPts val="0"/>
              </a:spcAft>
              <a:defRPr/>
            </a:pPr>
            <a:endParaRPr lang="en-GB" dirty="0" smtClean="0"/>
          </a:p>
          <a:p>
            <a:pPr marL="228600" indent="-228600" eaLnBrk="1" fontAlgn="auto" hangingPunct="1">
              <a:spcBef>
                <a:spcPts val="0"/>
              </a:spcBef>
              <a:spcAft>
                <a:spcPts val="0"/>
              </a:spcAft>
              <a:buFontTx/>
              <a:buAutoNum type="arabicPeriod"/>
              <a:defRPr/>
            </a:pPr>
            <a:r>
              <a:rPr lang="en-GB" dirty="0" smtClean="0"/>
              <a:t>Organisations understand and work towards the Goals set out in the Bill but are not applying the principles</a:t>
            </a:r>
          </a:p>
          <a:p>
            <a:pPr marL="228600" indent="-228600" eaLnBrk="1" fontAlgn="auto" hangingPunct="1">
              <a:spcBef>
                <a:spcPts val="0"/>
              </a:spcBef>
              <a:spcAft>
                <a:spcPts val="0"/>
              </a:spcAft>
              <a:buFontTx/>
              <a:buAutoNum type="arabicPeriod"/>
              <a:defRPr/>
            </a:pPr>
            <a:r>
              <a:rPr lang="en-GB" dirty="0" smtClean="0"/>
              <a:t>Organisations are not working towards the Goals but apply the principles</a:t>
            </a:r>
          </a:p>
          <a:p>
            <a:pPr marL="228600" indent="-228600" eaLnBrk="1" fontAlgn="auto" hangingPunct="1">
              <a:spcBef>
                <a:spcPts val="0"/>
              </a:spcBef>
              <a:spcAft>
                <a:spcPts val="0"/>
              </a:spcAft>
              <a:buFontTx/>
              <a:buAutoNum type="arabicPeriod"/>
              <a:defRPr/>
            </a:pPr>
            <a:r>
              <a:rPr lang="en-GB" dirty="0" smtClean="0"/>
              <a:t>Organisations understand and work towards the Goals set out in the bill AND apply the principles.</a:t>
            </a:r>
          </a:p>
          <a:p>
            <a:pPr marL="228600" indent="-228600" eaLnBrk="1" fontAlgn="auto" hangingPunct="1">
              <a:spcBef>
                <a:spcPts val="0"/>
              </a:spcBef>
              <a:spcAft>
                <a:spcPts val="0"/>
              </a:spcAft>
              <a:buFontTx/>
              <a:buAutoNum type="arabicPeriod"/>
              <a:defRPr/>
            </a:pPr>
            <a:endParaRPr lang="en-GB" dirty="0" smtClean="0"/>
          </a:p>
          <a:p>
            <a:pPr eaLnBrk="1" fontAlgn="auto" hangingPunct="1">
              <a:spcBef>
                <a:spcPts val="0"/>
              </a:spcBef>
              <a:spcAft>
                <a:spcPts val="0"/>
              </a:spcAft>
              <a:defRPr/>
            </a:pPr>
            <a:endParaRPr lang="en-GB" dirty="0" smtClean="0"/>
          </a:p>
          <a:p>
            <a:pPr eaLnBrk="1" fontAlgn="auto" hangingPunct="1">
              <a:spcBef>
                <a:spcPts val="0"/>
              </a:spcBef>
              <a:spcAft>
                <a:spcPts val="0"/>
              </a:spcAft>
              <a:defRPr/>
            </a:pPr>
            <a:r>
              <a:rPr lang="en-GB" dirty="0" smtClean="0"/>
              <a:t>Applying the principles effectively will help an organisation maximise the contribution it makes.</a:t>
            </a:r>
            <a:endParaRPr lang="en-GB" dirty="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36625" eaLnBrk="0" hangingPunct="0">
              <a:spcBef>
                <a:spcPct val="30000"/>
              </a:spcBef>
              <a:defRPr sz="1200">
                <a:solidFill>
                  <a:schemeClr val="tx1"/>
                </a:solidFill>
                <a:latin typeface="Calibri" pitchFamily="34" charset="0"/>
              </a:defRPr>
            </a:lvl1pPr>
            <a:lvl2pPr marL="742950" indent="-285750" defTabSz="936625" eaLnBrk="0" hangingPunct="0">
              <a:spcBef>
                <a:spcPct val="30000"/>
              </a:spcBef>
              <a:defRPr sz="1200">
                <a:solidFill>
                  <a:schemeClr val="tx1"/>
                </a:solidFill>
                <a:latin typeface="Calibri" pitchFamily="34" charset="0"/>
              </a:defRPr>
            </a:lvl2pPr>
            <a:lvl3pPr marL="1143000" indent="-228600" defTabSz="936625" eaLnBrk="0" hangingPunct="0">
              <a:spcBef>
                <a:spcPct val="30000"/>
              </a:spcBef>
              <a:defRPr sz="1200">
                <a:solidFill>
                  <a:schemeClr val="tx1"/>
                </a:solidFill>
                <a:latin typeface="Calibri" pitchFamily="34" charset="0"/>
              </a:defRPr>
            </a:lvl3pPr>
            <a:lvl4pPr marL="1600200" indent="-228600" defTabSz="936625" eaLnBrk="0" hangingPunct="0">
              <a:spcBef>
                <a:spcPct val="30000"/>
              </a:spcBef>
              <a:defRPr sz="1200">
                <a:solidFill>
                  <a:schemeClr val="tx1"/>
                </a:solidFill>
                <a:latin typeface="Calibri" pitchFamily="34" charset="0"/>
              </a:defRPr>
            </a:lvl4pPr>
            <a:lvl5pPr marL="2057400" indent="-228600" defTabSz="936625" eaLnBrk="0" hangingPunct="0">
              <a:spcBef>
                <a:spcPct val="30000"/>
              </a:spcBef>
              <a:defRPr sz="1200">
                <a:solidFill>
                  <a:schemeClr val="tx1"/>
                </a:solidFill>
                <a:latin typeface="Calibri" pitchFamily="34" charset="0"/>
              </a:defRPr>
            </a:lvl5pPr>
            <a:lvl6pPr marL="2514600" indent="-228600" defTabSz="936625" eaLnBrk="0" fontAlgn="base" hangingPunct="0">
              <a:spcBef>
                <a:spcPct val="30000"/>
              </a:spcBef>
              <a:spcAft>
                <a:spcPct val="0"/>
              </a:spcAft>
              <a:defRPr sz="1200">
                <a:solidFill>
                  <a:schemeClr val="tx1"/>
                </a:solidFill>
                <a:latin typeface="Calibri" pitchFamily="34" charset="0"/>
              </a:defRPr>
            </a:lvl6pPr>
            <a:lvl7pPr marL="2971800" indent="-228600" defTabSz="936625" eaLnBrk="0" fontAlgn="base" hangingPunct="0">
              <a:spcBef>
                <a:spcPct val="30000"/>
              </a:spcBef>
              <a:spcAft>
                <a:spcPct val="0"/>
              </a:spcAft>
              <a:defRPr sz="1200">
                <a:solidFill>
                  <a:schemeClr val="tx1"/>
                </a:solidFill>
                <a:latin typeface="Calibri" pitchFamily="34" charset="0"/>
              </a:defRPr>
            </a:lvl7pPr>
            <a:lvl8pPr marL="3429000" indent="-228600" defTabSz="936625" eaLnBrk="0" fontAlgn="base" hangingPunct="0">
              <a:spcBef>
                <a:spcPct val="30000"/>
              </a:spcBef>
              <a:spcAft>
                <a:spcPct val="0"/>
              </a:spcAft>
              <a:defRPr sz="1200">
                <a:solidFill>
                  <a:schemeClr val="tx1"/>
                </a:solidFill>
                <a:latin typeface="Calibri" pitchFamily="34" charset="0"/>
              </a:defRPr>
            </a:lvl8pPr>
            <a:lvl9pPr marL="3886200" indent="-228600" defTabSz="936625"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1BBF5267-122E-4AA7-B80F-9F7A7001F568}" type="slidenum">
              <a:rPr lang="en-GB" altLang="en-US" smtClean="0"/>
              <a:pPr eaLnBrk="1" hangingPunct="1">
                <a:spcBef>
                  <a:spcPct val="0"/>
                </a:spcBef>
              </a:pPr>
              <a:t>57</a:t>
            </a:fld>
            <a:endParaRPr lang="en-GB" alt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032A17-2C07-4747-BF46-BF13DA0E7D62}" type="slidenum">
              <a:rPr lang="en-GB" altLang="en-US">
                <a:solidFill>
                  <a:prstClr val="black"/>
                </a:solidFill>
              </a:rPr>
              <a:pPr/>
              <a:t>58</a:t>
            </a:fld>
            <a:endParaRPr lang="en-GB" altLang="en-US">
              <a:solidFill>
                <a:prstClr val="black"/>
              </a:solidFill>
            </a:endParaRPr>
          </a:p>
        </p:txBody>
      </p:sp>
      <p:sp>
        <p:nvSpPr>
          <p:cNvPr id="16386" name="Rectangle 2"/>
          <p:cNvSpPr>
            <a:spLocks noGrp="1" noRot="1" noChangeAspect="1" noChangeArrowheads="1" noTextEdit="1"/>
          </p:cNvSpPr>
          <p:nvPr>
            <p:ph type="sldImg"/>
          </p:nvPr>
        </p:nvSpPr>
        <p:spPr>
          <a:xfrm>
            <a:off x="2498725" y="744538"/>
            <a:ext cx="1871663" cy="1404937"/>
          </a:xfrm>
          <a:ln/>
        </p:spPr>
      </p:sp>
      <p:sp>
        <p:nvSpPr>
          <p:cNvPr id="16387" name="Rectangle 3"/>
          <p:cNvSpPr>
            <a:spLocks noGrp="1" noChangeArrowheads="1"/>
          </p:cNvSpPr>
          <p:nvPr>
            <p:ph type="body" idx="1"/>
          </p:nvPr>
        </p:nvSpPr>
        <p:spPr>
          <a:xfrm>
            <a:off x="679768" y="2462703"/>
            <a:ext cx="5438140" cy="6719437"/>
          </a:xfrm>
        </p:spPr>
        <p:txBody>
          <a:bodyPr/>
          <a:lstStyle/>
          <a:p>
            <a:endParaRPr lang="en-GB" altLang="en-US" sz="1600" b="1" dirty="0"/>
          </a:p>
          <a:p>
            <a:pPr marL="228600" indent="-228600"/>
            <a:endParaRPr lang="en-GB" altLang="en-US" sz="1600" b="1"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0" fontAlgn="base" hangingPunct="0"/>
            <a:r>
              <a:rPr lang="en-GB" sz="1200" kern="1200" dirty="0" smtClean="0">
                <a:solidFill>
                  <a:schemeClr val="tx1"/>
                </a:solidFill>
                <a:effectLst/>
                <a:latin typeface="+mn-lt"/>
                <a:ea typeface="+mn-ea"/>
                <a:cs typeface="+mn-cs"/>
              </a:rPr>
              <a:t>If</a:t>
            </a:r>
            <a:r>
              <a:rPr lang="en-GB" sz="1200" kern="1200" baseline="0" dirty="0" smtClean="0">
                <a:solidFill>
                  <a:schemeClr val="tx1"/>
                </a:solidFill>
                <a:effectLst/>
                <a:latin typeface="+mn-lt"/>
                <a:ea typeface="+mn-ea"/>
                <a:cs typeface="+mn-cs"/>
              </a:rPr>
              <a:t> this is s</a:t>
            </a:r>
            <a:r>
              <a:rPr lang="en-GB" sz="1200" kern="1200" dirty="0" smtClean="0">
                <a:solidFill>
                  <a:schemeClr val="tx1"/>
                </a:solidFill>
                <a:effectLst/>
                <a:latin typeface="+mn-lt"/>
                <a:ea typeface="+mn-ea"/>
                <a:cs typeface="+mn-cs"/>
              </a:rPr>
              <a:t>ingle biggest change impacting how we do the things we do as a Council and as a Country since devolution.  You could be forgive for not seeing much evidence.</a:t>
            </a:r>
            <a:r>
              <a:rPr lang="en-GB" sz="1200" kern="1200" baseline="0" dirty="0" smtClean="0">
                <a:solidFill>
                  <a:schemeClr val="tx1"/>
                </a:solidFill>
                <a:effectLst/>
                <a:latin typeface="+mn-lt"/>
                <a:ea typeface="+mn-ea"/>
                <a:cs typeface="+mn-cs"/>
              </a:rPr>
              <a:t> </a:t>
            </a:r>
            <a:r>
              <a:rPr lang="en-GB" sz="1200" b="1" kern="1200" baseline="0" dirty="0" smtClean="0">
                <a:solidFill>
                  <a:srgbClr val="FF0000"/>
                </a:solidFill>
                <a:effectLst/>
                <a:latin typeface="+mn-lt"/>
                <a:ea typeface="+mn-ea"/>
                <a:cs typeface="+mn-cs"/>
              </a:rPr>
              <a:t>For asking where are the fireworks.</a:t>
            </a:r>
            <a:endParaRPr lang="en-GB" sz="1200" b="1" kern="1200" dirty="0" smtClean="0">
              <a:solidFill>
                <a:srgbClr val="FF0000"/>
              </a:solidFill>
              <a:effectLst/>
              <a:latin typeface="+mn-lt"/>
              <a:ea typeface="+mn-ea"/>
              <a:cs typeface="+mn-cs"/>
            </a:endParaRPr>
          </a:p>
          <a:p>
            <a:pPr eaLnBrk="0" fontAlgn="base" hangingPunct="0"/>
            <a:r>
              <a:rPr lang="en-GB" sz="1200" b="1" kern="1200" dirty="0" smtClean="0">
                <a:solidFill>
                  <a:schemeClr val="tx1"/>
                </a:solidFill>
                <a:effectLst/>
                <a:latin typeface="+mn-lt"/>
                <a:ea typeface="+mn-ea"/>
                <a:cs typeface="+mn-cs"/>
              </a:rPr>
              <a:t>This is a slow burn </a:t>
            </a:r>
            <a:r>
              <a:rPr lang="en-GB" sz="1200" kern="1200" dirty="0" smtClean="0">
                <a:solidFill>
                  <a:schemeClr val="tx1"/>
                </a:solidFill>
                <a:effectLst/>
                <a:latin typeface="+mn-lt"/>
                <a:ea typeface="+mn-ea"/>
                <a:cs typeface="+mn-cs"/>
              </a:rPr>
              <a:t>Evolution not revolution, marathon not a sprint 2015 enacted , 2016 impacted us as we became subject to the duty, but even then we don’t gave to implement until 2017 to publish a well- being statement /next corporate plan and 2018 first year we start reporting on them. </a:t>
            </a:r>
            <a:r>
              <a:rPr lang="en-GB" sz="1200" b="1" kern="1200" dirty="0" smtClean="0">
                <a:solidFill>
                  <a:schemeClr val="tx1"/>
                </a:solidFill>
                <a:effectLst/>
                <a:latin typeface="+mn-lt"/>
                <a:ea typeface="+mn-ea"/>
                <a:cs typeface="+mn-cs"/>
              </a:rPr>
              <a:t>The Fuse is lit and</a:t>
            </a:r>
            <a:r>
              <a:rPr lang="en-GB" sz="1200" b="1" kern="1200" baseline="0" dirty="0" smtClean="0">
                <a:solidFill>
                  <a:schemeClr val="tx1"/>
                </a:solidFill>
                <a:effectLst/>
                <a:latin typeface="+mn-lt"/>
                <a:ea typeface="+mn-ea"/>
                <a:cs typeface="+mn-cs"/>
              </a:rPr>
              <a:t> that is where we come in . </a:t>
            </a:r>
            <a:r>
              <a:rPr lang="en-GB" sz="1200" b="0" kern="1200" baseline="0" dirty="0" smtClean="0">
                <a:solidFill>
                  <a:schemeClr val="tx1"/>
                </a:solidFill>
                <a:effectLst/>
                <a:latin typeface="+mn-lt"/>
                <a:ea typeface="+mn-ea"/>
                <a:cs typeface="+mn-cs"/>
              </a:rPr>
              <a:t>It is</a:t>
            </a:r>
            <a:r>
              <a:rPr lang="en-GB" sz="1200" b="0" kern="1200" dirty="0" smtClean="0">
                <a:solidFill>
                  <a:schemeClr val="tx1"/>
                </a:solidFill>
                <a:effectLst/>
                <a:latin typeface="+mn-lt"/>
                <a:ea typeface="+mn-ea"/>
                <a:cs typeface="+mn-cs"/>
              </a:rPr>
              <a:t> small </a:t>
            </a:r>
            <a:r>
              <a:rPr lang="en-GB" sz="1200" kern="1200" dirty="0" smtClean="0">
                <a:solidFill>
                  <a:schemeClr val="tx1"/>
                </a:solidFill>
                <a:effectLst/>
                <a:latin typeface="+mn-lt"/>
                <a:ea typeface="+mn-ea"/>
                <a:cs typeface="+mn-cs"/>
              </a:rPr>
              <a:t>changes in behaviours, structures, processes and objective and decision making that will shape our future </a:t>
            </a:r>
          </a:p>
          <a:p>
            <a:pPr eaLnBrk="0" fontAlgn="base" hangingPunct="0"/>
            <a:r>
              <a:rPr lang="en-GB" sz="1200" kern="1200" dirty="0" smtClean="0">
                <a:solidFill>
                  <a:schemeClr val="tx1"/>
                </a:solidFill>
                <a:effectLst/>
                <a:latin typeface="+mn-lt"/>
                <a:ea typeface="+mn-ea"/>
                <a:cs typeface="+mn-cs"/>
              </a:rPr>
              <a:t>BUT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it’s not us necessarily  that see the fireworks, </a:t>
            </a:r>
          </a:p>
          <a:p>
            <a:endParaRPr lang="en-GB" dirty="0"/>
          </a:p>
        </p:txBody>
      </p:sp>
      <p:sp>
        <p:nvSpPr>
          <p:cNvPr id="4" name="Slide Number Placeholder 3"/>
          <p:cNvSpPr>
            <a:spLocks noGrp="1"/>
          </p:cNvSpPr>
          <p:nvPr>
            <p:ph type="sldNum" sz="quarter" idx="10"/>
          </p:nvPr>
        </p:nvSpPr>
        <p:spPr/>
        <p:txBody>
          <a:bodyPr/>
          <a:lstStyle/>
          <a:p>
            <a:pPr>
              <a:defRPr/>
            </a:pPr>
            <a:fld id="{8E2D5585-A740-4A18-B044-3C0776248FFC}" type="slidenum">
              <a:rPr lang="en-GB" smtClean="0"/>
              <a:pPr>
                <a:defRPr/>
              </a:pPr>
              <a:t>59</a:t>
            </a:fld>
            <a:endParaRPr lang="en-GB"/>
          </a:p>
        </p:txBody>
      </p:sp>
    </p:spTree>
    <p:extLst>
      <p:ext uri="{BB962C8B-B14F-4D97-AF65-F5344CB8AC3E}">
        <p14:creationId xmlns:p14="http://schemas.microsoft.com/office/powerpoint/2010/main" val="906930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310889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364496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711488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2620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40860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03914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1210515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4473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907368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54772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3347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541688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3774468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812838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869688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2620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2620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53425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0181208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4258545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62389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396057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6547649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464119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3946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3946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28038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pic>
        <p:nvPicPr>
          <p:cNvPr id="1028" name="Picture 8" descr="CCS LOGO &amp; TITLE (A4)"/>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5867400" y="5589588"/>
            <a:ext cx="28892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457200" y="1600200"/>
            <a:ext cx="82296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pic>
        <p:nvPicPr>
          <p:cNvPr id="1032" name="Picture 8" descr="CCS LOGO &amp; TITLE (A4)"/>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5867400" y="5589588"/>
            <a:ext cx="2889250" cy="100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60785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swansea.gov.uk/sustainabledevelopmen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pn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www.wales.gov.uk/" TargetMode="External"/><Relationship Id="rId5" Type="http://schemas.openxmlformats.org/officeDocument/2006/relationships/image" Target="../media/image12.jpeg"/><Relationship Id="rId4" Type="http://schemas.openxmlformats.org/officeDocument/2006/relationships/image" Target="../media/image11.wmf"/></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7.em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2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future-generations-act-video/?lang=e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png"/><Relationship Id="rId18" Type="http://schemas.openxmlformats.org/officeDocument/2006/relationships/image" Target="../media/image49.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png"/><Relationship Id="rId17" Type="http://schemas.openxmlformats.org/officeDocument/2006/relationships/image" Target="../media/image48.png"/><Relationship Id="rId2" Type="http://schemas.openxmlformats.org/officeDocument/2006/relationships/notesSlide" Target="../notesSlides/notesSlide34.xml"/><Relationship Id="rId16" Type="http://schemas.openxmlformats.org/officeDocument/2006/relationships/hyperlink" Target="//upload.wikimedia.org/wikipedia/commons/3/3e/White_pencil.png" TargetMode="External"/><Relationship Id="rId20"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image" Target="../media/image43.png"/><Relationship Id="rId5" Type="http://schemas.openxmlformats.org/officeDocument/2006/relationships/image" Target="../media/image37.png"/><Relationship Id="rId15" Type="http://schemas.openxmlformats.org/officeDocument/2006/relationships/image" Target="../media/image47.png"/><Relationship Id="rId10" Type="http://schemas.openxmlformats.org/officeDocument/2006/relationships/image" Target="../media/image42.png"/><Relationship Id="rId19" Type="http://schemas.openxmlformats.org/officeDocument/2006/relationships/image" Target="../media/image50.png"/><Relationship Id="rId4" Type="http://schemas.openxmlformats.org/officeDocument/2006/relationships/image" Target="../media/image36.png"/><Relationship Id="rId9" Type="http://schemas.openxmlformats.org/officeDocument/2006/relationships/image" Target="../media/image41.png"/><Relationship Id="rId14" Type="http://schemas.openxmlformats.org/officeDocument/2006/relationships/image" Target="../media/image46.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11.wmf"/></Relationships>
</file>

<file path=ppt/slides/_rels/slide4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3.jpeg"/><Relationship Id="rId7" Type="http://schemas.openxmlformats.org/officeDocument/2006/relationships/diagramColors" Target="../diagrams/colors1.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5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60.xml.rels><?xml version="1.0" encoding="UTF-8" standalone="yes"?>
<Relationships xmlns="http://schemas.openxmlformats.org/package/2006/relationships"><Relationship Id="rId2" Type="http://schemas.openxmlformats.org/officeDocument/2006/relationships/hyperlink" Target="http://www.swansea.gov.uk/sustainable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467544" y="176287"/>
            <a:ext cx="7837066" cy="1740545"/>
          </a:xfrm>
        </p:spPr>
        <p:txBody>
          <a:bodyPr/>
          <a:lstStyle/>
          <a:p>
            <a:pPr eaLnBrk="1" hangingPunct="1"/>
            <a:r>
              <a:rPr lang="en-US" altLang="en-US" dirty="0" smtClean="0"/>
              <a:t/>
            </a:r>
            <a:br>
              <a:rPr lang="en-US" altLang="en-US" dirty="0" smtClean="0"/>
            </a:br>
            <a:r>
              <a:rPr lang="en-US" altLang="en-US" dirty="0"/>
              <a:t/>
            </a:r>
            <a:br>
              <a:rPr lang="en-US" altLang="en-US" dirty="0"/>
            </a:br>
            <a:r>
              <a:rPr lang="en-US" altLang="en-US" dirty="0" smtClean="0"/>
              <a:t> </a:t>
            </a:r>
          </a:p>
        </p:txBody>
      </p:sp>
      <p:sp>
        <p:nvSpPr>
          <p:cNvPr id="2051" name="Rectangle 3"/>
          <p:cNvSpPr>
            <a:spLocks noGrp="1" noChangeArrowheads="1"/>
          </p:cNvSpPr>
          <p:nvPr>
            <p:ph type="subTitle" idx="1"/>
          </p:nvPr>
        </p:nvSpPr>
        <p:spPr>
          <a:xfrm>
            <a:off x="755650" y="2565400"/>
            <a:ext cx="7920038" cy="3600450"/>
          </a:xfrm>
        </p:spPr>
        <p:txBody>
          <a:bodyPr/>
          <a:lstStyle/>
          <a:p>
            <a:pPr eaLnBrk="1" hangingPunct="1"/>
            <a:endParaRPr lang="en-US" altLang="en-US" sz="1200" dirty="0" smtClean="0"/>
          </a:p>
          <a:p>
            <a:pPr eaLnBrk="1" hangingPunct="1"/>
            <a:endParaRPr lang="en-US" altLang="en-US" dirty="0" smtClean="0"/>
          </a:p>
        </p:txBody>
      </p:sp>
      <p:pic>
        <p:nvPicPr>
          <p:cNvPr id="2052" name="Picture 4" descr="New Corporate Footer Vector.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300538"/>
            <a:ext cx="9144000" cy="255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259632" y="692696"/>
            <a:ext cx="6947223" cy="984885"/>
          </a:xfrm>
          <a:prstGeom prst="rect">
            <a:avLst/>
          </a:prstGeom>
          <a:noFill/>
        </p:spPr>
        <p:txBody>
          <a:bodyPr wrap="none" rtlCol="0">
            <a:spAutoFit/>
          </a:bodyPr>
          <a:lstStyle/>
          <a:p>
            <a:pPr algn="ctr"/>
            <a:r>
              <a:rPr lang="en-GB" sz="4000" dirty="0" smtClean="0"/>
              <a:t>Future Generations Thinking</a:t>
            </a:r>
          </a:p>
          <a:p>
            <a:pPr algn="ctr"/>
            <a:r>
              <a:rPr lang="en-GB" i="1" dirty="0" smtClean="0"/>
              <a:t>Applying the Well-being Act of Future Generations Act in Swansea</a:t>
            </a:r>
            <a:endParaRPr lang="en-GB" i="1" dirty="0"/>
          </a:p>
        </p:txBody>
      </p:sp>
      <p:sp>
        <p:nvSpPr>
          <p:cNvPr id="4" name="Rectangle 3"/>
          <p:cNvSpPr/>
          <p:nvPr/>
        </p:nvSpPr>
        <p:spPr>
          <a:xfrm>
            <a:off x="1547664" y="2492896"/>
            <a:ext cx="5544616" cy="2031325"/>
          </a:xfrm>
          <a:prstGeom prst="rect">
            <a:avLst/>
          </a:prstGeom>
        </p:spPr>
        <p:txBody>
          <a:bodyPr wrap="square">
            <a:spAutoFit/>
          </a:bodyPr>
          <a:lstStyle/>
          <a:p>
            <a:pPr marL="0" indent="0" algn="ctr">
              <a:buNone/>
            </a:pPr>
            <a:r>
              <a:rPr lang="en-GB" sz="3600" dirty="0"/>
              <a:t>Suzy Richards</a:t>
            </a:r>
          </a:p>
          <a:p>
            <a:pPr marL="0" indent="0" algn="ctr">
              <a:buNone/>
            </a:pPr>
            <a:r>
              <a:rPr lang="en-GB" dirty="0"/>
              <a:t>Sustainable Policy Officer</a:t>
            </a:r>
          </a:p>
          <a:p>
            <a:pPr marL="0" indent="0" algn="ctr">
              <a:buNone/>
            </a:pPr>
            <a:r>
              <a:rPr lang="en-GB" b="1" dirty="0"/>
              <a:t>Sustainable Development Unit</a:t>
            </a:r>
          </a:p>
          <a:p>
            <a:pPr marL="0" indent="0" algn="ctr">
              <a:buNone/>
            </a:pPr>
            <a:endParaRPr lang="en-GB" dirty="0"/>
          </a:p>
          <a:p>
            <a:pPr marL="0" indent="0" algn="ctr">
              <a:buNone/>
            </a:pPr>
            <a:r>
              <a:rPr lang="en-GB" dirty="0">
                <a:hlinkClick r:id="rId4"/>
              </a:rPr>
              <a:t>www.swansea.gov.uk/sustainabledevelopment</a:t>
            </a:r>
            <a:endParaRPr lang="en-GB" dirty="0"/>
          </a:p>
          <a:p>
            <a:pPr marL="0" indent="0" algn="ctr">
              <a:buNone/>
            </a:pPr>
            <a:r>
              <a:rPr lang="en-GB" dirty="0"/>
              <a:t>www.twitter.com/sduswansea</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smtClean="0"/>
              <a:t/>
            </a:r>
            <a:br>
              <a:rPr lang="en-GB" sz="2000" dirty="0" smtClean="0"/>
            </a:br>
            <a:r>
              <a:rPr lang="en-GB" b="1" dirty="0" smtClean="0"/>
              <a:t>Future Generations Thinking</a:t>
            </a:r>
            <a:r>
              <a:rPr lang="en-GB" sz="2000" dirty="0"/>
              <a:t/>
            </a:r>
            <a:br>
              <a:rPr lang="en-GB" sz="2000" dirty="0"/>
            </a:br>
            <a:r>
              <a:rPr lang="en-GB" sz="2000" dirty="0" smtClean="0"/>
              <a:t>What the </a:t>
            </a:r>
            <a:r>
              <a:rPr lang="en-GB" sz="2000" dirty="0"/>
              <a:t>Well-being Act of Future Generations Act </a:t>
            </a:r>
            <a:r>
              <a:rPr lang="en-GB" sz="2000" dirty="0" smtClean="0"/>
              <a:t>means for Swansea</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317" y="1622261"/>
            <a:ext cx="5211763" cy="3475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07941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Future Generations Thinking</a:t>
            </a:r>
            <a:r>
              <a:rPr lang="en-GB" sz="2800" dirty="0" smtClean="0"/>
              <a:t/>
            </a:r>
            <a:br>
              <a:rPr lang="en-GB" sz="2800" dirty="0" smtClean="0"/>
            </a:br>
            <a:r>
              <a:rPr lang="en-GB" sz="2800" dirty="0" smtClean="0"/>
              <a:t>Objectives</a:t>
            </a:r>
            <a:endParaRPr lang="en-GB" sz="2800" dirty="0"/>
          </a:p>
        </p:txBody>
      </p:sp>
      <p:sp>
        <p:nvSpPr>
          <p:cNvPr id="3" name="Content Placeholder 2"/>
          <p:cNvSpPr>
            <a:spLocks noGrp="1"/>
          </p:cNvSpPr>
          <p:nvPr>
            <p:ph idx="1"/>
          </p:nvPr>
        </p:nvSpPr>
        <p:spPr>
          <a:xfrm>
            <a:off x="539552" y="2060848"/>
            <a:ext cx="8229600" cy="2620963"/>
          </a:xfrm>
        </p:spPr>
        <p:txBody>
          <a:bodyPr/>
          <a:lstStyle/>
          <a:p>
            <a:r>
              <a:rPr lang="en-GB" dirty="0" smtClean="0"/>
              <a:t>To understand the Public Sector Landscape and the role of sustainable development</a:t>
            </a:r>
          </a:p>
          <a:p>
            <a:r>
              <a:rPr lang="en-GB" dirty="0" smtClean="0"/>
              <a:t>The Well-being of Future Generations Act</a:t>
            </a:r>
          </a:p>
          <a:p>
            <a:r>
              <a:rPr lang="en-GB" dirty="0" smtClean="0"/>
              <a:t>The </a:t>
            </a:r>
            <a:r>
              <a:rPr lang="en-GB" dirty="0"/>
              <a:t>p</a:t>
            </a:r>
            <a:r>
              <a:rPr lang="en-GB" dirty="0" smtClean="0"/>
              <a:t>ractical impacts on the local authority public services in Swansea and the third and private sector</a:t>
            </a:r>
          </a:p>
        </p:txBody>
      </p:sp>
    </p:spTree>
    <p:extLst>
      <p:ext uri="{BB962C8B-B14F-4D97-AF65-F5344CB8AC3E}">
        <p14:creationId xmlns:p14="http://schemas.microsoft.com/office/powerpoint/2010/main" val="21428690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
            </a:r>
            <a:br>
              <a:rPr lang="en-GB" sz="3200" dirty="0" smtClean="0"/>
            </a:br>
            <a:r>
              <a:rPr lang="en-GB" sz="4800" dirty="0" smtClean="0"/>
              <a:t>Over to You!</a:t>
            </a:r>
            <a:r>
              <a:rPr lang="en-GB" sz="3200" dirty="0" smtClean="0"/>
              <a:t/>
            </a:r>
            <a:br>
              <a:rPr lang="en-GB" sz="3200" dirty="0" smtClean="0"/>
            </a:br>
            <a:r>
              <a:rPr lang="en-GB" sz="3200" dirty="0" smtClean="0"/>
              <a:t>How </a:t>
            </a:r>
            <a:r>
              <a:rPr lang="en-GB" sz="3200" dirty="0"/>
              <a:t>much do you </a:t>
            </a:r>
            <a:r>
              <a:rPr lang="en-GB" sz="3200" b="1" dirty="0" smtClean="0"/>
              <a:t>know</a:t>
            </a:r>
            <a:r>
              <a:rPr lang="en-GB" sz="3200" dirty="0" smtClean="0"/>
              <a:t> about the </a:t>
            </a:r>
            <a:br>
              <a:rPr lang="en-GB" sz="3200" dirty="0" smtClean="0"/>
            </a:br>
            <a:r>
              <a:rPr lang="en-GB" sz="3200" dirty="0" smtClean="0"/>
              <a:t>1 WFG Act? 2 Government?</a:t>
            </a:r>
            <a:endParaRPr lang="en-GB" sz="3200" dirty="0"/>
          </a:p>
        </p:txBody>
      </p:sp>
      <p:pic>
        <p:nvPicPr>
          <p:cNvPr id="1026" name="Picture 2" descr="C:\Users\tanya.nash\Downloads\download (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355" y="1931195"/>
            <a:ext cx="1411176" cy="141117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tanya.nash\Downloads\0878e08324b5eadbcf134ec68f2a16e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351" y="3645024"/>
            <a:ext cx="1368152" cy="136815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anya.nash\Downloads\apple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351" y="5157192"/>
            <a:ext cx="1483184" cy="14831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752618" y="2220693"/>
            <a:ext cx="5472608" cy="646331"/>
          </a:xfrm>
          <a:prstGeom prst="rect">
            <a:avLst/>
          </a:prstGeom>
          <a:noFill/>
        </p:spPr>
        <p:txBody>
          <a:bodyPr wrap="square" rtlCol="0">
            <a:spAutoFit/>
          </a:bodyPr>
          <a:lstStyle/>
          <a:p>
            <a:r>
              <a:rPr lang="en-GB" sz="3600" dirty="0" smtClean="0"/>
              <a:t>I know nothing</a:t>
            </a:r>
            <a:endParaRPr lang="en-GB" sz="3600" dirty="0"/>
          </a:p>
        </p:txBody>
      </p:sp>
      <p:sp>
        <p:nvSpPr>
          <p:cNvPr id="8" name="TextBox 7"/>
          <p:cNvSpPr txBox="1"/>
          <p:nvPr/>
        </p:nvSpPr>
        <p:spPr>
          <a:xfrm>
            <a:off x="2674227" y="3783674"/>
            <a:ext cx="5472608" cy="646331"/>
          </a:xfrm>
          <a:prstGeom prst="rect">
            <a:avLst/>
          </a:prstGeom>
          <a:noFill/>
        </p:spPr>
        <p:txBody>
          <a:bodyPr wrap="square" rtlCol="0">
            <a:spAutoFit/>
          </a:bodyPr>
          <a:lstStyle/>
          <a:p>
            <a:r>
              <a:rPr lang="en-GB" sz="3600" dirty="0" smtClean="0"/>
              <a:t>I know the </a:t>
            </a:r>
            <a:r>
              <a:rPr lang="en-GB" sz="2800" dirty="0" smtClean="0"/>
              <a:t>basics</a:t>
            </a:r>
            <a:endParaRPr lang="en-GB" sz="2800" dirty="0"/>
          </a:p>
        </p:txBody>
      </p:sp>
      <p:sp>
        <p:nvSpPr>
          <p:cNvPr id="9" name="TextBox 8"/>
          <p:cNvSpPr txBox="1"/>
          <p:nvPr/>
        </p:nvSpPr>
        <p:spPr>
          <a:xfrm>
            <a:off x="2711232" y="5411277"/>
            <a:ext cx="5472608" cy="646331"/>
          </a:xfrm>
          <a:prstGeom prst="rect">
            <a:avLst/>
          </a:prstGeom>
          <a:noFill/>
        </p:spPr>
        <p:txBody>
          <a:bodyPr wrap="square" rtlCol="0">
            <a:spAutoFit/>
          </a:bodyPr>
          <a:lstStyle/>
          <a:p>
            <a:r>
              <a:rPr lang="en-GB" sz="3600" dirty="0" smtClean="0"/>
              <a:t>I know it all!</a:t>
            </a:r>
            <a:endParaRPr lang="en-GB" sz="3600" dirty="0"/>
          </a:p>
        </p:txBody>
      </p:sp>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03683" y="2543859"/>
            <a:ext cx="2468563" cy="159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35393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658" y="635314"/>
            <a:ext cx="8838386" cy="6042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33917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7172"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7173"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4" name="Rectangle 6"/>
          <p:cNvSpPr>
            <a:spLocks noChangeArrowheads="1"/>
          </p:cNvSpPr>
          <p:nvPr/>
        </p:nvSpPr>
        <p:spPr bwMode="auto">
          <a:xfrm>
            <a:off x="2060575" y="260350"/>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r">
              <a:lnSpc>
                <a:spcPts val="1800"/>
              </a:lnSpc>
              <a:spcBef>
                <a:spcPct val="0"/>
              </a:spcBef>
              <a:buFontTx/>
              <a:buNone/>
            </a:pPr>
            <a:r>
              <a:rPr lang="en-US" altLang="en-US" sz="1600">
                <a:latin typeface="Arial Black" pitchFamily="34" charset="0"/>
              </a:rPr>
              <a:t>Structure of Public Government in UK</a:t>
            </a:r>
          </a:p>
        </p:txBody>
      </p:sp>
      <p:sp>
        <p:nvSpPr>
          <p:cNvPr id="7175" name="Line 8"/>
          <p:cNvSpPr>
            <a:spLocks noChangeShapeType="1"/>
          </p:cNvSpPr>
          <p:nvPr/>
        </p:nvSpPr>
        <p:spPr bwMode="auto">
          <a:xfrm>
            <a:off x="2060575" y="612775"/>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6" name="Text Box 12"/>
          <p:cNvSpPr txBox="1">
            <a:spLocks noChangeArrowheads="1"/>
          </p:cNvSpPr>
          <p:nvPr/>
        </p:nvSpPr>
        <p:spPr bwMode="auto">
          <a:xfrm>
            <a:off x="2554288" y="4221163"/>
            <a:ext cx="3168650"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Local </a:t>
            </a:r>
          </a:p>
          <a:p>
            <a:pPr algn="ctr" eaLnBrk="1" hangingPunct="1">
              <a:spcBef>
                <a:spcPct val="50000"/>
              </a:spcBef>
              <a:buFontTx/>
              <a:buNone/>
            </a:pPr>
            <a:r>
              <a:rPr lang="en-GB" altLang="en-US" sz="1800"/>
              <a:t>Government</a:t>
            </a:r>
          </a:p>
        </p:txBody>
      </p:sp>
      <p:sp>
        <p:nvSpPr>
          <p:cNvPr id="7177" name="Oval 13"/>
          <p:cNvSpPr>
            <a:spLocks noChangeArrowheads="1"/>
          </p:cNvSpPr>
          <p:nvPr/>
        </p:nvSpPr>
        <p:spPr bwMode="auto">
          <a:xfrm>
            <a:off x="3344863" y="4221163"/>
            <a:ext cx="1584325" cy="10795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7178" name="Text Box 15"/>
          <p:cNvSpPr txBox="1">
            <a:spLocks noChangeArrowheads="1"/>
          </p:cNvSpPr>
          <p:nvPr/>
        </p:nvSpPr>
        <p:spPr bwMode="auto">
          <a:xfrm>
            <a:off x="2554288" y="2779713"/>
            <a:ext cx="3168650"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1800"/>
              <a:t>Regional</a:t>
            </a:r>
          </a:p>
          <a:p>
            <a:pPr algn="ctr" eaLnBrk="1" hangingPunct="1">
              <a:spcBef>
                <a:spcPct val="0"/>
              </a:spcBef>
              <a:buFontTx/>
              <a:buNone/>
            </a:pPr>
            <a:r>
              <a:rPr lang="en-GB" altLang="en-US" sz="1800"/>
              <a:t>Government</a:t>
            </a:r>
          </a:p>
          <a:p>
            <a:pPr algn="ctr" eaLnBrk="1" hangingPunct="1">
              <a:spcBef>
                <a:spcPct val="0"/>
              </a:spcBef>
              <a:buFontTx/>
              <a:buNone/>
            </a:pPr>
            <a:r>
              <a:rPr lang="en-GB" altLang="en-US" sz="1400"/>
              <a:t>(not England)</a:t>
            </a:r>
          </a:p>
        </p:txBody>
      </p:sp>
      <p:sp>
        <p:nvSpPr>
          <p:cNvPr id="7179" name="Oval 16"/>
          <p:cNvSpPr>
            <a:spLocks noChangeArrowheads="1"/>
          </p:cNvSpPr>
          <p:nvPr/>
        </p:nvSpPr>
        <p:spPr bwMode="auto">
          <a:xfrm>
            <a:off x="3381375" y="2779713"/>
            <a:ext cx="1584325" cy="10795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7180" name="Text Box 18"/>
          <p:cNvSpPr txBox="1">
            <a:spLocks noChangeArrowheads="1"/>
          </p:cNvSpPr>
          <p:nvPr/>
        </p:nvSpPr>
        <p:spPr bwMode="auto">
          <a:xfrm>
            <a:off x="2625725" y="996950"/>
            <a:ext cx="3168650" cy="77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UK</a:t>
            </a:r>
          </a:p>
          <a:p>
            <a:pPr algn="ctr" eaLnBrk="1" hangingPunct="1">
              <a:spcBef>
                <a:spcPct val="50000"/>
              </a:spcBef>
              <a:buFontTx/>
              <a:buNone/>
            </a:pPr>
            <a:r>
              <a:rPr lang="en-GB" altLang="en-US" sz="1800"/>
              <a:t>Government</a:t>
            </a:r>
          </a:p>
        </p:txBody>
      </p:sp>
      <p:sp>
        <p:nvSpPr>
          <p:cNvPr id="7181" name="Oval 19"/>
          <p:cNvSpPr>
            <a:spLocks noChangeArrowheads="1"/>
          </p:cNvSpPr>
          <p:nvPr/>
        </p:nvSpPr>
        <p:spPr bwMode="auto">
          <a:xfrm>
            <a:off x="3416300" y="849313"/>
            <a:ext cx="1584325" cy="10795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7182" name="Text Box 21"/>
          <p:cNvSpPr txBox="1">
            <a:spLocks noChangeArrowheads="1"/>
          </p:cNvSpPr>
          <p:nvPr/>
        </p:nvSpPr>
        <p:spPr bwMode="auto">
          <a:xfrm>
            <a:off x="322263" y="1350963"/>
            <a:ext cx="3168650"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International </a:t>
            </a:r>
          </a:p>
          <a:p>
            <a:pPr algn="ctr" eaLnBrk="1" hangingPunct="1">
              <a:spcBef>
                <a:spcPct val="50000"/>
              </a:spcBef>
              <a:buFontTx/>
              <a:buNone/>
            </a:pPr>
            <a:r>
              <a:rPr lang="en-GB" altLang="en-US" sz="1800"/>
              <a:t>Treaties</a:t>
            </a:r>
          </a:p>
        </p:txBody>
      </p:sp>
      <p:sp>
        <p:nvSpPr>
          <p:cNvPr id="7183" name="Oval 22"/>
          <p:cNvSpPr>
            <a:spLocks noChangeArrowheads="1"/>
          </p:cNvSpPr>
          <p:nvPr/>
        </p:nvSpPr>
        <p:spPr bwMode="auto">
          <a:xfrm>
            <a:off x="1112838" y="1122363"/>
            <a:ext cx="1584325" cy="107950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grpSp>
        <p:nvGrpSpPr>
          <p:cNvPr id="7184" name="Group 23"/>
          <p:cNvGrpSpPr>
            <a:grpSpLocks/>
          </p:cNvGrpSpPr>
          <p:nvPr/>
        </p:nvGrpSpPr>
        <p:grpSpPr bwMode="auto">
          <a:xfrm>
            <a:off x="5181600" y="1050925"/>
            <a:ext cx="3168650" cy="1079500"/>
            <a:chOff x="2064" y="2115"/>
            <a:chExt cx="1996" cy="680"/>
          </a:xfrm>
        </p:grpSpPr>
        <p:sp>
          <p:nvSpPr>
            <p:cNvPr id="7196" name="Text Box 24"/>
            <p:cNvSpPr txBox="1">
              <a:spLocks noChangeArrowheads="1"/>
            </p:cNvSpPr>
            <p:nvPr/>
          </p:nvSpPr>
          <p:spPr bwMode="auto">
            <a:xfrm>
              <a:off x="2064" y="2341"/>
              <a:ext cx="19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European Law</a:t>
              </a:r>
            </a:p>
          </p:txBody>
        </p:sp>
        <p:sp>
          <p:nvSpPr>
            <p:cNvPr id="7197" name="Oval 25"/>
            <p:cNvSpPr>
              <a:spLocks noChangeArrowheads="1"/>
            </p:cNvSpPr>
            <p:nvPr/>
          </p:nvSpPr>
          <p:spPr bwMode="auto">
            <a:xfrm>
              <a:off x="2562" y="2115"/>
              <a:ext cx="998" cy="68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grpSp>
      <p:sp>
        <p:nvSpPr>
          <p:cNvPr id="7185" name="Line 26"/>
          <p:cNvSpPr>
            <a:spLocks noChangeShapeType="1"/>
          </p:cNvSpPr>
          <p:nvPr/>
        </p:nvSpPr>
        <p:spPr bwMode="auto">
          <a:xfrm>
            <a:off x="2409825" y="2130425"/>
            <a:ext cx="1081088" cy="863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86" name="Line 27"/>
          <p:cNvSpPr>
            <a:spLocks noChangeShapeType="1"/>
          </p:cNvSpPr>
          <p:nvPr/>
        </p:nvSpPr>
        <p:spPr bwMode="auto">
          <a:xfrm flipH="1">
            <a:off x="4786313" y="2058988"/>
            <a:ext cx="1512887" cy="9350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87" name="Line 28"/>
          <p:cNvSpPr>
            <a:spLocks noChangeShapeType="1"/>
          </p:cNvSpPr>
          <p:nvPr/>
        </p:nvSpPr>
        <p:spPr bwMode="auto">
          <a:xfrm>
            <a:off x="4138613" y="1928813"/>
            <a:ext cx="0" cy="8509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88" name="Line 29"/>
          <p:cNvSpPr>
            <a:spLocks noChangeShapeType="1"/>
          </p:cNvSpPr>
          <p:nvPr/>
        </p:nvSpPr>
        <p:spPr bwMode="auto">
          <a:xfrm>
            <a:off x="2698750" y="1627188"/>
            <a:ext cx="7191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89" name="Line 30"/>
          <p:cNvSpPr>
            <a:spLocks noChangeShapeType="1"/>
          </p:cNvSpPr>
          <p:nvPr/>
        </p:nvSpPr>
        <p:spPr bwMode="auto">
          <a:xfrm flipH="1">
            <a:off x="5002213" y="1627188"/>
            <a:ext cx="9366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90" name="Line 31"/>
          <p:cNvSpPr>
            <a:spLocks noChangeShapeType="1"/>
          </p:cNvSpPr>
          <p:nvPr/>
        </p:nvSpPr>
        <p:spPr bwMode="auto">
          <a:xfrm>
            <a:off x="4138613" y="3860800"/>
            <a:ext cx="0"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191" name="Oval 33"/>
          <p:cNvSpPr>
            <a:spLocks noChangeArrowheads="1"/>
          </p:cNvSpPr>
          <p:nvPr/>
        </p:nvSpPr>
        <p:spPr bwMode="auto">
          <a:xfrm>
            <a:off x="3292475" y="5768975"/>
            <a:ext cx="1690688" cy="98107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cxnSp>
        <p:nvCxnSpPr>
          <p:cNvPr id="7192" name="AutoShape 34"/>
          <p:cNvCxnSpPr>
            <a:cxnSpLocks noChangeShapeType="1"/>
            <a:stCxn id="7177" idx="4"/>
            <a:endCxn id="7191" idx="0"/>
          </p:cNvCxnSpPr>
          <p:nvPr/>
        </p:nvCxnSpPr>
        <p:spPr bwMode="auto">
          <a:xfrm>
            <a:off x="4137025" y="5300663"/>
            <a:ext cx="1588" cy="468312"/>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193" name="Text Box 35"/>
          <p:cNvSpPr txBox="1">
            <a:spLocks noChangeArrowheads="1"/>
          </p:cNvSpPr>
          <p:nvPr/>
        </p:nvSpPr>
        <p:spPr bwMode="auto">
          <a:xfrm>
            <a:off x="3490913" y="5894388"/>
            <a:ext cx="1295400" cy="73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50000"/>
              </a:spcBef>
              <a:buFontTx/>
              <a:buNone/>
            </a:pPr>
            <a:r>
              <a:rPr lang="en-GB" altLang="en-US" sz="1400" b="1"/>
              <a:t>Town/Parish/ Community Council</a:t>
            </a:r>
          </a:p>
        </p:txBody>
      </p:sp>
      <p:sp>
        <p:nvSpPr>
          <p:cNvPr id="7194" name="Text Box 36"/>
          <p:cNvSpPr txBox="1">
            <a:spLocks noChangeArrowheads="1"/>
          </p:cNvSpPr>
          <p:nvPr/>
        </p:nvSpPr>
        <p:spPr bwMode="auto">
          <a:xfrm>
            <a:off x="5364163" y="3884613"/>
            <a:ext cx="3584575" cy="17510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50000"/>
              </a:spcBef>
              <a:buFontTx/>
              <a:buNone/>
            </a:pPr>
            <a:r>
              <a:rPr lang="en-GB" altLang="en-US" sz="1800"/>
              <a:t>Unitary Authority/Metropolitan District (one tier)</a:t>
            </a:r>
          </a:p>
          <a:p>
            <a:pPr algn="ctr" defTabSz="914400" eaLnBrk="1" hangingPunct="1">
              <a:spcBef>
                <a:spcPct val="50000"/>
              </a:spcBef>
              <a:buFontTx/>
              <a:buNone/>
            </a:pPr>
            <a:r>
              <a:rPr lang="en-GB" altLang="en-US" sz="1800"/>
              <a:t>or</a:t>
            </a:r>
          </a:p>
          <a:p>
            <a:pPr algn="ctr" defTabSz="914400" eaLnBrk="1" hangingPunct="1">
              <a:spcBef>
                <a:spcPct val="50000"/>
              </a:spcBef>
              <a:buFontTx/>
              <a:buNone/>
            </a:pPr>
            <a:r>
              <a:rPr lang="en-GB" altLang="en-US" sz="1800"/>
              <a:t>County + District or Borough  (two tier)</a:t>
            </a:r>
          </a:p>
        </p:txBody>
      </p:sp>
      <p:cxnSp>
        <p:nvCxnSpPr>
          <p:cNvPr id="7195" name="AutoShape 37"/>
          <p:cNvCxnSpPr>
            <a:cxnSpLocks noChangeShapeType="1"/>
            <a:stCxn id="7177" idx="6"/>
            <a:endCxn id="7194" idx="1"/>
          </p:cNvCxnSpPr>
          <p:nvPr/>
        </p:nvCxnSpPr>
        <p:spPr bwMode="auto">
          <a:xfrm>
            <a:off x="4929188" y="4760913"/>
            <a:ext cx="434975" cy="0"/>
          </a:xfrm>
          <a:prstGeom prst="straightConnector1">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734817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6" name="AutoShape 6"/>
          <p:cNvSpPr>
            <a:spLocks noChangeArrowheads="1"/>
          </p:cNvSpPr>
          <p:nvPr/>
        </p:nvSpPr>
        <p:spPr bwMode="auto">
          <a:xfrm>
            <a:off x="1346874" y="592166"/>
            <a:ext cx="2879725" cy="1008062"/>
          </a:xfrm>
          <a:prstGeom prst="wedgeRectCallout">
            <a:avLst>
              <a:gd name="adj1" fmla="val -54356"/>
              <a:gd name="adj2" fmla="val 113148"/>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Local Government</a:t>
            </a:r>
          </a:p>
        </p:txBody>
      </p:sp>
      <p:sp>
        <p:nvSpPr>
          <p:cNvPr id="20487" name="AutoShape 7"/>
          <p:cNvSpPr>
            <a:spLocks noChangeArrowheads="1"/>
          </p:cNvSpPr>
          <p:nvPr/>
        </p:nvSpPr>
        <p:spPr bwMode="auto">
          <a:xfrm>
            <a:off x="6011863" y="620713"/>
            <a:ext cx="2879725" cy="1223962"/>
          </a:xfrm>
          <a:prstGeom prst="wedgeRoundRectCallout">
            <a:avLst>
              <a:gd name="adj1" fmla="val 44324"/>
              <a:gd name="adj2" fmla="val 102787"/>
              <a:gd name="adj3" fmla="val 16667"/>
            </a:avLst>
          </a:prstGeom>
          <a:solidFill>
            <a:srgbClr val="FF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Local Authority </a:t>
            </a:r>
          </a:p>
        </p:txBody>
      </p:sp>
      <p:sp>
        <p:nvSpPr>
          <p:cNvPr id="20488" name="AutoShape 8"/>
          <p:cNvSpPr>
            <a:spLocks noChangeArrowheads="1"/>
          </p:cNvSpPr>
          <p:nvPr/>
        </p:nvSpPr>
        <p:spPr bwMode="auto">
          <a:xfrm>
            <a:off x="85178" y="4226199"/>
            <a:ext cx="3095625" cy="1366838"/>
          </a:xfrm>
          <a:prstGeom prst="wedgeEllipseCallout">
            <a:avLst>
              <a:gd name="adj1" fmla="val -41079"/>
              <a:gd name="adj2" fmla="val 75667"/>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Local Education Authority</a:t>
            </a:r>
          </a:p>
        </p:txBody>
      </p:sp>
      <p:sp>
        <p:nvSpPr>
          <p:cNvPr id="20489" name="AutoShape 9"/>
          <p:cNvSpPr>
            <a:spLocks noChangeArrowheads="1"/>
          </p:cNvSpPr>
          <p:nvPr/>
        </p:nvSpPr>
        <p:spPr bwMode="auto">
          <a:xfrm>
            <a:off x="6623050" y="3832328"/>
            <a:ext cx="2520950" cy="576263"/>
          </a:xfrm>
          <a:prstGeom prst="wedgeRectCallout">
            <a:avLst>
              <a:gd name="adj1" fmla="val 41875"/>
              <a:gd name="adj2" fmla="val 121625"/>
            </a:avLst>
          </a:pr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smtClean="0"/>
              <a:t>The Council</a:t>
            </a:r>
            <a:endParaRPr lang="en-GB" altLang="en-US" sz="1800" dirty="0"/>
          </a:p>
        </p:txBody>
      </p:sp>
      <p:sp>
        <p:nvSpPr>
          <p:cNvPr id="20491" name="AutoShape 11"/>
          <p:cNvSpPr>
            <a:spLocks noChangeArrowheads="1"/>
          </p:cNvSpPr>
          <p:nvPr/>
        </p:nvSpPr>
        <p:spPr bwMode="auto">
          <a:xfrm>
            <a:off x="5868144" y="4581128"/>
            <a:ext cx="2447925" cy="1223963"/>
          </a:xfrm>
          <a:prstGeom prst="wedgeEllipseCallout">
            <a:avLst>
              <a:gd name="adj1" fmla="val 48898"/>
              <a:gd name="adj2" fmla="val 89690"/>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a:t>Local Authority Waste Disposal Company</a:t>
            </a:r>
          </a:p>
        </p:txBody>
      </p:sp>
      <p:sp>
        <p:nvSpPr>
          <p:cNvPr id="20492" name="AutoShape 12"/>
          <p:cNvSpPr>
            <a:spLocks noChangeArrowheads="1"/>
          </p:cNvSpPr>
          <p:nvPr/>
        </p:nvSpPr>
        <p:spPr bwMode="auto">
          <a:xfrm>
            <a:off x="468313" y="2380070"/>
            <a:ext cx="1727200" cy="1223963"/>
          </a:xfrm>
          <a:prstGeom prst="wedgeEllipseCallout">
            <a:avLst>
              <a:gd name="adj1" fmla="val -53310"/>
              <a:gd name="adj2" fmla="val 83722"/>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Unitary Authority</a:t>
            </a:r>
          </a:p>
        </p:txBody>
      </p:sp>
      <p:sp>
        <p:nvSpPr>
          <p:cNvPr id="20493" name="AutoShape 13"/>
          <p:cNvSpPr>
            <a:spLocks noChangeArrowheads="1"/>
          </p:cNvSpPr>
          <p:nvPr/>
        </p:nvSpPr>
        <p:spPr bwMode="auto">
          <a:xfrm>
            <a:off x="1835150" y="981075"/>
            <a:ext cx="5616575" cy="4392613"/>
          </a:xfrm>
          <a:prstGeom prst="cloudCallout">
            <a:avLst>
              <a:gd name="adj1" fmla="val -49463"/>
              <a:gd name="adj2" fmla="val 69407"/>
            </a:avLst>
          </a:prstGeom>
          <a:solidFill>
            <a:srgbClr val="FF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4800" dirty="0"/>
              <a:t>What the…….?</a:t>
            </a:r>
          </a:p>
        </p:txBody>
      </p:sp>
    </p:spTree>
    <p:extLst>
      <p:ext uri="{BB962C8B-B14F-4D97-AF65-F5344CB8AC3E}">
        <p14:creationId xmlns:p14="http://schemas.microsoft.com/office/powerpoint/2010/main" val="2278271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4000" smtClean="0"/>
              <a:t>UK Statutory Arrangements of Government</a:t>
            </a:r>
          </a:p>
        </p:txBody>
      </p:sp>
      <p:sp>
        <p:nvSpPr>
          <p:cNvPr id="8195" name="Text Box 5"/>
          <p:cNvSpPr txBox="1">
            <a:spLocks noChangeArrowheads="1"/>
          </p:cNvSpPr>
          <p:nvPr/>
        </p:nvSpPr>
        <p:spPr bwMode="auto">
          <a:xfrm>
            <a:off x="457200" y="2133600"/>
            <a:ext cx="8435975" cy="3297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eaLnBrk="0" hangingPunct="0">
              <a:spcBef>
                <a:spcPct val="20000"/>
              </a:spcBef>
              <a:buChar char="•"/>
              <a:defRPr sz="3200">
                <a:solidFill>
                  <a:schemeClr val="tx1"/>
                </a:solidFill>
                <a:latin typeface="Arial" charset="0"/>
              </a:defRPr>
            </a:lvl1pPr>
            <a:lvl2pPr marL="800100" indent="-342900" eaLnBrk="0" hangingPunct="0">
              <a:spcBef>
                <a:spcPct val="20000"/>
              </a:spcBef>
              <a:buChar char="–"/>
              <a:defRPr sz="2800">
                <a:solidFill>
                  <a:schemeClr val="tx1"/>
                </a:solidFill>
                <a:latin typeface="Arial" charset="0"/>
              </a:defRPr>
            </a:lvl2pPr>
            <a:lvl3pPr marL="1257300" indent="-342900" eaLnBrk="0" hangingPunct="0">
              <a:spcBef>
                <a:spcPct val="20000"/>
              </a:spcBef>
              <a:buChar char="•"/>
              <a:defRPr sz="2400">
                <a:solidFill>
                  <a:schemeClr val="tx1"/>
                </a:solidFill>
                <a:latin typeface="Arial" charset="0"/>
              </a:defRPr>
            </a:lvl3pPr>
            <a:lvl4pPr marL="1714500" indent="-342900" eaLnBrk="0" hangingPunct="0">
              <a:spcBef>
                <a:spcPct val="20000"/>
              </a:spcBef>
              <a:buChar char="–"/>
              <a:defRPr sz="2000">
                <a:solidFill>
                  <a:schemeClr val="tx1"/>
                </a:solidFill>
                <a:latin typeface="Arial" charset="0"/>
              </a:defRPr>
            </a:lvl4pPr>
            <a:lvl5pPr marL="2171700" indent="-342900" eaLnBrk="0" hangingPunct="0">
              <a:spcBef>
                <a:spcPct val="20000"/>
              </a:spcBef>
              <a:buChar char="»"/>
              <a:defRPr sz="2000">
                <a:solidFill>
                  <a:schemeClr val="tx1"/>
                </a:solidFill>
                <a:latin typeface="Arial" charset="0"/>
              </a:defRPr>
            </a:lvl5pPr>
            <a:lvl6pPr marL="2628900" indent="-342900" eaLnBrk="0" fontAlgn="base" hangingPunct="0">
              <a:spcBef>
                <a:spcPct val="20000"/>
              </a:spcBef>
              <a:spcAft>
                <a:spcPct val="0"/>
              </a:spcAft>
              <a:buChar char="»"/>
              <a:defRPr sz="2000">
                <a:solidFill>
                  <a:schemeClr val="tx1"/>
                </a:solidFill>
                <a:latin typeface="Arial" charset="0"/>
              </a:defRPr>
            </a:lvl6pPr>
            <a:lvl7pPr marL="3086100" indent="-342900" eaLnBrk="0" fontAlgn="base" hangingPunct="0">
              <a:spcBef>
                <a:spcPct val="20000"/>
              </a:spcBef>
              <a:spcAft>
                <a:spcPct val="0"/>
              </a:spcAft>
              <a:buChar char="»"/>
              <a:defRPr sz="2000">
                <a:solidFill>
                  <a:schemeClr val="tx1"/>
                </a:solidFill>
                <a:latin typeface="Arial" charset="0"/>
              </a:defRPr>
            </a:lvl7pPr>
            <a:lvl8pPr marL="3543300" indent="-342900" eaLnBrk="0" fontAlgn="base" hangingPunct="0">
              <a:spcBef>
                <a:spcPct val="20000"/>
              </a:spcBef>
              <a:spcAft>
                <a:spcPct val="0"/>
              </a:spcAft>
              <a:buChar char="»"/>
              <a:defRPr sz="2000">
                <a:solidFill>
                  <a:schemeClr val="tx1"/>
                </a:solidFill>
                <a:latin typeface="Arial" charset="0"/>
              </a:defRPr>
            </a:lvl8pPr>
            <a:lvl9pPr marL="4000500" indent="-342900" eaLnBrk="0" fontAlgn="base" hangingPunct="0">
              <a:spcBef>
                <a:spcPct val="20000"/>
              </a:spcBef>
              <a:spcAft>
                <a:spcPct val="0"/>
              </a:spcAft>
              <a:buChar char="»"/>
              <a:defRPr sz="2000">
                <a:solidFill>
                  <a:schemeClr val="tx1"/>
                </a:solidFill>
                <a:latin typeface="Arial" charset="0"/>
              </a:defRPr>
            </a:lvl9pPr>
          </a:lstStyle>
          <a:p>
            <a:pPr defTabSz="914400" eaLnBrk="1" hangingPunct="1">
              <a:spcBef>
                <a:spcPct val="50000"/>
              </a:spcBef>
            </a:pPr>
            <a:r>
              <a:rPr lang="en-GB" altLang="en-US" sz="2800"/>
              <a:t>English Authorities- Department for Communities and Local Government </a:t>
            </a:r>
          </a:p>
          <a:p>
            <a:pPr defTabSz="914400" eaLnBrk="1" hangingPunct="1">
              <a:spcBef>
                <a:spcPct val="50000"/>
              </a:spcBef>
            </a:pPr>
            <a:r>
              <a:rPr lang="en-GB" altLang="en-US" sz="2800"/>
              <a:t>Northern Irish District Council Areas- Northern Ireland Executive: Department of the Environment </a:t>
            </a:r>
          </a:p>
          <a:p>
            <a:pPr defTabSz="914400" eaLnBrk="1" hangingPunct="1">
              <a:spcBef>
                <a:spcPct val="50000"/>
              </a:spcBef>
            </a:pPr>
            <a:r>
              <a:rPr lang="en-GB" altLang="en-US" sz="2800"/>
              <a:t>Scottish Unitary Authorities- Scottish Executive</a:t>
            </a:r>
          </a:p>
          <a:p>
            <a:pPr defTabSz="914400" eaLnBrk="1" hangingPunct="1">
              <a:spcBef>
                <a:spcPct val="50000"/>
              </a:spcBef>
            </a:pPr>
            <a:r>
              <a:rPr lang="en-GB" altLang="en-US" sz="2800"/>
              <a:t>Welsh Unitary Authorities- Welsh Government</a:t>
            </a:r>
          </a:p>
        </p:txBody>
      </p:sp>
    </p:spTree>
    <p:extLst>
      <p:ext uri="{BB962C8B-B14F-4D97-AF65-F5344CB8AC3E}">
        <p14:creationId xmlns:p14="http://schemas.microsoft.com/office/powerpoint/2010/main" val="38245321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0244"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10245"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6" name="Line 8"/>
          <p:cNvSpPr>
            <a:spLocks noChangeShapeType="1"/>
          </p:cNvSpPr>
          <p:nvPr/>
        </p:nvSpPr>
        <p:spPr bwMode="auto">
          <a:xfrm>
            <a:off x="2057400" y="1077913"/>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7" name="Rectangle 11"/>
          <p:cNvSpPr>
            <a:spLocks noChangeArrowheads="1"/>
          </p:cNvSpPr>
          <p:nvPr/>
        </p:nvSpPr>
        <p:spPr bwMode="auto">
          <a:xfrm>
            <a:off x="685800" y="260350"/>
            <a:ext cx="7812088"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US" altLang="en-US" sz="2200" b="1">
                <a:solidFill>
                  <a:schemeClr val="tx2"/>
                </a:solidFill>
              </a:rPr>
              <a:t>National Assembly for Wales &amp; </a:t>
            </a:r>
            <a:br>
              <a:rPr lang="en-US" altLang="en-US" sz="2200" b="1">
                <a:solidFill>
                  <a:schemeClr val="tx2"/>
                </a:solidFill>
              </a:rPr>
            </a:br>
            <a:r>
              <a:rPr lang="en-US" altLang="en-US" sz="2200" b="1">
                <a:solidFill>
                  <a:schemeClr val="tx2"/>
                </a:solidFill>
              </a:rPr>
              <a:t>Welsh Government</a:t>
            </a:r>
            <a:endParaRPr lang="en-US" altLang="en-US" sz="2200">
              <a:solidFill>
                <a:schemeClr val="tx2"/>
              </a:solidFill>
            </a:endParaRPr>
          </a:p>
        </p:txBody>
      </p:sp>
      <p:pic>
        <p:nvPicPr>
          <p:cNvPr id="10248" name="Picture 16" descr="syned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7175" y="1268413"/>
            <a:ext cx="4149725" cy="289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9" name="Rectangle 17"/>
          <p:cNvSpPr>
            <a:spLocks noChangeArrowheads="1"/>
          </p:cNvSpPr>
          <p:nvPr/>
        </p:nvSpPr>
        <p:spPr bwMode="auto">
          <a:xfrm>
            <a:off x="293687" y="4536091"/>
            <a:ext cx="4284663" cy="111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8088" tIns="6348" rIns="38088" bIns="6348"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t>The </a:t>
            </a:r>
            <a:r>
              <a:rPr lang="en-GB" altLang="en-US" sz="1800" b="1" dirty="0"/>
              <a:t>National Assembly for Wales</a:t>
            </a:r>
            <a:r>
              <a:rPr lang="en-GB" altLang="en-US" sz="1800" dirty="0"/>
              <a:t> - devolved assembly with power to make legislation and agree Programme of Government for Wales </a:t>
            </a:r>
          </a:p>
        </p:txBody>
      </p:sp>
      <p:sp>
        <p:nvSpPr>
          <p:cNvPr id="10250" name="Text Box 18"/>
          <p:cNvSpPr txBox="1">
            <a:spLocks noChangeArrowheads="1"/>
          </p:cNvSpPr>
          <p:nvPr/>
        </p:nvSpPr>
        <p:spPr bwMode="auto">
          <a:xfrm>
            <a:off x="5303721" y="4554538"/>
            <a:ext cx="363855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defTabSz="914400" eaLnBrk="1" hangingPunct="1">
              <a:spcBef>
                <a:spcPct val="50000"/>
              </a:spcBef>
              <a:buFontTx/>
              <a:buNone/>
            </a:pPr>
            <a:r>
              <a:rPr lang="en-GB" altLang="en-US" sz="1800" b="1" dirty="0"/>
              <a:t>Welsh Government-</a:t>
            </a:r>
            <a:r>
              <a:rPr lang="en-GB" altLang="en-US" sz="1800" dirty="0"/>
              <a:t> Executive function for the National Assembly- i.e. they develop policy, allocate funding, implement or get others to implement</a:t>
            </a:r>
          </a:p>
        </p:txBody>
      </p:sp>
      <p:pic>
        <p:nvPicPr>
          <p:cNvPr id="10251" name="Picture 19" descr="Logo of the Welsh Government">
            <a:hlinkClick r:id="rId6" tooltip="Website for the Welsh Governmen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54938" y="71438"/>
            <a:ext cx="1008062"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2" name="Picture 21" descr="National Assembly For Wales Logo"/>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3850" y="71438"/>
            <a:ext cx="1295400" cy="96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96868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Welsh Government</a:t>
            </a:r>
            <a:endParaRPr lang="en-GB" dirty="0"/>
          </a:p>
        </p:txBody>
      </p:sp>
      <p:sp>
        <p:nvSpPr>
          <p:cNvPr id="3" name="Text Placeholder 2"/>
          <p:cNvSpPr>
            <a:spLocks noGrp="1"/>
          </p:cNvSpPr>
          <p:nvPr>
            <p:ph type="body" idx="1"/>
          </p:nvPr>
        </p:nvSpPr>
        <p:spPr/>
        <p:txBody>
          <a:bodyPr/>
          <a:lstStyle/>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9213" y="1124744"/>
            <a:ext cx="5760640" cy="3943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8286656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1268"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11269"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70" name="Line 8"/>
          <p:cNvSpPr>
            <a:spLocks noChangeShapeType="1"/>
          </p:cNvSpPr>
          <p:nvPr/>
        </p:nvSpPr>
        <p:spPr bwMode="auto">
          <a:xfrm>
            <a:off x="2057400" y="1077913"/>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1" name="Line 9"/>
          <p:cNvSpPr>
            <a:spLocks noChangeShapeType="1"/>
          </p:cNvSpPr>
          <p:nvPr/>
        </p:nvSpPr>
        <p:spPr bwMode="auto">
          <a:xfrm>
            <a:off x="1905000" y="6107113"/>
            <a:ext cx="5943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2" name="Rectangle 11"/>
          <p:cNvSpPr>
            <a:spLocks noChangeArrowheads="1"/>
          </p:cNvSpPr>
          <p:nvPr/>
        </p:nvSpPr>
        <p:spPr bwMode="auto">
          <a:xfrm>
            <a:off x="287338" y="430213"/>
            <a:ext cx="78120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US" altLang="en-US" sz="2200" b="1">
                <a:solidFill>
                  <a:schemeClr val="tx2"/>
                </a:solidFill>
              </a:rPr>
              <a:t>Welsh Government Control Mechanisms on Local Authorities</a:t>
            </a:r>
            <a:endParaRPr lang="en-US" altLang="en-US" sz="2200">
              <a:solidFill>
                <a:schemeClr val="tx2"/>
              </a:solidFill>
            </a:endParaRPr>
          </a:p>
        </p:txBody>
      </p:sp>
      <p:sp>
        <p:nvSpPr>
          <p:cNvPr id="35853" name="Text Box 13"/>
          <p:cNvSpPr txBox="1">
            <a:spLocks noChangeArrowheads="1"/>
          </p:cNvSpPr>
          <p:nvPr/>
        </p:nvSpPr>
        <p:spPr bwMode="auto">
          <a:xfrm>
            <a:off x="1655762" y="4941168"/>
            <a:ext cx="3001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2400" dirty="0" smtClean="0"/>
              <a:t>  Policy </a:t>
            </a:r>
            <a:r>
              <a:rPr lang="en-GB" altLang="en-US" sz="2400" dirty="0"/>
              <a:t>Agreements</a:t>
            </a:r>
          </a:p>
        </p:txBody>
      </p:sp>
      <p:sp>
        <p:nvSpPr>
          <p:cNvPr id="35854" name="Text Box 14"/>
          <p:cNvSpPr txBox="1">
            <a:spLocks noChangeArrowheads="1"/>
          </p:cNvSpPr>
          <p:nvPr/>
        </p:nvSpPr>
        <p:spPr bwMode="auto">
          <a:xfrm>
            <a:off x="1619250" y="2132013"/>
            <a:ext cx="56245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2400" dirty="0"/>
              <a:t>  Inspections- Wales Audit Office/ Estyn</a:t>
            </a:r>
          </a:p>
        </p:txBody>
      </p:sp>
      <p:sp>
        <p:nvSpPr>
          <p:cNvPr id="35855" name="Text Box 15"/>
          <p:cNvSpPr txBox="1">
            <a:spLocks noChangeArrowheads="1"/>
          </p:cNvSpPr>
          <p:nvPr/>
        </p:nvSpPr>
        <p:spPr bwMode="auto">
          <a:xfrm>
            <a:off x="1633538" y="2827338"/>
            <a:ext cx="5610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2400" dirty="0"/>
              <a:t>  Performance targets &amp; measurements</a:t>
            </a:r>
          </a:p>
        </p:txBody>
      </p:sp>
      <p:sp>
        <p:nvSpPr>
          <p:cNvPr id="35856" name="Text Box 16"/>
          <p:cNvSpPr txBox="1">
            <a:spLocks noChangeArrowheads="1"/>
          </p:cNvSpPr>
          <p:nvPr/>
        </p:nvSpPr>
        <p:spPr bwMode="auto">
          <a:xfrm>
            <a:off x="1633538" y="3513138"/>
            <a:ext cx="25606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2400"/>
              <a:t>  Funding/Grants</a:t>
            </a:r>
          </a:p>
        </p:txBody>
      </p:sp>
      <p:sp>
        <p:nvSpPr>
          <p:cNvPr id="35857" name="Text Box 17"/>
          <p:cNvSpPr txBox="1">
            <a:spLocks noChangeArrowheads="1"/>
          </p:cNvSpPr>
          <p:nvPr/>
        </p:nvSpPr>
        <p:spPr bwMode="auto">
          <a:xfrm>
            <a:off x="1633538" y="4265613"/>
            <a:ext cx="60483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pPr>
            <a:r>
              <a:rPr lang="en-GB" altLang="en-US" sz="2400" dirty="0"/>
              <a:t>  Local Service Agreements</a:t>
            </a:r>
          </a:p>
        </p:txBody>
      </p:sp>
      <p:sp>
        <p:nvSpPr>
          <p:cNvPr id="16" name="Text Box 18"/>
          <p:cNvSpPr txBox="1">
            <a:spLocks noChangeArrowheads="1"/>
          </p:cNvSpPr>
          <p:nvPr/>
        </p:nvSpPr>
        <p:spPr bwMode="auto">
          <a:xfrm>
            <a:off x="1626646" y="1462886"/>
            <a:ext cx="5610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defTabSz="914400" eaLnBrk="1" hangingPunct="1">
              <a:spcBef>
                <a:spcPct val="50000"/>
              </a:spcBef>
            </a:pPr>
            <a:r>
              <a:rPr lang="en-GB" altLang="en-US" sz="2400" dirty="0"/>
              <a:t>   Legislation and Statutory Guidance</a:t>
            </a:r>
          </a:p>
        </p:txBody>
      </p:sp>
    </p:spTree>
    <p:extLst>
      <p:ext uri="{BB962C8B-B14F-4D97-AF65-F5344CB8AC3E}">
        <p14:creationId xmlns:p14="http://schemas.microsoft.com/office/powerpoint/2010/main" val="3448375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2292"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12293"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4" name="Rectangle 6"/>
          <p:cNvSpPr>
            <a:spLocks noChangeArrowheads="1"/>
          </p:cNvSpPr>
          <p:nvPr/>
        </p:nvSpPr>
        <p:spPr bwMode="auto">
          <a:xfrm>
            <a:off x="2058988" y="774700"/>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r">
              <a:lnSpc>
                <a:spcPts val="1800"/>
              </a:lnSpc>
              <a:spcBef>
                <a:spcPct val="0"/>
              </a:spcBef>
              <a:buFontTx/>
              <a:buNone/>
            </a:pPr>
            <a:r>
              <a:rPr lang="en-US" altLang="en-US" sz="1600">
                <a:latin typeface="Arial Black" pitchFamily="34" charset="0"/>
              </a:rPr>
              <a:t>Sustainable Development Unit</a:t>
            </a:r>
          </a:p>
        </p:txBody>
      </p:sp>
      <p:sp>
        <p:nvSpPr>
          <p:cNvPr id="12295" name="Line 8"/>
          <p:cNvSpPr>
            <a:spLocks noChangeShapeType="1"/>
          </p:cNvSpPr>
          <p:nvPr/>
        </p:nvSpPr>
        <p:spPr bwMode="auto">
          <a:xfrm>
            <a:off x="2055813" y="1092200"/>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96" name="Line 9"/>
          <p:cNvSpPr>
            <a:spLocks noChangeShapeType="1"/>
          </p:cNvSpPr>
          <p:nvPr/>
        </p:nvSpPr>
        <p:spPr bwMode="auto">
          <a:xfrm>
            <a:off x="1905000" y="6107113"/>
            <a:ext cx="5943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97" name="Rectangle 11"/>
          <p:cNvSpPr>
            <a:spLocks noChangeArrowheads="1"/>
          </p:cNvSpPr>
          <p:nvPr/>
        </p:nvSpPr>
        <p:spPr bwMode="auto">
          <a:xfrm>
            <a:off x="179388" y="774700"/>
            <a:ext cx="716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defTabSz="914400" eaLnBrk="1" hangingPunct="1">
              <a:spcBef>
                <a:spcPct val="0"/>
              </a:spcBef>
              <a:buFontTx/>
              <a:buNone/>
            </a:pPr>
            <a:r>
              <a:rPr lang="en-US" altLang="en-US" sz="2400" b="1" dirty="0">
                <a:solidFill>
                  <a:schemeClr val="tx2"/>
                </a:solidFill>
              </a:rPr>
              <a:t>What do Local Authorities do?</a:t>
            </a:r>
            <a:endParaRPr lang="en-US" altLang="en-US" sz="4400" dirty="0">
              <a:solidFill>
                <a:schemeClr val="tx2"/>
              </a:solidFill>
            </a:endParaRPr>
          </a:p>
        </p:txBody>
      </p:sp>
      <p:sp>
        <p:nvSpPr>
          <p:cNvPr id="21516" name="Text Box 12"/>
          <p:cNvSpPr txBox="1">
            <a:spLocks noChangeArrowheads="1"/>
          </p:cNvSpPr>
          <p:nvPr/>
        </p:nvSpPr>
        <p:spPr bwMode="auto">
          <a:xfrm>
            <a:off x="1704975" y="2036763"/>
            <a:ext cx="34131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1800" dirty="0"/>
              <a:t>  Provide public sector services</a:t>
            </a:r>
          </a:p>
        </p:txBody>
      </p:sp>
      <p:sp>
        <p:nvSpPr>
          <p:cNvPr id="21517" name="Text Box 13"/>
          <p:cNvSpPr txBox="1">
            <a:spLocks noChangeArrowheads="1"/>
          </p:cNvSpPr>
          <p:nvPr/>
        </p:nvSpPr>
        <p:spPr bwMode="auto">
          <a:xfrm>
            <a:off x="1690688" y="2724150"/>
            <a:ext cx="2867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1800"/>
              <a:t>  Managed democratically</a:t>
            </a:r>
          </a:p>
        </p:txBody>
      </p:sp>
      <p:sp>
        <p:nvSpPr>
          <p:cNvPr id="21518" name="Text Box 14"/>
          <p:cNvSpPr txBox="1">
            <a:spLocks noChangeArrowheads="1"/>
          </p:cNvSpPr>
          <p:nvPr/>
        </p:nvSpPr>
        <p:spPr bwMode="auto">
          <a:xfrm>
            <a:off x="1690688" y="3429000"/>
            <a:ext cx="7439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1800"/>
              <a:t>  Not for profit- but may make money: charges and realisation of assets</a:t>
            </a:r>
          </a:p>
        </p:txBody>
      </p:sp>
      <p:sp>
        <p:nvSpPr>
          <p:cNvPr id="21519" name="Text Box 15"/>
          <p:cNvSpPr txBox="1">
            <a:spLocks noChangeArrowheads="1"/>
          </p:cNvSpPr>
          <p:nvPr/>
        </p:nvSpPr>
        <p:spPr bwMode="auto">
          <a:xfrm>
            <a:off x="1704975" y="4149725"/>
            <a:ext cx="35290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pPr>
            <a:r>
              <a:rPr lang="en-GB" altLang="en-US" sz="1800"/>
              <a:t>  Statutory obligations</a:t>
            </a:r>
          </a:p>
        </p:txBody>
      </p:sp>
      <p:sp>
        <p:nvSpPr>
          <p:cNvPr id="21520" name="Text Box 16"/>
          <p:cNvSpPr txBox="1">
            <a:spLocks noChangeArrowheads="1"/>
          </p:cNvSpPr>
          <p:nvPr/>
        </p:nvSpPr>
        <p:spPr bwMode="auto">
          <a:xfrm>
            <a:off x="1704975" y="4797425"/>
            <a:ext cx="4797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pPr>
            <a:r>
              <a:rPr lang="en-GB" altLang="en-US" sz="1800"/>
              <a:t>  Non-statutory commitments and aspirations</a:t>
            </a:r>
          </a:p>
        </p:txBody>
      </p:sp>
      <p:sp>
        <p:nvSpPr>
          <p:cNvPr id="12303" name="Rectangle 21"/>
          <p:cNvSpPr>
            <a:spLocks noChangeArrowheads="1"/>
          </p:cNvSpPr>
          <p:nvPr/>
        </p:nvSpPr>
        <p:spPr bwMode="auto">
          <a:xfrm>
            <a:off x="1638300" y="5589588"/>
            <a:ext cx="40862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defTabSz="914400" eaLnBrk="1" hangingPunct="1">
              <a:spcBef>
                <a:spcPct val="0"/>
              </a:spcBef>
            </a:pPr>
            <a:r>
              <a:rPr lang="en-GB" altLang="en-US" sz="1800" dirty="0"/>
              <a:t>  Provide a community leadership role</a:t>
            </a:r>
          </a:p>
        </p:txBody>
      </p:sp>
    </p:spTree>
    <p:extLst>
      <p:ext uri="{BB962C8B-B14F-4D97-AF65-F5344CB8AC3E}">
        <p14:creationId xmlns:p14="http://schemas.microsoft.com/office/powerpoint/2010/main" val="40836165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Deliver services directly</a:t>
            </a:r>
          </a:p>
          <a:p>
            <a:pPr eaLnBrk="1" hangingPunct="1"/>
            <a:endParaRPr lang="en-GB" altLang="en-US" dirty="0" smtClean="0"/>
          </a:p>
          <a:p>
            <a:pPr eaLnBrk="1" hangingPunct="1"/>
            <a:r>
              <a:rPr lang="en-GB" altLang="en-US" dirty="0" smtClean="0"/>
              <a:t>Commission others to deliver a service</a:t>
            </a:r>
          </a:p>
          <a:p>
            <a:pPr eaLnBrk="1" hangingPunct="1"/>
            <a:endParaRPr lang="en-GB" altLang="en-US" dirty="0" smtClean="0"/>
          </a:p>
          <a:p>
            <a:pPr eaLnBrk="1" hangingPunct="1"/>
            <a:r>
              <a:rPr lang="en-GB" altLang="en-US" dirty="0" smtClean="0"/>
              <a:t>Shape the policy framework to deliver services</a:t>
            </a:r>
          </a:p>
          <a:p>
            <a:pPr eaLnBrk="1" hangingPunct="1"/>
            <a:endParaRPr lang="en-GB" altLang="en-US" dirty="0" smtClean="0"/>
          </a:p>
          <a:p>
            <a:pPr eaLnBrk="1" hangingPunct="1"/>
            <a:endParaRPr lang="en-GB" altLang="en-US" dirty="0" smtClean="0"/>
          </a:p>
        </p:txBody>
      </p:sp>
      <p:sp>
        <p:nvSpPr>
          <p:cNvPr id="2" name="TextBox 1"/>
          <p:cNvSpPr txBox="1"/>
          <p:nvPr/>
        </p:nvSpPr>
        <p:spPr>
          <a:xfrm>
            <a:off x="755576" y="805354"/>
            <a:ext cx="7128792" cy="461665"/>
          </a:xfrm>
          <a:prstGeom prst="rect">
            <a:avLst/>
          </a:prstGeom>
          <a:noFill/>
        </p:spPr>
        <p:txBody>
          <a:bodyPr wrap="square" rtlCol="0">
            <a:spAutoFit/>
          </a:bodyPr>
          <a:lstStyle/>
          <a:p>
            <a:r>
              <a:rPr lang="en-GB" sz="2400" b="1" dirty="0" smtClean="0"/>
              <a:t>How do local authorities do it?</a:t>
            </a:r>
            <a:endParaRPr lang="en-GB" sz="2400" b="1" dirty="0"/>
          </a:p>
        </p:txBody>
      </p:sp>
    </p:spTree>
    <p:extLst>
      <p:ext uri="{BB962C8B-B14F-4D97-AF65-F5344CB8AC3E}">
        <p14:creationId xmlns:p14="http://schemas.microsoft.com/office/powerpoint/2010/main" val="39676994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4340"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14341"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42" name="Rectangle 6"/>
          <p:cNvSpPr>
            <a:spLocks noChangeArrowheads="1"/>
          </p:cNvSpPr>
          <p:nvPr/>
        </p:nvSpPr>
        <p:spPr bwMode="auto">
          <a:xfrm>
            <a:off x="2058988" y="774700"/>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r">
              <a:lnSpc>
                <a:spcPts val="1800"/>
              </a:lnSpc>
              <a:spcBef>
                <a:spcPct val="0"/>
              </a:spcBef>
              <a:buFontTx/>
              <a:buNone/>
            </a:pPr>
            <a:r>
              <a:rPr lang="en-US" altLang="en-US" sz="1600">
                <a:latin typeface="Arial Black" pitchFamily="34" charset="0"/>
              </a:rPr>
              <a:t>Local Authorities</a:t>
            </a:r>
          </a:p>
        </p:txBody>
      </p:sp>
      <p:sp>
        <p:nvSpPr>
          <p:cNvPr id="14343" name="Line 7"/>
          <p:cNvSpPr>
            <a:spLocks noChangeShapeType="1"/>
          </p:cNvSpPr>
          <p:nvPr/>
        </p:nvSpPr>
        <p:spPr bwMode="auto">
          <a:xfrm>
            <a:off x="2057400" y="1077913"/>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Rectangle 9"/>
          <p:cNvSpPr>
            <a:spLocks noChangeArrowheads="1"/>
          </p:cNvSpPr>
          <p:nvPr/>
        </p:nvSpPr>
        <p:spPr bwMode="auto">
          <a:xfrm>
            <a:off x="395288" y="1125538"/>
            <a:ext cx="8424862"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Policy is</a:t>
            </a:r>
          </a:p>
          <a:p>
            <a:pPr eaLnBrk="1" hangingPunct="1">
              <a:spcBef>
                <a:spcPct val="50000"/>
              </a:spcBef>
              <a:buFontTx/>
              <a:buNone/>
            </a:pPr>
            <a:r>
              <a:rPr lang="en-GB" altLang="en-US" sz="1800" b="1"/>
              <a:t>a : </a:t>
            </a:r>
            <a:r>
              <a:rPr lang="en-GB" altLang="en-US" sz="1800"/>
              <a:t>a definite course or method of action selected from among alternatives and in light of given conditions to guide and determine present and future decisions </a:t>
            </a:r>
          </a:p>
          <a:p>
            <a:pPr eaLnBrk="1" hangingPunct="1">
              <a:spcBef>
                <a:spcPct val="50000"/>
              </a:spcBef>
              <a:buFontTx/>
              <a:buNone/>
            </a:pPr>
            <a:r>
              <a:rPr lang="en-GB" altLang="en-US" sz="1800" b="1"/>
              <a:t>b : </a:t>
            </a:r>
            <a:r>
              <a:rPr lang="en-GB" altLang="en-US" sz="1800"/>
              <a:t>a high-level overall plan embracing the general goals and acceptable procedures especially of a governmental body</a:t>
            </a:r>
          </a:p>
          <a:p>
            <a:pPr eaLnBrk="1" hangingPunct="1">
              <a:spcBef>
                <a:spcPct val="50000"/>
              </a:spcBef>
              <a:buFontTx/>
              <a:buNone/>
            </a:pPr>
            <a:r>
              <a:rPr lang="en-GB" altLang="en-US" sz="1800" b="1"/>
              <a:t>c</a:t>
            </a:r>
            <a:r>
              <a:rPr lang="en-GB" altLang="en-US" sz="1800"/>
              <a:t>: a set of principles or criteria that defines the different ways in which an organisation carries out its role or function and meets its duties</a:t>
            </a:r>
          </a:p>
        </p:txBody>
      </p:sp>
      <p:sp>
        <p:nvSpPr>
          <p:cNvPr id="39946" name="Text Box 10"/>
          <p:cNvSpPr txBox="1">
            <a:spLocks noChangeArrowheads="1"/>
          </p:cNvSpPr>
          <p:nvPr/>
        </p:nvSpPr>
        <p:spPr bwMode="auto">
          <a:xfrm>
            <a:off x="409575" y="3694113"/>
            <a:ext cx="8353425"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A service is</a:t>
            </a:r>
            <a:r>
              <a:rPr lang="en-GB" altLang="en-US" sz="1800"/>
              <a:t> </a:t>
            </a:r>
          </a:p>
          <a:p>
            <a:pPr eaLnBrk="1" hangingPunct="1">
              <a:spcBef>
                <a:spcPct val="50000"/>
              </a:spcBef>
              <a:buFontTx/>
              <a:buNone/>
            </a:pPr>
            <a:r>
              <a:rPr lang="en-GB" altLang="en-US" sz="1800"/>
              <a:t>work done by the Council that benefits Swansea residents, businesses or visitors </a:t>
            </a:r>
          </a:p>
        </p:txBody>
      </p:sp>
      <p:sp>
        <p:nvSpPr>
          <p:cNvPr id="39947" name="Text Box 11"/>
          <p:cNvSpPr txBox="1">
            <a:spLocks noChangeArrowheads="1"/>
          </p:cNvSpPr>
          <p:nvPr/>
        </p:nvSpPr>
        <p:spPr bwMode="auto">
          <a:xfrm>
            <a:off x="409575" y="4748213"/>
            <a:ext cx="8555038" cy="1054100"/>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a:t>A project</a:t>
            </a:r>
            <a:r>
              <a:rPr lang="en-GB" altLang="en-US" sz="1800"/>
              <a:t> is </a:t>
            </a:r>
          </a:p>
          <a:p>
            <a:pPr eaLnBrk="1" hangingPunct="1">
              <a:spcBef>
                <a:spcPct val="50000"/>
              </a:spcBef>
              <a:buFontTx/>
              <a:buNone/>
            </a:pPr>
            <a:r>
              <a:rPr lang="en-GB" altLang="en-US" sz="1800"/>
              <a:t>a temporary and one-time endeavor undertaken to create a unique product or service, which brings about beneficial change or added value </a:t>
            </a:r>
          </a:p>
        </p:txBody>
      </p:sp>
    </p:spTree>
    <p:extLst>
      <p:ext uri="{BB962C8B-B14F-4D97-AF65-F5344CB8AC3E}">
        <p14:creationId xmlns:p14="http://schemas.microsoft.com/office/powerpoint/2010/main" val="17680203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98"/>
          <p:cNvSpPr>
            <a:spLocks noChangeArrowheads="1"/>
          </p:cNvSpPr>
          <p:nvPr/>
        </p:nvSpPr>
        <p:spPr bwMode="auto">
          <a:xfrm>
            <a:off x="1762125" y="2066732"/>
            <a:ext cx="2378075" cy="2481262"/>
          </a:xfrm>
          <a:prstGeom prst="rtTriangle">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8000" tIns="0" rIns="18000" bIns="0"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Close puppy farms</a:t>
            </a:r>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Rectangle 4"/>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5365" name="Rectangle 5"/>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15366" name="Picture 6"/>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7" name="Rectangle 7"/>
          <p:cNvSpPr>
            <a:spLocks noChangeArrowheads="1"/>
          </p:cNvSpPr>
          <p:nvPr/>
        </p:nvSpPr>
        <p:spPr bwMode="auto">
          <a:xfrm>
            <a:off x="2454275" y="104775"/>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a:lnSpc>
                <a:spcPts val="1800"/>
              </a:lnSpc>
              <a:spcBef>
                <a:spcPct val="0"/>
              </a:spcBef>
              <a:buFontTx/>
              <a:buNone/>
            </a:pPr>
            <a:r>
              <a:rPr lang="en-US" altLang="en-US" sz="2000" dirty="0">
                <a:latin typeface="Arial Black" pitchFamily="34" charset="0"/>
              </a:rPr>
              <a:t>“What does the Council do?”</a:t>
            </a:r>
          </a:p>
        </p:txBody>
      </p:sp>
      <p:sp>
        <p:nvSpPr>
          <p:cNvPr id="15369" name="AutoShape 90"/>
          <p:cNvSpPr>
            <a:spLocks noChangeArrowheads="1"/>
          </p:cNvSpPr>
          <p:nvPr/>
        </p:nvSpPr>
        <p:spPr bwMode="auto">
          <a:xfrm>
            <a:off x="6588125" y="1162050"/>
            <a:ext cx="2317750" cy="1655763"/>
          </a:xfrm>
          <a:prstGeom prst="octagon">
            <a:avLst>
              <a:gd name="adj" fmla="val 2928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Run a rubbish collection scheme</a:t>
            </a:r>
          </a:p>
          <a:p>
            <a:pPr algn="ctr" defTabSz="914400" eaLnBrk="1" hangingPunct="1">
              <a:spcBef>
                <a:spcPct val="0"/>
              </a:spcBef>
              <a:buFontTx/>
              <a:buNone/>
            </a:pPr>
            <a:endParaRPr lang="en-GB" altLang="en-US" sz="1800"/>
          </a:p>
        </p:txBody>
      </p:sp>
      <p:sp>
        <p:nvSpPr>
          <p:cNvPr id="15370" name="AutoShape 91"/>
          <p:cNvSpPr>
            <a:spLocks noChangeArrowheads="1"/>
          </p:cNvSpPr>
          <p:nvPr/>
        </p:nvSpPr>
        <p:spPr bwMode="auto">
          <a:xfrm>
            <a:off x="-992" y="167287"/>
            <a:ext cx="2844800" cy="2228851"/>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400" dirty="0"/>
              <a:t>To provide facilities </a:t>
            </a:r>
          </a:p>
          <a:p>
            <a:pPr algn="ctr" defTabSz="914400" eaLnBrk="1" hangingPunct="1">
              <a:spcBef>
                <a:spcPct val="0"/>
              </a:spcBef>
              <a:buFontTx/>
              <a:buNone/>
            </a:pPr>
            <a:r>
              <a:rPr lang="en-GB" altLang="en-US" sz="1400" dirty="0"/>
              <a:t>for disabled persons </a:t>
            </a:r>
          </a:p>
          <a:p>
            <a:pPr algn="ctr" defTabSz="914400" eaLnBrk="1" hangingPunct="1">
              <a:spcBef>
                <a:spcPct val="0"/>
              </a:spcBef>
              <a:buFontTx/>
              <a:buNone/>
            </a:pPr>
            <a:r>
              <a:rPr lang="en-GB" altLang="en-US" sz="1400" dirty="0"/>
              <a:t>in dwellings</a:t>
            </a:r>
          </a:p>
        </p:txBody>
      </p:sp>
      <p:sp>
        <p:nvSpPr>
          <p:cNvPr id="15371" name="AutoShape 92"/>
          <p:cNvSpPr>
            <a:spLocks noChangeArrowheads="1"/>
          </p:cNvSpPr>
          <p:nvPr/>
        </p:nvSpPr>
        <p:spPr bwMode="auto">
          <a:xfrm>
            <a:off x="179983" y="5144111"/>
            <a:ext cx="2663825" cy="1240204"/>
          </a:xfrm>
          <a:prstGeom prst="parallelogram">
            <a:avLst>
              <a:gd name="adj" fmla="val 3178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Ins="36000" bIns="10800"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smtClean="0"/>
              <a:t>Deliver  </a:t>
            </a:r>
            <a:r>
              <a:rPr lang="en-GB" altLang="en-US" sz="1800" dirty="0"/>
              <a:t>sustainable development </a:t>
            </a:r>
          </a:p>
        </p:txBody>
      </p:sp>
      <p:sp>
        <p:nvSpPr>
          <p:cNvPr id="15372" name="AutoShape 93"/>
          <p:cNvSpPr>
            <a:spLocks noChangeArrowheads="1"/>
          </p:cNvSpPr>
          <p:nvPr/>
        </p:nvSpPr>
        <p:spPr bwMode="auto">
          <a:xfrm>
            <a:off x="6184900" y="2817813"/>
            <a:ext cx="2390775" cy="1446212"/>
          </a:xfrm>
          <a:prstGeom prst="pentag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0" rIns="72000" bIns="0"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Deliver urban regeneration programmes</a:t>
            </a:r>
          </a:p>
        </p:txBody>
      </p:sp>
      <p:sp>
        <p:nvSpPr>
          <p:cNvPr id="15373" name="Oval 94"/>
          <p:cNvSpPr>
            <a:spLocks noChangeArrowheads="1"/>
          </p:cNvSpPr>
          <p:nvPr/>
        </p:nvSpPr>
        <p:spPr bwMode="auto">
          <a:xfrm>
            <a:off x="4356100" y="2133600"/>
            <a:ext cx="2447925" cy="10080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Set business rates</a:t>
            </a:r>
          </a:p>
        </p:txBody>
      </p:sp>
      <p:sp>
        <p:nvSpPr>
          <p:cNvPr id="15374" name="AutoShape 95"/>
          <p:cNvSpPr>
            <a:spLocks noChangeArrowheads="1"/>
          </p:cNvSpPr>
          <p:nvPr/>
        </p:nvSpPr>
        <p:spPr bwMode="auto">
          <a:xfrm>
            <a:off x="4972050" y="4530725"/>
            <a:ext cx="2095500" cy="1728788"/>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Operate </a:t>
            </a:r>
          </a:p>
          <a:p>
            <a:pPr algn="ctr" defTabSz="914400" eaLnBrk="1" hangingPunct="1">
              <a:spcBef>
                <a:spcPct val="0"/>
              </a:spcBef>
              <a:buFontTx/>
              <a:buNone/>
            </a:pPr>
            <a:r>
              <a:rPr lang="en-GB" altLang="en-US" sz="1800"/>
              <a:t>libraries</a:t>
            </a:r>
          </a:p>
        </p:txBody>
      </p:sp>
      <p:sp>
        <p:nvSpPr>
          <p:cNvPr id="15375" name="AutoShape 96"/>
          <p:cNvSpPr>
            <a:spLocks noChangeArrowheads="1"/>
          </p:cNvSpPr>
          <p:nvPr/>
        </p:nvSpPr>
        <p:spPr bwMode="auto">
          <a:xfrm>
            <a:off x="179388" y="3565525"/>
            <a:ext cx="1446212" cy="1150938"/>
          </a:xfrm>
          <a:prstGeom prst="foldedCorner">
            <a:avLst>
              <a:gd name="adj" fmla="val 12500"/>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a:t>Kill </a:t>
            </a:r>
            <a:r>
              <a:rPr lang="en-GB" altLang="en-US" sz="1800" dirty="0" smtClean="0"/>
              <a:t>rats</a:t>
            </a:r>
            <a:endParaRPr lang="en-GB" altLang="en-US" sz="1800" dirty="0"/>
          </a:p>
        </p:txBody>
      </p:sp>
      <p:sp>
        <p:nvSpPr>
          <p:cNvPr id="15376" name="Rectangle 97"/>
          <p:cNvSpPr>
            <a:spLocks noChangeArrowheads="1"/>
          </p:cNvSpPr>
          <p:nvPr/>
        </p:nvSpPr>
        <p:spPr bwMode="auto">
          <a:xfrm>
            <a:off x="4140200" y="3500438"/>
            <a:ext cx="2108200" cy="10080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To create cycle tracks</a:t>
            </a:r>
          </a:p>
        </p:txBody>
      </p:sp>
      <p:sp>
        <p:nvSpPr>
          <p:cNvPr id="15377" name="AutoShape 99"/>
          <p:cNvSpPr>
            <a:spLocks noChangeArrowheads="1"/>
          </p:cNvSpPr>
          <p:nvPr/>
        </p:nvSpPr>
        <p:spPr bwMode="auto">
          <a:xfrm>
            <a:off x="2260600" y="1652588"/>
            <a:ext cx="2095500" cy="1489075"/>
          </a:xfrm>
          <a:prstGeom prst="pentag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a:t>Remove abandoned vehicles</a:t>
            </a:r>
          </a:p>
        </p:txBody>
      </p:sp>
      <p:sp>
        <p:nvSpPr>
          <p:cNvPr id="15378" name="AutoShape 100"/>
          <p:cNvSpPr>
            <a:spLocks noChangeArrowheads="1"/>
          </p:cNvSpPr>
          <p:nvPr/>
        </p:nvSpPr>
        <p:spPr bwMode="auto">
          <a:xfrm>
            <a:off x="2843808" y="4868863"/>
            <a:ext cx="2113955" cy="1728787"/>
          </a:xfrm>
          <a:custGeom>
            <a:avLst/>
            <a:gdLst>
              <a:gd name="T0" fmla="*/ 136190269 w 21600"/>
              <a:gd name="T1" fmla="*/ 69183014 h 21600"/>
              <a:gd name="T2" fmla="*/ 77823035 w 21600"/>
              <a:gd name="T3" fmla="*/ 138365949 h 21600"/>
              <a:gd name="T4" fmla="*/ 19455716 w 21600"/>
              <a:gd name="T5" fmla="*/ 69183014 h 21600"/>
              <a:gd name="T6" fmla="*/ 77823035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a:t>Provide short breaks to carers of disabled children</a:t>
            </a:r>
          </a:p>
        </p:txBody>
      </p:sp>
      <p:sp>
        <p:nvSpPr>
          <p:cNvPr id="15379" name="AutoShape 101"/>
          <p:cNvSpPr>
            <a:spLocks noChangeArrowheads="1"/>
          </p:cNvSpPr>
          <p:nvPr/>
        </p:nvSpPr>
        <p:spPr bwMode="auto">
          <a:xfrm>
            <a:off x="6996113" y="4267200"/>
            <a:ext cx="2160587" cy="2544763"/>
          </a:xfrm>
          <a:prstGeom prst="parallelogram">
            <a:avLst>
              <a:gd name="adj"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54000" tIns="0" rIns="54000" bIns="0"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dirty="0"/>
              <a:t>Provide swimming pools/ leisure facilities</a:t>
            </a:r>
          </a:p>
        </p:txBody>
      </p:sp>
      <p:sp>
        <p:nvSpPr>
          <p:cNvPr id="15380" name="AutoShape 102"/>
          <p:cNvSpPr>
            <a:spLocks noChangeArrowheads="1"/>
          </p:cNvSpPr>
          <p:nvPr/>
        </p:nvSpPr>
        <p:spPr bwMode="auto">
          <a:xfrm>
            <a:off x="4216400" y="565150"/>
            <a:ext cx="1511300" cy="1333500"/>
          </a:xfrm>
          <a:custGeom>
            <a:avLst/>
            <a:gdLst>
              <a:gd name="T0" fmla="*/ 95143332 w 21600"/>
              <a:gd name="T1" fmla="*/ 41162552 h 21600"/>
              <a:gd name="T2" fmla="*/ 52871011 w 21600"/>
              <a:gd name="T3" fmla="*/ 82325104 h 21600"/>
              <a:gd name="T4" fmla="*/ 10598691 w 21600"/>
              <a:gd name="T5" fmla="*/ 41162552 h 21600"/>
              <a:gd name="T6" fmla="*/ 52871011 w 21600"/>
              <a:gd name="T7" fmla="*/ 0 h 21600"/>
              <a:gd name="T8" fmla="*/ 0 60000 65536"/>
              <a:gd name="T9" fmla="*/ 0 60000 65536"/>
              <a:gd name="T10" fmla="*/ 0 60000 65536"/>
              <a:gd name="T11" fmla="*/ 0 60000 65536"/>
              <a:gd name="T12" fmla="*/ 3965 w 21600"/>
              <a:gd name="T13" fmla="*/ 3965 h 21600"/>
              <a:gd name="T14" fmla="*/ 17635 w 21600"/>
              <a:gd name="T15" fmla="*/ 17635 h 21600"/>
            </a:gdLst>
            <a:ahLst/>
            <a:cxnLst>
              <a:cxn ang="T8">
                <a:pos x="T0" y="T1"/>
              </a:cxn>
              <a:cxn ang="T9">
                <a:pos x="T2" y="T3"/>
              </a:cxn>
              <a:cxn ang="T10">
                <a:pos x="T4" y="T5"/>
              </a:cxn>
              <a:cxn ang="T11">
                <a:pos x="T6" y="T7"/>
              </a:cxn>
            </a:cxnLst>
            <a:rect l="T12" t="T13" r="T14" b="T15"/>
            <a:pathLst>
              <a:path w="21600" h="21600">
                <a:moveTo>
                  <a:pt x="0" y="0"/>
                </a:moveTo>
                <a:lnTo>
                  <a:pt x="4329" y="21600"/>
                </a:lnTo>
                <a:lnTo>
                  <a:pt x="17271" y="21600"/>
                </a:lnTo>
                <a:lnTo>
                  <a:pt x="21600" y="0"/>
                </a:lnTo>
                <a:lnTo>
                  <a:pt x="0" y="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8000" tIns="10800" rIns="18000" bIns="10800"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GB" altLang="en-US" sz="1800"/>
              <a:t>Support youth clubs</a:t>
            </a:r>
          </a:p>
        </p:txBody>
      </p:sp>
    </p:spTree>
    <p:extLst>
      <p:ext uri="{BB962C8B-B14F-4D97-AF65-F5344CB8AC3E}">
        <p14:creationId xmlns:p14="http://schemas.microsoft.com/office/powerpoint/2010/main" val="8919318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1412776"/>
            <a:ext cx="2651853"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11560" y="2491008"/>
            <a:ext cx="4572000" cy="923330"/>
          </a:xfrm>
          <a:prstGeom prst="rect">
            <a:avLst/>
          </a:prstGeom>
        </p:spPr>
        <p:txBody>
          <a:bodyPr>
            <a:spAutoFit/>
          </a:bodyPr>
          <a:lstStyle/>
          <a:p>
            <a:r>
              <a:rPr lang="en-GB" dirty="0"/>
              <a:t>OUR VISION IS FOR </a:t>
            </a:r>
          </a:p>
          <a:p>
            <a:r>
              <a:rPr lang="en-GB" dirty="0" smtClean="0"/>
              <a:t>A safer</a:t>
            </a:r>
            <a:r>
              <a:rPr lang="en-GB" dirty="0"/>
              <a:t>, greener, smarter, fairer, healthier, richer Swansea </a:t>
            </a:r>
          </a:p>
        </p:txBody>
      </p:sp>
    </p:spTree>
    <p:extLst>
      <p:ext uri="{BB962C8B-B14F-4D97-AF65-F5344CB8AC3E}">
        <p14:creationId xmlns:p14="http://schemas.microsoft.com/office/powerpoint/2010/main" val="39358732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Object 4"/>
          <p:cNvGraphicFramePr>
            <a:graphicFrameLocks noChangeAspect="1"/>
          </p:cNvGraphicFramePr>
          <p:nvPr>
            <p:extLst>
              <p:ext uri="{D42A27DB-BD31-4B8C-83A1-F6EECF244321}">
                <p14:modId xmlns:p14="http://schemas.microsoft.com/office/powerpoint/2010/main" val="2710335892"/>
              </p:ext>
            </p:extLst>
          </p:nvPr>
        </p:nvGraphicFramePr>
        <p:xfrm>
          <a:off x="-26397" y="332656"/>
          <a:ext cx="9092510" cy="6264696"/>
        </p:xfrm>
        <a:graphic>
          <a:graphicData uri="http://schemas.openxmlformats.org/presentationml/2006/ole">
            <mc:AlternateContent xmlns:mc="http://schemas.openxmlformats.org/markup-compatibility/2006">
              <mc:Choice xmlns:v="urn:schemas-microsoft-com:vml" Requires="v">
                <p:oleObj spid="_x0000_s5143" name="Visio" r:id="rId3" imgW="7868973" imgH="5416740" progId="Visio.Drawing.6">
                  <p:embed/>
                </p:oleObj>
              </mc:Choice>
              <mc:Fallback>
                <p:oleObj name="Visio" r:id="rId3" imgW="7868973" imgH="5416740" progId="Visio.Drawing.6">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97" y="332656"/>
                        <a:ext cx="9092510" cy="6264696"/>
                      </a:xfrm>
                      <a:prstGeom prst="rect">
                        <a:avLst/>
                      </a:prstGeom>
                      <a:noFill/>
                    </p:spPr>
                  </p:pic>
                </p:oleObj>
              </mc:Fallback>
            </mc:AlternateContent>
          </a:graphicData>
        </a:graphic>
      </p:graphicFrame>
    </p:spTree>
    <p:extLst>
      <p:ext uri="{BB962C8B-B14F-4D97-AF65-F5344CB8AC3E}">
        <p14:creationId xmlns:p14="http://schemas.microsoft.com/office/powerpoint/2010/main" val="20368393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ctrTitle"/>
          </p:nvPr>
        </p:nvSpPr>
        <p:spPr/>
        <p:txBody>
          <a:bodyPr/>
          <a:lstStyle/>
          <a:p>
            <a:pPr eaLnBrk="1" hangingPunct="1"/>
            <a:r>
              <a:rPr lang="en-GB" altLang="en-US" smtClean="0"/>
              <a:t>Public policy for Sustainable Development in Wales</a:t>
            </a:r>
          </a:p>
        </p:txBody>
      </p:sp>
    </p:spTree>
    <p:extLst>
      <p:ext uri="{BB962C8B-B14F-4D97-AF65-F5344CB8AC3E}">
        <p14:creationId xmlns:p14="http://schemas.microsoft.com/office/powerpoint/2010/main" val="25084627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3556"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23557"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558" name="Rectangle 6"/>
          <p:cNvSpPr>
            <a:spLocks noChangeArrowheads="1"/>
          </p:cNvSpPr>
          <p:nvPr/>
        </p:nvSpPr>
        <p:spPr bwMode="auto">
          <a:xfrm>
            <a:off x="2058988" y="774700"/>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r">
              <a:lnSpc>
                <a:spcPts val="1800"/>
              </a:lnSpc>
              <a:spcBef>
                <a:spcPct val="0"/>
              </a:spcBef>
              <a:buFontTx/>
              <a:buNone/>
            </a:pPr>
            <a:r>
              <a:rPr lang="en-US" altLang="en-US" sz="1800" b="1"/>
              <a:t>National Assembly for Wales</a:t>
            </a:r>
          </a:p>
        </p:txBody>
      </p:sp>
      <p:sp>
        <p:nvSpPr>
          <p:cNvPr id="23559" name="Line 7"/>
          <p:cNvSpPr>
            <a:spLocks noChangeShapeType="1"/>
          </p:cNvSpPr>
          <p:nvPr/>
        </p:nvSpPr>
        <p:spPr bwMode="auto">
          <a:xfrm>
            <a:off x="2057400" y="1077913"/>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0" name="Rectangle 8"/>
          <p:cNvSpPr>
            <a:spLocks noChangeArrowheads="1"/>
          </p:cNvSpPr>
          <p:nvPr/>
        </p:nvSpPr>
        <p:spPr bwMode="auto">
          <a:xfrm>
            <a:off x="1331913" y="1196975"/>
            <a:ext cx="78120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endParaRPr lang="en-US" altLang="en-US" sz="2200">
              <a:solidFill>
                <a:schemeClr val="tx2"/>
              </a:solidFill>
            </a:endParaRPr>
          </a:p>
        </p:txBody>
      </p:sp>
      <p:sp>
        <p:nvSpPr>
          <p:cNvPr id="23561" name="Rectangle 9"/>
          <p:cNvSpPr>
            <a:spLocks noChangeArrowheads="1"/>
          </p:cNvSpPr>
          <p:nvPr/>
        </p:nvSpPr>
        <p:spPr bwMode="auto">
          <a:xfrm>
            <a:off x="539750" y="1844675"/>
            <a:ext cx="6934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US" altLang="en-US" sz="2400" b="1" dirty="0"/>
              <a:t>D</a:t>
            </a:r>
            <a:r>
              <a:rPr lang="en-US" altLang="en-US" sz="2000" b="1" dirty="0"/>
              <a:t>uty of Sustainable Development</a:t>
            </a:r>
            <a:br>
              <a:rPr lang="en-US" altLang="en-US" sz="2000" b="1" dirty="0"/>
            </a:br>
            <a:r>
              <a:rPr lang="en-US" altLang="en-US" sz="2000" dirty="0"/>
              <a:t/>
            </a:r>
            <a:br>
              <a:rPr lang="en-US" altLang="en-US" sz="2000" dirty="0"/>
            </a:br>
            <a:r>
              <a:rPr lang="en-US" altLang="en-US" sz="2000" dirty="0"/>
              <a:t>“</a:t>
            </a:r>
            <a:r>
              <a:rPr lang="en-US" altLang="en-US" sz="1800" dirty="0"/>
              <a:t>Section 121 of the Government of Wales Act 1998 requires the Assembly to make a Scheme setting out how it proposes, in carrying out its work, to promote sustainable development. The Assembly has to consult before making the Scheme, keep it under review and publish an annual report on progress.”</a:t>
            </a:r>
            <a:br>
              <a:rPr lang="en-US" altLang="en-US" sz="1800" dirty="0"/>
            </a:br>
            <a:r>
              <a:rPr lang="en-US" altLang="en-US" sz="1600" dirty="0"/>
              <a:t> </a:t>
            </a:r>
            <a:br>
              <a:rPr lang="en-US" altLang="en-US" sz="1600" dirty="0"/>
            </a:br>
            <a:endParaRPr lang="en-GB" altLang="en-US" sz="1400" dirty="0"/>
          </a:p>
        </p:txBody>
      </p:sp>
      <p:sp>
        <p:nvSpPr>
          <p:cNvPr id="86026" name="Text Box 10"/>
          <p:cNvSpPr txBox="1">
            <a:spLocks noChangeArrowheads="1"/>
          </p:cNvSpPr>
          <p:nvPr/>
        </p:nvSpPr>
        <p:spPr bwMode="auto">
          <a:xfrm>
            <a:off x="539750" y="3933825"/>
            <a:ext cx="70564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b="1" dirty="0"/>
              <a:t>“One Wales, One Planet: The Sustainable Development Scheme of the Welsh Government” 2009</a:t>
            </a:r>
            <a:endParaRPr lang="en-GB" altLang="en-US" sz="1800" dirty="0"/>
          </a:p>
        </p:txBody>
      </p:sp>
    </p:spTree>
    <p:extLst>
      <p:ext uri="{BB962C8B-B14F-4D97-AF65-F5344CB8AC3E}">
        <p14:creationId xmlns:p14="http://schemas.microsoft.com/office/powerpoint/2010/main" val="11203504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417638"/>
            <a:ext cx="8456612" cy="320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579" name="Rectangle 3"/>
          <p:cNvSpPr>
            <a:spLocks noGrp="1" noChangeArrowheads="1"/>
          </p:cNvSpPr>
          <p:nvPr>
            <p:ph type="title"/>
          </p:nvPr>
        </p:nvSpPr>
        <p:spPr/>
        <p:txBody>
          <a:bodyPr/>
          <a:lstStyle/>
          <a:p>
            <a:pPr eaLnBrk="1" hangingPunct="1"/>
            <a:r>
              <a:rPr lang="en-GB" altLang="en-US" smtClean="0"/>
              <a:t>One Wales, One Planet</a:t>
            </a:r>
          </a:p>
        </p:txBody>
      </p:sp>
      <p:sp>
        <p:nvSpPr>
          <p:cNvPr id="24580" name="Text Box 4"/>
          <p:cNvSpPr txBox="1">
            <a:spLocks noChangeArrowheads="1"/>
          </p:cNvSpPr>
          <p:nvPr/>
        </p:nvSpPr>
        <p:spPr bwMode="auto">
          <a:xfrm>
            <a:off x="611188" y="4797425"/>
            <a:ext cx="7632700" cy="669925"/>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1800"/>
              <a:t>“sustainable development will be the central organising principle of the Welsh Assembly Government “</a:t>
            </a:r>
          </a:p>
        </p:txBody>
      </p:sp>
    </p:spTree>
    <p:extLst>
      <p:ext uri="{BB962C8B-B14F-4D97-AF65-F5344CB8AC3E}">
        <p14:creationId xmlns:p14="http://schemas.microsoft.com/office/powerpoint/2010/main" val="2703885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z="4000" smtClean="0"/>
              <a:t>A Sustainable Development Bill for Wales</a:t>
            </a:r>
          </a:p>
        </p:txBody>
      </p:sp>
      <p:sp>
        <p:nvSpPr>
          <p:cNvPr id="25603" name="Rectangle 3"/>
          <p:cNvSpPr>
            <a:spLocks noGrp="1" noChangeArrowheads="1"/>
          </p:cNvSpPr>
          <p:nvPr>
            <p:ph type="body" idx="1"/>
          </p:nvPr>
        </p:nvSpPr>
        <p:spPr>
          <a:xfrm>
            <a:off x="457200" y="2332038"/>
            <a:ext cx="8229600" cy="4525962"/>
          </a:xfrm>
        </p:spPr>
        <p:txBody>
          <a:bodyPr/>
          <a:lstStyle/>
          <a:p>
            <a:pPr eaLnBrk="1" hangingPunct="1">
              <a:lnSpc>
                <a:spcPct val="90000"/>
              </a:lnSpc>
            </a:pPr>
            <a:r>
              <a:rPr lang="en-GB" altLang="en-US" sz="2400" smtClean="0"/>
              <a:t>Programme for Government- legislate to make Sustainable Development the central government principle for Wales &amp; establish independent Sustainable Development body for Wales</a:t>
            </a:r>
          </a:p>
          <a:p>
            <a:pPr eaLnBrk="1" hangingPunct="1">
              <a:lnSpc>
                <a:spcPct val="90000"/>
              </a:lnSpc>
            </a:pPr>
            <a:endParaRPr lang="en-GB" altLang="en-US" sz="2400" smtClean="0"/>
          </a:p>
          <a:p>
            <a:pPr eaLnBrk="1" hangingPunct="1">
              <a:lnSpc>
                <a:spcPct val="90000"/>
              </a:lnSpc>
              <a:buFontTx/>
              <a:buNone/>
            </a:pPr>
            <a:endParaRPr lang="en-GB" altLang="en-US" sz="2400" smtClean="0"/>
          </a:p>
        </p:txBody>
      </p:sp>
    </p:spTree>
    <p:extLst>
      <p:ext uri="{BB962C8B-B14F-4D97-AF65-F5344CB8AC3E}">
        <p14:creationId xmlns:p14="http://schemas.microsoft.com/office/powerpoint/2010/main" val="41451665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Well-being of Future Generations (Wales) Act 2015</a:t>
            </a:r>
            <a:endParaRPr lang="en-GB" dirty="0"/>
          </a:p>
        </p:txBody>
      </p:sp>
      <p:pic>
        <p:nvPicPr>
          <p:cNvPr id="2050" name="Picture 2">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024438" y="1628800"/>
            <a:ext cx="5095123" cy="381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93370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77838" y="23813"/>
            <a:ext cx="8229600" cy="1143000"/>
          </a:xfrm>
        </p:spPr>
        <p:txBody>
          <a:bodyPr/>
          <a:lstStyle/>
          <a:p>
            <a:r>
              <a:rPr lang="en-GB" altLang="en-US" smtClean="0">
                <a:latin typeface="Arial" pitchFamily="34" charset="0"/>
              </a:rPr>
              <a:t>What the WFG Act says</a:t>
            </a:r>
          </a:p>
        </p:txBody>
      </p:sp>
      <p:sp>
        <p:nvSpPr>
          <p:cNvPr id="8195" name="Content Placeholder 3"/>
          <p:cNvSpPr>
            <a:spLocks noGrp="1"/>
          </p:cNvSpPr>
          <p:nvPr>
            <p:ph idx="1"/>
          </p:nvPr>
        </p:nvSpPr>
        <p:spPr>
          <a:xfrm>
            <a:off x="457200" y="1166813"/>
            <a:ext cx="8229600" cy="3486150"/>
          </a:xfrm>
        </p:spPr>
        <p:txBody>
          <a:bodyPr/>
          <a:lstStyle/>
          <a:p>
            <a:pPr marL="0" indent="0" algn="ctr">
              <a:buFont typeface="Arial" pitchFamily="34" charset="0"/>
              <a:buNone/>
            </a:pPr>
            <a:r>
              <a:rPr lang="en-GB" altLang="en-US" sz="2400" i="1" dirty="0" smtClean="0">
                <a:latin typeface="Arial" pitchFamily="34" charset="0"/>
              </a:rPr>
              <a:t>“it is about improving the social , economic, environmental and cultural well-being of Wales.  </a:t>
            </a:r>
          </a:p>
          <a:p>
            <a:pPr marL="0" indent="0" algn="ctr">
              <a:buFont typeface="Arial" pitchFamily="34" charset="0"/>
              <a:buNone/>
            </a:pPr>
            <a:endParaRPr lang="en-GB" altLang="en-US" sz="1000" i="1" dirty="0" smtClean="0">
              <a:latin typeface="Arial" pitchFamily="34" charset="0"/>
            </a:endParaRPr>
          </a:p>
          <a:p>
            <a:pPr marL="0" indent="0" algn="ctr">
              <a:buFont typeface="Arial" pitchFamily="34" charset="0"/>
              <a:buNone/>
            </a:pPr>
            <a:r>
              <a:rPr lang="en-GB" altLang="en-US" sz="2400" i="1" dirty="0" smtClean="0">
                <a:latin typeface="Arial" pitchFamily="34" charset="0"/>
              </a:rPr>
              <a:t>“Sustainable Development principle – acting in a manner which seeks to ensure that the needs of the present are met without compromising the ability of future generations to meet their own needs.”</a:t>
            </a:r>
          </a:p>
          <a:p>
            <a:pPr marL="0" indent="0" algn="ctr">
              <a:buFont typeface="Arial" pitchFamily="34" charset="0"/>
              <a:buNone/>
            </a:pPr>
            <a:endParaRPr lang="en-GB" altLang="en-US" sz="1000" i="1" dirty="0" smtClean="0">
              <a:latin typeface="Arial" pitchFamily="34" charset="0"/>
            </a:endParaRPr>
          </a:p>
          <a:p>
            <a:pPr marL="0" indent="0" algn="ctr">
              <a:buFont typeface="Arial" pitchFamily="34" charset="0"/>
              <a:buNone/>
            </a:pPr>
            <a:r>
              <a:rPr lang="en-GB" altLang="en-US" sz="2400" i="1" dirty="0" smtClean="0">
                <a:latin typeface="Arial" pitchFamily="34" charset="0"/>
              </a:rPr>
              <a:t>THIS CHANGES THE WAY THE PUBLIC SECTOR DOES BUSINESS</a:t>
            </a:r>
          </a:p>
          <a:p>
            <a:pPr marL="0" indent="0" algn="ctr">
              <a:buFont typeface="Arial" pitchFamily="34" charset="0"/>
              <a:buNone/>
            </a:pPr>
            <a:endParaRPr lang="en-GB" altLang="en-US" sz="2400" i="1" dirty="0" smtClean="0">
              <a:latin typeface="Arial" pitchFamily="34" charset="0"/>
            </a:endParaRPr>
          </a:p>
          <a:p>
            <a:pPr marL="0" indent="0" algn="ctr">
              <a:buFont typeface="Arial" pitchFamily="34" charset="0"/>
              <a:buNone/>
            </a:pPr>
            <a:endParaRPr lang="en-GB" altLang="en-US" sz="2400" i="1" dirty="0" smtClean="0">
              <a:latin typeface="Arial" pitchFamily="34" charset="0"/>
            </a:endParaRPr>
          </a:p>
        </p:txBody>
      </p:sp>
    </p:spTree>
    <p:extLst>
      <p:ext uri="{BB962C8B-B14F-4D97-AF65-F5344CB8AC3E}">
        <p14:creationId xmlns:p14="http://schemas.microsoft.com/office/powerpoint/2010/main" val="4354839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3600" dirty="0" smtClean="0"/>
              <a:t>Sustainable development as a central organising principle </a:t>
            </a:r>
            <a:r>
              <a:rPr lang="en-GB" altLang="en-US" sz="2000" dirty="0" smtClean="0"/>
              <a:t>(1.1.8)</a:t>
            </a:r>
          </a:p>
        </p:txBody>
      </p:sp>
      <p:sp>
        <p:nvSpPr>
          <p:cNvPr id="7171" name="Text Placeholder 2"/>
          <p:cNvSpPr>
            <a:spLocks noGrp="1"/>
          </p:cNvSpPr>
          <p:nvPr>
            <p:ph type="body" idx="1"/>
          </p:nvPr>
        </p:nvSpPr>
        <p:spPr>
          <a:xfrm>
            <a:off x="468313" y="1557338"/>
            <a:ext cx="8002587" cy="639762"/>
          </a:xfrm>
        </p:spPr>
        <p:txBody>
          <a:bodyPr/>
          <a:lstStyle/>
          <a:p>
            <a:r>
              <a:rPr lang="en-GB" altLang="en-US" i="1" dirty="0" smtClean="0"/>
              <a:t>You must use the sustainable development principle…</a:t>
            </a:r>
          </a:p>
        </p:txBody>
      </p:sp>
      <p:pic>
        <p:nvPicPr>
          <p:cNvPr id="7172"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32363" y="2133600"/>
            <a:ext cx="2663825" cy="3894138"/>
          </a:xfrm>
          <a:noFill/>
        </p:spPr>
      </p:pic>
      <p:sp>
        <p:nvSpPr>
          <p:cNvPr id="7173" name="Text Placeholder 3"/>
          <p:cNvSpPr>
            <a:spLocks noGrp="1"/>
          </p:cNvSpPr>
          <p:nvPr>
            <p:ph type="body" sz="quarter" idx="3"/>
          </p:nvPr>
        </p:nvSpPr>
        <p:spPr/>
        <p:txBody>
          <a:bodyPr/>
          <a:lstStyle/>
          <a:p>
            <a:endParaRPr lang="en-US" altLang="en-US" smtClean="0"/>
          </a:p>
        </p:txBody>
      </p:sp>
      <p:sp>
        <p:nvSpPr>
          <p:cNvPr id="7174" name="Content Placeholder 4"/>
          <p:cNvSpPr>
            <a:spLocks noGrp="1"/>
          </p:cNvSpPr>
          <p:nvPr>
            <p:ph sz="quarter" idx="4"/>
          </p:nvPr>
        </p:nvSpPr>
        <p:spPr>
          <a:xfrm>
            <a:off x="468313" y="2276475"/>
            <a:ext cx="4175125" cy="3849688"/>
          </a:xfrm>
        </p:spPr>
        <p:txBody>
          <a:bodyPr/>
          <a:lstStyle/>
          <a:p>
            <a:r>
              <a:rPr lang="en-GB" altLang="en-US" i="1" dirty="0" smtClean="0"/>
              <a:t>To shape </a:t>
            </a:r>
            <a:r>
              <a:rPr lang="en-GB" altLang="en-US" b="1" i="1" u="sng" dirty="0" smtClean="0"/>
              <a:t>What</a:t>
            </a:r>
            <a:r>
              <a:rPr lang="en-GB" altLang="en-US" i="1" dirty="0" smtClean="0"/>
              <a:t> you do</a:t>
            </a:r>
            <a:r>
              <a:rPr lang="en-GB" altLang="en-US" dirty="0" smtClean="0"/>
              <a:t>!</a:t>
            </a:r>
          </a:p>
          <a:p>
            <a:endParaRPr lang="en-GB" altLang="en-US" dirty="0" smtClean="0"/>
          </a:p>
          <a:p>
            <a:r>
              <a:rPr lang="en-GB" altLang="en-US" b="1" i="1" u="sng" dirty="0" smtClean="0"/>
              <a:t>How </a:t>
            </a:r>
            <a:r>
              <a:rPr lang="en-GB" altLang="en-US" i="1" dirty="0" smtClean="0"/>
              <a:t>you do It!</a:t>
            </a:r>
          </a:p>
          <a:p>
            <a:endParaRPr lang="en-GB" altLang="en-US" dirty="0" smtClean="0"/>
          </a:p>
          <a:p>
            <a:r>
              <a:rPr lang="en-GB" altLang="en-US" i="1" dirty="0" smtClean="0"/>
              <a:t>How you </a:t>
            </a:r>
            <a:r>
              <a:rPr lang="en-GB" altLang="en-US" b="1" i="1" u="sng" dirty="0" smtClean="0"/>
              <a:t>communicate </a:t>
            </a:r>
            <a:r>
              <a:rPr lang="en-GB" altLang="en-US" i="1" dirty="0" smtClean="0"/>
              <a:t>(via reporting) the difference you are making to achieving the Well-being Goals</a:t>
            </a:r>
          </a:p>
        </p:txBody>
      </p:sp>
      <p:sp>
        <p:nvSpPr>
          <p:cNvPr id="7175" name="TextBox 5"/>
          <p:cNvSpPr txBox="1">
            <a:spLocks noChangeArrowheads="1"/>
          </p:cNvSpPr>
          <p:nvPr/>
        </p:nvSpPr>
        <p:spPr bwMode="auto">
          <a:xfrm>
            <a:off x="395288" y="6381750"/>
            <a:ext cx="29527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200" i="1"/>
              <a:t>The Fundamentals </a:t>
            </a:r>
          </a:p>
        </p:txBody>
      </p:sp>
    </p:spTree>
    <p:extLst>
      <p:ext uri="{BB962C8B-B14F-4D97-AF65-F5344CB8AC3E}">
        <p14:creationId xmlns:p14="http://schemas.microsoft.com/office/powerpoint/2010/main" val="41944345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a:xfrm>
            <a:off x="382588" y="23813"/>
            <a:ext cx="8229600" cy="1143000"/>
          </a:xfrm>
        </p:spPr>
        <p:txBody>
          <a:bodyPr/>
          <a:lstStyle/>
          <a:p>
            <a:r>
              <a:rPr lang="en-GB" altLang="en-US" dirty="0" smtClean="0">
                <a:latin typeface="Arial" pitchFamily="34" charset="0"/>
              </a:rPr>
              <a:t>Who is impacted?</a:t>
            </a:r>
          </a:p>
        </p:txBody>
      </p:sp>
      <p:sp>
        <p:nvSpPr>
          <p:cNvPr id="3" name="Content Placeholder 2"/>
          <p:cNvSpPr>
            <a:spLocks noGrp="1"/>
          </p:cNvSpPr>
          <p:nvPr>
            <p:ph sz="half" idx="2"/>
          </p:nvPr>
        </p:nvSpPr>
        <p:spPr>
          <a:xfrm>
            <a:off x="457200" y="1592263"/>
            <a:ext cx="4040188" cy="3940175"/>
          </a:xfrm>
        </p:spPr>
        <p:txBody>
          <a:bodyPr/>
          <a:lstStyle/>
          <a:p>
            <a:pPr>
              <a:buFont typeface="Arial" charset="0"/>
              <a:buChar char="•"/>
              <a:defRPr/>
            </a:pPr>
            <a:r>
              <a:rPr lang="en-GB" sz="2000" dirty="0" smtClean="0"/>
              <a:t>Welsh Ministers</a:t>
            </a:r>
          </a:p>
          <a:p>
            <a:pPr>
              <a:buFont typeface="Arial" charset="0"/>
              <a:buChar char="•"/>
              <a:defRPr/>
            </a:pPr>
            <a:r>
              <a:rPr lang="en-GB" sz="2000" dirty="0"/>
              <a:t>Local Authorities  (22)</a:t>
            </a:r>
          </a:p>
          <a:p>
            <a:pPr>
              <a:buFont typeface="Arial" charset="0"/>
              <a:buChar char="•"/>
              <a:defRPr/>
            </a:pPr>
            <a:r>
              <a:rPr lang="en-GB" sz="2000" dirty="0"/>
              <a:t>Local Health Boards (7</a:t>
            </a:r>
            <a:r>
              <a:rPr lang="en-GB" sz="2000" dirty="0" smtClean="0"/>
              <a:t>)</a:t>
            </a:r>
          </a:p>
          <a:p>
            <a:pPr>
              <a:buFont typeface="Arial" charset="0"/>
              <a:buChar char="•"/>
              <a:defRPr/>
            </a:pPr>
            <a:r>
              <a:rPr lang="en-GB" sz="2000" dirty="0" smtClean="0"/>
              <a:t>Natural Resources Wales</a:t>
            </a:r>
          </a:p>
          <a:p>
            <a:pPr>
              <a:buFont typeface="Arial" charset="0"/>
              <a:buChar char="•"/>
              <a:defRPr/>
            </a:pPr>
            <a:r>
              <a:rPr lang="en-GB" sz="2000" dirty="0" smtClean="0"/>
              <a:t>National Museum of Wales</a:t>
            </a:r>
          </a:p>
          <a:p>
            <a:pPr>
              <a:buFont typeface="Arial" charset="0"/>
              <a:buChar char="•"/>
              <a:defRPr/>
            </a:pPr>
            <a:r>
              <a:rPr lang="en-GB" sz="2000" dirty="0" smtClean="0"/>
              <a:t>Arts Council of Wales</a:t>
            </a:r>
          </a:p>
          <a:p>
            <a:pPr>
              <a:buFont typeface="Arial" charset="0"/>
              <a:buChar char="•"/>
              <a:defRPr/>
            </a:pPr>
            <a:r>
              <a:rPr lang="en-GB" sz="2000" dirty="0"/>
              <a:t>National Library of </a:t>
            </a:r>
            <a:r>
              <a:rPr lang="en-GB" sz="2000" dirty="0" smtClean="0"/>
              <a:t>Wales</a:t>
            </a:r>
          </a:p>
          <a:p>
            <a:pPr>
              <a:buFont typeface="Arial" charset="0"/>
              <a:buChar char="•"/>
              <a:defRPr/>
            </a:pPr>
            <a:endParaRPr lang="en-GB" sz="2000" dirty="0"/>
          </a:p>
          <a:p>
            <a:pPr marL="0" indent="0">
              <a:buFont typeface="Arial" charset="0"/>
              <a:buNone/>
              <a:defRPr/>
            </a:pPr>
            <a:endParaRPr lang="en-GB" sz="2000" dirty="0" smtClean="0"/>
          </a:p>
          <a:p>
            <a:pPr marL="0" indent="0">
              <a:buFont typeface="Arial" charset="0"/>
              <a:buNone/>
              <a:defRPr/>
            </a:pPr>
            <a:endParaRPr lang="en-GB" sz="1400" dirty="0" smtClean="0"/>
          </a:p>
          <a:p>
            <a:pPr marL="0" indent="0">
              <a:buFont typeface="Arial" charset="0"/>
              <a:buNone/>
              <a:defRPr/>
            </a:pPr>
            <a:endParaRPr lang="en-GB" dirty="0"/>
          </a:p>
        </p:txBody>
      </p:sp>
      <p:sp>
        <p:nvSpPr>
          <p:cNvPr id="6" name="Content Placeholder 5"/>
          <p:cNvSpPr>
            <a:spLocks noGrp="1"/>
          </p:cNvSpPr>
          <p:nvPr>
            <p:ph sz="quarter" idx="4"/>
          </p:nvPr>
        </p:nvSpPr>
        <p:spPr>
          <a:xfrm>
            <a:off x="4499992" y="1556792"/>
            <a:ext cx="4041775" cy="2968625"/>
          </a:xfrm>
        </p:spPr>
        <p:txBody>
          <a:bodyPr/>
          <a:lstStyle/>
          <a:p>
            <a:pPr>
              <a:buFont typeface="Arial" charset="0"/>
              <a:buChar char="•"/>
              <a:defRPr/>
            </a:pPr>
            <a:r>
              <a:rPr lang="en-GB" sz="2000" dirty="0" smtClean="0"/>
              <a:t>Public </a:t>
            </a:r>
            <a:r>
              <a:rPr lang="en-GB" sz="2000" dirty="0"/>
              <a:t>Health Wales</a:t>
            </a:r>
          </a:p>
          <a:p>
            <a:pPr>
              <a:buFont typeface="Arial" charset="0"/>
              <a:buChar char="•"/>
              <a:defRPr/>
            </a:pPr>
            <a:r>
              <a:rPr lang="en-GB" sz="2000" dirty="0" err="1"/>
              <a:t>Velindre</a:t>
            </a:r>
            <a:r>
              <a:rPr lang="en-GB" sz="2000" dirty="0"/>
              <a:t> NHS Trust</a:t>
            </a:r>
          </a:p>
          <a:p>
            <a:pPr>
              <a:buFont typeface="Arial" charset="0"/>
              <a:buChar char="•"/>
              <a:defRPr/>
            </a:pPr>
            <a:r>
              <a:rPr lang="en-GB" sz="2000" dirty="0" smtClean="0"/>
              <a:t>Fire </a:t>
            </a:r>
            <a:r>
              <a:rPr lang="en-GB" sz="2000" dirty="0"/>
              <a:t>and Rescue Authorities (3)</a:t>
            </a:r>
          </a:p>
          <a:p>
            <a:pPr>
              <a:buFont typeface="Arial" charset="0"/>
              <a:buChar char="•"/>
              <a:defRPr/>
            </a:pPr>
            <a:r>
              <a:rPr lang="en-GB" sz="2000" dirty="0"/>
              <a:t>National Park Authorities (</a:t>
            </a:r>
            <a:r>
              <a:rPr lang="en-GB" sz="2000" dirty="0" smtClean="0"/>
              <a:t>3)</a:t>
            </a:r>
          </a:p>
          <a:p>
            <a:pPr>
              <a:buFont typeface="Arial" charset="0"/>
              <a:buChar char="•"/>
              <a:defRPr/>
            </a:pPr>
            <a:r>
              <a:rPr lang="en-GB" sz="2000" dirty="0"/>
              <a:t>Sports Council of </a:t>
            </a:r>
            <a:r>
              <a:rPr lang="en-GB" sz="2000" dirty="0" smtClean="0"/>
              <a:t>Wales</a:t>
            </a:r>
          </a:p>
          <a:p>
            <a:pPr>
              <a:buFont typeface="Arial" charset="0"/>
              <a:buChar char="•"/>
              <a:defRPr/>
            </a:pPr>
            <a:r>
              <a:rPr lang="en-GB" sz="2000" dirty="0"/>
              <a:t>Higher Education Funding Council</a:t>
            </a:r>
          </a:p>
          <a:p>
            <a:pPr>
              <a:buFont typeface="Arial" charset="0"/>
              <a:buChar char="•"/>
              <a:defRPr/>
            </a:pPr>
            <a:endParaRPr lang="en-GB" sz="2000" dirty="0"/>
          </a:p>
          <a:p>
            <a:pPr marL="0" indent="0">
              <a:buFont typeface="Arial" charset="0"/>
              <a:buNone/>
              <a:defRPr/>
            </a:pPr>
            <a:endParaRPr lang="en-GB" sz="1000" dirty="0"/>
          </a:p>
          <a:p>
            <a:pPr>
              <a:buFont typeface="Arial" charset="0"/>
              <a:buChar char="•"/>
              <a:defRPr/>
            </a:pPr>
            <a:endParaRPr lang="en-GB" dirty="0"/>
          </a:p>
        </p:txBody>
      </p:sp>
    </p:spTree>
    <p:extLst>
      <p:ext uri="{BB962C8B-B14F-4D97-AF65-F5344CB8AC3E}">
        <p14:creationId xmlns:p14="http://schemas.microsoft.com/office/powerpoint/2010/main" val="3128498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79712" y="980728"/>
            <a:ext cx="4669110" cy="3112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rot="20537550">
            <a:off x="1788000" y="3335981"/>
            <a:ext cx="4797476" cy="2308324"/>
          </a:xfrm>
          <a:prstGeom prst="rect">
            <a:avLst/>
          </a:prstGeom>
          <a:noFill/>
        </p:spPr>
        <p:txBody>
          <a:bodyPr wrap="square" rtlCol="0">
            <a:spAutoFit/>
          </a:bodyPr>
          <a:lstStyle/>
          <a:p>
            <a:pPr algn="ctr"/>
            <a:r>
              <a:rPr lang="en-GB" sz="7200" b="1" dirty="0" smtClean="0">
                <a:latin typeface="Tempus Sans ITC" panose="04020404030D07020202" pitchFamily="82" charset="0"/>
              </a:rPr>
              <a:t>Wot no UWTSD?</a:t>
            </a:r>
            <a:endParaRPr lang="en-GB" sz="7200" b="1" dirty="0">
              <a:latin typeface="Tempus Sans ITC" panose="04020404030D07020202" pitchFamily="82" charset="0"/>
            </a:endParaRPr>
          </a:p>
        </p:txBody>
      </p:sp>
    </p:spTree>
    <p:extLst>
      <p:ext uri="{BB962C8B-B14F-4D97-AF65-F5344CB8AC3E}">
        <p14:creationId xmlns:p14="http://schemas.microsoft.com/office/powerpoint/2010/main" val="249222944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76238" y="82550"/>
            <a:ext cx="8418512" cy="1143000"/>
          </a:xfrm>
        </p:spPr>
        <p:txBody>
          <a:bodyPr/>
          <a:lstStyle/>
          <a:p>
            <a:r>
              <a:rPr lang="en-GB" altLang="en-US" smtClean="0">
                <a:latin typeface="Arial" pitchFamily="34" charset="0"/>
              </a:rPr>
              <a:t>The ‘Sustainable Development Principle’</a:t>
            </a:r>
          </a:p>
        </p:txBody>
      </p:sp>
      <p:sp>
        <p:nvSpPr>
          <p:cNvPr id="11267" name="Content Placeholder 6"/>
          <p:cNvSpPr>
            <a:spLocks noGrp="1"/>
          </p:cNvSpPr>
          <p:nvPr>
            <p:ph idx="1"/>
          </p:nvPr>
        </p:nvSpPr>
        <p:spPr>
          <a:xfrm>
            <a:off x="565150" y="2749550"/>
            <a:ext cx="8229600" cy="1468438"/>
          </a:xfrm>
          <a:solidFill>
            <a:srgbClr val="FF0000"/>
          </a:solidFill>
        </p:spPr>
        <p:txBody>
          <a:bodyPr/>
          <a:lstStyle/>
          <a:p>
            <a:pPr marL="0" indent="0">
              <a:buFont typeface="Arial" pitchFamily="34" charset="0"/>
              <a:buNone/>
            </a:pPr>
            <a:endParaRPr lang="en-GB" altLang="en-US" smtClean="0">
              <a:latin typeface="Arial" pitchFamily="34" charset="0"/>
            </a:endParaRPr>
          </a:p>
        </p:txBody>
      </p:sp>
      <p:grpSp>
        <p:nvGrpSpPr>
          <p:cNvPr id="11268" name="Group 20"/>
          <p:cNvGrpSpPr>
            <a:grpSpLocks/>
          </p:cNvGrpSpPr>
          <p:nvPr/>
        </p:nvGrpSpPr>
        <p:grpSpPr bwMode="auto">
          <a:xfrm>
            <a:off x="1965325" y="2936875"/>
            <a:ext cx="5692775" cy="1081088"/>
            <a:chOff x="574483" y="4538558"/>
            <a:chExt cx="8778905" cy="1761639"/>
          </a:xfrm>
        </p:grpSpPr>
        <p:sp>
          <p:nvSpPr>
            <p:cNvPr id="9" name="Oval 8"/>
            <p:cNvSpPr>
              <a:spLocks noChangeAspect="1"/>
            </p:cNvSpPr>
            <p:nvPr/>
          </p:nvSpPr>
          <p:spPr>
            <a:xfrm>
              <a:off x="574483" y="4538558"/>
              <a:ext cx="1182436" cy="118218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0" name="TextBox 22"/>
            <p:cNvSpPr txBox="1">
              <a:spLocks noChangeArrowheads="1"/>
            </p:cNvSpPr>
            <p:nvPr/>
          </p:nvSpPr>
          <p:spPr bwMode="auto">
            <a:xfrm>
              <a:off x="574483" y="5844913"/>
              <a:ext cx="1706330" cy="426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defTabSz="914400" eaLnBrk="1" fontAlgn="auto" hangingPunct="1">
                <a:spcBef>
                  <a:spcPct val="0"/>
                </a:spcBef>
                <a:spcAft>
                  <a:spcPts val="0"/>
                </a:spcAft>
                <a:buFontTx/>
                <a:buNone/>
                <a:defRPr/>
              </a:pPr>
              <a:r>
                <a:rPr lang="en-GB" altLang="en-US" sz="1100" kern="0" dirty="0" smtClean="0">
                  <a:solidFill>
                    <a:prstClr val="white"/>
                  </a:solidFill>
                </a:rPr>
                <a:t>Long-term</a:t>
              </a:r>
            </a:p>
          </p:txBody>
        </p:sp>
        <p:sp>
          <p:nvSpPr>
            <p:cNvPr id="11" name="Oval 10"/>
            <p:cNvSpPr>
              <a:spLocks noChangeAspect="1"/>
            </p:cNvSpPr>
            <p:nvPr/>
          </p:nvSpPr>
          <p:spPr>
            <a:xfrm>
              <a:off x="2302845" y="4538558"/>
              <a:ext cx="1182436" cy="118218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2" name="Oval 11"/>
            <p:cNvSpPr>
              <a:spLocks noChangeAspect="1"/>
            </p:cNvSpPr>
            <p:nvPr/>
          </p:nvSpPr>
          <p:spPr>
            <a:xfrm>
              <a:off x="4146269" y="4538558"/>
              <a:ext cx="1179987" cy="118218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3" name="Oval 12"/>
            <p:cNvSpPr>
              <a:spLocks noChangeAspect="1"/>
            </p:cNvSpPr>
            <p:nvPr/>
          </p:nvSpPr>
          <p:spPr>
            <a:xfrm>
              <a:off x="5975003" y="4595468"/>
              <a:ext cx="1182436" cy="118218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4" name="Oval 13"/>
            <p:cNvSpPr>
              <a:spLocks noChangeAspect="1"/>
            </p:cNvSpPr>
            <p:nvPr/>
          </p:nvSpPr>
          <p:spPr>
            <a:xfrm>
              <a:off x="7818427" y="4595468"/>
              <a:ext cx="1179987" cy="118218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5" name="Quad Arrow 14"/>
            <p:cNvSpPr/>
            <p:nvPr/>
          </p:nvSpPr>
          <p:spPr>
            <a:xfrm>
              <a:off x="2461973" y="4724810"/>
              <a:ext cx="886214" cy="861419"/>
            </a:xfrm>
            <a:prstGeom prst="quadArrow">
              <a:avLst>
                <a:gd name="adj1" fmla="val 22500"/>
                <a:gd name="adj2" fmla="val 22500"/>
                <a:gd name="adj3" fmla="val 22500"/>
              </a:avLst>
            </a:prstGeom>
            <a:solidFill>
              <a:sysClr val="window" lastClr="FFFFFF"/>
            </a:solidFill>
            <a:ln w="25400" cap="flat" cmpd="sng" algn="ctr">
              <a:no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6" name="TextBox 30"/>
            <p:cNvSpPr txBox="1">
              <a:spLocks noChangeArrowheads="1"/>
            </p:cNvSpPr>
            <p:nvPr/>
          </p:nvSpPr>
          <p:spPr bwMode="auto">
            <a:xfrm>
              <a:off x="2317534" y="5844913"/>
              <a:ext cx="1706330" cy="426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defTabSz="914400" eaLnBrk="1" fontAlgn="auto" hangingPunct="1">
                <a:spcBef>
                  <a:spcPct val="0"/>
                </a:spcBef>
                <a:spcAft>
                  <a:spcPts val="0"/>
                </a:spcAft>
                <a:buFontTx/>
                <a:buNone/>
                <a:defRPr/>
              </a:pPr>
              <a:r>
                <a:rPr lang="en-GB" altLang="en-US" sz="1100" kern="0" dirty="0" smtClean="0">
                  <a:solidFill>
                    <a:prstClr val="white"/>
                  </a:solidFill>
                </a:rPr>
                <a:t>Integration</a:t>
              </a:r>
            </a:p>
          </p:txBody>
        </p:sp>
        <p:sp>
          <p:nvSpPr>
            <p:cNvPr id="17" name="TextBox 31"/>
            <p:cNvSpPr txBox="1">
              <a:spLocks noChangeArrowheads="1"/>
            </p:cNvSpPr>
            <p:nvPr/>
          </p:nvSpPr>
          <p:spPr bwMode="auto">
            <a:xfrm>
              <a:off x="4026311" y="5873368"/>
              <a:ext cx="1995206" cy="426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defTabSz="914400" eaLnBrk="1" fontAlgn="auto" hangingPunct="1">
                <a:spcBef>
                  <a:spcPct val="0"/>
                </a:spcBef>
                <a:spcAft>
                  <a:spcPts val="0"/>
                </a:spcAft>
                <a:buFontTx/>
                <a:buNone/>
                <a:defRPr/>
              </a:pPr>
              <a:r>
                <a:rPr lang="en-GB" altLang="en-US" sz="1100" kern="0" smtClean="0">
                  <a:solidFill>
                    <a:prstClr val="white"/>
                  </a:solidFill>
                </a:rPr>
                <a:t>Collaboration</a:t>
              </a:r>
            </a:p>
          </p:txBody>
        </p:sp>
        <p:sp>
          <p:nvSpPr>
            <p:cNvPr id="18" name="TextBox 32"/>
            <p:cNvSpPr txBox="1">
              <a:spLocks noChangeArrowheads="1"/>
            </p:cNvSpPr>
            <p:nvPr/>
          </p:nvSpPr>
          <p:spPr bwMode="auto">
            <a:xfrm>
              <a:off x="7913902" y="5873368"/>
              <a:ext cx="1439486" cy="426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defTabSz="914400" eaLnBrk="1" fontAlgn="auto" hangingPunct="1">
                <a:spcBef>
                  <a:spcPct val="0"/>
                </a:spcBef>
                <a:spcAft>
                  <a:spcPts val="0"/>
                </a:spcAft>
                <a:buFontTx/>
                <a:buNone/>
                <a:defRPr/>
              </a:pPr>
              <a:r>
                <a:rPr lang="en-GB" altLang="en-US" sz="1100" kern="0" dirty="0" smtClean="0">
                  <a:solidFill>
                    <a:prstClr val="white"/>
                  </a:solidFill>
                </a:rPr>
                <a:t>Prevention</a:t>
              </a:r>
            </a:p>
          </p:txBody>
        </p:sp>
        <p:sp>
          <p:nvSpPr>
            <p:cNvPr id="19" name="TextBox 33"/>
            <p:cNvSpPr txBox="1">
              <a:spLocks noChangeArrowheads="1"/>
            </p:cNvSpPr>
            <p:nvPr/>
          </p:nvSpPr>
          <p:spPr bwMode="auto">
            <a:xfrm>
              <a:off x="5943178" y="5873368"/>
              <a:ext cx="1995205" cy="426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defTabSz="914400" eaLnBrk="1" fontAlgn="auto" hangingPunct="1">
                <a:spcBef>
                  <a:spcPct val="0"/>
                </a:spcBef>
                <a:spcAft>
                  <a:spcPts val="0"/>
                </a:spcAft>
                <a:buFontTx/>
                <a:buNone/>
                <a:defRPr/>
              </a:pPr>
              <a:r>
                <a:rPr lang="en-GB" altLang="en-US" sz="1100" kern="0" smtClean="0">
                  <a:solidFill>
                    <a:prstClr val="white"/>
                  </a:solidFill>
                </a:rPr>
                <a:t>Engagement</a:t>
              </a:r>
            </a:p>
          </p:txBody>
        </p:sp>
        <p:pic>
          <p:nvPicPr>
            <p:cNvPr id="20" name="Picture 8" descr="http://cache4.asset-cache.net/xc/474969417.jpg?v=1&amp;c=IWSAsset&amp;k=2&amp;d=B53F616F4B95E553987AACE7EF34ACB3DDE33C80ABE72AAA0EB38BBB5875BED8"/>
            <p:cNvPicPr>
              <a:picLocks noChangeAspect="1" noChangeArrowheads="1"/>
            </p:cNvPicPr>
            <p:nvPr/>
          </p:nvPicPr>
          <p:blipFill>
            <a:blip r:embed="rId3"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4196390" y="4830073"/>
              <a:ext cx="1026042" cy="78143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0" descr="http://www.designofsignage.com/application/symbol/hands/image/600x600/hand-stop-2.jpg"/>
            <p:cNvPicPr>
              <a:picLocks noChangeAspect="1" noChangeArrowheads="1"/>
            </p:cNvPicPr>
            <p:nvPr/>
          </p:nvPicPr>
          <p:blipFill>
            <a:blip r:embed="rId4"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7902314" y="4714474"/>
              <a:ext cx="1012635" cy="1012635"/>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http://cdn.flaticon.com/png/256/21421.png"/>
            <p:cNvPicPr>
              <a:picLocks noChangeAspect="1" noChangeArrowheads="1"/>
            </p:cNvPicPr>
            <p:nvPr/>
          </p:nvPicPr>
          <p:blipFill>
            <a:blip r:embed="rId5"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719404" y="4778829"/>
              <a:ext cx="891731" cy="651382"/>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http://www.kingston.vic.gov.au/files/6ee43be0-0a75-4dac-916f-a22f00bab827/hands_silhouettes.png"/>
            <p:cNvPicPr>
              <a:picLocks noChangeAspect="1" noChangeArrowheads="1"/>
            </p:cNvPicPr>
            <p:nvPr/>
          </p:nvPicPr>
          <p:blipFill>
            <a:blip r:embed="rId6"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6064140" y="4932130"/>
              <a:ext cx="1003459" cy="498081"/>
            </a:xfrm>
            <a:prstGeom prst="rect">
              <a:avLst/>
            </a:prstGeom>
            <a:noFill/>
            <a:extLst>
              <a:ext uri="{909E8E84-426E-40DD-AFC4-6F175D3DCCD1}">
                <a14:hiddenFill xmlns:a14="http://schemas.microsoft.com/office/drawing/2010/main">
                  <a:solidFill>
                    <a:srgbClr val="FFFFFF"/>
                  </a:solidFill>
                </a14:hiddenFill>
              </a:ext>
            </a:extLst>
          </p:spPr>
        </p:pic>
      </p:grpSp>
      <p:sp>
        <p:nvSpPr>
          <p:cNvPr id="11269" name="Title 1"/>
          <p:cNvSpPr txBox="1">
            <a:spLocks/>
          </p:cNvSpPr>
          <p:nvPr/>
        </p:nvSpPr>
        <p:spPr bwMode="auto">
          <a:xfrm>
            <a:off x="533400" y="1570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a:spcBef>
                <a:spcPct val="0"/>
              </a:spcBef>
              <a:buFontTx/>
              <a:buNone/>
            </a:pPr>
            <a:r>
              <a:rPr lang="en-GB" altLang="en-US" sz="2800"/>
              <a:t>The principle is underpinned by five ways of working</a:t>
            </a:r>
          </a:p>
        </p:txBody>
      </p:sp>
    </p:spTree>
    <p:extLst>
      <p:ext uri="{BB962C8B-B14F-4D97-AF65-F5344CB8AC3E}">
        <p14:creationId xmlns:p14="http://schemas.microsoft.com/office/powerpoint/2010/main" val="12840283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6"/>
          <p:cNvSpPr>
            <a:spLocks noGrp="1"/>
          </p:cNvSpPr>
          <p:nvPr>
            <p:ph idx="1"/>
          </p:nvPr>
        </p:nvSpPr>
        <p:spPr>
          <a:xfrm>
            <a:off x="239713" y="85725"/>
            <a:ext cx="2593975" cy="4297363"/>
          </a:xfrm>
          <a:solidFill>
            <a:srgbClr val="FF0000"/>
          </a:solidFill>
        </p:spPr>
        <p:txBody>
          <a:bodyPr/>
          <a:lstStyle/>
          <a:p>
            <a:pPr marL="0" indent="0">
              <a:buFont typeface="Arial" pitchFamily="34" charset="0"/>
              <a:buNone/>
            </a:pPr>
            <a:r>
              <a:rPr lang="en-GB" altLang="en-US" smtClean="0">
                <a:latin typeface="Arial" pitchFamily="34" charset="0"/>
              </a:rPr>
              <a:t>		</a:t>
            </a:r>
            <a:endParaRPr lang="en-GB" altLang="en-US" sz="4800" smtClean="0">
              <a:latin typeface="Arial" pitchFamily="34" charset="0"/>
            </a:endParaRPr>
          </a:p>
        </p:txBody>
      </p:sp>
      <p:grpSp>
        <p:nvGrpSpPr>
          <p:cNvPr id="12291" name="Group 20"/>
          <p:cNvGrpSpPr>
            <a:grpSpLocks/>
          </p:cNvGrpSpPr>
          <p:nvPr/>
        </p:nvGrpSpPr>
        <p:grpSpPr bwMode="auto">
          <a:xfrm>
            <a:off x="273050" y="220663"/>
            <a:ext cx="2405063" cy="2779712"/>
            <a:chOff x="574483" y="4544707"/>
            <a:chExt cx="1705838" cy="2122016"/>
          </a:xfrm>
        </p:grpSpPr>
        <p:sp>
          <p:nvSpPr>
            <p:cNvPr id="9" name="Oval 8"/>
            <p:cNvSpPr>
              <a:spLocks noChangeAspect="1"/>
            </p:cNvSpPr>
            <p:nvPr/>
          </p:nvSpPr>
          <p:spPr>
            <a:xfrm>
              <a:off x="863856" y="4544707"/>
              <a:ext cx="1182264" cy="1181591"/>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0" name="TextBox 22"/>
            <p:cNvSpPr txBox="1">
              <a:spLocks noChangeArrowheads="1"/>
            </p:cNvSpPr>
            <p:nvPr/>
          </p:nvSpPr>
          <p:spPr bwMode="auto">
            <a:xfrm>
              <a:off x="574483" y="5843851"/>
              <a:ext cx="1705838" cy="822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defTabSz="914400" eaLnBrk="1" fontAlgn="auto" hangingPunct="1">
                <a:spcBef>
                  <a:spcPct val="0"/>
                </a:spcBef>
                <a:spcAft>
                  <a:spcPts val="0"/>
                </a:spcAft>
                <a:buFontTx/>
                <a:buNone/>
                <a:defRPr/>
              </a:pPr>
              <a:r>
                <a:rPr lang="en-GB" altLang="en-US" kern="0" dirty="0" smtClean="0">
                  <a:solidFill>
                    <a:prstClr val="white"/>
                  </a:solidFill>
                </a:rPr>
                <a:t>The </a:t>
              </a:r>
            </a:p>
            <a:p>
              <a:pPr algn="ctr" defTabSz="914400" eaLnBrk="1" fontAlgn="auto" hangingPunct="1">
                <a:spcBef>
                  <a:spcPct val="0"/>
                </a:spcBef>
                <a:spcAft>
                  <a:spcPts val="0"/>
                </a:spcAft>
                <a:buFontTx/>
                <a:buNone/>
                <a:defRPr/>
              </a:pPr>
              <a:r>
                <a:rPr lang="en-GB" altLang="en-US" kern="0" dirty="0" smtClean="0">
                  <a:solidFill>
                    <a:prstClr val="white"/>
                  </a:solidFill>
                </a:rPr>
                <a:t>Long-term</a:t>
              </a:r>
            </a:p>
          </p:txBody>
        </p:sp>
        <p:pic>
          <p:nvPicPr>
            <p:cNvPr id="22" name="Picture 2" descr="http://cdn.flaticon.com/png/256/21421.png"/>
            <p:cNvPicPr>
              <a:picLocks noChangeAspect="1" noChangeArrowheads="1"/>
            </p:cNvPicPr>
            <p:nvPr/>
          </p:nvPicPr>
          <p:blipFill>
            <a:blip r:embed="rId3"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1009246" y="4784978"/>
              <a:ext cx="891731" cy="651382"/>
            </a:xfrm>
            <a:prstGeom prst="rect">
              <a:avLst/>
            </a:prstGeom>
            <a:noFill/>
            <a:extLst>
              <a:ext uri="{909E8E84-426E-40DD-AFC4-6F175D3DCCD1}">
                <a14:hiddenFill xmlns:a14="http://schemas.microsoft.com/office/drawing/2010/main">
                  <a:solidFill>
                    <a:srgbClr val="FFFFFF"/>
                  </a:solidFill>
                </a14:hiddenFill>
              </a:ext>
            </a:extLst>
          </p:spPr>
        </p:pic>
      </p:grpSp>
      <p:sp>
        <p:nvSpPr>
          <p:cNvPr id="12292" name="Rectangle 2"/>
          <p:cNvSpPr>
            <a:spLocks noChangeArrowheads="1"/>
          </p:cNvSpPr>
          <p:nvPr/>
        </p:nvSpPr>
        <p:spPr bwMode="auto">
          <a:xfrm>
            <a:off x="3132138" y="404813"/>
            <a:ext cx="5761037" cy="332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lnSpc>
                <a:spcPct val="150000"/>
              </a:lnSpc>
              <a:spcBef>
                <a:spcPct val="0"/>
              </a:spcBef>
              <a:spcAft>
                <a:spcPts val="2400"/>
              </a:spcAft>
              <a:buFont typeface="Arial" pitchFamily="34" charset="0"/>
              <a:buNone/>
            </a:pPr>
            <a:r>
              <a:rPr lang="en-GB" altLang="en-US" sz="2800">
                <a:cs typeface="Arial" pitchFamily="34" charset="0"/>
              </a:rPr>
              <a:t>Balancing short-term needs with future generation’s ability to meet long-term needs, especially where short-term decisions may have a detrimental long term effect.</a:t>
            </a:r>
          </a:p>
        </p:txBody>
      </p:sp>
      <p:sp>
        <p:nvSpPr>
          <p:cNvPr id="12293" name="Rectangle 3"/>
          <p:cNvSpPr>
            <a:spLocks noChangeArrowheads="1"/>
          </p:cNvSpPr>
          <p:nvPr/>
        </p:nvSpPr>
        <p:spPr bwMode="auto">
          <a:xfrm>
            <a:off x="179388" y="3736975"/>
            <a:ext cx="25923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Font typeface="Arial" pitchFamily="34" charset="0"/>
              <a:buChar char="•"/>
              <a:defRPr sz="3200">
                <a:solidFill>
                  <a:schemeClr val="tx1"/>
                </a:solidFill>
                <a:latin typeface="Arial" pitchFamily="34" charset="0"/>
              </a:defRPr>
            </a:lvl1pPr>
            <a:lvl2pPr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marL="0" lvl="1" algn="ctr" eaLnBrk="1" hangingPunct="1">
              <a:spcBef>
                <a:spcPct val="0"/>
              </a:spcBef>
              <a:spcAft>
                <a:spcPts val="600"/>
              </a:spcAft>
              <a:buFontTx/>
              <a:buNone/>
            </a:pPr>
            <a:r>
              <a:rPr lang="en-GB" altLang="en-US" sz="1800" b="1">
                <a:solidFill>
                  <a:schemeClr val="bg1"/>
                </a:solidFill>
              </a:rPr>
              <a:t>What is the long term impact?</a:t>
            </a:r>
          </a:p>
        </p:txBody>
      </p:sp>
    </p:spTree>
    <p:extLst>
      <p:ext uri="{BB962C8B-B14F-4D97-AF65-F5344CB8AC3E}">
        <p14:creationId xmlns:p14="http://schemas.microsoft.com/office/powerpoint/2010/main" val="36880944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6"/>
          <p:cNvSpPr>
            <a:spLocks noGrp="1"/>
          </p:cNvSpPr>
          <p:nvPr>
            <p:ph idx="4294967295"/>
          </p:nvPr>
        </p:nvSpPr>
        <p:spPr>
          <a:xfrm>
            <a:off x="119063" y="115888"/>
            <a:ext cx="2581275" cy="4249737"/>
          </a:xfrm>
          <a:solidFill>
            <a:srgbClr val="FF0000"/>
          </a:solidFill>
        </p:spPr>
        <p:txBody>
          <a:bodyPr/>
          <a:lstStyle/>
          <a:p>
            <a:pPr marL="0" indent="0">
              <a:buFont typeface="Arial" pitchFamily="34" charset="0"/>
              <a:buNone/>
            </a:pPr>
            <a:r>
              <a:rPr lang="en-GB" altLang="en-US" smtClean="0">
                <a:latin typeface="Arial" pitchFamily="34" charset="0"/>
              </a:rPr>
              <a:t>            </a:t>
            </a:r>
            <a:endParaRPr lang="en-GB" altLang="en-US" sz="4800" smtClean="0">
              <a:latin typeface="Arial" pitchFamily="34" charset="0"/>
            </a:endParaRPr>
          </a:p>
        </p:txBody>
      </p:sp>
      <p:grpSp>
        <p:nvGrpSpPr>
          <p:cNvPr id="13315" name="Group 20"/>
          <p:cNvGrpSpPr>
            <a:grpSpLocks/>
          </p:cNvGrpSpPr>
          <p:nvPr/>
        </p:nvGrpSpPr>
        <p:grpSpPr bwMode="auto">
          <a:xfrm>
            <a:off x="323850" y="371475"/>
            <a:ext cx="2212975" cy="2082800"/>
            <a:chOff x="-57195" y="4547403"/>
            <a:chExt cx="1705838" cy="1695384"/>
          </a:xfrm>
        </p:grpSpPr>
        <p:sp>
          <p:nvSpPr>
            <p:cNvPr id="11" name="Oval 10"/>
            <p:cNvSpPr>
              <a:spLocks noChangeAspect="1"/>
            </p:cNvSpPr>
            <p:nvPr/>
          </p:nvSpPr>
          <p:spPr>
            <a:xfrm>
              <a:off x="204677" y="4547403"/>
              <a:ext cx="1182094" cy="1181083"/>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5" name="Quad Arrow 14"/>
            <p:cNvSpPr/>
            <p:nvPr/>
          </p:nvSpPr>
          <p:spPr>
            <a:xfrm>
              <a:off x="380890" y="4707637"/>
              <a:ext cx="885959" cy="860614"/>
            </a:xfrm>
            <a:prstGeom prst="quadArrow">
              <a:avLst>
                <a:gd name="adj1" fmla="val 22500"/>
                <a:gd name="adj2" fmla="val 22500"/>
                <a:gd name="adj3" fmla="val 22500"/>
              </a:avLst>
            </a:prstGeom>
            <a:solidFill>
              <a:sysClr val="window" lastClr="FFFFFF"/>
            </a:solidFill>
            <a:ln w="25400" cap="flat" cmpd="sng" algn="ctr">
              <a:noFill/>
              <a:prstDash val="solid"/>
            </a:ln>
            <a:effectLst/>
          </p:spPr>
          <p:txBody>
            <a:bodyPr anchor="ctr"/>
            <a:lstStyle/>
            <a:p>
              <a:pPr algn="ctr" defTabSz="914400" fontAlgn="auto">
                <a:spcBef>
                  <a:spcPts val="0"/>
                </a:spcBef>
                <a:spcAft>
                  <a:spcPts val="0"/>
                </a:spcAft>
                <a:defRPr/>
              </a:pPr>
              <a:endParaRPr lang="en-GB" sz="1000" kern="0" dirty="0">
                <a:solidFill>
                  <a:prstClr val="white"/>
                </a:solidFill>
                <a:latin typeface="Calibri"/>
              </a:endParaRPr>
            </a:p>
          </p:txBody>
        </p:sp>
        <p:sp>
          <p:nvSpPr>
            <p:cNvPr id="16" name="TextBox 30"/>
            <p:cNvSpPr txBox="1">
              <a:spLocks noChangeArrowheads="1"/>
            </p:cNvSpPr>
            <p:nvPr/>
          </p:nvSpPr>
          <p:spPr bwMode="auto">
            <a:xfrm>
              <a:off x="-57195" y="5816357"/>
              <a:ext cx="1705838" cy="426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defTabSz="914400" eaLnBrk="1" fontAlgn="auto" hangingPunct="1">
                <a:spcBef>
                  <a:spcPct val="0"/>
                </a:spcBef>
                <a:spcAft>
                  <a:spcPts val="0"/>
                </a:spcAft>
                <a:buFontTx/>
                <a:buNone/>
                <a:defRPr/>
              </a:pPr>
              <a:r>
                <a:rPr lang="en-GB" altLang="en-US" sz="2800" kern="0" dirty="0" smtClean="0">
                  <a:solidFill>
                    <a:prstClr val="white"/>
                  </a:solidFill>
                </a:rPr>
                <a:t>Integration</a:t>
              </a:r>
            </a:p>
          </p:txBody>
        </p:sp>
      </p:grpSp>
      <p:sp>
        <p:nvSpPr>
          <p:cNvPr id="13316" name="Rectangle 3"/>
          <p:cNvSpPr>
            <a:spLocks noChangeArrowheads="1"/>
          </p:cNvSpPr>
          <p:nvPr/>
        </p:nvSpPr>
        <p:spPr bwMode="auto">
          <a:xfrm>
            <a:off x="2722563" y="1150938"/>
            <a:ext cx="6443662"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spcBef>
                <a:spcPct val="0"/>
              </a:spcBef>
              <a:buFontTx/>
              <a:buNone/>
            </a:pPr>
            <a:r>
              <a:rPr lang="en-GB" altLang="en-US" sz="2800">
                <a:cs typeface="Arial" pitchFamily="34" charset="0"/>
              </a:rPr>
              <a:t>The impact of objectives on other public bodies, of other organisation’s and Welsh well-being goals, especially where steps contributing to one objective may be detrimental to another.</a:t>
            </a:r>
          </a:p>
        </p:txBody>
      </p:sp>
      <p:sp>
        <p:nvSpPr>
          <p:cNvPr id="13317" name="Rectangle 9"/>
          <p:cNvSpPr>
            <a:spLocks noChangeArrowheads="1"/>
          </p:cNvSpPr>
          <p:nvPr/>
        </p:nvSpPr>
        <p:spPr bwMode="auto">
          <a:xfrm>
            <a:off x="323850" y="2628900"/>
            <a:ext cx="218916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Font typeface="Arial" pitchFamily="34" charset="0"/>
              <a:buChar char="•"/>
              <a:defRPr sz="3200">
                <a:solidFill>
                  <a:schemeClr val="tx1"/>
                </a:solidFill>
                <a:latin typeface="Arial" pitchFamily="34" charset="0"/>
              </a:defRPr>
            </a:lvl1pPr>
            <a:lvl2pPr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marL="0" lvl="1" algn="ctr" eaLnBrk="1" hangingPunct="1">
              <a:spcBef>
                <a:spcPct val="0"/>
              </a:spcBef>
              <a:spcAft>
                <a:spcPts val="600"/>
              </a:spcAft>
              <a:buFontTx/>
              <a:buNone/>
            </a:pPr>
            <a:r>
              <a:rPr lang="en-GB" altLang="en-US" sz="1800" b="1">
                <a:solidFill>
                  <a:schemeClr val="bg1"/>
                </a:solidFill>
              </a:rPr>
              <a:t>How does this action fit in with economic, social, cultural and environmental aims?</a:t>
            </a:r>
          </a:p>
        </p:txBody>
      </p:sp>
    </p:spTree>
    <p:extLst>
      <p:ext uri="{BB962C8B-B14F-4D97-AF65-F5344CB8AC3E}">
        <p14:creationId xmlns:p14="http://schemas.microsoft.com/office/powerpoint/2010/main" val="27513963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6"/>
          <p:cNvSpPr>
            <a:spLocks noGrp="1"/>
          </p:cNvSpPr>
          <p:nvPr>
            <p:ph idx="4294967295"/>
          </p:nvPr>
        </p:nvSpPr>
        <p:spPr>
          <a:xfrm>
            <a:off x="201613" y="188913"/>
            <a:ext cx="2520950" cy="4156075"/>
          </a:xfrm>
          <a:solidFill>
            <a:srgbClr val="FF0000"/>
          </a:solidFill>
        </p:spPr>
        <p:txBody>
          <a:bodyPr/>
          <a:lstStyle/>
          <a:p>
            <a:pPr marL="0" indent="0">
              <a:buFont typeface="Arial" pitchFamily="34" charset="0"/>
              <a:buNone/>
            </a:pPr>
            <a:r>
              <a:rPr lang="en-GB" altLang="en-US" smtClean="0">
                <a:latin typeface="Arial" pitchFamily="34" charset="0"/>
              </a:rPr>
              <a:t>			</a:t>
            </a:r>
            <a:endParaRPr lang="en-GB" altLang="en-US" sz="4800" smtClean="0">
              <a:latin typeface="Arial" pitchFamily="34" charset="0"/>
            </a:endParaRPr>
          </a:p>
        </p:txBody>
      </p:sp>
      <p:grpSp>
        <p:nvGrpSpPr>
          <p:cNvPr id="14339" name="Group 20"/>
          <p:cNvGrpSpPr>
            <a:grpSpLocks noChangeAspect="1"/>
          </p:cNvGrpSpPr>
          <p:nvPr/>
        </p:nvGrpSpPr>
        <p:grpSpPr bwMode="auto">
          <a:xfrm>
            <a:off x="201613" y="333375"/>
            <a:ext cx="2590800" cy="2160588"/>
            <a:chOff x="3738745" y="4538558"/>
            <a:chExt cx="1995799" cy="1761106"/>
          </a:xfrm>
        </p:grpSpPr>
        <p:sp>
          <p:nvSpPr>
            <p:cNvPr id="12" name="Oval 11"/>
            <p:cNvSpPr>
              <a:spLocks noChangeAspect="1"/>
            </p:cNvSpPr>
            <p:nvPr/>
          </p:nvSpPr>
          <p:spPr>
            <a:xfrm>
              <a:off x="4119072" y="4538558"/>
              <a:ext cx="1181337" cy="1182697"/>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7" name="TextBox 31"/>
            <p:cNvSpPr txBox="1">
              <a:spLocks noChangeArrowheads="1"/>
            </p:cNvSpPr>
            <p:nvPr/>
          </p:nvSpPr>
          <p:spPr bwMode="auto">
            <a:xfrm>
              <a:off x="3738745" y="5873944"/>
              <a:ext cx="1995799" cy="425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defTabSz="914400" eaLnBrk="1" fontAlgn="auto" hangingPunct="1">
                <a:spcBef>
                  <a:spcPct val="0"/>
                </a:spcBef>
                <a:spcAft>
                  <a:spcPts val="0"/>
                </a:spcAft>
                <a:buFontTx/>
                <a:buNone/>
                <a:defRPr/>
              </a:pPr>
              <a:r>
                <a:rPr lang="en-GB" altLang="en-US" sz="2800" kern="0" dirty="0" smtClean="0">
                  <a:solidFill>
                    <a:prstClr val="white"/>
                  </a:solidFill>
                </a:rPr>
                <a:t>Collaboration</a:t>
              </a:r>
            </a:p>
          </p:txBody>
        </p:sp>
        <p:pic>
          <p:nvPicPr>
            <p:cNvPr id="20" name="Picture 8" descr="http://cache4.asset-cache.net/xc/474969417.jpg?v=1&amp;c=IWSAsset&amp;k=2&amp;d=B53F616F4B95E553987AACE7EF34ACB3DDE33C80ABE72AAA0EB38BBB5875BED8"/>
            <p:cNvPicPr>
              <a:picLocks noChangeAspect="1" noChangeArrowheads="1"/>
            </p:cNvPicPr>
            <p:nvPr/>
          </p:nvPicPr>
          <p:blipFill>
            <a:blip r:embed="rId3"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4169156" y="4830073"/>
              <a:ext cx="1026042" cy="781438"/>
            </a:xfrm>
            <a:prstGeom prst="rect">
              <a:avLst/>
            </a:prstGeom>
            <a:noFill/>
            <a:extLst>
              <a:ext uri="{909E8E84-426E-40DD-AFC4-6F175D3DCCD1}">
                <a14:hiddenFill xmlns:a14="http://schemas.microsoft.com/office/drawing/2010/main">
                  <a:solidFill>
                    <a:srgbClr val="FFFFFF"/>
                  </a:solidFill>
                </a14:hiddenFill>
              </a:ext>
            </a:extLst>
          </p:spPr>
        </p:pic>
      </p:grpSp>
      <p:sp>
        <p:nvSpPr>
          <p:cNvPr id="14340" name="Rectangle 2"/>
          <p:cNvSpPr>
            <a:spLocks noChangeArrowheads="1"/>
          </p:cNvSpPr>
          <p:nvPr/>
        </p:nvSpPr>
        <p:spPr bwMode="auto">
          <a:xfrm>
            <a:off x="3059113" y="404813"/>
            <a:ext cx="5761037"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spcBef>
                <a:spcPct val="0"/>
              </a:spcBef>
              <a:buFontTx/>
              <a:buNone/>
            </a:pPr>
            <a:endParaRPr lang="en-GB" altLang="en-US" sz="2800">
              <a:cs typeface="Arial" pitchFamily="34" charset="0"/>
            </a:endParaRPr>
          </a:p>
          <a:p>
            <a:pPr algn="ctr" eaLnBrk="1" hangingPunct="1">
              <a:spcBef>
                <a:spcPct val="0"/>
              </a:spcBef>
              <a:buFontTx/>
              <a:buNone/>
            </a:pPr>
            <a:r>
              <a:rPr lang="en-GB" altLang="en-US" sz="2800">
                <a:cs typeface="Arial" pitchFamily="34" charset="0"/>
              </a:rPr>
              <a:t>Acting in collaboration with any other public body (or different parts of the public body acting together) to meet the public body or another organisation’s well-being objectives</a:t>
            </a:r>
          </a:p>
          <a:p>
            <a:pPr algn="ctr" eaLnBrk="1" hangingPunct="1">
              <a:spcBef>
                <a:spcPct val="0"/>
              </a:spcBef>
              <a:buFontTx/>
              <a:buNone/>
            </a:pPr>
            <a:endParaRPr lang="en-GB" altLang="en-US" sz="1800">
              <a:latin typeface="Calibri" pitchFamily="34" charset="0"/>
            </a:endParaRPr>
          </a:p>
          <a:p>
            <a:pPr algn="ctr" eaLnBrk="1" hangingPunct="1">
              <a:spcBef>
                <a:spcPct val="0"/>
              </a:spcBef>
              <a:buFontTx/>
              <a:buNone/>
            </a:pPr>
            <a:endParaRPr lang="en-GB" altLang="en-US" sz="1800">
              <a:latin typeface="Calibri" pitchFamily="34" charset="0"/>
            </a:endParaRPr>
          </a:p>
          <a:p>
            <a:pPr algn="ctr" eaLnBrk="1" hangingPunct="1">
              <a:spcBef>
                <a:spcPct val="0"/>
              </a:spcBef>
              <a:buFontTx/>
              <a:buNone/>
            </a:pPr>
            <a:endParaRPr lang="en-GB" altLang="en-US" sz="1800">
              <a:latin typeface="Calibri" pitchFamily="34" charset="0"/>
            </a:endParaRPr>
          </a:p>
        </p:txBody>
      </p:sp>
      <p:sp>
        <p:nvSpPr>
          <p:cNvPr id="14341" name="Rectangle 1"/>
          <p:cNvSpPr>
            <a:spLocks noChangeArrowheads="1"/>
          </p:cNvSpPr>
          <p:nvPr/>
        </p:nvSpPr>
        <p:spPr bwMode="auto">
          <a:xfrm>
            <a:off x="201613" y="3141663"/>
            <a:ext cx="24495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spcBef>
                <a:spcPct val="0"/>
              </a:spcBef>
              <a:buFontTx/>
              <a:buNone/>
            </a:pPr>
            <a:r>
              <a:rPr lang="en-GB" altLang="en-US" sz="1800" b="1">
                <a:solidFill>
                  <a:schemeClr val="bg1"/>
                </a:solidFill>
              </a:rPr>
              <a:t>Who else can help or work with us? </a:t>
            </a:r>
            <a:endParaRPr lang="en-GB" altLang="en-US" sz="1800" b="1"/>
          </a:p>
        </p:txBody>
      </p:sp>
    </p:spTree>
    <p:extLst>
      <p:ext uri="{BB962C8B-B14F-4D97-AF65-F5344CB8AC3E}">
        <p14:creationId xmlns:p14="http://schemas.microsoft.com/office/powerpoint/2010/main" val="1063258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idx="4294967295"/>
          </p:nvPr>
        </p:nvSpPr>
        <p:spPr>
          <a:xfrm>
            <a:off x="250825" y="258763"/>
            <a:ext cx="2555875" cy="4249737"/>
          </a:xfrm>
          <a:solidFill>
            <a:srgbClr val="FF0000"/>
          </a:solidFill>
        </p:spPr>
        <p:txBody>
          <a:bodyPr/>
          <a:lstStyle/>
          <a:p>
            <a:pPr algn="l"/>
            <a:r>
              <a:rPr lang="en-GB" altLang="en-US" smtClean="0">
                <a:latin typeface="Arial" pitchFamily="34" charset="0"/>
              </a:rPr>
              <a:t>			</a:t>
            </a:r>
          </a:p>
        </p:txBody>
      </p:sp>
      <p:pic>
        <p:nvPicPr>
          <p:cNvPr id="1536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333375"/>
            <a:ext cx="1633537" cy="154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4" name="Picture 3"/>
          <p:cNvPicPr>
            <a:picLocks noGrp="1" noChangeAspect="1" noChangeArrowheads="1"/>
          </p:cNvPicPr>
          <p:nvPr>
            <p:ph idx="4294967295"/>
          </p:nvPr>
        </p:nvPicPr>
        <p:blipFill>
          <a:blip r:embed="rId4">
            <a:extLst>
              <a:ext uri="{28A0092B-C50C-407E-A947-70E740481C1C}">
                <a14:useLocalDpi xmlns:a14="http://schemas.microsoft.com/office/drawing/2010/main" val="0"/>
              </a:ext>
            </a:extLst>
          </a:blip>
          <a:srcRect/>
          <a:stretch>
            <a:fillRect/>
          </a:stretch>
        </p:blipFill>
        <p:spPr>
          <a:xfrm>
            <a:off x="847725" y="485775"/>
            <a:ext cx="1304925" cy="12430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5" name="Rectangle 3"/>
          <p:cNvSpPr>
            <a:spLocks noChangeArrowheads="1"/>
          </p:cNvSpPr>
          <p:nvPr/>
        </p:nvSpPr>
        <p:spPr bwMode="auto">
          <a:xfrm>
            <a:off x="3201988" y="1182688"/>
            <a:ext cx="5616575"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spcBef>
                <a:spcPct val="0"/>
              </a:spcBef>
              <a:buFontTx/>
              <a:buNone/>
            </a:pPr>
            <a:r>
              <a:rPr lang="en-GB" altLang="en-US" sz="2800"/>
              <a:t>Deploying resources to prevent problems reoccurring or getting worse to meet the public body or other organisation’s well-being objectives.</a:t>
            </a:r>
          </a:p>
        </p:txBody>
      </p:sp>
      <p:pic>
        <p:nvPicPr>
          <p:cNvPr id="1536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05275" y="3276600"/>
            <a:ext cx="93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7"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05275" y="3276600"/>
            <a:ext cx="93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31"/>
          <p:cNvSpPr txBox="1">
            <a:spLocks noChangeArrowheads="1"/>
          </p:cNvSpPr>
          <p:nvPr/>
        </p:nvSpPr>
        <p:spPr bwMode="auto">
          <a:xfrm>
            <a:off x="166688" y="2214563"/>
            <a:ext cx="2590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defTabSz="914400" eaLnBrk="1" fontAlgn="auto" hangingPunct="1">
              <a:spcBef>
                <a:spcPct val="0"/>
              </a:spcBef>
              <a:spcAft>
                <a:spcPts val="0"/>
              </a:spcAft>
              <a:buFontTx/>
              <a:buNone/>
              <a:defRPr/>
            </a:pPr>
            <a:r>
              <a:rPr lang="en-GB" altLang="en-US" sz="2800" kern="0" dirty="0" smtClean="0">
                <a:solidFill>
                  <a:prstClr val="white"/>
                </a:solidFill>
              </a:rPr>
              <a:t>Prevention</a:t>
            </a:r>
          </a:p>
        </p:txBody>
      </p:sp>
      <p:sp>
        <p:nvSpPr>
          <p:cNvPr id="15369" name="Rectangle 1"/>
          <p:cNvSpPr>
            <a:spLocks noChangeArrowheads="1"/>
          </p:cNvSpPr>
          <p:nvPr/>
        </p:nvSpPr>
        <p:spPr bwMode="auto">
          <a:xfrm>
            <a:off x="230188" y="3332163"/>
            <a:ext cx="2527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Font typeface="Arial" pitchFamily="34" charset="0"/>
              <a:buChar char="•"/>
              <a:defRPr sz="3200">
                <a:solidFill>
                  <a:schemeClr val="tx1"/>
                </a:solidFill>
                <a:latin typeface="Arial" pitchFamily="34" charset="0"/>
              </a:defRPr>
            </a:lvl1pPr>
            <a:lvl2pPr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marL="0" lvl="1" algn="ctr" eaLnBrk="1" hangingPunct="1">
              <a:spcBef>
                <a:spcPct val="0"/>
              </a:spcBef>
              <a:spcAft>
                <a:spcPts val="600"/>
              </a:spcAft>
              <a:buFontTx/>
              <a:buNone/>
            </a:pPr>
            <a:r>
              <a:rPr lang="en-GB" altLang="en-US" sz="1800" b="1">
                <a:solidFill>
                  <a:schemeClr val="bg1"/>
                </a:solidFill>
              </a:rPr>
              <a:t>How do we get upstream of this problem?</a:t>
            </a:r>
          </a:p>
        </p:txBody>
      </p:sp>
    </p:spTree>
    <p:extLst>
      <p:ext uri="{BB962C8B-B14F-4D97-AF65-F5344CB8AC3E}">
        <p14:creationId xmlns:p14="http://schemas.microsoft.com/office/powerpoint/2010/main" val="18685725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6"/>
          <p:cNvSpPr>
            <a:spLocks noGrp="1"/>
          </p:cNvSpPr>
          <p:nvPr>
            <p:ph idx="4294967295"/>
          </p:nvPr>
        </p:nvSpPr>
        <p:spPr>
          <a:xfrm>
            <a:off x="250825" y="149225"/>
            <a:ext cx="2520950" cy="4287838"/>
          </a:xfrm>
          <a:solidFill>
            <a:srgbClr val="FF0000"/>
          </a:solidFill>
        </p:spPr>
        <p:txBody>
          <a:bodyPr/>
          <a:lstStyle/>
          <a:p>
            <a:pPr marL="0" indent="0">
              <a:buFont typeface="Arial" pitchFamily="34" charset="0"/>
              <a:buNone/>
            </a:pPr>
            <a:r>
              <a:rPr lang="en-GB" altLang="en-US" smtClean="0">
                <a:latin typeface="Arial" pitchFamily="34" charset="0"/>
              </a:rPr>
              <a:t>			</a:t>
            </a:r>
            <a:endParaRPr lang="en-GB" altLang="en-US" sz="4400" smtClean="0">
              <a:latin typeface="Arial" pitchFamily="34" charset="0"/>
            </a:endParaRPr>
          </a:p>
        </p:txBody>
      </p:sp>
      <p:sp>
        <p:nvSpPr>
          <p:cNvPr id="16387" name="Rectangle 2"/>
          <p:cNvSpPr>
            <a:spLocks noChangeArrowheads="1"/>
          </p:cNvSpPr>
          <p:nvPr/>
        </p:nvSpPr>
        <p:spPr bwMode="auto">
          <a:xfrm>
            <a:off x="3033713" y="1220788"/>
            <a:ext cx="5832475" cy="350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ctr" eaLnBrk="1" hangingPunct="1">
              <a:spcBef>
                <a:spcPct val="0"/>
              </a:spcBef>
              <a:buFontTx/>
              <a:buNone/>
            </a:pPr>
            <a:r>
              <a:rPr lang="en-GB" altLang="en-US" sz="2800">
                <a:cs typeface="Arial" pitchFamily="34" charset="0"/>
              </a:rPr>
              <a:t>The importance of involving others with an interest in achieving Welsh well-being goals and ensuring those persons reflect the diversity of Swansea’s population.</a:t>
            </a:r>
          </a:p>
          <a:p>
            <a:pPr eaLnBrk="1" hangingPunct="1">
              <a:spcBef>
                <a:spcPct val="0"/>
              </a:spcBef>
              <a:buFontTx/>
              <a:buNone/>
            </a:pPr>
            <a:endParaRPr lang="en-GB" altLang="en-US" sz="2800">
              <a:cs typeface="Arial" pitchFamily="34" charset="0"/>
            </a:endParaRPr>
          </a:p>
          <a:p>
            <a:pPr eaLnBrk="1" hangingPunct="1">
              <a:spcBef>
                <a:spcPct val="0"/>
              </a:spcBef>
              <a:buFontTx/>
              <a:buNone/>
            </a:pPr>
            <a:endParaRPr lang="en-GB" altLang="en-US" sz="1800">
              <a:latin typeface="Calibri" pitchFamily="34" charset="0"/>
            </a:endParaRPr>
          </a:p>
          <a:p>
            <a:pPr eaLnBrk="1" hangingPunct="1">
              <a:spcBef>
                <a:spcPct val="0"/>
              </a:spcBef>
              <a:buFontTx/>
              <a:buNone/>
            </a:pPr>
            <a:endParaRPr lang="en-GB" altLang="en-US" sz="1800">
              <a:latin typeface="Calibri" pitchFamily="34" charset="0"/>
            </a:endParaRPr>
          </a:p>
          <a:p>
            <a:pPr eaLnBrk="1" hangingPunct="1">
              <a:spcBef>
                <a:spcPct val="0"/>
              </a:spcBef>
              <a:buFontTx/>
              <a:buNone/>
            </a:pPr>
            <a:endParaRPr lang="en-GB" altLang="en-US" sz="1800">
              <a:latin typeface="Calibri" pitchFamily="34" charset="0"/>
            </a:endParaRPr>
          </a:p>
        </p:txBody>
      </p:sp>
      <p:grpSp>
        <p:nvGrpSpPr>
          <p:cNvPr id="16388" name="Group 20"/>
          <p:cNvGrpSpPr>
            <a:grpSpLocks/>
          </p:cNvGrpSpPr>
          <p:nvPr/>
        </p:nvGrpSpPr>
        <p:grpSpPr bwMode="auto">
          <a:xfrm>
            <a:off x="514350" y="554038"/>
            <a:ext cx="2087563" cy="2246312"/>
            <a:chOff x="5460697" y="4184889"/>
            <a:chExt cx="3217301" cy="3658772"/>
          </a:xfrm>
        </p:grpSpPr>
        <p:sp>
          <p:nvSpPr>
            <p:cNvPr id="10" name="Oval 9"/>
            <p:cNvSpPr>
              <a:spLocks noChangeAspect="1"/>
            </p:cNvSpPr>
            <p:nvPr/>
          </p:nvSpPr>
          <p:spPr>
            <a:xfrm>
              <a:off x="5817903" y="4184889"/>
              <a:ext cx="2346306" cy="2347820"/>
            </a:xfrm>
            <a:prstGeom prst="ellipse">
              <a:avLst/>
            </a:prstGeom>
            <a:noFill/>
            <a:ln w="50800" cap="flat" cmpd="sng" algn="ctr">
              <a:solidFill>
                <a:sysClr val="window" lastClr="FFFFFF"/>
              </a:solidFill>
              <a:prstDash val="solid"/>
            </a:ln>
            <a:effectLst/>
          </p:spPr>
          <p:txBody>
            <a:bodyPr anchor="ctr"/>
            <a:lstStyle/>
            <a:p>
              <a:pPr algn="ctr" defTabSz="914400" fontAlgn="auto">
                <a:spcBef>
                  <a:spcPts val="0"/>
                </a:spcBef>
                <a:spcAft>
                  <a:spcPts val="0"/>
                </a:spcAft>
                <a:defRPr/>
              </a:pPr>
              <a:endParaRPr lang="en-GB" sz="1000" kern="0">
                <a:solidFill>
                  <a:prstClr val="white"/>
                </a:solidFill>
                <a:latin typeface="Calibri"/>
              </a:endParaRPr>
            </a:p>
          </p:txBody>
        </p:sp>
        <p:sp>
          <p:nvSpPr>
            <p:cNvPr id="11" name="TextBox 33"/>
            <p:cNvSpPr txBox="1">
              <a:spLocks noChangeArrowheads="1"/>
            </p:cNvSpPr>
            <p:nvPr/>
          </p:nvSpPr>
          <p:spPr bwMode="auto">
            <a:xfrm>
              <a:off x="5460697" y="6990378"/>
              <a:ext cx="3217301" cy="853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defTabSz="914400" eaLnBrk="1" fontAlgn="auto" hangingPunct="1">
                <a:spcBef>
                  <a:spcPct val="0"/>
                </a:spcBef>
                <a:spcAft>
                  <a:spcPts val="0"/>
                </a:spcAft>
                <a:buFontTx/>
                <a:buNone/>
                <a:defRPr/>
              </a:pPr>
              <a:r>
                <a:rPr lang="en-GB" altLang="en-US" sz="2800" kern="0" dirty="0" smtClean="0">
                  <a:solidFill>
                    <a:prstClr val="white"/>
                  </a:solidFill>
                </a:rPr>
                <a:t>Involvement</a:t>
              </a:r>
            </a:p>
          </p:txBody>
        </p:sp>
        <p:pic>
          <p:nvPicPr>
            <p:cNvPr id="13" name="Picture 4" descr="http://www.kingston.vic.gov.au/files/6ee43be0-0a75-4dac-916f-a22f00bab827/hands_silhouettes.png"/>
            <p:cNvPicPr preferRelativeResize="0">
              <a:picLocks noChangeArrowheads="1"/>
            </p:cNvPicPr>
            <p:nvPr/>
          </p:nvPicPr>
          <p:blipFill>
            <a:blip r:embed="rId3" cstate="print">
              <a:duotone>
                <a:prstClr val="black"/>
                <a:sysClr val="windowText" lastClr="000000">
                  <a:lumMod val="50000"/>
                  <a:lumOff val="50000"/>
                  <a:tint val="45000"/>
                  <a:satMod val="400000"/>
                </a:sysClr>
              </a:duotone>
              <a:extLst>
                <a:ext uri="{28A0092B-C50C-407E-A947-70E740481C1C}">
                  <a14:useLocalDpi xmlns:a14="http://schemas.microsoft.com/office/drawing/2010/main" val="0"/>
                </a:ext>
              </a:extLst>
            </a:blip>
            <a:srcRect/>
            <a:stretch>
              <a:fillRect/>
            </a:stretch>
          </p:blipFill>
          <p:spPr bwMode="auto">
            <a:xfrm>
              <a:off x="6132585" y="4781491"/>
              <a:ext cx="1716258" cy="996162"/>
            </a:xfrm>
            <a:prstGeom prst="rect">
              <a:avLst/>
            </a:prstGeom>
            <a:noFill/>
            <a:extLst>
              <a:ext uri="{909E8E84-426E-40DD-AFC4-6F175D3DCCD1}">
                <a14:hiddenFill xmlns:a14="http://schemas.microsoft.com/office/drawing/2010/main">
                  <a:solidFill>
                    <a:srgbClr val="FFFFFF"/>
                  </a:solidFill>
                </a14:hiddenFill>
              </a:ext>
            </a:extLst>
          </p:spPr>
        </p:pic>
      </p:grpSp>
      <p:sp>
        <p:nvSpPr>
          <p:cNvPr id="16389" name="Rectangle 1"/>
          <p:cNvSpPr>
            <a:spLocks noChangeArrowheads="1"/>
          </p:cNvSpPr>
          <p:nvPr/>
        </p:nvSpPr>
        <p:spPr bwMode="auto">
          <a:xfrm>
            <a:off x="352425" y="3278188"/>
            <a:ext cx="24098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Font typeface="Arial" pitchFamily="34" charset="0"/>
              <a:buChar char="•"/>
              <a:defRPr sz="3200">
                <a:solidFill>
                  <a:schemeClr val="tx1"/>
                </a:solidFill>
                <a:latin typeface="Arial" pitchFamily="34" charset="0"/>
              </a:defRPr>
            </a:lvl1pPr>
            <a:lvl2pPr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marL="0" lvl="1" algn="ctr" eaLnBrk="1" hangingPunct="1">
              <a:spcBef>
                <a:spcPct val="0"/>
              </a:spcBef>
              <a:spcAft>
                <a:spcPts val="600"/>
              </a:spcAft>
              <a:buFontTx/>
              <a:buNone/>
            </a:pPr>
            <a:r>
              <a:rPr lang="en-GB" altLang="en-US" sz="1800" b="1">
                <a:solidFill>
                  <a:schemeClr val="bg1"/>
                </a:solidFill>
              </a:rPr>
              <a:t>How do I involve stakeholders, meaningfully?</a:t>
            </a:r>
          </a:p>
        </p:txBody>
      </p:sp>
    </p:spTree>
    <p:extLst>
      <p:ext uri="{BB962C8B-B14F-4D97-AF65-F5344CB8AC3E}">
        <p14:creationId xmlns:p14="http://schemas.microsoft.com/office/powerpoint/2010/main" val="206966176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to You!</a:t>
            </a:r>
            <a:endParaRPr lang="en-GB" dirty="0"/>
          </a:p>
        </p:txBody>
      </p:sp>
      <p:sp>
        <p:nvSpPr>
          <p:cNvPr id="3" name="Content Placeholder 2"/>
          <p:cNvSpPr>
            <a:spLocks noGrp="1"/>
          </p:cNvSpPr>
          <p:nvPr>
            <p:ph idx="1"/>
          </p:nvPr>
        </p:nvSpPr>
        <p:spPr/>
        <p:txBody>
          <a:bodyPr/>
          <a:lstStyle/>
          <a:p>
            <a:pPr marL="0" indent="0" algn="ctr">
              <a:buFont typeface="Arial" pitchFamily="34" charset="0"/>
              <a:buNone/>
            </a:pPr>
            <a:r>
              <a:rPr lang="en-GB" altLang="en-US" sz="2000" i="1" dirty="0" smtClean="0">
                <a:latin typeface="Arial" pitchFamily="34" charset="0"/>
              </a:rPr>
              <a:t>“</a:t>
            </a:r>
            <a:r>
              <a:rPr lang="en-GB" altLang="en-US" sz="2000" i="1" dirty="0">
                <a:latin typeface="Arial" pitchFamily="34" charset="0"/>
              </a:rPr>
              <a:t>Sustainable Development principle – acting in a manner which seeks to ensure that the needs of the present are met without compromising the ability of future generations to meet their own needs</a:t>
            </a:r>
            <a:r>
              <a:rPr lang="en-GB" altLang="en-US" sz="2000" i="1" dirty="0" smtClean="0">
                <a:latin typeface="Arial" pitchFamily="34" charset="0"/>
              </a:rPr>
              <a:t>.”</a:t>
            </a:r>
            <a:endParaRPr lang="en-GB" dirty="0"/>
          </a:p>
          <a:p>
            <a:r>
              <a:rPr lang="en-GB" dirty="0" smtClean="0"/>
              <a:t>Do you feel these 5 behaviours which together express the sustainable development principle in practice?</a:t>
            </a:r>
          </a:p>
          <a:p>
            <a:r>
              <a:rPr lang="en-GB" dirty="0" smtClean="0"/>
              <a:t>Do you think based on your experience of public services they will be a challenge?</a:t>
            </a:r>
          </a:p>
          <a:p>
            <a:pPr marL="0" indent="0">
              <a:buNone/>
            </a:pPr>
            <a:endParaRPr lang="en-GB" dirty="0"/>
          </a:p>
        </p:txBody>
      </p:sp>
    </p:spTree>
    <p:extLst>
      <p:ext uri="{BB962C8B-B14F-4D97-AF65-F5344CB8AC3E}">
        <p14:creationId xmlns:p14="http://schemas.microsoft.com/office/powerpoint/2010/main" val="10911186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tanya.nash\Downloads\future-generations-goals-eng_0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6833" y="857091"/>
            <a:ext cx="5010334" cy="49852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1520" y="122810"/>
            <a:ext cx="3456384" cy="1938992"/>
          </a:xfrm>
          <a:prstGeom prst="rect">
            <a:avLst/>
          </a:prstGeom>
          <a:noFill/>
        </p:spPr>
        <p:txBody>
          <a:bodyPr wrap="square" rtlCol="0">
            <a:spAutoFit/>
          </a:bodyPr>
          <a:lstStyle/>
          <a:p>
            <a:r>
              <a:rPr lang="en-GB" sz="4000" dirty="0" smtClean="0"/>
              <a:t>The National Wellbeing Goals</a:t>
            </a:r>
            <a:endParaRPr lang="en-GB" sz="40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tanya.nash\Downloads\future-generations-goals-eng_0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49" y="995081"/>
            <a:ext cx="5010334" cy="498528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23928" y="122810"/>
            <a:ext cx="4968552" cy="1015663"/>
          </a:xfrm>
          <a:prstGeom prst="rect">
            <a:avLst/>
          </a:prstGeom>
          <a:noFill/>
        </p:spPr>
        <p:txBody>
          <a:bodyPr wrap="square" rtlCol="0">
            <a:spAutoFit/>
          </a:bodyPr>
          <a:lstStyle/>
          <a:p>
            <a:r>
              <a:rPr lang="en-GB" sz="2000" dirty="0" smtClean="0"/>
              <a:t>Goal descriptors define </a:t>
            </a:r>
            <a:r>
              <a:rPr lang="en-GB" sz="2000" dirty="0"/>
              <a:t>the goals </a:t>
            </a:r>
            <a:r>
              <a:rPr lang="en-GB" sz="2000" dirty="0" smtClean="0"/>
              <a:t>in law:</a:t>
            </a:r>
          </a:p>
          <a:p>
            <a:r>
              <a:rPr lang="en-GB" sz="2000" dirty="0" smtClean="0"/>
              <a:t>e.g. A Prosperous Wales</a:t>
            </a:r>
          </a:p>
          <a:p>
            <a:endParaRPr lang="en-GB" sz="2000" dirty="0"/>
          </a:p>
        </p:txBody>
      </p:sp>
      <p:sp>
        <p:nvSpPr>
          <p:cNvPr id="3" name="TextBox 2"/>
          <p:cNvSpPr txBox="1"/>
          <p:nvPr/>
        </p:nvSpPr>
        <p:spPr>
          <a:xfrm>
            <a:off x="5179582" y="1340768"/>
            <a:ext cx="3640889" cy="4391333"/>
          </a:xfrm>
          <a:prstGeom prst="rect">
            <a:avLst/>
          </a:prstGeom>
          <a:noFill/>
        </p:spPr>
        <p:txBody>
          <a:bodyPr wrap="square" rtlCol="0">
            <a:spAutoFit/>
          </a:bodyPr>
          <a:lstStyle/>
          <a:p>
            <a:pPr algn="ctr"/>
            <a:r>
              <a:rPr lang="en-GB" dirty="0"/>
              <a:t>‘</a:t>
            </a:r>
            <a:r>
              <a:rPr lang="en-GB" i="1" dirty="0"/>
              <a:t>An </a:t>
            </a:r>
            <a:r>
              <a:rPr lang="en-GB" i="1" dirty="0">
                <a:solidFill>
                  <a:srgbClr val="FF0000"/>
                </a:solidFill>
              </a:rPr>
              <a:t>innovative, productive and low carbon </a:t>
            </a:r>
            <a:r>
              <a:rPr lang="en-GB" i="1" dirty="0"/>
              <a:t>society which recognises the </a:t>
            </a:r>
            <a:r>
              <a:rPr lang="en-GB" i="1" dirty="0">
                <a:solidFill>
                  <a:srgbClr val="FF0000"/>
                </a:solidFill>
              </a:rPr>
              <a:t>limits of the global environment</a:t>
            </a:r>
            <a:r>
              <a:rPr lang="en-GB" i="1" dirty="0"/>
              <a:t> and therefore uses </a:t>
            </a:r>
            <a:r>
              <a:rPr lang="en-GB" i="1" dirty="0">
                <a:solidFill>
                  <a:srgbClr val="FF0000"/>
                </a:solidFill>
              </a:rPr>
              <a:t>resources efficiently and proportionately (including acting on climate change); </a:t>
            </a:r>
            <a:r>
              <a:rPr lang="en-GB" i="1" dirty="0"/>
              <a:t>and which develops a skilled and well-educated population in an economy which generates wealth and provides employment opportunities, allowing people to take advantage of wealth generated through securing decent work’</a:t>
            </a:r>
            <a:endParaRPr lang="en-GB" dirty="0"/>
          </a:p>
        </p:txBody>
      </p:sp>
      <p:pic>
        <p:nvPicPr>
          <p:cNvPr id="2050" name="Picture 2" descr="C:\Users\tanya.nash\Downloads\Challeng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182" y="2052800"/>
            <a:ext cx="5166400" cy="275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37030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050" y="-100013"/>
            <a:ext cx="9658350" cy="6958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32989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to you!</a:t>
            </a:r>
            <a:endParaRPr lang="en-GB" dirty="0"/>
          </a:p>
        </p:txBody>
      </p:sp>
      <p:sp>
        <p:nvSpPr>
          <p:cNvPr id="3" name="Content Placeholder 2"/>
          <p:cNvSpPr>
            <a:spLocks noGrp="1"/>
          </p:cNvSpPr>
          <p:nvPr>
            <p:ph idx="1"/>
          </p:nvPr>
        </p:nvSpPr>
        <p:spPr>
          <a:xfrm>
            <a:off x="457200" y="1196752"/>
            <a:ext cx="8229600" cy="3024411"/>
          </a:xfrm>
        </p:spPr>
        <p:txBody>
          <a:bodyPr/>
          <a:lstStyle/>
          <a:p>
            <a:pPr marL="0" indent="0">
              <a:buNone/>
            </a:pPr>
            <a:r>
              <a:rPr lang="en-GB" sz="2800" dirty="0" smtClean="0"/>
              <a:t>Think of  a Council service/function/policy commitment?</a:t>
            </a:r>
          </a:p>
          <a:p>
            <a:pPr marL="0" indent="0">
              <a:buNone/>
            </a:pPr>
            <a:r>
              <a:rPr lang="en-GB" sz="2800" dirty="0" smtClean="0"/>
              <a:t>How </a:t>
            </a:r>
            <a:r>
              <a:rPr lang="en-GB" sz="2800" dirty="0"/>
              <a:t>could this service maximise its contribution to each of </a:t>
            </a:r>
            <a:r>
              <a:rPr lang="en-GB" sz="2800" dirty="0" smtClean="0"/>
              <a:t>the well-being goal?</a:t>
            </a:r>
            <a:endParaRPr lang="en-GB" sz="2800" dirty="0"/>
          </a:p>
          <a:p>
            <a:r>
              <a:rPr lang="en-GB" sz="2400" dirty="0"/>
              <a:t>HINT – think about the descriptors rather than the headlines?</a:t>
            </a:r>
          </a:p>
          <a:p>
            <a:r>
              <a:rPr lang="en-GB" sz="2400" dirty="0"/>
              <a:t>HINT - How could working differently using the ways of working help?</a:t>
            </a:r>
          </a:p>
          <a:p>
            <a:r>
              <a:rPr lang="en-GB" sz="2400" dirty="0"/>
              <a:t>HINT – What </a:t>
            </a:r>
            <a:r>
              <a:rPr lang="en-GB" sz="2400" dirty="0" smtClean="0"/>
              <a:t>else could </a:t>
            </a:r>
            <a:r>
              <a:rPr lang="en-GB" sz="2400" dirty="0"/>
              <a:t>be taken into account, </a:t>
            </a:r>
            <a:r>
              <a:rPr lang="en-GB" sz="2400" dirty="0" smtClean="0"/>
              <a:t>e.g. </a:t>
            </a:r>
            <a:r>
              <a:rPr lang="en-GB" sz="2400" dirty="0"/>
              <a:t>others in the private, public, third sector</a:t>
            </a:r>
            <a:r>
              <a:rPr lang="en-GB" sz="2400" dirty="0" smtClean="0"/>
              <a:t>?</a:t>
            </a:r>
          </a:p>
          <a:p>
            <a:r>
              <a:rPr lang="en-GB" sz="2400" dirty="0" smtClean="0"/>
              <a:t>HINT -  Does it help or hinder the goal?</a:t>
            </a:r>
            <a:endParaRPr lang="en-GB" sz="2400" dirty="0"/>
          </a:p>
          <a:p>
            <a:endParaRPr lang="en-GB" dirty="0"/>
          </a:p>
        </p:txBody>
      </p:sp>
    </p:spTree>
    <p:extLst>
      <p:ext uri="{BB962C8B-B14F-4D97-AF65-F5344CB8AC3E}">
        <p14:creationId xmlns:p14="http://schemas.microsoft.com/office/powerpoint/2010/main" val="25314389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0" descr="http://www.inta-aivn.org/images/images/stories/inta-aivn/activities/exchange/communities/Icons/icon_meeting.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47788" y="2586469"/>
            <a:ext cx="648424" cy="648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68660"/>
            <a:ext cx="8352928" cy="63392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390706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726" y="188640"/>
            <a:ext cx="853242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911106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425575"/>
          </a:xfrm>
          <a:prstGeom prst="rect">
            <a:avLst/>
          </a:prstGeom>
        </p:spPr>
        <p:txBody>
          <a:bodyPr/>
          <a:lst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altLang="en-US" kern="0" dirty="0" smtClean="0"/>
              <a:t>The Act’s requirements for the PSB</a:t>
            </a:r>
            <a:endParaRPr lang="en-GB" kern="0" dirty="0" smtClean="0"/>
          </a:p>
        </p:txBody>
      </p:sp>
      <p:sp>
        <p:nvSpPr>
          <p:cNvPr id="22531" name="Content Placeholder 2"/>
          <p:cNvSpPr txBox="1">
            <a:spLocks/>
          </p:cNvSpPr>
          <p:nvPr/>
        </p:nvSpPr>
        <p:spPr bwMode="auto">
          <a:xfrm>
            <a:off x="250825" y="1557338"/>
            <a:ext cx="8569325"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en-GB" altLang="en-US" sz="2800" b="1" dirty="0"/>
              <a:t>“Each PSB must improve the economic, social , environmental and cultural well-being of its area by working to achieve the well-being goals” by:</a:t>
            </a:r>
          </a:p>
          <a:p>
            <a:pPr algn="ctr" eaLnBrk="1" hangingPunct="1">
              <a:buFontTx/>
              <a:buNone/>
            </a:pPr>
            <a:endParaRPr lang="en-GB" altLang="en-US" sz="900" dirty="0"/>
          </a:p>
          <a:p>
            <a:pPr marL="180000" indent="-180000" eaLnBrk="1" hangingPunct="1">
              <a:spcAft>
                <a:spcPts val="1200"/>
              </a:spcAft>
              <a:buFontTx/>
              <a:buAutoNum type="arabicPeriod"/>
            </a:pPr>
            <a:r>
              <a:rPr lang="en-GB" altLang="en-US" sz="2400" dirty="0"/>
              <a:t>Assessing the state of the economic, social , environmental and cultural well-being of its </a:t>
            </a:r>
            <a:r>
              <a:rPr lang="en-GB" altLang="en-US" sz="2400" dirty="0" smtClean="0"/>
              <a:t>area- </a:t>
            </a:r>
            <a:r>
              <a:rPr lang="en-GB" altLang="en-US" sz="2400" b="1" dirty="0" smtClean="0"/>
              <a:t>Wellbeing Assessment</a:t>
            </a:r>
            <a:endParaRPr lang="en-GB" altLang="en-US" sz="2400" b="1" dirty="0"/>
          </a:p>
          <a:p>
            <a:pPr marL="180000" indent="-180000" eaLnBrk="1" hangingPunct="1">
              <a:spcAft>
                <a:spcPts val="1200"/>
              </a:spcAft>
              <a:buFontTx/>
              <a:buAutoNum type="arabicPeriod"/>
            </a:pPr>
            <a:r>
              <a:rPr lang="en-GB" altLang="en-US" sz="2400" b="1" dirty="0"/>
              <a:t>Setting objectives </a:t>
            </a:r>
            <a:r>
              <a:rPr lang="en-GB" altLang="en-US" sz="2400" dirty="0"/>
              <a:t>designed to </a:t>
            </a:r>
            <a:r>
              <a:rPr lang="en-GB" altLang="en-US" sz="2400" dirty="0" smtClean="0"/>
              <a:t>maximise </a:t>
            </a:r>
            <a:r>
              <a:rPr lang="en-GB" altLang="en-US" sz="2400" dirty="0"/>
              <a:t>the PSBs contribution to the goals</a:t>
            </a:r>
          </a:p>
          <a:p>
            <a:pPr marL="180000" indent="-180000" eaLnBrk="1" hangingPunct="1">
              <a:spcAft>
                <a:spcPts val="1200"/>
              </a:spcAft>
              <a:buFontTx/>
              <a:buAutoNum type="arabicPeriod"/>
            </a:pPr>
            <a:r>
              <a:rPr lang="en-GB" altLang="en-US" sz="2400" dirty="0"/>
              <a:t>Publishing a </a:t>
            </a:r>
            <a:r>
              <a:rPr lang="en-GB" altLang="en-US" sz="2400" b="1" dirty="0"/>
              <a:t>Local Well-being </a:t>
            </a:r>
            <a:r>
              <a:rPr lang="en-GB" altLang="en-US" sz="2400" b="1" dirty="0" smtClean="0"/>
              <a:t>Plan</a:t>
            </a:r>
          </a:p>
          <a:p>
            <a:pPr marL="180000" indent="-180000" eaLnBrk="1" hangingPunct="1">
              <a:spcAft>
                <a:spcPts val="1200"/>
              </a:spcAft>
              <a:buFontTx/>
              <a:buAutoNum type="arabicPeriod"/>
            </a:pPr>
            <a:r>
              <a:rPr lang="en-GB" altLang="en-US" sz="2400" b="1" kern="0" dirty="0"/>
              <a:t>Annual </a:t>
            </a:r>
            <a:r>
              <a:rPr lang="en-GB" altLang="en-US" sz="2400" b="1" kern="0" dirty="0" smtClean="0"/>
              <a:t>report</a:t>
            </a:r>
            <a:endParaRPr lang="en-GB" altLang="en-US" sz="2400" b="1" kern="0" dirty="0"/>
          </a:p>
          <a:p>
            <a:pPr marL="180000" indent="-180000" eaLnBrk="1" hangingPunct="1">
              <a:spcAft>
                <a:spcPts val="1200"/>
              </a:spcAft>
              <a:buFontTx/>
              <a:buAutoNum type="arabicPeriod"/>
            </a:pPr>
            <a:endParaRPr lang="en-GB" altLang="en-US" sz="2400" b="1" dirty="0"/>
          </a:p>
          <a:p>
            <a:pPr eaLnBrk="1" hangingPunct="1">
              <a:buNone/>
            </a:pPr>
            <a:endParaRPr lang="en-GB" altLang="en-US" sz="2400" dirty="0"/>
          </a:p>
          <a:p>
            <a:pPr eaLnBrk="1" hangingPunct="1">
              <a:buFontTx/>
              <a:buNone/>
            </a:pPr>
            <a:endParaRPr lang="en-GB" altLang="en-US" sz="2400" dirty="0"/>
          </a:p>
        </p:txBody>
      </p:sp>
    </p:spTree>
    <p:extLst>
      <p:ext uri="{BB962C8B-B14F-4D97-AF65-F5344CB8AC3E}">
        <p14:creationId xmlns:p14="http://schemas.microsoft.com/office/powerpoint/2010/main" val="59652352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Rectangle 103"/>
          <p:cNvSpPr/>
          <p:nvPr/>
        </p:nvSpPr>
        <p:spPr>
          <a:xfrm>
            <a:off x="-300038" y="1565275"/>
            <a:ext cx="9721851" cy="43815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105" name="Rectangle 104"/>
          <p:cNvSpPr/>
          <p:nvPr/>
        </p:nvSpPr>
        <p:spPr>
          <a:xfrm>
            <a:off x="-293688" y="4568825"/>
            <a:ext cx="9720263" cy="400050"/>
          </a:xfrm>
          <a:prstGeom prst="rect">
            <a:avLst/>
          </a:prstGeom>
          <a:solidFill>
            <a:srgbClr val="FF99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106" name="Rectangle 105"/>
          <p:cNvSpPr/>
          <p:nvPr/>
        </p:nvSpPr>
        <p:spPr>
          <a:xfrm>
            <a:off x="-457072" y="2003425"/>
            <a:ext cx="9647238" cy="13081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108" name="Rectangle 107"/>
          <p:cNvSpPr/>
          <p:nvPr/>
        </p:nvSpPr>
        <p:spPr>
          <a:xfrm>
            <a:off x="-325438" y="6002338"/>
            <a:ext cx="9747251" cy="882650"/>
          </a:xfrm>
          <a:prstGeom prst="rect">
            <a:avLst/>
          </a:prstGeom>
          <a:solidFill>
            <a:srgbClr val="8A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111" name="Rectangle 110"/>
          <p:cNvSpPr/>
          <p:nvPr/>
        </p:nvSpPr>
        <p:spPr>
          <a:xfrm>
            <a:off x="-306388" y="3829050"/>
            <a:ext cx="9728201" cy="752475"/>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200">
              <a:solidFill>
                <a:prstClr val="white"/>
              </a:solidFill>
            </a:endParaRPr>
          </a:p>
        </p:txBody>
      </p:sp>
      <p:sp>
        <p:nvSpPr>
          <p:cNvPr id="116" name="Rectangle 115"/>
          <p:cNvSpPr/>
          <p:nvPr/>
        </p:nvSpPr>
        <p:spPr>
          <a:xfrm>
            <a:off x="-374650" y="2511425"/>
            <a:ext cx="9796463" cy="1317625"/>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4104" name="TextBox 11"/>
          <p:cNvSpPr txBox="1">
            <a:spLocks noChangeArrowheads="1"/>
          </p:cNvSpPr>
          <p:nvPr/>
        </p:nvSpPr>
        <p:spPr bwMode="auto">
          <a:xfrm>
            <a:off x="1727200" y="2106613"/>
            <a:ext cx="51212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GB" altLang="en-US" sz="1400" b="1">
                <a:solidFill>
                  <a:srgbClr val="FFFFFF"/>
                </a:solidFill>
                <a:latin typeface="Calibri" pitchFamily="34" charset="0"/>
              </a:rPr>
              <a:t>Duty: Each public body must carry out sustainable development</a:t>
            </a:r>
          </a:p>
        </p:txBody>
      </p:sp>
      <p:sp>
        <p:nvSpPr>
          <p:cNvPr id="118" name="Rounded Rectangle 117"/>
          <p:cNvSpPr/>
          <p:nvPr/>
        </p:nvSpPr>
        <p:spPr>
          <a:xfrm>
            <a:off x="5978525" y="2930525"/>
            <a:ext cx="2520950" cy="792163"/>
          </a:xfrm>
          <a:prstGeom prst="roundRect">
            <a:avLst/>
          </a:prstGeom>
          <a:solidFill>
            <a:schemeClr val="bg1">
              <a:lumMod val="75000"/>
            </a:schemeClr>
          </a:solidFill>
          <a:ln w="12700">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200" dirty="0">
              <a:solidFill>
                <a:prstClr val="black"/>
              </a:solidFill>
            </a:endParaRPr>
          </a:p>
        </p:txBody>
      </p:sp>
      <p:sp>
        <p:nvSpPr>
          <p:cNvPr id="4106" name="TextBox 66"/>
          <p:cNvSpPr txBox="1">
            <a:spLocks noChangeArrowheads="1"/>
          </p:cNvSpPr>
          <p:nvPr/>
        </p:nvSpPr>
        <p:spPr bwMode="auto">
          <a:xfrm>
            <a:off x="17463" y="2498725"/>
            <a:ext cx="2936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WHO</a:t>
            </a:r>
          </a:p>
          <a:p>
            <a:pPr eaLnBrk="1" hangingPunct="1">
              <a:spcBef>
                <a:spcPct val="0"/>
              </a:spcBef>
              <a:buFontTx/>
              <a:buNone/>
            </a:pPr>
            <a:r>
              <a:rPr lang="en-GB" altLang="en-US" sz="1200">
                <a:solidFill>
                  <a:srgbClr val="FFFFFF"/>
                </a:solidFill>
                <a:latin typeface="Calibri" pitchFamily="34" charset="0"/>
                <a:cs typeface="Arial" pitchFamily="34" charset="0"/>
              </a:rPr>
              <a:t>Public Service Organisations:</a:t>
            </a:r>
          </a:p>
        </p:txBody>
      </p:sp>
      <p:sp>
        <p:nvSpPr>
          <p:cNvPr id="4107" name="Rectangle 21"/>
          <p:cNvSpPr>
            <a:spLocks noChangeArrowheads="1"/>
          </p:cNvSpPr>
          <p:nvPr/>
        </p:nvSpPr>
        <p:spPr bwMode="auto">
          <a:xfrm>
            <a:off x="-84138" y="115888"/>
            <a:ext cx="9144001"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GB" altLang="en-US" sz="2000" b="1">
                <a:solidFill>
                  <a:srgbClr val="FFFFFF"/>
                </a:solidFill>
                <a:latin typeface="Calibri" pitchFamily="34" charset="0"/>
              </a:rPr>
              <a:t>Well-being of Future Generations (Wales) Bill - Architecture</a:t>
            </a:r>
          </a:p>
        </p:txBody>
      </p:sp>
      <p:sp>
        <p:nvSpPr>
          <p:cNvPr id="4108" name="TextBox 123"/>
          <p:cNvSpPr txBox="1">
            <a:spLocks noChangeArrowheads="1"/>
          </p:cNvSpPr>
          <p:nvPr/>
        </p:nvSpPr>
        <p:spPr bwMode="auto">
          <a:xfrm>
            <a:off x="2247900" y="4268788"/>
            <a:ext cx="94615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Long-term</a:t>
            </a:r>
          </a:p>
        </p:txBody>
      </p:sp>
      <p:grpSp>
        <p:nvGrpSpPr>
          <p:cNvPr id="4109" name="Group 124"/>
          <p:cNvGrpSpPr>
            <a:grpSpLocks/>
          </p:cNvGrpSpPr>
          <p:nvPr/>
        </p:nvGrpSpPr>
        <p:grpSpPr bwMode="auto">
          <a:xfrm>
            <a:off x="3446463" y="3914775"/>
            <a:ext cx="406400" cy="320675"/>
            <a:chOff x="3273738" y="4126851"/>
            <a:chExt cx="589551" cy="460782"/>
          </a:xfrm>
        </p:grpSpPr>
        <p:sp>
          <p:nvSpPr>
            <p:cNvPr id="128" name="Oval 127"/>
            <p:cNvSpPr>
              <a:spLocks noChangeAspect="1"/>
            </p:cNvSpPr>
            <p:nvPr/>
          </p:nvSpPr>
          <p:spPr>
            <a:xfrm>
              <a:off x="3273738" y="4126851"/>
              <a:ext cx="589551" cy="460782"/>
            </a:xfrm>
            <a:prstGeom prst="ellipse">
              <a:avLst/>
            </a:pr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sp>
          <p:nvSpPr>
            <p:cNvPr id="129" name="Quad Arrow 128"/>
            <p:cNvSpPr/>
            <p:nvPr/>
          </p:nvSpPr>
          <p:spPr>
            <a:xfrm>
              <a:off x="3322099" y="4165630"/>
              <a:ext cx="492828" cy="371818"/>
            </a:xfrm>
            <a:prstGeom prst="quadArrow">
              <a:avLst>
                <a:gd name="adj1" fmla="val 22500"/>
                <a:gd name="adj2" fmla="val 22500"/>
                <a:gd name="adj3" fmla="val 225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grpSp>
      <p:sp>
        <p:nvSpPr>
          <p:cNvPr id="4110" name="TextBox 129"/>
          <p:cNvSpPr txBox="1">
            <a:spLocks noChangeArrowheads="1"/>
          </p:cNvSpPr>
          <p:nvPr/>
        </p:nvSpPr>
        <p:spPr bwMode="auto">
          <a:xfrm>
            <a:off x="3273425" y="4295775"/>
            <a:ext cx="9461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Integration</a:t>
            </a:r>
          </a:p>
        </p:txBody>
      </p:sp>
      <p:sp>
        <p:nvSpPr>
          <p:cNvPr id="4111" name="TextBox 130"/>
          <p:cNvSpPr txBox="1">
            <a:spLocks noChangeArrowheads="1"/>
          </p:cNvSpPr>
          <p:nvPr/>
        </p:nvSpPr>
        <p:spPr bwMode="auto">
          <a:xfrm>
            <a:off x="4203700" y="4275138"/>
            <a:ext cx="1106488"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Collaboration</a:t>
            </a:r>
          </a:p>
        </p:txBody>
      </p:sp>
      <p:sp>
        <p:nvSpPr>
          <p:cNvPr id="4112" name="TextBox 131"/>
          <p:cNvSpPr txBox="1">
            <a:spLocks noChangeArrowheads="1"/>
          </p:cNvSpPr>
          <p:nvPr/>
        </p:nvSpPr>
        <p:spPr bwMode="auto">
          <a:xfrm>
            <a:off x="6138863" y="4262438"/>
            <a:ext cx="11049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Prevention</a:t>
            </a:r>
          </a:p>
        </p:txBody>
      </p:sp>
      <p:sp>
        <p:nvSpPr>
          <p:cNvPr id="4113" name="TextBox 132"/>
          <p:cNvSpPr txBox="1">
            <a:spLocks noChangeArrowheads="1"/>
          </p:cNvSpPr>
          <p:nvPr/>
        </p:nvSpPr>
        <p:spPr bwMode="auto">
          <a:xfrm>
            <a:off x="5205413" y="4276725"/>
            <a:ext cx="1106487"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Involvement</a:t>
            </a:r>
          </a:p>
        </p:txBody>
      </p:sp>
      <p:grpSp>
        <p:nvGrpSpPr>
          <p:cNvPr id="4114" name="Group 133"/>
          <p:cNvGrpSpPr>
            <a:grpSpLocks/>
          </p:cNvGrpSpPr>
          <p:nvPr/>
        </p:nvGrpSpPr>
        <p:grpSpPr bwMode="auto">
          <a:xfrm>
            <a:off x="4360863" y="3911600"/>
            <a:ext cx="395287" cy="363538"/>
            <a:chOff x="4295353" y="4126851"/>
            <a:chExt cx="589551" cy="460782"/>
          </a:xfrm>
        </p:grpSpPr>
        <p:sp>
          <p:nvSpPr>
            <p:cNvPr id="135" name="Oval 134"/>
            <p:cNvSpPr>
              <a:spLocks noChangeAspect="1"/>
            </p:cNvSpPr>
            <p:nvPr/>
          </p:nvSpPr>
          <p:spPr>
            <a:xfrm>
              <a:off x="4295353" y="4126851"/>
              <a:ext cx="589551" cy="460782"/>
            </a:xfrm>
            <a:prstGeom prst="ellipse">
              <a:avLst/>
            </a:pr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pic>
          <p:nvPicPr>
            <p:cNvPr id="4197" name="Picture 8" descr="http://cache4.asset-cache.net/xc/474969417.jpg?v=1&amp;c=IWSAsset&amp;k=2&amp;d=B53F616F4B95E553987AACE7EF34ACB3DDE33C80ABE72AAA0EB38BBB5875BED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3831" y="4253150"/>
              <a:ext cx="561464" cy="308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115" name="Group 136"/>
          <p:cNvGrpSpPr>
            <a:grpSpLocks/>
          </p:cNvGrpSpPr>
          <p:nvPr/>
        </p:nvGrpSpPr>
        <p:grpSpPr bwMode="auto">
          <a:xfrm>
            <a:off x="6305550" y="3903663"/>
            <a:ext cx="434975" cy="350837"/>
            <a:chOff x="6331313" y="4116067"/>
            <a:chExt cx="589551" cy="460781"/>
          </a:xfrm>
        </p:grpSpPr>
        <p:sp>
          <p:nvSpPr>
            <p:cNvPr id="138" name="Oval 137"/>
            <p:cNvSpPr>
              <a:spLocks noChangeAspect="1"/>
            </p:cNvSpPr>
            <p:nvPr/>
          </p:nvSpPr>
          <p:spPr>
            <a:xfrm>
              <a:off x="6331313" y="4116067"/>
              <a:ext cx="589551" cy="460781"/>
            </a:xfrm>
            <a:prstGeom prst="ellipse">
              <a:avLst/>
            </a:pr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pic>
          <p:nvPicPr>
            <p:cNvPr id="4195" name="Picture 10" descr="http://www.designofsignage.com/application/symbol/hands/image/600x600/hand-stop-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7588" y="4171746"/>
              <a:ext cx="477000" cy="372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116" name="Group 139"/>
          <p:cNvGrpSpPr>
            <a:grpSpLocks/>
          </p:cNvGrpSpPr>
          <p:nvPr/>
        </p:nvGrpSpPr>
        <p:grpSpPr bwMode="auto">
          <a:xfrm>
            <a:off x="2406650" y="3914775"/>
            <a:ext cx="461963" cy="361950"/>
            <a:chOff x="2315639" y="4126852"/>
            <a:chExt cx="589551" cy="460782"/>
          </a:xfrm>
        </p:grpSpPr>
        <p:sp>
          <p:nvSpPr>
            <p:cNvPr id="141" name="Oval 140"/>
            <p:cNvSpPr>
              <a:spLocks noChangeAspect="1"/>
            </p:cNvSpPr>
            <p:nvPr/>
          </p:nvSpPr>
          <p:spPr>
            <a:xfrm>
              <a:off x="2315639" y="4126852"/>
              <a:ext cx="589551" cy="460782"/>
            </a:xfrm>
            <a:prstGeom prst="ellipse">
              <a:avLst/>
            </a:pr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pic>
          <p:nvPicPr>
            <p:cNvPr id="4193" name="Picture 2" descr="http://cdn.flaticon.com/png/256/2142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90434" y="4225472"/>
              <a:ext cx="423869" cy="241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117" name="Group 142"/>
          <p:cNvGrpSpPr>
            <a:grpSpLocks/>
          </p:cNvGrpSpPr>
          <p:nvPr/>
        </p:nvGrpSpPr>
        <p:grpSpPr bwMode="auto">
          <a:xfrm>
            <a:off x="5373688" y="3911600"/>
            <a:ext cx="415925" cy="352425"/>
            <a:chOff x="5319230" y="4116067"/>
            <a:chExt cx="605680" cy="460782"/>
          </a:xfrm>
        </p:grpSpPr>
        <p:sp>
          <p:nvSpPr>
            <p:cNvPr id="144" name="Oval 143"/>
            <p:cNvSpPr>
              <a:spLocks noChangeAspect="1"/>
            </p:cNvSpPr>
            <p:nvPr/>
          </p:nvSpPr>
          <p:spPr>
            <a:xfrm>
              <a:off x="5319230" y="4116067"/>
              <a:ext cx="589497" cy="460782"/>
            </a:xfrm>
            <a:prstGeom prst="ellipse">
              <a:avLst/>
            </a:pr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000">
                <a:solidFill>
                  <a:prstClr val="white"/>
                </a:solidFill>
              </a:endParaRPr>
            </a:p>
          </p:txBody>
        </p:sp>
        <p:pic>
          <p:nvPicPr>
            <p:cNvPr id="4191" name="Picture 4" descr="http://www.kingston.vic.gov.au/files/6ee43be0-0a75-4dac-916f-a22f00bab827/hands_silhouette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68599" y="4257122"/>
              <a:ext cx="556311" cy="215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118" name="TextBox 66"/>
          <p:cNvSpPr txBox="1">
            <a:spLocks noChangeArrowheads="1"/>
          </p:cNvSpPr>
          <p:nvPr/>
        </p:nvSpPr>
        <p:spPr bwMode="auto">
          <a:xfrm>
            <a:off x="17463" y="3876675"/>
            <a:ext cx="19415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HOW</a:t>
            </a:r>
          </a:p>
          <a:p>
            <a:pPr eaLnBrk="1" hangingPunct="1">
              <a:spcBef>
                <a:spcPct val="0"/>
              </a:spcBef>
              <a:buFontTx/>
              <a:buNone/>
            </a:pPr>
            <a:r>
              <a:rPr lang="en-GB" altLang="en-US" sz="1200">
                <a:solidFill>
                  <a:srgbClr val="FFFFFF"/>
                </a:solidFill>
                <a:latin typeface="Calibri" pitchFamily="34" charset="0"/>
                <a:cs typeface="Arial" pitchFamily="34" charset="0"/>
              </a:rPr>
              <a:t>Sustainable Development Principle</a:t>
            </a:r>
          </a:p>
        </p:txBody>
      </p:sp>
      <p:sp>
        <p:nvSpPr>
          <p:cNvPr id="147" name="Rectangle 146"/>
          <p:cNvSpPr/>
          <p:nvPr/>
        </p:nvSpPr>
        <p:spPr>
          <a:xfrm>
            <a:off x="-284163" y="4954588"/>
            <a:ext cx="9710738" cy="585787"/>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4120" name="TextBox 66"/>
          <p:cNvSpPr txBox="1">
            <a:spLocks noChangeArrowheads="1"/>
          </p:cNvSpPr>
          <p:nvPr/>
        </p:nvSpPr>
        <p:spPr bwMode="auto">
          <a:xfrm>
            <a:off x="-23813" y="4995863"/>
            <a:ext cx="22082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TRANSPARENCY</a:t>
            </a:r>
          </a:p>
          <a:p>
            <a:pPr eaLnBrk="1" hangingPunct="1">
              <a:spcBef>
                <a:spcPct val="0"/>
              </a:spcBef>
              <a:buFontTx/>
              <a:buNone/>
            </a:pPr>
            <a:r>
              <a:rPr lang="en-GB" altLang="en-US" sz="1200">
                <a:solidFill>
                  <a:srgbClr val="FFFFFF"/>
                </a:solidFill>
                <a:latin typeface="Calibri" pitchFamily="34" charset="0"/>
                <a:cs typeface="Arial" pitchFamily="34" charset="0"/>
              </a:rPr>
              <a:t>Better information</a:t>
            </a:r>
          </a:p>
        </p:txBody>
      </p:sp>
      <p:pic>
        <p:nvPicPr>
          <p:cNvPr id="149" name="Picture 6" descr="http://www.srh.noaa.gov/images/hgx/wxcal.jpg"/>
          <p:cNvPicPr>
            <a:picLocks noChangeAspect="1" noChangeArrowheads="1"/>
          </p:cNvPicPr>
          <p:nvPr/>
        </p:nvPicPr>
        <p:blipFill>
          <a:blip r:embed="rId7"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93" y="5006693"/>
            <a:ext cx="331276" cy="285870"/>
          </a:xfrm>
          <a:prstGeom prst="rect">
            <a:avLst/>
          </a:prstGeom>
          <a:noFill/>
          <a:extLst>
            <a:ext uri="{909E8E84-426E-40DD-AFC4-6F175D3DCCD1}">
              <a14:hiddenFill xmlns:a14="http://schemas.microsoft.com/office/drawing/2010/main">
                <a:solidFill>
                  <a:srgbClr val="FFFFFF"/>
                </a:solidFill>
              </a14:hiddenFill>
            </a:ext>
          </a:extLst>
        </p:spPr>
      </p:pic>
      <p:sp>
        <p:nvSpPr>
          <p:cNvPr id="4122" name="TextBox 66"/>
          <p:cNvSpPr txBox="1">
            <a:spLocks noChangeArrowheads="1"/>
          </p:cNvSpPr>
          <p:nvPr/>
        </p:nvSpPr>
        <p:spPr bwMode="auto">
          <a:xfrm>
            <a:off x="-1588" y="1565275"/>
            <a:ext cx="2582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PROGRESS</a:t>
            </a:r>
          </a:p>
          <a:p>
            <a:pPr eaLnBrk="1" hangingPunct="1">
              <a:spcBef>
                <a:spcPct val="0"/>
              </a:spcBef>
              <a:buFontTx/>
              <a:buNone/>
            </a:pPr>
            <a:r>
              <a:rPr lang="en-GB" altLang="en-US" sz="1200">
                <a:solidFill>
                  <a:srgbClr val="FFFFFF"/>
                </a:solidFill>
                <a:latin typeface="Calibri" pitchFamily="34" charset="0"/>
                <a:cs typeface="Arial" pitchFamily="34" charset="0"/>
              </a:rPr>
              <a:t>National Indicators and Milestones</a:t>
            </a:r>
          </a:p>
        </p:txBody>
      </p:sp>
      <p:sp>
        <p:nvSpPr>
          <p:cNvPr id="151" name="Rectangle 150"/>
          <p:cNvSpPr/>
          <p:nvPr/>
        </p:nvSpPr>
        <p:spPr>
          <a:xfrm>
            <a:off x="-403225" y="638175"/>
            <a:ext cx="9691688" cy="796925"/>
          </a:xfrm>
          <a:prstGeom prst="rect">
            <a:avLst/>
          </a:prstGeom>
          <a:solidFill>
            <a:srgbClr val="048C8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152" name="Parallelogram 151"/>
          <p:cNvSpPr/>
          <p:nvPr/>
        </p:nvSpPr>
        <p:spPr>
          <a:xfrm>
            <a:off x="2398713" y="504825"/>
            <a:ext cx="1268412" cy="1028700"/>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53" name="Parallelogram 152"/>
          <p:cNvSpPr/>
          <p:nvPr/>
        </p:nvSpPr>
        <p:spPr>
          <a:xfrm>
            <a:off x="3389313" y="503238"/>
            <a:ext cx="1228725" cy="1033462"/>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54" name="Parallelogram 153"/>
          <p:cNvSpPr/>
          <p:nvPr/>
        </p:nvSpPr>
        <p:spPr>
          <a:xfrm>
            <a:off x="4338638" y="495300"/>
            <a:ext cx="1239837" cy="1038225"/>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55" name="Parallelogram 154"/>
          <p:cNvSpPr/>
          <p:nvPr/>
        </p:nvSpPr>
        <p:spPr>
          <a:xfrm>
            <a:off x="5332413" y="495300"/>
            <a:ext cx="1265237" cy="1038225"/>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4128" name="TextBox 3"/>
          <p:cNvSpPr txBox="1">
            <a:spLocks noChangeArrowheads="1"/>
          </p:cNvSpPr>
          <p:nvPr/>
        </p:nvSpPr>
        <p:spPr bwMode="auto">
          <a:xfrm>
            <a:off x="11113" y="782638"/>
            <a:ext cx="194468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WELL-BEING GOALS</a:t>
            </a:r>
          </a:p>
          <a:p>
            <a:pPr eaLnBrk="1" hangingPunct="1">
              <a:spcBef>
                <a:spcPct val="0"/>
              </a:spcBef>
              <a:buFontTx/>
              <a:buNone/>
            </a:pPr>
            <a:r>
              <a:rPr lang="en-GB" altLang="en-US" sz="1200">
                <a:solidFill>
                  <a:srgbClr val="FFFFFF"/>
                </a:solidFill>
                <a:latin typeface="Calibri" pitchFamily="34" charset="0"/>
                <a:cs typeface="Arial" pitchFamily="34" charset="0"/>
              </a:rPr>
              <a:t>A sustainable Wales</a:t>
            </a:r>
          </a:p>
        </p:txBody>
      </p:sp>
      <p:sp>
        <p:nvSpPr>
          <p:cNvPr id="4129" name="TextBox 156"/>
          <p:cNvSpPr txBox="1">
            <a:spLocks noChangeArrowheads="1"/>
          </p:cNvSpPr>
          <p:nvPr/>
        </p:nvSpPr>
        <p:spPr bwMode="auto">
          <a:xfrm>
            <a:off x="3602038" y="792163"/>
            <a:ext cx="1135062"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healthier Wales</a:t>
            </a:r>
          </a:p>
        </p:txBody>
      </p:sp>
      <p:sp>
        <p:nvSpPr>
          <p:cNvPr id="4130" name="TextBox 157"/>
          <p:cNvSpPr txBox="1">
            <a:spLocks noChangeArrowheads="1"/>
          </p:cNvSpPr>
          <p:nvPr/>
        </p:nvSpPr>
        <p:spPr bwMode="auto">
          <a:xfrm>
            <a:off x="5467350" y="728663"/>
            <a:ext cx="113665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Wales of cohesive communities</a:t>
            </a:r>
          </a:p>
        </p:txBody>
      </p:sp>
      <p:sp>
        <p:nvSpPr>
          <p:cNvPr id="4131" name="TextBox 158"/>
          <p:cNvSpPr txBox="1">
            <a:spLocks noChangeArrowheads="1"/>
          </p:cNvSpPr>
          <p:nvPr/>
        </p:nvSpPr>
        <p:spPr bwMode="auto">
          <a:xfrm>
            <a:off x="4497388" y="784225"/>
            <a:ext cx="11366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more equal Wales</a:t>
            </a:r>
          </a:p>
        </p:txBody>
      </p:sp>
      <p:sp>
        <p:nvSpPr>
          <p:cNvPr id="160" name="Parallelogram 159"/>
          <p:cNvSpPr/>
          <p:nvPr/>
        </p:nvSpPr>
        <p:spPr>
          <a:xfrm>
            <a:off x="1481138" y="503238"/>
            <a:ext cx="1216025" cy="1033462"/>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4133" name="TextBox 160"/>
          <p:cNvSpPr txBox="1">
            <a:spLocks noChangeArrowheads="1"/>
          </p:cNvSpPr>
          <p:nvPr/>
        </p:nvSpPr>
        <p:spPr bwMode="auto">
          <a:xfrm>
            <a:off x="1609725" y="771525"/>
            <a:ext cx="9715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prosperous Wales</a:t>
            </a:r>
          </a:p>
        </p:txBody>
      </p:sp>
      <p:sp>
        <p:nvSpPr>
          <p:cNvPr id="4134" name="TextBox 161"/>
          <p:cNvSpPr txBox="1">
            <a:spLocks noChangeArrowheads="1"/>
          </p:cNvSpPr>
          <p:nvPr/>
        </p:nvSpPr>
        <p:spPr bwMode="auto">
          <a:xfrm>
            <a:off x="2651125" y="792163"/>
            <a:ext cx="97155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resilient Wales</a:t>
            </a:r>
          </a:p>
        </p:txBody>
      </p:sp>
      <p:sp>
        <p:nvSpPr>
          <p:cNvPr id="4135" name="TextBox 162"/>
          <p:cNvSpPr txBox="1">
            <a:spLocks noChangeArrowheads="1"/>
          </p:cNvSpPr>
          <p:nvPr/>
        </p:nvSpPr>
        <p:spPr bwMode="auto">
          <a:xfrm>
            <a:off x="3717925" y="5265738"/>
            <a:ext cx="1249363"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Annual reporting</a:t>
            </a:r>
          </a:p>
        </p:txBody>
      </p:sp>
      <p:sp>
        <p:nvSpPr>
          <p:cNvPr id="164" name="Up Arrow 163"/>
          <p:cNvSpPr/>
          <p:nvPr/>
        </p:nvSpPr>
        <p:spPr>
          <a:xfrm>
            <a:off x="6777038" y="2122488"/>
            <a:ext cx="376237" cy="295275"/>
          </a:xfrm>
          <a:prstGeom prst="upArrow">
            <a:avLst>
              <a:gd name="adj1" fmla="val 19125"/>
              <a:gd name="adj2" fmla="val 44158"/>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65" name="Up Arrow 164"/>
          <p:cNvSpPr/>
          <p:nvPr/>
        </p:nvSpPr>
        <p:spPr>
          <a:xfrm>
            <a:off x="1292225" y="2106613"/>
            <a:ext cx="377825" cy="295275"/>
          </a:xfrm>
          <a:prstGeom prst="upArrow">
            <a:avLst>
              <a:gd name="adj1" fmla="val 19125"/>
              <a:gd name="adj2" fmla="val 44158"/>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cxnSp>
        <p:nvCxnSpPr>
          <p:cNvPr id="166" name="Straight Arrow Connector 165"/>
          <p:cNvCxnSpPr/>
          <p:nvPr/>
        </p:nvCxnSpPr>
        <p:spPr>
          <a:xfrm flipV="1">
            <a:off x="7389813" y="2095500"/>
            <a:ext cx="0" cy="349250"/>
          </a:xfrm>
          <a:prstGeom prst="straightConnector1">
            <a:avLst/>
          </a:prstGeom>
          <a:ln w="38100">
            <a:solidFill>
              <a:srgbClr val="0070C0"/>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39" name="TextBox 66"/>
          <p:cNvSpPr txBox="1">
            <a:spLocks noChangeArrowheads="1"/>
          </p:cNvSpPr>
          <p:nvPr/>
        </p:nvSpPr>
        <p:spPr bwMode="auto">
          <a:xfrm>
            <a:off x="-23813" y="6126163"/>
            <a:ext cx="2108201"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SUPPORTING THE CHANGE</a:t>
            </a:r>
          </a:p>
          <a:p>
            <a:pPr eaLnBrk="1" hangingPunct="1">
              <a:spcBef>
                <a:spcPct val="0"/>
              </a:spcBef>
              <a:buFontTx/>
              <a:buNone/>
            </a:pPr>
            <a:r>
              <a:rPr lang="en-GB" altLang="en-US" sz="1200">
                <a:solidFill>
                  <a:srgbClr val="FFFFFF"/>
                </a:solidFill>
                <a:latin typeface="Calibri" pitchFamily="34" charset="0"/>
                <a:cs typeface="Arial" pitchFamily="34" charset="0"/>
              </a:rPr>
              <a:t>Future Generations Commissioner for Wales</a:t>
            </a:r>
          </a:p>
        </p:txBody>
      </p:sp>
      <p:pic>
        <p:nvPicPr>
          <p:cNvPr id="4140" name="Picture 4" descr="http://www.arianfp.co.uk/wp-content/themes/ariantheme/images/our-process-icon-2.png"/>
          <p:cNvPicPr>
            <a:picLocks noChangeAspect="1" noChangeArrowheads="1"/>
          </p:cNvPicPr>
          <p:nvPr/>
        </p:nvPicPr>
        <p:blipFill>
          <a:blip r:embed="rId8" cstate="print">
            <a:grayscl/>
            <a:biLevel thresh="50000"/>
            <a:extLst>
              <a:ext uri="{28A0092B-C50C-407E-A947-70E740481C1C}">
                <a14:useLocalDpi xmlns:a14="http://schemas.microsoft.com/office/drawing/2010/main" val="0"/>
              </a:ext>
            </a:extLst>
          </a:blip>
          <a:srcRect/>
          <a:stretch>
            <a:fillRect/>
          </a:stretch>
        </p:blipFill>
        <p:spPr bwMode="auto">
          <a:xfrm>
            <a:off x="4087813" y="1595438"/>
            <a:ext cx="400050" cy="40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41" name="Picture 12" descr="http://wisetalk.nfumutual.co.uk/media_uploads/images/8/pro_advice_icon.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97175" y="6069013"/>
            <a:ext cx="592138" cy="59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42" name="TextBox 169"/>
          <p:cNvSpPr txBox="1">
            <a:spLocks noChangeArrowheads="1"/>
          </p:cNvSpPr>
          <p:nvPr/>
        </p:nvSpPr>
        <p:spPr bwMode="auto">
          <a:xfrm>
            <a:off x="2816225" y="6532563"/>
            <a:ext cx="639763"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Advice</a:t>
            </a:r>
          </a:p>
        </p:txBody>
      </p:sp>
      <p:sp>
        <p:nvSpPr>
          <p:cNvPr id="4143" name="TextBox 170"/>
          <p:cNvSpPr txBox="1">
            <a:spLocks noChangeArrowheads="1"/>
          </p:cNvSpPr>
          <p:nvPr/>
        </p:nvSpPr>
        <p:spPr bwMode="auto">
          <a:xfrm>
            <a:off x="3403600" y="6530975"/>
            <a:ext cx="1185863"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Review  powers</a:t>
            </a:r>
          </a:p>
        </p:txBody>
      </p:sp>
      <p:sp>
        <p:nvSpPr>
          <p:cNvPr id="4144" name="TextBox 171"/>
          <p:cNvSpPr txBox="1">
            <a:spLocks noChangeArrowheads="1"/>
          </p:cNvSpPr>
          <p:nvPr/>
        </p:nvSpPr>
        <p:spPr bwMode="auto">
          <a:xfrm>
            <a:off x="4427538" y="6551613"/>
            <a:ext cx="13112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Recommendations</a:t>
            </a:r>
          </a:p>
        </p:txBody>
      </p:sp>
      <p:pic>
        <p:nvPicPr>
          <p:cNvPr id="4145" name="Picture 2" descr="http://cdn.flaticon.com/png/256/21421.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32013" y="6261100"/>
            <a:ext cx="444500"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46" name="TextBox 173"/>
          <p:cNvSpPr txBox="1">
            <a:spLocks noChangeArrowheads="1"/>
          </p:cNvSpPr>
          <p:nvPr/>
        </p:nvSpPr>
        <p:spPr bwMode="auto">
          <a:xfrm>
            <a:off x="1970088" y="6518275"/>
            <a:ext cx="9461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Long term</a:t>
            </a:r>
          </a:p>
        </p:txBody>
      </p:sp>
      <p:pic>
        <p:nvPicPr>
          <p:cNvPr id="4147" name="Picture 18" descr="http://icons.iconarchive.com/icons/visualpharm/icons8-metro-style/512/Very-Basic-Document-icon.png"/>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73863" y="6078538"/>
            <a:ext cx="374650" cy="37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48" name="TextBox 175"/>
          <p:cNvSpPr txBox="1">
            <a:spLocks noChangeArrowheads="1"/>
          </p:cNvSpPr>
          <p:nvPr/>
        </p:nvSpPr>
        <p:spPr bwMode="auto">
          <a:xfrm>
            <a:off x="6253163" y="6453188"/>
            <a:ext cx="1414462"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GB" altLang="en-US" sz="1100">
                <a:solidFill>
                  <a:srgbClr val="FFFFFF"/>
                </a:solidFill>
                <a:latin typeface="Calibri" pitchFamily="34" charset="0"/>
              </a:rPr>
              <a:t>Future Generations Report</a:t>
            </a:r>
          </a:p>
        </p:txBody>
      </p:sp>
      <p:pic>
        <p:nvPicPr>
          <p:cNvPr id="4149" name="Picture 20" descr="http://www.inta-aivn.org/images/images/stories/inta-aivn/activities/exchange/communities/Icons/icon_meeting.jp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829550" y="6075363"/>
            <a:ext cx="501650"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50" name="TextBox 177"/>
          <p:cNvSpPr txBox="1">
            <a:spLocks noChangeArrowheads="1"/>
          </p:cNvSpPr>
          <p:nvPr/>
        </p:nvSpPr>
        <p:spPr bwMode="auto">
          <a:xfrm>
            <a:off x="7666038" y="6543675"/>
            <a:ext cx="13303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Advisory Panel</a:t>
            </a:r>
          </a:p>
        </p:txBody>
      </p:sp>
      <p:sp>
        <p:nvSpPr>
          <p:cNvPr id="179" name="Rounded Rectangle 178"/>
          <p:cNvSpPr/>
          <p:nvPr/>
        </p:nvSpPr>
        <p:spPr>
          <a:xfrm>
            <a:off x="469900" y="2998788"/>
            <a:ext cx="8607425" cy="758825"/>
          </a:xfrm>
          <a:prstGeom prst="roundRect">
            <a:avLst/>
          </a:prstGeom>
          <a:noFill/>
          <a:ln w="9525">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200" dirty="0">
              <a:solidFill>
                <a:prstClr val="black"/>
              </a:solidFill>
            </a:endParaRPr>
          </a:p>
        </p:txBody>
      </p:sp>
      <p:grpSp>
        <p:nvGrpSpPr>
          <p:cNvPr id="4152" name="Group 179"/>
          <p:cNvGrpSpPr>
            <a:grpSpLocks/>
          </p:cNvGrpSpPr>
          <p:nvPr/>
        </p:nvGrpSpPr>
        <p:grpSpPr bwMode="auto">
          <a:xfrm>
            <a:off x="265113" y="2536825"/>
            <a:ext cx="8878887" cy="1212850"/>
            <a:chOff x="231096" y="2916727"/>
            <a:chExt cx="8879304" cy="1212201"/>
          </a:xfrm>
        </p:grpSpPr>
        <p:sp>
          <p:nvSpPr>
            <p:cNvPr id="181" name="TextBox 180"/>
            <p:cNvSpPr txBox="1"/>
            <p:nvPr/>
          </p:nvSpPr>
          <p:spPr>
            <a:xfrm>
              <a:off x="6189263" y="2916727"/>
              <a:ext cx="2205142" cy="191985"/>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1000" b="1" dirty="0" smtClean="0">
                  <a:solidFill>
                    <a:prstClr val="black">
                      <a:lumMod val="95000"/>
                      <a:lumOff val="5000"/>
                    </a:prstClr>
                  </a:solidFill>
                  <a:cs typeface="Arial" panose="020B0604020202020204" pitchFamily="34" charset="0"/>
                </a:rPr>
                <a:t>Local well-being plan</a:t>
              </a:r>
            </a:p>
          </p:txBody>
        </p:sp>
        <p:sp>
          <p:nvSpPr>
            <p:cNvPr id="182" name="TextBox 181"/>
            <p:cNvSpPr txBox="1"/>
            <p:nvPr/>
          </p:nvSpPr>
          <p:spPr>
            <a:xfrm>
              <a:off x="6189263" y="3108712"/>
              <a:ext cx="2200378" cy="209438"/>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900" dirty="0" smtClean="0">
                  <a:solidFill>
                    <a:prstClr val="black">
                      <a:lumMod val="95000"/>
                      <a:lumOff val="5000"/>
                    </a:prstClr>
                  </a:solidFill>
                  <a:cs typeface="Arial" panose="020B0604020202020204" pitchFamily="34" charset="0"/>
                </a:rPr>
                <a:t>Assessment of Local Well-being</a:t>
              </a:r>
            </a:p>
          </p:txBody>
        </p:sp>
        <p:sp>
          <p:nvSpPr>
            <p:cNvPr id="183" name="TextBox 182"/>
            <p:cNvSpPr txBox="1"/>
            <p:nvPr/>
          </p:nvSpPr>
          <p:spPr>
            <a:xfrm>
              <a:off x="231096" y="3416522"/>
              <a:ext cx="611216"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800">
                  <a:solidFill>
                    <a:prstClr val="black">
                      <a:lumMod val="95000"/>
                      <a:lumOff val="5000"/>
                    </a:prstClr>
                  </a:solidFill>
                  <a:latin typeface="Arial" panose="020B0604020202020204" pitchFamily="34" charset="0"/>
                  <a:cs typeface="Arial" panose="020B0604020202020204" pitchFamily="34" charset="0"/>
                </a:defRPr>
              </a:lvl1pPr>
            </a:lstStyle>
            <a:p>
              <a:pPr>
                <a:defRPr/>
              </a:pPr>
              <a:r>
                <a:rPr lang="en-GB" dirty="0">
                  <a:latin typeface="Calibri"/>
                </a:rPr>
                <a:t>Welsh Government</a:t>
              </a:r>
            </a:p>
          </p:txBody>
        </p:sp>
        <p:sp>
          <p:nvSpPr>
            <p:cNvPr id="184" name="TextBox 183"/>
            <p:cNvSpPr txBox="1"/>
            <p:nvPr/>
          </p:nvSpPr>
          <p:spPr>
            <a:xfrm>
              <a:off x="864538" y="3416522"/>
              <a:ext cx="611217"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National Museum</a:t>
              </a:r>
            </a:p>
          </p:txBody>
        </p:sp>
        <p:sp>
          <p:nvSpPr>
            <p:cNvPr id="185" name="TextBox 184"/>
            <p:cNvSpPr txBox="1"/>
            <p:nvPr/>
          </p:nvSpPr>
          <p:spPr>
            <a:xfrm>
              <a:off x="1502743" y="3418109"/>
              <a:ext cx="612804"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Arts </a:t>
              </a:r>
            </a:p>
            <a:p>
              <a:pPr>
                <a:defRPr/>
              </a:pPr>
              <a:r>
                <a:rPr lang="en-GB" sz="800" dirty="0" smtClean="0">
                  <a:solidFill>
                    <a:prstClr val="black">
                      <a:lumMod val="95000"/>
                      <a:lumOff val="5000"/>
                    </a:prstClr>
                  </a:solidFill>
                  <a:cs typeface="Arial" panose="020B0604020202020204" pitchFamily="34" charset="0"/>
                </a:rPr>
                <a:t>Council </a:t>
              </a:r>
            </a:p>
          </p:txBody>
        </p:sp>
        <p:sp>
          <p:nvSpPr>
            <p:cNvPr id="186" name="TextBox 185"/>
            <p:cNvSpPr txBox="1"/>
            <p:nvPr/>
          </p:nvSpPr>
          <p:spPr>
            <a:xfrm>
              <a:off x="2136185" y="3418109"/>
              <a:ext cx="611216"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Sports </a:t>
              </a:r>
            </a:p>
            <a:p>
              <a:pPr>
                <a:defRPr/>
              </a:pPr>
              <a:r>
                <a:rPr lang="en-GB" sz="800" dirty="0" smtClean="0">
                  <a:solidFill>
                    <a:prstClr val="black">
                      <a:lumMod val="95000"/>
                      <a:lumOff val="5000"/>
                    </a:prstClr>
                  </a:solidFill>
                  <a:cs typeface="Arial" panose="020B0604020202020204" pitchFamily="34" charset="0"/>
                </a:rPr>
                <a:t>Wales</a:t>
              </a:r>
            </a:p>
          </p:txBody>
        </p:sp>
        <p:sp>
          <p:nvSpPr>
            <p:cNvPr id="187" name="TextBox 186"/>
            <p:cNvSpPr txBox="1"/>
            <p:nvPr/>
          </p:nvSpPr>
          <p:spPr>
            <a:xfrm>
              <a:off x="2772802" y="3416522"/>
              <a:ext cx="611217"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National Library</a:t>
              </a:r>
            </a:p>
          </p:txBody>
        </p:sp>
        <p:sp>
          <p:nvSpPr>
            <p:cNvPr id="188" name="TextBox 187"/>
            <p:cNvSpPr txBox="1"/>
            <p:nvPr/>
          </p:nvSpPr>
          <p:spPr>
            <a:xfrm>
              <a:off x="3409420" y="3416522"/>
              <a:ext cx="612804" cy="466475"/>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HEFCW</a:t>
              </a:r>
            </a:p>
          </p:txBody>
        </p:sp>
        <p:sp>
          <p:nvSpPr>
            <p:cNvPr id="189" name="TextBox 188"/>
            <p:cNvSpPr txBox="1"/>
            <p:nvPr/>
          </p:nvSpPr>
          <p:spPr>
            <a:xfrm>
              <a:off x="4049212" y="3416522"/>
              <a:ext cx="612804" cy="466475"/>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err="1" smtClean="0">
                  <a:solidFill>
                    <a:prstClr val="black">
                      <a:lumMod val="95000"/>
                      <a:lumOff val="5000"/>
                    </a:prstClr>
                  </a:solidFill>
                  <a:cs typeface="Arial" panose="020B0604020202020204" pitchFamily="34" charset="0"/>
                </a:rPr>
                <a:t>Velindre</a:t>
              </a:r>
              <a:endParaRPr lang="en-GB" sz="800" dirty="0" smtClean="0">
                <a:solidFill>
                  <a:prstClr val="black">
                    <a:lumMod val="95000"/>
                    <a:lumOff val="5000"/>
                  </a:prstClr>
                </a:solidFill>
                <a:cs typeface="Arial" panose="020B0604020202020204" pitchFamily="34" charset="0"/>
              </a:endParaRPr>
            </a:p>
            <a:p>
              <a:pPr>
                <a:defRPr/>
              </a:pPr>
              <a:r>
                <a:rPr lang="en-GB" sz="800" dirty="0" smtClean="0">
                  <a:solidFill>
                    <a:prstClr val="black">
                      <a:lumMod val="95000"/>
                      <a:lumOff val="5000"/>
                    </a:prstClr>
                  </a:solidFill>
                  <a:cs typeface="Arial" panose="020B0604020202020204" pitchFamily="34" charset="0"/>
                </a:rPr>
                <a:t> NHS Trust</a:t>
              </a:r>
            </a:p>
          </p:txBody>
        </p:sp>
        <p:sp>
          <p:nvSpPr>
            <p:cNvPr id="190" name="TextBox 189"/>
            <p:cNvSpPr txBox="1"/>
            <p:nvPr/>
          </p:nvSpPr>
          <p:spPr>
            <a:xfrm>
              <a:off x="4682655" y="3418109"/>
              <a:ext cx="612804"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Public Health Wales</a:t>
              </a:r>
            </a:p>
          </p:txBody>
        </p:sp>
        <p:sp>
          <p:nvSpPr>
            <p:cNvPr id="191" name="TextBox 190"/>
            <p:cNvSpPr txBox="1"/>
            <p:nvPr/>
          </p:nvSpPr>
          <p:spPr>
            <a:xfrm>
              <a:off x="5322447" y="3416522"/>
              <a:ext cx="611217"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National Park Authorities</a:t>
              </a:r>
            </a:p>
          </p:txBody>
        </p:sp>
        <p:sp>
          <p:nvSpPr>
            <p:cNvPr id="192" name="TextBox 191"/>
            <p:cNvSpPr txBox="1"/>
            <p:nvPr/>
          </p:nvSpPr>
          <p:spPr>
            <a:xfrm>
              <a:off x="5952715" y="3418109"/>
              <a:ext cx="611216"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Natural Resources Wales </a:t>
              </a:r>
            </a:p>
          </p:txBody>
        </p:sp>
        <p:sp>
          <p:nvSpPr>
            <p:cNvPr id="193" name="TextBox 192"/>
            <p:cNvSpPr txBox="1"/>
            <p:nvPr/>
          </p:nvSpPr>
          <p:spPr>
            <a:xfrm>
              <a:off x="6590920" y="3416522"/>
              <a:ext cx="611216"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Fire &amp; Rescue </a:t>
              </a:r>
            </a:p>
            <a:p>
              <a:pPr>
                <a:defRPr/>
              </a:pPr>
              <a:r>
                <a:rPr lang="en-GB" sz="800" dirty="0" smtClean="0">
                  <a:solidFill>
                    <a:prstClr val="black">
                      <a:lumMod val="95000"/>
                      <a:lumOff val="5000"/>
                    </a:prstClr>
                  </a:solidFill>
                  <a:cs typeface="Arial" panose="020B0604020202020204" pitchFamily="34" charset="0"/>
                </a:rPr>
                <a:t>Authority</a:t>
              </a:r>
            </a:p>
          </p:txBody>
        </p:sp>
        <p:sp>
          <p:nvSpPr>
            <p:cNvPr id="194" name="TextBox 193"/>
            <p:cNvSpPr txBox="1"/>
            <p:nvPr/>
          </p:nvSpPr>
          <p:spPr>
            <a:xfrm>
              <a:off x="7225950" y="3418109"/>
              <a:ext cx="611216"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Local Authorities</a:t>
              </a:r>
            </a:p>
          </p:txBody>
        </p:sp>
        <p:sp>
          <p:nvSpPr>
            <p:cNvPr id="195" name="TextBox 194"/>
            <p:cNvSpPr txBox="1"/>
            <p:nvPr/>
          </p:nvSpPr>
          <p:spPr>
            <a:xfrm>
              <a:off x="7862566" y="3418109"/>
              <a:ext cx="612804" cy="468062"/>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Local Health Boards</a:t>
              </a:r>
            </a:p>
          </p:txBody>
        </p:sp>
        <p:sp>
          <p:nvSpPr>
            <p:cNvPr id="196" name="TextBox 195"/>
            <p:cNvSpPr txBox="1"/>
            <p:nvPr/>
          </p:nvSpPr>
          <p:spPr>
            <a:xfrm>
              <a:off x="8499184" y="3413349"/>
              <a:ext cx="611216" cy="468061"/>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en-US"/>
              </a:defPPr>
              <a:lvl1pPr algn="ctr">
                <a:defRPr sz="1200">
                  <a:latin typeface="+mn-lt"/>
                </a:defRPr>
              </a:lvl1pPr>
              <a:lvl2pPr>
                <a:defRPr>
                  <a:solidFill>
                    <a:schemeClr val="lt1"/>
                  </a:solidFill>
                  <a:latin typeface="+mn-lt"/>
                </a:defRPr>
              </a:lvl2pPr>
              <a:lvl3pPr>
                <a:defRPr>
                  <a:solidFill>
                    <a:schemeClr val="lt1"/>
                  </a:solidFill>
                  <a:latin typeface="+mn-lt"/>
                </a:defRPr>
              </a:lvl3pPr>
              <a:lvl4pPr>
                <a:defRPr>
                  <a:solidFill>
                    <a:schemeClr val="lt1"/>
                  </a:solidFill>
                  <a:latin typeface="+mn-lt"/>
                </a:defRPr>
              </a:lvl4pPr>
              <a:lvl5pPr>
                <a:defRPr>
                  <a:solidFill>
                    <a:schemeClr val="lt1"/>
                  </a:solidFill>
                  <a:latin typeface="+mn-lt"/>
                </a:defRPr>
              </a:lvl5pPr>
              <a:lvl6pPr>
                <a:defRPr>
                  <a:solidFill>
                    <a:schemeClr val="lt1"/>
                  </a:solidFill>
                  <a:latin typeface="+mn-lt"/>
                </a:defRPr>
              </a:lvl6pPr>
              <a:lvl7pPr>
                <a:defRPr>
                  <a:solidFill>
                    <a:schemeClr val="lt1"/>
                  </a:solidFill>
                  <a:latin typeface="+mn-lt"/>
                </a:defRPr>
              </a:lvl7pPr>
              <a:lvl8pPr>
                <a:defRPr>
                  <a:solidFill>
                    <a:schemeClr val="lt1"/>
                  </a:solidFill>
                  <a:latin typeface="+mn-lt"/>
                </a:defRPr>
              </a:lvl8pPr>
              <a:lvl9pPr>
                <a:defRPr>
                  <a:solidFill>
                    <a:schemeClr val="lt1"/>
                  </a:solidFill>
                  <a:latin typeface="+mn-lt"/>
                </a:defRPr>
              </a:lvl9pPr>
            </a:lstStyle>
            <a:p>
              <a:pPr>
                <a:defRPr/>
              </a:pPr>
              <a:r>
                <a:rPr lang="en-GB" sz="800" dirty="0" smtClean="0">
                  <a:solidFill>
                    <a:prstClr val="black">
                      <a:lumMod val="95000"/>
                      <a:lumOff val="5000"/>
                    </a:prstClr>
                  </a:solidFill>
                  <a:cs typeface="Arial" panose="020B0604020202020204" pitchFamily="34" charset="0"/>
                </a:rPr>
                <a:t>Community Councils</a:t>
              </a:r>
            </a:p>
          </p:txBody>
        </p:sp>
        <p:sp>
          <p:nvSpPr>
            <p:cNvPr id="4187" name="TextBox 31"/>
            <p:cNvSpPr txBox="1">
              <a:spLocks noChangeArrowheads="1"/>
            </p:cNvSpPr>
            <p:nvPr/>
          </p:nvSpPr>
          <p:spPr bwMode="auto">
            <a:xfrm>
              <a:off x="5967002" y="3859197"/>
              <a:ext cx="2551233" cy="261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GB" altLang="en-US" sz="1100">
                  <a:solidFill>
                    <a:srgbClr val="000000"/>
                  </a:solidFill>
                  <a:latin typeface="Calibri" pitchFamily="34" charset="0"/>
                </a:rPr>
                <a:t>Public Services Boards</a:t>
              </a:r>
            </a:p>
          </p:txBody>
        </p:sp>
        <p:sp>
          <p:nvSpPr>
            <p:cNvPr id="198" name="Arc 197"/>
            <p:cNvSpPr/>
            <p:nvPr/>
          </p:nvSpPr>
          <p:spPr>
            <a:xfrm>
              <a:off x="8062601" y="3023033"/>
              <a:ext cx="663606" cy="531527"/>
            </a:xfrm>
            <a:prstGeom prst="arc">
              <a:avLst>
                <a:gd name="adj1" fmla="val 16200000"/>
                <a:gd name="adj2" fmla="val 644840"/>
              </a:avLst>
            </a:prstGeom>
            <a:ln w="28575">
              <a:solidFill>
                <a:schemeClr val="bg1"/>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solidFill>
                  <a:prstClr val="black"/>
                </a:solidFill>
              </a:endParaRPr>
            </a:p>
          </p:txBody>
        </p:sp>
        <p:sp>
          <p:nvSpPr>
            <p:cNvPr id="4189" name="TextBox 31"/>
            <p:cNvSpPr txBox="1">
              <a:spLocks noChangeArrowheads="1"/>
            </p:cNvSpPr>
            <p:nvPr/>
          </p:nvSpPr>
          <p:spPr bwMode="auto">
            <a:xfrm>
              <a:off x="3029989" y="3867131"/>
              <a:ext cx="2549645" cy="261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GB" altLang="en-US" sz="1100">
                  <a:solidFill>
                    <a:srgbClr val="FFFFFF"/>
                  </a:solidFill>
                  <a:latin typeface="Calibri" pitchFamily="34" charset="0"/>
                </a:rPr>
                <a:t>Other partners</a:t>
              </a:r>
            </a:p>
          </p:txBody>
        </p:sp>
      </p:grpSp>
      <p:sp>
        <p:nvSpPr>
          <p:cNvPr id="200" name="Parallelogram 199"/>
          <p:cNvSpPr/>
          <p:nvPr/>
        </p:nvSpPr>
        <p:spPr>
          <a:xfrm>
            <a:off x="6346825" y="495300"/>
            <a:ext cx="1482725" cy="1041400"/>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4154" name="TextBox 200"/>
          <p:cNvSpPr txBox="1">
            <a:spLocks noChangeArrowheads="1"/>
          </p:cNvSpPr>
          <p:nvPr/>
        </p:nvSpPr>
        <p:spPr bwMode="auto">
          <a:xfrm>
            <a:off x="6523038" y="669925"/>
            <a:ext cx="11176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Wales of vibrant culture and thriving Welsh language</a:t>
            </a:r>
          </a:p>
        </p:txBody>
      </p:sp>
      <p:pic>
        <p:nvPicPr>
          <p:cNvPr id="4155" name="Picture 18" descr="http://icons.iconarchive.com/icons/visualpharm/icons8-metro-style/512/Very-Basic-Document-icon.pn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693988" y="5068888"/>
            <a:ext cx="26035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3" name="Rectangle 202"/>
          <p:cNvSpPr/>
          <p:nvPr/>
        </p:nvSpPr>
        <p:spPr>
          <a:xfrm>
            <a:off x="-284163" y="5522913"/>
            <a:ext cx="9605963" cy="504825"/>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00">
              <a:solidFill>
                <a:prstClr val="white"/>
              </a:solidFill>
              <a:latin typeface="Arial Narrow" panose="020B0606020202030204" pitchFamily="34" charset="0"/>
            </a:endParaRPr>
          </a:p>
        </p:txBody>
      </p:sp>
      <p:sp>
        <p:nvSpPr>
          <p:cNvPr id="4157" name="TextBox 66"/>
          <p:cNvSpPr txBox="1">
            <a:spLocks noChangeArrowheads="1"/>
          </p:cNvSpPr>
          <p:nvPr/>
        </p:nvSpPr>
        <p:spPr bwMode="auto">
          <a:xfrm>
            <a:off x="15875" y="5545138"/>
            <a:ext cx="220821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EXAMINATIONS</a:t>
            </a:r>
          </a:p>
          <a:p>
            <a:pPr eaLnBrk="1" hangingPunct="1">
              <a:spcBef>
                <a:spcPct val="0"/>
              </a:spcBef>
              <a:buFontTx/>
              <a:buNone/>
            </a:pPr>
            <a:r>
              <a:rPr lang="en-GB" altLang="en-US" sz="1200">
                <a:solidFill>
                  <a:srgbClr val="FFFFFF"/>
                </a:solidFill>
                <a:latin typeface="Calibri" pitchFamily="34" charset="0"/>
                <a:cs typeface="Arial" pitchFamily="34" charset="0"/>
              </a:rPr>
              <a:t>Auditor General for Wales</a:t>
            </a:r>
          </a:p>
        </p:txBody>
      </p:sp>
      <p:sp>
        <p:nvSpPr>
          <p:cNvPr id="4158" name="TextBox 204"/>
          <p:cNvSpPr txBox="1">
            <a:spLocks noChangeArrowheads="1"/>
          </p:cNvSpPr>
          <p:nvPr/>
        </p:nvSpPr>
        <p:spPr bwMode="auto">
          <a:xfrm>
            <a:off x="4271963" y="5813425"/>
            <a:ext cx="9715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Examinations</a:t>
            </a:r>
          </a:p>
        </p:txBody>
      </p:sp>
      <p:sp>
        <p:nvSpPr>
          <p:cNvPr id="4159" name="TextBox 205"/>
          <p:cNvSpPr txBox="1">
            <a:spLocks noChangeArrowheads="1"/>
          </p:cNvSpPr>
          <p:nvPr/>
        </p:nvSpPr>
        <p:spPr bwMode="auto">
          <a:xfrm>
            <a:off x="2444750" y="5278438"/>
            <a:ext cx="12477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Statement</a:t>
            </a:r>
          </a:p>
        </p:txBody>
      </p:sp>
      <p:pic>
        <p:nvPicPr>
          <p:cNvPr id="4160" name="Picture 18" descr="http://icons.iconarchive.com/icons/visualpharm/icons8-metro-style/512/Very-Basic-Document-icon.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00750" y="5008563"/>
            <a:ext cx="293688" cy="29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61" name="TextBox 207"/>
          <p:cNvSpPr txBox="1">
            <a:spLocks noChangeArrowheads="1"/>
          </p:cNvSpPr>
          <p:nvPr/>
        </p:nvSpPr>
        <p:spPr bwMode="auto">
          <a:xfrm>
            <a:off x="5221288" y="5260975"/>
            <a:ext cx="21685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Responding to the Commissioner </a:t>
            </a:r>
          </a:p>
        </p:txBody>
      </p:sp>
      <p:pic>
        <p:nvPicPr>
          <p:cNvPr id="4162" name="Picture 4" descr="http://www.clipartbest.com/cliparts/biy/Ez5/biyEz5d9T.png"/>
          <p:cNvPicPr>
            <a:picLocks noChangeAspect="1" noChangeArrowheads="1"/>
          </p:cNvPicPr>
          <p:nvPr/>
        </p:nvPicPr>
        <p:blipFill>
          <a:blip r:embed="rId15" cstate="print">
            <a:grayscl/>
            <a:biLevel thresh="50000"/>
            <a:extLst>
              <a:ext uri="{28A0092B-C50C-407E-A947-70E740481C1C}">
                <a14:useLocalDpi xmlns:a14="http://schemas.microsoft.com/office/drawing/2010/main" val="0"/>
              </a:ext>
            </a:extLst>
          </a:blip>
          <a:srcRect/>
          <a:stretch>
            <a:fillRect/>
          </a:stretch>
        </p:blipFill>
        <p:spPr bwMode="auto">
          <a:xfrm>
            <a:off x="5807075" y="6118225"/>
            <a:ext cx="273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63" name="TextBox 209"/>
          <p:cNvSpPr txBox="1">
            <a:spLocks noChangeArrowheads="1"/>
          </p:cNvSpPr>
          <p:nvPr/>
        </p:nvSpPr>
        <p:spPr bwMode="auto">
          <a:xfrm>
            <a:off x="5721350" y="6551613"/>
            <a:ext cx="97155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Monitor</a:t>
            </a:r>
          </a:p>
        </p:txBody>
      </p:sp>
      <p:pic>
        <p:nvPicPr>
          <p:cNvPr id="4164" name="Picture 4" descr="File:White pencil.png">
            <a:hlinkClick r:id="rId16"/>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3757613" y="6170613"/>
            <a:ext cx="377825" cy="37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65" name="TextBox 66"/>
          <p:cNvSpPr txBox="1">
            <a:spLocks noChangeArrowheads="1"/>
          </p:cNvSpPr>
          <p:nvPr/>
        </p:nvSpPr>
        <p:spPr bwMode="auto">
          <a:xfrm>
            <a:off x="22225" y="4552950"/>
            <a:ext cx="22082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200" b="1">
                <a:solidFill>
                  <a:srgbClr val="FFFFFF"/>
                </a:solidFill>
                <a:latin typeface="Calibri" pitchFamily="34" charset="0"/>
                <a:cs typeface="Arial" pitchFamily="34" charset="0"/>
              </a:rPr>
              <a:t>TRENDS</a:t>
            </a:r>
          </a:p>
          <a:p>
            <a:pPr eaLnBrk="1" hangingPunct="1">
              <a:spcBef>
                <a:spcPct val="0"/>
              </a:spcBef>
              <a:buFontTx/>
              <a:buNone/>
            </a:pPr>
            <a:r>
              <a:rPr lang="en-GB" altLang="en-US" sz="1200">
                <a:solidFill>
                  <a:srgbClr val="FFFFFF"/>
                </a:solidFill>
                <a:latin typeface="Calibri" pitchFamily="34" charset="0"/>
                <a:cs typeface="Arial" pitchFamily="34" charset="0"/>
              </a:rPr>
              <a:t>Future Trends Report</a:t>
            </a:r>
          </a:p>
        </p:txBody>
      </p:sp>
      <p:pic>
        <p:nvPicPr>
          <p:cNvPr id="4166" name="Picture 18" descr="http://icons.iconarchive.com/icons/visualpharm/icons8-metro-style/512/Very-Basic-Document-icon.png"/>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156075" y="4629150"/>
            <a:ext cx="298450"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67" name="Picture 4" descr="File:White pencil.png">
            <a:hlinkClick r:id="rId16"/>
          </p:cNvPr>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589463" y="5548313"/>
            <a:ext cx="280987" cy="28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 name="Parallelogram 214"/>
          <p:cNvSpPr/>
          <p:nvPr/>
        </p:nvSpPr>
        <p:spPr>
          <a:xfrm>
            <a:off x="7564438" y="495300"/>
            <a:ext cx="1335087" cy="1033463"/>
          </a:xfrm>
          <a:prstGeom prst="parallelogram">
            <a:avLst/>
          </a:prstGeom>
          <a:solidFill>
            <a:srgbClr val="048C8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4169" name="TextBox 215"/>
          <p:cNvSpPr txBox="1">
            <a:spLocks noChangeArrowheads="1"/>
          </p:cNvSpPr>
          <p:nvPr/>
        </p:nvSpPr>
        <p:spPr bwMode="auto">
          <a:xfrm>
            <a:off x="7734300" y="728663"/>
            <a:ext cx="941388"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100">
                <a:solidFill>
                  <a:srgbClr val="FFFFFF"/>
                </a:solidFill>
                <a:latin typeface="Calibri" pitchFamily="34" charset="0"/>
              </a:rPr>
              <a:t>A globally responsible Wales </a:t>
            </a:r>
          </a:p>
        </p:txBody>
      </p:sp>
      <p:pic>
        <p:nvPicPr>
          <p:cNvPr id="4170" name="Picture 10" descr="http://schaltbau.de/wp-content/uploads/2012/03/icon_analystenempfehlung.jpg"/>
          <p:cNvPicPr>
            <a:picLocks noChangeAspect="1" noChangeArrowheads="1"/>
          </p:cNvPicPr>
          <p:nvPr/>
        </p:nvPicPr>
        <p:blipFill>
          <a:blip r:embed="rId20">
            <a:grayscl/>
            <a:biLevel thresh="50000"/>
            <a:extLst>
              <a:ext uri="{28A0092B-C50C-407E-A947-70E740481C1C}">
                <a14:useLocalDpi xmlns:a14="http://schemas.microsoft.com/office/drawing/2010/main" val="0"/>
              </a:ext>
            </a:extLst>
          </a:blip>
          <a:srcRect/>
          <a:stretch>
            <a:fillRect/>
          </a:stretch>
        </p:blipFill>
        <p:spPr bwMode="auto">
          <a:xfrm>
            <a:off x="4795838" y="6078538"/>
            <a:ext cx="533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4400601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public sector narrative </a:t>
            </a:r>
            <a:r>
              <a:rPr lang="en-GB" dirty="0" smtClean="0"/>
              <a:t> </a:t>
            </a:r>
            <a:r>
              <a:rPr lang="en-GB" dirty="0"/>
              <a:t/>
            </a:r>
            <a:br>
              <a:rPr lang="en-GB" dirty="0"/>
            </a:br>
            <a:r>
              <a:rPr lang="en-GB" b="1" dirty="0">
                <a:solidFill>
                  <a:srgbClr val="FF0000"/>
                </a:solidFill>
              </a:rPr>
              <a:t>One Welsh Public Service</a:t>
            </a:r>
            <a:endParaRPr lang="en-GB" dirty="0"/>
          </a:p>
        </p:txBody>
      </p:sp>
      <p:sp>
        <p:nvSpPr>
          <p:cNvPr id="3" name="Content Placeholder 2"/>
          <p:cNvSpPr>
            <a:spLocks noGrp="1"/>
          </p:cNvSpPr>
          <p:nvPr>
            <p:ph idx="1"/>
          </p:nvPr>
        </p:nvSpPr>
        <p:spPr/>
        <p:txBody>
          <a:bodyPr/>
          <a:lstStyle/>
          <a:p>
            <a:r>
              <a:rPr lang="en-GB" dirty="0" smtClean="0"/>
              <a:t>United by a duty to “carry out sustainable development” by acting in accordance with the five ways of working</a:t>
            </a:r>
          </a:p>
          <a:p>
            <a:r>
              <a:rPr lang="en-GB" dirty="0" smtClean="0"/>
              <a:t>Aligned to achieve every National Goal</a:t>
            </a:r>
          </a:p>
          <a:p>
            <a:r>
              <a:rPr lang="en-GB" dirty="0" smtClean="0"/>
              <a:t>Mandated to work together internally and externally to achieve objectives in concert with the objectives of others</a:t>
            </a:r>
          </a:p>
          <a:p>
            <a:r>
              <a:rPr lang="en-GB" dirty="0" smtClean="0"/>
              <a:t>Genuine involvement of the citizens we service</a:t>
            </a:r>
            <a:endParaRPr lang="en-GB" dirty="0"/>
          </a:p>
        </p:txBody>
      </p:sp>
    </p:spTree>
    <p:extLst>
      <p:ext uri="{BB962C8B-B14F-4D97-AF65-F5344CB8AC3E}">
        <p14:creationId xmlns:p14="http://schemas.microsoft.com/office/powerpoint/2010/main" val="367553362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the Act different?</a:t>
            </a:r>
            <a:br>
              <a:rPr lang="en-GB" dirty="0" smtClean="0"/>
            </a:br>
            <a:endParaRPr lang="en-GB" sz="2400" dirty="0"/>
          </a:p>
        </p:txBody>
      </p:sp>
      <p:sp>
        <p:nvSpPr>
          <p:cNvPr id="3" name="Content Placeholder 2"/>
          <p:cNvSpPr>
            <a:spLocks noGrp="1"/>
          </p:cNvSpPr>
          <p:nvPr>
            <p:ph idx="1"/>
          </p:nvPr>
        </p:nvSpPr>
        <p:spPr/>
        <p:txBody>
          <a:bodyPr/>
          <a:lstStyle/>
          <a:p>
            <a:r>
              <a:rPr lang="en-GB" dirty="0" smtClean="0"/>
              <a:t>Enabling framework for public sector decision making</a:t>
            </a:r>
          </a:p>
          <a:p>
            <a:pPr lvl="1"/>
            <a:r>
              <a:rPr lang="en-GB" dirty="0"/>
              <a:t>p</a:t>
            </a:r>
            <a:r>
              <a:rPr lang="en-GB" dirty="0" smtClean="0"/>
              <a:t>ermission to do things differently and to fail</a:t>
            </a:r>
          </a:p>
          <a:p>
            <a:pPr lvl="1"/>
            <a:r>
              <a:rPr lang="en-GB" dirty="0" smtClean="0"/>
              <a:t>new </a:t>
            </a:r>
            <a:r>
              <a:rPr lang="en-GB" dirty="0"/>
              <a:t>approaches to performance management, measurement and </a:t>
            </a:r>
            <a:r>
              <a:rPr lang="en-GB" dirty="0" smtClean="0"/>
              <a:t>monitoring</a:t>
            </a:r>
          </a:p>
          <a:p>
            <a:pPr lvl="1"/>
            <a:r>
              <a:rPr lang="en-GB" dirty="0" smtClean="0"/>
              <a:t>On-going process- deadlines are snapshots not end dates</a:t>
            </a:r>
          </a:p>
          <a:p>
            <a:pPr lvl="1"/>
            <a:r>
              <a:rPr lang="en-GB" dirty="0" smtClean="0"/>
              <a:t>Behaviour not process led</a:t>
            </a:r>
          </a:p>
        </p:txBody>
      </p:sp>
    </p:spTree>
    <p:extLst>
      <p:ext uri="{BB962C8B-B14F-4D97-AF65-F5344CB8AC3E}">
        <p14:creationId xmlns:p14="http://schemas.microsoft.com/office/powerpoint/2010/main" val="124210260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Contribution</a:t>
            </a:r>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107499"/>
            <a:ext cx="8136904" cy="54418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890415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p:cNvSpPr txBox="1">
            <a:spLocks noChangeArrowheads="1"/>
          </p:cNvSpPr>
          <p:nvPr/>
        </p:nvSpPr>
        <p:spPr bwMode="auto">
          <a:xfrm>
            <a:off x="2268538" y="2095500"/>
            <a:ext cx="4572000" cy="269304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b="1" dirty="0"/>
              <a:t>Sustainability as Central Organising Principle- core factors</a:t>
            </a:r>
            <a:r>
              <a:rPr lang="en-GB" altLang="en-US" sz="1800" dirty="0"/>
              <a:t>:</a:t>
            </a:r>
          </a:p>
          <a:p>
            <a:pPr eaLnBrk="1" hangingPunct="1">
              <a:spcBef>
                <a:spcPct val="50000"/>
              </a:spcBef>
              <a:buFontTx/>
              <a:buNone/>
            </a:pPr>
            <a:endParaRPr lang="en-GB" altLang="en-US" sz="1000" dirty="0"/>
          </a:p>
          <a:p>
            <a:pPr eaLnBrk="1" hangingPunct="1">
              <a:spcBef>
                <a:spcPct val="0"/>
              </a:spcBef>
            </a:pPr>
            <a:r>
              <a:rPr lang="en-GB" altLang="en-US" sz="2000" b="1" dirty="0"/>
              <a:t>	Long-term thinking</a:t>
            </a:r>
            <a:r>
              <a:rPr lang="en-GB" altLang="en-US" sz="2000" dirty="0"/>
              <a:t>; </a:t>
            </a:r>
          </a:p>
          <a:p>
            <a:pPr eaLnBrk="1" hangingPunct="1">
              <a:spcBef>
                <a:spcPct val="0"/>
              </a:spcBef>
            </a:pPr>
            <a:r>
              <a:rPr lang="en-GB" altLang="en-US" sz="2000" b="1" dirty="0"/>
              <a:t>	Integration</a:t>
            </a:r>
            <a:r>
              <a:rPr lang="en-GB" altLang="en-US" sz="2000" dirty="0"/>
              <a:t>: </a:t>
            </a:r>
          </a:p>
          <a:p>
            <a:pPr eaLnBrk="1" hangingPunct="1">
              <a:spcBef>
                <a:spcPct val="0"/>
              </a:spcBef>
            </a:pPr>
            <a:r>
              <a:rPr lang="en-GB" altLang="en-US" sz="2000" b="1" dirty="0"/>
              <a:t>	</a:t>
            </a:r>
            <a:r>
              <a:rPr lang="en-GB" altLang="en-US" sz="2000" b="1" dirty="0" smtClean="0"/>
              <a:t>Collaboration</a:t>
            </a:r>
            <a:endParaRPr lang="en-GB" altLang="en-US" sz="2000" dirty="0"/>
          </a:p>
          <a:p>
            <a:pPr eaLnBrk="1" hangingPunct="1">
              <a:spcBef>
                <a:spcPct val="0"/>
              </a:spcBef>
            </a:pPr>
            <a:r>
              <a:rPr lang="en-GB" altLang="en-US" sz="2000" dirty="0"/>
              <a:t>	</a:t>
            </a:r>
            <a:r>
              <a:rPr lang="en-GB" altLang="en-US" sz="2000" b="1" dirty="0"/>
              <a:t>P</a:t>
            </a:r>
            <a:r>
              <a:rPr lang="en-GB" altLang="en-US" sz="2000" b="1" dirty="0" smtClean="0"/>
              <a:t>revention </a:t>
            </a:r>
            <a:endParaRPr lang="en-GB" altLang="en-US" sz="2000" dirty="0"/>
          </a:p>
          <a:p>
            <a:pPr eaLnBrk="1" hangingPunct="1">
              <a:spcBef>
                <a:spcPct val="0"/>
              </a:spcBef>
            </a:pPr>
            <a:r>
              <a:rPr lang="en-GB" altLang="en-US" sz="2000" b="1" dirty="0"/>
              <a:t>	</a:t>
            </a:r>
            <a:r>
              <a:rPr lang="en-GB" altLang="en-US" sz="2000" b="1" dirty="0" smtClean="0"/>
              <a:t>involvement</a:t>
            </a:r>
            <a:endParaRPr lang="en-GB" altLang="en-US" sz="2000" dirty="0"/>
          </a:p>
          <a:p>
            <a:pPr eaLnBrk="1" hangingPunct="1">
              <a:spcBef>
                <a:spcPct val="50000"/>
              </a:spcBef>
            </a:pPr>
            <a:endParaRPr lang="en-GB" altLang="en-US" sz="1200" dirty="0"/>
          </a:p>
        </p:txBody>
      </p:sp>
      <p:sp>
        <p:nvSpPr>
          <p:cNvPr id="38915" name="Text Box 3"/>
          <p:cNvSpPr txBox="1">
            <a:spLocks noChangeArrowheads="1"/>
          </p:cNvSpPr>
          <p:nvPr/>
        </p:nvSpPr>
        <p:spPr bwMode="auto">
          <a:xfrm>
            <a:off x="3455988" y="188913"/>
            <a:ext cx="2232025" cy="1523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Governance:</a:t>
            </a:r>
          </a:p>
          <a:p>
            <a:pPr eaLnBrk="1" hangingPunct="1">
              <a:spcBef>
                <a:spcPct val="50000"/>
              </a:spcBef>
            </a:pPr>
            <a:r>
              <a:rPr lang="en-GB" altLang="en-US" sz="1000" dirty="0"/>
              <a:t>  Council</a:t>
            </a:r>
          </a:p>
          <a:p>
            <a:pPr eaLnBrk="1" hangingPunct="1">
              <a:spcBef>
                <a:spcPct val="50000"/>
              </a:spcBef>
            </a:pPr>
            <a:r>
              <a:rPr lang="en-GB" altLang="en-US" sz="1000" dirty="0"/>
              <a:t>  Executive- Cabinet/CMT</a:t>
            </a:r>
          </a:p>
          <a:p>
            <a:pPr eaLnBrk="1" hangingPunct="1">
              <a:spcBef>
                <a:spcPct val="50000"/>
              </a:spcBef>
            </a:pPr>
            <a:r>
              <a:rPr lang="en-GB" altLang="en-US" sz="1000" dirty="0"/>
              <a:t>  Scrutiny</a:t>
            </a:r>
          </a:p>
          <a:p>
            <a:pPr eaLnBrk="1" hangingPunct="1">
              <a:spcBef>
                <a:spcPct val="50000"/>
              </a:spcBef>
            </a:pPr>
            <a:r>
              <a:rPr lang="en-GB" altLang="en-US" sz="1000" dirty="0"/>
              <a:t>  </a:t>
            </a:r>
            <a:r>
              <a:rPr lang="en-GB" altLang="en-US" sz="1000" dirty="0" smtClean="0"/>
              <a:t>Committees</a:t>
            </a:r>
          </a:p>
          <a:p>
            <a:pPr eaLnBrk="1" hangingPunct="1">
              <a:spcBef>
                <a:spcPct val="50000"/>
              </a:spcBef>
            </a:pPr>
            <a:endParaRPr lang="en-GB" altLang="en-US" sz="1000" dirty="0"/>
          </a:p>
        </p:txBody>
      </p:sp>
      <p:sp>
        <p:nvSpPr>
          <p:cNvPr id="38916" name="Text Box 4"/>
          <p:cNvSpPr txBox="1">
            <a:spLocks noChangeArrowheads="1"/>
          </p:cNvSpPr>
          <p:nvPr/>
        </p:nvSpPr>
        <p:spPr bwMode="auto">
          <a:xfrm>
            <a:off x="179388" y="188913"/>
            <a:ext cx="2089150" cy="1509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Strategy:</a:t>
            </a:r>
          </a:p>
          <a:p>
            <a:pPr eaLnBrk="1" hangingPunct="1">
              <a:spcBef>
                <a:spcPct val="50000"/>
              </a:spcBef>
            </a:pPr>
            <a:r>
              <a:rPr lang="en-GB" altLang="en-US" sz="1000" dirty="0"/>
              <a:t>  </a:t>
            </a:r>
            <a:r>
              <a:rPr lang="en-GB" altLang="en-US" sz="1000" dirty="0" smtClean="0"/>
              <a:t>Local well-being Plan</a:t>
            </a:r>
            <a:endParaRPr lang="en-GB" altLang="en-US" sz="1000" dirty="0"/>
          </a:p>
          <a:p>
            <a:pPr eaLnBrk="1" hangingPunct="1">
              <a:spcBef>
                <a:spcPct val="50000"/>
              </a:spcBef>
            </a:pPr>
            <a:r>
              <a:rPr lang="en-GB" altLang="en-US" sz="1000" dirty="0"/>
              <a:t> Corporate Improvement Plan</a:t>
            </a:r>
          </a:p>
          <a:p>
            <a:pPr eaLnBrk="1" hangingPunct="1">
              <a:spcBef>
                <a:spcPct val="50000"/>
              </a:spcBef>
            </a:pPr>
            <a:r>
              <a:rPr lang="en-GB" altLang="en-US" sz="1000" dirty="0"/>
              <a:t> Key partnership strategies</a:t>
            </a:r>
          </a:p>
          <a:p>
            <a:pPr eaLnBrk="1" hangingPunct="1">
              <a:spcBef>
                <a:spcPct val="50000"/>
              </a:spcBef>
            </a:pPr>
            <a:r>
              <a:rPr lang="en-GB" altLang="en-US" sz="1000" dirty="0"/>
              <a:t> Other key strategies</a:t>
            </a:r>
          </a:p>
          <a:p>
            <a:pPr eaLnBrk="1" hangingPunct="1">
              <a:spcBef>
                <a:spcPct val="50000"/>
              </a:spcBef>
            </a:pPr>
            <a:endParaRPr lang="en-GB" altLang="en-US" sz="1000" dirty="0"/>
          </a:p>
        </p:txBody>
      </p:sp>
      <p:sp>
        <p:nvSpPr>
          <p:cNvPr id="38917" name="Text Box 5"/>
          <p:cNvSpPr txBox="1">
            <a:spLocks noChangeArrowheads="1"/>
          </p:cNvSpPr>
          <p:nvPr/>
        </p:nvSpPr>
        <p:spPr bwMode="auto">
          <a:xfrm>
            <a:off x="250825" y="3068638"/>
            <a:ext cx="2017713" cy="1830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Partnerships:</a:t>
            </a:r>
          </a:p>
          <a:p>
            <a:pPr eaLnBrk="1" hangingPunct="1">
              <a:spcBef>
                <a:spcPct val="50000"/>
              </a:spcBef>
            </a:pPr>
            <a:r>
              <a:rPr lang="en-GB" altLang="en-US" sz="1200" dirty="0"/>
              <a:t> </a:t>
            </a:r>
            <a:r>
              <a:rPr lang="en-GB" altLang="en-US" sz="1000" dirty="0"/>
              <a:t>Community</a:t>
            </a:r>
          </a:p>
          <a:p>
            <a:pPr eaLnBrk="1" hangingPunct="1">
              <a:spcBef>
                <a:spcPct val="50000"/>
              </a:spcBef>
            </a:pPr>
            <a:r>
              <a:rPr lang="en-GB" altLang="en-US" sz="1000" dirty="0"/>
              <a:t> </a:t>
            </a:r>
            <a:r>
              <a:rPr lang="en-GB" altLang="en-US" sz="1000" dirty="0" smtClean="0"/>
              <a:t>PSB partners</a:t>
            </a:r>
            <a:endParaRPr lang="en-GB" altLang="en-US" sz="1000" dirty="0"/>
          </a:p>
          <a:p>
            <a:pPr eaLnBrk="1" hangingPunct="1">
              <a:spcBef>
                <a:spcPct val="50000"/>
              </a:spcBef>
            </a:pPr>
            <a:r>
              <a:rPr lang="en-GB" altLang="en-US" sz="1000" dirty="0"/>
              <a:t> Delivery partners</a:t>
            </a:r>
          </a:p>
          <a:p>
            <a:pPr eaLnBrk="1" hangingPunct="1">
              <a:spcBef>
                <a:spcPct val="50000"/>
              </a:spcBef>
            </a:pPr>
            <a:r>
              <a:rPr lang="en-GB" altLang="en-US" sz="1000" dirty="0"/>
              <a:t> 3</a:t>
            </a:r>
            <a:r>
              <a:rPr lang="en-GB" altLang="en-US" sz="1000" baseline="30000" dirty="0"/>
              <a:t>rd</a:t>
            </a:r>
            <a:r>
              <a:rPr lang="en-GB" altLang="en-US" sz="1000" dirty="0"/>
              <a:t> Sector partners</a:t>
            </a:r>
          </a:p>
          <a:p>
            <a:pPr eaLnBrk="1" hangingPunct="1">
              <a:spcBef>
                <a:spcPct val="50000"/>
              </a:spcBef>
            </a:pPr>
            <a:r>
              <a:rPr lang="en-GB" altLang="en-US" sz="1000" dirty="0"/>
              <a:t> Development partners</a:t>
            </a:r>
          </a:p>
          <a:p>
            <a:pPr eaLnBrk="1" hangingPunct="1">
              <a:spcBef>
                <a:spcPct val="50000"/>
              </a:spcBef>
            </a:pPr>
            <a:endParaRPr lang="en-GB" altLang="en-US" sz="1200" dirty="0"/>
          </a:p>
        </p:txBody>
      </p:sp>
      <p:sp>
        <p:nvSpPr>
          <p:cNvPr id="38918" name="Text Box 6"/>
          <p:cNvSpPr txBox="1">
            <a:spLocks noChangeArrowheads="1"/>
          </p:cNvSpPr>
          <p:nvPr/>
        </p:nvSpPr>
        <p:spPr bwMode="auto">
          <a:xfrm>
            <a:off x="6948488" y="188913"/>
            <a:ext cx="2087562" cy="2652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Processes:</a:t>
            </a:r>
          </a:p>
          <a:p>
            <a:pPr eaLnBrk="1" hangingPunct="1">
              <a:spcBef>
                <a:spcPct val="50000"/>
              </a:spcBef>
            </a:pPr>
            <a:r>
              <a:rPr lang="en-GB" altLang="en-US" sz="1000" dirty="0"/>
              <a:t> Business Planning</a:t>
            </a:r>
          </a:p>
          <a:p>
            <a:pPr eaLnBrk="1" hangingPunct="1">
              <a:spcBef>
                <a:spcPct val="50000"/>
              </a:spcBef>
            </a:pPr>
            <a:r>
              <a:rPr lang="en-GB" altLang="en-US" sz="1000" dirty="0"/>
              <a:t> Financial Planning</a:t>
            </a:r>
          </a:p>
          <a:p>
            <a:pPr eaLnBrk="1" hangingPunct="1">
              <a:spcBef>
                <a:spcPct val="50000"/>
              </a:spcBef>
            </a:pPr>
            <a:r>
              <a:rPr lang="en-GB" altLang="en-US" sz="1000" dirty="0"/>
              <a:t> Performance improvement</a:t>
            </a:r>
          </a:p>
          <a:p>
            <a:pPr eaLnBrk="1" hangingPunct="1">
              <a:spcBef>
                <a:spcPct val="50000"/>
              </a:spcBef>
            </a:pPr>
            <a:r>
              <a:rPr lang="en-GB" altLang="en-US" sz="1000" dirty="0"/>
              <a:t> Risk management</a:t>
            </a:r>
          </a:p>
          <a:p>
            <a:pPr eaLnBrk="1" hangingPunct="1">
              <a:spcBef>
                <a:spcPct val="50000"/>
              </a:spcBef>
            </a:pPr>
            <a:r>
              <a:rPr lang="en-GB" altLang="en-US" sz="1000" dirty="0"/>
              <a:t> Procurement</a:t>
            </a:r>
          </a:p>
          <a:p>
            <a:pPr eaLnBrk="1" hangingPunct="1">
              <a:spcBef>
                <a:spcPct val="50000"/>
              </a:spcBef>
            </a:pPr>
            <a:r>
              <a:rPr lang="en-GB" altLang="en-US" sz="1000" dirty="0"/>
              <a:t> Reporting</a:t>
            </a:r>
          </a:p>
          <a:p>
            <a:pPr eaLnBrk="1" hangingPunct="1">
              <a:spcBef>
                <a:spcPct val="50000"/>
              </a:spcBef>
            </a:pPr>
            <a:r>
              <a:rPr lang="en-GB" altLang="en-US" sz="1000" dirty="0"/>
              <a:t> Asset management </a:t>
            </a:r>
          </a:p>
          <a:p>
            <a:pPr eaLnBrk="1" hangingPunct="1">
              <a:spcBef>
                <a:spcPct val="50000"/>
              </a:spcBef>
            </a:pPr>
            <a:r>
              <a:rPr lang="en-GB" altLang="en-US" sz="1000" dirty="0"/>
              <a:t> Audit</a:t>
            </a:r>
          </a:p>
          <a:p>
            <a:pPr eaLnBrk="1" hangingPunct="1">
              <a:spcBef>
                <a:spcPct val="50000"/>
              </a:spcBef>
            </a:pPr>
            <a:endParaRPr lang="en-GB" altLang="en-US" sz="1000" dirty="0"/>
          </a:p>
          <a:p>
            <a:pPr eaLnBrk="1" hangingPunct="1">
              <a:spcBef>
                <a:spcPct val="50000"/>
              </a:spcBef>
            </a:pPr>
            <a:endParaRPr lang="en-GB" altLang="en-US" sz="1000" dirty="0"/>
          </a:p>
        </p:txBody>
      </p:sp>
      <p:sp>
        <p:nvSpPr>
          <p:cNvPr id="38919" name="Text Box 7"/>
          <p:cNvSpPr txBox="1">
            <a:spLocks noChangeArrowheads="1"/>
          </p:cNvSpPr>
          <p:nvPr/>
        </p:nvSpPr>
        <p:spPr bwMode="auto">
          <a:xfrm>
            <a:off x="6911975" y="3068638"/>
            <a:ext cx="2124075" cy="1327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Frontline Delivery:</a:t>
            </a:r>
          </a:p>
          <a:p>
            <a:pPr eaLnBrk="1" hangingPunct="1">
              <a:spcBef>
                <a:spcPct val="50000"/>
              </a:spcBef>
            </a:pPr>
            <a:r>
              <a:rPr lang="en-GB" altLang="en-US" sz="1200" dirty="0"/>
              <a:t> </a:t>
            </a:r>
            <a:r>
              <a:rPr lang="en-GB" altLang="en-US" sz="1000" dirty="0"/>
              <a:t>Business/Service Plans</a:t>
            </a:r>
          </a:p>
          <a:p>
            <a:pPr eaLnBrk="1" hangingPunct="1">
              <a:spcBef>
                <a:spcPct val="50000"/>
              </a:spcBef>
            </a:pPr>
            <a:r>
              <a:rPr lang="en-GB" altLang="en-US" sz="1000" dirty="0"/>
              <a:t> Performance Targets</a:t>
            </a:r>
          </a:p>
          <a:p>
            <a:pPr eaLnBrk="1" hangingPunct="1">
              <a:spcBef>
                <a:spcPct val="50000"/>
              </a:spcBef>
            </a:pPr>
            <a:r>
              <a:rPr lang="en-GB" altLang="en-US" sz="1000" dirty="0"/>
              <a:t> Operations</a:t>
            </a:r>
          </a:p>
          <a:p>
            <a:pPr eaLnBrk="1" hangingPunct="1">
              <a:spcBef>
                <a:spcPct val="50000"/>
              </a:spcBef>
            </a:pPr>
            <a:r>
              <a:rPr lang="en-GB" altLang="en-US" sz="1000" dirty="0"/>
              <a:t> Community engagement</a:t>
            </a:r>
          </a:p>
        </p:txBody>
      </p:sp>
      <p:sp>
        <p:nvSpPr>
          <p:cNvPr id="38920" name="Rectangle 8"/>
          <p:cNvSpPr>
            <a:spLocks noChangeArrowheads="1"/>
          </p:cNvSpPr>
          <p:nvPr/>
        </p:nvSpPr>
        <p:spPr bwMode="auto">
          <a:xfrm>
            <a:off x="393700" y="5113775"/>
            <a:ext cx="8642350" cy="173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2400" dirty="0"/>
              <a:t>Challenge: How do we develop a system that places these core factors at the heart of what a local authority does and is measured by.</a:t>
            </a:r>
          </a:p>
          <a:p>
            <a:pPr eaLnBrk="1" hangingPunct="1">
              <a:spcBef>
                <a:spcPct val="50000"/>
              </a:spcBef>
              <a:buFontTx/>
              <a:buNone/>
            </a:pPr>
            <a:endParaRPr lang="en-GB" altLang="en-US" sz="2400" dirty="0">
              <a:latin typeface="Calibri" pitchFamily="34" charset="0"/>
            </a:endParaRPr>
          </a:p>
        </p:txBody>
      </p:sp>
    </p:spTree>
    <p:extLst>
      <p:ext uri="{BB962C8B-B14F-4D97-AF65-F5344CB8AC3E}">
        <p14:creationId xmlns:p14="http://schemas.microsoft.com/office/powerpoint/2010/main" val="167283989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94513"/>
            <a:ext cx="9144000" cy="1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9" name="Rectangle 3"/>
          <p:cNvSpPr>
            <a:spLocks noChangeArrowheads="1"/>
          </p:cNvSpPr>
          <p:nvPr/>
        </p:nvSpPr>
        <p:spPr bwMode="auto">
          <a:xfrm>
            <a:off x="685800" y="6259513"/>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39940" name="Rectangle 4"/>
          <p:cNvSpPr>
            <a:spLocks noChangeArrowheads="1"/>
          </p:cNvSpPr>
          <p:nvPr/>
        </p:nvSpPr>
        <p:spPr bwMode="auto">
          <a:xfrm>
            <a:off x="3124200" y="6259513"/>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pic>
        <p:nvPicPr>
          <p:cNvPr id="39941" name="Picture 5"/>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894513"/>
            <a:ext cx="9156700" cy="2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942" name="Rectangle 6"/>
          <p:cNvSpPr>
            <a:spLocks noChangeArrowheads="1"/>
          </p:cNvSpPr>
          <p:nvPr/>
        </p:nvSpPr>
        <p:spPr bwMode="auto">
          <a:xfrm>
            <a:off x="2058988" y="774700"/>
            <a:ext cx="6702425" cy="31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r">
              <a:lnSpc>
                <a:spcPts val="1800"/>
              </a:lnSpc>
              <a:spcBef>
                <a:spcPct val="0"/>
              </a:spcBef>
              <a:buFontTx/>
              <a:buNone/>
            </a:pPr>
            <a:r>
              <a:rPr lang="en-US" altLang="en-US" sz="1600">
                <a:latin typeface="Arial Black" pitchFamily="34" charset="0"/>
              </a:rPr>
              <a:t>Sustainable Development Unit</a:t>
            </a:r>
          </a:p>
        </p:txBody>
      </p:sp>
      <p:sp>
        <p:nvSpPr>
          <p:cNvPr id="39943" name="Line 8"/>
          <p:cNvSpPr>
            <a:spLocks noChangeShapeType="1"/>
          </p:cNvSpPr>
          <p:nvPr/>
        </p:nvSpPr>
        <p:spPr bwMode="auto">
          <a:xfrm>
            <a:off x="2057400" y="1077913"/>
            <a:ext cx="6705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9"/>
          <p:cNvSpPr>
            <a:spLocks noChangeShapeType="1"/>
          </p:cNvSpPr>
          <p:nvPr/>
        </p:nvSpPr>
        <p:spPr bwMode="auto">
          <a:xfrm>
            <a:off x="1905000" y="6107113"/>
            <a:ext cx="5943600" cy="0"/>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Rectangle 11"/>
          <p:cNvSpPr>
            <a:spLocks noChangeArrowheads="1"/>
          </p:cNvSpPr>
          <p:nvPr/>
        </p:nvSpPr>
        <p:spPr bwMode="auto">
          <a:xfrm>
            <a:off x="1331913" y="1196975"/>
            <a:ext cx="7812087"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defTabSz="914400" eaLnBrk="1" hangingPunct="1">
              <a:spcBef>
                <a:spcPct val="0"/>
              </a:spcBef>
              <a:buFontTx/>
              <a:buNone/>
            </a:pPr>
            <a:r>
              <a:rPr lang="en-US" altLang="en-US" sz="2200" b="1">
                <a:solidFill>
                  <a:schemeClr val="tx2"/>
                </a:solidFill>
              </a:rPr>
              <a:t>Integration of Sustainable Development</a:t>
            </a:r>
            <a:endParaRPr lang="en-US" altLang="en-US" sz="2200">
              <a:solidFill>
                <a:schemeClr val="tx2"/>
              </a:solidFill>
            </a:endParaRPr>
          </a:p>
        </p:txBody>
      </p:sp>
      <p:sp>
        <p:nvSpPr>
          <p:cNvPr id="39946" name="Rectangle 12"/>
          <p:cNvSpPr>
            <a:spLocks noChangeArrowheads="1"/>
          </p:cNvSpPr>
          <p:nvPr/>
        </p:nvSpPr>
        <p:spPr bwMode="auto">
          <a:xfrm>
            <a:off x="685800" y="2276475"/>
            <a:ext cx="7453313"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defTabSz="457200" eaLnBrk="0" fontAlgn="base" hangingPunct="0">
              <a:spcBef>
                <a:spcPct val="20000"/>
              </a:spcBef>
              <a:spcAft>
                <a:spcPct val="0"/>
              </a:spcAft>
              <a:buChar char="»"/>
              <a:defRPr sz="2000">
                <a:solidFill>
                  <a:schemeClr val="tx1"/>
                </a:solidFill>
                <a:latin typeface="Arial" charset="0"/>
              </a:defRPr>
            </a:lvl6pPr>
            <a:lvl7pPr marL="2971800" indent="-228600" defTabSz="457200" eaLnBrk="0" fontAlgn="base" hangingPunct="0">
              <a:spcBef>
                <a:spcPct val="20000"/>
              </a:spcBef>
              <a:spcAft>
                <a:spcPct val="0"/>
              </a:spcAft>
              <a:buChar char="»"/>
              <a:defRPr sz="2000">
                <a:solidFill>
                  <a:schemeClr val="tx1"/>
                </a:solidFill>
                <a:latin typeface="Arial" charset="0"/>
              </a:defRPr>
            </a:lvl7pPr>
            <a:lvl8pPr marL="3429000" indent="-228600" defTabSz="457200" eaLnBrk="0" fontAlgn="base" hangingPunct="0">
              <a:spcBef>
                <a:spcPct val="20000"/>
              </a:spcBef>
              <a:spcAft>
                <a:spcPct val="0"/>
              </a:spcAft>
              <a:buChar char="»"/>
              <a:defRPr sz="2000">
                <a:solidFill>
                  <a:schemeClr val="tx1"/>
                </a:solidFill>
                <a:latin typeface="Arial" charset="0"/>
              </a:defRPr>
            </a:lvl8pPr>
            <a:lvl9pPr marL="3886200" indent="-228600" defTabSz="457200" eaLnBrk="0" fontAlgn="base" hangingPunct="0">
              <a:spcBef>
                <a:spcPct val="20000"/>
              </a:spcBef>
              <a:spcAft>
                <a:spcPct val="0"/>
              </a:spcAft>
              <a:buChar char="»"/>
              <a:defRPr sz="2000">
                <a:solidFill>
                  <a:schemeClr val="tx1"/>
                </a:solidFill>
                <a:latin typeface="Arial" charset="0"/>
              </a:defRPr>
            </a:lvl9pPr>
          </a:lstStyle>
          <a:p>
            <a:pPr algn="just" eaLnBrk="1" hangingPunct="1">
              <a:spcBef>
                <a:spcPct val="0"/>
              </a:spcBef>
              <a:buFontTx/>
              <a:buNone/>
            </a:pPr>
            <a:r>
              <a:rPr lang="en-GB" altLang="en-US" sz="2400" dirty="0"/>
              <a:t>The mission of sustainable development is therefore to find ways of pursuing each of the sustainable development objectives with the minimum of harm to others, </a:t>
            </a:r>
            <a:r>
              <a:rPr lang="en-GB" altLang="en-US" sz="2400" i="1" dirty="0"/>
              <a:t>and</a:t>
            </a:r>
            <a:r>
              <a:rPr lang="en-GB" altLang="en-US" sz="2400" dirty="0"/>
              <a:t> where choices between objectives are inevitable, to be explicit and democratic about the choices. This is the notion of </a:t>
            </a:r>
            <a:r>
              <a:rPr lang="en-GB" altLang="en-US" sz="2400" b="1" dirty="0"/>
              <a:t>policy integration</a:t>
            </a:r>
            <a:r>
              <a:rPr lang="en-GB" altLang="en-US" sz="2400" dirty="0"/>
              <a:t>. </a:t>
            </a:r>
          </a:p>
        </p:txBody>
      </p:sp>
      <p:sp>
        <p:nvSpPr>
          <p:cNvPr id="11" name="Line 8"/>
          <p:cNvSpPr>
            <a:spLocks noChangeShapeType="1"/>
          </p:cNvSpPr>
          <p:nvPr/>
        </p:nvSpPr>
        <p:spPr bwMode="auto">
          <a:xfrm>
            <a:off x="2057400" y="1077913"/>
            <a:ext cx="6705600" cy="1587"/>
          </a:xfrm>
          <a:prstGeom prst="line">
            <a:avLst/>
          </a:prstGeom>
          <a:noFill/>
          <a:ln w="127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211166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6988"/>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11"/>
          <p:cNvSpPr>
            <a:spLocks noChangeArrowheads="1"/>
          </p:cNvSpPr>
          <p:nvPr/>
        </p:nvSpPr>
        <p:spPr bwMode="auto">
          <a:xfrm>
            <a:off x="7324725" y="-104775"/>
            <a:ext cx="1841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algn="r" eaLnBrk="1" hangingPunct="1">
              <a:spcBef>
                <a:spcPct val="0"/>
              </a:spcBef>
              <a:buFontTx/>
              <a:buNone/>
            </a:pPr>
            <a:endParaRPr lang="en-GB" altLang="en-US" sz="1100">
              <a:ea typeface="MS PGothic" pitchFamily="34" charset="-128"/>
            </a:endParaRPr>
          </a:p>
        </p:txBody>
      </p:sp>
      <p:graphicFrame>
        <p:nvGraphicFramePr>
          <p:cNvPr id="2" name="Diagram 1"/>
          <p:cNvGraphicFramePr/>
          <p:nvPr>
            <p:extLst>
              <p:ext uri="{D42A27DB-BD31-4B8C-83A1-F6EECF244321}">
                <p14:modId xmlns:p14="http://schemas.microsoft.com/office/powerpoint/2010/main" val="3274603719"/>
              </p:ext>
            </p:extLst>
          </p:nvPr>
        </p:nvGraphicFramePr>
        <p:xfrm>
          <a:off x="5697538" y="404665"/>
          <a:ext cx="7931894" cy="58245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413" name="Rectangle 2"/>
          <p:cNvSpPr>
            <a:spLocks noChangeArrowheads="1"/>
          </p:cNvSpPr>
          <p:nvPr/>
        </p:nvSpPr>
        <p:spPr bwMode="auto">
          <a:xfrm>
            <a:off x="80963" y="906463"/>
            <a:ext cx="56165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Arial" pitchFamily="34" charset="0"/>
              </a:defRPr>
            </a:lvl1pPr>
            <a:lvl2pPr marL="742950" indent="-285750" eaLnBrk="0" hangingPunct="0">
              <a:spcBef>
                <a:spcPct val="20000"/>
              </a:spcBef>
              <a:buFont typeface="Arial" pitchFamily="34" charset="0"/>
              <a:buChar char="–"/>
              <a:defRPr sz="2800">
                <a:solidFill>
                  <a:schemeClr val="tx1"/>
                </a:solidFill>
                <a:latin typeface="Arial" pitchFamily="34" charset="0"/>
              </a:defRPr>
            </a:lvl2pPr>
            <a:lvl3pPr marL="1143000" indent="-228600" eaLnBrk="0" hangingPunct="0">
              <a:spcBef>
                <a:spcPct val="20000"/>
              </a:spcBef>
              <a:buFont typeface="Arial" pitchFamily="34" charset="0"/>
              <a:buChar char="•"/>
              <a:defRPr sz="2400">
                <a:solidFill>
                  <a:schemeClr val="tx1"/>
                </a:solidFill>
                <a:latin typeface="Arial" pitchFamily="34" charset="0"/>
              </a:defRPr>
            </a:lvl3pPr>
            <a:lvl4pPr marL="1600200" indent="-228600" eaLnBrk="0" hangingPunct="0">
              <a:spcBef>
                <a:spcPct val="20000"/>
              </a:spcBef>
              <a:buFont typeface="Arial" pitchFamily="34" charset="0"/>
              <a:buChar char="–"/>
              <a:defRPr sz="2000">
                <a:solidFill>
                  <a:schemeClr val="tx1"/>
                </a:solidFill>
                <a:latin typeface="Arial" pitchFamily="34" charset="0"/>
              </a:defRPr>
            </a:lvl4pPr>
            <a:lvl5pPr marL="2057400" indent="-228600" eaLnBrk="0" hangingPunct="0">
              <a:spcBef>
                <a:spcPct val="20000"/>
              </a:spcBef>
              <a:buFont typeface="Arial" pitchFamily="34" charset="0"/>
              <a:buChar char="»"/>
              <a:defRPr sz="2000">
                <a:solidFill>
                  <a:schemeClr val="tx1"/>
                </a:solidFill>
                <a:latin typeface="Arial" pitchFamily="34" charset="0"/>
              </a:defRPr>
            </a:lvl5pPr>
            <a:lvl6pPr marL="25146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6pPr>
            <a:lvl7pPr marL="29718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7pPr>
            <a:lvl8pPr marL="34290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8pPr>
            <a:lvl9pPr marL="3886200" indent="-228600" defTabSz="457200" eaLnBrk="0" fontAlgn="base" hangingPunct="0">
              <a:spcBef>
                <a:spcPct val="20000"/>
              </a:spcBef>
              <a:spcAft>
                <a:spcPct val="0"/>
              </a:spcAft>
              <a:buFont typeface="Arial" pitchFamily="34" charset="0"/>
              <a:buChar char="»"/>
              <a:defRPr sz="2000">
                <a:solidFill>
                  <a:schemeClr val="tx1"/>
                </a:solidFill>
                <a:latin typeface="Arial" pitchFamily="34" charset="0"/>
              </a:defRPr>
            </a:lvl9pPr>
          </a:lstStyle>
          <a:p>
            <a:pPr eaLnBrk="1" hangingPunct="1">
              <a:spcBef>
                <a:spcPct val="0"/>
              </a:spcBef>
              <a:buFontTx/>
              <a:buNone/>
            </a:pPr>
            <a:r>
              <a:rPr lang="en-GB" altLang="en-US" sz="2800" b="1">
                <a:solidFill>
                  <a:schemeClr val="bg1"/>
                </a:solidFill>
                <a:cs typeface="Arial" pitchFamily="34" charset="0"/>
              </a:rPr>
              <a:t>Where the change needs to happen</a:t>
            </a:r>
          </a:p>
        </p:txBody>
      </p:sp>
      <p:sp>
        <p:nvSpPr>
          <p:cNvPr id="3" name="TextBox 2"/>
          <p:cNvSpPr txBox="1"/>
          <p:nvPr/>
        </p:nvSpPr>
        <p:spPr>
          <a:xfrm>
            <a:off x="7294803" y="721797"/>
            <a:ext cx="1366080" cy="369332"/>
          </a:xfrm>
          <a:prstGeom prst="rect">
            <a:avLst/>
          </a:prstGeom>
          <a:noFill/>
        </p:spPr>
        <p:txBody>
          <a:bodyPr wrap="none" rtlCol="0">
            <a:spAutoFit/>
          </a:bodyPr>
          <a:lstStyle/>
          <a:p>
            <a:r>
              <a:rPr lang="en-GB" sz="1600" dirty="0" smtClean="0"/>
              <a:t>Procuremen</a:t>
            </a:r>
            <a:r>
              <a:rPr lang="en-GB" dirty="0" smtClean="0"/>
              <a:t>t</a:t>
            </a:r>
          </a:p>
        </p:txBody>
      </p:sp>
    </p:spTree>
    <p:extLst>
      <p:ext uri="{BB962C8B-B14F-4D97-AF65-F5344CB8AC3E}">
        <p14:creationId xmlns:p14="http://schemas.microsoft.com/office/powerpoint/2010/main" val="247195451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856"/>
            <a:ext cx="8229600" cy="1143000"/>
          </a:xfrm>
        </p:spPr>
        <p:txBody>
          <a:bodyPr/>
          <a:lstStyle/>
          <a:p>
            <a:r>
              <a:rPr lang="en-GB" dirty="0" smtClean="0"/>
              <a:t>Corporate Planning</a:t>
            </a:r>
            <a:endParaRPr lang="en-GB" dirty="0"/>
          </a:p>
        </p:txBody>
      </p:sp>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27584" y="926720"/>
            <a:ext cx="7920880" cy="5940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859744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3"/>
          <p:cNvSpPr txBox="1">
            <a:spLocks noChangeArrowheads="1"/>
          </p:cNvSpPr>
          <p:nvPr/>
        </p:nvSpPr>
        <p:spPr bwMode="auto">
          <a:xfrm>
            <a:off x="2390775" y="5210176"/>
            <a:ext cx="1104900" cy="466725"/>
          </a:xfrm>
          <a:prstGeom prst="rect">
            <a:avLst/>
          </a:prstGeom>
          <a:solidFill>
            <a:srgbClr val="FFFFFF"/>
          </a:solidFill>
          <a:ln w="6350">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fontAlgn="base">
              <a:spcBef>
                <a:spcPct val="0"/>
              </a:spcBef>
              <a:spcAft>
                <a:spcPct val="0"/>
              </a:spcAft>
            </a:pPr>
            <a:r>
              <a:rPr lang="en-US" altLang="en-US" sz="1200">
                <a:latin typeface="Arial" pitchFamily="34" charset="0"/>
                <a:ea typeface="Calibri" pitchFamily="34" charset="0"/>
                <a:cs typeface="Arial" pitchFamily="34" charset="0"/>
              </a:rPr>
              <a:t>2019/20 and beyond</a:t>
            </a:r>
            <a:endParaRPr lang="en-US" altLang="en-US" sz="900">
              <a:latin typeface="Arial" pitchFamily="34" charset="0"/>
              <a:cs typeface="Arial" pitchFamily="34" charset="0"/>
            </a:endParaRPr>
          </a:p>
          <a:p>
            <a:pPr algn="ctr" eaLnBrk="0" fontAlgn="base" hangingPunct="0">
              <a:spcBef>
                <a:spcPct val="0"/>
              </a:spcBef>
              <a:spcAft>
                <a:spcPct val="0"/>
              </a:spcAft>
            </a:pPr>
            <a:r>
              <a:rPr lang="en-US" altLang="en-US" sz="1200">
                <a:latin typeface="Arial" pitchFamily="34" charset="0"/>
                <a:ea typeface="Calibri" pitchFamily="34" charset="0"/>
                <a:cs typeface="Arial" pitchFamily="34" charset="0"/>
              </a:rPr>
              <a:t>Reporting Period</a:t>
            </a:r>
            <a:endParaRPr lang="en-US" altLang="en-US">
              <a:latin typeface="Arial" pitchFamily="34" charset="0"/>
              <a:cs typeface="Arial" pitchFamily="34" charset="0"/>
            </a:endParaRPr>
          </a:p>
        </p:txBody>
      </p:sp>
      <p:sp>
        <p:nvSpPr>
          <p:cNvPr id="5" name="Down Arrow 1"/>
          <p:cNvSpPr>
            <a:spLocks noChangeArrowheads="1"/>
          </p:cNvSpPr>
          <p:nvPr/>
        </p:nvSpPr>
        <p:spPr bwMode="auto">
          <a:xfrm>
            <a:off x="1619250" y="1162051"/>
            <a:ext cx="2686050" cy="5286375"/>
          </a:xfrm>
          <a:prstGeom prst="downArrow">
            <a:avLst>
              <a:gd name="adj1" fmla="val 50000"/>
              <a:gd name="adj2" fmla="val 50004"/>
            </a:avLst>
          </a:prstGeom>
          <a:gradFill rotWithShape="1">
            <a:gsLst>
              <a:gs pos="0">
                <a:srgbClr val="558ED5"/>
              </a:gs>
              <a:gs pos="100000">
                <a:srgbClr val="E1E8F5"/>
              </a:gs>
            </a:gsLst>
            <a:lin ang="16200000" scaled="1"/>
          </a:gradFill>
          <a:ln w="25400">
            <a:solidFill>
              <a:srgbClr val="243F60"/>
            </a:solidFill>
            <a:miter lim="800000"/>
            <a:headEnd/>
            <a:tailEnd/>
          </a:ln>
        </p:spPr>
        <p:txBody>
          <a:bodyPr vert="horz" wrap="square" lIns="91430" tIns="45715" rIns="91430" bIns="45715" numCol="1" anchor="ctr" anchorCtr="0" compatLnSpc="1">
            <a:prstTxWarp prst="textNoShape">
              <a:avLst/>
            </a:prstTxWarp>
          </a:bodyPr>
          <a:lstStyle/>
          <a:p>
            <a:pPr fontAlgn="base">
              <a:spcBef>
                <a:spcPct val="0"/>
              </a:spcBef>
              <a:spcAft>
                <a:spcPct val="0"/>
              </a:spcAft>
            </a:pPr>
            <a:endParaRPr lang="en-US" altLang="en-US">
              <a:latin typeface="Arial" pitchFamily="34" charset="0"/>
              <a:cs typeface="Arial" pitchFamily="34" charset="0"/>
            </a:endParaRPr>
          </a:p>
        </p:txBody>
      </p:sp>
      <p:sp>
        <p:nvSpPr>
          <p:cNvPr id="6" name="Text Box 2"/>
          <p:cNvSpPr txBox="1">
            <a:spLocks noChangeArrowheads="1"/>
          </p:cNvSpPr>
          <p:nvPr/>
        </p:nvSpPr>
        <p:spPr bwMode="auto">
          <a:xfrm>
            <a:off x="467544" y="2022792"/>
            <a:ext cx="1841235" cy="32385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Statutory Guidance Issued</a:t>
            </a:r>
            <a:endParaRPr lang="en-GB" altLang="en-US" dirty="0">
              <a:latin typeface="Arial" pitchFamily="34" charset="0"/>
              <a:cs typeface="Arial" pitchFamily="34" charset="0"/>
            </a:endParaRPr>
          </a:p>
        </p:txBody>
      </p:sp>
      <p:sp>
        <p:nvSpPr>
          <p:cNvPr id="7" name="Text Box 11"/>
          <p:cNvSpPr txBox="1">
            <a:spLocks noChangeArrowheads="1"/>
          </p:cNvSpPr>
          <p:nvPr/>
        </p:nvSpPr>
        <p:spPr bwMode="auto">
          <a:xfrm>
            <a:off x="467545" y="4601014"/>
            <a:ext cx="1848201" cy="32385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AGW Assessment</a:t>
            </a:r>
            <a:endParaRPr lang="en-GB" altLang="en-US" dirty="0">
              <a:latin typeface="Arial" pitchFamily="34" charset="0"/>
              <a:cs typeface="Arial" pitchFamily="34" charset="0"/>
            </a:endParaRPr>
          </a:p>
        </p:txBody>
      </p:sp>
      <p:sp>
        <p:nvSpPr>
          <p:cNvPr id="8" name="Text Box 19"/>
          <p:cNvSpPr txBox="1">
            <a:spLocks noChangeArrowheads="1"/>
          </p:cNvSpPr>
          <p:nvPr/>
        </p:nvSpPr>
        <p:spPr bwMode="auto">
          <a:xfrm>
            <a:off x="2401354" y="1418182"/>
            <a:ext cx="1080000" cy="1260000"/>
          </a:xfrm>
          <a:prstGeom prst="rect">
            <a:avLst/>
          </a:prstGeom>
          <a:solidFill>
            <a:srgbClr val="FFFFFF"/>
          </a:solidFill>
          <a:ln w="6350">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fontAlgn="base">
              <a:spcBef>
                <a:spcPct val="0"/>
              </a:spcBef>
              <a:spcAft>
                <a:spcPct val="0"/>
              </a:spcAft>
            </a:pPr>
            <a:r>
              <a:rPr lang="en-US" altLang="en-US" sz="1100" dirty="0">
                <a:latin typeface="Calibri" pitchFamily="34" charset="0"/>
                <a:ea typeface="Calibri" pitchFamily="34" charset="0"/>
                <a:cs typeface="Calibri" pitchFamily="34" charset="0"/>
              </a:rPr>
              <a:t>2015/16</a:t>
            </a:r>
            <a:endParaRPr lang="en-US" altLang="en-US" sz="900" dirty="0">
              <a:latin typeface="Arial" pitchFamily="34" charset="0"/>
              <a:cs typeface="Arial" pitchFamily="34" charset="0"/>
            </a:endParaRPr>
          </a:p>
          <a:p>
            <a:pPr algn="ctr" eaLnBrk="0" fontAlgn="base" hangingPunct="0">
              <a:spcBef>
                <a:spcPct val="0"/>
              </a:spcBef>
              <a:spcAft>
                <a:spcPct val="0"/>
              </a:spcAft>
            </a:pPr>
            <a:r>
              <a:rPr lang="en-US" altLang="en-US" sz="1100" dirty="0">
                <a:latin typeface="Calibri" pitchFamily="34" charset="0"/>
                <a:ea typeface="Calibri" pitchFamily="34" charset="0"/>
                <a:cs typeface="Calibri" pitchFamily="34" charset="0"/>
              </a:rPr>
              <a:t>Reporting Period</a:t>
            </a:r>
            <a:endParaRPr lang="en-US" altLang="en-US" dirty="0">
              <a:latin typeface="Arial" pitchFamily="34" charset="0"/>
              <a:cs typeface="Arial" pitchFamily="34" charset="0"/>
            </a:endParaRPr>
          </a:p>
        </p:txBody>
      </p:sp>
      <p:sp>
        <p:nvSpPr>
          <p:cNvPr id="9" name="Text Box 20"/>
          <p:cNvSpPr txBox="1">
            <a:spLocks noChangeArrowheads="1"/>
          </p:cNvSpPr>
          <p:nvPr/>
        </p:nvSpPr>
        <p:spPr bwMode="auto">
          <a:xfrm>
            <a:off x="2390775" y="2443921"/>
            <a:ext cx="1080000" cy="1260000"/>
          </a:xfrm>
          <a:prstGeom prst="rect">
            <a:avLst/>
          </a:prstGeom>
          <a:solidFill>
            <a:srgbClr val="FFFFFF"/>
          </a:solidFill>
          <a:ln w="6350">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fontAlgn="base">
              <a:spcBef>
                <a:spcPct val="0"/>
              </a:spcBef>
              <a:spcAft>
                <a:spcPct val="0"/>
              </a:spcAft>
            </a:pPr>
            <a:r>
              <a:rPr lang="en-US" altLang="en-US" sz="1100" dirty="0">
                <a:latin typeface="Calibri" pitchFamily="34" charset="0"/>
                <a:ea typeface="Calibri" pitchFamily="34" charset="0"/>
                <a:cs typeface="Calibri" pitchFamily="34" charset="0"/>
              </a:rPr>
              <a:t>2016/17</a:t>
            </a:r>
            <a:endParaRPr lang="en-US" altLang="en-US" sz="900" dirty="0">
              <a:latin typeface="Arial" pitchFamily="34" charset="0"/>
              <a:cs typeface="Arial" pitchFamily="34" charset="0"/>
            </a:endParaRPr>
          </a:p>
          <a:p>
            <a:pPr algn="ctr" eaLnBrk="0" fontAlgn="base" hangingPunct="0">
              <a:spcBef>
                <a:spcPct val="0"/>
              </a:spcBef>
              <a:spcAft>
                <a:spcPct val="0"/>
              </a:spcAft>
            </a:pPr>
            <a:r>
              <a:rPr lang="en-US" altLang="en-US" sz="1100" dirty="0">
                <a:latin typeface="Calibri" pitchFamily="34" charset="0"/>
                <a:ea typeface="Calibri" pitchFamily="34" charset="0"/>
                <a:cs typeface="Calibri" pitchFamily="34" charset="0"/>
              </a:rPr>
              <a:t>Reporting Period</a:t>
            </a:r>
            <a:endParaRPr lang="en-US" altLang="en-US" dirty="0">
              <a:latin typeface="Arial" pitchFamily="34" charset="0"/>
              <a:cs typeface="Arial" pitchFamily="34" charset="0"/>
            </a:endParaRPr>
          </a:p>
        </p:txBody>
      </p:sp>
      <p:sp>
        <p:nvSpPr>
          <p:cNvPr id="10" name="Text Box 21"/>
          <p:cNvSpPr txBox="1">
            <a:spLocks noChangeArrowheads="1"/>
          </p:cNvSpPr>
          <p:nvPr/>
        </p:nvSpPr>
        <p:spPr bwMode="auto">
          <a:xfrm>
            <a:off x="2390775" y="3477968"/>
            <a:ext cx="1080000" cy="1260000"/>
          </a:xfrm>
          <a:prstGeom prst="rect">
            <a:avLst/>
          </a:prstGeom>
          <a:solidFill>
            <a:srgbClr val="FFFFFF"/>
          </a:solidFill>
          <a:ln w="6350">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fontAlgn="base">
              <a:spcBef>
                <a:spcPct val="0"/>
              </a:spcBef>
              <a:spcAft>
                <a:spcPct val="0"/>
              </a:spcAft>
            </a:pPr>
            <a:r>
              <a:rPr lang="en-US" altLang="en-US" sz="1100" dirty="0">
                <a:latin typeface="Calibri" pitchFamily="34" charset="0"/>
                <a:ea typeface="Calibri" pitchFamily="34" charset="0"/>
                <a:cs typeface="Calibri" pitchFamily="34" charset="0"/>
              </a:rPr>
              <a:t>2017/18</a:t>
            </a:r>
            <a:endParaRPr lang="en-US" altLang="en-US" sz="900" dirty="0">
              <a:latin typeface="Arial" pitchFamily="34" charset="0"/>
              <a:cs typeface="Arial" pitchFamily="34" charset="0"/>
            </a:endParaRPr>
          </a:p>
          <a:p>
            <a:pPr algn="ctr" eaLnBrk="0" fontAlgn="base" hangingPunct="0">
              <a:spcBef>
                <a:spcPct val="0"/>
              </a:spcBef>
              <a:spcAft>
                <a:spcPct val="0"/>
              </a:spcAft>
            </a:pPr>
            <a:r>
              <a:rPr lang="en-US" altLang="en-US" sz="1100" dirty="0">
                <a:latin typeface="Calibri" pitchFamily="34" charset="0"/>
                <a:ea typeface="Calibri" pitchFamily="34" charset="0"/>
                <a:cs typeface="Calibri" pitchFamily="34" charset="0"/>
              </a:rPr>
              <a:t>Reporting Period</a:t>
            </a:r>
            <a:endParaRPr lang="en-US" altLang="en-US" dirty="0">
              <a:latin typeface="Arial" pitchFamily="34" charset="0"/>
              <a:cs typeface="Arial" pitchFamily="34" charset="0"/>
            </a:endParaRPr>
          </a:p>
        </p:txBody>
      </p:sp>
      <p:sp>
        <p:nvSpPr>
          <p:cNvPr id="11" name="Text Box 22"/>
          <p:cNvSpPr txBox="1">
            <a:spLocks noChangeArrowheads="1"/>
          </p:cNvSpPr>
          <p:nvPr/>
        </p:nvSpPr>
        <p:spPr bwMode="auto">
          <a:xfrm>
            <a:off x="2401354" y="4517176"/>
            <a:ext cx="1080000" cy="1260000"/>
          </a:xfrm>
          <a:prstGeom prst="rect">
            <a:avLst/>
          </a:prstGeom>
          <a:solidFill>
            <a:srgbClr val="FFFFFF"/>
          </a:solidFill>
          <a:ln w="6350">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fontAlgn="base">
              <a:spcBef>
                <a:spcPct val="0"/>
              </a:spcBef>
              <a:spcAft>
                <a:spcPct val="0"/>
              </a:spcAft>
            </a:pPr>
            <a:r>
              <a:rPr lang="en-US" altLang="en-US" sz="1100">
                <a:latin typeface="Calibri" pitchFamily="34" charset="0"/>
                <a:ea typeface="Calibri" pitchFamily="34" charset="0"/>
                <a:cs typeface="Calibri" pitchFamily="34" charset="0"/>
              </a:rPr>
              <a:t>2018/19</a:t>
            </a:r>
            <a:endParaRPr lang="en-US" altLang="en-US" sz="900">
              <a:latin typeface="Arial" pitchFamily="34" charset="0"/>
              <a:cs typeface="Arial" pitchFamily="34" charset="0"/>
            </a:endParaRPr>
          </a:p>
          <a:p>
            <a:pPr algn="ctr" eaLnBrk="0" fontAlgn="base" hangingPunct="0">
              <a:spcBef>
                <a:spcPct val="0"/>
              </a:spcBef>
              <a:spcAft>
                <a:spcPct val="0"/>
              </a:spcAft>
            </a:pPr>
            <a:r>
              <a:rPr lang="en-US" altLang="en-US" sz="1100">
                <a:latin typeface="Calibri" pitchFamily="34" charset="0"/>
                <a:ea typeface="Calibri" pitchFamily="34" charset="0"/>
                <a:cs typeface="Calibri" pitchFamily="34" charset="0"/>
              </a:rPr>
              <a:t>Reporting Period</a:t>
            </a:r>
            <a:endParaRPr lang="en-US" altLang="en-US">
              <a:latin typeface="Arial" pitchFamily="34" charset="0"/>
              <a:cs typeface="Arial" pitchFamily="34" charset="0"/>
            </a:endParaRPr>
          </a:p>
        </p:txBody>
      </p:sp>
      <p:sp>
        <p:nvSpPr>
          <p:cNvPr id="13" name="Text Box 9"/>
          <p:cNvSpPr txBox="1">
            <a:spLocks noChangeArrowheads="1"/>
          </p:cNvSpPr>
          <p:nvPr/>
        </p:nvSpPr>
        <p:spPr bwMode="auto">
          <a:xfrm>
            <a:off x="3706815" y="1521322"/>
            <a:ext cx="1514475" cy="769441"/>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lvl="0"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Stakeholder Engagement: Understanding the Act and the SD Principles  </a:t>
            </a:r>
            <a:endParaRPr lang="en-GB" altLang="en-US" dirty="0">
              <a:latin typeface="Arial" pitchFamily="34" charset="0"/>
              <a:cs typeface="Arial" pitchFamily="34" charset="0"/>
            </a:endParaRPr>
          </a:p>
        </p:txBody>
      </p:sp>
      <p:sp>
        <p:nvSpPr>
          <p:cNvPr id="14" name="Text Box 1"/>
          <p:cNvSpPr txBox="1">
            <a:spLocks noChangeArrowheads="1"/>
          </p:cNvSpPr>
          <p:nvPr/>
        </p:nvSpPr>
        <p:spPr bwMode="auto">
          <a:xfrm>
            <a:off x="3727450" y="3256462"/>
            <a:ext cx="1514475" cy="646331"/>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r>
              <a:rPr lang="en-GB" sz="1200" dirty="0"/>
              <a:t>Translating WFG principles to service specific actions</a:t>
            </a:r>
          </a:p>
        </p:txBody>
      </p:sp>
      <p:sp>
        <p:nvSpPr>
          <p:cNvPr id="15" name="Text Box 8"/>
          <p:cNvSpPr txBox="1">
            <a:spLocks noChangeArrowheads="1"/>
          </p:cNvSpPr>
          <p:nvPr/>
        </p:nvSpPr>
        <p:spPr bwMode="auto">
          <a:xfrm>
            <a:off x="3726658" y="2368322"/>
            <a:ext cx="1514475" cy="769441"/>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Diagnostic: Mapping current practice, challenges, support needs with services</a:t>
            </a:r>
            <a:endParaRPr lang="en-GB" altLang="en-US" dirty="0">
              <a:latin typeface="Arial" pitchFamily="34" charset="0"/>
              <a:cs typeface="Arial" pitchFamily="34" charset="0"/>
            </a:endParaRPr>
          </a:p>
        </p:txBody>
      </p:sp>
      <p:grpSp>
        <p:nvGrpSpPr>
          <p:cNvPr id="16" name="Group 15"/>
          <p:cNvGrpSpPr/>
          <p:nvPr/>
        </p:nvGrpSpPr>
        <p:grpSpPr>
          <a:xfrm>
            <a:off x="7596337" y="1400175"/>
            <a:ext cx="1304925" cy="4352925"/>
            <a:chOff x="0" y="0"/>
            <a:chExt cx="1114425" cy="2762250"/>
          </a:xfrm>
          <a:gradFill flip="none" rotWithShape="1">
            <a:gsLst>
              <a:gs pos="0">
                <a:srgbClr val="4F81BD">
                  <a:tint val="66000"/>
                  <a:satMod val="160000"/>
                </a:srgbClr>
              </a:gs>
              <a:gs pos="0">
                <a:srgbClr val="1F497D">
                  <a:lumMod val="60000"/>
                  <a:lumOff val="40000"/>
                </a:srgbClr>
              </a:gs>
              <a:gs pos="100000">
                <a:srgbClr val="4F81BD">
                  <a:tint val="23500"/>
                  <a:satMod val="160000"/>
                </a:srgbClr>
              </a:gs>
            </a:gsLst>
            <a:lin ang="16200000" scaled="1"/>
            <a:tileRect/>
          </a:gradFill>
        </p:grpSpPr>
        <p:sp>
          <p:nvSpPr>
            <p:cNvPr id="17" name="Rectangle 16"/>
            <p:cNvSpPr/>
            <p:nvPr/>
          </p:nvSpPr>
          <p:spPr>
            <a:xfrm>
              <a:off x="476250" y="0"/>
              <a:ext cx="638175" cy="2676525"/>
            </a:xfrm>
            <a:prstGeom prst="rect">
              <a:avLst/>
            </a:prstGeom>
            <a:gradFill>
              <a:gsLst>
                <a:gs pos="0">
                  <a:srgbClr val="4F81BD">
                    <a:tint val="66000"/>
                    <a:satMod val="160000"/>
                    <a:lumMod val="0"/>
                  </a:srgbClr>
                </a:gs>
                <a:gs pos="0">
                  <a:srgbClr val="1F497D">
                    <a:lumMod val="60000"/>
                    <a:lumOff val="40000"/>
                  </a:srgbClr>
                </a:gs>
                <a:gs pos="100000">
                  <a:srgbClr val="4F81BD">
                    <a:tint val="23500"/>
                    <a:satMod val="160000"/>
                  </a:srgbClr>
                </a:gs>
              </a:gsLst>
              <a:lin ang="16200000" scaled="1"/>
            </a:gradFill>
            <a:ln w="25400" cap="flat" cmpd="sng" algn="ctr">
              <a:solidFill>
                <a:srgbClr val="4F81BD">
                  <a:shade val="50000"/>
                </a:srgbClr>
              </a:solidFill>
              <a:prstDash val="solid"/>
            </a:ln>
            <a:effectLst/>
          </p:spPr>
          <p:txBody>
            <a:bodyPr rot="0" spcFirstLastPara="0" vert="vert270" wrap="square" lIns="91440" tIns="45720" rIns="91440" bIns="45720" numCol="1" spcCol="0" rtlCol="0" fromWordArt="0" anchor="ctr" anchorCtr="0" forceAA="0" compatLnSpc="1">
              <a:prstTxWarp prst="textNoShape">
                <a:avLst/>
              </a:prstTxWarp>
              <a:noAutofit/>
            </a:bodyPr>
            <a:lstStyle/>
            <a:p>
              <a:pPr algn="ctr"/>
              <a:r>
                <a:rPr lang="en-GB" sz="1100">
                  <a:latin typeface="Calibri"/>
                  <a:ea typeface="Calibri"/>
                  <a:cs typeface="Times New Roman"/>
                </a:rPr>
                <a:t>Corporate Reporting</a:t>
              </a:r>
            </a:p>
          </p:txBody>
        </p:sp>
        <p:sp>
          <p:nvSpPr>
            <p:cNvPr id="18" name="Left Arrow 17"/>
            <p:cNvSpPr/>
            <p:nvPr/>
          </p:nvSpPr>
          <p:spPr>
            <a:xfrm>
              <a:off x="0" y="1866900"/>
              <a:ext cx="476250" cy="895350"/>
            </a:xfrm>
            <a:prstGeom prst="leftArrow">
              <a:avLst/>
            </a:prstGeom>
            <a:grp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9" name="Text Box 2"/>
          <p:cNvSpPr txBox="1">
            <a:spLocks noChangeArrowheads="1"/>
          </p:cNvSpPr>
          <p:nvPr/>
        </p:nvSpPr>
        <p:spPr bwMode="auto">
          <a:xfrm>
            <a:off x="6965379" y="4396843"/>
            <a:ext cx="1428750" cy="61595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eaLnBrk="0" fontAlgn="base" hangingPunct="0">
              <a:spcBef>
                <a:spcPct val="0"/>
              </a:spcBef>
              <a:spcAft>
                <a:spcPct val="0"/>
              </a:spcAft>
            </a:pPr>
            <a:r>
              <a:rPr lang="en-GB" altLang="en-US" sz="1100" dirty="0">
                <a:latin typeface="Calibri" pitchFamily="34" charset="0"/>
                <a:ea typeface="Calibri" pitchFamily="34" charset="0"/>
                <a:cs typeface="Times New Roman" pitchFamily="18" charset="0"/>
              </a:rPr>
              <a:t>MILESTONE 2019 – First fully integrated annual report</a:t>
            </a:r>
            <a:endParaRPr lang="en-GB" altLang="en-US" dirty="0">
              <a:latin typeface="Arial" pitchFamily="34" charset="0"/>
              <a:cs typeface="Arial" pitchFamily="34" charset="0"/>
            </a:endParaRPr>
          </a:p>
        </p:txBody>
      </p:sp>
      <p:sp>
        <p:nvSpPr>
          <p:cNvPr id="20" name="Text Box 7"/>
          <p:cNvSpPr txBox="1">
            <a:spLocks noChangeArrowheads="1"/>
          </p:cNvSpPr>
          <p:nvPr/>
        </p:nvSpPr>
        <p:spPr bwMode="auto">
          <a:xfrm>
            <a:off x="6974992" y="2367785"/>
            <a:ext cx="1381125" cy="1089025"/>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eaLnBrk="0" fontAlgn="base" hangingPunct="0">
              <a:spcBef>
                <a:spcPct val="0"/>
              </a:spcBef>
              <a:spcAft>
                <a:spcPct val="0"/>
              </a:spcAft>
            </a:pPr>
            <a:r>
              <a:rPr lang="en-GB" altLang="en-US" sz="1100" dirty="0">
                <a:latin typeface="Calibri" pitchFamily="34" charset="0"/>
                <a:ea typeface="Calibri" pitchFamily="34" charset="0"/>
                <a:cs typeface="Times New Roman" pitchFamily="18" charset="0"/>
              </a:rPr>
              <a:t>MILESTONE April 2017– Corporate Plan includes Well-being objectives and governance (steps) approaches</a:t>
            </a:r>
            <a:endParaRPr lang="en-GB" altLang="en-US" dirty="0">
              <a:latin typeface="Arial" pitchFamily="34" charset="0"/>
              <a:cs typeface="Arial" pitchFamily="34" charset="0"/>
            </a:endParaRPr>
          </a:p>
        </p:txBody>
      </p:sp>
      <p:sp>
        <p:nvSpPr>
          <p:cNvPr id="21" name="Text Box 3"/>
          <p:cNvSpPr txBox="1">
            <a:spLocks noChangeArrowheads="1"/>
          </p:cNvSpPr>
          <p:nvPr/>
        </p:nvSpPr>
        <p:spPr bwMode="auto">
          <a:xfrm>
            <a:off x="6965379" y="3509093"/>
            <a:ext cx="1428750" cy="78740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eaLnBrk="0" fontAlgn="base" hangingPunct="0">
              <a:spcBef>
                <a:spcPct val="0"/>
              </a:spcBef>
              <a:spcAft>
                <a:spcPct val="0"/>
              </a:spcAft>
            </a:pPr>
            <a:r>
              <a:rPr lang="en-GB" altLang="en-US" sz="1100" dirty="0">
                <a:latin typeface="Calibri" pitchFamily="34" charset="0"/>
                <a:ea typeface="Calibri" pitchFamily="34" charset="0"/>
                <a:cs typeface="Times New Roman" pitchFamily="18" charset="0"/>
              </a:rPr>
              <a:t>MILESTONE April 2018– Balanced Scorecard in line with WFG requirements</a:t>
            </a:r>
            <a:endParaRPr lang="en-GB" altLang="en-US" dirty="0">
              <a:latin typeface="Arial" pitchFamily="34" charset="0"/>
              <a:cs typeface="Arial" pitchFamily="34" charset="0"/>
            </a:endParaRPr>
          </a:p>
        </p:txBody>
      </p:sp>
      <p:sp>
        <p:nvSpPr>
          <p:cNvPr id="22" name="Text Box 13"/>
          <p:cNvSpPr txBox="1">
            <a:spLocks noChangeArrowheads="1"/>
          </p:cNvSpPr>
          <p:nvPr/>
        </p:nvSpPr>
        <p:spPr bwMode="auto">
          <a:xfrm>
            <a:off x="3988227" y="923925"/>
            <a:ext cx="904875" cy="4762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30" tIns="45715" rIns="91430" bIns="45715" numCol="1" anchor="t" anchorCtr="0" compatLnSpc="1">
            <a:prstTxWarp prst="textNoShape">
              <a:avLst/>
            </a:prstTxWarp>
          </a:bodyPr>
          <a:lstStyle/>
          <a:p>
            <a:pPr eaLnBrk="0" fontAlgn="base" hangingPunct="0">
              <a:spcBef>
                <a:spcPct val="0"/>
              </a:spcBef>
              <a:spcAft>
                <a:spcPct val="0"/>
              </a:spcAft>
            </a:pPr>
            <a:r>
              <a:rPr lang="en-GB" altLang="en-US" sz="1100" b="1" dirty="0">
                <a:latin typeface="Calibri" pitchFamily="34" charset="0"/>
                <a:ea typeface="Calibri" pitchFamily="34" charset="0"/>
                <a:cs typeface="Times New Roman" pitchFamily="18" charset="0"/>
              </a:rPr>
              <a:t>ACTION PHASES</a:t>
            </a:r>
            <a:endParaRPr lang="en-GB" altLang="en-US" dirty="0">
              <a:latin typeface="Arial" pitchFamily="34" charset="0"/>
              <a:cs typeface="Arial" pitchFamily="34" charset="0"/>
            </a:endParaRPr>
          </a:p>
        </p:txBody>
      </p:sp>
      <p:sp>
        <p:nvSpPr>
          <p:cNvPr id="23" name="Text Box 5"/>
          <p:cNvSpPr txBox="1">
            <a:spLocks noChangeArrowheads="1"/>
          </p:cNvSpPr>
          <p:nvPr/>
        </p:nvSpPr>
        <p:spPr bwMode="auto">
          <a:xfrm>
            <a:off x="5375275" y="2434942"/>
            <a:ext cx="1514475" cy="78740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algn="ctr" fontAlgn="base">
              <a:spcBef>
                <a:spcPct val="0"/>
              </a:spcBef>
              <a:spcAft>
                <a:spcPct val="0"/>
              </a:spcAft>
            </a:pPr>
            <a:r>
              <a:rPr lang="en-US" altLang="en-US" sz="1100" dirty="0">
                <a:latin typeface="Calibri" pitchFamily="34" charset="0"/>
                <a:ea typeface="Calibri" pitchFamily="34" charset="0"/>
                <a:cs typeface="Calibri" pitchFamily="34" charset="0"/>
              </a:rPr>
              <a:t>Services understand their responsibilities and service benefits under Act</a:t>
            </a:r>
            <a:endParaRPr lang="en-US" altLang="en-US" dirty="0">
              <a:latin typeface="Arial" pitchFamily="34" charset="0"/>
              <a:cs typeface="Arial" pitchFamily="34" charset="0"/>
            </a:endParaRPr>
          </a:p>
        </p:txBody>
      </p:sp>
      <p:sp>
        <p:nvSpPr>
          <p:cNvPr id="24" name="Text Box 6"/>
          <p:cNvSpPr txBox="1">
            <a:spLocks noChangeArrowheads="1"/>
          </p:cNvSpPr>
          <p:nvPr/>
        </p:nvSpPr>
        <p:spPr bwMode="auto">
          <a:xfrm>
            <a:off x="5581650" y="943519"/>
            <a:ext cx="904875" cy="4762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30" tIns="45715" rIns="91430" bIns="45715" numCol="1" anchor="t" anchorCtr="0" compatLnSpc="1">
            <a:prstTxWarp prst="textNoShape">
              <a:avLst/>
            </a:prstTxWarp>
          </a:bodyPr>
          <a:lstStyle/>
          <a:p>
            <a:pPr eaLnBrk="0" fontAlgn="base" hangingPunct="0">
              <a:spcBef>
                <a:spcPct val="0"/>
              </a:spcBef>
              <a:spcAft>
                <a:spcPct val="0"/>
              </a:spcAft>
            </a:pPr>
            <a:r>
              <a:rPr lang="en-GB" altLang="en-US" sz="1100" b="1" dirty="0">
                <a:latin typeface="Calibri" pitchFamily="34" charset="0"/>
                <a:ea typeface="Calibri" pitchFamily="34" charset="0"/>
                <a:cs typeface="Times New Roman" pitchFamily="18" charset="0"/>
              </a:rPr>
              <a:t>OUTCOME</a:t>
            </a:r>
            <a:endParaRPr lang="en-GB" altLang="en-US" dirty="0">
              <a:latin typeface="Arial" pitchFamily="34" charset="0"/>
              <a:cs typeface="Arial" pitchFamily="34" charset="0"/>
            </a:endParaRPr>
          </a:p>
        </p:txBody>
      </p:sp>
      <p:sp>
        <p:nvSpPr>
          <p:cNvPr id="25" name="Text Box 4"/>
          <p:cNvSpPr txBox="1">
            <a:spLocks noChangeArrowheads="1"/>
          </p:cNvSpPr>
          <p:nvPr/>
        </p:nvSpPr>
        <p:spPr bwMode="auto">
          <a:xfrm>
            <a:off x="5375276" y="1521323"/>
            <a:ext cx="1514475" cy="769431"/>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pPr algn="ctr" fontAlgn="base">
              <a:spcBef>
                <a:spcPct val="0"/>
              </a:spcBef>
              <a:spcAft>
                <a:spcPct val="0"/>
              </a:spcAft>
            </a:pPr>
            <a:r>
              <a:rPr lang="en-US" altLang="en-US" sz="1100" dirty="0">
                <a:latin typeface="Calibri" pitchFamily="34" charset="0"/>
                <a:ea typeface="Calibri" pitchFamily="34" charset="0"/>
                <a:cs typeface="Calibri" pitchFamily="34" charset="0"/>
              </a:rPr>
              <a:t>Wide understanding of  WFG Act principles &amp; vocabulary</a:t>
            </a:r>
          </a:p>
          <a:p>
            <a:pPr algn="ctr" fontAlgn="base">
              <a:spcBef>
                <a:spcPct val="0"/>
              </a:spcBef>
              <a:spcAft>
                <a:spcPct val="0"/>
              </a:spcAft>
            </a:pPr>
            <a:endParaRPr lang="en-US" altLang="en-US" sz="1100" dirty="0">
              <a:latin typeface="Arial" pitchFamily="34" charset="0"/>
              <a:cs typeface="Arial" pitchFamily="34" charset="0"/>
            </a:endParaRPr>
          </a:p>
        </p:txBody>
      </p:sp>
      <p:sp>
        <p:nvSpPr>
          <p:cNvPr id="26" name="Rectangle 23"/>
          <p:cNvSpPr>
            <a:spLocks noChangeArrowheads="1"/>
          </p:cNvSpPr>
          <p:nvPr/>
        </p:nvSpPr>
        <p:spPr bwMode="auto">
          <a:xfrm>
            <a:off x="0" y="42829"/>
            <a:ext cx="184702" cy="371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30" tIns="45715" rIns="91430" bIns="45715" numCol="1" anchor="ctr" anchorCtr="0" compatLnSpc="1">
            <a:prstTxWarp prst="textNoShape">
              <a:avLst/>
            </a:prstTxWarp>
            <a:spAutoFit/>
          </a:bodyPr>
          <a:lstStyle/>
          <a:p>
            <a:endParaRPr lang="en-GB"/>
          </a:p>
        </p:txBody>
      </p:sp>
      <p:sp>
        <p:nvSpPr>
          <p:cNvPr id="27" name="Rectangle 26"/>
          <p:cNvSpPr>
            <a:spLocks noChangeArrowheads="1"/>
          </p:cNvSpPr>
          <p:nvPr/>
        </p:nvSpPr>
        <p:spPr bwMode="auto">
          <a:xfrm>
            <a:off x="460578" y="180206"/>
            <a:ext cx="8089759" cy="5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30" tIns="45715" rIns="91430" bIns="45715" numCol="1" anchor="ctr" anchorCtr="0" compatLnSpc="1">
            <a:prstTxWarp prst="textNoShape">
              <a:avLst/>
            </a:prstTxWarp>
            <a:spAutoFit/>
          </a:bodyPr>
          <a:lstStyle/>
          <a:p>
            <a:pPr fontAlgn="base">
              <a:spcBef>
                <a:spcPct val="0"/>
              </a:spcBef>
              <a:spcAft>
                <a:spcPct val="0"/>
              </a:spcAft>
            </a:pPr>
            <a:r>
              <a:rPr lang="en-GB" altLang="en-US" sz="1200" b="1" dirty="0">
                <a:latin typeface="Arial" pitchFamily="34" charset="0"/>
                <a:ea typeface="Calibri" pitchFamily="34" charset="0"/>
                <a:cs typeface="Arial" pitchFamily="34" charset="0"/>
              </a:rPr>
              <a:t>Critical Path to Integrating WFG Act within the City and County of Swansea Corporate Reporting Framework</a:t>
            </a:r>
            <a:endParaRPr lang="en-GB" altLang="en-US" sz="900" dirty="0">
              <a:latin typeface="Arial" pitchFamily="34" charset="0"/>
              <a:cs typeface="Arial" pitchFamily="34" charset="0"/>
            </a:endParaRPr>
          </a:p>
          <a:p>
            <a:pPr eaLnBrk="0" fontAlgn="base" hangingPunct="0">
              <a:spcBef>
                <a:spcPct val="0"/>
              </a:spcBef>
              <a:spcAft>
                <a:spcPct val="0"/>
              </a:spcAft>
            </a:pPr>
            <a:endParaRPr lang="en-GB" altLang="en-US" dirty="0">
              <a:latin typeface="Arial" pitchFamily="34" charset="0"/>
              <a:cs typeface="Arial" pitchFamily="34" charset="0"/>
            </a:endParaRPr>
          </a:p>
        </p:txBody>
      </p:sp>
      <p:sp>
        <p:nvSpPr>
          <p:cNvPr id="28" name="Rectangle 32"/>
          <p:cNvSpPr>
            <a:spLocks noChangeArrowheads="1"/>
          </p:cNvSpPr>
          <p:nvPr/>
        </p:nvSpPr>
        <p:spPr bwMode="auto">
          <a:xfrm>
            <a:off x="1" y="727503"/>
            <a:ext cx="499367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30" tIns="45715" rIns="91430" bIns="45715" numCol="1" anchor="ctr" anchorCtr="0" compatLnSpc="1">
            <a:prstTxWarp prst="textNoShape">
              <a:avLst/>
            </a:prstTxWarp>
            <a:spAutoFit/>
          </a:bodyPr>
          <a:lstStyle/>
          <a:p>
            <a:pPr fontAlgn="base">
              <a:spcBef>
                <a:spcPct val="0"/>
              </a:spcBef>
              <a:spcAft>
                <a:spcPct val="0"/>
              </a:spcAft>
            </a:pPr>
            <a:endParaRPr lang="en-GB" altLang="en-US" sz="1200" b="1" dirty="0">
              <a:latin typeface="Arial" pitchFamily="34" charset="0"/>
              <a:cs typeface="Arial" pitchFamily="34" charset="0"/>
            </a:endParaRPr>
          </a:p>
          <a:p>
            <a:pPr eaLnBrk="0" fontAlgn="base" hangingPunct="0">
              <a:spcBef>
                <a:spcPct val="0"/>
              </a:spcBef>
              <a:spcAft>
                <a:spcPct val="0"/>
              </a:spcAft>
            </a:pPr>
            <a:r>
              <a:rPr lang="en-GB" altLang="en-US" sz="1200" b="1" dirty="0">
                <a:latin typeface="Arial" pitchFamily="34" charset="0"/>
                <a:cs typeface="Arial" pitchFamily="34" charset="0"/>
              </a:rPr>
              <a:t>	</a:t>
            </a:r>
            <a:r>
              <a:rPr lang="en-GB" altLang="en-US" sz="900" b="1" dirty="0">
                <a:latin typeface="Arial" pitchFamily="34" charset="0"/>
                <a:cs typeface="Calibri" pitchFamily="34" charset="0"/>
              </a:rPr>
              <a:t>External Context</a:t>
            </a:r>
            <a:r>
              <a:rPr lang="en-GB" altLang="en-US" b="1" dirty="0">
                <a:latin typeface="Arial" pitchFamily="34" charset="0"/>
                <a:cs typeface="Calibri" pitchFamily="34" charset="0"/>
              </a:rPr>
              <a:t>              			 </a:t>
            </a:r>
            <a:endParaRPr lang="en-GB" altLang="en-US" sz="1400" dirty="0">
              <a:latin typeface="Arial" pitchFamily="34" charset="0"/>
              <a:cs typeface="Arial" pitchFamily="34" charset="0"/>
            </a:endParaRPr>
          </a:p>
          <a:p>
            <a:pPr eaLnBrk="0" fontAlgn="base" hangingPunct="0">
              <a:spcBef>
                <a:spcPct val="0"/>
              </a:spcBef>
              <a:spcAft>
                <a:spcPct val="0"/>
              </a:spcAft>
            </a:pPr>
            <a:endParaRPr lang="en-GB" altLang="en-US" dirty="0">
              <a:latin typeface="Arial" pitchFamily="34" charset="0"/>
              <a:cs typeface="Arial" pitchFamily="34" charset="0"/>
            </a:endParaRPr>
          </a:p>
        </p:txBody>
      </p:sp>
      <p:sp>
        <p:nvSpPr>
          <p:cNvPr id="30" name="Rectangle 29"/>
          <p:cNvSpPr/>
          <p:nvPr/>
        </p:nvSpPr>
        <p:spPr>
          <a:xfrm>
            <a:off x="5375272" y="3323138"/>
            <a:ext cx="1514475" cy="1200329"/>
          </a:xfrm>
          <a:prstGeom prst="rect">
            <a:avLst/>
          </a:prstGeom>
          <a:ln w="9525"/>
        </p:spPr>
        <p:style>
          <a:lnRef idx="2">
            <a:schemeClr val="dk1"/>
          </a:lnRef>
          <a:fillRef idx="1">
            <a:schemeClr val="lt1"/>
          </a:fillRef>
          <a:effectRef idx="0">
            <a:schemeClr val="dk1"/>
          </a:effectRef>
          <a:fontRef idx="minor">
            <a:schemeClr val="dk1"/>
          </a:fontRef>
        </p:style>
        <p:txBody>
          <a:bodyPr wrap="square" lIns="91430" tIns="45715" rIns="91430" bIns="45715">
            <a:spAutoFit/>
          </a:bodyPr>
          <a:lstStyle/>
          <a:p>
            <a:r>
              <a:rPr lang="en-GB" sz="1200" dirty="0"/>
              <a:t>Services identify, plan and adopt specific actions that  help maximise contribution to the objectives</a:t>
            </a:r>
          </a:p>
        </p:txBody>
      </p:sp>
      <p:sp>
        <p:nvSpPr>
          <p:cNvPr id="31" name="Text Box 1"/>
          <p:cNvSpPr txBox="1">
            <a:spLocks noChangeArrowheads="1"/>
          </p:cNvSpPr>
          <p:nvPr/>
        </p:nvSpPr>
        <p:spPr bwMode="auto">
          <a:xfrm>
            <a:off x="3726659" y="3981344"/>
            <a:ext cx="1514475" cy="830997"/>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spAutoFit/>
          </a:bodyPr>
          <a:lstStyle/>
          <a:p>
            <a:r>
              <a:rPr lang="en-GB" sz="1200" dirty="0"/>
              <a:t>Implementation of steps to achieve WB objectives and 5 ways of working</a:t>
            </a:r>
          </a:p>
        </p:txBody>
      </p:sp>
      <p:sp>
        <p:nvSpPr>
          <p:cNvPr id="32" name="Rectangle 31"/>
          <p:cNvSpPr/>
          <p:nvPr/>
        </p:nvSpPr>
        <p:spPr>
          <a:xfrm>
            <a:off x="5355069" y="4610010"/>
            <a:ext cx="1514475" cy="1200329"/>
          </a:xfrm>
          <a:prstGeom prst="rect">
            <a:avLst/>
          </a:prstGeom>
          <a:ln w="9525"/>
        </p:spPr>
        <p:style>
          <a:lnRef idx="2">
            <a:schemeClr val="dk1"/>
          </a:lnRef>
          <a:fillRef idx="1">
            <a:schemeClr val="lt1"/>
          </a:fillRef>
          <a:effectRef idx="0">
            <a:schemeClr val="dk1"/>
          </a:effectRef>
          <a:fontRef idx="minor">
            <a:schemeClr val="dk1"/>
          </a:fontRef>
        </p:style>
        <p:txBody>
          <a:bodyPr wrap="square" lIns="91430" tIns="45715" rIns="91430" bIns="45715">
            <a:spAutoFit/>
          </a:bodyPr>
          <a:lstStyle/>
          <a:p>
            <a:r>
              <a:rPr lang="en-GB" sz="1200" dirty="0"/>
              <a:t>Services change behaviours in line with SD principle and demonstrate 5 ways of working</a:t>
            </a:r>
          </a:p>
          <a:p>
            <a:endParaRPr lang="en-GB" sz="1200" dirty="0"/>
          </a:p>
        </p:txBody>
      </p:sp>
      <p:sp>
        <p:nvSpPr>
          <p:cNvPr id="29" name="Text Box 11"/>
          <p:cNvSpPr txBox="1">
            <a:spLocks noChangeArrowheads="1"/>
          </p:cNvSpPr>
          <p:nvPr/>
        </p:nvSpPr>
        <p:spPr bwMode="auto">
          <a:xfrm>
            <a:off x="467545" y="2443921"/>
            <a:ext cx="1848201" cy="32385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AGW Audit Consultation</a:t>
            </a:r>
            <a:endParaRPr lang="en-GB" altLang="en-US" dirty="0">
              <a:latin typeface="Arial" pitchFamily="34" charset="0"/>
              <a:cs typeface="Arial" pitchFamily="34" charset="0"/>
            </a:endParaRPr>
          </a:p>
        </p:txBody>
      </p:sp>
      <p:sp>
        <p:nvSpPr>
          <p:cNvPr id="33" name="Text Box 11"/>
          <p:cNvSpPr txBox="1">
            <a:spLocks noChangeArrowheads="1"/>
          </p:cNvSpPr>
          <p:nvPr/>
        </p:nvSpPr>
        <p:spPr bwMode="auto">
          <a:xfrm>
            <a:off x="458048" y="3060416"/>
            <a:ext cx="1848201" cy="396393"/>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eaLnBrk="0" fontAlgn="base" hangingPunct="0">
              <a:spcBef>
                <a:spcPct val="0"/>
              </a:spcBef>
              <a:spcAft>
                <a:spcPct val="0"/>
              </a:spcAft>
            </a:pPr>
            <a:r>
              <a:rPr lang="en-GB" altLang="en-US" sz="1100" dirty="0">
                <a:latin typeface="Calibri" pitchFamily="34" charset="0"/>
                <a:cs typeface="Arial" pitchFamily="34" charset="0"/>
              </a:rPr>
              <a:t>FG Commissioner Corporate Plan </a:t>
            </a:r>
          </a:p>
          <a:p>
            <a:pPr algn="ctr" eaLnBrk="0" fontAlgn="base" hangingPunct="0">
              <a:spcBef>
                <a:spcPct val="0"/>
              </a:spcBef>
              <a:spcAft>
                <a:spcPct val="0"/>
              </a:spcAft>
            </a:pPr>
            <a:endParaRPr lang="en-GB" altLang="en-US" dirty="0">
              <a:latin typeface="Arial" pitchFamily="34" charset="0"/>
              <a:cs typeface="Arial" pitchFamily="34" charset="0"/>
            </a:endParaRPr>
          </a:p>
        </p:txBody>
      </p:sp>
      <p:sp>
        <p:nvSpPr>
          <p:cNvPr id="34" name="Text Box 11"/>
          <p:cNvSpPr txBox="1">
            <a:spLocks noChangeArrowheads="1"/>
          </p:cNvSpPr>
          <p:nvPr/>
        </p:nvSpPr>
        <p:spPr bwMode="auto">
          <a:xfrm>
            <a:off x="458047" y="2768372"/>
            <a:ext cx="1848201" cy="323850"/>
          </a:xfrm>
          <a:prstGeom prst="rect">
            <a:avLst/>
          </a:prstGeom>
          <a:solidFill>
            <a:srgbClr val="FFFFFF"/>
          </a:solidFill>
          <a:ln w="9525">
            <a:solidFill>
              <a:srgbClr val="000000"/>
            </a:solidFill>
            <a:miter lim="800000"/>
            <a:headEnd/>
            <a:tailEnd/>
          </a:ln>
        </p:spPr>
        <p:txBody>
          <a:bodyPr vert="horz" wrap="square" lIns="91430" tIns="45715" rIns="91430" bIns="45715" numCol="1" anchor="t" anchorCtr="0" compatLnSpc="1">
            <a:prstTxWarp prst="textNoShape">
              <a:avLst/>
            </a:prstTxWarp>
          </a:bodyPr>
          <a:lstStyle/>
          <a:p>
            <a:pPr algn="ctr" eaLnBrk="0" fontAlgn="base" hangingPunct="0">
              <a:spcBef>
                <a:spcPct val="0"/>
              </a:spcBef>
              <a:spcAft>
                <a:spcPct val="0"/>
              </a:spcAft>
            </a:pPr>
            <a:r>
              <a:rPr lang="en-GB" altLang="en-US" sz="1100" dirty="0">
                <a:latin typeface="Calibri" pitchFamily="34" charset="0"/>
                <a:ea typeface="Calibri" pitchFamily="34" charset="0"/>
                <a:cs typeface="Calibri" pitchFamily="34" charset="0"/>
              </a:rPr>
              <a:t>WG Future Trends Report</a:t>
            </a:r>
            <a:endParaRPr lang="en-GB" altLang="en-US" dirty="0">
              <a:latin typeface="Arial" pitchFamily="34" charset="0"/>
              <a:cs typeface="Arial" pitchFamily="34" charset="0"/>
            </a:endParaRPr>
          </a:p>
        </p:txBody>
      </p:sp>
    </p:spTree>
    <p:extLst>
      <p:ext uri="{BB962C8B-B14F-4D97-AF65-F5344CB8AC3E}">
        <p14:creationId xmlns:p14="http://schemas.microsoft.com/office/powerpoint/2010/main" val="254513270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Workforce Planning</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24445" y="1196752"/>
            <a:ext cx="858314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16016" y="2276872"/>
            <a:ext cx="3456384" cy="3416320"/>
          </a:xfrm>
          <a:prstGeom prst="rect">
            <a:avLst/>
          </a:prstGeom>
          <a:noFill/>
        </p:spPr>
        <p:txBody>
          <a:bodyPr wrap="square" rtlCol="0">
            <a:spAutoFit/>
          </a:bodyPr>
          <a:lstStyle/>
          <a:p>
            <a:r>
              <a:rPr lang="en-GB" dirty="0" smtClean="0"/>
              <a:t>Sustainable Swansea Principles</a:t>
            </a:r>
          </a:p>
          <a:p>
            <a:endParaRPr lang="en-GB" dirty="0"/>
          </a:p>
          <a:p>
            <a:r>
              <a:rPr lang="en-GB" dirty="0" smtClean="0"/>
              <a:t>Appraisal – Staff behaviours</a:t>
            </a:r>
          </a:p>
          <a:p>
            <a:endParaRPr lang="en-GB" dirty="0"/>
          </a:p>
          <a:p>
            <a:r>
              <a:rPr lang="en-GB" dirty="0" smtClean="0"/>
              <a:t>New corporate, service, section </a:t>
            </a:r>
            <a:r>
              <a:rPr lang="en-GB" dirty="0" smtClean="0"/>
              <a:t>workforce planning framework</a:t>
            </a:r>
          </a:p>
          <a:p>
            <a:endParaRPr lang="en-GB" dirty="0"/>
          </a:p>
          <a:p>
            <a:r>
              <a:rPr lang="en-GB" dirty="0" smtClean="0"/>
              <a:t>Succession &amp; skills planning</a:t>
            </a:r>
            <a:endParaRPr lang="en-GB" dirty="0" smtClean="0"/>
          </a:p>
          <a:p>
            <a:endParaRPr lang="en-GB" dirty="0"/>
          </a:p>
          <a:p>
            <a:r>
              <a:rPr lang="en-GB" dirty="0" smtClean="0"/>
              <a:t>Co-production</a:t>
            </a:r>
            <a:r>
              <a:rPr lang="en-GB" dirty="0" smtClean="0"/>
              <a:t>, involvement </a:t>
            </a:r>
            <a:r>
              <a:rPr lang="en-GB" dirty="0" err="1" smtClean="0"/>
              <a:t>etc</a:t>
            </a:r>
            <a:endParaRPr lang="en-GB" dirty="0" smtClean="0"/>
          </a:p>
          <a:p>
            <a:endParaRPr lang="en-GB" dirty="0" smtClean="0"/>
          </a:p>
          <a:p>
            <a:endParaRPr lang="en-GB" dirty="0"/>
          </a:p>
        </p:txBody>
      </p:sp>
    </p:spTree>
    <p:extLst>
      <p:ext uri="{BB962C8B-B14F-4D97-AF65-F5344CB8AC3E}">
        <p14:creationId xmlns:p14="http://schemas.microsoft.com/office/powerpoint/2010/main" val="44148935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Behaviours</a:t>
            </a:r>
            <a:endParaRPr lang="en-GB" dirty="0"/>
          </a:p>
        </p:txBody>
      </p:sp>
      <p:pic>
        <p:nvPicPr>
          <p:cNvPr id="3076"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0528" y="188639"/>
            <a:ext cx="9361710" cy="6474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746524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628800"/>
            <a:ext cx="8229600" cy="1143000"/>
          </a:xfrm>
        </p:spPr>
        <p:txBody>
          <a:bodyPr/>
          <a:lstStyle/>
          <a:p>
            <a:r>
              <a:rPr lang="en-GB" dirty="0" smtClean="0"/>
              <a:t>How can you generate multiple outcomes in your work?</a:t>
            </a:r>
            <a:endParaRPr lang="en-GB" dirty="0"/>
          </a:p>
        </p:txBody>
      </p:sp>
      <p:sp>
        <p:nvSpPr>
          <p:cNvPr id="3" name="Content Placeholder 2"/>
          <p:cNvSpPr>
            <a:spLocks noGrp="1"/>
          </p:cNvSpPr>
          <p:nvPr>
            <p:ph idx="1"/>
          </p:nvPr>
        </p:nvSpPr>
        <p:spPr>
          <a:xfrm>
            <a:off x="611560" y="2924944"/>
            <a:ext cx="8229600" cy="2620963"/>
          </a:xfrm>
        </p:spPr>
        <p:txBody>
          <a:bodyPr/>
          <a:lstStyle/>
          <a:p>
            <a:pPr marL="0" indent="0" algn="ctr">
              <a:buNone/>
            </a:pPr>
            <a:r>
              <a:rPr lang="en-GB" sz="3600" dirty="0" smtClean="0">
                <a:latin typeface="Arial Black" panose="020B0A04020102020204" pitchFamily="34" charset="0"/>
              </a:rPr>
              <a:t>By always asking</a:t>
            </a:r>
          </a:p>
          <a:p>
            <a:pPr marL="0" indent="0" algn="ctr">
              <a:buNone/>
            </a:pPr>
            <a:r>
              <a:rPr lang="en-GB" sz="8800" dirty="0" smtClean="0">
                <a:latin typeface="Arial Black" panose="020B0A04020102020204" pitchFamily="34" charset="0"/>
              </a:rPr>
              <a:t>“ AND ? ”</a:t>
            </a:r>
            <a:endParaRPr lang="en-GB" sz="8800" dirty="0">
              <a:latin typeface="Arial Black" panose="020B0A04020102020204" pitchFamily="34" charset="0"/>
            </a:endParaRPr>
          </a:p>
        </p:txBody>
      </p:sp>
      <p:sp>
        <p:nvSpPr>
          <p:cNvPr id="4" name="TextBox 3"/>
          <p:cNvSpPr txBox="1"/>
          <p:nvPr/>
        </p:nvSpPr>
        <p:spPr>
          <a:xfrm>
            <a:off x="2051720" y="421213"/>
            <a:ext cx="3712876" cy="830997"/>
          </a:xfrm>
          <a:prstGeom prst="rect">
            <a:avLst/>
          </a:prstGeom>
          <a:noFill/>
        </p:spPr>
        <p:txBody>
          <a:bodyPr wrap="none" rtlCol="0">
            <a:spAutoFit/>
          </a:bodyPr>
          <a:lstStyle/>
          <a:p>
            <a:r>
              <a:rPr lang="en-GB" sz="4800" dirty="0" smtClean="0"/>
              <a:t>Procurement</a:t>
            </a:r>
            <a:endParaRPr lang="en-GB" sz="4800" dirty="0"/>
          </a:p>
        </p:txBody>
      </p:sp>
    </p:spTree>
    <p:extLst>
      <p:ext uri="{BB962C8B-B14F-4D97-AF65-F5344CB8AC3E}">
        <p14:creationId xmlns:p14="http://schemas.microsoft.com/office/powerpoint/2010/main" val="156123829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Beyond Bricks and Mortar</a:t>
            </a:r>
            <a:endParaRPr lang="en-GB" dirty="0"/>
          </a:p>
        </p:txBody>
      </p:sp>
      <p:pic>
        <p:nvPicPr>
          <p:cNvPr id="1433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556792"/>
            <a:ext cx="6783093" cy="4529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79966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Management</a:t>
            </a:r>
            <a:endParaRPr lang="en-GB" dirty="0"/>
          </a:p>
        </p:txBody>
      </p:sp>
      <p:sp>
        <p:nvSpPr>
          <p:cNvPr id="3" name="Content Placeholder 2"/>
          <p:cNvSpPr>
            <a:spLocks noGrp="1"/>
          </p:cNvSpPr>
          <p:nvPr>
            <p:ph idx="1"/>
          </p:nvPr>
        </p:nvSpPr>
        <p:spPr/>
        <p:txBody>
          <a:bodyPr/>
          <a:lstStyle/>
          <a:p>
            <a:r>
              <a:rPr lang="en-GB" dirty="0" smtClean="0"/>
              <a:t>Future Trends</a:t>
            </a:r>
          </a:p>
          <a:p>
            <a:r>
              <a:rPr lang="en-GB" dirty="0" smtClean="0"/>
              <a:t>Invest to save</a:t>
            </a:r>
          </a:p>
          <a:p>
            <a:r>
              <a:rPr lang="en-GB" dirty="0" smtClean="0"/>
              <a:t>Managing risk</a:t>
            </a:r>
          </a:p>
          <a:p>
            <a:r>
              <a:rPr lang="en-GB" dirty="0" smtClean="0"/>
              <a:t>Integrated Reporting Trends</a:t>
            </a:r>
          </a:p>
          <a:p>
            <a:r>
              <a:rPr lang="en-GB" dirty="0" smtClean="0"/>
              <a:t>Sustainable Development Reports</a:t>
            </a: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985130">
            <a:off x="6137342" y="1318490"/>
            <a:ext cx="2276088" cy="2742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3648" y="4310063"/>
            <a:ext cx="4151313" cy="2547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859477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Assets</a:t>
            </a:r>
            <a:endParaRPr lang="en-GB" dirty="0"/>
          </a:p>
        </p:txBody>
      </p:sp>
      <p:sp>
        <p:nvSpPr>
          <p:cNvPr id="3" name="Content Placeholder 2"/>
          <p:cNvSpPr>
            <a:spLocks noGrp="1"/>
          </p:cNvSpPr>
          <p:nvPr>
            <p:ph idx="1"/>
          </p:nvPr>
        </p:nvSpPr>
        <p:spPr/>
        <p:txBody>
          <a:bodyPr/>
          <a:lstStyle/>
          <a:p>
            <a:r>
              <a:rPr lang="en-GB" dirty="0" smtClean="0"/>
              <a:t>Looking at how we can work in new ways</a:t>
            </a:r>
          </a:p>
          <a:p>
            <a:endParaRPr lang="en-GB" dirty="0"/>
          </a:p>
          <a:p>
            <a:endParaRPr lang="en-GB" dirty="0"/>
          </a:p>
        </p:txBody>
      </p:sp>
      <p:pic>
        <p:nvPicPr>
          <p:cNvPr id="112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4653136"/>
            <a:ext cx="3771900"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247452"/>
            <a:ext cx="2848466" cy="213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3052" y="2256977"/>
            <a:ext cx="2152650"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7280588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Management</a:t>
            </a:r>
            <a:endParaRPr lang="en-GB" dirty="0"/>
          </a:p>
        </p:txBody>
      </p:sp>
      <p:sp>
        <p:nvSpPr>
          <p:cNvPr id="3" name="Content Placeholder 2"/>
          <p:cNvSpPr>
            <a:spLocks noGrp="1"/>
          </p:cNvSpPr>
          <p:nvPr>
            <p:ph idx="1"/>
          </p:nvPr>
        </p:nvSpPr>
        <p:spPr/>
        <p:txBody>
          <a:bodyPr/>
          <a:lstStyle/>
          <a:p>
            <a:r>
              <a:rPr lang="en-GB" dirty="0" smtClean="0"/>
              <a:t>The application of each of the ways of working</a:t>
            </a:r>
          </a:p>
          <a:p>
            <a:r>
              <a:rPr lang="en-GB" dirty="0" smtClean="0"/>
              <a:t>Risk in the context of the Goals</a:t>
            </a:r>
          </a:p>
          <a:p>
            <a:r>
              <a:rPr lang="en-GB" dirty="0" smtClean="0"/>
              <a:t>Attitude to Risk</a:t>
            </a:r>
          </a:p>
          <a:p>
            <a:endParaRPr lang="en-GB" dirty="0"/>
          </a:p>
        </p:txBody>
      </p:sp>
    </p:spTree>
    <p:extLst>
      <p:ext uri="{BB962C8B-B14F-4D97-AF65-F5344CB8AC3E}">
        <p14:creationId xmlns:p14="http://schemas.microsoft.com/office/powerpoint/2010/main" val="425948613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4719444"/>
            <a:ext cx="3211853" cy="2138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ectangle 11"/>
          <p:cNvSpPr>
            <a:spLocks noChangeArrowheads="1"/>
          </p:cNvSpPr>
          <p:nvPr/>
        </p:nvSpPr>
        <p:spPr bwMode="auto">
          <a:xfrm>
            <a:off x="7307263" y="-80963"/>
            <a:ext cx="18415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0"/>
              </a:spcBef>
              <a:buFontTx/>
              <a:buNone/>
            </a:pPr>
            <a:endParaRPr lang="en-GB" altLang="en-US" sz="1100">
              <a:ea typeface="MS PGothic" pitchFamily="34" charset="-128"/>
            </a:endParaRPr>
          </a:p>
        </p:txBody>
      </p:sp>
      <p:sp>
        <p:nvSpPr>
          <p:cNvPr id="19460" name="Rectangle 3"/>
          <p:cNvSpPr>
            <a:spLocks noChangeArrowheads="1"/>
          </p:cNvSpPr>
          <p:nvPr/>
        </p:nvSpPr>
        <p:spPr bwMode="auto">
          <a:xfrm>
            <a:off x="211138" y="836613"/>
            <a:ext cx="8321302"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2400" b="1" dirty="0"/>
              <a:t>Prioritising </a:t>
            </a:r>
            <a:r>
              <a:rPr lang="en-GB" altLang="en-US" sz="2400" b="1" dirty="0" smtClean="0"/>
              <a:t>goals- </a:t>
            </a:r>
            <a:r>
              <a:rPr lang="en-GB" altLang="en-US" sz="2400" dirty="0" smtClean="0"/>
              <a:t>“There </a:t>
            </a:r>
            <a:r>
              <a:rPr lang="en-GB" altLang="en-US" sz="2400" dirty="0"/>
              <a:t>is a hierarchy of well-being </a:t>
            </a:r>
            <a:r>
              <a:rPr lang="en-GB" altLang="en-US" sz="2400" dirty="0" smtClean="0"/>
              <a:t>goals -” Address multiple outcomes</a:t>
            </a:r>
            <a:endParaRPr lang="en-GB" altLang="en-US" sz="2400" dirty="0"/>
          </a:p>
          <a:p>
            <a:pPr eaLnBrk="1" hangingPunct="1">
              <a:spcBef>
                <a:spcPct val="0"/>
              </a:spcBef>
              <a:buFontTx/>
              <a:buNone/>
            </a:pPr>
            <a:endParaRPr lang="en-GB" altLang="en-US" sz="2400" dirty="0"/>
          </a:p>
          <a:p>
            <a:pPr eaLnBrk="1" hangingPunct="1">
              <a:spcBef>
                <a:spcPct val="0"/>
              </a:spcBef>
              <a:buFontTx/>
              <a:buNone/>
            </a:pPr>
            <a:r>
              <a:rPr lang="en-GB" altLang="en-US" sz="2400" b="1" dirty="0" smtClean="0"/>
              <a:t>Retro-fitting the Act- </a:t>
            </a:r>
            <a:r>
              <a:rPr lang="en-GB" altLang="en-US" sz="2400" dirty="0" smtClean="0"/>
              <a:t>“ </a:t>
            </a:r>
            <a:r>
              <a:rPr lang="en-GB" altLang="en-US" sz="2400" dirty="0"/>
              <a:t>I can justify how I applied the five ways of </a:t>
            </a:r>
            <a:r>
              <a:rPr lang="en-GB" altLang="en-US" sz="2400" dirty="0" smtClean="0"/>
              <a:t>working and the Goals” – Let them shape our work</a:t>
            </a:r>
            <a:endParaRPr lang="en-GB" altLang="en-US" sz="2400" dirty="0"/>
          </a:p>
          <a:p>
            <a:pPr eaLnBrk="1" hangingPunct="1">
              <a:spcBef>
                <a:spcPct val="0"/>
              </a:spcBef>
              <a:buFontTx/>
              <a:buNone/>
            </a:pPr>
            <a:endParaRPr lang="en-GB" altLang="en-US" sz="2400" dirty="0"/>
          </a:p>
          <a:p>
            <a:pPr eaLnBrk="1" hangingPunct="1">
              <a:spcBef>
                <a:spcPct val="0"/>
              </a:spcBef>
              <a:buFontTx/>
              <a:buNone/>
            </a:pPr>
            <a:r>
              <a:rPr lang="en-GB" altLang="en-US" sz="2400" b="1" dirty="0" smtClean="0"/>
              <a:t>Bolt On- </a:t>
            </a:r>
            <a:r>
              <a:rPr lang="en-GB" altLang="en-US" sz="2400" dirty="0" smtClean="0"/>
              <a:t>“We </a:t>
            </a:r>
            <a:r>
              <a:rPr lang="en-GB" altLang="en-US" sz="2400" dirty="0"/>
              <a:t>added sustainable development to our </a:t>
            </a:r>
            <a:r>
              <a:rPr lang="en-GB" altLang="en-US" sz="2400" dirty="0" smtClean="0"/>
              <a:t>long </a:t>
            </a:r>
            <a:r>
              <a:rPr lang="en-GB" altLang="en-US" sz="2400" dirty="0"/>
              <a:t>list of doing things</a:t>
            </a:r>
            <a:r>
              <a:rPr lang="en-GB" altLang="en-US" sz="2400" dirty="0" smtClean="0"/>
              <a:t>” – embrace the ways of working</a:t>
            </a:r>
            <a:endParaRPr lang="en-GB" altLang="en-US" sz="2400" dirty="0"/>
          </a:p>
          <a:p>
            <a:pPr eaLnBrk="1" hangingPunct="1">
              <a:spcBef>
                <a:spcPct val="0"/>
              </a:spcBef>
              <a:buFontTx/>
              <a:buNone/>
            </a:pPr>
            <a:endParaRPr lang="en-GB" altLang="en-US" sz="2400" dirty="0"/>
          </a:p>
          <a:p>
            <a:pPr eaLnBrk="1" hangingPunct="1">
              <a:spcBef>
                <a:spcPct val="0"/>
              </a:spcBef>
              <a:buFontTx/>
              <a:buNone/>
            </a:pPr>
            <a:r>
              <a:rPr lang="en-GB" altLang="en-US" sz="2400" b="1" dirty="0" smtClean="0"/>
              <a:t>Narrow interpretation- </a:t>
            </a:r>
            <a:r>
              <a:rPr lang="en-GB" altLang="en-US" sz="2400" dirty="0" smtClean="0"/>
              <a:t>“It </a:t>
            </a:r>
            <a:r>
              <a:rPr lang="en-GB" altLang="en-US" sz="2400" dirty="0"/>
              <a:t>is just about the Environment</a:t>
            </a:r>
            <a:r>
              <a:rPr lang="en-GB" altLang="en-US" sz="2400" dirty="0" smtClean="0"/>
              <a:t>” Look beyond your own comfort zone</a:t>
            </a:r>
            <a:endParaRPr lang="en-GB" altLang="en-US" sz="2400" dirty="0"/>
          </a:p>
          <a:p>
            <a:pPr eaLnBrk="1" hangingPunct="1">
              <a:spcBef>
                <a:spcPct val="0"/>
              </a:spcBef>
              <a:buFontTx/>
              <a:buNone/>
            </a:pPr>
            <a:endParaRPr lang="en-GB" altLang="en-US" sz="2400" dirty="0"/>
          </a:p>
          <a:p>
            <a:pPr eaLnBrk="1" hangingPunct="1">
              <a:spcBef>
                <a:spcPct val="0"/>
              </a:spcBef>
              <a:buFontTx/>
              <a:buNone/>
            </a:pPr>
            <a:r>
              <a:rPr lang="en-GB" altLang="en-US" sz="2400" b="1" dirty="0" smtClean="0"/>
              <a:t>Silo </a:t>
            </a:r>
            <a:r>
              <a:rPr lang="en-GB" altLang="en-US" sz="2400" b="1" dirty="0"/>
              <a:t>response- </a:t>
            </a:r>
            <a:r>
              <a:rPr lang="en-GB" altLang="en-US" sz="2400" dirty="0" smtClean="0"/>
              <a:t>“Nature Conservation Team </a:t>
            </a:r>
            <a:r>
              <a:rPr lang="en-GB" altLang="en-US" sz="2400" dirty="0"/>
              <a:t>is for a resilient Wales so I </a:t>
            </a:r>
            <a:r>
              <a:rPr lang="en-GB" altLang="en-US" sz="2400" dirty="0" smtClean="0"/>
              <a:t>do </a:t>
            </a:r>
            <a:r>
              <a:rPr lang="en-GB" altLang="en-US" sz="2400" dirty="0"/>
              <a:t>not need to worry about that goal”</a:t>
            </a:r>
          </a:p>
        </p:txBody>
      </p:sp>
      <p:sp>
        <p:nvSpPr>
          <p:cNvPr id="19461" name="Title 1"/>
          <p:cNvSpPr txBox="1">
            <a:spLocks/>
          </p:cNvSpPr>
          <p:nvPr/>
        </p:nvSpPr>
        <p:spPr bwMode="auto">
          <a:xfrm>
            <a:off x="587375" y="-90488"/>
            <a:ext cx="8229600"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en-GB" altLang="en-US" sz="4400" dirty="0" smtClean="0"/>
              <a:t>Avoiding </a:t>
            </a:r>
            <a:r>
              <a:rPr lang="en-GB" altLang="en-US" sz="4400" dirty="0"/>
              <a:t>pitfalls</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body" idx="4294967295"/>
          </p:nvPr>
        </p:nvSpPr>
        <p:spPr>
          <a:xfrm>
            <a:off x="456823" y="1340768"/>
            <a:ext cx="8410897" cy="3951288"/>
          </a:xfrm>
          <a:solidFill>
            <a:schemeClr val="bg1"/>
          </a:solidFill>
        </p:spPr>
        <p:txBody>
          <a:bodyPr/>
          <a:lstStyle/>
          <a:p>
            <a:r>
              <a:rPr lang="en-GB" altLang="en-US" dirty="0" smtClean="0"/>
              <a:t>Freeing </a:t>
            </a:r>
            <a:r>
              <a:rPr lang="en-GB" altLang="en-US" dirty="0"/>
              <a:t>up </a:t>
            </a:r>
            <a:r>
              <a:rPr lang="en-GB" altLang="en-US" dirty="0" smtClean="0"/>
              <a:t>capacity </a:t>
            </a:r>
            <a:r>
              <a:rPr lang="en-GB" altLang="en-US" dirty="0"/>
              <a:t>and expertise </a:t>
            </a:r>
            <a:r>
              <a:rPr lang="en-GB" altLang="en-US" dirty="0" smtClean="0"/>
              <a:t>- </a:t>
            </a:r>
            <a:r>
              <a:rPr lang="en-GB" altLang="en-US" dirty="0"/>
              <a:t>opportunity to share</a:t>
            </a:r>
          </a:p>
          <a:p>
            <a:r>
              <a:rPr lang="en-GB" altLang="en-US" dirty="0"/>
              <a:t>Build understanding and knowledge and competency </a:t>
            </a:r>
            <a:r>
              <a:rPr lang="en-GB" altLang="en-US" dirty="0" smtClean="0"/>
              <a:t>across different sectors</a:t>
            </a:r>
            <a:endParaRPr lang="en-GB" altLang="en-US" dirty="0"/>
          </a:p>
          <a:p>
            <a:r>
              <a:rPr lang="en-GB" altLang="en-US" dirty="0"/>
              <a:t>Legitimise thinking and doing things </a:t>
            </a:r>
            <a:r>
              <a:rPr lang="en-GB" altLang="en-US" dirty="0" smtClean="0"/>
              <a:t>differently</a:t>
            </a:r>
          </a:p>
          <a:p>
            <a:r>
              <a:rPr lang="en-GB" altLang="en-US" dirty="0" smtClean="0"/>
              <a:t>Build new </a:t>
            </a:r>
            <a:r>
              <a:rPr lang="en-GB" altLang="en-US" dirty="0"/>
              <a:t>relationships and </a:t>
            </a:r>
            <a:r>
              <a:rPr lang="en-GB" altLang="en-US" dirty="0" smtClean="0"/>
              <a:t>cultures</a:t>
            </a:r>
          </a:p>
          <a:p>
            <a:r>
              <a:rPr lang="en-GB" altLang="en-US" dirty="0" smtClean="0"/>
              <a:t>Look at assets and resources not problems to solve</a:t>
            </a:r>
            <a:endParaRPr lang="en-GB" altLang="en-US" dirty="0"/>
          </a:p>
          <a:p>
            <a:pPr>
              <a:buFontTx/>
              <a:buNone/>
            </a:pPr>
            <a:endParaRPr lang="en-GB" altLang="en-US" dirty="0"/>
          </a:p>
          <a:p>
            <a:pPr>
              <a:buFontTx/>
              <a:buNone/>
            </a:pPr>
            <a:endParaRPr lang="en-GB" altLang="en-US" dirty="0"/>
          </a:p>
        </p:txBody>
      </p:sp>
      <p:sp>
        <p:nvSpPr>
          <p:cNvPr id="15363" name="Rectangle 3"/>
          <p:cNvSpPr>
            <a:spLocks/>
          </p:cNvSpPr>
          <p:nvPr/>
        </p:nvSpPr>
        <p:spPr bwMode="auto">
          <a:xfrm>
            <a:off x="457200" y="333375"/>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a:defRPr sz="4400">
                <a:solidFill>
                  <a:schemeClr val="tx2"/>
                </a:solidFill>
                <a:latin typeface="Arial" pitchFamily="34" charset="0"/>
              </a:defRPr>
            </a:lvl1pPr>
            <a:lvl2pPr algn="ctr">
              <a:defRPr sz="4400">
                <a:solidFill>
                  <a:schemeClr val="tx2"/>
                </a:solidFill>
                <a:latin typeface="Arial" pitchFamily="34" charset="0"/>
              </a:defRPr>
            </a:lvl2pPr>
            <a:lvl3pPr algn="ctr">
              <a:defRPr sz="4400">
                <a:solidFill>
                  <a:schemeClr val="tx2"/>
                </a:solidFill>
                <a:latin typeface="Arial" pitchFamily="34" charset="0"/>
              </a:defRPr>
            </a:lvl3pPr>
            <a:lvl4pPr algn="ctr">
              <a:defRPr sz="4400">
                <a:solidFill>
                  <a:schemeClr val="tx2"/>
                </a:solidFill>
                <a:latin typeface="Arial" pitchFamily="34" charset="0"/>
              </a:defRPr>
            </a:lvl4pPr>
            <a:lvl5pPr algn="ctr">
              <a:defRPr sz="4400">
                <a:solidFill>
                  <a:schemeClr val="tx2"/>
                </a:solidFill>
                <a:latin typeface="Arial" pitchFamily="34" charset="0"/>
              </a:defRPr>
            </a:lvl5pPr>
            <a:lvl6pPr marL="457200" algn="ctr" fontAlgn="base">
              <a:spcBef>
                <a:spcPct val="0"/>
              </a:spcBef>
              <a:spcAft>
                <a:spcPct val="0"/>
              </a:spcAft>
              <a:defRPr sz="4400">
                <a:solidFill>
                  <a:schemeClr val="tx2"/>
                </a:solidFill>
                <a:latin typeface="Arial" pitchFamily="34" charset="0"/>
              </a:defRPr>
            </a:lvl6pPr>
            <a:lvl7pPr marL="914400" algn="ctr" fontAlgn="base">
              <a:spcBef>
                <a:spcPct val="0"/>
              </a:spcBef>
              <a:spcAft>
                <a:spcPct val="0"/>
              </a:spcAft>
              <a:defRPr sz="4400">
                <a:solidFill>
                  <a:schemeClr val="tx2"/>
                </a:solidFill>
                <a:latin typeface="Arial" pitchFamily="34" charset="0"/>
              </a:defRPr>
            </a:lvl7pPr>
            <a:lvl8pPr marL="1371600" algn="ctr" fontAlgn="base">
              <a:spcBef>
                <a:spcPct val="0"/>
              </a:spcBef>
              <a:spcAft>
                <a:spcPct val="0"/>
              </a:spcAft>
              <a:defRPr sz="4400">
                <a:solidFill>
                  <a:schemeClr val="tx2"/>
                </a:solidFill>
                <a:latin typeface="Arial" pitchFamily="34" charset="0"/>
              </a:defRPr>
            </a:lvl8pPr>
            <a:lvl9pPr marL="1828800" algn="ctr" fontAlgn="base">
              <a:spcBef>
                <a:spcPct val="0"/>
              </a:spcBef>
              <a:spcAft>
                <a:spcPct val="0"/>
              </a:spcAft>
              <a:defRPr sz="4400">
                <a:solidFill>
                  <a:schemeClr val="tx2"/>
                </a:solidFill>
                <a:latin typeface="Arial" pitchFamily="34" charset="0"/>
              </a:defRPr>
            </a:lvl9pPr>
          </a:lstStyle>
          <a:p>
            <a:endParaRPr lang="en-GB" altLang="en-US" dirty="0">
              <a:solidFill>
                <a:srgbClr val="000000"/>
              </a:solidFill>
            </a:endParaRPr>
          </a:p>
        </p:txBody>
      </p:sp>
      <p:sp>
        <p:nvSpPr>
          <p:cNvPr id="3" name="Title 2"/>
          <p:cNvSpPr>
            <a:spLocks noGrp="1"/>
          </p:cNvSpPr>
          <p:nvPr>
            <p:ph type="title"/>
          </p:nvPr>
        </p:nvSpPr>
        <p:spPr/>
        <p:txBody>
          <a:bodyPr/>
          <a:lstStyle/>
          <a:p>
            <a:r>
              <a:rPr lang="en-GB" dirty="0" smtClean="0"/>
              <a:t>Opportunities</a:t>
            </a:r>
            <a:endParaRPr lang="en-GB" dirty="0"/>
          </a:p>
        </p:txBody>
      </p:sp>
    </p:spTree>
    <p:extLst>
      <p:ext uri="{BB962C8B-B14F-4D97-AF65-F5344CB8AC3E}">
        <p14:creationId xmlns:p14="http://schemas.microsoft.com/office/powerpoint/2010/main" val="239810355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where is the impact</a:t>
            </a:r>
            <a:r>
              <a:rPr lang="en-GB" baseline="0" dirty="0" smtClean="0"/>
              <a:t>?</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87724" y="1433547"/>
            <a:ext cx="4752528" cy="3559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9632" y="548680"/>
            <a:ext cx="6552728" cy="4856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724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Thank you</a:t>
            </a:r>
            <a:endParaRPr lang="en-GB" dirty="0">
              <a:solidFill>
                <a:srgbClr val="FF0000"/>
              </a:solidFill>
            </a:endParaRPr>
          </a:p>
        </p:txBody>
      </p:sp>
      <p:sp>
        <p:nvSpPr>
          <p:cNvPr id="3" name="Content Placeholder 2"/>
          <p:cNvSpPr>
            <a:spLocks noGrp="1"/>
          </p:cNvSpPr>
          <p:nvPr>
            <p:ph idx="1"/>
          </p:nvPr>
        </p:nvSpPr>
        <p:spPr>
          <a:xfrm>
            <a:off x="467544" y="1628800"/>
            <a:ext cx="8229600" cy="2620963"/>
          </a:xfrm>
        </p:spPr>
        <p:txBody>
          <a:bodyPr/>
          <a:lstStyle/>
          <a:p>
            <a:pPr marL="0" indent="0" algn="ctr">
              <a:buNone/>
            </a:pPr>
            <a:r>
              <a:rPr lang="en-GB" dirty="0" smtClean="0"/>
              <a:t>Suzy Richards</a:t>
            </a:r>
          </a:p>
          <a:p>
            <a:pPr marL="0" indent="0" algn="ctr">
              <a:buNone/>
            </a:pPr>
            <a:r>
              <a:rPr lang="en-GB" sz="2000" dirty="0" smtClean="0"/>
              <a:t>Sustainable Policy Officer</a:t>
            </a:r>
          </a:p>
          <a:p>
            <a:pPr marL="0" indent="0" algn="ctr">
              <a:buNone/>
            </a:pPr>
            <a:r>
              <a:rPr lang="en-GB" sz="2000" dirty="0" smtClean="0"/>
              <a:t>Sustainable Development Unit</a:t>
            </a:r>
          </a:p>
          <a:p>
            <a:pPr marL="0" indent="0" algn="ctr">
              <a:buNone/>
            </a:pPr>
            <a:endParaRPr lang="en-GB" dirty="0" smtClean="0"/>
          </a:p>
          <a:p>
            <a:pPr marL="0" indent="0" algn="ctr">
              <a:buNone/>
            </a:pPr>
            <a:r>
              <a:rPr lang="en-GB" sz="2000" dirty="0" smtClean="0">
                <a:hlinkClick r:id="rId2"/>
              </a:rPr>
              <a:t>www.swansea.gov.uk/sustainabledevelopment</a:t>
            </a:r>
            <a:endParaRPr lang="en-GB" sz="2000" dirty="0" smtClean="0"/>
          </a:p>
          <a:p>
            <a:pPr marL="0" indent="0" algn="ctr">
              <a:buNone/>
            </a:pPr>
            <a:r>
              <a:rPr lang="en-GB" sz="2000" dirty="0" smtClean="0"/>
              <a:t>Sustainable.development@swansea.gov.uk</a:t>
            </a:r>
          </a:p>
          <a:p>
            <a:pPr marL="0" indent="0" algn="ctr">
              <a:buNone/>
            </a:pPr>
            <a:r>
              <a:rPr lang="en-GB" sz="2000" dirty="0" smtClean="0"/>
              <a:t>www.twitter.com/sduswansea</a:t>
            </a:r>
          </a:p>
          <a:p>
            <a:endParaRPr lang="en-GB" dirty="0"/>
          </a:p>
        </p:txBody>
      </p:sp>
    </p:spTree>
    <p:extLst>
      <p:ext uri="{BB962C8B-B14F-4D97-AF65-F5344CB8AC3E}">
        <p14:creationId xmlns:p14="http://schemas.microsoft.com/office/powerpoint/2010/main" val="3967743131"/>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CS Presentation v4">
  <a:themeElements>
    <a:clrScheme name="CCS Presentation v4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CS Presentation v4">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CS Presentation v4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CS Presentation v4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CS Presentation v4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CS Presentation v4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CS Presentation v4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CS Presentation v4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CS Presentation v4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CS Presentation v4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CS Presentation v4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CS Presentation v4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CS Presentation v4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CS Presentation v4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3249</TotalTime>
  <Words>4873</Words>
  <Application>Microsoft Office PowerPoint</Application>
  <PresentationFormat>On-screen Show (4:3)</PresentationFormat>
  <Paragraphs>575</Paragraphs>
  <Slides>60</Slides>
  <Notes>49</Notes>
  <HiddenSlides>0</HiddenSlides>
  <MMClips>0</MMClips>
  <ScaleCrop>false</ScaleCrop>
  <HeadingPairs>
    <vt:vector size="6" baseType="variant">
      <vt:variant>
        <vt:lpstr>Theme</vt:lpstr>
      </vt:variant>
      <vt:variant>
        <vt:i4>2</vt:i4>
      </vt:variant>
      <vt:variant>
        <vt:lpstr>Embedded OLE Servers</vt:lpstr>
      </vt:variant>
      <vt:variant>
        <vt:i4>1</vt:i4>
      </vt:variant>
      <vt:variant>
        <vt:lpstr>Slide Titles</vt:lpstr>
      </vt:variant>
      <vt:variant>
        <vt:i4>60</vt:i4>
      </vt:variant>
    </vt:vector>
  </HeadingPairs>
  <TitlesOfParts>
    <vt:vector size="63" baseType="lpstr">
      <vt:lpstr>Default Design</vt:lpstr>
      <vt:lpstr>CCS Presentation v4</vt:lpstr>
      <vt:lpstr>Visio</vt:lpstr>
      <vt:lpstr>   </vt:lpstr>
      <vt:lpstr> Future Generations Thinking What the Well-being Act of Future Generations Act means for Swansea </vt:lpstr>
      <vt:lpstr>Future Generations Thinking Objectives</vt:lpstr>
      <vt:lpstr> Over to You! How much do you know about the  1 WFG Act? 2 Government?</vt:lpstr>
      <vt:lpstr>PowerPoint Presentation</vt:lpstr>
      <vt:lpstr>PowerPoint Presentation</vt:lpstr>
      <vt:lpstr>PowerPoint Presentation</vt:lpstr>
      <vt:lpstr>UK Statutory Arrangements of Government</vt:lpstr>
      <vt:lpstr>PowerPoint Presentation</vt:lpstr>
      <vt:lpstr>The Welsh Government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Public policy for Sustainable Development in Wales</vt:lpstr>
      <vt:lpstr>PowerPoint Presentation</vt:lpstr>
      <vt:lpstr>One Wales, One Planet</vt:lpstr>
      <vt:lpstr>A Sustainable Development Bill for Wales</vt:lpstr>
      <vt:lpstr>The Well-being of Future Generations (Wales) Act 2015</vt:lpstr>
      <vt:lpstr>What the WFG Act says</vt:lpstr>
      <vt:lpstr>Sustainable development as a central organising principle (1.1.8)</vt:lpstr>
      <vt:lpstr>Who is impacted?</vt:lpstr>
      <vt:lpstr>PowerPoint Presentation</vt:lpstr>
      <vt:lpstr>The ‘Sustainable Development Principle’</vt:lpstr>
      <vt:lpstr>PowerPoint Presentation</vt:lpstr>
      <vt:lpstr>PowerPoint Presentation</vt:lpstr>
      <vt:lpstr>PowerPoint Presentation</vt:lpstr>
      <vt:lpstr>   </vt:lpstr>
      <vt:lpstr>PowerPoint Presentation</vt:lpstr>
      <vt:lpstr>Over to You!</vt:lpstr>
      <vt:lpstr>PowerPoint Presentation</vt:lpstr>
      <vt:lpstr>PowerPoint Presentation</vt:lpstr>
      <vt:lpstr>PowerPoint Presentation</vt:lpstr>
      <vt:lpstr>Over to you!</vt:lpstr>
      <vt:lpstr>PowerPoint Presentation</vt:lpstr>
      <vt:lpstr>PowerPoint Presentation</vt:lpstr>
      <vt:lpstr>PowerPoint Presentation</vt:lpstr>
      <vt:lpstr>PowerPoint Presentation</vt:lpstr>
      <vt:lpstr>A new public sector narrative   One Welsh Public Service</vt:lpstr>
      <vt:lpstr>How is the Act different? </vt:lpstr>
      <vt:lpstr>Contribution</vt:lpstr>
      <vt:lpstr>PowerPoint Presentation</vt:lpstr>
      <vt:lpstr>PowerPoint Presentation</vt:lpstr>
      <vt:lpstr>PowerPoint Presentation</vt:lpstr>
      <vt:lpstr>Corporate Planning</vt:lpstr>
      <vt:lpstr>PowerPoint Presentation</vt:lpstr>
      <vt:lpstr>Workforce Planning</vt:lpstr>
      <vt:lpstr>Leadership Behaviours</vt:lpstr>
      <vt:lpstr>How can you generate multiple outcomes in your work?</vt:lpstr>
      <vt:lpstr>Beyond Bricks and Mortar</vt:lpstr>
      <vt:lpstr>Financial Management</vt:lpstr>
      <vt:lpstr>Assets</vt:lpstr>
      <vt:lpstr>Risk Management</vt:lpstr>
      <vt:lpstr>PowerPoint Presentation</vt:lpstr>
      <vt:lpstr>Opportunities</vt:lpstr>
      <vt:lpstr>So where is the impact?</vt:lpstr>
      <vt:lpstr>Thank you</vt:lpstr>
    </vt:vector>
  </TitlesOfParts>
  <Company>City and County of Swansea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lucy.butler</dc:creator>
  <cp:lastModifiedBy>Richards, Suzy</cp:lastModifiedBy>
  <cp:revision>208</cp:revision>
  <cp:lastPrinted>2016-10-03T12:41:13Z</cp:lastPrinted>
  <dcterms:created xsi:type="dcterms:W3CDTF">2009-05-11T13:47:40Z</dcterms:created>
  <dcterms:modified xsi:type="dcterms:W3CDTF">2016-12-12T12:15:17Z</dcterms:modified>
</cp:coreProperties>
</file>