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 id="2147483677" r:id="rId5"/>
  </p:sldMasterIdLst>
  <p:notesMasterIdLst>
    <p:notesMasterId r:id="rId44"/>
  </p:notesMasterIdLst>
  <p:handoutMasterIdLst>
    <p:handoutMasterId r:id="rId45"/>
  </p:handoutMasterIdLst>
  <p:sldIdLst>
    <p:sldId id="362" r:id="rId6"/>
    <p:sldId id="258" r:id="rId7"/>
    <p:sldId id="285" r:id="rId8"/>
    <p:sldId id="364" r:id="rId9"/>
    <p:sldId id="413" r:id="rId10"/>
    <p:sldId id="367" r:id="rId11"/>
    <p:sldId id="368" r:id="rId12"/>
    <p:sldId id="369" r:id="rId13"/>
    <p:sldId id="373" r:id="rId14"/>
    <p:sldId id="374" r:id="rId15"/>
    <p:sldId id="376" r:id="rId16"/>
    <p:sldId id="379" r:id="rId17"/>
    <p:sldId id="499" r:id="rId18"/>
    <p:sldId id="500" r:id="rId19"/>
    <p:sldId id="381" r:id="rId20"/>
    <p:sldId id="382" r:id="rId21"/>
    <p:sldId id="383" r:id="rId22"/>
    <p:sldId id="384" r:id="rId23"/>
    <p:sldId id="385" r:id="rId24"/>
    <p:sldId id="386" r:id="rId25"/>
    <p:sldId id="388" r:id="rId26"/>
    <p:sldId id="389" r:id="rId27"/>
    <p:sldId id="390" r:id="rId28"/>
    <p:sldId id="391" r:id="rId29"/>
    <p:sldId id="394" r:id="rId30"/>
    <p:sldId id="396" r:id="rId31"/>
    <p:sldId id="397" r:id="rId32"/>
    <p:sldId id="399" r:id="rId33"/>
    <p:sldId id="400" r:id="rId34"/>
    <p:sldId id="401" r:id="rId35"/>
    <p:sldId id="402" r:id="rId36"/>
    <p:sldId id="403" r:id="rId37"/>
    <p:sldId id="405" r:id="rId38"/>
    <p:sldId id="408" r:id="rId39"/>
    <p:sldId id="409" r:id="rId40"/>
    <p:sldId id="498" r:id="rId41"/>
    <p:sldId id="410" r:id="rId42"/>
    <p:sldId id="411" r:id="rId4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5" autoAdjust="0"/>
    <p:restoredTop sz="81512" autoAdjust="0"/>
  </p:normalViewPr>
  <p:slideViewPr>
    <p:cSldViewPr>
      <p:cViewPr varScale="1">
        <p:scale>
          <a:sx n="94" d="100"/>
          <a:sy n="94" d="100"/>
        </p:scale>
        <p:origin x="2142"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heme" Target="theme/theme1.xml"/><Relationship Id="rId8" Type="http://schemas.openxmlformats.org/officeDocument/2006/relationships/slide" Target="slides/slide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dirty="0">
              <a:latin typeface="Arial" panose="020B0604020202020204" pitchFamily="34" charset="0"/>
            </a:endParaRP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latin typeface="Arial" panose="020B0604020202020204" pitchFamily="34" charset="0"/>
              </a:rPr>
              <a:t>18/09/2024</a:t>
            </a:fld>
            <a:endParaRPr lang="en-GB" dirty="0">
              <a:latin typeface="Arial" panose="020B0604020202020204" pitchFamily="34" charset="0"/>
            </a:endParaRPr>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dirty="0">
              <a:latin typeface="Arial" panose="020B0604020202020204" pitchFamily="34" charset="0"/>
            </a:endParaRPr>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latin typeface="Arial" panose="020B0604020202020204" pitchFamily="34" charset="0"/>
              </a:rPr>
              <a:t>‹#›</a:t>
            </a:fld>
            <a:endParaRPr lang="en-GB" dirty="0">
              <a:latin typeface="Arial" panose="020B0604020202020204" pitchFamily="34" charset="0"/>
            </a:endParaRPr>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atin typeface="Arial" panose="020B0604020202020204" pitchFamily="34" charset="0"/>
              </a:defRPr>
            </a:lvl1pPr>
          </a:lstStyle>
          <a:p>
            <a:endParaRPr lang="en-GB" dirty="0"/>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atin typeface="Arial" panose="020B0604020202020204" pitchFamily="34" charset="0"/>
              </a:defRPr>
            </a:lvl1pPr>
          </a:lstStyle>
          <a:p>
            <a:fld id="{06D7123D-D547-4A6B-961C-92C914327936}" type="datetimeFigureOut">
              <a:rPr lang="en-GB" smtClean="0"/>
              <a:pPr/>
              <a:t>18/09/2024</a:t>
            </a:fld>
            <a:endParaRPr lang="en-GB" dirty="0"/>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dirty="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atin typeface="Arial" panose="020B0604020202020204" pitchFamily="34" charset="0"/>
              </a:defRPr>
            </a:lvl1pPr>
          </a:lstStyle>
          <a:p>
            <a:endParaRPr lang="en-GB" dirty="0"/>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atin typeface="Arial" panose="020B0604020202020204" pitchFamily="34" charset="0"/>
              </a:defRPr>
            </a:lvl1pPr>
          </a:lstStyle>
          <a:p>
            <a:fld id="{EF1B1BB3-E097-4A23-A1D0-2A682C1DADCC}" type="slidenum">
              <a:rPr lang="en-GB" smtClean="0"/>
              <a:pPr/>
              <a:t>‹#›</a:t>
            </a:fld>
            <a:endParaRPr lang="en-GB" dirty="0"/>
          </a:p>
        </p:txBody>
      </p:sp>
    </p:spTree>
    <p:extLst>
      <p:ext uri="{BB962C8B-B14F-4D97-AF65-F5344CB8AC3E}">
        <p14:creationId xmlns:p14="http://schemas.microsoft.com/office/powerpoint/2010/main" val="311909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mn-cs"/>
      </a:defRPr>
    </a:lvl1pPr>
    <a:lvl2pPr marL="457200" algn="l" defTabSz="914400" rtl="0" eaLnBrk="1" latinLnBrk="0" hangingPunct="1">
      <a:defRPr sz="1200" kern="1200">
        <a:solidFill>
          <a:schemeClr val="tx1"/>
        </a:solidFill>
        <a:latin typeface="Arial" panose="020B0604020202020204" pitchFamily="34" charset="0"/>
        <a:ea typeface="+mn-ea"/>
        <a:cs typeface="+mn-cs"/>
      </a:defRPr>
    </a:lvl2pPr>
    <a:lvl3pPr marL="914400" algn="l" defTabSz="914400" rtl="0" eaLnBrk="1" latinLnBrk="0" hangingPunct="1">
      <a:defRPr sz="1200" kern="1200">
        <a:solidFill>
          <a:schemeClr val="tx1"/>
        </a:solidFill>
        <a:latin typeface="Arial" panose="020B0604020202020204" pitchFamily="34" charset="0"/>
        <a:ea typeface="+mn-ea"/>
        <a:cs typeface="+mn-cs"/>
      </a:defRPr>
    </a:lvl3pPr>
    <a:lvl4pPr marL="1371600" algn="l" defTabSz="914400" rtl="0" eaLnBrk="1" latinLnBrk="0" hangingPunct="1">
      <a:defRPr sz="1200" kern="1200">
        <a:solidFill>
          <a:schemeClr val="tx1"/>
        </a:solidFill>
        <a:latin typeface="Arial" panose="020B0604020202020204" pitchFamily="34" charset="0"/>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6</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3222136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1B1BB3-E097-4A23-A1D0-2A682C1DADCC}" type="slidenum">
              <a:rPr lang="en-GB" smtClean="0"/>
              <a:t>7</a:t>
            </a:fld>
            <a:endParaRPr lang="en-GB"/>
          </a:p>
        </p:txBody>
      </p:sp>
    </p:spTree>
    <p:extLst>
      <p:ext uri="{BB962C8B-B14F-4D97-AF65-F5344CB8AC3E}">
        <p14:creationId xmlns:p14="http://schemas.microsoft.com/office/powerpoint/2010/main" val="1806091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001232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is interesting; we do not have anything similar in England. </a:t>
            </a:r>
          </a:p>
          <a:p>
            <a:endParaRPr lang="en-GB" baseline="0" dirty="0" smtClean="0"/>
          </a:p>
          <a:p>
            <a:r>
              <a:rPr lang="en-GB" baseline="0" dirty="0" smtClean="0"/>
              <a:t>We only have the national curriculum which contains information for computing from KS1-4</a:t>
            </a:r>
          </a:p>
          <a:p>
            <a:r>
              <a:rPr lang="en-GB" baseline="0" dirty="0" smtClean="0"/>
              <a:t>In the EYFS</a:t>
            </a:r>
          </a:p>
          <a:p>
            <a:r>
              <a:rPr lang="en-GB" baseline="0" dirty="0" smtClean="0"/>
              <a:t>the Essential Digital Skills Framework; is based for adults. </a:t>
            </a:r>
            <a:endParaRPr lang="en-GB" dirty="0"/>
          </a:p>
        </p:txBody>
      </p:sp>
      <p:sp>
        <p:nvSpPr>
          <p:cNvPr id="4" name="Slide Number Placeholder 3"/>
          <p:cNvSpPr>
            <a:spLocks noGrp="1"/>
          </p:cNvSpPr>
          <p:nvPr>
            <p:ph type="sldNum" sz="quarter" idx="5"/>
          </p:nvPr>
        </p:nvSpPr>
        <p:spPr/>
        <p:txBody>
          <a:bodyPr/>
          <a:lstStyle/>
          <a:p>
            <a:fld id="{EF1B1BB3-E097-4A23-A1D0-2A682C1DADCC}" type="slidenum">
              <a:rPr lang="en-GB" smtClean="0"/>
              <a:pPr/>
              <a:t>9</a:t>
            </a:fld>
            <a:endParaRPr lang="en-GB" dirty="0"/>
          </a:p>
        </p:txBody>
      </p:sp>
    </p:spTree>
    <p:extLst>
      <p:ext uri="{BB962C8B-B14F-4D97-AF65-F5344CB8AC3E}">
        <p14:creationId xmlns:p14="http://schemas.microsoft.com/office/powerpoint/2010/main" val="34864260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Just to mention that in Wales,</a:t>
            </a:r>
            <a:r>
              <a:rPr lang="en-GB" baseline="0" dirty="0" smtClean="0"/>
              <a:t> this framework promotes </a:t>
            </a:r>
            <a:r>
              <a:rPr lang="en-GB" baseline="0" dirty="0" err="1" smtClean="0"/>
              <a:t>Oracy</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pPr/>
              <a:t>10</a:t>
            </a:fld>
            <a:endParaRPr lang="en-GB" dirty="0"/>
          </a:p>
        </p:txBody>
      </p:sp>
    </p:spTree>
    <p:extLst>
      <p:ext uri="{BB962C8B-B14F-4D97-AF65-F5344CB8AC3E}">
        <p14:creationId xmlns:p14="http://schemas.microsoft.com/office/powerpoint/2010/main" val="4337350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1117600" y="673100"/>
            <a:ext cx="4492625" cy="3370263"/>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5E686BD2-C9EB-43AA-9509-A5AB628A3DFA}" type="slidenum">
              <a:rPr lang="cy-GB" smtClean="0"/>
              <a:pPr>
                <a:defRPr/>
              </a:pPr>
              <a:t>11</a:t>
            </a:fld>
            <a:endParaRPr lang="cy-GB"/>
          </a:p>
        </p:txBody>
      </p:sp>
    </p:spTree>
    <p:extLst>
      <p:ext uri="{BB962C8B-B14F-4D97-AF65-F5344CB8AC3E}">
        <p14:creationId xmlns:p14="http://schemas.microsoft.com/office/powerpoint/2010/main" val="2980681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12</a:t>
            </a:fld>
            <a:endParaRPr lang="cy-GB" altLang="en-US">
              <a:cs typeface="Arial" panose="020B0604020202020204" pitchFamily="34" charset="0"/>
            </a:endParaRPr>
          </a:p>
        </p:txBody>
      </p:sp>
    </p:spTree>
    <p:extLst>
      <p:ext uri="{BB962C8B-B14F-4D97-AF65-F5344CB8AC3E}">
        <p14:creationId xmlns:p14="http://schemas.microsoft.com/office/powerpoint/2010/main" val="13208369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 students may or may not have</a:t>
            </a:r>
            <a:r>
              <a:rPr lang="en-GB" baseline="0" dirty="0" smtClean="0"/>
              <a:t> heard of this programme. It is used across England in schools and settings to promote </a:t>
            </a:r>
            <a:r>
              <a:rPr lang="en-GB" baseline="0" dirty="0" err="1" smtClean="0"/>
              <a:t>Oracy</a:t>
            </a:r>
            <a:r>
              <a:rPr lang="en-GB" baseline="0" dirty="0" smtClean="0"/>
              <a:t>. </a:t>
            </a:r>
          </a:p>
          <a:p>
            <a:r>
              <a:rPr lang="en-GB" baseline="0" dirty="0" smtClean="0"/>
              <a:t>The Framework is on the classroom. </a:t>
            </a:r>
          </a:p>
          <a:p>
            <a:endParaRPr lang="en-GB" baseline="0" dirty="0" smtClean="0"/>
          </a:p>
          <a:p>
            <a:r>
              <a:rPr lang="en-GB" baseline="0" dirty="0" smtClean="0"/>
              <a:t>Short video about Voice 21 Programme</a:t>
            </a:r>
          </a:p>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pPr/>
              <a:t>13</a:t>
            </a:fld>
            <a:endParaRPr lang="en-GB" dirty="0"/>
          </a:p>
        </p:txBody>
      </p:sp>
    </p:spTree>
    <p:extLst>
      <p:ext uri="{BB962C8B-B14F-4D97-AF65-F5344CB8AC3E}">
        <p14:creationId xmlns:p14="http://schemas.microsoft.com/office/powerpoint/2010/main" val="35818282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Mention to the students that this is something can they further go</a:t>
            </a:r>
            <a:r>
              <a:rPr lang="en-GB" baseline="0" dirty="0" smtClean="0"/>
              <a:t> to explore and develop. </a:t>
            </a:r>
          </a:p>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pPr/>
              <a:t>14</a:t>
            </a:fld>
            <a:endParaRPr lang="en-GB" dirty="0"/>
          </a:p>
        </p:txBody>
      </p:sp>
    </p:spTree>
    <p:extLst>
      <p:ext uri="{BB962C8B-B14F-4D97-AF65-F5344CB8AC3E}">
        <p14:creationId xmlns:p14="http://schemas.microsoft.com/office/powerpoint/2010/main" val="9376315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15</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26749828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16</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41521554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17</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21600991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18</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23498692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have previously briefly</a:t>
            </a:r>
            <a:r>
              <a:rPr lang="en-GB" baseline="0" dirty="0" smtClean="0"/>
              <a:t> discussed this during multi-</a:t>
            </a:r>
            <a:r>
              <a:rPr lang="en-GB" baseline="0" dirty="0" err="1" smtClean="0"/>
              <a:t>linguism</a:t>
            </a:r>
            <a:r>
              <a:rPr lang="en-GB" baseline="0" dirty="0" smtClean="0"/>
              <a:t>. </a:t>
            </a:r>
          </a:p>
          <a:p>
            <a:r>
              <a:rPr lang="en-GB" baseline="0" dirty="0" smtClean="0"/>
              <a:t>Differing opinions – remind students to be respectful of all views here, and why this may occur, however discuss the impact this has on language development. </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19</a:t>
            </a:fld>
            <a:endParaRPr lang="en-GB"/>
          </a:p>
        </p:txBody>
      </p:sp>
    </p:spTree>
    <p:extLst>
      <p:ext uri="{BB962C8B-B14F-4D97-AF65-F5344CB8AC3E}">
        <p14:creationId xmlns:p14="http://schemas.microsoft.com/office/powerpoint/2010/main" val="31439694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20</a:t>
            </a:fld>
            <a:endParaRPr lang="en-GB"/>
          </a:p>
        </p:txBody>
      </p:sp>
    </p:spTree>
    <p:extLst>
      <p:ext uri="{BB962C8B-B14F-4D97-AF65-F5344CB8AC3E}">
        <p14:creationId xmlns:p14="http://schemas.microsoft.com/office/powerpoint/2010/main" val="8114509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21</a:t>
            </a:fld>
            <a:endParaRPr lang="en-GB"/>
          </a:p>
        </p:txBody>
      </p:sp>
    </p:spTree>
    <p:extLst>
      <p:ext uri="{BB962C8B-B14F-4D97-AF65-F5344CB8AC3E}">
        <p14:creationId xmlns:p14="http://schemas.microsoft.com/office/powerpoint/2010/main" val="2727037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22</a:t>
            </a:fld>
            <a:endParaRPr lang="cy-GB" altLang="en-US">
              <a:cs typeface="Arial" panose="020B0604020202020204" pitchFamily="34" charset="0"/>
            </a:endParaRPr>
          </a:p>
        </p:txBody>
      </p:sp>
    </p:spTree>
    <p:extLst>
      <p:ext uri="{BB962C8B-B14F-4D97-AF65-F5344CB8AC3E}">
        <p14:creationId xmlns:p14="http://schemas.microsoft.com/office/powerpoint/2010/main" val="21554178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23</a:t>
            </a:fld>
            <a:endParaRPr lang="cy-GB" altLang="en-US">
              <a:cs typeface="Arial" panose="020B0604020202020204" pitchFamily="34" charset="0"/>
            </a:endParaRPr>
          </a:p>
        </p:txBody>
      </p:sp>
    </p:spTree>
    <p:extLst>
      <p:ext uri="{BB962C8B-B14F-4D97-AF65-F5344CB8AC3E}">
        <p14:creationId xmlns:p14="http://schemas.microsoft.com/office/powerpoint/2010/main" val="28788452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24</a:t>
            </a:fld>
            <a:endParaRPr lang="cy-GB" altLang="en-US">
              <a:cs typeface="Arial" panose="020B0604020202020204" pitchFamily="34" charset="0"/>
            </a:endParaRPr>
          </a:p>
        </p:txBody>
      </p:sp>
    </p:spTree>
    <p:extLst>
      <p:ext uri="{BB962C8B-B14F-4D97-AF65-F5344CB8AC3E}">
        <p14:creationId xmlns:p14="http://schemas.microsoft.com/office/powerpoint/2010/main" val="35321658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25</a:t>
            </a:fld>
            <a:endParaRPr lang="cy-GB" altLang="en-US">
              <a:cs typeface="Arial" panose="020B0604020202020204" pitchFamily="34" charset="0"/>
            </a:endParaRPr>
          </a:p>
        </p:txBody>
      </p:sp>
    </p:spTree>
    <p:extLst>
      <p:ext uri="{BB962C8B-B14F-4D97-AF65-F5344CB8AC3E}">
        <p14:creationId xmlns:p14="http://schemas.microsoft.com/office/powerpoint/2010/main" val="15510692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26</a:t>
            </a:fld>
            <a:endParaRPr lang="cy-GB" altLang="en-US">
              <a:cs typeface="Arial" panose="020B0604020202020204" pitchFamily="34" charset="0"/>
            </a:endParaRPr>
          </a:p>
        </p:txBody>
      </p:sp>
    </p:spTree>
    <p:extLst>
      <p:ext uri="{BB962C8B-B14F-4D97-AF65-F5344CB8AC3E}">
        <p14:creationId xmlns:p14="http://schemas.microsoft.com/office/powerpoint/2010/main" val="13842333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27</a:t>
            </a:fld>
            <a:endParaRPr lang="cy-GB" altLang="en-US">
              <a:cs typeface="Arial" panose="020B0604020202020204" pitchFamily="34" charset="0"/>
            </a:endParaRPr>
          </a:p>
        </p:txBody>
      </p:sp>
    </p:spTree>
    <p:extLst>
      <p:ext uri="{BB962C8B-B14F-4D97-AF65-F5344CB8AC3E}">
        <p14:creationId xmlns:p14="http://schemas.microsoft.com/office/powerpoint/2010/main" val="7868681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28</a:t>
            </a:fld>
            <a:endParaRPr lang="cy-GB" altLang="en-US">
              <a:cs typeface="Arial" panose="020B0604020202020204" pitchFamily="34" charset="0"/>
            </a:endParaRPr>
          </a:p>
        </p:txBody>
      </p:sp>
    </p:spTree>
    <p:extLst>
      <p:ext uri="{BB962C8B-B14F-4D97-AF65-F5344CB8AC3E}">
        <p14:creationId xmlns:p14="http://schemas.microsoft.com/office/powerpoint/2010/main" val="29308930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29</a:t>
            </a:fld>
            <a:endParaRPr lang="cy-GB" altLang="en-US">
              <a:cs typeface="Arial" panose="020B0604020202020204" pitchFamily="34" charset="0"/>
            </a:endParaRPr>
          </a:p>
        </p:txBody>
      </p:sp>
    </p:spTree>
    <p:extLst>
      <p:ext uri="{BB962C8B-B14F-4D97-AF65-F5344CB8AC3E}">
        <p14:creationId xmlns:p14="http://schemas.microsoft.com/office/powerpoint/2010/main" val="27878214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821E79D3-B247-4A32-95C0-97132AE8240E}" type="slidenum">
              <a:rPr lang="en-GB" altLang="en-US" smtClean="0"/>
              <a:pPr eaLnBrk="1" hangingPunct="1">
                <a:spcBef>
                  <a:spcPct val="0"/>
                </a:spcBef>
              </a:pPr>
              <a:t>30</a:t>
            </a:fld>
            <a:endParaRPr lang="en-GB" altLang="en-US"/>
          </a:p>
        </p:txBody>
      </p:sp>
      <p:sp>
        <p:nvSpPr>
          <p:cNvPr id="34819" name="Rectangle 2"/>
          <p:cNvSpPr>
            <a:spLocks noGrp="1" noRot="1" noChangeAspect="1" noChangeArrowheads="1" noTextEdit="1"/>
          </p:cNvSpPr>
          <p:nvPr>
            <p:ph type="sldImg"/>
          </p:nvPr>
        </p:nvSpPr>
        <p:spPr>
          <a:xfrm>
            <a:off x="896938" y="731838"/>
            <a:ext cx="4875212" cy="3657600"/>
          </a:xfrm>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21897330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821E79D3-B247-4A32-95C0-97132AE8240E}" type="slidenum">
              <a:rPr lang="en-GB" altLang="en-US" smtClean="0"/>
              <a:pPr eaLnBrk="1" hangingPunct="1">
                <a:spcBef>
                  <a:spcPct val="0"/>
                </a:spcBef>
              </a:pPr>
              <a:t>31</a:t>
            </a:fld>
            <a:endParaRPr lang="en-GB" altLang="en-US"/>
          </a:p>
        </p:txBody>
      </p:sp>
      <p:sp>
        <p:nvSpPr>
          <p:cNvPr id="34819" name="Rectangle 2"/>
          <p:cNvSpPr>
            <a:spLocks noGrp="1" noRot="1" noChangeAspect="1" noChangeArrowheads="1" noTextEdit="1"/>
          </p:cNvSpPr>
          <p:nvPr>
            <p:ph type="sldImg"/>
          </p:nvPr>
        </p:nvSpPr>
        <p:spPr>
          <a:xfrm>
            <a:off x="896938" y="731838"/>
            <a:ext cx="4875212" cy="3657600"/>
          </a:xfrm>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1990130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821E79D3-B247-4A32-95C0-97132AE8240E}" type="slidenum">
              <a:rPr lang="en-GB" altLang="en-US" smtClean="0"/>
              <a:pPr eaLnBrk="1" hangingPunct="1">
                <a:spcBef>
                  <a:spcPct val="0"/>
                </a:spcBef>
              </a:pPr>
              <a:t>32</a:t>
            </a:fld>
            <a:endParaRPr lang="en-GB" altLang="en-US"/>
          </a:p>
        </p:txBody>
      </p:sp>
      <p:sp>
        <p:nvSpPr>
          <p:cNvPr id="34819" name="Rectangle 2"/>
          <p:cNvSpPr>
            <a:spLocks noGrp="1" noRot="1" noChangeAspect="1" noChangeArrowheads="1" noTextEdit="1"/>
          </p:cNvSpPr>
          <p:nvPr>
            <p:ph type="sldImg"/>
          </p:nvPr>
        </p:nvSpPr>
        <p:spPr>
          <a:xfrm>
            <a:off x="896938" y="731838"/>
            <a:ext cx="4875212" cy="3657600"/>
          </a:xfrm>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2355333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33</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itchFamily="34" charset="-128"/>
            </a:endParaRPr>
          </a:p>
        </p:txBody>
      </p:sp>
    </p:spTree>
    <p:extLst>
      <p:ext uri="{BB962C8B-B14F-4D97-AF65-F5344CB8AC3E}">
        <p14:creationId xmlns:p14="http://schemas.microsoft.com/office/powerpoint/2010/main" val="32634060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34</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ea typeface="ＭＳ Ｐゴシック" pitchFamily="34" charset="-128"/>
            </a:endParaRPr>
          </a:p>
        </p:txBody>
      </p:sp>
    </p:spTree>
    <p:extLst>
      <p:ext uri="{BB962C8B-B14F-4D97-AF65-F5344CB8AC3E}">
        <p14:creationId xmlns:p14="http://schemas.microsoft.com/office/powerpoint/2010/main" val="37358103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35</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ea typeface="ＭＳ Ｐゴシック" pitchFamily="34" charset="-128"/>
            </a:endParaRPr>
          </a:p>
        </p:txBody>
      </p:sp>
    </p:spTree>
    <p:extLst>
      <p:ext uri="{BB962C8B-B14F-4D97-AF65-F5344CB8AC3E}">
        <p14:creationId xmlns:p14="http://schemas.microsoft.com/office/powerpoint/2010/main" val="4682852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37</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12670802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38</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1385118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181817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223219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254622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37495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59790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80319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776625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85246734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959148081"/>
      </p:ext>
    </p:extLst>
  </p:cSld>
  <p:clrMap bg1="lt1" tx1="dk1" bg2="lt2" tx2="dk2" accent1="accent1" accent2="accent2" accent3="accent3" accent4="accent4" accent5="accent5" accent6="accent6" hlink="hlink" folHlink="folHlink"/>
  <p:sldLayoutIdLst>
    <p:sldLayoutId id="2147483675" r:id="rId1"/>
    <p:sldLayoutId id="214748367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9/18/2024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52318370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hyperlink" Target="https://research.senedd.wales/research-articles/curriculum-reform-the-digital-competence-framework/"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hwb.gov.wales/api/storage/1e388925-90c3-4a10-b076-a7fff89f7937/dcf-foundation-phase.pdf"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voice21.org/wp-content/uploads/2023/01/4054_Ending01.mp4?_=1"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5.xml"/><Relationship Id="rId1" Type="http://schemas.openxmlformats.org/officeDocument/2006/relationships/video" Target="https://www.youtube.com/embed/FL1LUiqNITo?feature=oembed" TargetMode="External"/><Relationship Id="rId4" Type="http://schemas.openxmlformats.org/officeDocument/2006/relationships/image" Target="../media/image12.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hyperlink" Target="https://www.tes.com/news/pupil-talk-6-questions-see-if-you-are-getting-it-right" TargetMode="External"/><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hyperlink" Target="https://www.oneeducation.co.uk/news-blog/silence-is-not-golden-the-importance-of-improving-oracy"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hrreview.co.uk/hr-news/recruitment/lack-communication-skills-poses-problem-employers/55750" TargetMode="External"/><Relationship Id="rId2" Type="http://schemas.openxmlformats.org/officeDocument/2006/relationships/notesSlide" Target="../notesSlides/notesSlide34.xml"/><Relationship Id="rId1" Type="http://schemas.openxmlformats.org/officeDocument/2006/relationships/slideLayout" Target="../slideLayouts/slideLayout4.xml"/><Relationship Id="rId5" Type="http://schemas.openxmlformats.org/officeDocument/2006/relationships/hyperlink" Target="https://gov.wales/sites/default/files/pdf-versions/2022/3/4/1646322827/digital-strategy-wales.pdf" TargetMode="External"/><Relationship Id="rId4" Type="http://schemas.openxmlformats.org/officeDocument/2006/relationships/hyperlink" Target="https://hwb.gov.wales/storage/337437b8-cfe3-4305-ae32-f47ad82f3e76/digital-competence-framework-guidance-201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323528" y="1385455"/>
            <a:ext cx="8578017"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ECEY5004</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and Literacy in the Digital Age</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Oracy</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1420793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a:xfrm>
            <a:off x="628650" y="192013"/>
            <a:ext cx="7886700" cy="1325563"/>
          </a:xfrm>
        </p:spPr>
        <p:txBody>
          <a:bodyPr>
            <a:normAutofit fontScale="90000"/>
          </a:bodyPr>
          <a:lstStyle/>
          <a:p>
            <a:pPr algn="ctr"/>
            <a:r>
              <a:rPr lang="cy-GB" b="1" dirty="0">
                <a:latin typeface="Arial" panose="020B0604020202020204" pitchFamily="34" charset="0"/>
                <a:cs typeface="Arial" panose="020B0604020202020204" pitchFamily="34" charset="0"/>
              </a:rPr>
              <a:t/>
            </a:r>
            <a:br>
              <a:rPr lang="cy-GB" b="1" dirty="0">
                <a:latin typeface="Arial" panose="020B0604020202020204" pitchFamily="34" charset="0"/>
                <a:cs typeface="Arial" panose="020B0604020202020204" pitchFamily="34" charset="0"/>
              </a:rPr>
            </a:br>
            <a:r>
              <a:rPr lang="cy-GB" b="1" dirty="0" err="1">
                <a:latin typeface="Arial" panose="020B0604020202020204" pitchFamily="34" charset="0"/>
                <a:cs typeface="Arial" panose="020B0604020202020204" pitchFamily="34" charset="0"/>
              </a:rPr>
              <a:t>Contents</a:t>
            </a:r>
            <a:r>
              <a:rPr lang="cy-GB" b="1" dirty="0">
                <a:latin typeface="Arial" panose="020B0604020202020204" pitchFamily="34" charset="0"/>
                <a:cs typeface="Arial" panose="020B0604020202020204" pitchFamily="34" charset="0"/>
              </a:rPr>
              <a:t/>
            </a:r>
            <a:br>
              <a:rPr lang="cy-GB" b="1" dirty="0">
                <a:latin typeface="Arial" panose="020B0604020202020204" pitchFamily="34" charset="0"/>
                <a:cs typeface="Arial" panose="020B0604020202020204" pitchFamily="34" charset="0"/>
              </a:rPr>
            </a:br>
            <a:endParaRPr lang="en-GB"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476089" y="1340768"/>
            <a:ext cx="8191822" cy="4464496"/>
          </a:xfrm>
        </p:spPr>
        <p:txBody>
          <a:bodyPr>
            <a:noAutofit/>
          </a:bodyPr>
          <a:lstStyle/>
          <a:p>
            <a:pPr eaLnBrk="1" hangingPunct="1">
              <a:lnSpc>
                <a:spcPct val="170000"/>
              </a:lnSpc>
            </a:pPr>
            <a:r>
              <a:rPr lang="en-GB" altLang="en-US" sz="2000" dirty="0">
                <a:latin typeface="Arial" panose="020B0604020202020204" pitchFamily="34" charset="0"/>
                <a:cs typeface="Arial" panose="020B0604020202020204" pitchFamily="34" charset="0"/>
              </a:rPr>
              <a:t>Early literacy;</a:t>
            </a:r>
          </a:p>
          <a:p>
            <a:pPr eaLnBrk="1" hangingPunct="1">
              <a:lnSpc>
                <a:spcPct val="170000"/>
              </a:lnSpc>
            </a:pPr>
            <a:r>
              <a:rPr lang="en-GB" altLang="en-US" sz="2000" dirty="0">
                <a:latin typeface="Arial" panose="020B0604020202020204" pitchFamily="34" charset="0"/>
                <a:cs typeface="Arial" panose="020B0604020202020204" pitchFamily="34" charset="0"/>
              </a:rPr>
              <a:t>Digital competencies;</a:t>
            </a:r>
          </a:p>
          <a:p>
            <a:pPr eaLnBrk="1" hangingPunct="1">
              <a:lnSpc>
                <a:spcPct val="170000"/>
              </a:lnSpc>
            </a:pPr>
            <a:r>
              <a:rPr lang="en-GB" altLang="en-US" sz="2000" dirty="0">
                <a:latin typeface="Arial" panose="020B0604020202020204" pitchFamily="34" charset="0"/>
                <a:cs typeface="Arial" panose="020B0604020202020204" pitchFamily="34" charset="0"/>
              </a:rPr>
              <a:t>Attitudes towards literacy;</a:t>
            </a:r>
          </a:p>
          <a:p>
            <a:pPr eaLnBrk="1" hangingPunct="1">
              <a:lnSpc>
                <a:spcPct val="170000"/>
              </a:lnSpc>
            </a:pPr>
            <a:r>
              <a:rPr lang="en-GB" altLang="en-US" sz="2000" dirty="0" err="1">
                <a:latin typeface="Arial" panose="020B0604020202020204" pitchFamily="34" charset="0"/>
                <a:cs typeface="Arial" panose="020B0604020202020204" pitchFamily="34" charset="0"/>
              </a:rPr>
              <a:t>Oracy</a:t>
            </a:r>
            <a:r>
              <a:rPr lang="en-GB" altLang="en-US" sz="2000" dirty="0" smtClean="0">
                <a:latin typeface="Arial" panose="020B0604020202020204" pitchFamily="34" charset="0"/>
                <a:cs typeface="Arial" panose="020B0604020202020204" pitchFamily="34" charset="0"/>
              </a:rPr>
              <a:t>;</a:t>
            </a:r>
          </a:p>
          <a:p>
            <a:pPr>
              <a:lnSpc>
                <a:spcPct val="170000"/>
              </a:lnSpc>
            </a:pPr>
            <a:r>
              <a:rPr lang="en-GB" altLang="en-US" sz="2000" dirty="0">
                <a:latin typeface="Arial" panose="020B0604020202020204" pitchFamily="34" charset="0"/>
                <a:cs typeface="Arial" panose="020B0604020202020204" pitchFamily="34" charset="0"/>
              </a:rPr>
              <a:t>‘Talking environments’;</a:t>
            </a:r>
          </a:p>
          <a:p>
            <a:pPr>
              <a:lnSpc>
                <a:spcPct val="170000"/>
              </a:lnSpc>
            </a:pPr>
            <a:r>
              <a:rPr lang="en-GB" altLang="en-US" sz="2000" dirty="0">
                <a:latin typeface="Arial" panose="020B0604020202020204" pitchFamily="34" charset="0"/>
                <a:cs typeface="Arial" panose="020B0604020202020204" pitchFamily="34" charset="0"/>
              </a:rPr>
              <a:t>Implications;</a:t>
            </a:r>
          </a:p>
          <a:p>
            <a:pPr>
              <a:lnSpc>
                <a:spcPct val="170000"/>
              </a:lnSpc>
            </a:pPr>
            <a:r>
              <a:rPr lang="en-GB" altLang="en-US" sz="2000" dirty="0">
                <a:latin typeface="Arial" panose="020B0604020202020204" pitchFamily="34" charset="0"/>
                <a:cs typeface="Arial" panose="020B0604020202020204" pitchFamily="34" charset="0"/>
              </a:rPr>
              <a:t>Storytelling and </a:t>
            </a:r>
            <a:r>
              <a:rPr lang="en-GB" altLang="en-US" sz="2000" dirty="0" err="1">
                <a:latin typeface="Arial" panose="020B0604020202020204" pitchFamily="34" charset="0"/>
                <a:cs typeface="Arial" panose="020B0604020202020204" pitchFamily="34" charset="0"/>
              </a:rPr>
              <a:t>oracy</a:t>
            </a:r>
            <a:r>
              <a:rPr lang="en-GB" altLang="en-US" sz="2000" dirty="0">
                <a:latin typeface="Arial" panose="020B0604020202020204" pitchFamily="34" charset="0"/>
                <a:cs typeface="Arial" panose="020B0604020202020204" pitchFamily="34" charset="0"/>
              </a:rPr>
              <a:t>.</a:t>
            </a:r>
          </a:p>
          <a:p>
            <a:pPr eaLnBrk="1" hangingPunct="1">
              <a:lnSpc>
                <a:spcPct val="150000"/>
              </a:lnSpc>
            </a:pPr>
            <a:endParaRPr lang="en-GB" altLang="en-US" dirty="0">
              <a:latin typeface="Arial" panose="020B0604020202020204" pitchFamily="34" charset="0"/>
              <a:cs typeface="Arial" panose="020B0604020202020204" pitchFamily="34" charset="0"/>
            </a:endParaRPr>
          </a:p>
          <a:p>
            <a:pPr marL="0" indent="0">
              <a:buNone/>
            </a:pPr>
            <a:endParaRPr lang="en-GB" dirty="0"/>
          </a:p>
        </p:txBody>
      </p:sp>
      <p:pic>
        <p:nvPicPr>
          <p:cNvPr id="5" name="Picture 4"/>
          <p:cNvPicPr>
            <a:picLocks noChangeAspect="1"/>
          </p:cNvPicPr>
          <p:nvPr/>
        </p:nvPicPr>
        <p:blipFill>
          <a:blip r:embed="rId3"/>
          <a:stretch>
            <a:fillRect/>
          </a:stretch>
        </p:blipFill>
        <p:spPr>
          <a:xfrm>
            <a:off x="4342255" y="1340768"/>
            <a:ext cx="4249376" cy="4228728"/>
          </a:xfrm>
          <a:prstGeom prst="rect">
            <a:avLst/>
          </a:prstGeom>
        </p:spPr>
      </p:pic>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C850-814A-11D5-03D2-659B812DE56F}"/>
              </a:ext>
            </a:extLst>
          </p:cNvPr>
          <p:cNvSpPr>
            <a:spLocks noGrp="1"/>
          </p:cNvSpPr>
          <p:nvPr>
            <p:ph type="title"/>
          </p:nvPr>
        </p:nvSpPr>
        <p:spPr>
          <a:xfrm>
            <a:off x="152400" y="588818"/>
            <a:ext cx="8991600" cy="1101870"/>
          </a:xfrm>
        </p:spPr>
        <p:txBody>
          <a:bodyPr>
            <a:normAutofit fontScale="90000"/>
          </a:bodyPr>
          <a:lstStyle/>
          <a:p>
            <a:pPr algn="ctr"/>
            <a:r>
              <a:rPr lang="en-GB" sz="4000" b="1" dirty="0">
                <a:latin typeface="Arial" panose="020B0604020202020204" pitchFamily="34" charset="0"/>
              </a:rPr>
              <a:t>Employability/Transferable Skills</a:t>
            </a:r>
            <a:r>
              <a:rPr lang="en-GB" b="1" dirty="0">
                <a:latin typeface="Arial" panose="020B0604020202020204" pitchFamily="34" charset="0"/>
                <a:cs typeface="Arial" panose="020B0604020202020204" pitchFamily="34" charset="0"/>
              </a:rPr>
              <a:t/>
            </a:r>
            <a:br>
              <a:rPr lang="en-GB" b="1" dirty="0">
                <a:latin typeface="Arial" panose="020B0604020202020204" pitchFamily="34" charset="0"/>
                <a:cs typeface="Arial" panose="020B0604020202020204" pitchFamily="34" charset="0"/>
              </a:rPr>
            </a:br>
            <a:endParaRPr lang="en-GB" b="1" dirty="0">
              <a:solidFill>
                <a:srgbClr val="0070C0"/>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0B99306-88B1-4B4A-81DA-DC01F79E6EA7}"/>
              </a:ext>
            </a:extLst>
          </p:cNvPr>
          <p:cNvSpPr>
            <a:spLocks noGrp="1"/>
          </p:cNvSpPr>
          <p:nvPr>
            <p:ph sz="half" idx="2"/>
          </p:nvPr>
        </p:nvSpPr>
        <p:spPr>
          <a:xfrm>
            <a:off x="251520" y="1844824"/>
            <a:ext cx="7831782" cy="3809862"/>
          </a:xfrm>
        </p:spPr>
        <p:txBody>
          <a:bodyPr>
            <a:normAutofit/>
          </a:bodyPr>
          <a:lstStyle/>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effectLst/>
                <a:uLnTx/>
                <a:uFillTx/>
                <a:latin typeface="Arial" panose="020B0604020202020204" pitchFamily="34" charset="0"/>
                <a:ea typeface="+mn-ea"/>
                <a:cs typeface="+mn-cs"/>
              </a:rPr>
              <a:t>Organisation and Planning;</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effectLst/>
                <a:uLnTx/>
                <a:uFillTx/>
                <a:latin typeface="Arial" panose="020B0604020202020204" pitchFamily="34" charset="0"/>
                <a:ea typeface="+mn-ea"/>
                <a:cs typeface="+mn-cs"/>
              </a:rPr>
              <a:t>Researching and Note taking;</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effectLst/>
                <a:uLnTx/>
                <a:uFillTx/>
                <a:latin typeface="Arial" panose="020B0604020202020204" pitchFamily="34" charset="0"/>
                <a:ea typeface="+mn-ea"/>
                <a:cs typeface="+mn-cs"/>
              </a:rPr>
              <a:t>Discussing;</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effectLst/>
                <a:uLnTx/>
                <a:uFillTx/>
                <a:latin typeface="Arial" panose="020B0604020202020204" pitchFamily="34" charset="0"/>
                <a:ea typeface="+mn-ea"/>
                <a:cs typeface="+mn-cs"/>
              </a:rPr>
              <a:t>Linking theory to practice.</a:t>
            </a:r>
          </a:p>
        </p:txBody>
      </p:sp>
      <p:pic>
        <p:nvPicPr>
          <p:cNvPr id="5" name="Picture 4"/>
          <p:cNvPicPr>
            <a:picLocks noChangeAspect="1"/>
          </p:cNvPicPr>
          <p:nvPr/>
        </p:nvPicPr>
        <p:blipFill>
          <a:blip r:embed="rId2"/>
          <a:stretch>
            <a:fillRect/>
          </a:stretch>
        </p:blipFill>
        <p:spPr>
          <a:xfrm>
            <a:off x="5220072" y="3284984"/>
            <a:ext cx="3728986" cy="2088232"/>
          </a:xfrm>
          <a:prstGeom prst="rect">
            <a:avLst/>
          </a:prstGeom>
        </p:spPr>
      </p:pic>
    </p:spTree>
    <p:extLst>
      <p:ext uri="{BB962C8B-B14F-4D97-AF65-F5344CB8AC3E}">
        <p14:creationId xmlns:p14="http://schemas.microsoft.com/office/powerpoint/2010/main" val="3756727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79FB9-0C21-BA88-DF19-7DDCBD72E3FE}"/>
              </a:ext>
            </a:extLst>
          </p:cNvPr>
          <p:cNvSpPr>
            <a:spLocks noGrp="1"/>
          </p:cNvSpPr>
          <p:nvPr>
            <p:ph type="title"/>
          </p:nvPr>
        </p:nvSpPr>
        <p:spPr/>
        <p:txBody>
          <a:bodyPr/>
          <a:lstStyle/>
          <a:p>
            <a:pPr algn="ctr"/>
            <a:r>
              <a:rPr lang="en-GB" altLang="en-US" sz="4400" b="1" dirty="0">
                <a:latin typeface="Arial" panose="020B0604020202020204" pitchFamily="34" charset="0"/>
              </a:rPr>
              <a:t>Resources</a:t>
            </a:r>
            <a:endParaRPr lang="en-GB" b="1" dirty="0"/>
          </a:p>
        </p:txBody>
      </p:sp>
      <p:sp>
        <p:nvSpPr>
          <p:cNvPr id="4" name="Content Placeholder 3">
            <a:extLst>
              <a:ext uri="{FF2B5EF4-FFF2-40B4-BE49-F238E27FC236}">
                <a16:creationId xmlns:a16="http://schemas.microsoft.com/office/drawing/2014/main" id="{4B816BA9-448F-0F01-98F1-F382DC26D6DC}"/>
              </a:ext>
            </a:extLst>
          </p:cNvPr>
          <p:cNvSpPr>
            <a:spLocks noGrp="1"/>
          </p:cNvSpPr>
          <p:nvPr>
            <p:ph sz="half" idx="2"/>
          </p:nvPr>
        </p:nvSpPr>
        <p:spPr>
          <a:xfrm>
            <a:off x="179512" y="1690688"/>
            <a:ext cx="7886700" cy="3809862"/>
          </a:xfrm>
        </p:spPr>
        <p:txBody>
          <a:bodyPr/>
          <a:lstStyle/>
          <a:p>
            <a:pPr>
              <a:lnSpc>
                <a:spcPct val="150000"/>
              </a:lnSpc>
            </a:pPr>
            <a:r>
              <a:rPr lang="en-GB" dirty="0">
                <a:latin typeface="Arial" panose="020B0604020202020204" pitchFamily="34" charset="0"/>
                <a:cs typeface="Arial" panose="020B0604020202020204" pitchFamily="34" charset="0"/>
              </a:rPr>
              <a:t>PP for the lecture;</a:t>
            </a:r>
          </a:p>
          <a:p>
            <a:pPr>
              <a:lnSpc>
                <a:spcPct val="150000"/>
              </a:lnSpc>
            </a:pPr>
            <a:r>
              <a:rPr lang="en-GB" dirty="0">
                <a:latin typeface="Arial" panose="020B0604020202020204" pitchFamily="34" charset="0"/>
                <a:cs typeface="Arial" panose="020B0604020202020204" pitchFamily="34" charset="0"/>
              </a:rPr>
              <a:t>Research;</a:t>
            </a:r>
          </a:p>
          <a:p>
            <a:pPr>
              <a:lnSpc>
                <a:spcPct val="150000"/>
              </a:lnSpc>
            </a:pPr>
            <a:r>
              <a:rPr lang="en-GB" dirty="0">
                <a:latin typeface="Arial" panose="020B0604020202020204" pitchFamily="34" charset="0"/>
                <a:cs typeface="Arial" panose="020B0604020202020204" pitchFamily="34" charset="0"/>
              </a:rPr>
              <a:t>Video clips and websites;</a:t>
            </a:r>
          </a:p>
          <a:p>
            <a:pPr>
              <a:lnSpc>
                <a:spcPct val="150000"/>
              </a:lnSpc>
            </a:pPr>
            <a:r>
              <a:rPr lang="en-GB" dirty="0">
                <a:latin typeface="Arial" panose="020B0604020202020204" pitchFamily="34" charset="0"/>
                <a:cs typeface="Arial" panose="020B0604020202020204" pitchFamily="34" charset="0"/>
              </a:rPr>
              <a:t>Images and blogs.</a:t>
            </a:r>
          </a:p>
          <a:p>
            <a:pPr marL="0" indent="0">
              <a:buNone/>
            </a:pPr>
            <a:endParaRPr lang="en-GB" dirty="0"/>
          </a:p>
        </p:txBody>
      </p:sp>
      <p:pic>
        <p:nvPicPr>
          <p:cNvPr id="5" name="Picture 2" descr="White papers, working papers, preprints: What's the differ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2492896"/>
            <a:ext cx="4252488" cy="2304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7663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F7F16-974D-FB74-E836-28F55B285923}"/>
              </a:ext>
            </a:extLst>
          </p:cNvPr>
          <p:cNvSpPr>
            <a:spLocks noGrp="1"/>
          </p:cNvSpPr>
          <p:nvPr>
            <p:ph type="title"/>
          </p:nvPr>
        </p:nvSpPr>
        <p:spPr>
          <a:xfrm>
            <a:off x="628650" y="365125"/>
            <a:ext cx="7886700" cy="687611"/>
          </a:xfrm>
        </p:spPr>
        <p:txBody>
          <a:bodyPr>
            <a:normAutofit fontScale="90000"/>
          </a:bodyPr>
          <a:lstStyle/>
          <a:p>
            <a:pPr algn="ctr"/>
            <a:r>
              <a:rPr lang="en-GB" b="1" dirty="0">
                <a:latin typeface="Arial" panose="020B0604020202020204" pitchFamily="34" charset="0"/>
                <a:cs typeface="Arial" panose="020B0604020202020204" pitchFamily="34" charset="0"/>
              </a:rPr>
              <a:t>Glossary</a:t>
            </a:r>
          </a:p>
        </p:txBody>
      </p:sp>
      <p:sp>
        <p:nvSpPr>
          <p:cNvPr id="5" name="Content Placeholder 4">
            <a:extLst>
              <a:ext uri="{FF2B5EF4-FFF2-40B4-BE49-F238E27FC236}">
                <a16:creationId xmlns:a16="http://schemas.microsoft.com/office/drawing/2014/main" id="{A12EA74E-4647-24D4-C300-8FEF8BCCCC97}"/>
              </a:ext>
            </a:extLst>
          </p:cNvPr>
          <p:cNvSpPr>
            <a:spLocks noGrp="1"/>
          </p:cNvSpPr>
          <p:nvPr>
            <p:ph idx="1"/>
          </p:nvPr>
        </p:nvSpPr>
        <p:spPr>
          <a:xfrm>
            <a:off x="179512" y="1052736"/>
            <a:ext cx="8856984" cy="4896545"/>
          </a:xfrm>
        </p:spPr>
        <p:txBody>
          <a:bodyPr>
            <a:normAutofit fontScale="70000" lnSpcReduction="20000"/>
          </a:bodyPr>
          <a:lstStyle/>
          <a:p>
            <a:pPr>
              <a:lnSpc>
                <a:spcPct val="150000"/>
              </a:lnSpc>
            </a:pPr>
            <a:r>
              <a:rPr lang="en-GB" b="1" dirty="0">
                <a:latin typeface="Arial" panose="020B0604020202020204" pitchFamily="34" charset="0"/>
                <a:cs typeface="Arial" panose="020B0604020202020204" pitchFamily="34" charset="0"/>
              </a:rPr>
              <a:t>Digital competence </a:t>
            </a:r>
            <a:r>
              <a:rPr lang="en-GB" dirty="0">
                <a:latin typeface="Arial" panose="020B0604020202020204" pitchFamily="34" charset="0"/>
                <a:cs typeface="Arial" panose="020B0604020202020204" pitchFamily="34" charset="0"/>
              </a:rPr>
              <a:t>– the skills, knowledge and attitudes that enables individuals to use digital technologies effectively;</a:t>
            </a:r>
          </a:p>
          <a:p>
            <a:pPr>
              <a:lnSpc>
                <a:spcPct val="150000"/>
              </a:lnSpc>
            </a:pPr>
            <a:r>
              <a:rPr lang="en-GB" b="1" dirty="0">
                <a:latin typeface="Arial" panose="020B0604020202020204" pitchFamily="34" charset="0"/>
                <a:cs typeface="Arial" panose="020B0604020202020204" pitchFamily="34" charset="0"/>
              </a:rPr>
              <a:t>Digital literacy </a:t>
            </a:r>
            <a:r>
              <a:rPr lang="en-GB" dirty="0">
                <a:latin typeface="Arial" panose="020B0604020202020204" pitchFamily="34" charset="0"/>
                <a:cs typeface="Arial" panose="020B0604020202020204" pitchFamily="34" charset="0"/>
              </a:rPr>
              <a:t>– the ability to use a range of digital technologies to explore, assess and produce information;</a:t>
            </a:r>
          </a:p>
          <a:p>
            <a:pPr>
              <a:lnSpc>
                <a:spcPct val="150000"/>
              </a:lnSpc>
            </a:pPr>
            <a:r>
              <a:rPr lang="en-GB" b="1" dirty="0">
                <a:latin typeface="Arial" panose="020B0604020202020204" pitchFamily="34" charset="0"/>
                <a:cs typeface="Arial" panose="020B0604020202020204" pitchFamily="34" charset="0"/>
              </a:rPr>
              <a:t>Framework</a:t>
            </a:r>
            <a:r>
              <a:rPr lang="en-GB" dirty="0">
                <a:latin typeface="Arial" panose="020B0604020202020204" pitchFamily="34" charset="0"/>
                <a:cs typeface="Arial" panose="020B0604020202020204" pitchFamily="34" charset="0"/>
              </a:rPr>
              <a:t> – a structured approach or set of guidelines used to support the development of something; </a:t>
            </a:r>
          </a:p>
          <a:p>
            <a:pPr>
              <a:lnSpc>
                <a:spcPct val="150000"/>
              </a:lnSpc>
            </a:pPr>
            <a:r>
              <a:rPr lang="en-GB" b="1" dirty="0">
                <a:latin typeface="Arial" panose="020B0604020202020204" pitchFamily="34" charset="0"/>
                <a:cs typeface="Arial" panose="020B0604020202020204" pitchFamily="34" charset="0"/>
              </a:rPr>
              <a:t>Interaction </a:t>
            </a:r>
            <a:r>
              <a:rPr lang="en-GB" dirty="0">
                <a:latin typeface="Arial" panose="020B0604020202020204" pitchFamily="34" charset="0"/>
                <a:cs typeface="Arial" panose="020B0604020202020204" pitchFamily="34" charset="0"/>
              </a:rPr>
              <a:t>– an exchange of information that occurs in various forms (verbal communication, physical gestures, digital exchanges);</a:t>
            </a:r>
          </a:p>
          <a:p>
            <a:pPr>
              <a:lnSpc>
                <a:spcPct val="150000"/>
              </a:lnSpc>
            </a:pPr>
            <a:r>
              <a:rPr lang="en-GB" b="1" dirty="0">
                <a:latin typeface="Arial" panose="020B0604020202020204" pitchFamily="34" charset="0"/>
                <a:cs typeface="Arial" panose="020B0604020202020204" pitchFamily="34" charset="0"/>
              </a:rPr>
              <a:t>Oracy</a:t>
            </a:r>
            <a:r>
              <a:rPr lang="en-GB" dirty="0">
                <a:latin typeface="Arial" panose="020B0604020202020204" pitchFamily="34" charset="0"/>
                <a:cs typeface="Arial" panose="020B0604020202020204" pitchFamily="34" charset="0"/>
              </a:rPr>
              <a:t> – the ability to express oneself fluently, as well as to understand spoken language.</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0254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28650" y="365127"/>
            <a:ext cx="7886700" cy="975642"/>
          </a:xfrm>
        </p:spPr>
        <p:txBody>
          <a:bodyPr>
            <a:noAutofit/>
          </a:bodyPr>
          <a:lstStyle/>
          <a:p>
            <a:pPr algn="ctr" eaLnBrk="1" hangingPunct="1"/>
            <a:r>
              <a:rPr lang="en-GB" altLang="en-US" sz="4000" b="1" dirty="0">
                <a:latin typeface="Arial" panose="020B0604020202020204" pitchFamily="34" charset="0"/>
                <a:cs typeface="Arial" panose="020B0604020202020204" pitchFamily="34" charset="0"/>
              </a:rPr>
              <a:t>Early literacy</a:t>
            </a:r>
          </a:p>
        </p:txBody>
      </p:sp>
      <p:sp>
        <p:nvSpPr>
          <p:cNvPr id="3" name="Content Placeholder 2"/>
          <p:cNvSpPr>
            <a:spLocks noGrp="1"/>
          </p:cNvSpPr>
          <p:nvPr>
            <p:ph sz="half" idx="2"/>
          </p:nvPr>
        </p:nvSpPr>
        <p:spPr>
          <a:xfrm>
            <a:off x="395536" y="1412776"/>
            <a:ext cx="8496944" cy="4176465"/>
          </a:xfrm>
        </p:spPr>
        <p:txBody>
          <a:bodyPr>
            <a:normAutofit fontScale="92500"/>
          </a:bodyPr>
          <a:lstStyle/>
          <a:p>
            <a:pPr>
              <a:lnSpc>
                <a:spcPct val="150000"/>
              </a:lnSpc>
            </a:pPr>
            <a:r>
              <a:rPr lang="en-GB" dirty="0">
                <a:latin typeface="Arial" panose="020B0604020202020204" pitchFamily="34" charset="0"/>
                <a:cs typeface="Arial" panose="020B0604020202020204" pitchFamily="34" charset="0"/>
              </a:rPr>
              <a:t>Talking/Speech – use of words, sentences and prosody to communicate;</a:t>
            </a:r>
          </a:p>
          <a:p>
            <a:pPr>
              <a:lnSpc>
                <a:spcPct val="150000"/>
              </a:lnSpc>
            </a:pPr>
            <a:r>
              <a:rPr lang="en-GB" dirty="0">
                <a:latin typeface="Arial" panose="020B0604020202020204" pitchFamily="34" charset="0"/>
                <a:cs typeface="Arial" panose="020B0604020202020204" pitchFamily="34" charset="0"/>
              </a:rPr>
              <a:t>Writing – symbolic representation of what is spoken;</a:t>
            </a:r>
            <a:endParaRPr lang="en-US"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Reading – process of understanding and creating meaning from this representation.</a:t>
            </a:r>
          </a:p>
          <a:p>
            <a:pPr marL="0" indent="0" algn="r">
              <a:lnSpc>
                <a:spcPct val="150000"/>
              </a:lnSpc>
              <a:buNone/>
            </a:pPr>
            <a:r>
              <a:rPr lang="en-GB" sz="2100" dirty="0">
                <a:latin typeface="Arial" panose="020B0604020202020204" pitchFamily="34" charset="0"/>
                <a:cs typeface="Arial" panose="020B0604020202020204" pitchFamily="34" charset="0"/>
              </a:rPr>
              <a:t>(Dickinson and Morse, 2019</a:t>
            </a:r>
            <a:r>
              <a:rPr lang="en-GB" sz="2100" dirty="0"/>
              <a:t>)</a:t>
            </a:r>
          </a:p>
        </p:txBody>
      </p:sp>
      <p:sp>
        <p:nvSpPr>
          <p:cNvPr id="10245"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0"/>
              </a:spcBef>
              <a:buFontTx/>
              <a:buNone/>
              <a:defRPr/>
            </a:pPr>
            <a:fld id="{6A8CBF47-CD5C-4D4C-8BC8-D49EA6405D47}" type="slidenum">
              <a:rPr lang="en-US" smtClean="0"/>
              <a:pPr eaLnBrk="1" hangingPunct="1">
                <a:spcBef>
                  <a:spcPct val="0"/>
                </a:spcBef>
                <a:buFontTx/>
                <a:buNone/>
                <a:defRPr/>
              </a:pPr>
              <a:t>6</a:t>
            </a:fld>
            <a:endParaRPr lang="en-GB" altLang="en-US" sz="1400">
              <a:ea typeface="ＭＳ Ｐゴシック" pitchFamily="34" charset="-128"/>
            </a:endParaRPr>
          </a:p>
        </p:txBody>
      </p:sp>
    </p:spTree>
    <p:extLst>
      <p:ext uri="{BB962C8B-B14F-4D97-AF65-F5344CB8AC3E}">
        <p14:creationId xmlns:p14="http://schemas.microsoft.com/office/powerpoint/2010/main" val="4260860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3C504-6817-4615-87D7-0A94E6704D51}"/>
              </a:ext>
            </a:extLst>
          </p:cNvPr>
          <p:cNvSpPr>
            <a:spLocks noGrp="1"/>
          </p:cNvSpPr>
          <p:nvPr>
            <p:ph type="title"/>
          </p:nvPr>
        </p:nvSpPr>
        <p:spPr>
          <a:xfrm>
            <a:off x="611560" y="0"/>
            <a:ext cx="7886700" cy="903634"/>
          </a:xfrm>
        </p:spPr>
        <p:txBody>
          <a:bodyPr>
            <a:noAutofit/>
          </a:bodyPr>
          <a:lstStyle/>
          <a:p>
            <a:pPr algn="ctr"/>
            <a:r>
              <a:rPr lang="cy-GB" sz="4000" b="1" dirty="0">
                <a:latin typeface="Arial" panose="020B0604020202020204" pitchFamily="34" charset="0"/>
              </a:rPr>
              <a:t>Digital </a:t>
            </a:r>
            <a:r>
              <a:rPr lang="cy-GB" sz="4000" b="1" dirty="0" err="1">
                <a:latin typeface="Arial" panose="020B0604020202020204" pitchFamily="34" charset="0"/>
              </a:rPr>
              <a:t>literacy</a:t>
            </a:r>
            <a:endParaRPr lang="en-GB" sz="4000" b="1" dirty="0"/>
          </a:p>
        </p:txBody>
      </p:sp>
      <p:sp>
        <p:nvSpPr>
          <p:cNvPr id="5" name="Content Placeholder 4">
            <a:extLst>
              <a:ext uri="{FF2B5EF4-FFF2-40B4-BE49-F238E27FC236}">
                <a16:creationId xmlns:a16="http://schemas.microsoft.com/office/drawing/2014/main" id="{A751EDFE-FE05-4504-8574-0F1F0479A9A4}"/>
              </a:ext>
            </a:extLst>
          </p:cNvPr>
          <p:cNvSpPr>
            <a:spLocks noGrp="1"/>
          </p:cNvSpPr>
          <p:nvPr>
            <p:ph idx="1"/>
          </p:nvPr>
        </p:nvSpPr>
        <p:spPr>
          <a:xfrm>
            <a:off x="126418" y="764704"/>
            <a:ext cx="8856984" cy="3917032"/>
          </a:xfrm>
        </p:spPr>
        <p:txBody>
          <a:bodyPr>
            <a:noAutofit/>
          </a:bodyPr>
          <a:lstStyle/>
          <a:p>
            <a:pPr marL="0" indent="0" algn="just">
              <a:lnSpc>
                <a:spcPct val="170000"/>
              </a:lnSpc>
              <a:buNone/>
            </a:pPr>
            <a:r>
              <a:rPr lang="en-GB" sz="1800" i="1" dirty="0">
                <a:latin typeface="Arial" panose="020B0604020202020204" pitchFamily="34" charset="0"/>
                <a:cs typeface="Arial" panose="020B0604020202020204" pitchFamily="34" charset="0"/>
              </a:rPr>
              <a:t>“…digital literacy, or digital competence, is as important in the twenty-first century as literacy and numeracy.”</a:t>
            </a:r>
          </a:p>
          <a:p>
            <a:pPr marL="0" indent="0" algn="r">
              <a:lnSpc>
                <a:spcPct val="170000"/>
              </a:lnSpc>
              <a:buNone/>
            </a:pPr>
            <a:r>
              <a:rPr lang="en-GB" sz="1600" dirty="0">
                <a:latin typeface="Arial" panose="020B0604020202020204" pitchFamily="34" charset="0"/>
                <a:cs typeface="Arial" panose="020B0604020202020204" pitchFamily="34" charset="0"/>
              </a:rPr>
              <a:t>(Donaldson, 2015: 24).</a:t>
            </a:r>
          </a:p>
          <a:p>
            <a:pPr marL="0" indent="0" algn="just">
              <a:lnSpc>
                <a:spcPct val="170000"/>
              </a:lnSpc>
              <a:buNone/>
            </a:pPr>
            <a:r>
              <a:rPr lang="en-GB" sz="1800" i="1" dirty="0">
                <a:latin typeface="Arial" panose="020B0604020202020204" pitchFamily="34" charset="0"/>
                <a:cs typeface="Arial" panose="020B0604020202020204" pitchFamily="34" charset="0"/>
              </a:rPr>
              <a:t>“…digital competence is increasingly fundamental to learning of life and that it should have similar status within the curriculum to that of literacy and numeracy</a:t>
            </a:r>
            <a:r>
              <a:rPr lang="en-GB" sz="1800" dirty="0">
                <a:latin typeface="Arial" panose="020B0604020202020204" pitchFamily="34" charset="0"/>
                <a:cs typeface="Arial" panose="020B0604020202020204" pitchFamily="34" charset="0"/>
              </a:rPr>
              <a:t>.” </a:t>
            </a:r>
          </a:p>
          <a:p>
            <a:pPr marL="0" indent="0" algn="r">
              <a:lnSpc>
                <a:spcPct val="170000"/>
              </a:lnSpc>
              <a:buNone/>
            </a:pPr>
            <a:r>
              <a:rPr lang="en-GB" sz="1600" dirty="0">
                <a:latin typeface="Arial" panose="020B0604020202020204" pitchFamily="34" charset="0"/>
                <a:cs typeface="Arial" panose="020B0604020202020204" pitchFamily="34" charset="0"/>
              </a:rPr>
              <a:t>(Donaldson, 2015: 40).</a:t>
            </a:r>
          </a:p>
          <a:p>
            <a:pPr marL="0" indent="0">
              <a:lnSpc>
                <a:spcPct val="150000"/>
              </a:lnSpc>
              <a:buNone/>
            </a:pPr>
            <a:r>
              <a:rPr lang="en-GB" sz="1800" i="1" dirty="0">
                <a:latin typeface="Arial" panose="020B0604020202020204" pitchFamily="34" charset="0"/>
                <a:cs typeface="Arial" panose="020B0604020202020204" pitchFamily="34" charset="0"/>
              </a:rPr>
              <a:t>“…literacy, numeracy and digital competence should be Cross-curriculum Responsibilities for all teachers and people who work with children and young people</a:t>
            </a:r>
            <a:r>
              <a:rPr lang="en-GB" sz="1800" dirty="0" smtClean="0">
                <a:latin typeface="Arial" panose="020B0604020202020204" pitchFamily="34" charset="0"/>
                <a:cs typeface="Arial" panose="020B0604020202020204" pitchFamily="34" charset="0"/>
              </a:rPr>
              <a:t>.” </a:t>
            </a:r>
          </a:p>
          <a:p>
            <a:pPr marL="0" indent="0" algn="r">
              <a:lnSpc>
                <a:spcPct val="100000"/>
              </a:lnSpc>
              <a:buNone/>
            </a:pPr>
            <a:r>
              <a:rPr lang="en-US" sz="1600" dirty="0" smtClean="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rPr>
              <a:t>Donaldson, 2015: 40).</a:t>
            </a:r>
          </a:p>
          <a:p>
            <a:pPr marL="0" indent="0">
              <a:lnSpc>
                <a:spcPct val="170000"/>
              </a:lnSpc>
              <a:buNone/>
            </a:pPr>
            <a:endParaRPr lang="en-GB" dirty="0"/>
          </a:p>
        </p:txBody>
      </p:sp>
    </p:spTree>
    <p:extLst>
      <p:ext uri="{BB962C8B-B14F-4D97-AF65-F5344CB8AC3E}">
        <p14:creationId xmlns:p14="http://schemas.microsoft.com/office/powerpoint/2010/main" val="1246797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28650" y="365127"/>
            <a:ext cx="7886700" cy="1047650"/>
          </a:xfrm>
        </p:spPr>
        <p:txBody>
          <a:bodyPr>
            <a:noAutofit/>
          </a:bodyPr>
          <a:lstStyle/>
          <a:p>
            <a:pPr algn="ctr"/>
            <a:r>
              <a:rPr lang="en-GB" altLang="cy-GB" sz="4000" b="1" kern="0" dirty="0">
                <a:latin typeface="Arial" panose="020B0604020202020204" pitchFamily="34" charset="0"/>
                <a:ea typeface="ＭＳ Ｐゴシック" charset="-128"/>
              </a:rPr>
              <a:t>Digital competency</a:t>
            </a:r>
            <a:endParaRPr lang="en-GB" altLang="cy-GB" sz="4000" b="1" dirty="0">
              <a:latin typeface="Arial" panose="020B0604020202020204" pitchFamily="34" charset="0"/>
            </a:endParaRPr>
          </a:p>
        </p:txBody>
      </p:sp>
      <p:sp>
        <p:nvSpPr>
          <p:cNvPr id="5" name="Content Placeholder 4"/>
          <p:cNvSpPr>
            <a:spLocks noGrp="1"/>
          </p:cNvSpPr>
          <p:nvPr>
            <p:ph idx="1"/>
          </p:nvPr>
        </p:nvSpPr>
        <p:spPr/>
        <p:txBody>
          <a:bodyPr>
            <a:normAutofit/>
          </a:bodyPr>
          <a:lstStyle/>
          <a:p>
            <a:pPr eaLnBrk="0" fontAlgn="base" hangingPunct="0">
              <a:spcAft>
                <a:spcPct val="0"/>
              </a:spcAft>
            </a:pPr>
            <a:endParaRPr lang="cy-GB" dirty="0"/>
          </a:p>
          <a:p>
            <a:pPr eaLnBrk="0" fontAlgn="base" hangingPunct="0">
              <a:spcAft>
                <a:spcPct val="0"/>
              </a:spcAft>
            </a:pPr>
            <a:endParaRPr lang="cy-GB" sz="4000" dirty="0"/>
          </a:p>
          <a:p>
            <a:pPr marL="0" indent="0" eaLnBrk="0" fontAlgn="base" hangingPunct="0">
              <a:spcAft>
                <a:spcPct val="0"/>
              </a:spcAft>
              <a:buNone/>
            </a:pPr>
            <a:endParaRPr lang="cy-GB" sz="4000" dirty="0"/>
          </a:p>
          <a:p>
            <a:pPr marL="0" indent="0" eaLnBrk="0" fontAlgn="base" hangingPunct="0">
              <a:spcAft>
                <a:spcPct val="0"/>
              </a:spcAft>
              <a:buNone/>
            </a:pPr>
            <a:endParaRPr lang="cy-GB" sz="4000" dirty="0"/>
          </a:p>
          <a:p>
            <a:pPr eaLnBrk="0" fontAlgn="base" hangingPunct="0">
              <a:spcAft>
                <a:spcPct val="0"/>
              </a:spcAft>
            </a:pPr>
            <a:endParaRPr lang="cy-GB" sz="2900" dirty="0"/>
          </a:p>
          <a:p>
            <a:pPr marL="0" indent="0" eaLnBrk="0" fontAlgn="base" hangingPunct="0">
              <a:spcAft>
                <a:spcPct val="0"/>
              </a:spcAft>
              <a:buNone/>
            </a:pPr>
            <a:endParaRPr lang="cy-GB" sz="1800" dirty="0"/>
          </a:p>
        </p:txBody>
      </p:sp>
      <p:sp>
        <p:nvSpPr>
          <p:cNvPr id="6" name="Content Placeholder 5"/>
          <p:cNvSpPr>
            <a:spLocks noGrp="1"/>
          </p:cNvSpPr>
          <p:nvPr>
            <p:ph sz="half" idx="4294967295"/>
          </p:nvPr>
        </p:nvSpPr>
        <p:spPr>
          <a:xfrm>
            <a:off x="323528" y="1772816"/>
            <a:ext cx="8424936" cy="4032448"/>
          </a:xfrm>
        </p:spPr>
        <p:txBody>
          <a:bodyPr>
            <a:normAutofit lnSpcReduction="10000"/>
          </a:bodyPr>
          <a:lstStyle/>
          <a:p>
            <a:pPr marL="0" indent="0" eaLnBrk="0" fontAlgn="base" hangingPunct="0">
              <a:lnSpc>
                <a:spcPct val="150000"/>
              </a:lnSpc>
              <a:spcAft>
                <a:spcPct val="0"/>
              </a:spcAft>
              <a:buNone/>
            </a:pPr>
            <a:r>
              <a:rPr lang="en-US" sz="3200" i="1" dirty="0">
                <a:latin typeface="Arial" panose="020B0604020202020204" pitchFamily="34" charset="0"/>
                <a:cs typeface="Arial" panose="020B0604020202020204" pitchFamily="34" charset="0"/>
              </a:rPr>
              <a:t>“There is an urgent need for every citizen to develop the knowledge, skills and attitudes required to participate in a complex and increasingly </a:t>
            </a:r>
            <a:r>
              <a:rPr lang="en-US" sz="3200" i="1" dirty="0" err="1">
                <a:latin typeface="Arial" panose="020B0604020202020204" pitchFamily="34" charset="0"/>
                <a:cs typeface="Arial" panose="020B0604020202020204" pitchFamily="34" charset="0"/>
              </a:rPr>
              <a:t>digitised</a:t>
            </a:r>
            <a:r>
              <a:rPr lang="en-US" sz="3200" i="1" dirty="0">
                <a:latin typeface="Arial" panose="020B0604020202020204" pitchFamily="34" charset="0"/>
                <a:cs typeface="Arial" panose="020B0604020202020204" pitchFamily="34" charset="0"/>
              </a:rPr>
              <a:t> society for personal and societal prosperity</a:t>
            </a:r>
            <a:r>
              <a:rPr lang="en-US" sz="3200" i="1" dirty="0" smtClean="0">
                <a:latin typeface="Arial" panose="020B0604020202020204" pitchFamily="34" charset="0"/>
                <a:cs typeface="Arial" panose="020B0604020202020204" pitchFamily="34" charset="0"/>
              </a:rPr>
              <a:t>”</a:t>
            </a:r>
            <a:endParaRPr lang="en-US" sz="3200" i="1" dirty="0">
              <a:latin typeface="Arial" panose="020B0604020202020204" pitchFamily="34" charset="0"/>
              <a:cs typeface="Arial" panose="020B0604020202020204" pitchFamily="34" charset="0"/>
            </a:endParaRPr>
          </a:p>
          <a:p>
            <a:pPr marL="0" indent="0" algn="r" eaLnBrk="0" fontAlgn="base" hangingPunct="0">
              <a:spcAft>
                <a:spcPct val="0"/>
              </a:spcAft>
              <a:buNone/>
            </a:pPr>
            <a:r>
              <a:rPr lang="en-US" i="1"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(Blum-Ross </a:t>
            </a:r>
            <a:r>
              <a:rPr lang="en-GB" sz="1900" i="1" dirty="0">
                <a:latin typeface="Arial" panose="020B0604020202020204" pitchFamily="34" charset="0"/>
                <a:cs typeface="Arial" panose="020B0604020202020204" pitchFamily="34" charset="0"/>
              </a:rPr>
              <a:t>et al</a:t>
            </a:r>
            <a:r>
              <a:rPr lang="en-GB" sz="1900" dirty="0">
                <a:latin typeface="Arial" panose="020B0604020202020204" pitchFamily="34" charset="0"/>
                <a:cs typeface="Arial" panose="020B0604020202020204" pitchFamily="34" charset="0"/>
              </a:rPr>
              <a:t>., 2020)</a:t>
            </a:r>
            <a:endParaRPr lang="en-US" sz="1900" dirty="0">
              <a:latin typeface="Arial" panose="020B0604020202020204" pitchFamily="34" charset="0"/>
              <a:cs typeface="Arial" panose="020B0604020202020204" pitchFamily="34" charset="0"/>
            </a:endParaRPr>
          </a:p>
          <a:p>
            <a:pPr marL="0" indent="0" algn="r" eaLnBrk="0" fontAlgn="base" hangingPunct="0">
              <a:spcAft>
                <a:spcPct val="0"/>
              </a:spcAft>
              <a:buNone/>
            </a:pPr>
            <a:endParaRPr lang="cy-GB" dirty="0">
              <a:solidFill>
                <a:srgbClr val="0000FF"/>
              </a:solidFill>
            </a:endParaRPr>
          </a:p>
          <a:p>
            <a:pPr eaLnBrk="0" fontAlgn="base" hangingPunct="0">
              <a:spcAft>
                <a:spcPct val="0"/>
              </a:spcAft>
            </a:pPr>
            <a:endParaRPr lang="cy-GB" dirty="0">
              <a:solidFill>
                <a:srgbClr val="0000FF"/>
              </a:solidFill>
            </a:endParaRPr>
          </a:p>
        </p:txBody>
      </p:sp>
    </p:spTree>
    <p:extLst>
      <p:ext uri="{BB962C8B-B14F-4D97-AF65-F5344CB8AC3E}">
        <p14:creationId xmlns:p14="http://schemas.microsoft.com/office/powerpoint/2010/main" val="3695925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61A8-439B-EC95-4D92-B71CB052AD36}"/>
              </a:ext>
            </a:extLst>
          </p:cNvPr>
          <p:cNvSpPr>
            <a:spLocks noGrp="1"/>
          </p:cNvSpPr>
          <p:nvPr>
            <p:ph type="title"/>
          </p:nvPr>
        </p:nvSpPr>
        <p:spPr/>
        <p:txBody>
          <a:bodyPr>
            <a:normAutofit/>
          </a:bodyPr>
          <a:lstStyle/>
          <a:p>
            <a:pPr algn="ctr"/>
            <a:r>
              <a:rPr lang="en-GB" altLang="cy-GB" sz="4400" b="1" kern="0" dirty="0">
                <a:latin typeface="Arial" panose="020B0604020202020204" pitchFamily="34" charset="0"/>
                <a:ea typeface="ＭＳ Ｐゴシック" charset="-128"/>
              </a:rPr>
              <a:t>Digital Competence </a:t>
            </a:r>
            <a:r>
              <a:rPr lang="en-GB" altLang="cy-GB" sz="4400" b="1" kern="0" dirty="0" smtClean="0">
                <a:latin typeface="Arial" panose="020B0604020202020204" pitchFamily="34" charset="0"/>
                <a:ea typeface="ＭＳ Ｐゴシック" charset="-128"/>
              </a:rPr>
              <a:t>Framework - Wales</a:t>
            </a:r>
            <a:endParaRPr lang="en-GB" b="1" dirty="0">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22FC8CF7-B975-93FE-057A-87D571D585F9}"/>
              </a:ext>
            </a:extLst>
          </p:cNvPr>
          <p:cNvPicPr>
            <a:picLocks noGrp="1" noChangeAspect="1"/>
          </p:cNvPicPr>
          <p:nvPr>
            <p:ph sz="half" idx="1"/>
          </p:nvPr>
        </p:nvPicPr>
        <p:blipFill>
          <a:blip r:embed="rId3"/>
          <a:stretch>
            <a:fillRect/>
          </a:stretch>
        </p:blipFill>
        <p:spPr>
          <a:xfrm>
            <a:off x="251521" y="1688167"/>
            <a:ext cx="1753530" cy="1452801"/>
          </a:xfrm>
          <a:prstGeom prst="rect">
            <a:avLst/>
          </a:prstGeom>
        </p:spPr>
      </p:pic>
      <p:sp>
        <p:nvSpPr>
          <p:cNvPr id="6" name="Content Placeholder 5">
            <a:extLst>
              <a:ext uri="{FF2B5EF4-FFF2-40B4-BE49-F238E27FC236}">
                <a16:creationId xmlns:a16="http://schemas.microsoft.com/office/drawing/2014/main" id="{E57199AB-6E53-D9AB-C962-5F2BA102EBC5}"/>
              </a:ext>
            </a:extLst>
          </p:cNvPr>
          <p:cNvSpPr>
            <a:spLocks noGrp="1"/>
          </p:cNvSpPr>
          <p:nvPr>
            <p:ph sz="half" idx="2"/>
          </p:nvPr>
        </p:nvSpPr>
        <p:spPr>
          <a:xfrm>
            <a:off x="1835697" y="1825625"/>
            <a:ext cx="7200800" cy="3809862"/>
          </a:xfrm>
        </p:spPr>
        <p:txBody>
          <a:bodyPr>
            <a:noAutofit/>
          </a:bodyPr>
          <a:lstStyle/>
          <a:p>
            <a:r>
              <a:rPr lang="en-GB" sz="1200" dirty="0">
                <a:latin typeface="Arial" panose="020B0604020202020204" pitchFamily="34" charset="0"/>
                <a:cs typeface="Arial" panose="020B0604020202020204" pitchFamily="34" charset="0"/>
                <a:hlinkClick r:id="rId4"/>
              </a:rPr>
              <a:t>Curriculum reform: The Digital Competence </a:t>
            </a:r>
            <a:r>
              <a:rPr lang="en-GB" sz="1200" dirty="0" smtClean="0">
                <a:latin typeface="Arial" panose="020B0604020202020204" pitchFamily="34" charset="0"/>
                <a:cs typeface="Arial" panose="020B0604020202020204" pitchFamily="34" charset="0"/>
                <a:hlinkClick r:id="rId4"/>
              </a:rPr>
              <a:t>Framework</a:t>
            </a:r>
            <a:endParaRPr lang="en-GB" sz="1200" dirty="0" smtClean="0">
              <a:latin typeface="Arial" panose="020B0604020202020204" pitchFamily="34" charset="0"/>
              <a:cs typeface="Arial" panose="020B0604020202020204" pitchFamily="34" charset="0"/>
            </a:endParaRPr>
          </a:p>
          <a:p>
            <a:pPr marL="0" indent="0" algn="r">
              <a:buNone/>
            </a:pPr>
            <a:endParaRPr lang="en-US" sz="1200" dirty="0"/>
          </a:p>
          <a:p>
            <a:pPr marL="0" indent="0" algn="just">
              <a:lnSpc>
                <a:spcPct val="170000"/>
              </a:lnSpc>
              <a:buNone/>
            </a:pPr>
            <a:r>
              <a:rPr lang="en-US" sz="1200" dirty="0">
                <a:latin typeface="Arial" panose="020B0604020202020204" pitchFamily="34" charset="0"/>
                <a:cs typeface="Arial" panose="020B0604020202020204" pitchFamily="34" charset="0"/>
              </a:rPr>
              <a:t>“Digital competence plays an increasingly powerful role in the lives of children and young people, for communication, networking, information, leisure and entertainment as well as for an increasing range of transactions and educational applications. The ability to use digital technology skills creatively is an increasingly common feature of the modern workplace, for example for developing simulated models that test out ideas safely and inexpensively or when using complex medical equipment that needs to be reprogrammed to match the patient’s individual needs. As recommended by the ICT Steering Group, the competences ‘should not primarily be predicated on rapidly changing technologies, but should focus on pedagogy, deeper skill development, transferability, and understanding, as well as potential application of these competencies’. All teachers and other staff should have responsibility to support the development of digital competences, and the skills and knowledge to do this.”</a:t>
            </a:r>
          </a:p>
          <a:p>
            <a:pPr marL="0" indent="0" algn="r">
              <a:lnSpc>
                <a:spcPct val="170000"/>
              </a:lnSpc>
              <a:buNone/>
            </a:pPr>
            <a:r>
              <a:rPr lang="en-GB" sz="1000" dirty="0">
                <a:latin typeface="Arial" panose="020B0604020202020204" pitchFamily="34" charset="0"/>
                <a:cs typeface="Arial" panose="020B0604020202020204" pitchFamily="34" charset="0"/>
              </a:rPr>
              <a:t>(Donaldson, 2015: 41).</a:t>
            </a:r>
            <a:endParaRPr lang="en-US" sz="1000"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2448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AE108-4E56-4C08-9B74-10F053C9AB3A}"/>
              </a:ext>
            </a:extLst>
          </p:cNvPr>
          <p:cNvSpPr>
            <a:spLocks noGrp="1"/>
          </p:cNvSpPr>
          <p:nvPr>
            <p:ph type="title"/>
          </p:nvPr>
        </p:nvSpPr>
        <p:spPr/>
        <p:txBody>
          <a:bodyPr>
            <a:normAutofit/>
          </a:bodyPr>
          <a:lstStyle/>
          <a:p>
            <a:pPr algn="ctr"/>
            <a:r>
              <a:rPr lang="en-GB" sz="4000" b="1" dirty="0">
                <a:latin typeface="Arial" panose="020B0604020202020204" pitchFamily="34" charset="0"/>
              </a:rPr>
              <a:t>Oracy – DCF 2020</a:t>
            </a:r>
          </a:p>
        </p:txBody>
      </p:sp>
      <p:pic>
        <p:nvPicPr>
          <p:cNvPr id="4" name="Content Placeholder 3">
            <a:extLst>
              <a:ext uri="{FF2B5EF4-FFF2-40B4-BE49-F238E27FC236}">
                <a16:creationId xmlns:a16="http://schemas.microsoft.com/office/drawing/2014/main" id="{7D8E05B4-2BBE-416F-BF7D-C9070DBE248B}"/>
              </a:ext>
            </a:extLst>
          </p:cNvPr>
          <p:cNvPicPr>
            <a:picLocks noGrp="1" noChangeAspect="1"/>
          </p:cNvPicPr>
          <p:nvPr>
            <p:ph sz="half" idx="1"/>
          </p:nvPr>
        </p:nvPicPr>
        <p:blipFill>
          <a:blip r:embed="rId3"/>
          <a:stretch>
            <a:fillRect/>
          </a:stretch>
        </p:blipFill>
        <p:spPr>
          <a:xfrm>
            <a:off x="234428" y="1916832"/>
            <a:ext cx="4191324" cy="3024335"/>
          </a:xfrm>
          <a:prstGeom prst="rect">
            <a:avLst/>
          </a:prstGeom>
        </p:spPr>
      </p:pic>
      <p:sp>
        <p:nvSpPr>
          <p:cNvPr id="6" name="Content Placeholder 5">
            <a:extLst>
              <a:ext uri="{FF2B5EF4-FFF2-40B4-BE49-F238E27FC236}">
                <a16:creationId xmlns:a16="http://schemas.microsoft.com/office/drawing/2014/main" id="{6E99F987-2733-47A1-8E53-36A94B13B49A}"/>
              </a:ext>
            </a:extLst>
          </p:cNvPr>
          <p:cNvSpPr>
            <a:spLocks noGrp="1"/>
          </p:cNvSpPr>
          <p:nvPr>
            <p:ph sz="half" idx="2"/>
          </p:nvPr>
        </p:nvSpPr>
        <p:spPr>
          <a:xfrm>
            <a:off x="4718250" y="2276872"/>
            <a:ext cx="4191322" cy="4764187"/>
          </a:xfrm>
        </p:spPr>
        <p:txBody>
          <a:bodyPr/>
          <a:lstStyle/>
          <a:p>
            <a:pPr marL="0" indent="0">
              <a:buNone/>
            </a:pPr>
            <a:r>
              <a:rPr lang="en-GB" dirty="0" err="1">
                <a:latin typeface="Arial" panose="020B0604020202020204" pitchFamily="34" charset="0"/>
                <a:cs typeface="Arial" panose="020B0604020202020204" pitchFamily="34" charset="0"/>
                <a:hlinkClick r:id="rId4"/>
              </a:rPr>
              <a:t>Fframwaith</a:t>
            </a:r>
            <a:r>
              <a:rPr lang="en-GB" dirty="0">
                <a:latin typeface="Arial" panose="020B0604020202020204" pitchFamily="34" charset="0"/>
                <a:cs typeface="Arial" panose="020B0604020202020204" pitchFamily="34" charset="0"/>
                <a:hlinkClick r:id="rId4"/>
              </a:rPr>
              <a:t> </a:t>
            </a:r>
            <a:r>
              <a:rPr lang="en-GB" dirty="0" err="1">
                <a:latin typeface="Arial" panose="020B0604020202020204" pitchFamily="34" charset="0"/>
                <a:cs typeface="Arial" panose="020B0604020202020204" pitchFamily="34" charset="0"/>
                <a:hlinkClick r:id="rId4"/>
              </a:rPr>
              <a:t>Cymwyseddau</a:t>
            </a:r>
            <a:r>
              <a:rPr lang="en-GB" dirty="0">
                <a:latin typeface="Arial" panose="020B0604020202020204" pitchFamily="34" charset="0"/>
                <a:cs typeface="Arial" panose="020B0604020202020204" pitchFamily="34" charset="0"/>
                <a:hlinkClick r:id="rId4"/>
              </a:rPr>
              <a:t> </a:t>
            </a:r>
            <a:r>
              <a:rPr lang="en-GB" dirty="0" err="1">
                <a:latin typeface="Arial" panose="020B0604020202020204" pitchFamily="34" charset="0"/>
                <a:cs typeface="Arial" panose="020B0604020202020204" pitchFamily="34" charset="0"/>
                <a:hlinkClick r:id="rId4"/>
              </a:rPr>
              <a:t>Digidol</a:t>
            </a:r>
            <a:r>
              <a:rPr lang="en-GB" dirty="0">
                <a:latin typeface="Arial" panose="020B0604020202020204" pitchFamily="34" charset="0"/>
                <a:cs typeface="Arial" panose="020B0604020202020204" pitchFamily="34" charset="0"/>
                <a:hlinkClick r:id="rId4"/>
              </a:rPr>
              <a:t>/Digital Competence Framework</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2391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628650" y="365125"/>
            <a:ext cx="7886700" cy="687611"/>
          </a:xfrm>
        </p:spPr>
        <p:txBody>
          <a:bodyPr>
            <a:noAutofit/>
          </a:bodyPr>
          <a:lstStyle/>
          <a:p>
            <a:pPr algn="ctr"/>
            <a:r>
              <a:rPr lang="en-GB" altLang="en-US" sz="4000" b="1" dirty="0">
                <a:latin typeface="Arial" panose="020B0604020202020204" pitchFamily="34" charset="0"/>
              </a:rPr>
              <a:t>Oracy</a:t>
            </a:r>
          </a:p>
        </p:txBody>
      </p:sp>
      <p:sp>
        <p:nvSpPr>
          <p:cNvPr id="3" name="Content Placeholder 2"/>
          <p:cNvSpPr>
            <a:spLocks noGrp="1"/>
          </p:cNvSpPr>
          <p:nvPr>
            <p:ph sz="half" idx="1"/>
          </p:nvPr>
        </p:nvSpPr>
        <p:spPr>
          <a:xfrm>
            <a:off x="179512" y="1617737"/>
            <a:ext cx="3024336" cy="3971504"/>
          </a:xfrm>
        </p:spPr>
        <p:txBody>
          <a:bodyPr>
            <a:normAutofit fontScale="92500"/>
          </a:bodyPr>
          <a:lstStyle/>
          <a:p>
            <a:pPr marL="0" indent="0">
              <a:buFontTx/>
              <a:buNone/>
              <a:defRPr/>
            </a:pPr>
            <a:endParaRPr lang="en-GB" dirty="0"/>
          </a:p>
          <a:p>
            <a:pPr lvl="1">
              <a:lnSpc>
                <a:spcPct val="100000"/>
              </a:lnSpc>
              <a:buFont typeface="Arial" panose="020B0604020202020204" pitchFamily="34" charset="0"/>
              <a:buChar char="•"/>
              <a:defRPr/>
            </a:pPr>
            <a:r>
              <a:rPr lang="en-GB" sz="2800" dirty="0">
                <a:latin typeface="Arial" panose="020B0604020202020204" pitchFamily="34" charset="0"/>
                <a:cs typeface="Arial" panose="020B0604020202020204" pitchFamily="34" charset="0"/>
              </a:rPr>
              <a:t>Speaking;</a:t>
            </a:r>
          </a:p>
          <a:p>
            <a:pPr lvl="1">
              <a:lnSpc>
                <a:spcPct val="100000"/>
              </a:lnSpc>
              <a:buFont typeface="Arial" panose="020B0604020202020204" pitchFamily="34" charset="0"/>
              <a:buChar char="•"/>
              <a:defRPr/>
            </a:pPr>
            <a:r>
              <a:rPr lang="en-GB" sz="2800" dirty="0">
                <a:latin typeface="Arial" panose="020B0604020202020204" pitchFamily="34" charset="0"/>
                <a:cs typeface="Arial" panose="020B0604020202020204" pitchFamily="34" charset="0"/>
              </a:rPr>
              <a:t>Listening;	</a:t>
            </a:r>
          </a:p>
          <a:p>
            <a:pPr lvl="1">
              <a:lnSpc>
                <a:spcPct val="100000"/>
              </a:lnSpc>
              <a:buFont typeface="Arial" panose="020B0604020202020204" pitchFamily="34" charset="0"/>
              <a:buChar char="•"/>
              <a:defRPr/>
            </a:pPr>
            <a:r>
              <a:rPr lang="en-GB" sz="2800" dirty="0">
                <a:latin typeface="Arial" panose="020B0604020202020204" pitchFamily="34" charset="0"/>
                <a:cs typeface="Arial" panose="020B0604020202020204" pitchFamily="34" charset="0"/>
              </a:rPr>
              <a:t>Collaboration and discussion.</a:t>
            </a:r>
          </a:p>
          <a:p>
            <a:pPr marL="0" indent="0">
              <a:buNone/>
              <a:defRPr/>
            </a:pPr>
            <a:endParaRPr lang="en-GB" dirty="0"/>
          </a:p>
        </p:txBody>
      </p:sp>
      <p:sp>
        <p:nvSpPr>
          <p:cNvPr id="7172" name="Content Placeholder 3"/>
          <p:cNvSpPr>
            <a:spLocks noGrp="1"/>
          </p:cNvSpPr>
          <p:nvPr>
            <p:ph sz="half" idx="2"/>
          </p:nvPr>
        </p:nvSpPr>
        <p:spPr>
          <a:xfrm>
            <a:off x="2944324" y="1268759"/>
            <a:ext cx="5976664" cy="4486275"/>
          </a:xfrm>
        </p:spPr>
        <p:txBody>
          <a:bodyPr>
            <a:normAutofit fontScale="92500"/>
          </a:bodyPr>
          <a:lstStyle/>
          <a:p>
            <a:pPr marL="457200" lvl="1" indent="0">
              <a:lnSpc>
                <a:spcPct val="100000"/>
              </a:lnSpc>
              <a:buNone/>
            </a:pPr>
            <a:r>
              <a:rPr lang="en-GB" altLang="en-US" sz="2800" dirty="0">
                <a:latin typeface="Arial" panose="020B0604020202020204" pitchFamily="34" charset="0"/>
                <a:cs typeface="Arial" panose="020B0604020202020204" pitchFamily="34" charset="0"/>
              </a:rPr>
              <a:t>“Oracy is the ability to speak eloquently, to articulate ideas and thoughts, to influence through talking, to collaborate with peers and to express views confidently and appropriately. Oracy refers both to the development of speaking and listening skills, and the effective use of spoken language in teaching and learning.”</a:t>
            </a:r>
          </a:p>
          <a:p>
            <a:pPr marL="457200" lvl="1" indent="0" algn="r">
              <a:lnSpc>
                <a:spcPct val="100000"/>
              </a:lnSpc>
              <a:buNone/>
            </a:pPr>
            <a:r>
              <a:rPr lang="en-GB" altLang="en-US" sz="2100" dirty="0">
                <a:latin typeface="Arial" panose="020B0604020202020204" pitchFamily="34" charset="0"/>
                <a:cs typeface="Arial" panose="020B0604020202020204" pitchFamily="34" charset="0"/>
              </a:rPr>
              <a:t>(Oracy All-Party Parliamentary Group, 2021:9).</a:t>
            </a:r>
          </a:p>
          <a:p>
            <a:endParaRPr lang="en-GB" altLang="en-US" dirty="0"/>
          </a:p>
        </p:txBody>
      </p:sp>
    </p:spTree>
    <p:extLst>
      <p:ext uri="{BB962C8B-B14F-4D97-AF65-F5344CB8AC3E}">
        <p14:creationId xmlns:p14="http://schemas.microsoft.com/office/powerpoint/2010/main" val="3614986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467544" y="188640"/>
            <a:ext cx="8136904" cy="808309"/>
          </a:xfrm>
        </p:spPr>
        <p:txBody>
          <a:bodyPr>
            <a:normAutofit/>
          </a:bodyPr>
          <a:lstStyle/>
          <a:p>
            <a:pPr algn="ctr"/>
            <a:r>
              <a:rPr lang="en-GB" altLang="en-US" sz="3600" b="1" dirty="0">
                <a:latin typeface="Arial" panose="020B0604020202020204" pitchFamily="34" charset="0"/>
              </a:rPr>
              <a:t>Why is oracy important?</a:t>
            </a:r>
            <a:endParaRPr lang="en-GB" altLang="en-US" sz="3600" b="1" i="1" dirty="0"/>
          </a:p>
        </p:txBody>
      </p:sp>
      <p:sp>
        <p:nvSpPr>
          <p:cNvPr id="33795" name="Content Placeholder 2"/>
          <p:cNvSpPr>
            <a:spLocks noGrp="1"/>
          </p:cNvSpPr>
          <p:nvPr>
            <p:ph idx="1"/>
          </p:nvPr>
        </p:nvSpPr>
        <p:spPr>
          <a:xfrm>
            <a:off x="3887390" y="1772816"/>
            <a:ext cx="5077097" cy="4088235"/>
          </a:xfrm>
        </p:spPr>
        <p:txBody>
          <a:bodyPr>
            <a:normAutofit fontScale="92500"/>
          </a:bodyPr>
          <a:lstStyle/>
          <a:p>
            <a:pPr marL="0" indent="0" eaLnBrk="1" hangingPunct="1">
              <a:lnSpc>
                <a:spcPct val="150000"/>
              </a:lnSpc>
              <a:buNone/>
            </a:pPr>
            <a:r>
              <a:rPr lang="en-GB" altLang="en-US" sz="2800" i="1" dirty="0">
                <a:latin typeface="Arial" panose="020B0604020202020204" pitchFamily="34" charset="0"/>
                <a:cs typeface="Arial" panose="020B0604020202020204" pitchFamily="34" charset="0"/>
              </a:rPr>
              <a:t>“Communication is a key life skill”</a:t>
            </a:r>
          </a:p>
          <a:p>
            <a:pPr marL="0" indent="0" algn="r" eaLnBrk="1" hangingPunct="1">
              <a:lnSpc>
                <a:spcPct val="150000"/>
              </a:lnSpc>
              <a:buNone/>
            </a:pPr>
            <a:r>
              <a:rPr lang="en-GB" altLang="en-US" sz="1600" dirty="0">
                <a:latin typeface="Arial" panose="020B0604020202020204" pitchFamily="34" charset="0"/>
                <a:cs typeface="Arial" panose="020B0604020202020204" pitchFamily="34" charset="0"/>
              </a:rPr>
              <a:t>(Lodge, 2020, p.3)</a:t>
            </a:r>
          </a:p>
          <a:p>
            <a:pPr marL="0" indent="0" eaLnBrk="1" hangingPunct="1">
              <a:lnSpc>
                <a:spcPct val="150000"/>
              </a:lnSpc>
              <a:buNone/>
            </a:pPr>
            <a:endParaRPr lang="en-GB" altLang="en-US" sz="1600" dirty="0">
              <a:latin typeface="Arial" panose="020B0604020202020204" pitchFamily="34" charset="0"/>
              <a:cs typeface="Arial" panose="020B0604020202020204" pitchFamily="34" charset="0"/>
            </a:endParaRPr>
          </a:p>
          <a:p>
            <a:pPr>
              <a:lnSpc>
                <a:spcPct val="150000"/>
              </a:lnSpc>
            </a:pPr>
            <a:r>
              <a:rPr lang="en-GB" altLang="en-US" sz="2800" dirty="0">
                <a:latin typeface="Arial" panose="020B0604020202020204" pitchFamily="34" charset="0"/>
                <a:cs typeface="Arial" panose="020B0604020202020204" pitchFamily="34" charset="0"/>
              </a:rPr>
              <a:t>If oracy is stifled, young children are more likely to have poor vocabulary.</a:t>
            </a:r>
            <a:endParaRPr lang="en-GB" altLang="en-US" sz="2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395536" y="1647494"/>
            <a:ext cx="3255490" cy="4301786"/>
          </a:xfrm>
          <a:prstGeom prst="rect">
            <a:avLst/>
          </a:prstGeom>
        </p:spPr>
      </p:pic>
    </p:spTree>
    <p:extLst>
      <p:ext uri="{BB962C8B-B14F-4D97-AF65-F5344CB8AC3E}">
        <p14:creationId xmlns:p14="http://schemas.microsoft.com/office/powerpoint/2010/main" val="3709493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8190234" cy="883568"/>
          </a:xfrm>
        </p:spPr>
        <p:txBody>
          <a:bodyPr>
            <a:normAutofit/>
          </a:bodyPr>
          <a:lstStyle/>
          <a:p>
            <a:pPr algn="ctr"/>
            <a:r>
              <a:rPr lang="en-GB" sz="4400" b="1" dirty="0" smtClean="0">
                <a:latin typeface="Arial" panose="020B0604020202020204" pitchFamily="34" charset="0"/>
                <a:cs typeface="Arial" panose="020B0604020202020204" pitchFamily="34" charset="0"/>
              </a:rPr>
              <a:t>Voice 21 Programme</a:t>
            </a:r>
            <a:endParaRPr lang="en-GB" sz="4400" b="1" dirty="0">
              <a:latin typeface="Arial" panose="020B0604020202020204" pitchFamily="34" charset="0"/>
              <a:cs typeface="Arial" panose="020B0604020202020204" pitchFamily="34" charset="0"/>
            </a:endParaRPr>
          </a:p>
        </p:txBody>
      </p:sp>
      <p:sp>
        <p:nvSpPr>
          <p:cNvPr id="4" name="Text Placeholder 3"/>
          <p:cNvSpPr>
            <a:spLocks noGrp="1"/>
          </p:cNvSpPr>
          <p:nvPr>
            <p:ph type="body" sz="half" idx="2"/>
          </p:nvPr>
        </p:nvSpPr>
        <p:spPr>
          <a:xfrm>
            <a:off x="614462" y="1628800"/>
            <a:ext cx="7758186" cy="3811588"/>
          </a:xfrm>
        </p:spPr>
        <p:txBody>
          <a:bodyPr/>
          <a:lstStyle/>
          <a:p>
            <a:r>
              <a:rPr lang="en-GB" dirty="0">
                <a:hlinkClick r:id="rId3"/>
              </a:rPr>
              <a:t>https://voice21.org/wp-content/uploads/2023/01/4054_Ending01.mp4?_=</a:t>
            </a:r>
            <a:r>
              <a:rPr lang="en-GB" dirty="0" smtClean="0">
                <a:hlinkClick r:id="rId3"/>
              </a:rPr>
              <a:t>1</a:t>
            </a:r>
            <a:endParaRPr lang="en-GB" dirty="0" smtClean="0"/>
          </a:p>
          <a:p>
            <a:endParaRPr lang="en-GB" dirty="0"/>
          </a:p>
          <a:p>
            <a:endParaRPr lang="en-GB" dirty="0"/>
          </a:p>
        </p:txBody>
      </p:sp>
      <p:pic>
        <p:nvPicPr>
          <p:cNvPr id="5122" name="Picture 2" descr="Voice 21 | Oracy | United Kingdo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5656" y="2204864"/>
            <a:ext cx="5928593" cy="3334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28101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462" y="188640"/>
            <a:ext cx="8190234" cy="883568"/>
          </a:xfrm>
        </p:spPr>
        <p:txBody>
          <a:bodyPr>
            <a:normAutofit/>
          </a:bodyPr>
          <a:lstStyle/>
          <a:p>
            <a:pPr algn="ctr"/>
            <a:r>
              <a:rPr lang="en-GB" sz="4400" b="1" dirty="0" smtClean="0">
                <a:latin typeface="Arial" panose="020B0604020202020204" pitchFamily="34" charset="0"/>
                <a:cs typeface="Arial" panose="020B0604020202020204" pitchFamily="34" charset="0"/>
              </a:rPr>
              <a:t>Voice 21 Programme</a:t>
            </a:r>
            <a:endParaRPr lang="en-GB" sz="4400" b="1" dirty="0">
              <a:latin typeface="Arial" panose="020B0604020202020204" pitchFamily="34" charset="0"/>
              <a:cs typeface="Arial" panose="020B0604020202020204" pitchFamily="34" charset="0"/>
            </a:endParaRPr>
          </a:p>
        </p:txBody>
      </p:sp>
      <p:sp>
        <p:nvSpPr>
          <p:cNvPr id="4" name="Text Placeholder 3"/>
          <p:cNvSpPr>
            <a:spLocks noGrp="1"/>
          </p:cNvSpPr>
          <p:nvPr>
            <p:ph type="body" sz="half" idx="2"/>
          </p:nvPr>
        </p:nvSpPr>
        <p:spPr>
          <a:xfrm>
            <a:off x="614462" y="1628800"/>
            <a:ext cx="7758186" cy="3811588"/>
          </a:xfrm>
        </p:spPr>
        <p:txBody>
          <a:bodyPr/>
          <a:lstStyle/>
          <a:p>
            <a:endParaRPr lang="en-GB" dirty="0"/>
          </a:p>
          <a:p>
            <a:endParaRPr lang="en-GB" dirty="0"/>
          </a:p>
        </p:txBody>
      </p:sp>
      <p:pic>
        <p:nvPicPr>
          <p:cNvPr id="6146" name="Picture 2" descr="https://lh7-qw.googleusercontent.com/slidesz/AGV_vUclRP-_kRy5eu6ZMtO-jE9y3G8DQOLdF8oTvZ3BkRxCTjL-PSXQxeg8tSclgW3lFNFW0e8DrjFbmi3GfuPMa-F_LY7iKwpJKx6aSQ72fj12Qpkq5Pnp2NJaZvOgEA1Bos7p08-EfXnXm_jNxJNnq5vqQLtX9L_0_7rb4b2L0nyu3foRPyCfUE4=s2048?key=UkGDpfEAI1dYhSz2j4gms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6531" y="2276872"/>
            <a:ext cx="6697648" cy="445888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79512" y="1167135"/>
            <a:ext cx="8856984" cy="1338828"/>
          </a:xfrm>
          <a:prstGeom prst="rect">
            <a:avLst/>
          </a:prstGeom>
        </p:spPr>
        <p:txBody>
          <a:bodyPr wrap="square">
            <a:spAutoFit/>
          </a:bodyPr>
          <a:lstStyle/>
          <a:p>
            <a:pPr>
              <a:lnSpc>
                <a:spcPct val="150000"/>
              </a:lnSpc>
            </a:pPr>
            <a:r>
              <a:rPr lang="en-GB" dirty="0">
                <a:solidFill>
                  <a:srgbClr val="374760"/>
                </a:solidFill>
                <a:latin typeface="Arial" panose="020B0604020202020204" pitchFamily="34" charset="0"/>
                <a:cs typeface="Arial" panose="020B0604020202020204" pitchFamily="34" charset="0"/>
              </a:rPr>
              <a:t>The </a:t>
            </a:r>
            <a:r>
              <a:rPr lang="en-GB" dirty="0" err="1">
                <a:solidFill>
                  <a:srgbClr val="374760"/>
                </a:solidFill>
                <a:latin typeface="Arial" panose="020B0604020202020204" pitchFamily="34" charset="0"/>
                <a:cs typeface="Arial" panose="020B0604020202020204" pitchFamily="34" charset="0"/>
              </a:rPr>
              <a:t>Oracy</a:t>
            </a:r>
            <a:r>
              <a:rPr lang="en-GB" dirty="0">
                <a:solidFill>
                  <a:srgbClr val="374760"/>
                </a:solidFill>
                <a:latin typeface="Arial" panose="020B0604020202020204" pitchFamily="34" charset="0"/>
                <a:cs typeface="Arial" panose="020B0604020202020204" pitchFamily="34" charset="0"/>
              </a:rPr>
              <a:t> Framework can be used as a basis of formative assessment, enabling you to gauge what your students have or have not yet grasped and informing you what to teach next.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69547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778098"/>
          </a:xfrm>
        </p:spPr>
        <p:txBody>
          <a:bodyPr>
            <a:noAutofit/>
          </a:bodyPr>
          <a:lstStyle/>
          <a:p>
            <a:pPr algn="ctr" eaLnBrk="1" hangingPunct="1"/>
            <a:r>
              <a:rPr lang="cy-GB" altLang="en-US" sz="4000" b="1" dirty="0">
                <a:latin typeface="Arial" panose="020B0604020202020204" pitchFamily="34" charset="0"/>
              </a:rPr>
              <a:t/>
            </a:r>
            <a:br>
              <a:rPr lang="cy-GB" altLang="en-US" sz="4000" b="1" dirty="0">
                <a:latin typeface="Arial" panose="020B0604020202020204" pitchFamily="34" charset="0"/>
              </a:rPr>
            </a:br>
            <a:r>
              <a:rPr lang="en-GB" altLang="en-US" sz="4000" b="1" dirty="0">
                <a:latin typeface="Arial" panose="020B0604020202020204" pitchFamily="34" charset="0"/>
              </a:rPr>
              <a:t>Parents – very important role</a:t>
            </a:r>
          </a:p>
        </p:txBody>
      </p:sp>
      <p:sp>
        <p:nvSpPr>
          <p:cNvPr id="4" name="Content Placeholder 3"/>
          <p:cNvSpPr>
            <a:spLocks noGrp="1"/>
          </p:cNvSpPr>
          <p:nvPr>
            <p:ph sz="half" idx="2"/>
          </p:nvPr>
        </p:nvSpPr>
        <p:spPr>
          <a:xfrm>
            <a:off x="457200" y="1412776"/>
            <a:ext cx="8488850" cy="4320480"/>
          </a:xfrm>
        </p:spPr>
        <p:txBody>
          <a:bodyPr>
            <a:normAutofit/>
          </a:bodyPr>
          <a:lstStyle/>
          <a:p>
            <a:pPr>
              <a:lnSpc>
                <a:spcPct val="150000"/>
              </a:lnSpc>
            </a:pPr>
            <a:r>
              <a:rPr lang="en-GB" sz="2600" dirty="0">
                <a:latin typeface="Arial" panose="020B0604020202020204" pitchFamily="34" charset="0"/>
                <a:cs typeface="Arial" panose="020B0604020202020204" pitchFamily="34" charset="0"/>
              </a:rPr>
              <a:t>Talking;</a:t>
            </a:r>
          </a:p>
          <a:p>
            <a:pPr>
              <a:lnSpc>
                <a:spcPct val="150000"/>
              </a:lnSpc>
            </a:pPr>
            <a:r>
              <a:rPr lang="en-GB" sz="2600" dirty="0">
                <a:latin typeface="Arial" panose="020B0604020202020204" pitchFamily="34" charset="0"/>
                <a:cs typeface="Arial" panose="020B0604020202020204" pitchFamily="34" charset="0"/>
              </a:rPr>
              <a:t>Singing;</a:t>
            </a:r>
          </a:p>
          <a:p>
            <a:pPr>
              <a:lnSpc>
                <a:spcPct val="150000"/>
              </a:lnSpc>
            </a:pPr>
            <a:r>
              <a:rPr lang="en-GB" sz="2600" dirty="0">
                <a:latin typeface="Arial" panose="020B0604020202020204" pitchFamily="34" charset="0"/>
                <a:cs typeface="Arial" panose="020B0604020202020204" pitchFamily="34" charset="0"/>
              </a:rPr>
              <a:t>Reading;</a:t>
            </a:r>
          </a:p>
          <a:p>
            <a:pPr>
              <a:lnSpc>
                <a:spcPct val="150000"/>
              </a:lnSpc>
            </a:pPr>
            <a:r>
              <a:rPr lang="en-GB" sz="2600" dirty="0" smtClean="0">
                <a:latin typeface="Arial" panose="020B0604020202020204" pitchFamily="34" charset="0"/>
                <a:cs typeface="Arial" panose="020B0604020202020204" pitchFamily="34" charset="0"/>
              </a:rPr>
              <a:t>Playing.</a:t>
            </a:r>
            <a:endParaRPr lang="en-GB" sz="2600" dirty="0">
              <a:latin typeface="Arial" panose="020B0604020202020204" pitchFamily="34" charset="0"/>
              <a:cs typeface="Arial" panose="020B0604020202020204" pitchFamily="34" charset="0"/>
            </a:endParaRPr>
          </a:p>
          <a:p>
            <a:pPr>
              <a:lnSpc>
                <a:spcPct val="150000"/>
              </a:lnSpc>
            </a:pPr>
            <a:r>
              <a:rPr lang="en-GB" sz="2600" dirty="0" smtClean="0">
                <a:latin typeface="Arial" panose="020B0604020202020204" pitchFamily="34" charset="0"/>
                <a:cs typeface="Arial" panose="020B0604020202020204" pitchFamily="34" charset="0"/>
              </a:rPr>
              <a:t>Quality interactions at home = positive outcomes at school</a:t>
            </a:r>
            <a:endParaRPr lang="en-US" sz="2600" dirty="0"/>
          </a:p>
        </p:txBody>
      </p:sp>
      <p:sp>
        <p:nvSpPr>
          <p:cNvPr id="10245"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0"/>
              </a:spcBef>
              <a:buFontTx/>
              <a:buNone/>
              <a:defRPr/>
            </a:pPr>
            <a:fld id="{6A8CBF47-CD5C-4D4C-8BC8-D49EA6405D47}" type="slidenum">
              <a:rPr lang="en-US" smtClean="0"/>
              <a:pPr eaLnBrk="1" hangingPunct="1">
                <a:spcBef>
                  <a:spcPct val="0"/>
                </a:spcBef>
                <a:buFontTx/>
                <a:buNone/>
                <a:defRPr/>
              </a:pPr>
              <a:t>15</a:t>
            </a:fld>
            <a:endParaRPr lang="en-GB" altLang="en-US" sz="1400">
              <a:ea typeface="ＭＳ Ｐゴシック" pitchFamily="34" charset="-128"/>
            </a:endParaRPr>
          </a:p>
        </p:txBody>
      </p:sp>
      <p:pic>
        <p:nvPicPr>
          <p:cNvPr id="1026" name="Picture 2" descr="What Is Theory of Mind: Children with Hearing Loss - The MED-EL Bl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1844824"/>
            <a:ext cx="4206876" cy="2103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997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51520" y="274638"/>
            <a:ext cx="8640962" cy="778098"/>
          </a:xfrm>
        </p:spPr>
        <p:txBody>
          <a:bodyPr>
            <a:noAutofit/>
          </a:bodyPr>
          <a:lstStyle/>
          <a:p>
            <a:pPr algn="ctr" eaLnBrk="1" hangingPunct="1"/>
            <a:r>
              <a:rPr lang="en-GB" altLang="en-US" sz="4000" b="1" dirty="0">
                <a:latin typeface="Arial" panose="020B0604020202020204" pitchFamily="34" charset="0"/>
              </a:rPr>
              <a:t>Research – Hart and </a:t>
            </a:r>
            <a:r>
              <a:rPr lang="en-GB" altLang="en-US" sz="4000" b="1" dirty="0" err="1">
                <a:latin typeface="Arial" panose="020B0604020202020204" pitchFamily="34" charset="0"/>
              </a:rPr>
              <a:t>Risley</a:t>
            </a:r>
            <a:r>
              <a:rPr lang="en-GB" altLang="en-US" sz="4000" b="1" dirty="0">
                <a:latin typeface="Arial" panose="020B0604020202020204" pitchFamily="34" charset="0"/>
              </a:rPr>
              <a:t> (1995)</a:t>
            </a:r>
          </a:p>
        </p:txBody>
      </p:sp>
      <p:sp>
        <p:nvSpPr>
          <p:cNvPr id="4" name="Content Placeholder 3"/>
          <p:cNvSpPr>
            <a:spLocks noGrp="1"/>
          </p:cNvSpPr>
          <p:nvPr>
            <p:ph sz="half" idx="2"/>
          </p:nvPr>
        </p:nvSpPr>
        <p:spPr>
          <a:xfrm>
            <a:off x="457200" y="1484784"/>
            <a:ext cx="8435282" cy="4320481"/>
          </a:xfrm>
        </p:spPr>
        <p:txBody>
          <a:bodyPr>
            <a:normAutofit/>
          </a:bodyPr>
          <a:lstStyle/>
          <a:p>
            <a:pPr>
              <a:lnSpc>
                <a:spcPct val="150000"/>
              </a:lnSpc>
            </a:pPr>
            <a:r>
              <a:rPr lang="en-GB" sz="2600" dirty="0">
                <a:latin typeface="Arial" panose="020B0604020202020204" pitchFamily="34" charset="0"/>
                <a:cs typeface="Arial" panose="020B0604020202020204" pitchFamily="34" charset="0"/>
              </a:rPr>
              <a:t>High levels of language/interaction;</a:t>
            </a:r>
          </a:p>
          <a:p>
            <a:pPr marL="0" indent="0">
              <a:lnSpc>
                <a:spcPct val="150000"/>
              </a:lnSpc>
              <a:buNone/>
            </a:pPr>
            <a:r>
              <a:rPr lang="en-GB" sz="2600" dirty="0">
                <a:latin typeface="Arial" panose="020B0604020202020204" pitchFamily="34" charset="0"/>
                <a:cs typeface="Arial" panose="020B0604020202020204" pitchFamily="34" charset="0"/>
              </a:rPr>
              <a:t>= GOOD language development.</a:t>
            </a:r>
          </a:p>
          <a:p>
            <a:pPr>
              <a:lnSpc>
                <a:spcPct val="150000"/>
              </a:lnSpc>
            </a:pPr>
            <a:r>
              <a:rPr lang="en-GB" sz="2600" dirty="0">
                <a:latin typeface="Arial" panose="020B0604020202020204" pitchFamily="34" charset="0"/>
                <a:cs typeface="Arial" panose="020B0604020202020204" pitchFamily="34" charset="0"/>
              </a:rPr>
              <a:t>Low levels of language/interaction;</a:t>
            </a:r>
          </a:p>
          <a:p>
            <a:pPr marL="0" indent="0">
              <a:lnSpc>
                <a:spcPct val="150000"/>
              </a:lnSpc>
              <a:buNone/>
            </a:pPr>
            <a:r>
              <a:rPr lang="en-GB" sz="2600" dirty="0">
                <a:latin typeface="Arial" panose="020B0604020202020204" pitchFamily="34" charset="0"/>
                <a:cs typeface="Arial" panose="020B0604020202020204" pitchFamily="34" charset="0"/>
              </a:rPr>
              <a:t>= POOR language development.</a:t>
            </a:r>
          </a:p>
          <a:p>
            <a:pPr>
              <a:lnSpc>
                <a:spcPct val="150000"/>
              </a:lnSpc>
            </a:pPr>
            <a:r>
              <a:rPr lang="en-GB" sz="2600" b="1" dirty="0">
                <a:latin typeface="Arial" panose="020B0604020202020204" pitchFamily="34" charset="0"/>
                <a:cs typeface="Arial" panose="020B0604020202020204" pitchFamily="34" charset="0"/>
              </a:rPr>
              <a:t>Language gap of 30 million words by 3 years.</a:t>
            </a:r>
            <a:endParaRPr lang="en-US" sz="2600" b="1" dirty="0">
              <a:latin typeface="Arial" panose="020B0604020202020204" pitchFamily="34" charset="0"/>
              <a:cs typeface="Arial" panose="020B0604020202020204" pitchFamily="34" charset="0"/>
            </a:endParaRPr>
          </a:p>
        </p:txBody>
      </p:sp>
      <p:sp>
        <p:nvSpPr>
          <p:cNvPr id="10245"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0"/>
              </a:spcBef>
              <a:buFontTx/>
              <a:buNone/>
              <a:defRPr/>
            </a:pPr>
            <a:fld id="{6A8CBF47-CD5C-4D4C-8BC8-D49EA6405D47}" type="slidenum">
              <a:rPr lang="en-US" smtClean="0"/>
              <a:pPr eaLnBrk="1" hangingPunct="1">
                <a:spcBef>
                  <a:spcPct val="0"/>
                </a:spcBef>
                <a:buFontTx/>
                <a:buNone/>
                <a:defRPr/>
              </a:pPr>
              <a:t>16</a:t>
            </a:fld>
            <a:endParaRPr lang="en-GB" altLang="en-US" sz="1400">
              <a:ea typeface="ＭＳ Ｐゴシック" pitchFamily="34" charset="-128"/>
            </a:endParaRPr>
          </a:p>
        </p:txBody>
      </p:sp>
    </p:spTree>
    <p:extLst>
      <p:ext uri="{BB962C8B-B14F-4D97-AF65-F5344CB8AC3E}">
        <p14:creationId xmlns:p14="http://schemas.microsoft.com/office/powerpoint/2010/main" val="3984686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07504" y="274638"/>
            <a:ext cx="8928992" cy="778098"/>
          </a:xfrm>
        </p:spPr>
        <p:txBody>
          <a:bodyPr>
            <a:noAutofit/>
          </a:bodyPr>
          <a:lstStyle/>
          <a:p>
            <a:pPr algn="ctr" eaLnBrk="1" hangingPunct="1"/>
            <a:r>
              <a:rPr lang="en-GB" altLang="en-US" sz="4000" b="1" dirty="0">
                <a:latin typeface="Arial" panose="020B0604020202020204" pitchFamily="34" charset="0"/>
              </a:rPr>
              <a:t/>
            </a:r>
            <a:br>
              <a:rPr lang="en-GB" altLang="en-US" sz="4000" b="1" dirty="0">
                <a:latin typeface="Arial" panose="020B0604020202020204" pitchFamily="34" charset="0"/>
              </a:rPr>
            </a:br>
            <a:r>
              <a:rPr lang="en-GB" altLang="en-US" sz="4000" b="1" dirty="0">
                <a:latin typeface="Arial" panose="020B0604020202020204" pitchFamily="34" charset="0"/>
              </a:rPr>
              <a:t>High quality interactions</a:t>
            </a:r>
          </a:p>
        </p:txBody>
      </p:sp>
      <p:sp>
        <p:nvSpPr>
          <p:cNvPr id="3" name="Content Placeholder 2"/>
          <p:cNvSpPr>
            <a:spLocks noGrp="1"/>
          </p:cNvSpPr>
          <p:nvPr>
            <p:ph sz="half" idx="1"/>
          </p:nvPr>
        </p:nvSpPr>
        <p:spPr>
          <a:xfrm>
            <a:off x="251520" y="1844998"/>
            <a:ext cx="3168352" cy="3960440"/>
          </a:xfrm>
        </p:spPr>
        <p:txBody>
          <a:bodyPr>
            <a:normAutofit/>
          </a:bodyPr>
          <a:lstStyle/>
          <a:p>
            <a:pPr>
              <a:lnSpc>
                <a:spcPct val="150000"/>
              </a:lnSpc>
            </a:pPr>
            <a:r>
              <a:rPr lang="en-GB" sz="3600" dirty="0" smtClean="0">
                <a:latin typeface="Arial" panose="020B0604020202020204" pitchFamily="34" charset="0"/>
                <a:cs typeface="Arial" panose="020B0604020202020204" pitchFamily="34" charset="0"/>
              </a:rPr>
              <a:t>Bonding</a:t>
            </a:r>
            <a:r>
              <a:rPr lang="en-GB" sz="3600" dirty="0">
                <a:latin typeface="Arial" panose="020B0604020202020204" pitchFamily="34" charset="0"/>
                <a:cs typeface="Arial" panose="020B0604020202020204" pitchFamily="34" charset="0"/>
              </a:rPr>
              <a:t>;</a:t>
            </a:r>
          </a:p>
          <a:p>
            <a:pPr>
              <a:lnSpc>
                <a:spcPct val="150000"/>
              </a:lnSpc>
            </a:pPr>
            <a:r>
              <a:rPr lang="en-GB" sz="3600" dirty="0">
                <a:latin typeface="Arial" panose="020B0604020202020204" pitchFamily="34" charset="0"/>
                <a:cs typeface="Arial" panose="020B0604020202020204" pitchFamily="34" charset="0"/>
              </a:rPr>
              <a:t>Attachment;</a:t>
            </a:r>
          </a:p>
          <a:p>
            <a:pPr>
              <a:lnSpc>
                <a:spcPct val="150000"/>
              </a:lnSpc>
            </a:pPr>
            <a:r>
              <a:rPr lang="en-GB" sz="3600" dirty="0">
                <a:latin typeface="Arial" panose="020B0604020202020204" pitchFamily="34" charset="0"/>
                <a:cs typeface="Arial" panose="020B0604020202020204" pitchFamily="34" charset="0"/>
              </a:rPr>
              <a:t>Gestures;</a:t>
            </a:r>
          </a:p>
          <a:p>
            <a:pPr>
              <a:lnSpc>
                <a:spcPct val="150000"/>
              </a:lnSpc>
            </a:pPr>
            <a:r>
              <a:rPr lang="en-GB" sz="3600" dirty="0">
                <a:latin typeface="Arial" panose="020B0604020202020204" pitchFamily="34" charset="0"/>
                <a:cs typeface="Arial" panose="020B0604020202020204" pitchFamily="34" charset="0"/>
              </a:rPr>
              <a:t>Reciprocity.</a:t>
            </a:r>
          </a:p>
          <a:p>
            <a:pPr marL="0" indent="0">
              <a:buNone/>
            </a:pPr>
            <a:endParaRPr lang="en-GB" sz="3200" dirty="0">
              <a:latin typeface="Arial" panose="020B0604020202020204" pitchFamily="34" charset="0"/>
              <a:cs typeface="Arial" panose="020B0604020202020204" pitchFamily="34" charset="0"/>
            </a:endParaRPr>
          </a:p>
        </p:txBody>
      </p:sp>
      <p:pic>
        <p:nvPicPr>
          <p:cNvPr id="2" name="Online Media 1" title="Newborn Baby Mimics Dad's Voice and Makes Him Giggle">
            <a:hlinkClick r:id="" action="ppaction://media"/>
            <a:extLst>
              <a:ext uri="{FF2B5EF4-FFF2-40B4-BE49-F238E27FC236}">
                <a16:creationId xmlns:a16="http://schemas.microsoft.com/office/drawing/2014/main" id="{90BD204D-B9B8-5C65-32E5-DDFCF231AE2E}"/>
              </a:ext>
            </a:extLst>
          </p:cNvPr>
          <p:cNvPicPr>
            <a:picLocks noGrp="1" noRot="1" noChangeAspect="1"/>
          </p:cNvPicPr>
          <p:nvPr>
            <p:ph sz="half" idx="2"/>
            <a:videoFile r:link="rId1"/>
          </p:nvPr>
        </p:nvPicPr>
        <p:blipFill>
          <a:blip r:embed="rId4"/>
          <a:stretch>
            <a:fillRect/>
          </a:stretch>
        </p:blipFill>
        <p:spPr>
          <a:xfrm>
            <a:off x="3635896" y="2060848"/>
            <a:ext cx="4464496" cy="3528740"/>
          </a:xfrm>
          <a:prstGeom prst="rect">
            <a:avLst/>
          </a:prstGeom>
        </p:spPr>
      </p:pic>
      <p:sp>
        <p:nvSpPr>
          <p:cNvPr id="10245"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0"/>
              </a:spcBef>
              <a:buFontTx/>
              <a:buNone/>
              <a:defRPr/>
            </a:pPr>
            <a:fld id="{6A8CBF47-CD5C-4D4C-8BC8-D49EA6405D47}" type="slidenum">
              <a:rPr lang="en-US" smtClean="0"/>
              <a:pPr eaLnBrk="1" hangingPunct="1">
                <a:spcBef>
                  <a:spcPct val="0"/>
                </a:spcBef>
                <a:buFontTx/>
                <a:buNone/>
                <a:defRPr/>
              </a:pPr>
              <a:t>17</a:t>
            </a:fld>
            <a:endParaRPr lang="en-GB" altLang="en-US" sz="1400">
              <a:ea typeface="ＭＳ Ｐゴシック" pitchFamily="34" charset="-128"/>
            </a:endParaRPr>
          </a:p>
        </p:txBody>
      </p:sp>
    </p:spTree>
    <p:extLst>
      <p:ext uri="{BB962C8B-B14F-4D97-AF65-F5344CB8AC3E}">
        <p14:creationId xmlns:p14="http://schemas.microsoft.com/office/powerpoint/2010/main" val="1492383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0" y="274638"/>
            <a:ext cx="9036496" cy="778098"/>
          </a:xfrm>
        </p:spPr>
        <p:txBody>
          <a:bodyPr>
            <a:noAutofit/>
          </a:bodyPr>
          <a:lstStyle/>
          <a:p>
            <a:pPr algn="ctr" eaLnBrk="1" hangingPunct="1"/>
            <a:r>
              <a:rPr lang="en-GB" altLang="en-US" sz="4000" b="1" dirty="0">
                <a:latin typeface="Arial" panose="020B0604020202020204" pitchFamily="34" charset="0"/>
              </a:rPr>
              <a:t/>
            </a:r>
            <a:br>
              <a:rPr lang="en-GB" altLang="en-US" sz="4000" b="1" dirty="0">
                <a:latin typeface="Arial" panose="020B0604020202020204" pitchFamily="34" charset="0"/>
              </a:rPr>
            </a:br>
            <a:r>
              <a:rPr lang="en-GB" altLang="en-US" sz="4000" b="1" dirty="0">
                <a:latin typeface="Arial" panose="020B0604020202020204" pitchFamily="34" charset="0"/>
              </a:rPr>
              <a:t>Poor quality interactions</a:t>
            </a:r>
          </a:p>
        </p:txBody>
      </p:sp>
      <p:sp>
        <p:nvSpPr>
          <p:cNvPr id="4" name="Content Placeholder 3"/>
          <p:cNvSpPr>
            <a:spLocks noGrp="1"/>
          </p:cNvSpPr>
          <p:nvPr>
            <p:ph sz="half" idx="2"/>
          </p:nvPr>
        </p:nvSpPr>
        <p:spPr>
          <a:xfrm>
            <a:off x="467544" y="1628800"/>
            <a:ext cx="8352928" cy="3816425"/>
          </a:xfrm>
        </p:spPr>
        <p:txBody>
          <a:bodyPr>
            <a:normAutofit/>
          </a:bodyPr>
          <a:lstStyle/>
          <a:p>
            <a:pPr>
              <a:lnSpc>
                <a:spcPct val="150000"/>
              </a:lnSpc>
            </a:pPr>
            <a:r>
              <a:rPr lang="en-GB" sz="3200" dirty="0">
                <a:latin typeface="Arial" panose="020B0604020202020204" pitchFamily="34" charset="0"/>
                <a:cs typeface="Arial" panose="020B0604020202020204" pitchFamily="34" charset="0"/>
              </a:rPr>
              <a:t>Socio-economic status;</a:t>
            </a:r>
          </a:p>
          <a:p>
            <a:pPr>
              <a:lnSpc>
                <a:spcPct val="150000"/>
              </a:lnSpc>
            </a:pPr>
            <a:r>
              <a:rPr lang="en-GB" sz="3200" dirty="0">
                <a:latin typeface="Arial" panose="020B0604020202020204" pitchFamily="34" charset="0"/>
                <a:cs typeface="Arial" panose="020B0604020202020204" pitchFamily="34" charset="0"/>
              </a:rPr>
              <a:t>Age when starting school;</a:t>
            </a:r>
          </a:p>
          <a:p>
            <a:pPr>
              <a:lnSpc>
                <a:spcPct val="150000"/>
              </a:lnSpc>
            </a:pPr>
            <a:r>
              <a:rPr lang="en-GB" sz="3200" dirty="0">
                <a:latin typeface="Arial" panose="020B0604020202020204" pitchFamily="34" charset="0"/>
                <a:cs typeface="Arial" panose="020B0604020202020204" pitchFamily="34" charset="0"/>
              </a:rPr>
              <a:t>ALN;</a:t>
            </a:r>
          </a:p>
          <a:p>
            <a:pPr>
              <a:lnSpc>
                <a:spcPct val="150000"/>
              </a:lnSpc>
            </a:pPr>
            <a:r>
              <a:rPr lang="en-GB" sz="3200" dirty="0">
                <a:latin typeface="Arial" panose="020B0604020202020204" pitchFamily="34" charset="0"/>
                <a:cs typeface="Arial" panose="020B0604020202020204" pitchFamily="34" charset="0"/>
              </a:rPr>
              <a:t>Media.</a:t>
            </a:r>
          </a:p>
          <a:p>
            <a:endParaRPr lang="en-US" sz="2600" b="1" dirty="0">
              <a:solidFill>
                <a:srgbClr val="0070C0"/>
              </a:solidFill>
            </a:endParaRPr>
          </a:p>
        </p:txBody>
      </p:sp>
      <p:sp>
        <p:nvSpPr>
          <p:cNvPr id="10245"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0"/>
              </a:spcBef>
              <a:buFontTx/>
              <a:buNone/>
              <a:defRPr/>
            </a:pPr>
            <a:fld id="{6A8CBF47-CD5C-4D4C-8BC8-D49EA6405D47}" type="slidenum">
              <a:rPr lang="en-US" smtClean="0"/>
              <a:pPr eaLnBrk="1" hangingPunct="1">
                <a:spcBef>
                  <a:spcPct val="0"/>
                </a:spcBef>
                <a:buFontTx/>
                <a:buNone/>
                <a:defRPr/>
              </a:pPr>
              <a:t>18</a:t>
            </a:fld>
            <a:endParaRPr lang="en-GB" altLang="en-US" sz="1400">
              <a:ea typeface="ＭＳ Ｐゴシック" pitchFamily="34" charset="-128"/>
            </a:endParaRPr>
          </a:p>
        </p:txBody>
      </p:sp>
    </p:spTree>
    <p:extLst>
      <p:ext uri="{BB962C8B-B14F-4D97-AF65-F5344CB8AC3E}">
        <p14:creationId xmlns:p14="http://schemas.microsoft.com/office/powerpoint/2010/main" val="23645853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E77293D-7007-1614-A25F-22D992F34D25}"/>
              </a:ext>
            </a:extLst>
          </p:cNvPr>
          <p:cNvPicPr>
            <a:picLocks noGrp="1" noChangeAspect="1"/>
          </p:cNvPicPr>
          <p:nvPr>
            <p:ph sz="half" idx="1"/>
          </p:nvPr>
        </p:nvPicPr>
        <p:blipFill>
          <a:blip r:embed="rId3"/>
          <a:stretch>
            <a:fillRect/>
          </a:stretch>
        </p:blipFill>
        <p:spPr>
          <a:xfrm>
            <a:off x="1403648" y="1340768"/>
            <a:ext cx="6823670" cy="4286015"/>
          </a:xfrm>
          <a:prstGeom prst="rect">
            <a:avLst/>
          </a:prstGeom>
        </p:spPr>
      </p:pic>
      <p:sp>
        <p:nvSpPr>
          <p:cNvPr id="2" name="TextBox 1"/>
          <p:cNvSpPr txBox="1"/>
          <p:nvPr/>
        </p:nvSpPr>
        <p:spPr>
          <a:xfrm>
            <a:off x="1429688" y="476672"/>
            <a:ext cx="6967686" cy="707886"/>
          </a:xfrm>
          <a:prstGeom prst="rect">
            <a:avLst/>
          </a:prstGeom>
          <a:noFill/>
        </p:spPr>
        <p:txBody>
          <a:bodyPr wrap="square" rtlCol="0">
            <a:spAutoFit/>
          </a:bodyPr>
          <a:lstStyle/>
          <a:p>
            <a:pPr algn="ctr"/>
            <a:r>
              <a:rPr lang="en-GB" sz="4000" dirty="0" smtClean="0">
                <a:latin typeface="Arial" panose="020B0604020202020204" pitchFamily="34" charset="0"/>
                <a:cs typeface="Arial" panose="020B0604020202020204" pitchFamily="34" charset="0"/>
              </a:rPr>
              <a:t>Discuss…</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21732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88D4A04-13DF-09C5-5CFA-F9C63312DDE7}"/>
              </a:ext>
            </a:extLst>
          </p:cNvPr>
          <p:cNvPicPr>
            <a:picLocks noChangeAspect="1"/>
          </p:cNvPicPr>
          <p:nvPr/>
        </p:nvPicPr>
        <p:blipFill>
          <a:blip r:embed="rId3"/>
          <a:stretch>
            <a:fillRect/>
          </a:stretch>
        </p:blipFill>
        <p:spPr>
          <a:xfrm>
            <a:off x="2339752" y="1340768"/>
            <a:ext cx="4752527" cy="4930747"/>
          </a:xfrm>
          <a:prstGeom prst="rect">
            <a:avLst/>
          </a:prstGeom>
        </p:spPr>
      </p:pic>
      <p:sp>
        <p:nvSpPr>
          <p:cNvPr id="3" name="TextBox 2"/>
          <p:cNvSpPr txBox="1"/>
          <p:nvPr/>
        </p:nvSpPr>
        <p:spPr>
          <a:xfrm>
            <a:off x="1429688" y="476672"/>
            <a:ext cx="6967686" cy="707886"/>
          </a:xfrm>
          <a:prstGeom prst="rect">
            <a:avLst/>
          </a:prstGeom>
          <a:noFill/>
        </p:spPr>
        <p:txBody>
          <a:bodyPr wrap="square" rtlCol="0">
            <a:spAutoFit/>
          </a:bodyPr>
          <a:lstStyle/>
          <a:p>
            <a:pPr algn="ctr"/>
            <a:r>
              <a:rPr lang="en-GB" sz="4000" dirty="0" smtClean="0">
                <a:latin typeface="Arial" panose="020B0604020202020204" pitchFamily="34" charset="0"/>
                <a:cs typeface="Arial" panose="020B0604020202020204" pitchFamily="34" charset="0"/>
              </a:rPr>
              <a:t>Discuss…</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82253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72892BB-4627-792C-754C-B50A52A97092}"/>
              </a:ext>
            </a:extLst>
          </p:cNvPr>
          <p:cNvPicPr>
            <a:picLocks noChangeAspect="1"/>
          </p:cNvPicPr>
          <p:nvPr/>
        </p:nvPicPr>
        <p:blipFill>
          <a:blip r:embed="rId3"/>
          <a:stretch>
            <a:fillRect/>
          </a:stretch>
        </p:blipFill>
        <p:spPr>
          <a:xfrm>
            <a:off x="1547664" y="1484784"/>
            <a:ext cx="6511581" cy="4248472"/>
          </a:xfrm>
          <a:prstGeom prst="rect">
            <a:avLst/>
          </a:prstGeom>
        </p:spPr>
      </p:pic>
      <p:sp>
        <p:nvSpPr>
          <p:cNvPr id="3" name="TextBox 2"/>
          <p:cNvSpPr txBox="1"/>
          <p:nvPr/>
        </p:nvSpPr>
        <p:spPr>
          <a:xfrm>
            <a:off x="1429688" y="476672"/>
            <a:ext cx="6967686" cy="707886"/>
          </a:xfrm>
          <a:prstGeom prst="rect">
            <a:avLst/>
          </a:prstGeom>
          <a:noFill/>
        </p:spPr>
        <p:txBody>
          <a:bodyPr wrap="square" rtlCol="0">
            <a:spAutoFit/>
          </a:bodyPr>
          <a:lstStyle/>
          <a:p>
            <a:pPr algn="ctr"/>
            <a:r>
              <a:rPr lang="en-GB" sz="4000" dirty="0" smtClean="0">
                <a:latin typeface="Arial" panose="020B0604020202020204" pitchFamily="34" charset="0"/>
                <a:cs typeface="Arial" panose="020B0604020202020204" pitchFamily="34" charset="0"/>
              </a:rPr>
              <a:t>Discuss…</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9755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628650" y="365127"/>
            <a:ext cx="7886700" cy="759617"/>
          </a:xfrm>
        </p:spPr>
        <p:txBody>
          <a:bodyPr>
            <a:noAutofit/>
          </a:bodyPr>
          <a:lstStyle/>
          <a:p>
            <a:pPr algn="ctr"/>
            <a:r>
              <a:rPr lang="en-GB" altLang="en-US" sz="4000" b="1" dirty="0">
                <a:latin typeface="Arial" panose="020B0604020202020204" pitchFamily="34" charset="0"/>
              </a:rPr>
              <a:t>Poor vocabulary at 5 years</a:t>
            </a:r>
            <a:endParaRPr lang="en-GB" altLang="en-US" sz="4000" b="1" i="1" dirty="0"/>
          </a:p>
        </p:txBody>
      </p:sp>
      <p:sp>
        <p:nvSpPr>
          <p:cNvPr id="33796" name="Content Placeholder 3"/>
          <p:cNvSpPr>
            <a:spLocks noGrp="1"/>
          </p:cNvSpPr>
          <p:nvPr>
            <p:ph sz="half" idx="2"/>
          </p:nvPr>
        </p:nvSpPr>
        <p:spPr>
          <a:xfrm>
            <a:off x="395536" y="1412776"/>
            <a:ext cx="8596064" cy="4608512"/>
          </a:xfrm>
        </p:spPr>
        <p:txBody>
          <a:bodyPr>
            <a:noAutofit/>
          </a:bodyPr>
          <a:lstStyle/>
          <a:p>
            <a:pPr eaLnBrk="1" hangingPunct="1">
              <a:lnSpc>
                <a:spcPct val="150000"/>
              </a:lnSpc>
            </a:pPr>
            <a:r>
              <a:rPr lang="en-GB" altLang="en-US" sz="2400" dirty="0">
                <a:latin typeface="Arial" panose="020B0604020202020204" pitchFamily="34" charset="0"/>
                <a:cs typeface="Arial" panose="020B0604020202020204" pitchFamily="34" charset="0"/>
              </a:rPr>
              <a:t>6 times less likely to reach expected standard of English at age 11;</a:t>
            </a:r>
          </a:p>
          <a:p>
            <a:pPr eaLnBrk="1" hangingPunct="1">
              <a:lnSpc>
                <a:spcPct val="150000"/>
              </a:lnSpc>
            </a:pPr>
            <a:r>
              <a:rPr lang="en-GB" altLang="en-US" sz="2400" dirty="0">
                <a:latin typeface="Arial" panose="020B0604020202020204" pitchFamily="34" charset="0"/>
                <a:cs typeface="Arial" panose="020B0604020202020204" pitchFamily="34" charset="0"/>
              </a:rPr>
              <a:t>10 less likely to achieve expected level in Maths;</a:t>
            </a:r>
          </a:p>
          <a:p>
            <a:pPr eaLnBrk="1" hangingPunct="1">
              <a:lnSpc>
                <a:spcPct val="150000"/>
              </a:lnSpc>
            </a:pPr>
            <a:r>
              <a:rPr lang="en-GB" altLang="en-US" sz="2400" dirty="0">
                <a:latin typeface="Arial" panose="020B0604020202020204" pitchFamily="34" charset="0"/>
                <a:cs typeface="Arial" panose="020B0604020202020204" pitchFamily="34" charset="0"/>
              </a:rPr>
              <a:t>More than twice as likely to be unemployed  at 34 years;</a:t>
            </a:r>
          </a:p>
          <a:p>
            <a:pPr eaLnBrk="1" hangingPunct="1">
              <a:lnSpc>
                <a:spcPct val="150000"/>
              </a:lnSpc>
            </a:pPr>
            <a:r>
              <a:rPr lang="en-GB" altLang="en-US" sz="2400" dirty="0">
                <a:latin typeface="Arial" panose="020B0604020202020204" pitchFamily="34" charset="0"/>
                <a:cs typeface="Arial" panose="020B0604020202020204" pitchFamily="34" charset="0"/>
              </a:rPr>
              <a:t>Twice as likely to have mental health difficulties.</a:t>
            </a:r>
          </a:p>
        </p:txBody>
      </p:sp>
    </p:spTree>
    <p:extLst>
      <p:ext uri="{BB962C8B-B14F-4D97-AF65-F5344CB8AC3E}">
        <p14:creationId xmlns:p14="http://schemas.microsoft.com/office/powerpoint/2010/main" val="4410726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628650" y="365127"/>
            <a:ext cx="7886700" cy="759617"/>
          </a:xfrm>
        </p:spPr>
        <p:txBody>
          <a:bodyPr>
            <a:noAutofit/>
          </a:bodyPr>
          <a:lstStyle/>
          <a:p>
            <a:pPr algn="ctr"/>
            <a:r>
              <a:rPr lang="en-GB" altLang="en-US" sz="4000" b="1" dirty="0">
                <a:latin typeface="Arial" panose="020B0604020202020204" pitchFamily="34" charset="0"/>
              </a:rPr>
              <a:t>Attitudes towards oracy</a:t>
            </a:r>
            <a:endParaRPr lang="en-GB" altLang="en-US" sz="4000" b="1" i="1" dirty="0"/>
          </a:p>
        </p:txBody>
      </p:sp>
      <p:sp>
        <p:nvSpPr>
          <p:cNvPr id="33795" name="Content Placeholder 2"/>
          <p:cNvSpPr>
            <a:spLocks noGrp="1"/>
          </p:cNvSpPr>
          <p:nvPr>
            <p:ph sz="half" idx="1"/>
          </p:nvPr>
        </p:nvSpPr>
        <p:spPr>
          <a:xfrm>
            <a:off x="214824" y="1556792"/>
            <a:ext cx="4392488" cy="3888780"/>
          </a:xfrm>
        </p:spPr>
        <p:txBody>
          <a:bodyPr>
            <a:noAutofit/>
          </a:bodyPr>
          <a:lstStyle/>
          <a:p>
            <a:pPr marL="0" indent="0">
              <a:lnSpc>
                <a:spcPct val="150000"/>
              </a:lnSpc>
              <a:buNone/>
            </a:pPr>
            <a:r>
              <a:rPr lang="en-GB" altLang="en-US" sz="3200" i="1" dirty="0">
                <a:latin typeface="Arial" panose="020B0604020202020204" pitchFamily="34" charset="0"/>
                <a:cs typeface="Arial" panose="020B0604020202020204" pitchFamily="34" charset="0"/>
              </a:rPr>
              <a:t>“oracy has a low status, while acquiring the written code is far more visible as an outcome of schooling”</a:t>
            </a:r>
          </a:p>
          <a:p>
            <a:pPr marL="0" indent="0" algn="r">
              <a:lnSpc>
                <a:spcPct val="150000"/>
              </a:lnSpc>
              <a:buNone/>
            </a:pPr>
            <a:r>
              <a:rPr lang="en-GB" altLang="en-US" sz="1600" dirty="0">
                <a:latin typeface="Arial" panose="020B0604020202020204" pitchFamily="34" charset="0"/>
                <a:cs typeface="Arial" panose="020B0604020202020204" pitchFamily="34" charset="0"/>
              </a:rPr>
              <a:t>(</a:t>
            </a:r>
            <a:r>
              <a:rPr lang="en-GB" altLang="en-US" sz="1600" dirty="0" err="1">
                <a:latin typeface="Arial" panose="020B0604020202020204" pitchFamily="34" charset="0"/>
                <a:cs typeface="Arial" panose="020B0604020202020204" pitchFamily="34" charset="0"/>
              </a:rPr>
              <a:t>Kaldahl</a:t>
            </a:r>
            <a:r>
              <a:rPr lang="en-GB" altLang="en-US" sz="1600" dirty="0">
                <a:latin typeface="Arial" panose="020B0604020202020204" pitchFamily="34" charset="0"/>
                <a:cs typeface="Arial" panose="020B0604020202020204" pitchFamily="34" charset="0"/>
              </a:rPr>
              <a:t> </a:t>
            </a:r>
            <a:r>
              <a:rPr lang="en-GB" altLang="en-US" sz="1600" i="1" dirty="0">
                <a:latin typeface="Arial" panose="020B0604020202020204" pitchFamily="34" charset="0"/>
                <a:cs typeface="Arial" panose="020B0604020202020204" pitchFamily="34" charset="0"/>
              </a:rPr>
              <a:t>et al</a:t>
            </a:r>
            <a:r>
              <a:rPr lang="en-GB" altLang="en-US" sz="1600" dirty="0">
                <a:latin typeface="Arial" panose="020B0604020202020204" pitchFamily="34" charset="0"/>
                <a:cs typeface="Arial" panose="020B0604020202020204" pitchFamily="34" charset="0"/>
              </a:rPr>
              <a:t>., 2019, p. 2</a:t>
            </a:r>
            <a:r>
              <a:rPr lang="en-GB" altLang="en-US" sz="1600" dirty="0"/>
              <a:t>)</a:t>
            </a:r>
          </a:p>
        </p:txBody>
      </p:sp>
      <p:sp>
        <p:nvSpPr>
          <p:cNvPr id="33796" name="Content Placeholder 3"/>
          <p:cNvSpPr>
            <a:spLocks noGrp="1"/>
          </p:cNvSpPr>
          <p:nvPr>
            <p:ph sz="half" idx="2"/>
          </p:nvPr>
        </p:nvSpPr>
        <p:spPr>
          <a:xfrm>
            <a:off x="4932040" y="1412776"/>
            <a:ext cx="4104456" cy="4680520"/>
          </a:xfrm>
        </p:spPr>
        <p:txBody>
          <a:bodyPr>
            <a:noAutofit/>
          </a:bodyPr>
          <a:lstStyle/>
          <a:p>
            <a:pPr eaLnBrk="1" hangingPunct="1">
              <a:lnSpc>
                <a:spcPct val="150000"/>
              </a:lnSpc>
            </a:pPr>
            <a:r>
              <a:rPr lang="en-GB" altLang="en-US" sz="2400" dirty="0" smtClean="0">
                <a:latin typeface="Arial" panose="020B0604020202020204" pitchFamily="34" charset="0"/>
                <a:cs typeface="Arial" panose="020B0604020202020204" pitchFamily="34" charset="0"/>
              </a:rPr>
              <a:t>Teachers</a:t>
            </a:r>
            <a:r>
              <a:rPr lang="en-GB" altLang="en-US" sz="2400" dirty="0">
                <a:latin typeface="Arial" panose="020B0604020202020204" pitchFamily="34" charset="0"/>
                <a:cs typeface="Arial" panose="020B0604020202020204" pitchFamily="34" charset="0"/>
              </a:rPr>
              <a:t>, parents and inspectors often consider written work as the only “real” work, while talk is primarily viewed as supportive for these skills.</a:t>
            </a:r>
          </a:p>
        </p:txBody>
      </p:sp>
    </p:spTree>
    <p:extLst>
      <p:ext uri="{BB962C8B-B14F-4D97-AF65-F5344CB8AC3E}">
        <p14:creationId xmlns:p14="http://schemas.microsoft.com/office/powerpoint/2010/main" val="39918278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79512" y="365127"/>
            <a:ext cx="8335838" cy="759617"/>
          </a:xfrm>
        </p:spPr>
        <p:txBody>
          <a:bodyPr>
            <a:noAutofit/>
          </a:bodyPr>
          <a:lstStyle/>
          <a:p>
            <a:pPr algn="ctr"/>
            <a:r>
              <a:rPr lang="en-GB" altLang="en-US" sz="4000" b="1" dirty="0">
                <a:latin typeface="Arial" panose="020B0604020202020204" pitchFamily="34" charset="0"/>
              </a:rPr>
              <a:t>‘</a:t>
            </a:r>
            <a:r>
              <a:rPr lang="en-GB" altLang="en-US" sz="4000" b="1" i="1" dirty="0">
                <a:latin typeface="Arial" panose="020B0604020202020204" pitchFamily="34" charset="0"/>
              </a:rPr>
              <a:t>Silence is not golden’ </a:t>
            </a:r>
            <a:r>
              <a:rPr lang="en-GB" altLang="en-US" sz="2800" b="1" dirty="0">
                <a:latin typeface="Arial" panose="020B0604020202020204" pitchFamily="34" charset="0"/>
              </a:rPr>
              <a:t>(Lodge, 2020)</a:t>
            </a:r>
            <a:endParaRPr lang="en-GB" altLang="en-US" sz="2800" b="1" i="1" dirty="0">
              <a:solidFill>
                <a:srgbClr val="0000FF"/>
              </a:solidFill>
            </a:endParaRPr>
          </a:p>
        </p:txBody>
      </p:sp>
      <p:sp>
        <p:nvSpPr>
          <p:cNvPr id="33795" name="Content Placeholder 2"/>
          <p:cNvSpPr>
            <a:spLocks noGrp="1"/>
          </p:cNvSpPr>
          <p:nvPr>
            <p:ph sz="half" idx="1"/>
          </p:nvPr>
        </p:nvSpPr>
        <p:spPr>
          <a:xfrm>
            <a:off x="179512" y="1412776"/>
            <a:ext cx="8712968" cy="4176812"/>
          </a:xfrm>
        </p:spPr>
        <p:txBody>
          <a:bodyPr>
            <a:noAutofit/>
          </a:bodyPr>
          <a:lstStyle/>
          <a:p>
            <a:pPr>
              <a:lnSpc>
                <a:spcPct val="150000"/>
              </a:lnSpc>
            </a:pPr>
            <a:r>
              <a:rPr lang="en-GB" altLang="en-US" sz="2000" dirty="0">
                <a:latin typeface="Arial" panose="020B0604020202020204" pitchFamily="34" charset="0"/>
                <a:cs typeface="Arial" panose="020B0604020202020204" pitchFamily="34" charset="0"/>
              </a:rPr>
              <a:t>Silence is becoming the norm;</a:t>
            </a:r>
          </a:p>
          <a:p>
            <a:pPr>
              <a:lnSpc>
                <a:spcPct val="150000"/>
              </a:lnSpc>
            </a:pPr>
            <a:r>
              <a:rPr lang="en-GB" altLang="en-US" sz="2000" dirty="0">
                <a:latin typeface="Arial" panose="020B0604020202020204" pitchFamily="34" charset="0"/>
                <a:cs typeface="Arial" panose="020B0604020202020204" pitchFamily="34" charset="0"/>
              </a:rPr>
              <a:t>Children unable to express:</a:t>
            </a:r>
          </a:p>
          <a:p>
            <a:pPr>
              <a:lnSpc>
                <a:spcPct val="150000"/>
              </a:lnSpc>
              <a:buFontTx/>
              <a:buChar char="-"/>
            </a:pPr>
            <a:r>
              <a:rPr lang="en-GB" altLang="en-US" sz="2000" dirty="0">
                <a:latin typeface="Arial" panose="020B0604020202020204" pitchFamily="34" charset="0"/>
                <a:cs typeface="Arial" panose="020B0604020202020204" pitchFamily="34" charset="0"/>
              </a:rPr>
              <a:t>Thoughts;</a:t>
            </a:r>
          </a:p>
          <a:p>
            <a:pPr>
              <a:lnSpc>
                <a:spcPct val="150000"/>
              </a:lnSpc>
              <a:buFontTx/>
              <a:buChar char="-"/>
            </a:pPr>
            <a:r>
              <a:rPr lang="en-GB" altLang="en-US" sz="2000" dirty="0">
                <a:latin typeface="Arial" panose="020B0604020202020204" pitchFamily="34" charset="0"/>
                <a:cs typeface="Arial" panose="020B0604020202020204" pitchFamily="34" charset="0"/>
              </a:rPr>
              <a:t>Feelings;</a:t>
            </a:r>
          </a:p>
          <a:p>
            <a:pPr>
              <a:lnSpc>
                <a:spcPct val="150000"/>
              </a:lnSpc>
              <a:buFontTx/>
              <a:buChar char="-"/>
            </a:pPr>
            <a:r>
              <a:rPr lang="en-GB" altLang="en-US" sz="2000" dirty="0">
                <a:latin typeface="Arial" panose="020B0604020202020204" pitchFamily="34" charset="0"/>
                <a:cs typeface="Arial" panose="020B0604020202020204" pitchFamily="34" charset="0"/>
              </a:rPr>
              <a:t>Opinions</a:t>
            </a:r>
            <a:r>
              <a:rPr lang="en-GB" altLang="en-US" sz="2000" dirty="0" smtClean="0">
                <a:latin typeface="Arial" panose="020B0604020202020204" pitchFamily="34" charset="0"/>
                <a:cs typeface="Arial" panose="020B0604020202020204" pitchFamily="34" charset="0"/>
              </a:rPr>
              <a:t>;</a:t>
            </a:r>
          </a:p>
          <a:p>
            <a:pPr>
              <a:lnSpc>
                <a:spcPct val="150000"/>
              </a:lnSpc>
            </a:pPr>
            <a:r>
              <a:rPr lang="en-GB" altLang="en-US" sz="2000" dirty="0">
                <a:latin typeface="Arial" panose="020B0604020202020204" pitchFamily="34" charset="0"/>
                <a:cs typeface="Arial" panose="020B0604020202020204" pitchFamily="34" charset="0"/>
              </a:rPr>
              <a:t>Too many children locked in ‘semi-silence’;</a:t>
            </a:r>
          </a:p>
          <a:p>
            <a:pPr>
              <a:lnSpc>
                <a:spcPct val="150000"/>
              </a:lnSpc>
            </a:pPr>
            <a:r>
              <a:rPr lang="en-GB" altLang="en-US" sz="2000" dirty="0" err="1">
                <a:latin typeface="Arial" panose="020B0604020202020204" pitchFamily="34" charset="0"/>
                <a:cs typeface="Arial" panose="020B0604020202020204" pitchFamily="34" charset="0"/>
              </a:rPr>
              <a:t>Oracy</a:t>
            </a:r>
            <a:r>
              <a:rPr lang="en-GB" altLang="en-US" sz="2000" dirty="0">
                <a:latin typeface="Arial" panose="020B0604020202020204" pitchFamily="34" charset="0"/>
                <a:cs typeface="Arial" panose="020B0604020202020204" pitchFamily="34" charset="0"/>
              </a:rPr>
              <a:t> is often neglected.</a:t>
            </a:r>
          </a:p>
          <a:p>
            <a:pPr marL="0" indent="0">
              <a:buNone/>
            </a:pPr>
            <a:endParaRPr lang="en-GB" altLang="en-US" dirty="0">
              <a:latin typeface="Arial" panose="020B0604020202020204" pitchFamily="34" charset="0"/>
              <a:cs typeface="Arial" panose="020B0604020202020204" pitchFamily="34" charset="0"/>
            </a:endParaRPr>
          </a:p>
          <a:p>
            <a:pPr marL="0" indent="0">
              <a:buNone/>
            </a:pPr>
            <a:endParaRPr lang="en-GB" altLang="en-US" dirty="0">
              <a:latin typeface="Arial" panose="020B0604020202020204" pitchFamily="34" charset="0"/>
              <a:cs typeface="Arial" panose="020B0604020202020204" pitchFamily="34" charset="0"/>
            </a:endParaRPr>
          </a:p>
          <a:p>
            <a:pPr marL="0" indent="0" algn="r">
              <a:buNone/>
            </a:pPr>
            <a:endParaRPr lang="en-GB" altLang="en-US" sz="1600" dirty="0"/>
          </a:p>
        </p:txBody>
      </p:sp>
      <p:pic>
        <p:nvPicPr>
          <p:cNvPr id="2" name="Picture 1"/>
          <p:cNvPicPr>
            <a:picLocks noChangeAspect="1"/>
          </p:cNvPicPr>
          <p:nvPr/>
        </p:nvPicPr>
        <p:blipFill>
          <a:blip r:embed="rId3"/>
          <a:stretch>
            <a:fillRect/>
          </a:stretch>
        </p:blipFill>
        <p:spPr>
          <a:xfrm>
            <a:off x="5292080" y="1772816"/>
            <a:ext cx="3636252" cy="3168352"/>
          </a:xfrm>
          <a:prstGeom prst="rect">
            <a:avLst/>
          </a:prstGeom>
        </p:spPr>
      </p:pic>
    </p:spTree>
    <p:extLst>
      <p:ext uri="{BB962C8B-B14F-4D97-AF65-F5344CB8AC3E}">
        <p14:creationId xmlns:p14="http://schemas.microsoft.com/office/powerpoint/2010/main" val="32485478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628650" y="404665"/>
            <a:ext cx="7886700" cy="936104"/>
          </a:xfrm>
        </p:spPr>
        <p:txBody>
          <a:bodyPr>
            <a:noAutofit/>
          </a:bodyPr>
          <a:lstStyle/>
          <a:p>
            <a:pPr algn="ctr"/>
            <a:r>
              <a:rPr lang="en-GB" altLang="en-US" sz="4000" b="1" dirty="0">
                <a:latin typeface="Arial" panose="020B0604020202020204" pitchFamily="34" charset="0"/>
              </a:rPr>
              <a:t>Opportunities to promote oracy</a:t>
            </a:r>
            <a:endParaRPr lang="en-GB" altLang="en-US" sz="4000" b="1" i="1" dirty="0"/>
          </a:p>
        </p:txBody>
      </p:sp>
      <p:sp>
        <p:nvSpPr>
          <p:cNvPr id="33795" name="Content Placeholder 2"/>
          <p:cNvSpPr>
            <a:spLocks noGrp="1"/>
          </p:cNvSpPr>
          <p:nvPr>
            <p:ph sz="half" idx="1"/>
          </p:nvPr>
        </p:nvSpPr>
        <p:spPr>
          <a:xfrm>
            <a:off x="354360" y="1628800"/>
            <a:ext cx="8435280" cy="3672756"/>
          </a:xfrm>
        </p:spPr>
        <p:txBody>
          <a:bodyPr>
            <a:normAutofit fontScale="70000" lnSpcReduction="20000"/>
          </a:bodyPr>
          <a:lstStyle/>
          <a:p>
            <a:pPr>
              <a:lnSpc>
                <a:spcPct val="150000"/>
              </a:lnSpc>
            </a:pPr>
            <a:r>
              <a:rPr lang="en-GB" altLang="en-US" sz="3200" dirty="0">
                <a:latin typeface="Arial" panose="020B0604020202020204" pitchFamily="34" charset="0"/>
                <a:cs typeface="Arial" panose="020B0604020202020204" pitchFamily="34" charset="0"/>
              </a:rPr>
              <a:t>Taking turns;</a:t>
            </a:r>
          </a:p>
          <a:p>
            <a:pPr>
              <a:lnSpc>
                <a:spcPct val="150000"/>
              </a:lnSpc>
            </a:pPr>
            <a:r>
              <a:rPr lang="en-GB" altLang="en-US" sz="3200" dirty="0">
                <a:latin typeface="Arial" panose="020B0604020202020204" pitchFamily="34" charset="0"/>
                <a:cs typeface="Arial" panose="020B0604020202020204" pitchFamily="34" charset="0"/>
              </a:rPr>
              <a:t>Questioning and answering;</a:t>
            </a:r>
          </a:p>
          <a:p>
            <a:pPr>
              <a:lnSpc>
                <a:spcPct val="150000"/>
              </a:lnSpc>
            </a:pPr>
            <a:r>
              <a:rPr lang="en-GB" altLang="en-US" sz="3200" dirty="0">
                <a:latin typeface="Arial" panose="020B0604020202020204" pitchFamily="34" charset="0"/>
                <a:cs typeface="Arial" panose="020B0604020202020204" pitchFamily="34" charset="0"/>
              </a:rPr>
              <a:t>Greeting and responding</a:t>
            </a:r>
            <a:r>
              <a:rPr lang="en-GB" altLang="en-US" sz="3200" dirty="0" smtClean="0">
                <a:latin typeface="Arial" panose="020B0604020202020204" pitchFamily="34" charset="0"/>
                <a:cs typeface="Arial" panose="020B0604020202020204" pitchFamily="34" charset="0"/>
              </a:rPr>
              <a:t>;</a:t>
            </a:r>
          </a:p>
          <a:p>
            <a:pPr>
              <a:lnSpc>
                <a:spcPct val="150000"/>
              </a:lnSpc>
            </a:pPr>
            <a:r>
              <a:rPr lang="en-GB" altLang="en-US" sz="3200" dirty="0">
                <a:latin typeface="Arial" panose="020B0604020202020204" pitchFamily="34" charset="0"/>
                <a:cs typeface="Arial" panose="020B0604020202020204" pitchFamily="34" charset="0"/>
              </a:rPr>
              <a:t>Non-verbal cues;</a:t>
            </a:r>
          </a:p>
          <a:p>
            <a:pPr>
              <a:lnSpc>
                <a:spcPct val="150000"/>
              </a:lnSpc>
            </a:pPr>
            <a:r>
              <a:rPr lang="en-GB" altLang="en-US" sz="3200" dirty="0">
                <a:latin typeface="Arial" panose="020B0604020202020204" pitchFamily="34" charset="0"/>
                <a:cs typeface="Arial" panose="020B0604020202020204" pitchFamily="34" charset="0"/>
              </a:rPr>
              <a:t>How to listen;</a:t>
            </a:r>
          </a:p>
          <a:p>
            <a:pPr>
              <a:lnSpc>
                <a:spcPct val="150000"/>
              </a:lnSpc>
            </a:pPr>
            <a:r>
              <a:rPr lang="en-GB" altLang="en-US" sz="3200" dirty="0">
                <a:latin typeface="Arial" panose="020B0604020202020204" pitchFamily="34" charset="0"/>
                <a:cs typeface="Arial" panose="020B0604020202020204" pitchFamily="34" charset="0"/>
              </a:rPr>
              <a:t>How to speak.</a:t>
            </a:r>
          </a:p>
          <a:p>
            <a:pPr eaLnBrk="1" hangingPunct="1"/>
            <a:endParaRPr lang="en-GB" altLang="en-US" sz="3200" b="1" dirty="0">
              <a:latin typeface="Arial" panose="020B0604020202020204" pitchFamily="34" charset="0"/>
              <a:cs typeface="Arial" panose="020B0604020202020204" pitchFamily="34" charset="0"/>
            </a:endParaRPr>
          </a:p>
        </p:txBody>
      </p:sp>
      <p:pic>
        <p:nvPicPr>
          <p:cNvPr id="2050" name="Picture 2" descr="Oracy Assembly | Teaching Resour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8206" y="1844824"/>
            <a:ext cx="3756720" cy="28175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5654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a:bodyPr>
          <a:lstStyle/>
          <a:p>
            <a:pPr algn="ctr"/>
            <a:r>
              <a:rPr lang="en-GB" altLang="en-US" sz="3600" b="1" dirty="0">
                <a:latin typeface="Arial" panose="020B0604020202020204" pitchFamily="34" charset="0"/>
              </a:rPr>
              <a:t>Practising when conversing</a:t>
            </a:r>
            <a:endParaRPr lang="en-GB" altLang="en-US" sz="3600" b="1" i="1" dirty="0"/>
          </a:p>
        </p:txBody>
      </p:sp>
      <p:sp>
        <p:nvSpPr>
          <p:cNvPr id="3" name="TextBox 2"/>
          <p:cNvSpPr txBox="1"/>
          <p:nvPr/>
        </p:nvSpPr>
        <p:spPr>
          <a:xfrm flipH="1">
            <a:off x="4805114" y="2708920"/>
            <a:ext cx="4159374" cy="954107"/>
          </a:xfrm>
          <a:prstGeom prst="rect">
            <a:avLst/>
          </a:prstGeom>
          <a:noFill/>
        </p:spPr>
        <p:txBody>
          <a:bodyPr wrap="square" rtlCol="0">
            <a:spAutoFit/>
          </a:bodyPr>
          <a:lstStyle/>
          <a:p>
            <a:endParaRPr lang="en-GB" sz="2800" dirty="0">
              <a:latin typeface="Arial" panose="020B0604020202020204" pitchFamily="34" charset="0"/>
            </a:endParaRPr>
          </a:p>
          <a:p>
            <a:r>
              <a:rPr lang="en-GB" sz="2800" dirty="0">
                <a:latin typeface="Arial" panose="020B0604020202020204" pitchFamily="34" charset="0"/>
              </a:rPr>
              <a:t>What is happening here?</a:t>
            </a:r>
          </a:p>
        </p:txBody>
      </p:sp>
      <p:pic>
        <p:nvPicPr>
          <p:cNvPr id="12" name="Content Placeholder 11">
            <a:extLst>
              <a:ext uri="{FF2B5EF4-FFF2-40B4-BE49-F238E27FC236}">
                <a16:creationId xmlns:a16="http://schemas.microsoft.com/office/drawing/2014/main" id="{3934EBB5-20A7-F5C8-386C-23EF04192037}"/>
              </a:ext>
            </a:extLst>
          </p:cNvPr>
          <p:cNvPicPr>
            <a:picLocks noGrp="1" noChangeAspect="1"/>
          </p:cNvPicPr>
          <p:nvPr>
            <p:ph sz="half" idx="1"/>
          </p:nvPr>
        </p:nvPicPr>
        <p:blipFill>
          <a:blip r:embed="rId3"/>
          <a:stretch>
            <a:fillRect/>
          </a:stretch>
        </p:blipFill>
        <p:spPr>
          <a:xfrm>
            <a:off x="467544" y="1844824"/>
            <a:ext cx="4104456" cy="3600400"/>
          </a:xfrm>
          <a:prstGeom prst="rect">
            <a:avLst/>
          </a:prstGeom>
        </p:spPr>
      </p:pic>
    </p:spTree>
    <p:extLst>
      <p:ext uri="{BB962C8B-B14F-4D97-AF65-F5344CB8AC3E}">
        <p14:creationId xmlns:p14="http://schemas.microsoft.com/office/powerpoint/2010/main" val="10626066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a:bodyPr>
          <a:lstStyle/>
          <a:p>
            <a:pPr algn="ctr"/>
            <a:r>
              <a:rPr lang="en-GB" altLang="en-US" sz="4000" b="1" dirty="0">
                <a:latin typeface="Arial" panose="020B0604020202020204" pitchFamily="34" charset="0"/>
              </a:rPr>
              <a:t>Collaborative work</a:t>
            </a:r>
            <a:endParaRPr lang="en-GB" altLang="en-US" sz="4000" b="1" i="1" dirty="0"/>
          </a:p>
        </p:txBody>
      </p:sp>
      <p:sp>
        <p:nvSpPr>
          <p:cNvPr id="33795" name="Content Placeholder 2"/>
          <p:cNvSpPr>
            <a:spLocks noGrp="1"/>
          </p:cNvSpPr>
          <p:nvPr>
            <p:ph sz="half" idx="1"/>
          </p:nvPr>
        </p:nvSpPr>
        <p:spPr>
          <a:xfrm>
            <a:off x="457200" y="2420888"/>
            <a:ext cx="4038600" cy="3168700"/>
          </a:xfrm>
        </p:spPr>
        <p:txBody>
          <a:bodyPr>
            <a:normAutofit/>
          </a:bodyPr>
          <a:lstStyle/>
          <a:p>
            <a:pPr marL="0" indent="0" eaLnBrk="1" hangingPunct="1">
              <a:buNone/>
            </a:pPr>
            <a:endParaRPr lang="en-GB" altLang="en-US" dirty="0">
              <a:latin typeface="Arial" panose="020B0604020202020204" pitchFamily="34" charset="0"/>
              <a:cs typeface="Arial" panose="020B0604020202020204" pitchFamily="34" charset="0"/>
            </a:endParaRPr>
          </a:p>
          <a:p>
            <a:pPr eaLnBrk="1" hangingPunct="1"/>
            <a:r>
              <a:rPr lang="en-GB" altLang="en-US" dirty="0">
                <a:latin typeface="Arial" panose="020B0604020202020204" pitchFamily="34" charset="0"/>
                <a:cs typeface="Arial" panose="020B0604020202020204" pitchFamily="34" charset="0"/>
              </a:rPr>
              <a:t>And here?</a:t>
            </a:r>
          </a:p>
        </p:txBody>
      </p:sp>
      <p:pic>
        <p:nvPicPr>
          <p:cNvPr id="3" name="Picture 2">
            <a:extLst>
              <a:ext uri="{FF2B5EF4-FFF2-40B4-BE49-F238E27FC236}">
                <a16:creationId xmlns:a16="http://schemas.microsoft.com/office/drawing/2014/main" id="{F85C68E9-0CC5-39AB-03A3-C52BBD92F18F}"/>
              </a:ext>
            </a:extLst>
          </p:cNvPr>
          <p:cNvPicPr>
            <a:picLocks noChangeAspect="1"/>
          </p:cNvPicPr>
          <p:nvPr/>
        </p:nvPicPr>
        <p:blipFill>
          <a:blip r:embed="rId3"/>
          <a:stretch>
            <a:fillRect/>
          </a:stretch>
        </p:blipFill>
        <p:spPr>
          <a:xfrm>
            <a:off x="3563888" y="1832997"/>
            <a:ext cx="4951462" cy="3523793"/>
          </a:xfrm>
          <a:prstGeom prst="rect">
            <a:avLst/>
          </a:prstGeom>
        </p:spPr>
      </p:pic>
    </p:spTree>
    <p:extLst>
      <p:ext uri="{BB962C8B-B14F-4D97-AF65-F5344CB8AC3E}">
        <p14:creationId xmlns:p14="http://schemas.microsoft.com/office/powerpoint/2010/main" val="22119417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395536" y="457200"/>
            <a:ext cx="4752528" cy="539749"/>
          </a:xfrm>
        </p:spPr>
        <p:txBody>
          <a:bodyPr>
            <a:normAutofit fontScale="90000"/>
          </a:bodyPr>
          <a:lstStyle/>
          <a:p>
            <a:r>
              <a:rPr lang="en-GB" altLang="en-US" sz="4000" b="1" dirty="0">
                <a:latin typeface="Arial" panose="020B0604020202020204" pitchFamily="34" charset="0"/>
              </a:rPr>
              <a:t>Developing narrative</a:t>
            </a:r>
            <a:endParaRPr lang="en-GB" altLang="en-US" sz="4000" b="1" i="1" dirty="0"/>
          </a:p>
        </p:txBody>
      </p:sp>
      <p:sp>
        <p:nvSpPr>
          <p:cNvPr id="2" name="Content Placeholder 1"/>
          <p:cNvSpPr>
            <a:spLocks noGrp="1"/>
          </p:cNvSpPr>
          <p:nvPr>
            <p:ph idx="1"/>
          </p:nvPr>
        </p:nvSpPr>
        <p:spPr>
          <a:xfrm>
            <a:off x="3876914" y="1124744"/>
            <a:ext cx="5159582" cy="4736307"/>
          </a:xfrm>
        </p:spPr>
        <p:txBody>
          <a:bodyPr>
            <a:noAutofit/>
          </a:bodyPr>
          <a:lstStyle/>
          <a:p>
            <a:pPr marL="0" indent="0">
              <a:lnSpc>
                <a:spcPct val="150000"/>
              </a:lnSpc>
              <a:buNone/>
            </a:pPr>
            <a:r>
              <a:rPr lang="en-GB" sz="2000" dirty="0">
                <a:latin typeface="Arial" panose="020B0604020202020204" pitchFamily="34" charset="0"/>
                <a:cs typeface="Arial" panose="020B0604020202020204" pitchFamily="34" charset="0"/>
              </a:rPr>
              <a:t>Narrative skills are a complex and important part of communication:</a:t>
            </a:r>
          </a:p>
          <a:p>
            <a:pPr>
              <a:lnSpc>
                <a:spcPct val="150000"/>
              </a:lnSpc>
              <a:buFontTx/>
              <a:buChar char="-"/>
            </a:pPr>
            <a:r>
              <a:rPr lang="en-GB" sz="2000" dirty="0">
                <a:latin typeface="Arial" panose="020B0604020202020204" pitchFamily="34" charset="0"/>
                <a:cs typeface="Arial" panose="020B0604020202020204" pitchFamily="34" charset="0"/>
              </a:rPr>
              <a:t>re-tell events;</a:t>
            </a:r>
          </a:p>
          <a:p>
            <a:pPr>
              <a:lnSpc>
                <a:spcPct val="150000"/>
              </a:lnSpc>
              <a:buFontTx/>
              <a:buChar char="-"/>
            </a:pPr>
            <a:r>
              <a:rPr lang="en-GB" sz="2000" dirty="0">
                <a:latin typeface="Arial" panose="020B0604020202020204" pitchFamily="34" charset="0"/>
                <a:cs typeface="Arial" panose="020B0604020202020204" pitchFamily="34" charset="0"/>
              </a:rPr>
              <a:t>tell others about ourselves;</a:t>
            </a:r>
          </a:p>
          <a:p>
            <a:pPr>
              <a:lnSpc>
                <a:spcPct val="150000"/>
              </a:lnSpc>
              <a:buFontTx/>
              <a:buChar char="-"/>
            </a:pPr>
            <a:r>
              <a:rPr lang="en-GB" sz="2000" dirty="0">
                <a:latin typeface="Arial" panose="020B0604020202020204" pitchFamily="34" charset="0"/>
                <a:cs typeface="Arial" panose="020B0604020202020204" pitchFamily="34" charset="0"/>
              </a:rPr>
              <a:t>give instructions;</a:t>
            </a:r>
          </a:p>
          <a:p>
            <a:pPr>
              <a:lnSpc>
                <a:spcPct val="150000"/>
              </a:lnSpc>
              <a:buFontTx/>
              <a:buChar char="-"/>
            </a:pPr>
            <a:r>
              <a:rPr lang="en-GB" sz="2000" dirty="0">
                <a:latin typeface="Arial" panose="020B0604020202020204" pitchFamily="34" charset="0"/>
                <a:cs typeface="Arial" panose="020B0604020202020204" pitchFamily="34" charset="0"/>
              </a:rPr>
              <a:t>report  - persuade  - describe;</a:t>
            </a:r>
          </a:p>
          <a:p>
            <a:pPr>
              <a:lnSpc>
                <a:spcPct val="150000"/>
              </a:lnSpc>
              <a:buFontTx/>
              <a:buChar char="-"/>
            </a:pPr>
            <a:r>
              <a:rPr lang="en-GB" sz="2000" dirty="0">
                <a:latin typeface="Arial" panose="020B0604020202020204" pitchFamily="34" charset="0"/>
                <a:cs typeface="Arial" panose="020B0604020202020204" pitchFamily="34" charset="0"/>
              </a:rPr>
              <a:t>understand what we read;</a:t>
            </a:r>
          </a:p>
          <a:p>
            <a:pPr>
              <a:lnSpc>
                <a:spcPct val="150000"/>
              </a:lnSpc>
              <a:buFontTx/>
              <a:buChar char="-"/>
            </a:pPr>
            <a:r>
              <a:rPr lang="en-GB" sz="2000" dirty="0">
                <a:latin typeface="Arial" panose="020B0604020202020204" pitchFamily="34" charset="0"/>
                <a:cs typeface="Arial" panose="020B0604020202020204" pitchFamily="34" charset="0"/>
              </a:rPr>
              <a:t>entertain.</a:t>
            </a:r>
          </a:p>
        </p:txBody>
      </p:sp>
      <p:pic>
        <p:nvPicPr>
          <p:cNvPr id="3" name="Picture 2">
            <a:extLst>
              <a:ext uri="{FF2B5EF4-FFF2-40B4-BE49-F238E27FC236}">
                <a16:creationId xmlns:a16="http://schemas.microsoft.com/office/drawing/2014/main" id="{F052572C-DC42-5A9F-5DB7-345E3D0F527A}"/>
              </a:ext>
            </a:extLst>
          </p:cNvPr>
          <p:cNvPicPr>
            <a:picLocks noChangeAspect="1"/>
          </p:cNvPicPr>
          <p:nvPr/>
        </p:nvPicPr>
        <p:blipFill>
          <a:blip r:embed="rId3"/>
          <a:stretch>
            <a:fillRect/>
          </a:stretch>
        </p:blipFill>
        <p:spPr>
          <a:xfrm>
            <a:off x="251520" y="1124744"/>
            <a:ext cx="3384377" cy="4736307"/>
          </a:xfrm>
          <a:prstGeom prst="rect">
            <a:avLst/>
          </a:prstGeom>
        </p:spPr>
      </p:pic>
    </p:spTree>
    <p:extLst>
      <p:ext uri="{BB962C8B-B14F-4D97-AF65-F5344CB8AC3E}">
        <p14:creationId xmlns:p14="http://schemas.microsoft.com/office/powerpoint/2010/main" val="27626458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a:bodyPr>
          <a:lstStyle/>
          <a:p>
            <a:pPr algn="ctr"/>
            <a:r>
              <a:rPr lang="en-GB" altLang="en-US" sz="4000" b="1" dirty="0">
                <a:latin typeface="Arial" panose="020B0604020202020204" pitchFamily="34" charset="0"/>
              </a:rPr>
              <a:t>Enthusiasm and motivation</a:t>
            </a:r>
            <a:endParaRPr lang="en-GB" altLang="en-US" sz="4000" b="1" i="1" dirty="0"/>
          </a:p>
        </p:txBody>
      </p:sp>
      <p:pic>
        <p:nvPicPr>
          <p:cNvPr id="3" name="Content Placeholder 2"/>
          <p:cNvPicPr>
            <a:picLocks noGrp="1" noChangeAspect="1"/>
          </p:cNvPicPr>
          <p:nvPr>
            <p:ph sz="half" idx="2"/>
          </p:nvPr>
        </p:nvPicPr>
        <p:blipFill>
          <a:blip r:embed="rId3"/>
          <a:stretch>
            <a:fillRect/>
          </a:stretch>
        </p:blipFill>
        <p:spPr>
          <a:xfrm>
            <a:off x="4572000" y="1844825"/>
            <a:ext cx="4392488" cy="4032448"/>
          </a:xfrm>
          <a:prstGeom prst="rect">
            <a:avLst/>
          </a:prstGeom>
        </p:spPr>
      </p:pic>
      <p:pic>
        <p:nvPicPr>
          <p:cNvPr id="9" name="Content Placeholder 8">
            <a:extLst>
              <a:ext uri="{FF2B5EF4-FFF2-40B4-BE49-F238E27FC236}">
                <a16:creationId xmlns:a16="http://schemas.microsoft.com/office/drawing/2014/main" id="{E3A9B717-7C14-3B93-1734-6E76B40117C1}"/>
              </a:ext>
            </a:extLst>
          </p:cNvPr>
          <p:cNvPicPr>
            <a:picLocks noGrp="1" noChangeAspect="1"/>
          </p:cNvPicPr>
          <p:nvPr>
            <p:ph sz="half" idx="1"/>
          </p:nvPr>
        </p:nvPicPr>
        <p:blipFill>
          <a:blip r:embed="rId4"/>
          <a:stretch>
            <a:fillRect/>
          </a:stretch>
        </p:blipFill>
        <p:spPr>
          <a:xfrm>
            <a:off x="417792" y="1844825"/>
            <a:ext cx="3794167" cy="4032447"/>
          </a:xfrm>
          <a:prstGeom prst="rect">
            <a:avLst/>
          </a:prstGeom>
        </p:spPr>
      </p:pic>
    </p:spTree>
    <p:extLst>
      <p:ext uri="{BB962C8B-B14F-4D97-AF65-F5344CB8AC3E}">
        <p14:creationId xmlns:p14="http://schemas.microsoft.com/office/powerpoint/2010/main" val="1214223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Grp="1" noChangeArrowheads="1"/>
          </p:cNvSpPr>
          <p:nvPr>
            <p:ph type="title"/>
          </p:nvPr>
        </p:nvSpPr>
        <p:spPr/>
        <p:txBody>
          <a:bodyPr>
            <a:noAutofit/>
          </a:bodyPr>
          <a:lstStyle/>
          <a:p>
            <a:pPr algn="ctr" eaLnBrk="1" hangingPunct="1"/>
            <a:r>
              <a:rPr lang="cy-GB" altLang="en-US" b="1" dirty="0">
                <a:latin typeface="Arial" panose="020B0604020202020204" pitchFamily="34" charset="0"/>
              </a:rPr>
              <a:t>‘</a:t>
            </a:r>
            <a:r>
              <a:rPr lang="cy-GB" altLang="en-US" b="1" dirty="0" err="1">
                <a:latin typeface="Arial" panose="020B0604020202020204" pitchFamily="34" charset="0"/>
              </a:rPr>
              <a:t>Talking</a:t>
            </a:r>
            <a:r>
              <a:rPr lang="cy-GB" altLang="en-US" b="1" dirty="0">
                <a:latin typeface="Arial" panose="020B0604020202020204" pitchFamily="34" charset="0"/>
              </a:rPr>
              <a:t> </a:t>
            </a:r>
            <a:r>
              <a:rPr lang="cy-GB" altLang="en-US" b="1" dirty="0" err="1">
                <a:latin typeface="Arial" panose="020B0604020202020204" pitchFamily="34" charset="0"/>
              </a:rPr>
              <a:t>environments</a:t>
            </a:r>
            <a:r>
              <a:rPr lang="cy-GB" altLang="en-US" b="1" dirty="0">
                <a:latin typeface="Arial" panose="020B0604020202020204" pitchFamily="34" charset="0"/>
              </a:rPr>
              <a:t>’</a:t>
            </a:r>
          </a:p>
        </p:txBody>
      </p:sp>
      <p:sp>
        <p:nvSpPr>
          <p:cNvPr id="33796" name="Rectangle 6"/>
          <p:cNvSpPr>
            <a:spLocks noGrp="1" noChangeArrowheads="1"/>
          </p:cNvSpPr>
          <p:nvPr>
            <p:ph type="body" sz="half" idx="2"/>
          </p:nvPr>
        </p:nvSpPr>
        <p:spPr>
          <a:xfrm>
            <a:off x="462372" y="1690688"/>
            <a:ext cx="8219256" cy="4114576"/>
          </a:xfrm>
        </p:spPr>
        <p:txBody>
          <a:bodyPr>
            <a:normAutofit/>
          </a:bodyPr>
          <a:lstStyle/>
          <a:p>
            <a:pPr eaLnBrk="1" hangingPunct="1">
              <a:lnSpc>
                <a:spcPct val="150000"/>
              </a:lnSpc>
            </a:pPr>
            <a:r>
              <a:rPr lang="cy-GB" altLang="en-US" sz="3600" dirty="0" err="1">
                <a:latin typeface="Arial" panose="020B0604020202020204" pitchFamily="34" charset="0"/>
                <a:cs typeface="Arial" panose="020B0604020202020204" pitchFamily="34" charset="0"/>
              </a:rPr>
              <a:t>Children’s</a:t>
            </a:r>
            <a:r>
              <a:rPr lang="cy-GB" altLang="en-US" sz="3600" dirty="0">
                <a:latin typeface="Arial" panose="020B0604020202020204" pitchFamily="34" charset="0"/>
                <a:cs typeface="Arial" panose="020B0604020202020204" pitchFamily="34" charset="0"/>
              </a:rPr>
              <a:t> </a:t>
            </a:r>
            <a:r>
              <a:rPr lang="cy-GB" altLang="en-US" sz="3600" dirty="0" err="1">
                <a:latin typeface="Arial" panose="020B0604020202020204" pitchFamily="34" charset="0"/>
                <a:cs typeface="Arial" panose="020B0604020202020204" pitchFamily="34" charset="0"/>
              </a:rPr>
              <a:t>talk</a:t>
            </a:r>
            <a:r>
              <a:rPr lang="cy-GB" altLang="en-US" sz="3600" dirty="0">
                <a:latin typeface="Arial" panose="020B0604020202020204" pitchFamily="34" charset="0"/>
                <a:cs typeface="Arial" panose="020B0604020202020204" pitchFamily="34" charset="0"/>
              </a:rPr>
              <a:t> is </a:t>
            </a:r>
            <a:r>
              <a:rPr lang="cy-GB" altLang="en-US" sz="3600" dirty="0" err="1">
                <a:latin typeface="Arial" panose="020B0604020202020204" pitchFamily="34" charset="0"/>
                <a:cs typeface="Arial" panose="020B0604020202020204" pitchFamily="34" charset="0"/>
              </a:rPr>
              <a:t>nurtured</a:t>
            </a:r>
            <a:r>
              <a:rPr lang="cy-GB" altLang="en-US" sz="3600" dirty="0">
                <a:latin typeface="Arial" panose="020B0604020202020204" pitchFamily="34" charset="0"/>
                <a:cs typeface="Arial" panose="020B0604020202020204" pitchFamily="34" charset="0"/>
              </a:rPr>
              <a:t>;</a:t>
            </a:r>
          </a:p>
          <a:p>
            <a:pPr eaLnBrk="1" hangingPunct="1">
              <a:lnSpc>
                <a:spcPct val="150000"/>
              </a:lnSpc>
            </a:pPr>
            <a:r>
              <a:rPr lang="cy-GB" altLang="en-US" sz="3600" dirty="0">
                <a:latin typeface="Arial" panose="020B0604020202020204" pitchFamily="34" charset="0"/>
                <a:cs typeface="Arial" panose="020B0604020202020204" pitchFamily="34" charset="0"/>
              </a:rPr>
              <a:t>A </a:t>
            </a:r>
            <a:r>
              <a:rPr lang="cy-GB" altLang="en-US" sz="3600" dirty="0" err="1">
                <a:latin typeface="Arial" panose="020B0604020202020204" pitchFamily="34" charset="0"/>
                <a:cs typeface="Arial" panose="020B0604020202020204" pitchFamily="34" charset="0"/>
              </a:rPr>
              <a:t>culture</a:t>
            </a:r>
            <a:r>
              <a:rPr lang="cy-GB" altLang="en-US" sz="3600" dirty="0">
                <a:latin typeface="Arial" panose="020B0604020202020204" pitchFamily="34" charset="0"/>
                <a:cs typeface="Arial" panose="020B0604020202020204" pitchFamily="34" charset="0"/>
              </a:rPr>
              <a:t> </a:t>
            </a:r>
            <a:r>
              <a:rPr lang="cy-GB" altLang="en-US" sz="3600" dirty="0" err="1">
                <a:latin typeface="Arial" panose="020B0604020202020204" pitchFamily="34" charset="0"/>
                <a:cs typeface="Arial" panose="020B0604020202020204" pitchFamily="34" charset="0"/>
              </a:rPr>
              <a:t>where</a:t>
            </a:r>
            <a:r>
              <a:rPr lang="cy-GB" altLang="en-US" sz="3600" dirty="0">
                <a:latin typeface="Arial" panose="020B0604020202020204" pitchFamily="34" charset="0"/>
                <a:cs typeface="Arial" panose="020B0604020202020204" pitchFamily="34" charset="0"/>
              </a:rPr>
              <a:t> </a:t>
            </a:r>
            <a:r>
              <a:rPr lang="cy-GB" altLang="en-US" sz="3600" dirty="0" err="1">
                <a:latin typeface="Arial" panose="020B0604020202020204" pitchFamily="34" charset="0"/>
                <a:cs typeface="Arial" panose="020B0604020202020204" pitchFamily="34" charset="0"/>
              </a:rPr>
              <a:t>children</a:t>
            </a:r>
            <a:r>
              <a:rPr lang="cy-GB" altLang="en-US" sz="3600" dirty="0">
                <a:latin typeface="Arial" panose="020B0604020202020204" pitchFamily="34" charset="0"/>
                <a:cs typeface="Arial" panose="020B0604020202020204" pitchFamily="34" charset="0"/>
              </a:rPr>
              <a:t> </a:t>
            </a:r>
            <a:r>
              <a:rPr lang="cy-GB" altLang="en-US" sz="3600" dirty="0" err="1">
                <a:latin typeface="Arial" panose="020B0604020202020204" pitchFamily="34" charset="0"/>
                <a:cs typeface="Arial" panose="020B0604020202020204" pitchFamily="34" charset="0"/>
              </a:rPr>
              <a:t>talking</a:t>
            </a:r>
            <a:r>
              <a:rPr lang="cy-GB" altLang="en-US" sz="3600" dirty="0">
                <a:latin typeface="Arial" panose="020B0604020202020204" pitchFamily="34" charset="0"/>
                <a:cs typeface="Arial" panose="020B0604020202020204" pitchFamily="34" charset="0"/>
              </a:rPr>
              <a:t> and </a:t>
            </a:r>
            <a:r>
              <a:rPr lang="cy-GB" altLang="en-US" sz="3600" dirty="0" err="1">
                <a:latin typeface="Arial" panose="020B0604020202020204" pitchFamily="34" charset="0"/>
                <a:cs typeface="Arial" panose="020B0604020202020204" pitchFamily="34" charset="0"/>
              </a:rPr>
              <a:t>having</a:t>
            </a:r>
            <a:r>
              <a:rPr lang="cy-GB" altLang="en-US" sz="3600" dirty="0">
                <a:latin typeface="Arial" panose="020B0604020202020204" pitchFamily="34" charset="0"/>
                <a:cs typeface="Arial" panose="020B0604020202020204" pitchFamily="34" charset="0"/>
              </a:rPr>
              <a:t> </a:t>
            </a:r>
            <a:r>
              <a:rPr lang="cy-GB" altLang="en-US" sz="3600" dirty="0" err="1">
                <a:latin typeface="Arial" panose="020B0604020202020204" pitchFamily="34" charset="0"/>
                <a:cs typeface="Arial" panose="020B0604020202020204" pitchFamily="34" charset="0"/>
              </a:rPr>
              <a:t>conversations</a:t>
            </a:r>
            <a:r>
              <a:rPr lang="cy-GB" altLang="en-US" sz="3600" dirty="0">
                <a:latin typeface="Arial" panose="020B0604020202020204" pitchFamily="34" charset="0"/>
                <a:cs typeface="Arial" panose="020B0604020202020204" pitchFamily="34" charset="0"/>
              </a:rPr>
              <a:t> is </a:t>
            </a:r>
            <a:r>
              <a:rPr lang="cy-GB" altLang="en-US" sz="3600" dirty="0" err="1">
                <a:latin typeface="Arial" panose="020B0604020202020204" pitchFamily="34" charset="0"/>
                <a:cs typeface="Arial" panose="020B0604020202020204" pitchFamily="34" charset="0"/>
              </a:rPr>
              <a:t>highly</a:t>
            </a:r>
            <a:r>
              <a:rPr lang="cy-GB" altLang="en-US" sz="3600" dirty="0">
                <a:latin typeface="Arial" panose="020B0604020202020204" pitchFamily="34" charset="0"/>
                <a:cs typeface="Arial" panose="020B0604020202020204" pitchFamily="34" charset="0"/>
              </a:rPr>
              <a:t> </a:t>
            </a:r>
            <a:r>
              <a:rPr lang="cy-GB" altLang="en-US" sz="3600" dirty="0" err="1">
                <a:latin typeface="Arial" panose="020B0604020202020204" pitchFamily="34" charset="0"/>
                <a:cs typeface="Arial" panose="020B0604020202020204" pitchFamily="34" charset="0"/>
              </a:rPr>
              <a:t>valued</a:t>
            </a:r>
            <a:r>
              <a:rPr lang="cy-GB" altLang="en-US" sz="3600" dirty="0">
                <a:latin typeface="Arial" panose="020B0604020202020204" pitchFamily="34" charset="0"/>
                <a:cs typeface="Arial" panose="020B0604020202020204" pitchFamily="34" charset="0"/>
              </a:rPr>
              <a:t>;</a:t>
            </a:r>
          </a:p>
          <a:p>
            <a:pPr eaLnBrk="1" hangingPunct="1">
              <a:lnSpc>
                <a:spcPct val="150000"/>
              </a:lnSpc>
            </a:pPr>
            <a:r>
              <a:rPr lang="cy-GB" altLang="en-US" sz="3600" dirty="0" err="1">
                <a:latin typeface="Arial" panose="020B0604020202020204" pitchFamily="34" charset="0"/>
                <a:cs typeface="Arial" panose="020B0604020202020204" pitchFamily="34" charset="0"/>
              </a:rPr>
              <a:t>Adults</a:t>
            </a:r>
            <a:r>
              <a:rPr lang="cy-GB" altLang="en-US" sz="3600" dirty="0">
                <a:latin typeface="Arial" panose="020B0604020202020204" pitchFamily="34" charset="0"/>
                <a:cs typeface="Arial" panose="020B0604020202020204" pitchFamily="34" charset="0"/>
              </a:rPr>
              <a:t> model ‘</a:t>
            </a:r>
            <a:r>
              <a:rPr lang="cy-GB" altLang="en-US" sz="3600" dirty="0" err="1">
                <a:latin typeface="Arial" panose="020B0604020202020204" pitchFamily="34" charset="0"/>
                <a:cs typeface="Arial" panose="020B0604020202020204" pitchFamily="34" charset="0"/>
              </a:rPr>
              <a:t>quality</a:t>
            </a:r>
            <a:r>
              <a:rPr lang="cy-GB" altLang="en-US" sz="3600" dirty="0">
                <a:latin typeface="Arial" panose="020B0604020202020204" pitchFamily="34" charset="0"/>
                <a:cs typeface="Arial" panose="020B0604020202020204" pitchFamily="34" charset="0"/>
              </a:rPr>
              <a:t> </a:t>
            </a:r>
            <a:r>
              <a:rPr lang="cy-GB" altLang="en-US" sz="3600" dirty="0" err="1">
                <a:latin typeface="Arial" panose="020B0604020202020204" pitchFamily="34" charset="0"/>
                <a:cs typeface="Arial" panose="020B0604020202020204" pitchFamily="34" charset="0"/>
              </a:rPr>
              <a:t>talk</a:t>
            </a:r>
            <a:r>
              <a:rPr lang="cy-GB" altLang="en-US" sz="3600" dirty="0">
                <a:latin typeface="Arial" panose="020B0604020202020204" pitchFamily="34" charset="0"/>
                <a:cs typeface="Arial" panose="020B0604020202020204" pitchFamily="34" charset="0"/>
              </a:rPr>
              <a:t>’.</a:t>
            </a:r>
          </a:p>
          <a:p>
            <a:pPr marL="0" indent="0" algn="r" eaLnBrk="1" hangingPunct="1">
              <a:buNone/>
            </a:pPr>
            <a:r>
              <a:rPr lang="cy-GB" altLang="en-US" sz="2000" dirty="0">
                <a:latin typeface="Arial" panose="020B0604020202020204" pitchFamily="34" charset="0"/>
                <a:cs typeface="Arial" panose="020B0604020202020204" pitchFamily="34" charset="0"/>
              </a:rPr>
              <a:t>(</a:t>
            </a:r>
            <a:r>
              <a:rPr lang="cy-GB" altLang="en-US" sz="2000" dirty="0" err="1">
                <a:latin typeface="Arial" panose="020B0604020202020204" pitchFamily="34" charset="0"/>
                <a:cs typeface="Arial" panose="020B0604020202020204" pitchFamily="34" charset="0"/>
              </a:rPr>
              <a:t>Atwal</a:t>
            </a:r>
            <a:r>
              <a:rPr lang="cy-GB" altLang="en-US" sz="2000" dirty="0">
                <a:latin typeface="Arial" panose="020B0604020202020204" pitchFamily="34" charset="0"/>
                <a:cs typeface="Arial" panose="020B0604020202020204" pitchFamily="34" charset="0"/>
              </a:rPr>
              <a:t>, 2019)</a:t>
            </a:r>
          </a:p>
        </p:txBody>
      </p:sp>
    </p:spTree>
    <p:extLst>
      <p:ext uri="{BB962C8B-B14F-4D97-AF65-F5344CB8AC3E}">
        <p14:creationId xmlns:p14="http://schemas.microsoft.com/office/powerpoint/2010/main" val="10711066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Grp="1" noChangeArrowheads="1"/>
          </p:cNvSpPr>
          <p:nvPr>
            <p:ph type="title"/>
          </p:nvPr>
        </p:nvSpPr>
        <p:spPr>
          <a:xfrm>
            <a:off x="628650" y="365127"/>
            <a:ext cx="7886700" cy="687610"/>
          </a:xfrm>
        </p:spPr>
        <p:txBody>
          <a:bodyPr>
            <a:noAutofit/>
          </a:bodyPr>
          <a:lstStyle/>
          <a:p>
            <a:pPr algn="ctr" eaLnBrk="1" hangingPunct="1"/>
            <a:r>
              <a:rPr lang="cy-GB" altLang="en-US" sz="4000" b="1" dirty="0" err="1">
                <a:latin typeface="Arial" panose="020B0604020202020204" pitchFamily="34" charset="0"/>
              </a:rPr>
              <a:t>Small</a:t>
            </a:r>
            <a:r>
              <a:rPr lang="cy-GB" altLang="en-US" sz="4000" b="1" dirty="0">
                <a:latin typeface="Arial" panose="020B0604020202020204" pitchFamily="34" charset="0"/>
              </a:rPr>
              <a:t> </a:t>
            </a:r>
            <a:r>
              <a:rPr lang="cy-GB" altLang="en-US" sz="4000" b="1" dirty="0" err="1">
                <a:latin typeface="Arial" panose="020B0604020202020204" pitchFamily="34" charset="0"/>
              </a:rPr>
              <a:t>group</a:t>
            </a:r>
            <a:r>
              <a:rPr lang="cy-GB" altLang="en-US" sz="4000" b="1" dirty="0">
                <a:latin typeface="Arial" panose="020B0604020202020204" pitchFamily="34" charset="0"/>
              </a:rPr>
              <a:t> </a:t>
            </a:r>
            <a:r>
              <a:rPr lang="cy-GB" altLang="en-US" sz="4000" b="1" dirty="0" err="1">
                <a:latin typeface="Arial" panose="020B0604020202020204" pitchFamily="34" charset="0"/>
              </a:rPr>
              <a:t>discussion</a:t>
            </a:r>
            <a:endParaRPr lang="cy-GB" altLang="en-US" sz="4000" b="1" dirty="0">
              <a:latin typeface="Arial" panose="020B0604020202020204" pitchFamily="34" charset="0"/>
            </a:endParaRPr>
          </a:p>
        </p:txBody>
      </p:sp>
      <p:sp>
        <p:nvSpPr>
          <p:cNvPr id="33796" name="Rectangle 6"/>
          <p:cNvSpPr>
            <a:spLocks noGrp="1" noChangeArrowheads="1"/>
          </p:cNvSpPr>
          <p:nvPr>
            <p:ph type="body" sz="half" idx="2"/>
          </p:nvPr>
        </p:nvSpPr>
        <p:spPr>
          <a:xfrm>
            <a:off x="359532" y="1124744"/>
            <a:ext cx="8424936" cy="4608512"/>
          </a:xfrm>
        </p:spPr>
        <p:txBody>
          <a:bodyPr>
            <a:noAutofit/>
          </a:bodyPr>
          <a:lstStyle/>
          <a:p>
            <a:pPr marL="0" indent="0">
              <a:lnSpc>
                <a:spcPct val="150000"/>
              </a:lnSpc>
              <a:buNone/>
            </a:pPr>
            <a:r>
              <a:rPr lang="en-GB" sz="2400" b="1" dirty="0">
                <a:latin typeface="Arial" panose="020B0604020202020204" pitchFamily="34" charset="0"/>
                <a:cs typeface="Arial" panose="020B0604020202020204" pitchFamily="34" charset="0"/>
              </a:rPr>
              <a:t>Your experiences?</a:t>
            </a:r>
          </a:p>
          <a:p>
            <a:pPr marL="0" indent="0">
              <a:lnSpc>
                <a:spcPct val="150000"/>
              </a:lnSpc>
              <a:buNone/>
            </a:pPr>
            <a:r>
              <a:rPr lang="en-GB" sz="2000" dirty="0" smtClean="0">
                <a:latin typeface="Arial" panose="020B0604020202020204" pitchFamily="34" charset="0"/>
                <a:cs typeface="Arial" panose="020B0604020202020204" pitchFamily="34" charset="0"/>
              </a:rPr>
              <a:t>1</a:t>
            </a:r>
            <a:r>
              <a:rPr lang="en-GB" sz="2000" dirty="0">
                <a:latin typeface="Arial" panose="020B0604020202020204" pitchFamily="34" charset="0"/>
                <a:cs typeface="Arial" panose="020B0604020202020204" pitchFamily="34" charset="0"/>
              </a:rPr>
              <a:t>. How is oracy celebrated at your setting?</a:t>
            </a:r>
          </a:p>
          <a:p>
            <a:pPr marL="0" indent="0">
              <a:lnSpc>
                <a:spcPct val="150000"/>
              </a:lnSpc>
              <a:buNone/>
            </a:pPr>
            <a:r>
              <a:rPr lang="en-GB" sz="2000" dirty="0">
                <a:latin typeface="Arial" panose="020B0604020202020204" pitchFamily="34" charset="0"/>
                <a:cs typeface="Arial" panose="020B0604020202020204" pitchFamily="34" charset="0"/>
              </a:rPr>
              <a:t>2. Are children’s comments collated and displayed?</a:t>
            </a:r>
          </a:p>
          <a:p>
            <a:pPr marL="0" indent="0">
              <a:lnSpc>
                <a:spcPct val="150000"/>
              </a:lnSpc>
              <a:buNone/>
            </a:pPr>
            <a:r>
              <a:rPr lang="en-GB" sz="2000" dirty="0">
                <a:latin typeface="Arial" panose="020B0604020202020204" pitchFamily="34" charset="0"/>
                <a:cs typeface="Arial" panose="020B0604020202020204" pitchFamily="34" charset="0"/>
              </a:rPr>
              <a:t>3. How often do children hear stories/tell stories?</a:t>
            </a:r>
          </a:p>
          <a:p>
            <a:pPr marL="0" indent="0">
              <a:lnSpc>
                <a:spcPct val="150000"/>
              </a:lnSpc>
              <a:buNone/>
            </a:pPr>
            <a:r>
              <a:rPr lang="en-GB" sz="2000" dirty="0">
                <a:latin typeface="Arial" panose="020B0604020202020204" pitchFamily="34" charset="0"/>
                <a:cs typeface="Arial" panose="020B0604020202020204" pitchFamily="34" charset="0"/>
              </a:rPr>
              <a:t>4. Are children encouraged to talk about unusual objects?</a:t>
            </a:r>
          </a:p>
          <a:p>
            <a:pPr marL="0" indent="0">
              <a:lnSpc>
                <a:spcPct val="150000"/>
              </a:lnSpc>
              <a:buNone/>
            </a:pPr>
            <a:r>
              <a:rPr lang="en-GB" sz="2000" dirty="0">
                <a:latin typeface="Arial" panose="020B0604020202020204" pitchFamily="34" charset="0"/>
                <a:cs typeface="Arial" panose="020B0604020202020204" pitchFamily="34" charset="0"/>
              </a:rPr>
              <a:t>5. Is time given for ‘show and tell?’</a:t>
            </a:r>
          </a:p>
          <a:p>
            <a:pPr marL="0" indent="0">
              <a:lnSpc>
                <a:spcPct val="150000"/>
              </a:lnSpc>
              <a:buNone/>
            </a:pPr>
            <a:r>
              <a:rPr lang="en-GB" sz="2000" dirty="0">
                <a:latin typeface="Arial" panose="020B0604020202020204" pitchFamily="34" charset="0"/>
                <a:cs typeface="Arial" panose="020B0604020202020204" pitchFamily="34" charset="0"/>
              </a:rPr>
              <a:t>6. Are conversations prioritised?</a:t>
            </a:r>
          </a:p>
          <a:p>
            <a:pPr marL="0" indent="0">
              <a:lnSpc>
                <a:spcPct val="150000"/>
              </a:lnSpc>
              <a:buNone/>
            </a:pPr>
            <a:r>
              <a:rPr lang="en-GB" sz="2000" dirty="0">
                <a:latin typeface="Arial" panose="020B0604020202020204" pitchFamily="34" charset="0"/>
                <a:cs typeface="Arial" panose="020B0604020202020204" pitchFamily="34" charset="0"/>
              </a:rPr>
              <a:t>7. Do adults praise children’s speech/contributions?</a:t>
            </a:r>
          </a:p>
          <a:p>
            <a:pPr marL="0" indent="0" algn="r" eaLnBrk="1" hangingPunct="1">
              <a:buNone/>
            </a:pPr>
            <a:endParaRPr lang="cy-GB" altLang="en-US" sz="1800" dirty="0">
              <a:solidFill>
                <a:srgbClr val="0000FF"/>
              </a:solidFill>
            </a:endParaRPr>
          </a:p>
        </p:txBody>
      </p:sp>
    </p:spTree>
    <p:extLst>
      <p:ext uri="{BB962C8B-B14F-4D97-AF65-F5344CB8AC3E}">
        <p14:creationId xmlns:p14="http://schemas.microsoft.com/office/powerpoint/2010/main" val="42430157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Grp="1" noChangeArrowheads="1"/>
          </p:cNvSpPr>
          <p:nvPr>
            <p:ph type="title"/>
          </p:nvPr>
        </p:nvSpPr>
        <p:spPr>
          <a:xfrm>
            <a:off x="664654" y="208285"/>
            <a:ext cx="7886700" cy="1325563"/>
          </a:xfrm>
        </p:spPr>
        <p:txBody>
          <a:bodyPr>
            <a:noAutofit/>
          </a:bodyPr>
          <a:lstStyle/>
          <a:p>
            <a:pPr algn="ctr" eaLnBrk="1" hangingPunct="1"/>
            <a:r>
              <a:rPr lang="cy-GB" altLang="en-US" sz="4000" b="1" dirty="0" err="1">
                <a:latin typeface="Arial" panose="020B0604020202020204" pitchFamily="34" charset="0"/>
              </a:rPr>
              <a:t>Oracy</a:t>
            </a:r>
            <a:r>
              <a:rPr lang="cy-GB" altLang="en-US" sz="4000" b="1" dirty="0">
                <a:latin typeface="Arial" panose="020B0604020202020204" pitchFamily="34" charset="0"/>
              </a:rPr>
              <a:t> </a:t>
            </a:r>
            <a:r>
              <a:rPr lang="cy-GB" altLang="en-US" sz="4000" b="1" dirty="0" err="1">
                <a:latin typeface="Arial" panose="020B0604020202020204" pitchFamily="34" charset="0"/>
              </a:rPr>
              <a:t>and</a:t>
            </a:r>
            <a:r>
              <a:rPr lang="cy-GB" altLang="en-US" sz="4000" b="1" dirty="0">
                <a:latin typeface="Arial" panose="020B0604020202020204" pitchFamily="34" charset="0"/>
              </a:rPr>
              <a:t> </a:t>
            </a:r>
            <a:r>
              <a:rPr lang="cy-GB" altLang="en-US" sz="4000" b="1" dirty="0" err="1">
                <a:latin typeface="Arial" panose="020B0604020202020204" pitchFamily="34" charset="0"/>
              </a:rPr>
              <a:t>storytelling</a:t>
            </a:r>
            <a:endParaRPr lang="cy-GB" altLang="en-US" sz="4000" b="1" dirty="0">
              <a:latin typeface="Arial" panose="020B0604020202020204" pitchFamily="34" charset="0"/>
            </a:endParaRPr>
          </a:p>
        </p:txBody>
      </p:sp>
      <p:sp>
        <p:nvSpPr>
          <p:cNvPr id="33795" name="Rectangle 5"/>
          <p:cNvSpPr>
            <a:spLocks noGrp="1" noChangeArrowheads="1"/>
          </p:cNvSpPr>
          <p:nvPr>
            <p:ph type="body" sz="half" idx="1"/>
          </p:nvPr>
        </p:nvSpPr>
        <p:spPr>
          <a:xfrm>
            <a:off x="323528" y="1412776"/>
            <a:ext cx="8568952" cy="4464496"/>
          </a:xfrm>
        </p:spPr>
        <p:txBody>
          <a:bodyPr>
            <a:normAutofit lnSpcReduction="10000"/>
          </a:bodyPr>
          <a:lstStyle/>
          <a:p>
            <a:pPr eaLnBrk="1" hangingPunct="1">
              <a:lnSpc>
                <a:spcPct val="150000"/>
              </a:lnSpc>
            </a:pPr>
            <a:r>
              <a:rPr lang="en-GB" altLang="en-US" dirty="0">
                <a:latin typeface="Arial" panose="020B0604020202020204" pitchFamily="34" charset="0"/>
                <a:cs typeface="Arial" panose="020B0604020202020204" pitchFamily="34" charset="0"/>
              </a:rPr>
              <a:t>Sharing experiences;</a:t>
            </a:r>
          </a:p>
          <a:p>
            <a:pPr eaLnBrk="1" hangingPunct="1">
              <a:lnSpc>
                <a:spcPct val="150000"/>
              </a:lnSpc>
            </a:pPr>
            <a:r>
              <a:rPr lang="en-GB" altLang="en-US" dirty="0">
                <a:latin typeface="Arial" panose="020B0604020202020204" pitchFamily="34" charset="0"/>
                <a:cs typeface="Arial" panose="020B0604020202020204" pitchFamily="34" charset="0"/>
              </a:rPr>
              <a:t>Sharing feelings;</a:t>
            </a:r>
          </a:p>
          <a:p>
            <a:pPr eaLnBrk="1" hangingPunct="1">
              <a:lnSpc>
                <a:spcPct val="150000"/>
              </a:lnSpc>
            </a:pPr>
            <a:r>
              <a:rPr lang="en-GB" altLang="en-US" dirty="0">
                <a:latin typeface="Arial" panose="020B0604020202020204" pitchFamily="34" charset="0"/>
                <a:cs typeface="Arial" panose="020B0604020202020204" pitchFamily="34" charset="0"/>
              </a:rPr>
              <a:t>Oral tradition</a:t>
            </a:r>
            <a:r>
              <a:rPr lang="en-GB" altLang="en-US" dirty="0" smtClean="0">
                <a:latin typeface="Arial" panose="020B0604020202020204" pitchFamily="34" charset="0"/>
                <a:cs typeface="Arial" panose="020B0604020202020204" pitchFamily="34" charset="0"/>
              </a:rPr>
              <a:t>;</a:t>
            </a:r>
          </a:p>
          <a:p>
            <a:pPr>
              <a:lnSpc>
                <a:spcPct val="150000"/>
              </a:lnSpc>
            </a:pPr>
            <a:r>
              <a:rPr lang="en-GB" altLang="en-US" dirty="0">
                <a:latin typeface="Arial" panose="020B0604020202020204" pitchFamily="34" charset="0"/>
                <a:cs typeface="Arial" panose="020B0604020202020204" pitchFamily="34" charset="0"/>
              </a:rPr>
              <a:t>Stories develop and expand;</a:t>
            </a:r>
          </a:p>
          <a:p>
            <a:pPr>
              <a:lnSpc>
                <a:spcPct val="150000"/>
              </a:lnSpc>
            </a:pPr>
            <a:r>
              <a:rPr lang="en-GB" altLang="en-US" dirty="0">
                <a:latin typeface="Arial" panose="020B0604020202020204" pitchFamily="34" charset="0"/>
                <a:cs typeface="Arial" panose="020B0604020202020204" pitchFamily="34" charset="0"/>
              </a:rPr>
              <a:t>Hearing oral language;</a:t>
            </a:r>
          </a:p>
          <a:p>
            <a:pPr>
              <a:lnSpc>
                <a:spcPct val="150000"/>
              </a:lnSpc>
            </a:pPr>
            <a:r>
              <a:rPr lang="en-GB" altLang="en-US" dirty="0">
                <a:latin typeface="Arial" panose="020B0604020202020204" pitchFamily="34" charset="0"/>
                <a:cs typeface="Arial" panose="020B0604020202020204" pitchFamily="34" charset="0"/>
              </a:rPr>
              <a:t>Rules of grammar</a:t>
            </a:r>
            <a:r>
              <a:rPr lang="en-GB" altLang="en-US" dirty="0" smtClean="0">
                <a:latin typeface="Arial" panose="020B0604020202020204" pitchFamily="34" charset="0"/>
                <a:cs typeface="Arial" panose="020B0604020202020204" pitchFamily="34" charset="0"/>
              </a:rPr>
              <a:t>.</a:t>
            </a:r>
            <a:endParaRPr lang="en-GB" altLang="en-US"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5271968" y="1772816"/>
            <a:ext cx="3600400" cy="3600400"/>
          </a:xfrm>
          <a:prstGeom prst="rect">
            <a:avLst/>
          </a:prstGeom>
        </p:spPr>
      </p:pic>
    </p:spTree>
    <p:extLst>
      <p:ext uri="{BB962C8B-B14F-4D97-AF65-F5344CB8AC3E}">
        <p14:creationId xmlns:p14="http://schemas.microsoft.com/office/powerpoint/2010/main" val="8453116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0" y="274638"/>
            <a:ext cx="9144000" cy="994122"/>
          </a:xfrm>
        </p:spPr>
        <p:txBody>
          <a:bodyPr>
            <a:normAutofit/>
          </a:bodyPr>
          <a:lstStyle/>
          <a:p>
            <a:pPr algn="ctr" eaLnBrk="1" hangingPunct="1"/>
            <a:r>
              <a:rPr lang="en-GB" altLang="en-US" b="1" dirty="0" smtClean="0">
                <a:latin typeface="Arial" panose="020B0604020202020204" pitchFamily="34" charset="0"/>
                <a:cs typeface="Arial" panose="020B0604020202020204" pitchFamily="34" charset="0"/>
              </a:rPr>
              <a:t>National Curriculum</a:t>
            </a:r>
            <a:endParaRPr lang="en-GB" altLang="en-US" b="1" dirty="0">
              <a:latin typeface="Arial" panose="020B0604020202020204" pitchFamily="34" charset="0"/>
              <a:cs typeface="Arial" panose="020B0604020202020204" pitchFamily="34" charset="0"/>
            </a:endParaRPr>
          </a:p>
        </p:txBody>
      </p:sp>
      <p:sp>
        <p:nvSpPr>
          <p:cNvPr id="2" name="Content Placeholder 1"/>
          <p:cNvSpPr>
            <a:spLocks noGrp="1"/>
          </p:cNvSpPr>
          <p:nvPr>
            <p:ph sz="half" idx="2"/>
          </p:nvPr>
        </p:nvSpPr>
        <p:spPr>
          <a:xfrm>
            <a:off x="179512" y="1412776"/>
            <a:ext cx="8856984" cy="4536504"/>
          </a:xfrm>
        </p:spPr>
        <p:txBody>
          <a:bodyPr>
            <a:normAutofit/>
          </a:bodyPr>
          <a:lstStyle/>
          <a:p>
            <a:pPr>
              <a:lnSpc>
                <a:spcPct val="150000"/>
              </a:lnSpc>
              <a:buFontTx/>
              <a:buChar char="-"/>
            </a:pPr>
            <a:r>
              <a:rPr lang="en-GB" altLang="en-US" dirty="0">
                <a:latin typeface="Arial" panose="020B0604020202020204" pitchFamily="34" charset="0"/>
                <a:cs typeface="Arial" panose="020B0604020202020204" pitchFamily="34" charset="0"/>
              </a:rPr>
              <a:t>Support schools to embed literacy and numeracy in the curriculum;</a:t>
            </a:r>
          </a:p>
          <a:p>
            <a:pPr>
              <a:lnSpc>
                <a:spcPct val="150000"/>
              </a:lnSpc>
              <a:buFontTx/>
              <a:buChar char="-"/>
            </a:pPr>
            <a:r>
              <a:rPr lang="en-GB" altLang="en-US" dirty="0">
                <a:latin typeface="Arial" panose="020B0604020202020204" pitchFamily="34" charset="0"/>
                <a:cs typeface="Arial" panose="020B0604020202020204" pitchFamily="34" charset="0"/>
              </a:rPr>
              <a:t>Raise literacy standards;</a:t>
            </a:r>
          </a:p>
          <a:p>
            <a:pPr>
              <a:lnSpc>
                <a:spcPct val="150000"/>
              </a:lnSpc>
              <a:buFontTx/>
              <a:buChar char="-"/>
            </a:pPr>
            <a:r>
              <a:rPr lang="en-GB" altLang="en-US" dirty="0">
                <a:latin typeface="Arial" panose="020B0604020202020204" pitchFamily="34" charset="0"/>
                <a:cs typeface="Arial" panose="020B0604020202020204" pitchFamily="34" charset="0"/>
              </a:rPr>
              <a:t>Helping children to achieve their potential</a:t>
            </a:r>
            <a:r>
              <a:rPr lang="en-GB" altLang="en-US" dirty="0" smtClean="0">
                <a:latin typeface="Arial" panose="020B0604020202020204" pitchFamily="34" charset="0"/>
                <a:cs typeface="Arial" panose="020B0604020202020204" pitchFamily="34" charset="0"/>
              </a:rPr>
              <a:t>.</a:t>
            </a:r>
          </a:p>
          <a:p>
            <a:pPr>
              <a:lnSpc>
                <a:spcPct val="150000"/>
              </a:lnSpc>
              <a:buFontTx/>
              <a:buChar char="-"/>
            </a:pPr>
            <a:r>
              <a:rPr lang="en-GB" altLang="en-US" dirty="0" smtClean="0">
                <a:latin typeface="Arial" panose="020B0604020202020204" pitchFamily="34" charset="0"/>
                <a:cs typeface="Arial" panose="020B0604020202020204" pitchFamily="34" charset="0"/>
              </a:rPr>
              <a:t>There is a reading framework to provide more support. </a:t>
            </a:r>
            <a:endParaRPr lang="en-GB" altLang="en-US" dirty="0">
              <a:latin typeface="Arial" panose="020B0604020202020204" pitchFamily="34" charset="0"/>
              <a:cs typeface="Arial" panose="020B0604020202020204" pitchFamily="34" charset="0"/>
            </a:endParaRPr>
          </a:p>
          <a:p>
            <a:pPr>
              <a:defRPr/>
            </a:pPr>
            <a:endParaRPr lang="en-GB" dirty="0">
              <a:solidFill>
                <a:srgbClr val="0070C0"/>
              </a:solidFill>
            </a:endParaRPr>
          </a:p>
        </p:txBody>
      </p:sp>
      <p:sp>
        <p:nvSpPr>
          <p:cNvPr id="10245"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0"/>
              </a:spcBef>
              <a:buFontTx/>
              <a:buNone/>
              <a:defRPr/>
            </a:pPr>
            <a:fld id="{6A8CBF47-CD5C-4D4C-8BC8-D49EA6405D47}" type="slidenum">
              <a:rPr lang="en-US" smtClean="0"/>
              <a:pPr eaLnBrk="1" hangingPunct="1">
                <a:spcBef>
                  <a:spcPct val="0"/>
                </a:spcBef>
                <a:buFontTx/>
                <a:buNone/>
                <a:defRPr/>
              </a:pPr>
              <a:t>33</a:t>
            </a:fld>
            <a:endParaRPr lang="en-GB" altLang="en-US" sz="1400">
              <a:ea typeface="ＭＳ Ｐゴシック" pitchFamily="34" charset="-128"/>
            </a:endParaRPr>
          </a:p>
        </p:txBody>
      </p:sp>
    </p:spTree>
    <p:extLst>
      <p:ext uri="{BB962C8B-B14F-4D97-AF65-F5344CB8AC3E}">
        <p14:creationId xmlns:p14="http://schemas.microsoft.com/office/powerpoint/2010/main" val="10578126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95536" y="188640"/>
            <a:ext cx="8280920" cy="883568"/>
          </a:xfrm>
        </p:spPr>
        <p:txBody>
          <a:bodyPr>
            <a:normAutofit/>
          </a:bodyPr>
          <a:lstStyle/>
          <a:p>
            <a:pPr algn="ctr" eaLnBrk="1" hangingPunct="1"/>
            <a:r>
              <a:rPr lang="en-GB" altLang="en-US" sz="4400" b="1" dirty="0">
                <a:latin typeface="Arial" panose="020B0604020202020204" pitchFamily="34" charset="0"/>
                <a:cs typeface="Arial" panose="020B0604020202020204" pitchFamily="34" charset="0"/>
              </a:rPr>
              <a:t>The future</a:t>
            </a:r>
          </a:p>
        </p:txBody>
      </p:sp>
      <p:sp>
        <p:nvSpPr>
          <p:cNvPr id="2" name="Content Placeholder 1"/>
          <p:cNvSpPr>
            <a:spLocks noGrp="1"/>
          </p:cNvSpPr>
          <p:nvPr>
            <p:ph type="body" sz="half" idx="2"/>
          </p:nvPr>
        </p:nvSpPr>
        <p:spPr>
          <a:xfrm>
            <a:off x="179514" y="1268760"/>
            <a:ext cx="8712966" cy="4680520"/>
          </a:xfrm>
        </p:spPr>
        <p:txBody>
          <a:bodyPr>
            <a:noAutofit/>
          </a:bodyPr>
          <a:lstStyle/>
          <a:p>
            <a:pPr marL="0" indent="0">
              <a:lnSpc>
                <a:spcPct val="160000"/>
              </a:lnSpc>
              <a:buNone/>
              <a:defRPr/>
            </a:pPr>
            <a:r>
              <a:rPr lang="en-GB" sz="2000" dirty="0">
                <a:latin typeface="Arial" panose="020B0604020202020204" pitchFamily="34" charset="0"/>
                <a:cs typeface="Arial" panose="020B0604020202020204" pitchFamily="34" charset="0"/>
              </a:rPr>
              <a:t>“…employers do not see the level of communication skills…workers need to succeed in the working world…employers put the ability to communicate effectively at the top of their wish list when looking to hire”</a:t>
            </a:r>
          </a:p>
          <a:p>
            <a:pPr marL="0" indent="0" algn="r">
              <a:lnSpc>
                <a:spcPct val="160000"/>
              </a:lnSpc>
              <a:buNone/>
              <a:defRPr/>
            </a:pPr>
            <a:r>
              <a:rPr lang="en-GB" dirty="0">
                <a:latin typeface="Arial" panose="020B0604020202020204" pitchFamily="34" charset="0"/>
                <a:cs typeface="Arial" panose="020B0604020202020204" pitchFamily="34" charset="0"/>
              </a:rPr>
              <a:t>(Phelan, 2015</a:t>
            </a:r>
            <a:r>
              <a:rPr lang="en-GB" dirty="0" smtClean="0">
                <a:latin typeface="Arial" panose="020B0604020202020204" pitchFamily="34" charset="0"/>
                <a:cs typeface="Arial" panose="020B0604020202020204" pitchFamily="34" charset="0"/>
              </a:rPr>
              <a:t>).</a:t>
            </a:r>
          </a:p>
          <a:p>
            <a:pPr marL="0" indent="0">
              <a:lnSpc>
                <a:spcPct val="160000"/>
              </a:lnSpc>
              <a:buNone/>
              <a:defRPr/>
            </a:pPr>
            <a:r>
              <a:rPr lang="en-GB" dirty="0" smtClean="0">
                <a:latin typeface="Arial" panose="020B0604020202020204" pitchFamily="34" charset="0"/>
                <a:cs typeface="Arial" panose="020B0604020202020204" pitchFamily="34" charset="0"/>
              </a:rPr>
              <a:t>Employers </a:t>
            </a:r>
            <a:r>
              <a:rPr lang="en-GB" dirty="0">
                <a:latin typeface="Arial" panose="020B0604020202020204" pitchFamily="34" charset="0"/>
                <a:cs typeface="Arial" panose="020B0604020202020204" pitchFamily="34" charset="0"/>
              </a:rPr>
              <a:t>want people who can:</a:t>
            </a:r>
          </a:p>
          <a:p>
            <a:pPr>
              <a:lnSpc>
                <a:spcPct val="160000"/>
              </a:lnSpc>
              <a:buFontTx/>
              <a:buChar char="-"/>
              <a:defRPr/>
            </a:pPr>
            <a:r>
              <a:rPr lang="en-GB" dirty="0">
                <a:latin typeface="Arial" panose="020B0604020202020204" pitchFamily="34" charset="0"/>
                <a:cs typeface="Arial" panose="020B0604020202020204" pitchFamily="34" charset="0"/>
              </a:rPr>
              <a:t>Present clearly;</a:t>
            </a:r>
          </a:p>
          <a:p>
            <a:pPr>
              <a:lnSpc>
                <a:spcPct val="160000"/>
              </a:lnSpc>
              <a:buFontTx/>
              <a:buChar char="-"/>
              <a:defRPr/>
            </a:pPr>
            <a:r>
              <a:rPr lang="en-GB" dirty="0">
                <a:latin typeface="Arial" panose="020B0604020202020204" pitchFamily="34" charset="0"/>
                <a:cs typeface="Arial" panose="020B0604020202020204" pitchFamily="34" charset="0"/>
              </a:rPr>
              <a:t>Be a good team-member;</a:t>
            </a:r>
          </a:p>
          <a:p>
            <a:pPr>
              <a:lnSpc>
                <a:spcPct val="160000"/>
              </a:lnSpc>
              <a:buFontTx/>
              <a:buChar char="-"/>
              <a:defRPr/>
            </a:pPr>
            <a:r>
              <a:rPr lang="en-GB" dirty="0">
                <a:latin typeface="Arial" panose="020B0604020202020204" pitchFamily="34" charset="0"/>
                <a:cs typeface="Arial" panose="020B0604020202020204" pitchFamily="34" charset="0"/>
              </a:rPr>
              <a:t>Have good collaborative skills;</a:t>
            </a:r>
          </a:p>
          <a:p>
            <a:pPr>
              <a:lnSpc>
                <a:spcPct val="160000"/>
              </a:lnSpc>
              <a:buFontTx/>
              <a:buChar char="-"/>
              <a:defRPr/>
            </a:pPr>
            <a:r>
              <a:rPr lang="en-GB" dirty="0">
                <a:latin typeface="Arial" panose="020B0604020202020204" pitchFamily="34" charset="0"/>
                <a:cs typeface="Arial" panose="020B0604020202020204" pitchFamily="34" charset="0"/>
              </a:rPr>
              <a:t>Be attentive listeners.</a:t>
            </a:r>
          </a:p>
          <a:p>
            <a:pPr marL="0" indent="0" algn="r">
              <a:buNone/>
              <a:defRPr/>
            </a:pPr>
            <a:endParaRPr lang="en-GB" dirty="0">
              <a:latin typeface="Arial" panose="020B0604020202020204" pitchFamily="34" charset="0"/>
              <a:cs typeface="Arial" panose="020B0604020202020204" pitchFamily="34" charset="0"/>
            </a:endParaRPr>
          </a:p>
        </p:txBody>
      </p:sp>
      <p:sp>
        <p:nvSpPr>
          <p:cNvPr id="10245"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0"/>
              </a:spcBef>
              <a:buFontTx/>
              <a:buNone/>
              <a:defRPr/>
            </a:pPr>
            <a:fld id="{6A8CBF47-CD5C-4D4C-8BC8-D49EA6405D47}" type="slidenum">
              <a:rPr lang="en-US" smtClean="0"/>
              <a:pPr eaLnBrk="1" hangingPunct="1">
                <a:spcBef>
                  <a:spcPct val="0"/>
                </a:spcBef>
                <a:buFontTx/>
                <a:buNone/>
                <a:defRPr/>
              </a:pPr>
              <a:t>34</a:t>
            </a:fld>
            <a:endParaRPr lang="en-GB" altLang="en-US" sz="1400">
              <a:ea typeface="ＭＳ Ｐゴシック" pitchFamily="34" charset="-128"/>
            </a:endParaRPr>
          </a:p>
        </p:txBody>
      </p:sp>
    </p:spTree>
    <p:extLst>
      <p:ext uri="{BB962C8B-B14F-4D97-AF65-F5344CB8AC3E}">
        <p14:creationId xmlns:p14="http://schemas.microsoft.com/office/powerpoint/2010/main" val="25247525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29841" y="457200"/>
            <a:ext cx="2949178" cy="883568"/>
          </a:xfrm>
        </p:spPr>
        <p:txBody>
          <a:bodyPr>
            <a:normAutofit/>
          </a:bodyPr>
          <a:lstStyle/>
          <a:p>
            <a:pPr eaLnBrk="1" hangingPunct="1"/>
            <a:r>
              <a:rPr lang="en-GB" altLang="en-US" sz="4400" b="1" dirty="0">
                <a:latin typeface="Arial" panose="020B0604020202020204" pitchFamily="34" charset="0"/>
                <a:cs typeface="Arial" panose="020B0604020202020204" pitchFamily="34" charset="0"/>
              </a:rPr>
              <a:t>The future</a:t>
            </a:r>
          </a:p>
        </p:txBody>
      </p:sp>
      <p:sp>
        <p:nvSpPr>
          <p:cNvPr id="3" name="Content Placeholder 2"/>
          <p:cNvSpPr>
            <a:spLocks noGrp="1"/>
          </p:cNvSpPr>
          <p:nvPr>
            <p:ph idx="1"/>
          </p:nvPr>
        </p:nvSpPr>
        <p:spPr>
          <a:xfrm>
            <a:off x="3851920" y="260648"/>
            <a:ext cx="5077097" cy="4248473"/>
          </a:xfrm>
        </p:spPr>
        <p:txBody>
          <a:bodyPr>
            <a:noAutofit/>
          </a:bodyPr>
          <a:lstStyle/>
          <a:p>
            <a:pPr marL="0" indent="0">
              <a:lnSpc>
                <a:spcPct val="150000"/>
              </a:lnSpc>
              <a:buNone/>
              <a:defRPr/>
            </a:pPr>
            <a:r>
              <a:rPr lang="en-GB" sz="2800" i="1" dirty="0">
                <a:latin typeface="Arial" panose="020B0604020202020204" pitchFamily="34" charset="0"/>
                <a:cs typeface="Arial" panose="020B0604020202020204" pitchFamily="34" charset="0"/>
              </a:rPr>
              <a:t>“</a:t>
            </a:r>
            <a:r>
              <a:rPr lang="en-GB" sz="2800" i="1" dirty="0" err="1">
                <a:latin typeface="Arial" panose="020B0604020202020204" pitchFamily="34" charset="0"/>
                <a:cs typeface="Arial" panose="020B0604020202020204" pitchFamily="34" charset="0"/>
              </a:rPr>
              <a:t>Oracy</a:t>
            </a:r>
            <a:r>
              <a:rPr lang="en-GB" sz="2800" i="1" dirty="0">
                <a:latin typeface="Arial" panose="020B0604020202020204" pitchFamily="34" charset="0"/>
                <a:cs typeface="Arial" panose="020B0604020202020204" pitchFamily="34" charset="0"/>
              </a:rPr>
              <a:t> pedagogy has the potential to provide all learners with ample opportunities to communicate creatively, purposefully and productively in a variety of contexts that are exciting, engaging and meaningful”</a:t>
            </a:r>
          </a:p>
          <a:p>
            <a:pPr marL="0" indent="0" algn="r">
              <a:buNone/>
              <a:defRPr/>
            </a:pPr>
            <a:r>
              <a:rPr lang="en-GB" sz="1600" dirty="0">
                <a:latin typeface="Arial" panose="020B0604020202020204" pitchFamily="34" charset="0"/>
                <a:cs typeface="Arial" panose="020B0604020202020204" pitchFamily="34" charset="0"/>
              </a:rPr>
              <a:t>(McCormack and Klopper, 2016, p. 417).</a:t>
            </a:r>
          </a:p>
        </p:txBody>
      </p:sp>
      <p:pic>
        <p:nvPicPr>
          <p:cNvPr id="4" name="Picture 3"/>
          <p:cNvPicPr>
            <a:picLocks noChangeAspect="1"/>
          </p:cNvPicPr>
          <p:nvPr/>
        </p:nvPicPr>
        <p:blipFill>
          <a:blip r:embed="rId3"/>
          <a:stretch>
            <a:fillRect/>
          </a:stretch>
        </p:blipFill>
        <p:spPr>
          <a:xfrm>
            <a:off x="323528" y="1484784"/>
            <a:ext cx="3312368" cy="3960441"/>
          </a:xfrm>
          <a:prstGeom prst="rect">
            <a:avLst/>
          </a:prstGeom>
        </p:spPr>
      </p:pic>
      <p:sp>
        <p:nvSpPr>
          <p:cNvPr id="10245"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Arial" panose="020B0604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0"/>
              </a:spcBef>
              <a:buFontTx/>
              <a:buNone/>
              <a:defRPr/>
            </a:pPr>
            <a:fld id="{6A8CBF47-CD5C-4D4C-8BC8-D49EA6405D47}" type="slidenum">
              <a:rPr lang="en-US" smtClean="0"/>
              <a:pPr eaLnBrk="1" hangingPunct="1">
                <a:spcBef>
                  <a:spcPct val="0"/>
                </a:spcBef>
                <a:buFontTx/>
                <a:buNone/>
                <a:defRPr/>
              </a:pPr>
              <a:t>35</a:t>
            </a:fld>
            <a:endParaRPr lang="en-GB" altLang="en-US" sz="1400">
              <a:ea typeface="ＭＳ Ｐゴシック" pitchFamily="34" charset="-128"/>
            </a:endParaRPr>
          </a:p>
        </p:txBody>
      </p:sp>
    </p:spTree>
    <p:extLst>
      <p:ext uri="{BB962C8B-B14F-4D97-AF65-F5344CB8AC3E}">
        <p14:creationId xmlns:p14="http://schemas.microsoft.com/office/powerpoint/2010/main" val="3179812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972EF-889D-4AB0-956F-9F126AC65A3C}"/>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Assignment</a:t>
            </a:r>
          </a:p>
        </p:txBody>
      </p:sp>
      <p:sp>
        <p:nvSpPr>
          <p:cNvPr id="4" name="Content Placeholder 3">
            <a:extLst>
              <a:ext uri="{FF2B5EF4-FFF2-40B4-BE49-F238E27FC236}">
                <a16:creationId xmlns:a16="http://schemas.microsoft.com/office/drawing/2014/main" id="{52D001CF-4C39-03ED-BED4-7BB7D500D916}"/>
              </a:ext>
            </a:extLst>
          </p:cNvPr>
          <p:cNvSpPr>
            <a:spLocks noGrp="1"/>
          </p:cNvSpPr>
          <p:nvPr>
            <p:ph sz="half" idx="2"/>
          </p:nvPr>
        </p:nvSpPr>
        <p:spPr>
          <a:xfrm>
            <a:off x="395536" y="1556792"/>
            <a:ext cx="8568952" cy="4843736"/>
          </a:xfrm>
        </p:spPr>
        <p:txBody>
          <a:bodyPr>
            <a:normAutofit/>
          </a:bodyPr>
          <a:lstStyle/>
          <a:p>
            <a:pPr>
              <a:lnSpc>
                <a:spcPct val="150000"/>
              </a:lnSpc>
            </a:pPr>
            <a:r>
              <a:rPr lang="en-GB" dirty="0">
                <a:latin typeface="Arial" panose="020B0604020202020204" pitchFamily="34" charset="0"/>
                <a:cs typeface="Arial" panose="020B0604020202020204" pitchFamily="34" charset="0"/>
              </a:rPr>
              <a:t>Consider your storytelling skills…</a:t>
            </a:r>
          </a:p>
          <a:p>
            <a:pPr>
              <a:lnSpc>
                <a:spcPct val="150000"/>
              </a:lnSpc>
            </a:pPr>
            <a:r>
              <a:rPr lang="en-GB" dirty="0">
                <a:latin typeface="Arial" panose="020B0604020202020204" pitchFamily="34" charset="0"/>
                <a:cs typeface="Arial" panose="020B0604020202020204" pitchFamily="34" charset="0"/>
              </a:rPr>
              <a:t>How might you promote children’s oracy?</a:t>
            </a:r>
          </a:p>
          <a:p>
            <a:pPr>
              <a:lnSpc>
                <a:spcPct val="150000"/>
              </a:lnSpc>
            </a:pPr>
            <a:r>
              <a:rPr lang="en-GB" dirty="0">
                <a:latin typeface="Arial" panose="020B0604020202020204" pitchFamily="34" charset="0"/>
                <a:cs typeface="Arial" panose="020B0604020202020204" pitchFamily="34" charset="0"/>
              </a:rPr>
              <a:t>Any links with theory?</a:t>
            </a:r>
          </a:p>
        </p:txBody>
      </p:sp>
      <p:pic>
        <p:nvPicPr>
          <p:cNvPr id="3074" name="Picture 2" descr="Sharing Stories - The Art of Storytelling - Steps Back Thru Tim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11760" y="3861048"/>
            <a:ext cx="4104456" cy="2736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57548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07504" y="453282"/>
            <a:ext cx="7886700" cy="383430"/>
          </a:xfrm>
        </p:spPr>
        <p:txBody>
          <a:bodyPr>
            <a:normAutofit fontScale="90000"/>
          </a:bodyPr>
          <a:lstStyle/>
          <a:p>
            <a:pPr algn="ctr" eaLnBrk="1" hangingPunct="1"/>
            <a:r>
              <a:rPr lang="en-GB" altLang="en-US" b="1" dirty="0">
                <a:latin typeface="Arial" panose="020B0604020202020204" pitchFamily="34" charset="0"/>
              </a:rPr>
              <a:t>References</a:t>
            </a:r>
          </a:p>
        </p:txBody>
      </p:sp>
      <p:sp>
        <p:nvSpPr>
          <p:cNvPr id="2" name="Content Placeholder 1"/>
          <p:cNvSpPr>
            <a:spLocks noGrp="1"/>
          </p:cNvSpPr>
          <p:nvPr>
            <p:ph idx="1"/>
          </p:nvPr>
        </p:nvSpPr>
        <p:spPr>
          <a:xfrm>
            <a:off x="107504" y="1052736"/>
            <a:ext cx="9036496" cy="4464497"/>
          </a:xfrm>
        </p:spPr>
        <p:txBody>
          <a:bodyPr>
            <a:noAutofit/>
          </a:bodyPr>
          <a:lstStyle/>
          <a:p>
            <a:pPr marL="0" indent="0">
              <a:lnSpc>
                <a:spcPct val="150000"/>
              </a:lnSpc>
              <a:buNone/>
              <a:defRPr/>
            </a:pPr>
            <a:r>
              <a:rPr lang="en-GB" altLang="en-US" sz="1600" dirty="0">
                <a:latin typeface="Arial" panose="020B0604020202020204" pitchFamily="34" charset="0"/>
                <a:cs typeface="Arial" panose="020B0604020202020204" pitchFamily="34" charset="0"/>
              </a:rPr>
              <a:t>Atwal, K. (2019) </a:t>
            </a:r>
            <a:r>
              <a:rPr lang="en-GB" sz="1600" i="1" dirty="0">
                <a:latin typeface="Arial" panose="020B0604020202020204" pitchFamily="34" charset="0"/>
                <a:cs typeface="Arial" panose="020B0604020202020204" pitchFamily="34" charset="0"/>
              </a:rPr>
              <a:t>Pupil talk: 6 questions to see if you are getting it right. </a:t>
            </a:r>
            <a:r>
              <a:rPr lang="en-GB" sz="1600" dirty="0">
                <a:latin typeface="Arial" panose="020B0604020202020204" pitchFamily="34" charset="0"/>
                <a:cs typeface="Arial" panose="020B0604020202020204" pitchFamily="34" charset="0"/>
                <a:hlinkClick r:id="rId3"/>
              </a:rPr>
              <a:t>https://www.tes.com/news/pupil-talk-6-questions-see-if-you-are-getting-it-right</a:t>
            </a:r>
            <a:r>
              <a:rPr lang="en-GB" sz="1600" dirty="0">
                <a:latin typeface="Arial" panose="020B0604020202020204" pitchFamily="34" charset="0"/>
                <a:cs typeface="Arial" panose="020B0604020202020204" pitchFamily="34" charset="0"/>
              </a:rPr>
              <a:t> [Accessed: November 7 2020].</a:t>
            </a:r>
          </a:p>
          <a:p>
            <a:pPr marL="0" indent="0">
              <a:lnSpc>
                <a:spcPct val="150000"/>
              </a:lnSpc>
              <a:buNone/>
              <a:defRPr/>
            </a:pPr>
            <a:r>
              <a:rPr lang="en-GB" sz="1600" dirty="0">
                <a:latin typeface="Arial" panose="020B0604020202020204" pitchFamily="34" charset="0"/>
                <a:cs typeface="Arial" panose="020B0604020202020204" pitchFamily="34" charset="0"/>
              </a:rPr>
              <a:t>Blum-Ross, A. </a:t>
            </a:r>
            <a:r>
              <a:rPr lang="en-GB" sz="1600" i="1" dirty="0">
                <a:latin typeface="Arial" panose="020B0604020202020204" pitchFamily="34" charset="0"/>
                <a:cs typeface="Arial" panose="020B0604020202020204" pitchFamily="34" charset="0"/>
              </a:rPr>
              <a:t>et al. </a:t>
            </a:r>
            <a:r>
              <a:rPr lang="en-GB" sz="1600" dirty="0">
                <a:latin typeface="Arial" panose="020B0604020202020204" pitchFamily="34" charset="0"/>
                <a:cs typeface="Arial" panose="020B0604020202020204" pitchFamily="34" charset="0"/>
              </a:rPr>
              <a:t>(2020) </a:t>
            </a:r>
            <a:r>
              <a:rPr lang="en-GB" sz="1600" i="1" dirty="0">
                <a:latin typeface="Arial" panose="020B0604020202020204" pitchFamily="34" charset="0"/>
                <a:cs typeface="Arial" panose="020B0604020202020204" pitchFamily="34" charset="0"/>
              </a:rPr>
              <a:t>Enhancing digital literacy and creativity: Makerspaces in the early years. </a:t>
            </a:r>
            <a:r>
              <a:rPr lang="en-GB" sz="1600" dirty="0">
                <a:latin typeface="Arial" panose="020B0604020202020204" pitchFamily="34" charset="0"/>
                <a:cs typeface="Arial" panose="020B0604020202020204" pitchFamily="34" charset="0"/>
              </a:rPr>
              <a:t>London: Routledge.</a:t>
            </a:r>
          </a:p>
          <a:p>
            <a:pPr marL="0" indent="0">
              <a:lnSpc>
                <a:spcPct val="150000"/>
              </a:lnSpc>
              <a:buNone/>
              <a:defRPr/>
            </a:pPr>
            <a:r>
              <a:rPr lang="en-GB" sz="1600" dirty="0">
                <a:latin typeface="Arial" panose="020B0604020202020204" pitchFamily="34" charset="0"/>
                <a:cs typeface="Arial" panose="020B0604020202020204" pitchFamily="34" charset="0"/>
              </a:rPr>
              <a:t>Dickinson, D. K. and Morse, A. B. (2019) </a:t>
            </a:r>
            <a:r>
              <a:rPr lang="en-GB" sz="1600" i="1" dirty="0">
                <a:latin typeface="Arial" panose="020B0604020202020204" pitchFamily="34" charset="0"/>
                <a:cs typeface="Arial" panose="020B0604020202020204" pitchFamily="34" charset="0"/>
              </a:rPr>
              <a:t>Connecting through talk: nurturing children’s development with language. </a:t>
            </a:r>
            <a:r>
              <a:rPr lang="en-GB" sz="1600" dirty="0">
                <a:latin typeface="Arial" panose="020B0604020202020204" pitchFamily="34" charset="0"/>
                <a:cs typeface="Arial" panose="020B0604020202020204" pitchFamily="34" charset="0"/>
              </a:rPr>
              <a:t>Baltimore: Paul H. Brookes Publishing Co.</a:t>
            </a:r>
          </a:p>
          <a:p>
            <a:pPr marL="0" indent="0" algn="just">
              <a:lnSpc>
                <a:spcPct val="150000"/>
              </a:lnSpc>
              <a:buFontTx/>
              <a:buNone/>
              <a:defRPr/>
            </a:pPr>
            <a:r>
              <a:rPr lang="en-GB" altLang="en-US" sz="1600" dirty="0">
                <a:latin typeface="Arial" panose="020B0604020202020204" pitchFamily="34" charset="0"/>
                <a:cs typeface="Arial" panose="020B0604020202020204" pitchFamily="34" charset="0"/>
              </a:rPr>
              <a:t>Hart, B. and </a:t>
            </a:r>
            <a:r>
              <a:rPr lang="en-GB" altLang="en-US" sz="1600" dirty="0" err="1">
                <a:latin typeface="Arial" panose="020B0604020202020204" pitchFamily="34" charset="0"/>
                <a:cs typeface="Arial" panose="020B0604020202020204" pitchFamily="34" charset="0"/>
              </a:rPr>
              <a:t>Risley</a:t>
            </a:r>
            <a:r>
              <a:rPr lang="en-GB" altLang="en-US" sz="1600" dirty="0">
                <a:latin typeface="Arial" panose="020B0604020202020204" pitchFamily="34" charset="0"/>
                <a:cs typeface="Arial" panose="020B0604020202020204" pitchFamily="34" charset="0"/>
              </a:rPr>
              <a:t>, T. R. (1995) </a:t>
            </a:r>
            <a:r>
              <a:rPr lang="en-GB" altLang="en-US" sz="1600" i="1" dirty="0">
                <a:latin typeface="Arial" panose="020B0604020202020204" pitchFamily="34" charset="0"/>
                <a:cs typeface="Arial" panose="020B0604020202020204" pitchFamily="34" charset="0"/>
              </a:rPr>
              <a:t>Meaningful Differences in the Everyday Experience of Young American Children. </a:t>
            </a:r>
            <a:r>
              <a:rPr lang="en-GB" altLang="en-US" sz="1600" dirty="0">
                <a:latin typeface="Arial" panose="020B0604020202020204" pitchFamily="34" charset="0"/>
                <a:cs typeface="Arial" panose="020B0604020202020204" pitchFamily="34" charset="0"/>
              </a:rPr>
              <a:t>Baltimore: Brookes Publishing.</a:t>
            </a:r>
          </a:p>
          <a:p>
            <a:pPr marL="0" indent="0">
              <a:lnSpc>
                <a:spcPct val="150000"/>
              </a:lnSpc>
              <a:buFontTx/>
              <a:buNone/>
              <a:defRPr/>
            </a:pPr>
            <a:r>
              <a:rPr lang="en-GB" altLang="en-US" sz="1600" dirty="0">
                <a:latin typeface="Arial" panose="020B0604020202020204" pitchFamily="34" charset="0"/>
                <a:cs typeface="Arial" panose="020B0604020202020204" pitchFamily="34" charset="0"/>
              </a:rPr>
              <a:t>Lodge, L. (2020)</a:t>
            </a:r>
            <a:r>
              <a:rPr lang="en-GB" altLang="en-US" sz="1600" i="1" dirty="0">
                <a:latin typeface="Arial" panose="020B0604020202020204" pitchFamily="34" charset="0"/>
                <a:cs typeface="Arial" panose="020B0604020202020204" pitchFamily="34" charset="0"/>
              </a:rPr>
              <a:t> Silence is not golden: the importance of improving oracy, </a:t>
            </a:r>
            <a:r>
              <a:rPr lang="en-GB" altLang="en-US" sz="1600" dirty="0">
                <a:latin typeface="Arial" panose="020B0604020202020204" pitchFamily="34" charset="0"/>
                <a:cs typeface="Arial" panose="020B0604020202020204" pitchFamily="34" charset="0"/>
                <a:hlinkClick r:id="rId4"/>
              </a:rPr>
              <a:t>https://www.oneeducation.co.uk/news-blog/silence-is-not-golden-the-importance-of-improving-oracy</a:t>
            </a:r>
            <a:r>
              <a:rPr lang="en-GB" altLang="en-US" sz="1600" dirty="0">
                <a:latin typeface="Arial" panose="020B0604020202020204" pitchFamily="34" charset="0"/>
                <a:cs typeface="Arial" panose="020B0604020202020204" pitchFamily="34" charset="0"/>
              </a:rPr>
              <a:t> [Accessed: November 7 2020].</a:t>
            </a:r>
          </a:p>
        </p:txBody>
      </p:sp>
      <p:sp>
        <p:nvSpPr>
          <p:cNvPr id="10245"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0" latinLnBrk="0" hangingPunct="0">
              <a:defRPr sz="1200" kern="1200">
                <a:solidFill>
                  <a:schemeClr val="tx1">
                    <a:tint val="75000"/>
                  </a:schemeClr>
                </a:solidFill>
                <a:latin typeface="Times" panose="02020603050405020304" pitchFamily="18"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0"/>
              </a:spcBef>
              <a:buFontTx/>
              <a:buNone/>
              <a:defRPr/>
            </a:pPr>
            <a:fld id="{CF05CBED-193F-40F1-A5C0-9629842B2743}" type="slidenum">
              <a:rPr lang="en-GB" altLang="en-US" smtClean="0"/>
              <a:pPr eaLnBrk="1" hangingPunct="1">
                <a:spcBef>
                  <a:spcPct val="0"/>
                </a:spcBef>
                <a:buFontTx/>
                <a:buNone/>
                <a:defRPr/>
              </a:pPr>
              <a:t>37</a:t>
            </a:fld>
            <a:endParaRPr lang="en-GB" altLang="en-US" sz="1400">
              <a:ea typeface="ＭＳ Ｐゴシック" pitchFamily="34" charset="-128"/>
            </a:endParaRPr>
          </a:p>
        </p:txBody>
      </p:sp>
    </p:spTree>
    <p:extLst>
      <p:ext uri="{BB962C8B-B14F-4D97-AF65-F5344CB8AC3E}">
        <p14:creationId xmlns:p14="http://schemas.microsoft.com/office/powerpoint/2010/main" val="5756776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07504" y="453282"/>
            <a:ext cx="9036496" cy="383430"/>
          </a:xfrm>
        </p:spPr>
        <p:txBody>
          <a:bodyPr>
            <a:normAutofit fontScale="90000"/>
          </a:bodyPr>
          <a:lstStyle/>
          <a:p>
            <a:pPr algn="ctr" eaLnBrk="1" hangingPunct="1"/>
            <a:r>
              <a:rPr lang="en-GB" altLang="en-US" b="1" dirty="0">
                <a:latin typeface="Arial" panose="020B0604020202020204" pitchFamily="34" charset="0"/>
              </a:rPr>
              <a:t>References</a:t>
            </a:r>
          </a:p>
        </p:txBody>
      </p:sp>
      <p:sp>
        <p:nvSpPr>
          <p:cNvPr id="2" name="Content Placeholder 1"/>
          <p:cNvSpPr>
            <a:spLocks noGrp="1"/>
          </p:cNvSpPr>
          <p:nvPr>
            <p:ph idx="1"/>
          </p:nvPr>
        </p:nvSpPr>
        <p:spPr>
          <a:xfrm>
            <a:off x="107504" y="1196752"/>
            <a:ext cx="9036496" cy="4572508"/>
          </a:xfrm>
        </p:spPr>
        <p:txBody>
          <a:bodyPr>
            <a:noAutofit/>
          </a:bodyPr>
          <a:lstStyle/>
          <a:p>
            <a:pPr marL="0" indent="0">
              <a:lnSpc>
                <a:spcPct val="150000"/>
              </a:lnSpc>
              <a:buFontTx/>
              <a:buNone/>
              <a:defRPr/>
            </a:pPr>
            <a:r>
              <a:rPr lang="en-GB" altLang="en-US" sz="1800" dirty="0">
                <a:latin typeface="Arial" panose="020B0604020202020204" pitchFamily="34" charset="0"/>
                <a:cs typeface="Arial" panose="020B0604020202020204" pitchFamily="34" charset="0"/>
              </a:rPr>
              <a:t>McCormack, B.A. and Klopper, C. (2016) ‘The potential of music in promoting oracy in students with English as an additional language’, International journal of music education, 34(4), pp.416-432.</a:t>
            </a:r>
            <a:endParaRPr lang="en-US" altLang="en-US" sz="1800" dirty="0">
              <a:latin typeface="Arial" panose="020B0604020202020204" pitchFamily="34" charset="0"/>
              <a:cs typeface="Arial" panose="020B0604020202020204" pitchFamily="34" charset="0"/>
            </a:endParaRPr>
          </a:p>
          <a:p>
            <a:pPr marL="0" indent="0">
              <a:lnSpc>
                <a:spcPct val="150000"/>
              </a:lnSpc>
              <a:buFontTx/>
              <a:buNone/>
              <a:defRPr/>
            </a:pPr>
            <a:r>
              <a:rPr lang="en-US" altLang="en-US" sz="1800" dirty="0">
                <a:latin typeface="Arial" panose="020B0604020202020204" pitchFamily="34" charset="0"/>
                <a:cs typeface="Arial" panose="020B0604020202020204" pitchFamily="34" charset="0"/>
              </a:rPr>
              <a:t>Phelan, T. (2015) </a:t>
            </a:r>
            <a:r>
              <a:rPr lang="en-US" altLang="en-US" sz="1800" i="1" dirty="0">
                <a:latin typeface="Arial" panose="020B0604020202020204" pitchFamily="34" charset="0"/>
                <a:cs typeface="Arial" panose="020B0604020202020204" pitchFamily="34" charset="0"/>
              </a:rPr>
              <a:t>Lack of communication skills poses problems for employers. </a:t>
            </a:r>
            <a:r>
              <a:rPr lang="en-US" altLang="en-US" sz="1800" dirty="0">
                <a:latin typeface="Arial" panose="020B0604020202020204" pitchFamily="34" charset="0"/>
                <a:cs typeface="Arial" panose="020B0604020202020204" pitchFamily="34" charset="0"/>
              </a:rPr>
              <a:t>Available at: </a:t>
            </a:r>
            <a:r>
              <a:rPr lang="en-US" altLang="en-US" sz="1800" dirty="0">
                <a:latin typeface="Arial" panose="020B0604020202020204" pitchFamily="34" charset="0"/>
                <a:cs typeface="Arial" panose="020B0604020202020204" pitchFamily="34" charset="0"/>
                <a:hlinkClick r:id="rId3"/>
              </a:rPr>
              <a:t>https://hrreview.co.uk/hr-news/recruitment/lack-communication-skills-poses-problem-employers/55750</a:t>
            </a:r>
            <a:r>
              <a:rPr lang="en-US" altLang="en-US" sz="1800" dirty="0">
                <a:latin typeface="Arial" panose="020B0604020202020204" pitchFamily="34" charset="0"/>
                <a:cs typeface="Arial" panose="020B0604020202020204" pitchFamily="34" charset="0"/>
              </a:rPr>
              <a:t> [Accessed: August 20 2024].</a:t>
            </a:r>
          </a:p>
          <a:p>
            <a:pPr marL="0" indent="0">
              <a:lnSpc>
                <a:spcPct val="150000"/>
              </a:lnSpc>
              <a:buFontTx/>
              <a:buNone/>
              <a:defRPr/>
            </a:pPr>
            <a:r>
              <a:rPr lang="en-US" altLang="en-US" sz="1800" dirty="0">
                <a:latin typeface="Arial" panose="020B0604020202020204" pitchFamily="34" charset="0"/>
                <a:cs typeface="Arial" panose="020B0604020202020204" pitchFamily="34" charset="0"/>
              </a:rPr>
              <a:t>Welsh Government (2018) </a:t>
            </a:r>
            <a:r>
              <a:rPr lang="en-US" altLang="en-US" sz="1800" i="1" dirty="0">
                <a:latin typeface="Arial" panose="020B0604020202020204" pitchFamily="34" charset="0"/>
                <a:cs typeface="Arial" panose="020B0604020202020204" pitchFamily="34" charset="0"/>
              </a:rPr>
              <a:t>Digital Competence Framework guidance: Update</a:t>
            </a:r>
            <a:r>
              <a:rPr lang="en-US" altLang="en-US"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4"/>
              </a:rPr>
              <a:t>A curriculum for Wales – a curriculum for life (</a:t>
            </a:r>
            <a:r>
              <a:rPr lang="en-GB" sz="1800" dirty="0" err="1">
                <a:latin typeface="Arial" panose="020B0604020202020204" pitchFamily="34" charset="0"/>
                <a:cs typeface="Arial" panose="020B0604020202020204" pitchFamily="34" charset="0"/>
                <a:hlinkClick r:id="rId4"/>
              </a:rPr>
              <a:t>gov.wales</a:t>
            </a:r>
            <a:r>
              <a:rPr lang="en-GB" sz="1800" dirty="0">
                <a:latin typeface="Arial" panose="020B0604020202020204" pitchFamily="34" charset="0"/>
                <a:cs typeface="Arial" panose="020B0604020202020204" pitchFamily="34" charset="0"/>
                <a:hlinkClick r:id="rId4"/>
              </a:rPr>
              <a:t>)</a:t>
            </a:r>
            <a:r>
              <a:rPr lang="en-GB" sz="1800" dirty="0">
                <a:latin typeface="Arial" panose="020B0604020202020204" pitchFamily="34" charset="0"/>
                <a:cs typeface="Arial" panose="020B0604020202020204" pitchFamily="34" charset="0"/>
              </a:rPr>
              <a:t> [Accessed: August 9 2022].</a:t>
            </a:r>
            <a:endParaRPr lang="en-US" altLang="en-US" sz="1800" dirty="0">
              <a:latin typeface="Arial" panose="020B0604020202020204" pitchFamily="34" charset="0"/>
              <a:cs typeface="Arial" panose="020B0604020202020204" pitchFamily="34" charset="0"/>
            </a:endParaRPr>
          </a:p>
          <a:p>
            <a:pPr marL="0" indent="0">
              <a:lnSpc>
                <a:spcPct val="150000"/>
              </a:lnSpc>
              <a:buFontTx/>
              <a:buNone/>
              <a:defRPr/>
            </a:pPr>
            <a:r>
              <a:rPr lang="en-US" altLang="en-US" sz="1800" dirty="0">
                <a:latin typeface="Arial" panose="020B0604020202020204" pitchFamily="34" charset="0"/>
                <a:cs typeface="Arial" panose="020B0604020202020204" pitchFamily="34" charset="0"/>
              </a:rPr>
              <a:t>Welsh Government (2021) </a:t>
            </a:r>
            <a:r>
              <a:rPr lang="en-US" altLang="en-US" sz="1800" i="1" dirty="0">
                <a:latin typeface="Arial" panose="020B0604020202020204" pitchFamily="34" charset="0"/>
                <a:cs typeface="Arial" panose="020B0604020202020204" pitchFamily="34" charset="0"/>
              </a:rPr>
              <a:t>Digital strategy for Wales</a:t>
            </a:r>
            <a:r>
              <a:rPr lang="en-US" altLang="en-US"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5"/>
              </a:rPr>
              <a:t>Digital strategy for Wales | GOV.WALES</a:t>
            </a:r>
            <a:r>
              <a:rPr lang="en-GB" sz="1800" dirty="0">
                <a:latin typeface="Arial" panose="020B0604020202020204" pitchFamily="34" charset="0"/>
                <a:cs typeface="Arial" panose="020B0604020202020204" pitchFamily="34" charset="0"/>
              </a:rPr>
              <a:t> [Accessed: August 9 2022].</a:t>
            </a:r>
            <a:endParaRPr lang="en-GB" altLang="en-US" sz="1800" dirty="0">
              <a:latin typeface="Arial" panose="020B0604020202020204" pitchFamily="34" charset="0"/>
              <a:cs typeface="Arial" panose="020B0604020202020204" pitchFamily="34" charset="0"/>
            </a:endParaRPr>
          </a:p>
        </p:txBody>
      </p:sp>
      <p:sp>
        <p:nvSpPr>
          <p:cNvPr id="10245"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0" latinLnBrk="0" hangingPunct="0">
              <a:defRPr sz="1200" kern="1200">
                <a:solidFill>
                  <a:schemeClr val="tx1">
                    <a:tint val="75000"/>
                  </a:schemeClr>
                </a:solidFill>
                <a:latin typeface="Times" panose="02020603050405020304" pitchFamily="18"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0"/>
              </a:spcBef>
              <a:buFontTx/>
              <a:buNone/>
              <a:defRPr/>
            </a:pPr>
            <a:fld id="{CF05CBED-193F-40F1-A5C0-9629842B2743}" type="slidenum">
              <a:rPr lang="en-GB" altLang="en-US" smtClean="0"/>
              <a:pPr eaLnBrk="1" hangingPunct="1">
                <a:spcBef>
                  <a:spcPct val="0"/>
                </a:spcBef>
                <a:buFontTx/>
                <a:buNone/>
                <a:defRPr/>
              </a:pPr>
              <a:t>38</a:t>
            </a:fld>
            <a:endParaRPr lang="en-GB" altLang="en-US" sz="1400">
              <a:ea typeface="ＭＳ Ｐゴシック" pitchFamily="34" charset="-128"/>
            </a:endParaRPr>
          </a:p>
        </p:txBody>
      </p:sp>
    </p:spTree>
    <p:extLst>
      <p:ext uri="{BB962C8B-B14F-4D97-AF65-F5344CB8AC3E}">
        <p14:creationId xmlns:p14="http://schemas.microsoft.com/office/powerpoint/2010/main" val="4132868985"/>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3080AC9-A93F-414C-A7AB-4C3BEED282EF}">
  <ds:schemaRefs>
    <ds:schemaRef ds:uri="http://schemas.microsoft.com/sharepoint/v3/contenttype/forms"/>
  </ds:schemaRefs>
</ds:datastoreItem>
</file>

<file path=customXml/itemProps2.xml><?xml version="1.0" encoding="utf-8"?>
<ds:datastoreItem xmlns:ds="http://schemas.openxmlformats.org/officeDocument/2006/customXml" ds:itemID="{3D7D33DA-2B46-4F30-976B-2EFE98766B6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4a72011-89be-41d7-bd49-565121a9e247"/>
    <ds:schemaRef ds:uri="http://purl.org/dc/elements/1.1/"/>
    <ds:schemaRef ds:uri="http://schemas.microsoft.com/office/2006/metadata/properties"/>
    <ds:schemaRef ds:uri="16bfc89a-06a0-41d6-ae50-6ff65b36cb8b"/>
    <ds:schemaRef ds:uri="http://www.w3.org/XML/1998/namespace"/>
    <ds:schemaRef ds:uri="http://purl.org/dc/dcmitype/"/>
  </ds:schemaRefs>
</ds:datastoreItem>
</file>

<file path=customXml/itemProps3.xml><?xml version="1.0" encoding="utf-8"?>
<ds:datastoreItem xmlns:ds="http://schemas.openxmlformats.org/officeDocument/2006/customXml" ds:itemID="{FA565E11-9B10-4DBB-AAEC-32E03FECA6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151</TotalTime>
  <Words>1773</Words>
  <Application>Microsoft Office PowerPoint</Application>
  <PresentationFormat>On-screen Show (4:3)</PresentationFormat>
  <Paragraphs>244</Paragraphs>
  <Slides>38</Slides>
  <Notes>34</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38</vt:i4>
      </vt:variant>
    </vt:vector>
  </HeadingPairs>
  <TitlesOfParts>
    <vt:vector size="45" baseType="lpstr">
      <vt:lpstr>ＭＳ Ｐゴシック</vt:lpstr>
      <vt:lpstr>Arial</vt:lpstr>
      <vt:lpstr>Calibri</vt:lpstr>
      <vt:lpstr>Calibri Light</vt:lpstr>
      <vt:lpstr>Times</vt:lpstr>
      <vt:lpstr>Sub Title 1</vt:lpstr>
      <vt:lpstr>Accessible 2</vt:lpstr>
      <vt:lpstr>PowerPoint Presentation</vt:lpstr>
      <vt:lpstr> Contents </vt:lpstr>
      <vt:lpstr>Employability/Transferable Skills </vt:lpstr>
      <vt:lpstr>Resources</vt:lpstr>
      <vt:lpstr>Glossary</vt:lpstr>
      <vt:lpstr>Early literacy</vt:lpstr>
      <vt:lpstr>Digital literacy</vt:lpstr>
      <vt:lpstr>Digital competency</vt:lpstr>
      <vt:lpstr>Digital Competence Framework - Wales</vt:lpstr>
      <vt:lpstr>Oracy – DCF 2020</vt:lpstr>
      <vt:lpstr>Oracy</vt:lpstr>
      <vt:lpstr>Why is oracy important?</vt:lpstr>
      <vt:lpstr>Voice 21 Programme</vt:lpstr>
      <vt:lpstr>Voice 21 Programme</vt:lpstr>
      <vt:lpstr> Parents – very important role</vt:lpstr>
      <vt:lpstr>Research – Hart and Risley (1995)</vt:lpstr>
      <vt:lpstr> High quality interactions</vt:lpstr>
      <vt:lpstr> Poor quality interactions</vt:lpstr>
      <vt:lpstr>PowerPoint Presentation</vt:lpstr>
      <vt:lpstr>PowerPoint Presentation</vt:lpstr>
      <vt:lpstr>PowerPoint Presentation</vt:lpstr>
      <vt:lpstr>Poor vocabulary at 5 years</vt:lpstr>
      <vt:lpstr>Attitudes towards oracy</vt:lpstr>
      <vt:lpstr>‘Silence is not golden’ (Lodge, 2020)</vt:lpstr>
      <vt:lpstr>Opportunities to promote oracy</vt:lpstr>
      <vt:lpstr>Practising when conversing</vt:lpstr>
      <vt:lpstr>Collaborative work</vt:lpstr>
      <vt:lpstr>Developing narrative</vt:lpstr>
      <vt:lpstr>Enthusiasm and motivation</vt:lpstr>
      <vt:lpstr>‘Talking environments’</vt:lpstr>
      <vt:lpstr>Small group discussion</vt:lpstr>
      <vt:lpstr>Oracy and storytelling</vt:lpstr>
      <vt:lpstr>National Curriculum</vt:lpstr>
      <vt:lpstr>The future</vt:lpstr>
      <vt:lpstr>The future</vt:lpstr>
      <vt:lpstr>Assignment</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BHAVISHA BHANDERI</cp:lastModifiedBy>
  <cp:revision>69</cp:revision>
  <cp:lastPrinted>2019-11-18T15:32:42Z</cp:lastPrinted>
  <dcterms:created xsi:type="dcterms:W3CDTF">2015-04-14T15:21:28Z</dcterms:created>
  <dcterms:modified xsi:type="dcterms:W3CDTF">2024-09-18T14:16:21Z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