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6"/>
  </p:notesMasterIdLst>
  <p:handoutMasterIdLst>
    <p:handoutMasterId r:id="rId17"/>
  </p:handoutMasterIdLst>
  <p:sldIdLst>
    <p:sldId id="277" r:id="rId2"/>
    <p:sldId id="269" r:id="rId3"/>
    <p:sldId id="270" r:id="rId4"/>
    <p:sldId id="271" r:id="rId5"/>
    <p:sldId id="272" r:id="rId6"/>
    <p:sldId id="273" r:id="rId7"/>
    <p:sldId id="274" r:id="rId8"/>
    <p:sldId id="275" r:id="rId9"/>
    <p:sldId id="285" r:id="rId10"/>
    <p:sldId id="276" r:id="rId11"/>
    <p:sldId id="278" r:id="rId12"/>
    <p:sldId id="279" r:id="rId13"/>
    <p:sldId id="280" r:id="rId14"/>
    <p:sldId id="281" r:id="rId15"/>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68" autoAdjust="0"/>
    <p:restoredTop sz="93372" autoAdjust="0"/>
  </p:normalViewPr>
  <p:slideViewPr>
    <p:cSldViewPr>
      <p:cViewPr varScale="1">
        <p:scale>
          <a:sx n="106" d="100"/>
          <a:sy n="106" d="100"/>
        </p:scale>
        <p:origin x="1638"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15/06/2021</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15/06/2021</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15/06/2021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15/06/2021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15/06/2021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15/06/2021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15/06/2021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15/06/2021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15/06/2021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15/06/2021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15/06/2021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15/06/2021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684213" y="908050"/>
            <a:ext cx="7772400" cy="1235066"/>
          </a:xfrm>
        </p:spPr>
        <p:txBody>
          <a:bodyPr/>
          <a:lstStyle/>
          <a:p>
            <a:pPr eaLnBrk="1" hangingPunct="1"/>
            <a:r>
              <a:rPr lang="en-GB" altLang="en-US" b="1" dirty="0">
                <a:solidFill>
                  <a:schemeClr val="accent2"/>
                </a:solidFill>
              </a:rPr>
              <a:t>LCMB7006</a:t>
            </a:r>
          </a:p>
        </p:txBody>
      </p:sp>
      <p:sp>
        <p:nvSpPr>
          <p:cNvPr id="6147" name="Subtitle 4"/>
          <p:cNvSpPr>
            <a:spLocks noGrp="1"/>
          </p:cNvSpPr>
          <p:nvPr>
            <p:ph type="subTitle" idx="1"/>
          </p:nvPr>
        </p:nvSpPr>
        <p:spPr>
          <a:xfrm>
            <a:off x="571472" y="1928803"/>
            <a:ext cx="7786742" cy="3357586"/>
          </a:xfrm>
        </p:spPr>
        <p:txBody>
          <a:bodyPr/>
          <a:lstStyle/>
          <a:p>
            <a:pPr eaLnBrk="1" hangingPunct="1"/>
            <a:r>
              <a:rPr lang="en-GB" altLang="en-US" sz="3600" b="1" dirty="0">
                <a:solidFill>
                  <a:schemeClr val="accent2"/>
                </a:solidFill>
              </a:rPr>
              <a:t>International Marketing</a:t>
            </a:r>
          </a:p>
          <a:p>
            <a:pPr eaLnBrk="1" hangingPunct="1"/>
            <a:r>
              <a:rPr lang="en-GB" altLang="en-US" dirty="0">
                <a:solidFill>
                  <a:schemeClr val="accent2"/>
                </a:solidFill>
              </a:rPr>
              <a:t>Week 1</a:t>
            </a:r>
          </a:p>
          <a:p>
            <a:pPr eaLnBrk="1" hangingPunct="1"/>
            <a:r>
              <a:rPr lang="en-GB" altLang="en-US" dirty="0">
                <a:solidFill>
                  <a:schemeClr val="accent2"/>
                </a:solidFill>
              </a:rPr>
              <a:t>The Micro and Macro Environment</a:t>
            </a:r>
          </a:p>
          <a:p>
            <a:pPr eaLnBrk="1" hangingPunct="1"/>
            <a:r>
              <a:rPr lang="en-GB" altLang="en-US" sz="4800" b="1" dirty="0">
                <a:solidFill>
                  <a:schemeClr val="accent2"/>
                </a:solidFill>
              </a:rPr>
              <a:t> </a:t>
            </a:r>
          </a:p>
        </p:txBody>
      </p:sp>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Marketing Environment</a:t>
            </a:r>
          </a:p>
        </p:txBody>
      </p:sp>
      <p:sp>
        <p:nvSpPr>
          <p:cNvPr id="3" name="Content Placeholder 2"/>
          <p:cNvSpPr>
            <a:spLocks noGrp="1"/>
          </p:cNvSpPr>
          <p:nvPr>
            <p:ph idx="1"/>
          </p:nvPr>
        </p:nvSpPr>
        <p:spPr/>
        <p:txBody>
          <a:bodyPr/>
          <a:lstStyle/>
          <a:p>
            <a:r>
              <a:rPr lang="en-GB" dirty="0"/>
              <a:t>The marketing environment consists of forces</a:t>
            </a:r>
          </a:p>
        </p:txBody>
      </p:sp>
    </p:spTree>
    <p:extLst>
      <p:ext uri="{BB962C8B-B14F-4D97-AF65-F5344CB8AC3E}">
        <p14:creationId xmlns:p14="http://schemas.microsoft.com/office/powerpoint/2010/main" val="21411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Diagram: The Micro and Macro Environment</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27784" y="1567451"/>
            <a:ext cx="4176464" cy="3723098"/>
          </a:xfrm>
        </p:spPr>
      </p:pic>
    </p:spTree>
    <p:extLst>
      <p:ext uri="{BB962C8B-B14F-4D97-AF65-F5344CB8AC3E}">
        <p14:creationId xmlns:p14="http://schemas.microsoft.com/office/powerpoint/2010/main" val="2821451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Micro Environment</a:t>
            </a:r>
          </a:p>
        </p:txBody>
      </p:sp>
      <p:sp>
        <p:nvSpPr>
          <p:cNvPr id="3" name="Content Placeholder 2"/>
          <p:cNvSpPr>
            <a:spLocks noGrp="1"/>
          </p:cNvSpPr>
          <p:nvPr>
            <p:ph idx="1"/>
          </p:nvPr>
        </p:nvSpPr>
        <p:spPr/>
        <p:txBody>
          <a:bodyPr/>
          <a:lstStyle/>
          <a:p>
            <a:r>
              <a:rPr lang="en-GB" dirty="0"/>
              <a:t>The Micro environment refers to the environment which is in direct contact with the business organisation and can affect the routine activities of business straight away. It is associated with a small area in which the firm functions.</a:t>
            </a:r>
          </a:p>
        </p:txBody>
      </p:sp>
    </p:spTree>
    <p:extLst>
      <p:ext uri="{BB962C8B-B14F-4D97-AF65-F5344CB8AC3E}">
        <p14:creationId xmlns:p14="http://schemas.microsoft.com/office/powerpoint/2010/main" val="3831261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Micro Environment</a:t>
            </a:r>
          </a:p>
        </p:txBody>
      </p:sp>
      <p:sp>
        <p:nvSpPr>
          <p:cNvPr id="3" name="Content Placeholder 2"/>
          <p:cNvSpPr>
            <a:spLocks noGrp="1"/>
          </p:cNvSpPr>
          <p:nvPr>
            <p:ph idx="1"/>
          </p:nvPr>
        </p:nvSpPr>
        <p:spPr/>
        <p:txBody>
          <a:bodyPr/>
          <a:lstStyle/>
          <a:p>
            <a:r>
              <a:rPr lang="en-GB" dirty="0"/>
              <a:t>The company</a:t>
            </a:r>
          </a:p>
          <a:p>
            <a:pPr marL="0" indent="0">
              <a:buNone/>
            </a:pPr>
            <a:endParaRPr lang="en-GB" dirty="0"/>
          </a:p>
          <a:p>
            <a:endParaRPr lang="en-GB" dirty="0"/>
          </a:p>
          <a:p>
            <a:r>
              <a:rPr lang="en-GB" dirty="0"/>
              <a:t>Suppliers</a:t>
            </a:r>
          </a:p>
          <a:p>
            <a:pPr marL="0" indent="0">
              <a:buNone/>
            </a:pPr>
            <a:endParaRPr lang="en-GB" dirty="0"/>
          </a:p>
        </p:txBody>
      </p:sp>
    </p:spTree>
    <p:extLst>
      <p:ext uri="{BB962C8B-B14F-4D97-AF65-F5344CB8AC3E}">
        <p14:creationId xmlns:p14="http://schemas.microsoft.com/office/powerpoint/2010/main" val="1832404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Micro Environment</a:t>
            </a:r>
          </a:p>
        </p:txBody>
      </p:sp>
      <p:sp>
        <p:nvSpPr>
          <p:cNvPr id="3" name="Content Placeholder 2"/>
          <p:cNvSpPr>
            <a:spLocks noGrp="1"/>
          </p:cNvSpPr>
          <p:nvPr>
            <p:ph idx="1"/>
          </p:nvPr>
        </p:nvSpPr>
        <p:spPr/>
        <p:txBody>
          <a:bodyPr/>
          <a:lstStyle/>
          <a:p>
            <a:r>
              <a:rPr lang="en-GB" dirty="0"/>
              <a:t>Customers</a:t>
            </a:r>
          </a:p>
          <a:p>
            <a:endParaRPr lang="en-GB" dirty="0"/>
          </a:p>
          <a:p>
            <a:endParaRPr lang="en-GB" dirty="0"/>
          </a:p>
          <a:p>
            <a:r>
              <a:rPr lang="en-GB" dirty="0"/>
              <a:t>Distributors</a:t>
            </a:r>
          </a:p>
        </p:txBody>
      </p:sp>
    </p:spTree>
    <p:extLst>
      <p:ext uri="{BB962C8B-B14F-4D97-AF65-F5344CB8AC3E}">
        <p14:creationId xmlns:p14="http://schemas.microsoft.com/office/powerpoint/2010/main" val="2579222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Micro Environment</a:t>
            </a:r>
          </a:p>
        </p:txBody>
      </p:sp>
      <p:sp>
        <p:nvSpPr>
          <p:cNvPr id="3" name="Content Placeholder 2"/>
          <p:cNvSpPr>
            <a:spLocks noGrp="1"/>
          </p:cNvSpPr>
          <p:nvPr>
            <p:ph idx="1"/>
          </p:nvPr>
        </p:nvSpPr>
        <p:spPr/>
        <p:txBody>
          <a:bodyPr/>
          <a:lstStyle/>
          <a:p>
            <a:r>
              <a:rPr lang="en-GB" dirty="0"/>
              <a:t>Competitors</a:t>
            </a:r>
          </a:p>
          <a:p>
            <a:endParaRPr lang="en-GB" dirty="0"/>
          </a:p>
          <a:p>
            <a:endParaRPr lang="en-GB" dirty="0"/>
          </a:p>
          <a:p>
            <a:endParaRPr lang="en-GB" dirty="0"/>
          </a:p>
          <a:p>
            <a:r>
              <a:rPr lang="en-GB" dirty="0"/>
              <a:t>The public</a:t>
            </a:r>
          </a:p>
        </p:txBody>
      </p:sp>
    </p:spTree>
    <p:extLst>
      <p:ext uri="{BB962C8B-B14F-4D97-AF65-F5344CB8AC3E}">
        <p14:creationId xmlns:p14="http://schemas.microsoft.com/office/powerpoint/2010/main" val="245739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Macro Environment</a:t>
            </a:r>
          </a:p>
        </p:txBody>
      </p:sp>
      <p:sp>
        <p:nvSpPr>
          <p:cNvPr id="3" name="Content Placeholder 2"/>
          <p:cNvSpPr>
            <a:spLocks noGrp="1"/>
          </p:cNvSpPr>
          <p:nvPr>
            <p:ph idx="1"/>
          </p:nvPr>
        </p:nvSpPr>
        <p:spPr/>
        <p:txBody>
          <a:bodyPr/>
          <a:lstStyle/>
          <a:p>
            <a:r>
              <a:rPr lang="en-GB" dirty="0"/>
              <a:t>The macro environment consists of external forces outside of the organisation that can create opportunities and/or threats.</a:t>
            </a:r>
          </a:p>
        </p:txBody>
      </p:sp>
    </p:spTree>
    <p:extLst>
      <p:ext uri="{BB962C8B-B14F-4D97-AF65-F5344CB8AC3E}">
        <p14:creationId xmlns:p14="http://schemas.microsoft.com/office/powerpoint/2010/main" val="3695786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0789D-BB8F-4FE4-95F3-2CA3B7A1C7A8}"/>
              </a:ext>
            </a:extLst>
          </p:cNvPr>
          <p:cNvSpPr>
            <a:spLocks noGrp="1"/>
          </p:cNvSpPr>
          <p:nvPr>
            <p:ph type="title"/>
          </p:nvPr>
        </p:nvSpPr>
        <p:spPr/>
        <p:txBody>
          <a:bodyPr/>
          <a:lstStyle/>
          <a:p>
            <a:r>
              <a:rPr lang="en-GB" dirty="0"/>
              <a:t>Diagram: The Macro Environment</a:t>
            </a:r>
          </a:p>
        </p:txBody>
      </p:sp>
      <p:sp>
        <p:nvSpPr>
          <p:cNvPr id="4" name="Date Placeholder 3">
            <a:extLst>
              <a:ext uri="{FF2B5EF4-FFF2-40B4-BE49-F238E27FC236}">
                <a16:creationId xmlns:a16="http://schemas.microsoft.com/office/drawing/2014/main" id="{26010F72-23BE-4659-825D-BD81BA13655D}"/>
              </a:ext>
            </a:extLst>
          </p:cNvPr>
          <p:cNvSpPr>
            <a:spLocks noGrp="1"/>
          </p:cNvSpPr>
          <p:nvPr>
            <p:ph type="dt" sz="half" idx="10"/>
          </p:nvPr>
        </p:nvSpPr>
        <p:spPr/>
        <p:txBody>
          <a:bodyPr/>
          <a:lstStyle/>
          <a:p>
            <a:pPr>
              <a:defRPr/>
            </a:pPr>
            <a:fld id="{2303D31F-598B-47EE-BA37-93F097A3D676}" type="datetime1">
              <a:rPr lang="en-GB" altLang="en-US" smtClean="0"/>
              <a:pPr>
                <a:defRPr/>
              </a:pPr>
              <a:t>15/06/2021</a:t>
            </a:fld>
            <a:endParaRPr lang="en-GB" altLang="en-US"/>
          </a:p>
        </p:txBody>
      </p:sp>
      <p:sp>
        <p:nvSpPr>
          <p:cNvPr id="5" name="Slide Number Placeholder 4">
            <a:extLst>
              <a:ext uri="{FF2B5EF4-FFF2-40B4-BE49-F238E27FC236}">
                <a16:creationId xmlns:a16="http://schemas.microsoft.com/office/drawing/2014/main" id="{D0B0C594-78D5-405F-8BD9-7F49DB8D4BAD}"/>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pic>
        <p:nvPicPr>
          <p:cNvPr id="1028" name="Picture 4">
            <a:extLst>
              <a:ext uri="{FF2B5EF4-FFF2-40B4-BE49-F238E27FC236}">
                <a16:creationId xmlns:a16="http://schemas.microsoft.com/office/drawing/2014/main" id="{A9E6423F-E000-4D01-8DD6-A021A2483AD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58416" y="1417638"/>
            <a:ext cx="4961856" cy="4112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451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Macro Environment</a:t>
            </a:r>
          </a:p>
        </p:txBody>
      </p:sp>
      <p:sp>
        <p:nvSpPr>
          <p:cNvPr id="3" name="Content Placeholder 2"/>
          <p:cNvSpPr>
            <a:spLocks noGrp="1"/>
          </p:cNvSpPr>
          <p:nvPr>
            <p:ph idx="1"/>
          </p:nvPr>
        </p:nvSpPr>
        <p:spPr/>
        <p:txBody>
          <a:bodyPr/>
          <a:lstStyle/>
          <a:p>
            <a:r>
              <a:rPr lang="en-GB" dirty="0"/>
              <a:t>Social/Cultural forces</a:t>
            </a:r>
          </a:p>
          <a:p>
            <a:endParaRPr lang="en-GB" dirty="0"/>
          </a:p>
          <a:p>
            <a:endParaRPr lang="en-GB" dirty="0"/>
          </a:p>
          <a:p>
            <a:r>
              <a:rPr lang="en-GB" dirty="0"/>
              <a:t>Legal forces</a:t>
            </a:r>
          </a:p>
        </p:txBody>
      </p:sp>
    </p:spTree>
    <p:extLst>
      <p:ext uri="{BB962C8B-B14F-4D97-AF65-F5344CB8AC3E}">
        <p14:creationId xmlns:p14="http://schemas.microsoft.com/office/powerpoint/2010/main" val="9610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Macro Environment</a:t>
            </a:r>
          </a:p>
        </p:txBody>
      </p:sp>
      <p:sp>
        <p:nvSpPr>
          <p:cNvPr id="3" name="Content Placeholder 2"/>
          <p:cNvSpPr>
            <a:spLocks noGrp="1"/>
          </p:cNvSpPr>
          <p:nvPr>
            <p:ph idx="1"/>
          </p:nvPr>
        </p:nvSpPr>
        <p:spPr/>
        <p:txBody>
          <a:bodyPr/>
          <a:lstStyle/>
          <a:p>
            <a:r>
              <a:rPr lang="en-GB" dirty="0"/>
              <a:t>Economic forces</a:t>
            </a:r>
          </a:p>
          <a:p>
            <a:endParaRPr lang="en-GB" dirty="0"/>
          </a:p>
          <a:p>
            <a:endParaRPr lang="en-GB" dirty="0"/>
          </a:p>
          <a:p>
            <a:r>
              <a:rPr lang="en-GB" dirty="0"/>
              <a:t>Political forces</a:t>
            </a:r>
          </a:p>
        </p:txBody>
      </p:sp>
    </p:spTree>
    <p:extLst>
      <p:ext uri="{BB962C8B-B14F-4D97-AF65-F5344CB8AC3E}">
        <p14:creationId xmlns:p14="http://schemas.microsoft.com/office/powerpoint/2010/main" val="2064069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 Main Elements in the Macro Environment</a:t>
            </a:r>
          </a:p>
        </p:txBody>
      </p:sp>
      <p:sp>
        <p:nvSpPr>
          <p:cNvPr id="3" name="Content Placeholder 2"/>
          <p:cNvSpPr>
            <a:spLocks noGrp="1"/>
          </p:cNvSpPr>
          <p:nvPr>
            <p:ph idx="1"/>
          </p:nvPr>
        </p:nvSpPr>
        <p:spPr/>
        <p:txBody>
          <a:bodyPr/>
          <a:lstStyle/>
          <a:p>
            <a:r>
              <a:rPr lang="en-GB" dirty="0"/>
              <a:t>Technological forces</a:t>
            </a:r>
          </a:p>
          <a:p>
            <a:endParaRPr lang="en-GB" dirty="0"/>
          </a:p>
          <a:p>
            <a:endParaRPr lang="en-GB" dirty="0"/>
          </a:p>
          <a:p>
            <a:r>
              <a:rPr lang="en-GB" dirty="0"/>
              <a:t>Environmental</a:t>
            </a:r>
          </a:p>
        </p:txBody>
      </p:sp>
    </p:spTree>
    <p:extLst>
      <p:ext uri="{BB962C8B-B14F-4D97-AF65-F5344CB8AC3E}">
        <p14:creationId xmlns:p14="http://schemas.microsoft.com/office/powerpoint/2010/main" val="2408979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Conclusion</a:t>
            </a:r>
          </a:p>
        </p:txBody>
      </p:sp>
      <p:sp>
        <p:nvSpPr>
          <p:cNvPr id="3" name="Content Placeholder 2"/>
          <p:cNvSpPr>
            <a:spLocks noGrp="1"/>
          </p:cNvSpPr>
          <p:nvPr>
            <p:ph idx="1"/>
          </p:nvPr>
        </p:nvSpPr>
        <p:spPr/>
        <p:txBody>
          <a:bodyPr/>
          <a:lstStyle/>
          <a:p>
            <a:r>
              <a:rPr lang="en-GB" dirty="0"/>
              <a:t>Environmental scanning</a:t>
            </a:r>
          </a:p>
          <a:p>
            <a:endParaRPr lang="en-GB" dirty="0"/>
          </a:p>
          <a:p>
            <a:endParaRPr lang="en-GB" dirty="0"/>
          </a:p>
          <a:p>
            <a:r>
              <a:rPr lang="en-GB" dirty="0"/>
              <a:t>Environmental analysis</a:t>
            </a:r>
          </a:p>
        </p:txBody>
      </p:sp>
    </p:spTree>
    <p:extLst>
      <p:ext uri="{BB962C8B-B14F-4D97-AF65-F5344CB8AC3E}">
        <p14:creationId xmlns:p14="http://schemas.microsoft.com/office/powerpoint/2010/main" val="2370309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Exercise</a:t>
            </a:r>
          </a:p>
        </p:txBody>
      </p:sp>
      <p:sp>
        <p:nvSpPr>
          <p:cNvPr id="3" name="Content Placeholder 2"/>
          <p:cNvSpPr>
            <a:spLocks noGrp="1"/>
          </p:cNvSpPr>
          <p:nvPr>
            <p:ph idx="1"/>
          </p:nvPr>
        </p:nvSpPr>
        <p:spPr/>
        <p:txBody>
          <a:bodyPr/>
          <a:lstStyle/>
          <a:p>
            <a:r>
              <a:rPr lang="en-GB" dirty="0"/>
              <a:t>Pick a company that makes it’s product available in at least two different countries and compare the macro environment with the two different countries stating whether each force is favourable or un favourable and why.</a:t>
            </a:r>
          </a:p>
        </p:txBody>
      </p:sp>
    </p:spTree>
    <p:extLst>
      <p:ext uri="{BB962C8B-B14F-4D97-AF65-F5344CB8AC3E}">
        <p14:creationId xmlns:p14="http://schemas.microsoft.com/office/powerpoint/2010/main" val="52869561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2208</TotalTime>
  <Words>206</Words>
  <Application>Microsoft Office PowerPoint</Application>
  <PresentationFormat>On-screen Show (4:3)</PresentationFormat>
  <Paragraphs>54</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Myriad Pro</vt:lpstr>
      <vt:lpstr>Verdana</vt:lpstr>
      <vt:lpstr>20140311PresentationUWTSDTemplate</vt:lpstr>
      <vt:lpstr>LCMB7006</vt:lpstr>
      <vt:lpstr>The Marketing Environment</vt:lpstr>
      <vt:lpstr>Diagram: The Micro and Macro Environment</vt:lpstr>
      <vt:lpstr>The Micro Environment</vt:lpstr>
      <vt:lpstr>The Main Elements in the Micro Environment</vt:lpstr>
      <vt:lpstr>The Main Elements in the Micro Environment</vt:lpstr>
      <vt:lpstr>The Main Elements in the Micro Environment</vt:lpstr>
      <vt:lpstr>The Macro Environment</vt:lpstr>
      <vt:lpstr>Diagram: The Macro Environment</vt:lpstr>
      <vt:lpstr>The Main Elements in the Macro Environment</vt:lpstr>
      <vt:lpstr>The Main Elements in the Macro Environment</vt:lpstr>
      <vt:lpstr>The Main Elements in the Macro Environment</vt:lpstr>
      <vt:lpstr>Conclusion</vt:lpstr>
      <vt:lpstr>Exercise</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Tushara</cp:lastModifiedBy>
  <cp:revision>133</cp:revision>
  <cp:lastPrinted>2018-07-09T15:27:01Z</cp:lastPrinted>
  <dcterms:created xsi:type="dcterms:W3CDTF">2002-10-07T19:43:58Z</dcterms:created>
  <dcterms:modified xsi:type="dcterms:W3CDTF">2021-06-15T18:58:14Z</dcterms:modified>
</cp:coreProperties>
</file>