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4"/>
  </p:sldMasterIdLst>
  <p:notesMasterIdLst>
    <p:notesMasterId r:id="rId15"/>
  </p:notesMasterIdLst>
  <p:sldIdLst>
    <p:sldId id="256" r:id="rId5"/>
    <p:sldId id="258" r:id="rId6"/>
    <p:sldId id="269" r:id="rId7"/>
    <p:sldId id="270" r:id="rId8"/>
    <p:sldId id="271" r:id="rId9"/>
    <p:sldId id="272" r:id="rId10"/>
    <p:sldId id="264" r:id="rId11"/>
    <p:sldId id="261" r:id="rId12"/>
    <p:sldId id="259" r:id="rId13"/>
    <p:sldId id="262" r:id="rId14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/>
    <p:restoredTop sz="93750"/>
  </p:normalViewPr>
  <p:slideViewPr>
    <p:cSldViewPr snapToGrid="0">
      <p:cViewPr varScale="1">
        <p:scale>
          <a:sx n="100" d="100"/>
          <a:sy n="100" d="100"/>
        </p:scale>
        <p:origin x="1864" y="1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Tracy Manoti" userId="7bc72d2b-7acd-4382-989a-c70b3434a71e" providerId="ADAL" clId="{54FCF022-4364-4D0E-8882-849CB6203D64}"/>
    <pc:docChg chg="undo modSld">
      <pc:chgData name="Tracy Manoti" userId="7bc72d2b-7acd-4382-989a-c70b3434a71e" providerId="ADAL" clId="{54FCF022-4364-4D0E-8882-849CB6203D64}" dt="2024-01-10T17:31:39.321" v="289"/>
      <pc:docMkLst>
        <pc:docMk/>
      </pc:docMkLst>
      <pc:sldChg chg="addSp delSp modSp">
        <pc:chgData name="Tracy Manoti" userId="7bc72d2b-7acd-4382-989a-c70b3434a71e" providerId="ADAL" clId="{54FCF022-4364-4D0E-8882-849CB6203D64}" dt="2024-01-10T17:31:39.321" v="289"/>
        <pc:sldMkLst>
          <pc:docMk/>
          <pc:sldMk cId="1307711673" sldId="259"/>
        </pc:sldMkLst>
        <pc:spChg chg="add mod">
          <ac:chgData name="Tracy Manoti" userId="7bc72d2b-7acd-4382-989a-c70b3434a71e" providerId="ADAL" clId="{54FCF022-4364-4D0E-8882-849CB6203D64}" dt="2024-01-10T17:15:03.582" v="268" actId="1076"/>
          <ac:spMkLst>
            <pc:docMk/>
            <pc:sldMk cId="1307711673" sldId="259"/>
            <ac:spMk id="2" creationId="{8B347A4C-3676-414C-A443-3DD13F0A9741}"/>
          </ac:spMkLst>
        </pc:spChg>
        <pc:spChg chg="add del mod">
          <ac:chgData name="Tracy Manoti" userId="7bc72d2b-7acd-4382-989a-c70b3434a71e" providerId="ADAL" clId="{54FCF022-4364-4D0E-8882-849CB6203D64}" dt="2024-01-10T17:02:54.013" v="122" actId="11529"/>
          <ac:spMkLst>
            <pc:docMk/>
            <pc:sldMk cId="1307711673" sldId="259"/>
            <ac:spMk id="3" creationId="{19C13AE6-8C88-413F-8CEC-E8BEF0AD4E1B}"/>
          </ac:spMkLst>
        </pc:spChg>
        <pc:spChg chg="mod">
          <ac:chgData name="Tracy Manoti" userId="7bc72d2b-7acd-4382-989a-c70b3434a71e" providerId="ADAL" clId="{54FCF022-4364-4D0E-8882-849CB6203D64}" dt="2024-01-10T17:19:25.785" v="280" actId="20577"/>
          <ac:spMkLst>
            <pc:docMk/>
            <pc:sldMk cId="1307711673" sldId="259"/>
            <ac:spMk id="13" creationId="{CAF1C592-0EA8-58A9-1C7A-0BAC9CA2926D}"/>
          </ac:spMkLst>
        </pc:spChg>
        <pc:spChg chg="mod">
          <ac:chgData name="Tracy Manoti" userId="7bc72d2b-7acd-4382-989a-c70b3434a71e" providerId="ADAL" clId="{54FCF022-4364-4D0E-8882-849CB6203D64}" dt="2024-01-10T17:31:39.321" v="289"/>
          <ac:spMkLst>
            <pc:docMk/>
            <pc:sldMk cId="1307711673" sldId="259"/>
            <ac:spMk id="16" creationId="{3F579A6E-605F-A652-7159-3C695DE86D85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B9EEFB1-0F9E-D645-9F90-8C3DF0DF7EDE}" type="datetimeFigureOut">
              <a:rPr lang="en-GB" smtClean="0"/>
              <a:t>14/01/2024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9992234-C1C2-8D48-A175-8CF758AF613F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7656129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9992234-C1C2-8D48-A175-8CF758AF613F}" type="slidenum">
              <a:rPr lang="en-GB" smtClean="0"/>
              <a:t>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7020735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9992234-C1C2-8D48-A175-8CF758AF613F}" type="slidenum">
              <a:rPr lang="en-GB" smtClean="0"/>
              <a:t>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2204830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9992234-C1C2-8D48-A175-8CF758AF613F}" type="slidenum">
              <a:rPr lang="en-GB" smtClean="0"/>
              <a:t>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2672857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0" i="0" u="none" strike="noStrike" dirty="0">
              <a:solidFill>
                <a:srgbClr val="000000"/>
              </a:solidFill>
              <a:effectLst/>
              <a:latin typeface="Lato" panose="020F0502020204030203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9992234-C1C2-8D48-A175-8CF758AF613F}" type="slidenum">
              <a:rPr lang="en-GB" smtClean="0"/>
              <a:t>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052981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0" i="0" u="none" strike="noStrike" dirty="0">
              <a:solidFill>
                <a:srgbClr val="000000"/>
              </a:solidFill>
              <a:effectLst/>
              <a:latin typeface="Lato" panose="020F0502020204030203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9992234-C1C2-8D48-A175-8CF758AF613F}" type="slidenum">
              <a:rPr lang="en-GB" smtClean="0"/>
              <a:t>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8530941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9992234-C1C2-8D48-A175-8CF758AF613F}" type="slidenum">
              <a:rPr lang="en-GB" smtClean="0"/>
              <a:t>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3504587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536282-50FC-5641-AACF-E625B6C2618C}" type="datetimeFigureOut">
              <a:rPr lang="en-GB" smtClean="0"/>
              <a:t>14/01/2024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F6C22F-B2F1-6147-A761-695BDF8EE6E5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695981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536282-50FC-5641-AACF-E625B6C2618C}" type="datetimeFigureOut">
              <a:rPr lang="en-GB" smtClean="0"/>
              <a:t>14/01/2024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F6C22F-B2F1-6147-A761-695BDF8EE6E5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78380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536282-50FC-5641-AACF-E625B6C2618C}" type="datetimeFigureOut">
              <a:rPr lang="en-GB" smtClean="0"/>
              <a:t>14/01/2024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F6C22F-B2F1-6147-A761-695BDF8EE6E5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8272948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536282-50FC-5641-AACF-E625B6C2618C}" type="datetimeFigureOut">
              <a:rPr lang="en-GB" smtClean="0"/>
              <a:t>14/01/2024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F6C22F-B2F1-6147-A761-695BDF8EE6E5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605554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536282-50FC-5641-AACF-E625B6C2618C}" type="datetimeFigureOut">
              <a:rPr lang="en-GB" smtClean="0"/>
              <a:t>14/01/2024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F6C22F-B2F1-6147-A761-695BDF8EE6E5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750353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536282-50FC-5641-AACF-E625B6C2618C}" type="datetimeFigureOut">
              <a:rPr lang="en-GB" smtClean="0"/>
              <a:t>14/01/2024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F6C22F-B2F1-6147-A761-695BDF8EE6E5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9438173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536282-50FC-5641-AACF-E625B6C2618C}" type="datetimeFigureOut">
              <a:rPr lang="en-GB" smtClean="0"/>
              <a:t>14/01/2024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F6C22F-B2F1-6147-A761-695BDF8EE6E5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6949228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536282-50FC-5641-AACF-E625B6C2618C}" type="datetimeFigureOut">
              <a:rPr lang="en-GB" smtClean="0"/>
              <a:t>14/01/2024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F6C22F-B2F1-6147-A761-695BDF8EE6E5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1931448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dirty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536282-50FC-5641-AACF-E625B6C2618C}" type="datetimeFigureOut">
              <a:rPr lang="en-GB" smtClean="0"/>
              <a:t>14/01/2024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F6C22F-B2F1-6147-A761-695BDF8EE6E5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792931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536282-50FC-5641-AACF-E625B6C2618C}" type="datetimeFigureOut">
              <a:rPr lang="en-GB" smtClean="0"/>
              <a:t>14/01/2024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F6C22F-B2F1-6147-A761-695BDF8EE6E5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46377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536282-50FC-5641-AACF-E625B6C2618C}" type="datetimeFigureOut">
              <a:rPr lang="en-GB" smtClean="0"/>
              <a:t>14/01/2024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F6C22F-B2F1-6147-A761-695BDF8EE6E5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822806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0536282-50FC-5641-AACF-E625B6C2618C}" type="datetimeFigureOut">
              <a:rPr lang="en-GB" smtClean="0"/>
              <a:t>14/01/2024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3F6C22F-B2F1-6147-A761-695BDF8EE6E5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807476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implimba.com/vark-model-of-learning/" TargetMode="Externa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90" name="Rectangle 3089">
            <a:extLst>
              <a:ext uri="{FF2B5EF4-FFF2-40B4-BE49-F238E27FC236}">
                <a16:creationId xmlns:a16="http://schemas.microsoft.com/office/drawing/2014/main" id="{F0A604E4-7307-451C-93BE-F1F7E1BF3B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914400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092" name="Rectangle 3091">
            <a:extLst>
              <a:ext uri="{FF2B5EF4-FFF2-40B4-BE49-F238E27FC236}">
                <a16:creationId xmlns:a16="http://schemas.microsoft.com/office/drawing/2014/main" id="{F7F3A0AA-35E5-4085-942B-7378390306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282344"/>
            <a:ext cx="9143997" cy="1590742"/>
          </a:xfrm>
          <a:prstGeom prst="rect">
            <a:avLst/>
          </a:prstGeom>
          <a:gradFill>
            <a:gsLst>
              <a:gs pos="34000">
                <a:srgbClr val="000000">
                  <a:alpha val="96000"/>
                </a:srgbClr>
              </a:gs>
              <a:gs pos="100000">
                <a:schemeClr val="accent1"/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094" name="Rectangle 3093">
            <a:extLst>
              <a:ext uri="{FF2B5EF4-FFF2-40B4-BE49-F238E27FC236}">
                <a16:creationId xmlns:a16="http://schemas.microsoft.com/office/drawing/2014/main" id="{402F5C38-C747-4173-ABBF-656E39E821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3" y="5282344"/>
            <a:ext cx="6086475" cy="1590742"/>
          </a:xfrm>
          <a:prstGeom prst="rect">
            <a:avLst/>
          </a:prstGeom>
          <a:gradFill>
            <a:gsLst>
              <a:gs pos="28000">
                <a:schemeClr val="accent1">
                  <a:lumMod val="75000"/>
                  <a:alpha val="59000"/>
                </a:schemeClr>
              </a:gs>
              <a:gs pos="100000">
                <a:srgbClr val="000000">
                  <a:alpha val="70000"/>
                </a:srgb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096" name="Rectangle 3095">
            <a:extLst>
              <a:ext uri="{FF2B5EF4-FFF2-40B4-BE49-F238E27FC236}">
                <a16:creationId xmlns:a16="http://schemas.microsoft.com/office/drawing/2014/main" id="{E37EECFC-A684-4391-AE85-4CDAF5565F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3" y="5282344"/>
            <a:ext cx="9143998" cy="1590742"/>
          </a:xfrm>
          <a:prstGeom prst="rect">
            <a:avLst/>
          </a:prstGeom>
          <a:gradFill>
            <a:gsLst>
              <a:gs pos="0">
                <a:srgbClr val="000000">
                  <a:alpha val="71765"/>
                </a:srgbClr>
              </a:gs>
              <a:gs pos="100000">
                <a:schemeClr val="accent1">
                  <a:alpha val="0"/>
                </a:scheme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D04CC6-445C-F521-E77F-C12DDF1AEF5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4785" y="5490971"/>
            <a:ext cx="5221554" cy="1159200"/>
          </a:xfrm>
        </p:spPr>
        <p:txBody>
          <a:bodyPr anchor="ctr">
            <a:normAutofit/>
          </a:bodyPr>
          <a:lstStyle/>
          <a:p>
            <a:pPr algn="l"/>
            <a:r>
              <a:rPr lang="en-GB" sz="3500" dirty="0">
                <a:solidFill>
                  <a:srgbClr val="FFFFFF"/>
                </a:solidFill>
              </a:rPr>
              <a:t>Kolb Experiential Learning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A4D4D65-84C7-F2CF-D312-9E1F7F2413F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42391" y="5633765"/>
            <a:ext cx="2556416" cy="873612"/>
          </a:xfrm>
        </p:spPr>
        <p:txBody>
          <a:bodyPr anchor="ctr">
            <a:normAutofit/>
          </a:bodyPr>
          <a:lstStyle/>
          <a:p>
            <a:pPr algn="l"/>
            <a:r>
              <a:rPr lang="en-GB" sz="1700" dirty="0">
                <a:solidFill>
                  <a:srgbClr val="FFFFFF"/>
                </a:solidFill>
              </a:rPr>
              <a:t>James Nicholl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15815E8-632C-388D-A29B-A7FCDC3788B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4396" y="94822"/>
            <a:ext cx="7315200" cy="5092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6512375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57" name="Rectangle 2056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59" name="Rectangle 2058">
            <a:extLst>
              <a:ext uri="{FF2B5EF4-FFF2-40B4-BE49-F238E27FC236}">
                <a16:creationId xmlns:a16="http://schemas.microsoft.com/office/drawing/2014/main" id="{1199E1B1-A8C0-4FE8-A5A8-1CB41D69F8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1" y="0"/>
            <a:ext cx="9143999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61" name="Rectangle 2060">
            <a:extLst>
              <a:ext uri="{FF2B5EF4-FFF2-40B4-BE49-F238E27FC236}">
                <a16:creationId xmlns:a16="http://schemas.microsoft.com/office/drawing/2014/main" id="{84A8DE83-DE75-4B41-9DB4-A7EC0B0DEC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96642" cy="1575461"/>
          </a:xfrm>
          <a:prstGeom prst="rect">
            <a:avLst/>
          </a:prstGeom>
          <a:gradFill>
            <a:gsLst>
              <a:gs pos="0">
                <a:schemeClr val="accent1">
                  <a:alpha val="41000"/>
                </a:schemeClr>
              </a:gs>
              <a:gs pos="74000">
                <a:schemeClr val="accent1">
                  <a:lumMod val="60000"/>
                  <a:lumOff val="40000"/>
                  <a:alpha val="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63" name="Rectangle 2062">
            <a:extLst>
              <a:ext uri="{FF2B5EF4-FFF2-40B4-BE49-F238E27FC236}">
                <a16:creationId xmlns:a16="http://schemas.microsoft.com/office/drawing/2014/main" id="{A7009A0A-BEF5-4EAC-AF15-E4F9F002E2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2" y="-1"/>
            <a:ext cx="9144001" cy="1574311"/>
          </a:xfrm>
          <a:prstGeom prst="rect">
            <a:avLst/>
          </a:prstGeom>
          <a:gradFill>
            <a:gsLst>
              <a:gs pos="0">
                <a:srgbClr val="000000">
                  <a:alpha val="63000"/>
                </a:srgbClr>
              </a:gs>
              <a:gs pos="78000">
                <a:schemeClr val="accent1">
                  <a:alpha val="15000"/>
                </a:scheme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308C1E75-2364-E6AD-E09F-C991524AE08A}"/>
              </a:ext>
            </a:extLst>
          </p:cNvPr>
          <p:cNvSpPr>
            <a:spLocks/>
          </p:cNvSpPr>
          <p:nvPr/>
        </p:nvSpPr>
        <p:spPr>
          <a:xfrm>
            <a:off x="483846" y="208130"/>
            <a:ext cx="8176303" cy="11592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500" b="1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What Is Kolb Experiential Learning?</a:t>
            </a: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68EE7657-8D8E-D4ED-AAB1-7ECE2C0A8933}"/>
              </a:ext>
            </a:extLst>
          </p:cNvPr>
          <p:cNvGrpSpPr/>
          <p:nvPr/>
        </p:nvGrpSpPr>
        <p:grpSpPr>
          <a:xfrm>
            <a:off x="2513411" y="2255044"/>
            <a:ext cx="4167972" cy="3965187"/>
            <a:chOff x="2533556" y="2271087"/>
            <a:chExt cx="4167972" cy="3965187"/>
          </a:xfrm>
        </p:grpSpPr>
        <p:sp>
          <p:nvSpPr>
            <p:cNvPr id="2" name="Pie 1">
              <a:extLst>
                <a:ext uri="{FF2B5EF4-FFF2-40B4-BE49-F238E27FC236}">
                  <a16:creationId xmlns:a16="http://schemas.microsoft.com/office/drawing/2014/main" id="{B699167F-7E40-8CD9-A27B-7AFE7B62ABB7}"/>
                </a:ext>
              </a:extLst>
            </p:cNvPr>
            <p:cNvSpPr/>
            <p:nvPr/>
          </p:nvSpPr>
          <p:spPr>
            <a:xfrm>
              <a:off x="2753692" y="2271087"/>
              <a:ext cx="3947836" cy="3767028"/>
            </a:xfrm>
            <a:prstGeom prst="pie">
              <a:avLst>
                <a:gd name="adj1" fmla="val 16216578"/>
                <a:gd name="adj2" fmla="val 4895"/>
              </a:avLst>
            </a:prstGeom>
            <a:solidFill>
              <a:schemeClr val="accent5">
                <a:lumMod val="20000"/>
                <a:lumOff val="80000"/>
              </a:schemeClr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>
                <a:solidFill>
                  <a:schemeClr val="tx1"/>
                </a:solidFill>
              </a:endParaRPr>
            </a:p>
          </p:txBody>
        </p:sp>
        <p:sp>
          <p:nvSpPr>
            <p:cNvPr id="3" name="Pie 2">
              <a:extLst>
                <a:ext uri="{FF2B5EF4-FFF2-40B4-BE49-F238E27FC236}">
                  <a16:creationId xmlns:a16="http://schemas.microsoft.com/office/drawing/2014/main" id="{71306D1E-9C70-C45B-8540-B38EC81433D4}"/>
                </a:ext>
              </a:extLst>
            </p:cNvPr>
            <p:cNvSpPr/>
            <p:nvPr/>
          </p:nvSpPr>
          <p:spPr>
            <a:xfrm rot="10800000">
              <a:off x="2533556" y="2553526"/>
              <a:ext cx="3947835" cy="3682748"/>
            </a:xfrm>
            <a:prstGeom prst="pie">
              <a:avLst>
                <a:gd name="adj1" fmla="val 16216578"/>
                <a:gd name="adj2" fmla="val 4895"/>
              </a:avLst>
            </a:prstGeom>
            <a:solidFill>
              <a:schemeClr val="accent1">
                <a:lumMod val="75000"/>
              </a:schemeClr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>
                <a:solidFill>
                  <a:schemeClr val="tx1"/>
                </a:solidFill>
              </a:endParaRPr>
            </a:p>
          </p:txBody>
        </p:sp>
        <p:sp>
          <p:nvSpPr>
            <p:cNvPr id="4" name="Pie 3">
              <a:extLst>
                <a:ext uri="{FF2B5EF4-FFF2-40B4-BE49-F238E27FC236}">
                  <a16:creationId xmlns:a16="http://schemas.microsoft.com/office/drawing/2014/main" id="{57333E07-01CB-3CB6-39CB-0199FB2DB480}"/>
                </a:ext>
              </a:extLst>
            </p:cNvPr>
            <p:cNvSpPr/>
            <p:nvPr/>
          </p:nvSpPr>
          <p:spPr>
            <a:xfrm rot="5400000">
              <a:off x="2885537" y="2413784"/>
              <a:ext cx="3684143" cy="3947836"/>
            </a:xfrm>
            <a:prstGeom prst="pie">
              <a:avLst>
                <a:gd name="adj1" fmla="val 16216578"/>
                <a:gd name="adj2" fmla="val 5285"/>
              </a:avLst>
            </a:prstGeom>
            <a:solidFill>
              <a:schemeClr val="accent1">
                <a:lumMod val="40000"/>
                <a:lumOff val="60000"/>
              </a:schemeClr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>
                <a:solidFill>
                  <a:schemeClr val="tx1"/>
                </a:solidFill>
              </a:endParaRPr>
            </a:p>
          </p:txBody>
        </p:sp>
        <p:sp>
          <p:nvSpPr>
            <p:cNvPr id="6" name="Pie 5">
              <a:extLst>
                <a:ext uri="{FF2B5EF4-FFF2-40B4-BE49-F238E27FC236}">
                  <a16:creationId xmlns:a16="http://schemas.microsoft.com/office/drawing/2014/main" id="{1D38DD01-E6F4-7186-E9C1-F1EA91BF2AFA}"/>
                </a:ext>
              </a:extLst>
            </p:cNvPr>
            <p:cNvSpPr/>
            <p:nvPr/>
          </p:nvSpPr>
          <p:spPr>
            <a:xfrm rot="16200000">
              <a:off x="2623962" y="2180684"/>
              <a:ext cx="3767026" cy="3947836"/>
            </a:xfrm>
            <a:prstGeom prst="pie">
              <a:avLst>
                <a:gd name="adj1" fmla="val 16216578"/>
                <a:gd name="adj2" fmla="val 5285"/>
              </a:avLst>
            </a:prstGeom>
            <a:solidFill>
              <a:schemeClr val="accent1">
                <a:lumMod val="50000"/>
              </a:schemeClr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>
                <a:solidFill>
                  <a:schemeClr val="tx1"/>
                </a:solidFill>
              </a:endParaRPr>
            </a:p>
          </p:txBody>
        </p:sp>
      </p:grp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2FD6EEA8-20DB-295E-3F1F-4B865B36EBF9}"/>
              </a:ext>
            </a:extLst>
          </p:cNvPr>
          <p:cNvCxnSpPr/>
          <p:nvPr/>
        </p:nvCxnSpPr>
        <p:spPr>
          <a:xfrm>
            <a:off x="4597396" y="2048572"/>
            <a:ext cx="0" cy="4392000"/>
          </a:xfrm>
          <a:prstGeom prst="straightConnector1">
            <a:avLst/>
          </a:prstGeom>
          <a:ln w="25400">
            <a:solidFill>
              <a:srgbClr val="00B050"/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CA7F9479-F6E8-1FEA-1CB6-427F22FE6DF3}"/>
              </a:ext>
            </a:extLst>
          </p:cNvPr>
          <p:cNvCxnSpPr>
            <a:cxnSpLocks/>
          </p:cNvCxnSpPr>
          <p:nvPr/>
        </p:nvCxnSpPr>
        <p:spPr>
          <a:xfrm flipH="1">
            <a:off x="2204374" y="4258277"/>
            <a:ext cx="4680000" cy="0"/>
          </a:xfrm>
          <a:prstGeom prst="straightConnector1">
            <a:avLst/>
          </a:prstGeom>
          <a:ln w="25400">
            <a:solidFill>
              <a:srgbClr val="00B050"/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Box 15">
            <a:extLst>
              <a:ext uri="{FF2B5EF4-FFF2-40B4-BE49-F238E27FC236}">
                <a16:creationId xmlns:a16="http://schemas.microsoft.com/office/drawing/2014/main" id="{F550D4E4-C616-2D07-4440-01A01E287710}"/>
              </a:ext>
            </a:extLst>
          </p:cNvPr>
          <p:cNvSpPr txBox="1"/>
          <p:nvPr/>
        </p:nvSpPr>
        <p:spPr>
          <a:xfrm>
            <a:off x="83409" y="1664600"/>
            <a:ext cx="249247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002060"/>
                </a:solidFill>
              </a:rPr>
              <a:t>4 – Steps</a:t>
            </a:r>
          </a:p>
          <a:p>
            <a:r>
              <a:rPr lang="en-GB" b="1" dirty="0">
                <a:solidFill>
                  <a:srgbClr val="002060"/>
                </a:solidFill>
              </a:rPr>
              <a:t>2 - Pairs of Variables </a:t>
            </a:r>
          </a:p>
          <a:p>
            <a:r>
              <a:rPr lang="en-GB" b="1" dirty="0">
                <a:solidFill>
                  <a:srgbClr val="002060"/>
                </a:solidFill>
              </a:rPr>
              <a:t>4 - Learning Styles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BF1DE98D-090C-0290-9A55-4F75C4CCBB9A}"/>
              </a:ext>
            </a:extLst>
          </p:cNvPr>
          <p:cNvSpPr txBox="1"/>
          <p:nvPr/>
        </p:nvSpPr>
        <p:spPr>
          <a:xfrm>
            <a:off x="3934797" y="2354577"/>
            <a:ext cx="1274400" cy="646331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1200" b="1" dirty="0"/>
              <a:t>Step 1</a:t>
            </a:r>
          </a:p>
          <a:p>
            <a:pPr algn="ctr"/>
            <a:r>
              <a:rPr lang="en-GB" sz="1200" dirty="0"/>
              <a:t>Concrete </a:t>
            </a:r>
          </a:p>
          <a:p>
            <a:pPr algn="ctr"/>
            <a:r>
              <a:rPr lang="en-GB" sz="1200" dirty="0"/>
              <a:t>Experience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8169577D-BC54-6EFC-6323-58A89755EE0B}"/>
              </a:ext>
            </a:extLst>
          </p:cNvPr>
          <p:cNvSpPr txBox="1"/>
          <p:nvPr/>
        </p:nvSpPr>
        <p:spPr>
          <a:xfrm>
            <a:off x="5344509" y="3921029"/>
            <a:ext cx="1274400" cy="646331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1200" b="1" dirty="0"/>
              <a:t>Step 2</a:t>
            </a:r>
          </a:p>
          <a:p>
            <a:pPr algn="ctr"/>
            <a:r>
              <a:rPr lang="en-GB" sz="1200" dirty="0"/>
              <a:t>Reflective </a:t>
            </a:r>
          </a:p>
          <a:p>
            <a:pPr algn="ctr"/>
            <a:r>
              <a:rPr lang="en-GB" sz="1200" dirty="0"/>
              <a:t>Observation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6F363090-5C05-7E44-403A-B9F81509E0FF}"/>
              </a:ext>
            </a:extLst>
          </p:cNvPr>
          <p:cNvSpPr txBox="1"/>
          <p:nvPr/>
        </p:nvSpPr>
        <p:spPr>
          <a:xfrm>
            <a:off x="3960196" y="5446476"/>
            <a:ext cx="1296000" cy="64800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1200" b="1" dirty="0"/>
              <a:t>Step 3</a:t>
            </a:r>
          </a:p>
          <a:p>
            <a:pPr algn="ctr"/>
            <a:r>
              <a:rPr lang="en-GB" sz="1200" dirty="0"/>
              <a:t>Abstract Conceptualization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3B5B9611-554E-EC2E-BDBC-17456037921A}"/>
              </a:ext>
            </a:extLst>
          </p:cNvPr>
          <p:cNvSpPr txBox="1"/>
          <p:nvPr/>
        </p:nvSpPr>
        <p:spPr>
          <a:xfrm>
            <a:off x="2576200" y="3935111"/>
            <a:ext cx="1274086" cy="646331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1200" b="1" dirty="0"/>
              <a:t>Step 4</a:t>
            </a:r>
          </a:p>
          <a:p>
            <a:pPr algn="ctr"/>
            <a:r>
              <a:rPr lang="en-GB" sz="1200" dirty="0"/>
              <a:t>Active</a:t>
            </a:r>
          </a:p>
          <a:p>
            <a:pPr algn="ctr"/>
            <a:r>
              <a:rPr lang="en-GB" sz="1200" dirty="0"/>
              <a:t>Experimentation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1ADD9ABA-27F8-A215-3186-CFC370A19B25}"/>
              </a:ext>
            </a:extLst>
          </p:cNvPr>
          <p:cNvSpPr txBox="1"/>
          <p:nvPr/>
        </p:nvSpPr>
        <p:spPr>
          <a:xfrm>
            <a:off x="4959098" y="3163100"/>
            <a:ext cx="1274400" cy="461665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1200" b="1" dirty="0"/>
              <a:t>Diverging</a:t>
            </a:r>
          </a:p>
          <a:p>
            <a:pPr algn="ctr"/>
            <a:r>
              <a:rPr lang="en-GB" sz="1200" b="1" dirty="0"/>
              <a:t>Feel &amp; Watch</a:t>
            </a:r>
            <a:endParaRPr lang="en-GB" sz="1200" dirty="0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A8DB4469-4D6F-BC6A-12EE-3136C653DCB5}"/>
              </a:ext>
            </a:extLst>
          </p:cNvPr>
          <p:cNvSpPr txBox="1"/>
          <p:nvPr/>
        </p:nvSpPr>
        <p:spPr>
          <a:xfrm>
            <a:off x="4950633" y="4802693"/>
            <a:ext cx="1274400" cy="46166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1200" b="1" dirty="0"/>
              <a:t>Assimilating</a:t>
            </a:r>
          </a:p>
          <a:p>
            <a:pPr algn="ctr"/>
            <a:r>
              <a:rPr lang="en-GB" sz="1200" b="1" dirty="0"/>
              <a:t>Think &amp; Watch</a:t>
            </a:r>
            <a:endParaRPr lang="en-GB" sz="1200" dirty="0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9DA8285B-6839-4F2A-5EA6-DA699D776399}"/>
              </a:ext>
            </a:extLst>
          </p:cNvPr>
          <p:cNvSpPr txBox="1"/>
          <p:nvPr/>
        </p:nvSpPr>
        <p:spPr>
          <a:xfrm>
            <a:off x="2945631" y="4793694"/>
            <a:ext cx="1274400" cy="461665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1200" b="1" dirty="0">
                <a:solidFill>
                  <a:schemeClr val="bg1"/>
                </a:solidFill>
              </a:rPr>
              <a:t>Converging</a:t>
            </a:r>
          </a:p>
          <a:p>
            <a:pPr algn="ctr"/>
            <a:r>
              <a:rPr lang="en-GB" sz="1200" b="1" dirty="0">
                <a:solidFill>
                  <a:schemeClr val="bg1"/>
                </a:solidFill>
              </a:rPr>
              <a:t>Think &amp; Do</a:t>
            </a:r>
            <a:endParaRPr lang="en-GB" sz="1200" dirty="0">
              <a:solidFill>
                <a:schemeClr val="bg1"/>
              </a:solidFill>
            </a:endParaRP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CC37ECD8-45CA-3A35-27F1-0DDE3CB81C61}"/>
              </a:ext>
            </a:extLst>
          </p:cNvPr>
          <p:cNvSpPr txBox="1"/>
          <p:nvPr/>
        </p:nvSpPr>
        <p:spPr>
          <a:xfrm>
            <a:off x="2945631" y="3172755"/>
            <a:ext cx="1274400" cy="461665"/>
          </a:xfrm>
          <a:prstGeom prst="rect">
            <a:avLst/>
          </a:prstGeom>
          <a:solidFill>
            <a:schemeClr val="accent1">
              <a:lumMod val="50000"/>
            </a:schemeClr>
          </a:solidFill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1200" b="1" dirty="0">
                <a:solidFill>
                  <a:schemeClr val="bg1"/>
                </a:solidFill>
              </a:rPr>
              <a:t>Accommodating</a:t>
            </a:r>
          </a:p>
          <a:p>
            <a:pPr algn="ctr"/>
            <a:r>
              <a:rPr lang="en-GB" sz="1200" b="1" dirty="0">
                <a:solidFill>
                  <a:schemeClr val="bg1"/>
                </a:solidFill>
              </a:rPr>
              <a:t>Feel &amp; Do</a:t>
            </a:r>
            <a:endParaRPr lang="en-GB" sz="1200" dirty="0">
              <a:solidFill>
                <a:schemeClr val="bg1"/>
              </a:solidFill>
            </a:endParaRP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BC8BC90A-99C5-E83E-3B21-D52468828755}"/>
              </a:ext>
            </a:extLst>
          </p:cNvPr>
          <p:cNvSpPr txBox="1"/>
          <p:nvPr/>
        </p:nvSpPr>
        <p:spPr>
          <a:xfrm>
            <a:off x="6925181" y="4121736"/>
            <a:ext cx="1274400" cy="276999"/>
          </a:xfrm>
          <a:prstGeom prst="rect">
            <a:avLst/>
          </a:prstGeom>
          <a:noFill/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1200" b="1" dirty="0">
                <a:solidFill>
                  <a:srgbClr val="002060"/>
                </a:solidFill>
              </a:rPr>
              <a:t>Passive</a:t>
            </a:r>
            <a:endParaRPr lang="en-GB" sz="1200" dirty="0">
              <a:solidFill>
                <a:srgbClr val="002060"/>
              </a:solidFill>
            </a:endParaRP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7956CB09-FBDF-E43E-3979-7F9BA3227507}"/>
              </a:ext>
            </a:extLst>
          </p:cNvPr>
          <p:cNvSpPr txBox="1"/>
          <p:nvPr/>
        </p:nvSpPr>
        <p:spPr>
          <a:xfrm>
            <a:off x="900649" y="4122516"/>
            <a:ext cx="1274400" cy="276999"/>
          </a:xfrm>
          <a:prstGeom prst="rect">
            <a:avLst/>
          </a:prstGeom>
          <a:noFill/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1200" b="1" dirty="0">
                <a:solidFill>
                  <a:srgbClr val="002060"/>
                </a:solidFill>
              </a:rPr>
              <a:t>Active</a:t>
            </a:r>
            <a:endParaRPr lang="en-GB" sz="1200" dirty="0">
              <a:solidFill>
                <a:srgbClr val="002060"/>
              </a:solidFill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F4665104-E555-8780-A993-E5E68925AA78}"/>
              </a:ext>
            </a:extLst>
          </p:cNvPr>
          <p:cNvSpPr txBox="1"/>
          <p:nvPr/>
        </p:nvSpPr>
        <p:spPr>
          <a:xfrm>
            <a:off x="3960196" y="1706490"/>
            <a:ext cx="1274400" cy="276999"/>
          </a:xfrm>
          <a:prstGeom prst="rect">
            <a:avLst/>
          </a:prstGeom>
          <a:noFill/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1200" b="1" dirty="0">
                <a:solidFill>
                  <a:srgbClr val="002060"/>
                </a:solidFill>
              </a:rPr>
              <a:t>Concrete</a:t>
            </a:r>
            <a:endParaRPr lang="en-GB" sz="1200" dirty="0">
              <a:solidFill>
                <a:srgbClr val="002060"/>
              </a:solidFill>
            </a:endParaRP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0B257299-DF7C-5732-3753-EC3F5276F475}"/>
              </a:ext>
            </a:extLst>
          </p:cNvPr>
          <p:cNvSpPr txBox="1"/>
          <p:nvPr/>
        </p:nvSpPr>
        <p:spPr>
          <a:xfrm>
            <a:off x="3950839" y="6480306"/>
            <a:ext cx="1274400" cy="276999"/>
          </a:xfrm>
          <a:prstGeom prst="rect">
            <a:avLst/>
          </a:prstGeom>
          <a:noFill/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1200" b="1" dirty="0">
                <a:solidFill>
                  <a:srgbClr val="002060"/>
                </a:solidFill>
              </a:rPr>
              <a:t>Abstract</a:t>
            </a:r>
            <a:endParaRPr lang="en-GB" sz="1200" dirty="0">
              <a:solidFill>
                <a:srgbClr val="002060"/>
              </a:solidFill>
            </a:endParaRPr>
          </a:p>
        </p:txBody>
      </p:sp>
      <p:sp>
        <p:nvSpPr>
          <p:cNvPr id="35" name="Arc 34">
            <a:extLst>
              <a:ext uri="{FF2B5EF4-FFF2-40B4-BE49-F238E27FC236}">
                <a16:creationId xmlns:a16="http://schemas.microsoft.com/office/drawing/2014/main" id="{013D8339-A8EB-13F1-4A55-F1C0BF5EEE3B}"/>
              </a:ext>
            </a:extLst>
          </p:cNvPr>
          <p:cNvSpPr/>
          <p:nvPr/>
        </p:nvSpPr>
        <p:spPr>
          <a:xfrm>
            <a:off x="3743980" y="1998700"/>
            <a:ext cx="3448649" cy="3350174"/>
          </a:xfrm>
          <a:prstGeom prst="arc">
            <a:avLst>
              <a:gd name="adj1" fmla="val 17083309"/>
              <a:gd name="adj2" fmla="val 0"/>
            </a:avLst>
          </a:prstGeom>
          <a:ln w="635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36" name="Arc 35">
            <a:extLst>
              <a:ext uri="{FF2B5EF4-FFF2-40B4-BE49-F238E27FC236}">
                <a16:creationId xmlns:a16="http://schemas.microsoft.com/office/drawing/2014/main" id="{D6F48291-0A2C-5FA3-1FAC-9DE1BE6C4293}"/>
              </a:ext>
            </a:extLst>
          </p:cNvPr>
          <p:cNvSpPr/>
          <p:nvPr/>
        </p:nvSpPr>
        <p:spPr>
          <a:xfrm rot="4899153">
            <a:off x="3793017" y="3076320"/>
            <a:ext cx="3448649" cy="3350174"/>
          </a:xfrm>
          <a:prstGeom prst="arc">
            <a:avLst>
              <a:gd name="adj1" fmla="val 17083309"/>
              <a:gd name="adj2" fmla="val 0"/>
            </a:avLst>
          </a:prstGeom>
          <a:ln w="635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37" name="Arc 36">
            <a:extLst>
              <a:ext uri="{FF2B5EF4-FFF2-40B4-BE49-F238E27FC236}">
                <a16:creationId xmlns:a16="http://schemas.microsoft.com/office/drawing/2014/main" id="{9CF53E0E-51F6-D11A-CB2D-40BA671E8737}"/>
              </a:ext>
            </a:extLst>
          </p:cNvPr>
          <p:cNvSpPr/>
          <p:nvPr/>
        </p:nvSpPr>
        <p:spPr>
          <a:xfrm rot="15485367">
            <a:off x="1947817" y="2156343"/>
            <a:ext cx="3448649" cy="3350174"/>
          </a:xfrm>
          <a:prstGeom prst="arc">
            <a:avLst>
              <a:gd name="adj1" fmla="val 17083309"/>
              <a:gd name="adj2" fmla="val 0"/>
            </a:avLst>
          </a:prstGeom>
          <a:ln w="635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38" name="Arc 37">
            <a:extLst>
              <a:ext uri="{FF2B5EF4-FFF2-40B4-BE49-F238E27FC236}">
                <a16:creationId xmlns:a16="http://schemas.microsoft.com/office/drawing/2014/main" id="{57DF9201-7B53-A77E-29F3-E759EDD2D550}"/>
              </a:ext>
            </a:extLst>
          </p:cNvPr>
          <p:cNvSpPr/>
          <p:nvPr/>
        </p:nvSpPr>
        <p:spPr>
          <a:xfrm rot="10800000">
            <a:off x="1940402" y="3196113"/>
            <a:ext cx="3448649" cy="3350174"/>
          </a:xfrm>
          <a:prstGeom prst="arc">
            <a:avLst>
              <a:gd name="adj1" fmla="val 17083309"/>
              <a:gd name="adj2" fmla="val 0"/>
            </a:avLst>
          </a:prstGeom>
          <a:ln w="635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8393832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57" name="Rectangle 2056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59" name="Rectangle 2058">
            <a:extLst>
              <a:ext uri="{FF2B5EF4-FFF2-40B4-BE49-F238E27FC236}">
                <a16:creationId xmlns:a16="http://schemas.microsoft.com/office/drawing/2014/main" id="{1199E1B1-A8C0-4FE8-A5A8-1CB41D69F8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1" y="0"/>
            <a:ext cx="9143999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61" name="Rectangle 2060">
            <a:extLst>
              <a:ext uri="{FF2B5EF4-FFF2-40B4-BE49-F238E27FC236}">
                <a16:creationId xmlns:a16="http://schemas.microsoft.com/office/drawing/2014/main" id="{84A8DE83-DE75-4B41-9DB4-A7EC0B0DEC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96642" cy="1575461"/>
          </a:xfrm>
          <a:prstGeom prst="rect">
            <a:avLst/>
          </a:prstGeom>
          <a:gradFill>
            <a:gsLst>
              <a:gs pos="0">
                <a:schemeClr val="accent1">
                  <a:alpha val="41000"/>
                </a:schemeClr>
              </a:gs>
              <a:gs pos="74000">
                <a:schemeClr val="accent1">
                  <a:lumMod val="60000"/>
                  <a:lumOff val="40000"/>
                  <a:alpha val="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63" name="Rectangle 2062">
            <a:extLst>
              <a:ext uri="{FF2B5EF4-FFF2-40B4-BE49-F238E27FC236}">
                <a16:creationId xmlns:a16="http://schemas.microsoft.com/office/drawing/2014/main" id="{A7009A0A-BEF5-4EAC-AF15-E4F9F002E2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2" y="-1"/>
            <a:ext cx="9144001" cy="1574311"/>
          </a:xfrm>
          <a:prstGeom prst="rect">
            <a:avLst/>
          </a:prstGeom>
          <a:gradFill>
            <a:gsLst>
              <a:gs pos="0">
                <a:srgbClr val="000000">
                  <a:alpha val="63000"/>
                </a:srgbClr>
              </a:gs>
              <a:gs pos="78000">
                <a:schemeClr val="accent1">
                  <a:alpha val="15000"/>
                </a:scheme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308C1E75-2364-E6AD-E09F-C991524AE08A}"/>
              </a:ext>
            </a:extLst>
          </p:cNvPr>
          <p:cNvSpPr>
            <a:spLocks/>
          </p:cNvSpPr>
          <p:nvPr/>
        </p:nvSpPr>
        <p:spPr>
          <a:xfrm>
            <a:off x="483846" y="208130"/>
            <a:ext cx="8176303" cy="11592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500" b="1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The 4 Steps</a:t>
            </a: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A24F6C4B-47B1-5315-D29E-44ED292AF63B}"/>
              </a:ext>
            </a:extLst>
          </p:cNvPr>
          <p:cNvGrpSpPr/>
          <p:nvPr/>
        </p:nvGrpSpPr>
        <p:grpSpPr>
          <a:xfrm>
            <a:off x="2513411" y="2255044"/>
            <a:ext cx="4167972" cy="3965187"/>
            <a:chOff x="2533556" y="2271087"/>
            <a:chExt cx="4167972" cy="3965187"/>
          </a:xfrm>
        </p:grpSpPr>
        <p:sp>
          <p:nvSpPr>
            <p:cNvPr id="3" name="Pie 2">
              <a:extLst>
                <a:ext uri="{FF2B5EF4-FFF2-40B4-BE49-F238E27FC236}">
                  <a16:creationId xmlns:a16="http://schemas.microsoft.com/office/drawing/2014/main" id="{F97BD154-678A-5572-955D-92C2DD6870AB}"/>
                </a:ext>
              </a:extLst>
            </p:cNvPr>
            <p:cNvSpPr/>
            <p:nvPr/>
          </p:nvSpPr>
          <p:spPr>
            <a:xfrm>
              <a:off x="2753692" y="2271087"/>
              <a:ext cx="3947836" cy="3767028"/>
            </a:xfrm>
            <a:prstGeom prst="pie">
              <a:avLst>
                <a:gd name="adj1" fmla="val 16216578"/>
                <a:gd name="adj2" fmla="val 4895"/>
              </a:avLst>
            </a:prstGeom>
            <a:solidFill>
              <a:schemeClr val="accent5">
                <a:lumMod val="20000"/>
                <a:lumOff val="80000"/>
              </a:schemeClr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>
                <a:solidFill>
                  <a:schemeClr val="tx1"/>
                </a:solidFill>
              </a:endParaRPr>
            </a:p>
          </p:txBody>
        </p:sp>
        <p:sp>
          <p:nvSpPr>
            <p:cNvPr id="4" name="Pie 3">
              <a:extLst>
                <a:ext uri="{FF2B5EF4-FFF2-40B4-BE49-F238E27FC236}">
                  <a16:creationId xmlns:a16="http://schemas.microsoft.com/office/drawing/2014/main" id="{E137D7AE-C760-DD49-2A31-3EFAC3569CAA}"/>
                </a:ext>
              </a:extLst>
            </p:cNvPr>
            <p:cNvSpPr/>
            <p:nvPr/>
          </p:nvSpPr>
          <p:spPr>
            <a:xfrm rot="10800000">
              <a:off x="2533556" y="2553526"/>
              <a:ext cx="3947835" cy="3682748"/>
            </a:xfrm>
            <a:prstGeom prst="pie">
              <a:avLst>
                <a:gd name="adj1" fmla="val 16216578"/>
                <a:gd name="adj2" fmla="val 4895"/>
              </a:avLst>
            </a:prstGeom>
            <a:solidFill>
              <a:schemeClr val="accent1">
                <a:lumMod val="75000"/>
              </a:schemeClr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>
                <a:solidFill>
                  <a:schemeClr val="tx1"/>
                </a:solidFill>
              </a:endParaRPr>
            </a:p>
          </p:txBody>
        </p:sp>
        <p:sp>
          <p:nvSpPr>
            <p:cNvPr id="6" name="Pie 5">
              <a:extLst>
                <a:ext uri="{FF2B5EF4-FFF2-40B4-BE49-F238E27FC236}">
                  <a16:creationId xmlns:a16="http://schemas.microsoft.com/office/drawing/2014/main" id="{A9F85546-99F2-1C93-1AFC-649FA2DE7800}"/>
                </a:ext>
              </a:extLst>
            </p:cNvPr>
            <p:cNvSpPr/>
            <p:nvPr/>
          </p:nvSpPr>
          <p:spPr>
            <a:xfrm rot="5400000">
              <a:off x="2885537" y="2413784"/>
              <a:ext cx="3684143" cy="3947836"/>
            </a:xfrm>
            <a:prstGeom prst="pie">
              <a:avLst>
                <a:gd name="adj1" fmla="val 16216578"/>
                <a:gd name="adj2" fmla="val 5285"/>
              </a:avLst>
            </a:prstGeom>
            <a:solidFill>
              <a:schemeClr val="accent1">
                <a:lumMod val="40000"/>
                <a:lumOff val="60000"/>
              </a:schemeClr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>
                <a:solidFill>
                  <a:schemeClr val="tx1"/>
                </a:solidFill>
              </a:endParaRPr>
            </a:p>
          </p:txBody>
        </p:sp>
        <p:sp>
          <p:nvSpPr>
            <p:cNvPr id="9" name="Pie 8">
              <a:extLst>
                <a:ext uri="{FF2B5EF4-FFF2-40B4-BE49-F238E27FC236}">
                  <a16:creationId xmlns:a16="http://schemas.microsoft.com/office/drawing/2014/main" id="{797619D6-2D88-58B5-3FFF-F12D50945C52}"/>
                </a:ext>
              </a:extLst>
            </p:cNvPr>
            <p:cNvSpPr/>
            <p:nvPr/>
          </p:nvSpPr>
          <p:spPr>
            <a:xfrm rot="16200000">
              <a:off x="2623962" y="2180684"/>
              <a:ext cx="3767026" cy="3947836"/>
            </a:xfrm>
            <a:prstGeom prst="pie">
              <a:avLst>
                <a:gd name="adj1" fmla="val 16216578"/>
                <a:gd name="adj2" fmla="val 5285"/>
              </a:avLst>
            </a:prstGeom>
            <a:solidFill>
              <a:schemeClr val="accent1">
                <a:lumMod val="50000"/>
              </a:schemeClr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>
                <a:solidFill>
                  <a:schemeClr val="tx1"/>
                </a:solidFill>
              </a:endParaRPr>
            </a:p>
          </p:txBody>
        </p:sp>
      </p:grp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9161CB7C-D709-D62E-F45C-77449010BD1E}"/>
              </a:ext>
            </a:extLst>
          </p:cNvPr>
          <p:cNvCxnSpPr/>
          <p:nvPr/>
        </p:nvCxnSpPr>
        <p:spPr>
          <a:xfrm>
            <a:off x="4597396" y="2048572"/>
            <a:ext cx="0" cy="4392000"/>
          </a:xfrm>
          <a:prstGeom prst="straightConnector1">
            <a:avLst/>
          </a:prstGeom>
          <a:ln w="25400">
            <a:solidFill>
              <a:srgbClr val="00B050"/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170E2929-1A0C-964D-A74A-70EEEB02B119}"/>
              </a:ext>
            </a:extLst>
          </p:cNvPr>
          <p:cNvCxnSpPr>
            <a:cxnSpLocks/>
          </p:cNvCxnSpPr>
          <p:nvPr/>
        </p:nvCxnSpPr>
        <p:spPr>
          <a:xfrm flipH="1">
            <a:off x="2204374" y="4258277"/>
            <a:ext cx="4680000" cy="0"/>
          </a:xfrm>
          <a:prstGeom prst="straightConnector1">
            <a:avLst/>
          </a:prstGeom>
          <a:ln w="25400">
            <a:solidFill>
              <a:srgbClr val="00B050"/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Box 11">
            <a:extLst>
              <a:ext uri="{FF2B5EF4-FFF2-40B4-BE49-F238E27FC236}">
                <a16:creationId xmlns:a16="http://schemas.microsoft.com/office/drawing/2014/main" id="{89FDE950-7A29-9F7C-F8AF-FCBA0DB934F3}"/>
              </a:ext>
            </a:extLst>
          </p:cNvPr>
          <p:cNvSpPr txBox="1"/>
          <p:nvPr/>
        </p:nvSpPr>
        <p:spPr>
          <a:xfrm>
            <a:off x="3934797" y="2354577"/>
            <a:ext cx="1274400" cy="646331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1200" b="1" dirty="0"/>
              <a:t>Step 1</a:t>
            </a:r>
          </a:p>
          <a:p>
            <a:pPr algn="ctr"/>
            <a:r>
              <a:rPr lang="en-GB" sz="1200" dirty="0"/>
              <a:t>Concrete </a:t>
            </a:r>
          </a:p>
          <a:p>
            <a:pPr algn="ctr"/>
            <a:r>
              <a:rPr lang="en-GB" sz="1200" dirty="0"/>
              <a:t>Experience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4887E235-A6C7-6244-6375-13DC9E0077FA}"/>
              </a:ext>
            </a:extLst>
          </p:cNvPr>
          <p:cNvSpPr txBox="1"/>
          <p:nvPr/>
        </p:nvSpPr>
        <p:spPr>
          <a:xfrm>
            <a:off x="5344509" y="3921029"/>
            <a:ext cx="1274400" cy="646331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1200" b="1" dirty="0"/>
              <a:t>Step 2</a:t>
            </a:r>
          </a:p>
          <a:p>
            <a:pPr algn="ctr"/>
            <a:r>
              <a:rPr lang="en-GB" sz="1200" dirty="0"/>
              <a:t>Reflective </a:t>
            </a:r>
          </a:p>
          <a:p>
            <a:pPr algn="ctr"/>
            <a:r>
              <a:rPr lang="en-GB" sz="1200" dirty="0"/>
              <a:t>Observation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30CC9D01-AD86-CE85-06D6-C60E7AE2CE1B}"/>
              </a:ext>
            </a:extLst>
          </p:cNvPr>
          <p:cNvSpPr txBox="1"/>
          <p:nvPr/>
        </p:nvSpPr>
        <p:spPr>
          <a:xfrm>
            <a:off x="2576200" y="3935111"/>
            <a:ext cx="1274086" cy="646331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1200" b="1" dirty="0"/>
              <a:t>Step 4</a:t>
            </a:r>
          </a:p>
          <a:p>
            <a:pPr algn="ctr"/>
            <a:r>
              <a:rPr lang="en-GB" sz="1200" dirty="0"/>
              <a:t>Active</a:t>
            </a:r>
          </a:p>
          <a:p>
            <a:pPr algn="ctr"/>
            <a:r>
              <a:rPr lang="en-GB" sz="1200" dirty="0"/>
              <a:t>Experimentation</a:t>
            </a:r>
          </a:p>
        </p:txBody>
      </p:sp>
      <p:sp>
        <p:nvSpPr>
          <p:cNvPr id="24" name="Arc 23">
            <a:extLst>
              <a:ext uri="{FF2B5EF4-FFF2-40B4-BE49-F238E27FC236}">
                <a16:creationId xmlns:a16="http://schemas.microsoft.com/office/drawing/2014/main" id="{C489F3F3-99CF-B5E3-3652-4CFCAF04B70F}"/>
              </a:ext>
            </a:extLst>
          </p:cNvPr>
          <p:cNvSpPr/>
          <p:nvPr/>
        </p:nvSpPr>
        <p:spPr>
          <a:xfrm>
            <a:off x="3743980" y="1998700"/>
            <a:ext cx="3448649" cy="3350174"/>
          </a:xfrm>
          <a:prstGeom prst="arc">
            <a:avLst>
              <a:gd name="adj1" fmla="val 17083309"/>
              <a:gd name="adj2" fmla="val 0"/>
            </a:avLst>
          </a:prstGeom>
          <a:ln w="635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5" name="Arc 24">
            <a:extLst>
              <a:ext uri="{FF2B5EF4-FFF2-40B4-BE49-F238E27FC236}">
                <a16:creationId xmlns:a16="http://schemas.microsoft.com/office/drawing/2014/main" id="{1378B75C-1612-55CE-84F1-0DDB9CA842E3}"/>
              </a:ext>
            </a:extLst>
          </p:cNvPr>
          <p:cNvSpPr/>
          <p:nvPr/>
        </p:nvSpPr>
        <p:spPr>
          <a:xfrm rot="4899153">
            <a:off x="3793017" y="3076320"/>
            <a:ext cx="3448649" cy="3350174"/>
          </a:xfrm>
          <a:prstGeom prst="arc">
            <a:avLst>
              <a:gd name="adj1" fmla="val 17083309"/>
              <a:gd name="adj2" fmla="val 0"/>
            </a:avLst>
          </a:prstGeom>
          <a:ln w="635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6" name="Arc 25">
            <a:extLst>
              <a:ext uri="{FF2B5EF4-FFF2-40B4-BE49-F238E27FC236}">
                <a16:creationId xmlns:a16="http://schemas.microsoft.com/office/drawing/2014/main" id="{508DDAE8-A47E-1A12-72BC-14559F666565}"/>
              </a:ext>
            </a:extLst>
          </p:cNvPr>
          <p:cNvSpPr/>
          <p:nvPr/>
        </p:nvSpPr>
        <p:spPr>
          <a:xfrm rot="15485367">
            <a:off x="1947817" y="2156343"/>
            <a:ext cx="3448649" cy="3350174"/>
          </a:xfrm>
          <a:prstGeom prst="arc">
            <a:avLst>
              <a:gd name="adj1" fmla="val 17083309"/>
              <a:gd name="adj2" fmla="val 0"/>
            </a:avLst>
          </a:prstGeom>
          <a:ln w="635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7" name="Arc 26">
            <a:extLst>
              <a:ext uri="{FF2B5EF4-FFF2-40B4-BE49-F238E27FC236}">
                <a16:creationId xmlns:a16="http://schemas.microsoft.com/office/drawing/2014/main" id="{F02A811C-BEB6-3026-16E3-08CD8CE3EB79}"/>
              </a:ext>
            </a:extLst>
          </p:cNvPr>
          <p:cNvSpPr/>
          <p:nvPr/>
        </p:nvSpPr>
        <p:spPr>
          <a:xfrm rot="10800000">
            <a:off x="1940402" y="3196113"/>
            <a:ext cx="3448649" cy="3350174"/>
          </a:xfrm>
          <a:prstGeom prst="arc">
            <a:avLst>
              <a:gd name="adj1" fmla="val 17083309"/>
              <a:gd name="adj2" fmla="val 0"/>
            </a:avLst>
          </a:prstGeom>
          <a:ln w="635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368C26AE-C1A8-0781-2BF2-D3800F741026}"/>
              </a:ext>
            </a:extLst>
          </p:cNvPr>
          <p:cNvSpPr txBox="1"/>
          <p:nvPr/>
        </p:nvSpPr>
        <p:spPr>
          <a:xfrm>
            <a:off x="3960196" y="5446476"/>
            <a:ext cx="1296000" cy="64800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1200" b="1" dirty="0"/>
              <a:t>Step 3</a:t>
            </a:r>
          </a:p>
          <a:p>
            <a:pPr algn="ctr"/>
            <a:r>
              <a:rPr lang="en-GB" sz="1200" dirty="0"/>
              <a:t>Abstract Conceptualization</a:t>
            </a:r>
          </a:p>
        </p:txBody>
      </p:sp>
    </p:spTree>
    <p:extLst>
      <p:ext uri="{BB962C8B-B14F-4D97-AF65-F5344CB8AC3E}">
        <p14:creationId xmlns:p14="http://schemas.microsoft.com/office/powerpoint/2010/main" val="31091034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57" name="Rectangle 2056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59" name="Rectangle 2058">
            <a:extLst>
              <a:ext uri="{FF2B5EF4-FFF2-40B4-BE49-F238E27FC236}">
                <a16:creationId xmlns:a16="http://schemas.microsoft.com/office/drawing/2014/main" id="{1199E1B1-A8C0-4FE8-A5A8-1CB41D69F8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1" y="0"/>
            <a:ext cx="9143999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61" name="Rectangle 2060">
            <a:extLst>
              <a:ext uri="{FF2B5EF4-FFF2-40B4-BE49-F238E27FC236}">
                <a16:creationId xmlns:a16="http://schemas.microsoft.com/office/drawing/2014/main" id="{84A8DE83-DE75-4B41-9DB4-A7EC0B0DEC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96642" cy="1575461"/>
          </a:xfrm>
          <a:prstGeom prst="rect">
            <a:avLst/>
          </a:prstGeom>
          <a:gradFill>
            <a:gsLst>
              <a:gs pos="0">
                <a:schemeClr val="accent1">
                  <a:alpha val="41000"/>
                </a:schemeClr>
              </a:gs>
              <a:gs pos="74000">
                <a:schemeClr val="accent1">
                  <a:lumMod val="60000"/>
                  <a:lumOff val="40000"/>
                  <a:alpha val="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63" name="Rectangle 2062">
            <a:extLst>
              <a:ext uri="{FF2B5EF4-FFF2-40B4-BE49-F238E27FC236}">
                <a16:creationId xmlns:a16="http://schemas.microsoft.com/office/drawing/2014/main" id="{A7009A0A-BEF5-4EAC-AF15-E4F9F002E2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2" y="-1"/>
            <a:ext cx="9144001" cy="1574311"/>
          </a:xfrm>
          <a:prstGeom prst="rect">
            <a:avLst/>
          </a:prstGeom>
          <a:gradFill>
            <a:gsLst>
              <a:gs pos="0">
                <a:srgbClr val="000000">
                  <a:alpha val="63000"/>
                </a:srgbClr>
              </a:gs>
              <a:gs pos="78000">
                <a:schemeClr val="accent1">
                  <a:alpha val="15000"/>
                </a:scheme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308C1E75-2364-E6AD-E09F-C991524AE08A}"/>
              </a:ext>
            </a:extLst>
          </p:cNvPr>
          <p:cNvSpPr>
            <a:spLocks/>
          </p:cNvSpPr>
          <p:nvPr/>
        </p:nvSpPr>
        <p:spPr>
          <a:xfrm>
            <a:off x="483846" y="208130"/>
            <a:ext cx="8176303" cy="11592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500" b="1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The 2 Pairs of Variables</a:t>
            </a: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A24F6C4B-47B1-5315-D29E-44ED292AF63B}"/>
              </a:ext>
            </a:extLst>
          </p:cNvPr>
          <p:cNvGrpSpPr/>
          <p:nvPr/>
        </p:nvGrpSpPr>
        <p:grpSpPr>
          <a:xfrm>
            <a:off x="2513411" y="2255044"/>
            <a:ext cx="4167972" cy="3965187"/>
            <a:chOff x="2533556" y="2271087"/>
            <a:chExt cx="4167972" cy="3965187"/>
          </a:xfrm>
        </p:grpSpPr>
        <p:sp>
          <p:nvSpPr>
            <p:cNvPr id="3" name="Pie 2">
              <a:extLst>
                <a:ext uri="{FF2B5EF4-FFF2-40B4-BE49-F238E27FC236}">
                  <a16:creationId xmlns:a16="http://schemas.microsoft.com/office/drawing/2014/main" id="{F97BD154-678A-5572-955D-92C2DD6870AB}"/>
                </a:ext>
              </a:extLst>
            </p:cNvPr>
            <p:cNvSpPr/>
            <p:nvPr/>
          </p:nvSpPr>
          <p:spPr>
            <a:xfrm>
              <a:off x="2753692" y="2271087"/>
              <a:ext cx="3947836" cy="3767028"/>
            </a:xfrm>
            <a:prstGeom prst="pie">
              <a:avLst>
                <a:gd name="adj1" fmla="val 16216578"/>
                <a:gd name="adj2" fmla="val 4895"/>
              </a:avLst>
            </a:prstGeom>
            <a:solidFill>
              <a:schemeClr val="accent5">
                <a:lumMod val="20000"/>
                <a:lumOff val="80000"/>
              </a:schemeClr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>
                <a:solidFill>
                  <a:schemeClr val="tx1"/>
                </a:solidFill>
              </a:endParaRPr>
            </a:p>
          </p:txBody>
        </p:sp>
        <p:sp>
          <p:nvSpPr>
            <p:cNvPr id="4" name="Pie 3">
              <a:extLst>
                <a:ext uri="{FF2B5EF4-FFF2-40B4-BE49-F238E27FC236}">
                  <a16:creationId xmlns:a16="http://schemas.microsoft.com/office/drawing/2014/main" id="{E137D7AE-C760-DD49-2A31-3EFAC3569CAA}"/>
                </a:ext>
              </a:extLst>
            </p:cNvPr>
            <p:cNvSpPr/>
            <p:nvPr/>
          </p:nvSpPr>
          <p:spPr>
            <a:xfrm rot="10800000">
              <a:off x="2533556" y="2553526"/>
              <a:ext cx="3947835" cy="3682748"/>
            </a:xfrm>
            <a:prstGeom prst="pie">
              <a:avLst>
                <a:gd name="adj1" fmla="val 16216578"/>
                <a:gd name="adj2" fmla="val 4895"/>
              </a:avLst>
            </a:prstGeom>
            <a:solidFill>
              <a:schemeClr val="accent1">
                <a:lumMod val="75000"/>
              </a:schemeClr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>
                <a:solidFill>
                  <a:schemeClr val="tx1"/>
                </a:solidFill>
              </a:endParaRPr>
            </a:p>
          </p:txBody>
        </p:sp>
        <p:sp>
          <p:nvSpPr>
            <p:cNvPr id="6" name="Pie 5">
              <a:extLst>
                <a:ext uri="{FF2B5EF4-FFF2-40B4-BE49-F238E27FC236}">
                  <a16:creationId xmlns:a16="http://schemas.microsoft.com/office/drawing/2014/main" id="{A9F85546-99F2-1C93-1AFC-649FA2DE7800}"/>
                </a:ext>
              </a:extLst>
            </p:cNvPr>
            <p:cNvSpPr/>
            <p:nvPr/>
          </p:nvSpPr>
          <p:spPr>
            <a:xfrm rot="5400000">
              <a:off x="2885537" y="2413784"/>
              <a:ext cx="3684143" cy="3947836"/>
            </a:xfrm>
            <a:prstGeom prst="pie">
              <a:avLst>
                <a:gd name="adj1" fmla="val 16216578"/>
                <a:gd name="adj2" fmla="val 5285"/>
              </a:avLst>
            </a:prstGeom>
            <a:solidFill>
              <a:schemeClr val="accent1">
                <a:lumMod val="40000"/>
                <a:lumOff val="60000"/>
              </a:schemeClr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>
                <a:solidFill>
                  <a:schemeClr val="tx1"/>
                </a:solidFill>
              </a:endParaRPr>
            </a:p>
          </p:txBody>
        </p:sp>
        <p:sp>
          <p:nvSpPr>
            <p:cNvPr id="9" name="Pie 8">
              <a:extLst>
                <a:ext uri="{FF2B5EF4-FFF2-40B4-BE49-F238E27FC236}">
                  <a16:creationId xmlns:a16="http://schemas.microsoft.com/office/drawing/2014/main" id="{797619D6-2D88-58B5-3FFF-F12D50945C52}"/>
                </a:ext>
              </a:extLst>
            </p:cNvPr>
            <p:cNvSpPr/>
            <p:nvPr/>
          </p:nvSpPr>
          <p:spPr>
            <a:xfrm rot="16200000">
              <a:off x="2623962" y="2180684"/>
              <a:ext cx="3767026" cy="3947836"/>
            </a:xfrm>
            <a:prstGeom prst="pie">
              <a:avLst>
                <a:gd name="adj1" fmla="val 16216578"/>
                <a:gd name="adj2" fmla="val 5285"/>
              </a:avLst>
            </a:prstGeom>
            <a:solidFill>
              <a:schemeClr val="accent1">
                <a:lumMod val="50000"/>
              </a:schemeClr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>
                <a:solidFill>
                  <a:schemeClr val="tx1"/>
                </a:solidFill>
              </a:endParaRPr>
            </a:p>
          </p:txBody>
        </p:sp>
      </p:grp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9161CB7C-D709-D62E-F45C-77449010BD1E}"/>
              </a:ext>
            </a:extLst>
          </p:cNvPr>
          <p:cNvCxnSpPr/>
          <p:nvPr/>
        </p:nvCxnSpPr>
        <p:spPr>
          <a:xfrm>
            <a:off x="4597396" y="2048572"/>
            <a:ext cx="0" cy="4392000"/>
          </a:xfrm>
          <a:prstGeom prst="straightConnector1">
            <a:avLst/>
          </a:prstGeom>
          <a:ln w="25400">
            <a:solidFill>
              <a:srgbClr val="00B050"/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170E2929-1A0C-964D-A74A-70EEEB02B119}"/>
              </a:ext>
            </a:extLst>
          </p:cNvPr>
          <p:cNvCxnSpPr>
            <a:cxnSpLocks/>
          </p:cNvCxnSpPr>
          <p:nvPr/>
        </p:nvCxnSpPr>
        <p:spPr>
          <a:xfrm flipH="1">
            <a:off x="2204374" y="4258277"/>
            <a:ext cx="4680000" cy="0"/>
          </a:xfrm>
          <a:prstGeom prst="straightConnector1">
            <a:avLst/>
          </a:prstGeom>
          <a:ln w="25400">
            <a:solidFill>
              <a:srgbClr val="00B050"/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Arc 23">
            <a:extLst>
              <a:ext uri="{FF2B5EF4-FFF2-40B4-BE49-F238E27FC236}">
                <a16:creationId xmlns:a16="http://schemas.microsoft.com/office/drawing/2014/main" id="{C489F3F3-99CF-B5E3-3652-4CFCAF04B70F}"/>
              </a:ext>
            </a:extLst>
          </p:cNvPr>
          <p:cNvSpPr/>
          <p:nvPr/>
        </p:nvSpPr>
        <p:spPr>
          <a:xfrm>
            <a:off x="3743980" y="1998700"/>
            <a:ext cx="3448649" cy="3350174"/>
          </a:xfrm>
          <a:prstGeom prst="arc">
            <a:avLst>
              <a:gd name="adj1" fmla="val 17083309"/>
              <a:gd name="adj2" fmla="val 0"/>
            </a:avLst>
          </a:prstGeom>
          <a:ln w="635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5" name="Arc 24">
            <a:extLst>
              <a:ext uri="{FF2B5EF4-FFF2-40B4-BE49-F238E27FC236}">
                <a16:creationId xmlns:a16="http://schemas.microsoft.com/office/drawing/2014/main" id="{1378B75C-1612-55CE-84F1-0DDB9CA842E3}"/>
              </a:ext>
            </a:extLst>
          </p:cNvPr>
          <p:cNvSpPr/>
          <p:nvPr/>
        </p:nvSpPr>
        <p:spPr>
          <a:xfrm rot="4899153">
            <a:off x="3793017" y="3076320"/>
            <a:ext cx="3448649" cy="3350174"/>
          </a:xfrm>
          <a:prstGeom prst="arc">
            <a:avLst>
              <a:gd name="adj1" fmla="val 17083309"/>
              <a:gd name="adj2" fmla="val 0"/>
            </a:avLst>
          </a:prstGeom>
          <a:ln w="635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6" name="Arc 25">
            <a:extLst>
              <a:ext uri="{FF2B5EF4-FFF2-40B4-BE49-F238E27FC236}">
                <a16:creationId xmlns:a16="http://schemas.microsoft.com/office/drawing/2014/main" id="{508DDAE8-A47E-1A12-72BC-14559F666565}"/>
              </a:ext>
            </a:extLst>
          </p:cNvPr>
          <p:cNvSpPr/>
          <p:nvPr/>
        </p:nvSpPr>
        <p:spPr>
          <a:xfrm rot="15485367">
            <a:off x="1947817" y="2156343"/>
            <a:ext cx="3448649" cy="3350174"/>
          </a:xfrm>
          <a:prstGeom prst="arc">
            <a:avLst>
              <a:gd name="adj1" fmla="val 17083309"/>
              <a:gd name="adj2" fmla="val 0"/>
            </a:avLst>
          </a:prstGeom>
          <a:ln w="635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7" name="Arc 26">
            <a:extLst>
              <a:ext uri="{FF2B5EF4-FFF2-40B4-BE49-F238E27FC236}">
                <a16:creationId xmlns:a16="http://schemas.microsoft.com/office/drawing/2014/main" id="{F02A811C-BEB6-3026-16E3-08CD8CE3EB79}"/>
              </a:ext>
            </a:extLst>
          </p:cNvPr>
          <p:cNvSpPr/>
          <p:nvPr/>
        </p:nvSpPr>
        <p:spPr>
          <a:xfrm rot="10800000">
            <a:off x="1940402" y="3196113"/>
            <a:ext cx="3448649" cy="3350174"/>
          </a:xfrm>
          <a:prstGeom prst="arc">
            <a:avLst>
              <a:gd name="adj1" fmla="val 17083309"/>
              <a:gd name="adj2" fmla="val 0"/>
            </a:avLst>
          </a:prstGeom>
          <a:ln w="635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BFE5BF3-D12A-AB30-699B-7DBB147A1C62}"/>
              </a:ext>
            </a:extLst>
          </p:cNvPr>
          <p:cNvSpPr txBox="1"/>
          <p:nvPr/>
        </p:nvSpPr>
        <p:spPr>
          <a:xfrm>
            <a:off x="6925181" y="4121736"/>
            <a:ext cx="1274400" cy="276999"/>
          </a:xfrm>
          <a:prstGeom prst="rect">
            <a:avLst/>
          </a:prstGeom>
          <a:noFill/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1200" b="1" dirty="0">
                <a:solidFill>
                  <a:srgbClr val="002060"/>
                </a:solidFill>
              </a:rPr>
              <a:t>Passive</a:t>
            </a:r>
            <a:endParaRPr lang="en-GB" sz="1200" dirty="0">
              <a:solidFill>
                <a:srgbClr val="002060"/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F077D4E-B39E-80FC-5BF4-FD4CB428FB15}"/>
              </a:ext>
            </a:extLst>
          </p:cNvPr>
          <p:cNvSpPr txBox="1"/>
          <p:nvPr/>
        </p:nvSpPr>
        <p:spPr>
          <a:xfrm>
            <a:off x="900649" y="4122516"/>
            <a:ext cx="1274400" cy="276999"/>
          </a:xfrm>
          <a:prstGeom prst="rect">
            <a:avLst/>
          </a:prstGeom>
          <a:noFill/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1200" b="1" dirty="0">
                <a:solidFill>
                  <a:srgbClr val="002060"/>
                </a:solidFill>
              </a:rPr>
              <a:t>Active</a:t>
            </a:r>
            <a:endParaRPr lang="en-GB" sz="1200" dirty="0">
              <a:solidFill>
                <a:srgbClr val="002060"/>
              </a:solidFill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5CE9EC65-4E41-6FF2-A4DE-86055B04680D}"/>
              </a:ext>
            </a:extLst>
          </p:cNvPr>
          <p:cNvSpPr txBox="1"/>
          <p:nvPr/>
        </p:nvSpPr>
        <p:spPr>
          <a:xfrm>
            <a:off x="3960196" y="1706490"/>
            <a:ext cx="1274400" cy="276999"/>
          </a:xfrm>
          <a:prstGeom prst="rect">
            <a:avLst/>
          </a:prstGeom>
          <a:noFill/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1200" b="1" dirty="0">
                <a:solidFill>
                  <a:srgbClr val="002060"/>
                </a:solidFill>
              </a:rPr>
              <a:t>Concrete</a:t>
            </a:r>
            <a:endParaRPr lang="en-GB" sz="1200" dirty="0">
              <a:solidFill>
                <a:srgbClr val="002060"/>
              </a:solidFill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F1DEE67E-D68C-19F3-6093-23248EE50F37}"/>
              </a:ext>
            </a:extLst>
          </p:cNvPr>
          <p:cNvSpPr txBox="1"/>
          <p:nvPr/>
        </p:nvSpPr>
        <p:spPr>
          <a:xfrm>
            <a:off x="3950839" y="6480306"/>
            <a:ext cx="1274400" cy="276999"/>
          </a:xfrm>
          <a:prstGeom prst="rect">
            <a:avLst/>
          </a:prstGeom>
          <a:noFill/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1200" b="1" dirty="0">
                <a:solidFill>
                  <a:srgbClr val="002060"/>
                </a:solidFill>
              </a:rPr>
              <a:t>Abstract</a:t>
            </a:r>
            <a:endParaRPr lang="en-GB" sz="12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4005370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57" name="Rectangle 2056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59" name="Rectangle 2058">
            <a:extLst>
              <a:ext uri="{FF2B5EF4-FFF2-40B4-BE49-F238E27FC236}">
                <a16:creationId xmlns:a16="http://schemas.microsoft.com/office/drawing/2014/main" id="{1199E1B1-A8C0-4FE8-A5A8-1CB41D69F8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1" y="0"/>
            <a:ext cx="9143999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61" name="Rectangle 2060">
            <a:extLst>
              <a:ext uri="{FF2B5EF4-FFF2-40B4-BE49-F238E27FC236}">
                <a16:creationId xmlns:a16="http://schemas.microsoft.com/office/drawing/2014/main" id="{84A8DE83-DE75-4B41-9DB4-A7EC0B0DEC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96642" cy="1575461"/>
          </a:xfrm>
          <a:prstGeom prst="rect">
            <a:avLst/>
          </a:prstGeom>
          <a:gradFill>
            <a:gsLst>
              <a:gs pos="0">
                <a:schemeClr val="accent1">
                  <a:alpha val="41000"/>
                </a:schemeClr>
              </a:gs>
              <a:gs pos="74000">
                <a:schemeClr val="accent1">
                  <a:lumMod val="60000"/>
                  <a:lumOff val="40000"/>
                  <a:alpha val="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63" name="Rectangle 2062">
            <a:extLst>
              <a:ext uri="{FF2B5EF4-FFF2-40B4-BE49-F238E27FC236}">
                <a16:creationId xmlns:a16="http://schemas.microsoft.com/office/drawing/2014/main" id="{A7009A0A-BEF5-4EAC-AF15-E4F9F002E2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2" y="-1"/>
            <a:ext cx="9144001" cy="1574311"/>
          </a:xfrm>
          <a:prstGeom prst="rect">
            <a:avLst/>
          </a:prstGeom>
          <a:gradFill>
            <a:gsLst>
              <a:gs pos="0">
                <a:srgbClr val="000000">
                  <a:alpha val="63000"/>
                </a:srgbClr>
              </a:gs>
              <a:gs pos="78000">
                <a:schemeClr val="accent1">
                  <a:alpha val="15000"/>
                </a:scheme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308C1E75-2364-E6AD-E09F-C991524AE08A}"/>
              </a:ext>
            </a:extLst>
          </p:cNvPr>
          <p:cNvSpPr>
            <a:spLocks/>
          </p:cNvSpPr>
          <p:nvPr/>
        </p:nvSpPr>
        <p:spPr>
          <a:xfrm>
            <a:off x="483846" y="208130"/>
            <a:ext cx="8176303" cy="11592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500" b="1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The 4 Learning Styles</a:t>
            </a: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A24F6C4B-47B1-5315-D29E-44ED292AF63B}"/>
              </a:ext>
            </a:extLst>
          </p:cNvPr>
          <p:cNvGrpSpPr/>
          <p:nvPr/>
        </p:nvGrpSpPr>
        <p:grpSpPr>
          <a:xfrm>
            <a:off x="2513411" y="2255044"/>
            <a:ext cx="4167972" cy="3965187"/>
            <a:chOff x="2533556" y="2271087"/>
            <a:chExt cx="4167972" cy="3965187"/>
          </a:xfrm>
        </p:grpSpPr>
        <p:sp>
          <p:nvSpPr>
            <p:cNvPr id="3" name="Pie 2">
              <a:extLst>
                <a:ext uri="{FF2B5EF4-FFF2-40B4-BE49-F238E27FC236}">
                  <a16:creationId xmlns:a16="http://schemas.microsoft.com/office/drawing/2014/main" id="{F97BD154-678A-5572-955D-92C2DD6870AB}"/>
                </a:ext>
              </a:extLst>
            </p:cNvPr>
            <p:cNvSpPr/>
            <p:nvPr/>
          </p:nvSpPr>
          <p:spPr>
            <a:xfrm>
              <a:off x="2753692" y="2271087"/>
              <a:ext cx="3947836" cy="3767028"/>
            </a:xfrm>
            <a:prstGeom prst="pie">
              <a:avLst>
                <a:gd name="adj1" fmla="val 16216578"/>
                <a:gd name="adj2" fmla="val 4895"/>
              </a:avLst>
            </a:prstGeom>
            <a:solidFill>
              <a:schemeClr val="accent5">
                <a:lumMod val="20000"/>
                <a:lumOff val="80000"/>
              </a:schemeClr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>
                <a:solidFill>
                  <a:schemeClr val="tx1"/>
                </a:solidFill>
              </a:endParaRPr>
            </a:p>
          </p:txBody>
        </p:sp>
        <p:sp>
          <p:nvSpPr>
            <p:cNvPr id="4" name="Pie 3">
              <a:extLst>
                <a:ext uri="{FF2B5EF4-FFF2-40B4-BE49-F238E27FC236}">
                  <a16:creationId xmlns:a16="http://schemas.microsoft.com/office/drawing/2014/main" id="{E137D7AE-C760-DD49-2A31-3EFAC3569CAA}"/>
                </a:ext>
              </a:extLst>
            </p:cNvPr>
            <p:cNvSpPr/>
            <p:nvPr/>
          </p:nvSpPr>
          <p:spPr>
            <a:xfrm rot="10800000">
              <a:off x="2533556" y="2553526"/>
              <a:ext cx="3947835" cy="3682748"/>
            </a:xfrm>
            <a:prstGeom prst="pie">
              <a:avLst>
                <a:gd name="adj1" fmla="val 16216578"/>
                <a:gd name="adj2" fmla="val 4895"/>
              </a:avLst>
            </a:prstGeom>
            <a:solidFill>
              <a:schemeClr val="accent1">
                <a:lumMod val="75000"/>
              </a:schemeClr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>
                <a:solidFill>
                  <a:schemeClr val="tx1"/>
                </a:solidFill>
              </a:endParaRPr>
            </a:p>
          </p:txBody>
        </p:sp>
        <p:sp>
          <p:nvSpPr>
            <p:cNvPr id="6" name="Pie 5">
              <a:extLst>
                <a:ext uri="{FF2B5EF4-FFF2-40B4-BE49-F238E27FC236}">
                  <a16:creationId xmlns:a16="http://schemas.microsoft.com/office/drawing/2014/main" id="{A9F85546-99F2-1C93-1AFC-649FA2DE7800}"/>
                </a:ext>
              </a:extLst>
            </p:cNvPr>
            <p:cNvSpPr/>
            <p:nvPr/>
          </p:nvSpPr>
          <p:spPr>
            <a:xfrm rot="5400000">
              <a:off x="2885537" y="2413784"/>
              <a:ext cx="3684143" cy="3947836"/>
            </a:xfrm>
            <a:prstGeom prst="pie">
              <a:avLst>
                <a:gd name="adj1" fmla="val 16216578"/>
                <a:gd name="adj2" fmla="val 5285"/>
              </a:avLst>
            </a:prstGeom>
            <a:solidFill>
              <a:schemeClr val="accent1">
                <a:lumMod val="40000"/>
                <a:lumOff val="60000"/>
              </a:schemeClr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>
                <a:solidFill>
                  <a:schemeClr val="tx1"/>
                </a:solidFill>
              </a:endParaRPr>
            </a:p>
          </p:txBody>
        </p:sp>
        <p:sp>
          <p:nvSpPr>
            <p:cNvPr id="9" name="Pie 8">
              <a:extLst>
                <a:ext uri="{FF2B5EF4-FFF2-40B4-BE49-F238E27FC236}">
                  <a16:creationId xmlns:a16="http://schemas.microsoft.com/office/drawing/2014/main" id="{797619D6-2D88-58B5-3FFF-F12D50945C52}"/>
                </a:ext>
              </a:extLst>
            </p:cNvPr>
            <p:cNvSpPr/>
            <p:nvPr/>
          </p:nvSpPr>
          <p:spPr>
            <a:xfrm rot="16200000">
              <a:off x="2623962" y="2180684"/>
              <a:ext cx="3767026" cy="3947836"/>
            </a:xfrm>
            <a:prstGeom prst="pie">
              <a:avLst>
                <a:gd name="adj1" fmla="val 16216578"/>
                <a:gd name="adj2" fmla="val 5285"/>
              </a:avLst>
            </a:prstGeom>
            <a:solidFill>
              <a:schemeClr val="accent1">
                <a:lumMod val="50000"/>
              </a:schemeClr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>
                <a:solidFill>
                  <a:schemeClr val="tx1"/>
                </a:solidFill>
              </a:endParaRPr>
            </a:p>
          </p:txBody>
        </p:sp>
      </p:grp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9161CB7C-D709-D62E-F45C-77449010BD1E}"/>
              </a:ext>
            </a:extLst>
          </p:cNvPr>
          <p:cNvCxnSpPr/>
          <p:nvPr/>
        </p:nvCxnSpPr>
        <p:spPr>
          <a:xfrm>
            <a:off x="4597396" y="2048572"/>
            <a:ext cx="0" cy="4392000"/>
          </a:xfrm>
          <a:prstGeom prst="straightConnector1">
            <a:avLst/>
          </a:prstGeom>
          <a:ln w="25400">
            <a:solidFill>
              <a:srgbClr val="00B050"/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170E2929-1A0C-964D-A74A-70EEEB02B119}"/>
              </a:ext>
            </a:extLst>
          </p:cNvPr>
          <p:cNvCxnSpPr>
            <a:cxnSpLocks/>
          </p:cNvCxnSpPr>
          <p:nvPr/>
        </p:nvCxnSpPr>
        <p:spPr>
          <a:xfrm flipH="1">
            <a:off x="2204374" y="4258277"/>
            <a:ext cx="4680000" cy="0"/>
          </a:xfrm>
          <a:prstGeom prst="straightConnector1">
            <a:avLst/>
          </a:prstGeom>
          <a:ln w="25400">
            <a:solidFill>
              <a:srgbClr val="00B050"/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Arc 23">
            <a:extLst>
              <a:ext uri="{FF2B5EF4-FFF2-40B4-BE49-F238E27FC236}">
                <a16:creationId xmlns:a16="http://schemas.microsoft.com/office/drawing/2014/main" id="{C489F3F3-99CF-B5E3-3652-4CFCAF04B70F}"/>
              </a:ext>
            </a:extLst>
          </p:cNvPr>
          <p:cNvSpPr/>
          <p:nvPr/>
        </p:nvSpPr>
        <p:spPr>
          <a:xfrm>
            <a:off x="3743980" y="1998700"/>
            <a:ext cx="3448649" cy="3350174"/>
          </a:xfrm>
          <a:prstGeom prst="arc">
            <a:avLst>
              <a:gd name="adj1" fmla="val 17083309"/>
              <a:gd name="adj2" fmla="val 0"/>
            </a:avLst>
          </a:prstGeom>
          <a:ln w="635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5" name="Arc 24">
            <a:extLst>
              <a:ext uri="{FF2B5EF4-FFF2-40B4-BE49-F238E27FC236}">
                <a16:creationId xmlns:a16="http://schemas.microsoft.com/office/drawing/2014/main" id="{1378B75C-1612-55CE-84F1-0DDB9CA842E3}"/>
              </a:ext>
            </a:extLst>
          </p:cNvPr>
          <p:cNvSpPr/>
          <p:nvPr/>
        </p:nvSpPr>
        <p:spPr>
          <a:xfrm rot="4899153">
            <a:off x="3793017" y="3076320"/>
            <a:ext cx="3448649" cy="3350174"/>
          </a:xfrm>
          <a:prstGeom prst="arc">
            <a:avLst>
              <a:gd name="adj1" fmla="val 17083309"/>
              <a:gd name="adj2" fmla="val 0"/>
            </a:avLst>
          </a:prstGeom>
          <a:ln w="635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6" name="Arc 25">
            <a:extLst>
              <a:ext uri="{FF2B5EF4-FFF2-40B4-BE49-F238E27FC236}">
                <a16:creationId xmlns:a16="http://schemas.microsoft.com/office/drawing/2014/main" id="{508DDAE8-A47E-1A12-72BC-14559F666565}"/>
              </a:ext>
            </a:extLst>
          </p:cNvPr>
          <p:cNvSpPr/>
          <p:nvPr/>
        </p:nvSpPr>
        <p:spPr>
          <a:xfrm rot="15485367">
            <a:off x="1947817" y="2156343"/>
            <a:ext cx="3448649" cy="3350174"/>
          </a:xfrm>
          <a:prstGeom prst="arc">
            <a:avLst>
              <a:gd name="adj1" fmla="val 17083309"/>
              <a:gd name="adj2" fmla="val 0"/>
            </a:avLst>
          </a:prstGeom>
          <a:ln w="635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7" name="Arc 26">
            <a:extLst>
              <a:ext uri="{FF2B5EF4-FFF2-40B4-BE49-F238E27FC236}">
                <a16:creationId xmlns:a16="http://schemas.microsoft.com/office/drawing/2014/main" id="{F02A811C-BEB6-3026-16E3-08CD8CE3EB79}"/>
              </a:ext>
            </a:extLst>
          </p:cNvPr>
          <p:cNvSpPr/>
          <p:nvPr/>
        </p:nvSpPr>
        <p:spPr>
          <a:xfrm rot="10800000">
            <a:off x="1940402" y="3196113"/>
            <a:ext cx="3448649" cy="3350174"/>
          </a:xfrm>
          <a:prstGeom prst="arc">
            <a:avLst>
              <a:gd name="adj1" fmla="val 17083309"/>
              <a:gd name="adj2" fmla="val 0"/>
            </a:avLst>
          </a:prstGeom>
          <a:ln w="635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0CD75318-8D03-384C-F616-DE3BB4F50198}"/>
              </a:ext>
            </a:extLst>
          </p:cNvPr>
          <p:cNvSpPr txBox="1"/>
          <p:nvPr/>
        </p:nvSpPr>
        <p:spPr>
          <a:xfrm>
            <a:off x="4959098" y="3163100"/>
            <a:ext cx="1274400" cy="461665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1200" b="1" dirty="0"/>
              <a:t>Diverging</a:t>
            </a:r>
          </a:p>
          <a:p>
            <a:pPr algn="ctr"/>
            <a:r>
              <a:rPr lang="en-GB" sz="1200" b="1" dirty="0"/>
              <a:t>Feel &amp; Watch</a:t>
            </a:r>
            <a:endParaRPr lang="en-GB" sz="1200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24FDECC-6745-5555-1432-DB7211C5A4C8}"/>
              </a:ext>
            </a:extLst>
          </p:cNvPr>
          <p:cNvSpPr txBox="1"/>
          <p:nvPr/>
        </p:nvSpPr>
        <p:spPr>
          <a:xfrm>
            <a:off x="4950633" y="4802693"/>
            <a:ext cx="1274400" cy="46166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1200" b="1" dirty="0"/>
              <a:t>Assimilating</a:t>
            </a:r>
          </a:p>
          <a:p>
            <a:pPr algn="ctr"/>
            <a:r>
              <a:rPr lang="en-GB" sz="1200" b="1" dirty="0"/>
              <a:t>Think &amp; Watch</a:t>
            </a:r>
            <a:endParaRPr lang="en-GB" sz="1200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BFD18326-97E5-95F6-648C-4ECA739307B4}"/>
              </a:ext>
            </a:extLst>
          </p:cNvPr>
          <p:cNvSpPr txBox="1"/>
          <p:nvPr/>
        </p:nvSpPr>
        <p:spPr>
          <a:xfrm>
            <a:off x="2945631" y="4793694"/>
            <a:ext cx="1274400" cy="461665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1200" b="1" dirty="0">
                <a:solidFill>
                  <a:schemeClr val="bg1"/>
                </a:solidFill>
              </a:rPr>
              <a:t>Converging</a:t>
            </a:r>
          </a:p>
          <a:p>
            <a:pPr algn="ctr"/>
            <a:r>
              <a:rPr lang="en-GB" sz="1200" b="1" dirty="0">
                <a:solidFill>
                  <a:schemeClr val="bg1"/>
                </a:solidFill>
              </a:rPr>
              <a:t>Think &amp; Do</a:t>
            </a:r>
            <a:endParaRPr lang="en-GB" sz="1200" dirty="0">
              <a:solidFill>
                <a:schemeClr val="bg1"/>
              </a:solidFill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95FB7C4F-2062-A967-29AD-DFA497566469}"/>
              </a:ext>
            </a:extLst>
          </p:cNvPr>
          <p:cNvSpPr txBox="1"/>
          <p:nvPr/>
        </p:nvSpPr>
        <p:spPr>
          <a:xfrm>
            <a:off x="2945631" y="3172755"/>
            <a:ext cx="1274400" cy="461665"/>
          </a:xfrm>
          <a:prstGeom prst="rect">
            <a:avLst/>
          </a:prstGeom>
          <a:solidFill>
            <a:schemeClr val="accent1">
              <a:lumMod val="50000"/>
            </a:schemeClr>
          </a:solidFill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1200" b="1" dirty="0">
                <a:solidFill>
                  <a:schemeClr val="bg1"/>
                </a:solidFill>
              </a:rPr>
              <a:t>Accommodating</a:t>
            </a:r>
          </a:p>
          <a:p>
            <a:pPr algn="ctr"/>
            <a:r>
              <a:rPr lang="en-GB" sz="1200" b="1" dirty="0">
                <a:solidFill>
                  <a:schemeClr val="bg1"/>
                </a:solidFill>
              </a:rPr>
              <a:t>Feel &amp; Do</a:t>
            </a:r>
            <a:endParaRPr lang="en-GB" sz="1200" dirty="0">
              <a:solidFill>
                <a:schemeClr val="bg1"/>
              </a:solidFill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5C4A407B-94AC-1CE7-4950-6C8F88D2762B}"/>
              </a:ext>
            </a:extLst>
          </p:cNvPr>
          <p:cNvSpPr txBox="1"/>
          <p:nvPr/>
        </p:nvSpPr>
        <p:spPr>
          <a:xfrm>
            <a:off x="6925181" y="4121736"/>
            <a:ext cx="1274400" cy="276999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1200" b="1" dirty="0">
                <a:solidFill>
                  <a:srgbClr val="002060"/>
                </a:solidFill>
              </a:rPr>
              <a:t>Passive</a:t>
            </a:r>
            <a:endParaRPr lang="en-GB" sz="1200" dirty="0">
              <a:solidFill>
                <a:srgbClr val="002060"/>
              </a:solidFill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3C002C27-864C-7EA2-24C4-31D75760AFE0}"/>
              </a:ext>
            </a:extLst>
          </p:cNvPr>
          <p:cNvSpPr txBox="1"/>
          <p:nvPr/>
        </p:nvSpPr>
        <p:spPr>
          <a:xfrm>
            <a:off x="900649" y="4122516"/>
            <a:ext cx="1274400" cy="276999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1200" b="1" dirty="0">
                <a:solidFill>
                  <a:srgbClr val="002060"/>
                </a:solidFill>
              </a:rPr>
              <a:t>Active</a:t>
            </a:r>
            <a:endParaRPr lang="en-GB" sz="1200" dirty="0">
              <a:solidFill>
                <a:srgbClr val="002060"/>
              </a:solidFill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200C1202-B965-6A99-6A03-B3F7EBC8FC7E}"/>
              </a:ext>
            </a:extLst>
          </p:cNvPr>
          <p:cNvSpPr txBox="1"/>
          <p:nvPr/>
        </p:nvSpPr>
        <p:spPr>
          <a:xfrm>
            <a:off x="3960196" y="1706490"/>
            <a:ext cx="1274400" cy="276999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1200" b="1" dirty="0">
                <a:solidFill>
                  <a:srgbClr val="002060"/>
                </a:solidFill>
              </a:rPr>
              <a:t>Concrete</a:t>
            </a:r>
            <a:endParaRPr lang="en-GB" sz="1200" dirty="0">
              <a:solidFill>
                <a:srgbClr val="002060"/>
              </a:solidFill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EF7571E5-273C-ADB2-A83A-746C74EA8F82}"/>
              </a:ext>
            </a:extLst>
          </p:cNvPr>
          <p:cNvSpPr txBox="1"/>
          <p:nvPr/>
        </p:nvSpPr>
        <p:spPr>
          <a:xfrm>
            <a:off x="3950839" y="6480306"/>
            <a:ext cx="1274400" cy="276999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1200" b="1" dirty="0">
                <a:solidFill>
                  <a:srgbClr val="002060"/>
                </a:solidFill>
              </a:rPr>
              <a:t>Abstract</a:t>
            </a:r>
            <a:endParaRPr lang="en-GB" sz="12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3367959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57" name="Rectangle 2056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59" name="Rectangle 2058">
            <a:extLst>
              <a:ext uri="{FF2B5EF4-FFF2-40B4-BE49-F238E27FC236}">
                <a16:creationId xmlns:a16="http://schemas.microsoft.com/office/drawing/2014/main" id="{1199E1B1-A8C0-4FE8-A5A8-1CB41D69F8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1" y="0"/>
            <a:ext cx="9143999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61" name="Rectangle 2060">
            <a:extLst>
              <a:ext uri="{FF2B5EF4-FFF2-40B4-BE49-F238E27FC236}">
                <a16:creationId xmlns:a16="http://schemas.microsoft.com/office/drawing/2014/main" id="{84A8DE83-DE75-4B41-9DB4-A7EC0B0DEC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96642" cy="1575461"/>
          </a:xfrm>
          <a:prstGeom prst="rect">
            <a:avLst/>
          </a:prstGeom>
          <a:gradFill>
            <a:gsLst>
              <a:gs pos="0">
                <a:schemeClr val="accent1">
                  <a:alpha val="41000"/>
                </a:schemeClr>
              </a:gs>
              <a:gs pos="74000">
                <a:schemeClr val="accent1">
                  <a:lumMod val="60000"/>
                  <a:lumOff val="40000"/>
                  <a:alpha val="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63" name="Rectangle 2062">
            <a:extLst>
              <a:ext uri="{FF2B5EF4-FFF2-40B4-BE49-F238E27FC236}">
                <a16:creationId xmlns:a16="http://schemas.microsoft.com/office/drawing/2014/main" id="{A7009A0A-BEF5-4EAC-AF15-E4F9F002E2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2" y="-1"/>
            <a:ext cx="9144001" cy="1574311"/>
          </a:xfrm>
          <a:prstGeom prst="rect">
            <a:avLst/>
          </a:prstGeom>
          <a:gradFill>
            <a:gsLst>
              <a:gs pos="0">
                <a:srgbClr val="000000">
                  <a:alpha val="63000"/>
                </a:srgbClr>
              </a:gs>
              <a:gs pos="78000">
                <a:schemeClr val="accent1">
                  <a:alpha val="15000"/>
                </a:scheme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308C1E75-2364-E6AD-E09F-C991524AE08A}"/>
              </a:ext>
            </a:extLst>
          </p:cNvPr>
          <p:cNvSpPr>
            <a:spLocks/>
          </p:cNvSpPr>
          <p:nvPr/>
        </p:nvSpPr>
        <p:spPr>
          <a:xfrm>
            <a:off x="483846" y="208130"/>
            <a:ext cx="8176303" cy="11592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500" b="1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Kolb Experiential Learning?</a:t>
            </a: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68EE7657-8D8E-D4ED-AAB1-7ECE2C0A8933}"/>
              </a:ext>
            </a:extLst>
          </p:cNvPr>
          <p:cNvGrpSpPr/>
          <p:nvPr/>
        </p:nvGrpSpPr>
        <p:grpSpPr>
          <a:xfrm>
            <a:off x="2513411" y="2255044"/>
            <a:ext cx="4167972" cy="3965187"/>
            <a:chOff x="2533556" y="2271087"/>
            <a:chExt cx="4167972" cy="3965187"/>
          </a:xfrm>
        </p:grpSpPr>
        <p:sp>
          <p:nvSpPr>
            <p:cNvPr id="2" name="Pie 1">
              <a:extLst>
                <a:ext uri="{FF2B5EF4-FFF2-40B4-BE49-F238E27FC236}">
                  <a16:creationId xmlns:a16="http://schemas.microsoft.com/office/drawing/2014/main" id="{B699167F-7E40-8CD9-A27B-7AFE7B62ABB7}"/>
                </a:ext>
              </a:extLst>
            </p:cNvPr>
            <p:cNvSpPr/>
            <p:nvPr/>
          </p:nvSpPr>
          <p:spPr>
            <a:xfrm>
              <a:off x="2753692" y="2271087"/>
              <a:ext cx="3947836" cy="3767028"/>
            </a:xfrm>
            <a:prstGeom prst="pie">
              <a:avLst>
                <a:gd name="adj1" fmla="val 16216578"/>
                <a:gd name="adj2" fmla="val 4895"/>
              </a:avLst>
            </a:prstGeom>
            <a:solidFill>
              <a:schemeClr val="accent5">
                <a:lumMod val="20000"/>
                <a:lumOff val="80000"/>
              </a:schemeClr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>
                <a:solidFill>
                  <a:schemeClr val="tx1"/>
                </a:solidFill>
              </a:endParaRPr>
            </a:p>
          </p:txBody>
        </p:sp>
        <p:sp>
          <p:nvSpPr>
            <p:cNvPr id="3" name="Pie 2">
              <a:extLst>
                <a:ext uri="{FF2B5EF4-FFF2-40B4-BE49-F238E27FC236}">
                  <a16:creationId xmlns:a16="http://schemas.microsoft.com/office/drawing/2014/main" id="{71306D1E-9C70-C45B-8540-B38EC81433D4}"/>
                </a:ext>
              </a:extLst>
            </p:cNvPr>
            <p:cNvSpPr/>
            <p:nvPr/>
          </p:nvSpPr>
          <p:spPr>
            <a:xfrm rot="10800000">
              <a:off x="2533556" y="2553526"/>
              <a:ext cx="3947835" cy="3682748"/>
            </a:xfrm>
            <a:prstGeom prst="pie">
              <a:avLst>
                <a:gd name="adj1" fmla="val 16216578"/>
                <a:gd name="adj2" fmla="val 4895"/>
              </a:avLst>
            </a:prstGeom>
            <a:solidFill>
              <a:schemeClr val="accent1">
                <a:lumMod val="75000"/>
              </a:schemeClr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>
                <a:solidFill>
                  <a:schemeClr val="tx1"/>
                </a:solidFill>
              </a:endParaRPr>
            </a:p>
          </p:txBody>
        </p:sp>
        <p:sp>
          <p:nvSpPr>
            <p:cNvPr id="4" name="Pie 3">
              <a:extLst>
                <a:ext uri="{FF2B5EF4-FFF2-40B4-BE49-F238E27FC236}">
                  <a16:creationId xmlns:a16="http://schemas.microsoft.com/office/drawing/2014/main" id="{57333E07-01CB-3CB6-39CB-0199FB2DB480}"/>
                </a:ext>
              </a:extLst>
            </p:cNvPr>
            <p:cNvSpPr/>
            <p:nvPr/>
          </p:nvSpPr>
          <p:spPr>
            <a:xfrm rot="5400000">
              <a:off x="2885537" y="2413784"/>
              <a:ext cx="3684143" cy="3947836"/>
            </a:xfrm>
            <a:prstGeom prst="pie">
              <a:avLst>
                <a:gd name="adj1" fmla="val 16216578"/>
                <a:gd name="adj2" fmla="val 5285"/>
              </a:avLst>
            </a:prstGeom>
            <a:solidFill>
              <a:schemeClr val="accent1">
                <a:lumMod val="40000"/>
                <a:lumOff val="60000"/>
              </a:schemeClr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>
                <a:solidFill>
                  <a:schemeClr val="tx1"/>
                </a:solidFill>
              </a:endParaRPr>
            </a:p>
          </p:txBody>
        </p:sp>
        <p:sp>
          <p:nvSpPr>
            <p:cNvPr id="6" name="Pie 5">
              <a:extLst>
                <a:ext uri="{FF2B5EF4-FFF2-40B4-BE49-F238E27FC236}">
                  <a16:creationId xmlns:a16="http://schemas.microsoft.com/office/drawing/2014/main" id="{1D38DD01-E6F4-7186-E9C1-F1EA91BF2AFA}"/>
                </a:ext>
              </a:extLst>
            </p:cNvPr>
            <p:cNvSpPr/>
            <p:nvPr/>
          </p:nvSpPr>
          <p:spPr>
            <a:xfrm rot="16200000">
              <a:off x="2623962" y="2180684"/>
              <a:ext cx="3767026" cy="3947836"/>
            </a:xfrm>
            <a:prstGeom prst="pie">
              <a:avLst>
                <a:gd name="adj1" fmla="val 16216578"/>
                <a:gd name="adj2" fmla="val 5285"/>
              </a:avLst>
            </a:prstGeom>
            <a:solidFill>
              <a:schemeClr val="accent1">
                <a:lumMod val="50000"/>
              </a:schemeClr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>
                <a:solidFill>
                  <a:schemeClr val="tx1"/>
                </a:solidFill>
              </a:endParaRPr>
            </a:p>
          </p:txBody>
        </p:sp>
      </p:grp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2FD6EEA8-20DB-295E-3F1F-4B865B36EBF9}"/>
              </a:ext>
            </a:extLst>
          </p:cNvPr>
          <p:cNvCxnSpPr/>
          <p:nvPr/>
        </p:nvCxnSpPr>
        <p:spPr>
          <a:xfrm>
            <a:off x="4597396" y="2048572"/>
            <a:ext cx="0" cy="4392000"/>
          </a:xfrm>
          <a:prstGeom prst="straightConnector1">
            <a:avLst/>
          </a:prstGeom>
          <a:ln w="25400">
            <a:solidFill>
              <a:srgbClr val="00B050"/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CA7F9479-F6E8-1FEA-1CB6-427F22FE6DF3}"/>
              </a:ext>
            </a:extLst>
          </p:cNvPr>
          <p:cNvCxnSpPr>
            <a:cxnSpLocks/>
          </p:cNvCxnSpPr>
          <p:nvPr/>
        </p:nvCxnSpPr>
        <p:spPr>
          <a:xfrm flipH="1">
            <a:off x="2204374" y="4258277"/>
            <a:ext cx="4680000" cy="0"/>
          </a:xfrm>
          <a:prstGeom prst="straightConnector1">
            <a:avLst/>
          </a:prstGeom>
          <a:ln w="25400">
            <a:solidFill>
              <a:srgbClr val="00B050"/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Box 15">
            <a:extLst>
              <a:ext uri="{FF2B5EF4-FFF2-40B4-BE49-F238E27FC236}">
                <a16:creationId xmlns:a16="http://schemas.microsoft.com/office/drawing/2014/main" id="{F550D4E4-C616-2D07-4440-01A01E287710}"/>
              </a:ext>
            </a:extLst>
          </p:cNvPr>
          <p:cNvSpPr txBox="1"/>
          <p:nvPr/>
        </p:nvSpPr>
        <p:spPr>
          <a:xfrm>
            <a:off x="83409" y="1664600"/>
            <a:ext cx="249247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002060"/>
                </a:solidFill>
              </a:rPr>
              <a:t>4 – Steps</a:t>
            </a:r>
          </a:p>
          <a:p>
            <a:r>
              <a:rPr lang="en-GB" b="1" dirty="0">
                <a:solidFill>
                  <a:srgbClr val="002060"/>
                </a:solidFill>
              </a:rPr>
              <a:t>2 - Pairs of Variables </a:t>
            </a:r>
          </a:p>
          <a:p>
            <a:r>
              <a:rPr lang="en-GB" b="1" dirty="0">
                <a:solidFill>
                  <a:srgbClr val="002060"/>
                </a:solidFill>
              </a:rPr>
              <a:t>4 - Learning Styles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BF1DE98D-090C-0290-9A55-4F75C4CCBB9A}"/>
              </a:ext>
            </a:extLst>
          </p:cNvPr>
          <p:cNvSpPr txBox="1"/>
          <p:nvPr/>
        </p:nvSpPr>
        <p:spPr>
          <a:xfrm>
            <a:off x="3934797" y="2354577"/>
            <a:ext cx="1274400" cy="646331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1200" b="1" dirty="0"/>
              <a:t>Step 1</a:t>
            </a:r>
          </a:p>
          <a:p>
            <a:pPr algn="ctr"/>
            <a:r>
              <a:rPr lang="en-GB" sz="1200" dirty="0"/>
              <a:t>Concrete </a:t>
            </a:r>
          </a:p>
          <a:p>
            <a:pPr algn="ctr"/>
            <a:r>
              <a:rPr lang="en-GB" sz="1200" dirty="0"/>
              <a:t>Experience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8169577D-BC54-6EFC-6323-58A89755EE0B}"/>
              </a:ext>
            </a:extLst>
          </p:cNvPr>
          <p:cNvSpPr txBox="1"/>
          <p:nvPr/>
        </p:nvSpPr>
        <p:spPr>
          <a:xfrm>
            <a:off x="5344509" y="3921029"/>
            <a:ext cx="1274400" cy="646331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1200" b="1" dirty="0"/>
              <a:t>Step 2</a:t>
            </a:r>
          </a:p>
          <a:p>
            <a:pPr algn="ctr"/>
            <a:r>
              <a:rPr lang="en-GB" sz="1200" dirty="0"/>
              <a:t>Reflective </a:t>
            </a:r>
          </a:p>
          <a:p>
            <a:pPr algn="ctr"/>
            <a:r>
              <a:rPr lang="en-GB" sz="1200" dirty="0"/>
              <a:t>Observation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3B5B9611-554E-EC2E-BDBC-17456037921A}"/>
              </a:ext>
            </a:extLst>
          </p:cNvPr>
          <p:cNvSpPr txBox="1"/>
          <p:nvPr/>
        </p:nvSpPr>
        <p:spPr>
          <a:xfrm>
            <a:off x="2576200" y="3935111"/>
            <a:ext cx="1274086" cy="646331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1200" b="1" dirty="0"/>
              <a:t>Step 4</a:t>
            </a:r>
          </a:p>
          <a:p>
            <a:pPr algn="ctr"/>
            <a:r>
              <a:rPr lang="en-GB" sz="1200" dirty="0"/>
              <a:t>Active</a:t>
            </a:r>
          </a:p>
          <a:p>
            <a:pPr algn="ctr"/>
            <a:r>
              <a:rPr lang="en-GB" sz="1200" dirty="0"/>
              <a:t>Experimentation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1ADD9ABA-27F8-A215-3186-CFC370A19B25}"/>
              </a:ext>
            </a:extLst>
          </p:cNvPr>
          <p:cNvSpPr txBox="1"/>
          <p:nvPr/>
        </p:nvSpPr>
        <p:spPr>
          <a:xfrm>
            <a:off x="4959098" y="3163100"/>
            <a:ext cx="1274400" cy="461665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1200" b="1" dirty="0"/>
              <a:t>Diverging</a:t>
            </a:r>
          </a:p>
          <a:p>
            <a:pPr algn="ctr"/>
            <a:r>
              <a:rPr lang="en-GB" sz="1200" b="1" dirty="0"/>
              <a:t>Feel &amp; Watch</a:t>
            </a:r>
            <a:endParaRPr lang="en-GB" sz="1200" dirty="0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A8DB4469-4D6F-BC6A-12EE-3136C653DCB5}"/>
              </a:ext>
            </a:extLst>
          </p:cNvPr>
          <p:cNvSpPr txBox="1"/>
          <p:nvPr/>
        </p:nvSpPr>
        <p:spPr>
          <a:xfrm>
            <a:off x="4950633" y="4802693"/>
            <a:ext cx="1274400" cy="46166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1200" b="1" dirty="0"/>
              <a:t>Assimilating</a:t>
            </a:r>
          </a:p>
          <a:p>
            <a:pPr algn="ctr"/>
            <a:r>
              <a:rPr lang="en-GB" sz="1200" b="1" dirty="0"/>
              <a:t>Think &amp; Watch</a:t>
            </a:r>
            <a:endParaRPr lang="en-GB" sz="1200" dirty="0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9DA8285B-6839-4F2A-5EA6-DA699D776399}"/>
              </a:ext>
            </a:extLst>
          </p:cNvPr>
          <p:cNvSpPr txBox="1"/>
          <p:nvPr/>
        </p:nvSpPr>
        <p:spPr>
          <a:xfrm>
            <a:off x="2945631" y="4793694"/>
            <a:ext cx="1274400" cy="461665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1200" b="1" dirty="0">
                <a:solidFill>
                  <a:schemeClr val="bg1"/>
                </a:solidFill>
              </a:rPr>
              <a:t>Converging</a:t>
            </a:r>
          </a:p>
          <a:p>
            <a:pPr algn="ctr"/>
            <a:r>
              <a:rPr lang="en-GB" sz="1200" b="1" dirty="0">
                <a:solidFill>
                  <a:schemeClr val="bg1"/>
                </a:solidFill>
              </a:rPr>
              <a:t>Think &amp; Do</a:t>
            </a:r>
            <a:endParaRPr lang="en-GB" sz="1200" dirty="0">
              <a:solidFill>
                <a:schemeClr val="bg1"/>
              </a:solidFill>
            </a:endParaRP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CC37ECD8-45CA-3A35-27F1-0DDE3CB81C61}"/>
              </a:ext>
            </a:extLst>
          </p:cNvPr>
          <p:cNvSpPr txBox="1"/>
          <p:nvPr/>
        </p:nvSpPr>
        <p:spPr>
          <a:xfrm>
            <a:off x="2945631" y="3172755"/>
            <a:ext cx="1274400" cy="461665"/>
          </a:xfrm>
          <a:prstGeom prst="rect">
            <a:avLst/>
          </a:prstGeom>
          <a:solidFill>
            <a:schemeClr val="accent1">
              <a:lumMod val="50000"/>
            </a:schemeClr>
          </a:solidFill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1200" b="1" dirty="0">
                <a:solidFill>
                  <a:schemeClr val="bg1"/>
                </a:solidFill>
              </a:rPr>
              <a:t>Accommodating</a:t>
            </a:r>
          </a:p>
          <a:p>
            <a:pPr algn="ctr"/>
            <a:r>
              <a:rPr lang="en-GB" sz="1200" b="1" dirty="0">
                <a:solidFill>
                  <a:schemeClr val="bg1"/>
                </a:solidFill>
              </a:rPr>
              <a:t>Feel &amp; Do</a:t>
            </a:r>
            <a:endParaRPr lang="en-GB" sz="1200" dirty="0">
              <a:solidFill>
                <a:schemeClr val="bg1"/>
              </a:solidFill>
            </a:endParaRP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BC8BC90A-99C5-E83E-3B21-D52468828755}"/>
              </a:ext>
            </a:extLst>
          </p:cNvPr>
          <p:cNvSpPr txBox="1"/>
          <p:nvPr/>
        </p:nvSpPr>
        <p:spPr>
          <a:xfrm>
            <a:off x="6925181" y="4121736"/>
            <a:ext cx="1274400" cy="276999"/>
          </a:xfrm>
          <a:prstGeom prst="rect">
            <a:avLst/>
          </a:prstGeom>
          <a:noFill/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1200" b="1" dirty="0">
                <a:solidFill>
                  <a:srgbClr val="002060"/>
                </a:solidFill>
              </a:rPr>
              <a:t>Passive</a:t>
            </a:r>
            <a:endParaRPr lang="en-GB" sz="1200" dirty="0">
              <a:solidFill>
                <a:srgbClr val="002060"/>
              </a:solidFill>
            </a:endParaRP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7956CB09-FBDF-E43E-3979-7F9BA3227507}"/>
              </a:ext>
            </a:extLst>
          </p:cNvPr>
          <p:cNvSpPr txBox="1"/>
          <p:nvPr/>
        </p:nvSpPr>
        <p:spPr>
          <a:xfrm>
            <a:off x="900649" y="4122516"/>
            <a:ext cx="1274400" cy="276999"/>
          </a:xfrm>
          <a:prstGeom prst="rect">
            <a:avLst/>
          </a:prstGeom>
          <a:noFill/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1200" b="1" dirty="0">
                <a:solidFill>
                  <a:srgbClr val="002060"/>
                </a:solidFill>
              </a:rPr>
              <a:t>Active</a:t>
            </a:r>
            <a:endParaRPr lang="en-GB" sz="1200" dirty="0">
              <a:solidFill>
                <a:srgbClr val="002060"/>
              </a:solidFill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F4665104-E555-8780-A993-E5E68925AA78}"/>
              </a:ext>
            </a:extLst>
          </p:cNvPr>
          <p:cNvSpPr txBox="1"/>
          <p:nvPr/>
        </p:nvSpPr>
        <p:spPr>
          <a:xfrm>
            <a:off x="3960196" y="1706490"/>
            <a:ext cx="1274400" cy="276999"/>
          </a:xfrm>
          <a:prstGeom prst="rect">
            <a:avLst/>
          </a:prstGeom>
          <a:noFill/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1200" b="1" dirty="0">
                <a:solidFill>
                  <a:srgbClr val="002060"/>
                </a:solidFill>
              </a:rPr>
              <a:t>Concrete</a:t>
            </a:r>
            <a:endParaRPr lang="en-GB" sz="1200" dirty="0">
              <a:solidFill>
                <a:srgbClr val="002060"/>
              </a:solidFill>
            </a:endParaRP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0B257299-DF7C-5732-3753-EC3F5276F475}"/>
              </a:ext>
            </a:extLst>
          </p:cNvPr>
          <p:cNvSpPr txBox="1"/>
          <p:nvPr/>
        </p:nvSpPr>
        <p:spPr>
          <a:xfrm>
            <a:off x="3950839" y="6480306"/>
            <a:ext cx="1274400" cy="276999"/>
          </a:xfrm>
          <a:prstGeom prst="rect">
            <a:avLst/>
          </a:prstGeom>
          <a:noFill/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1200" b="1" dirty="0">
                <a:solidFill>
                  <a:srgbClr val="002060"/>
                </a:solidFill>
              </a:rPr>
              <a:t>Abstract</a:t>
            </a:r>
            <a:endParaRPr lang="en-GB" sz="1200" dirty="0">
              <a:solidFill>
                <a:srgbClr val="002060"/>
              </a:solidFill>
            </a:endParaRPr>
          </a:p>
        </p:txBody>
      </p:sp>
      <p:sp>
        <p:nvSpPr>
          <p:cNvPr id="35" name="Arc 34">
            <a:extLst>
              <a:ext uri="{FF2B5EF4-FFF2-40B4-BE49-F238E27FC236}">
                <a16:creationId xmlns:a16="http://schemas.microsoft.com/office/drawing/2014/main" id="{013D8339-A8EB-13F1-4A55-F1C0BF5EEE3B}"/>
              </a:ext>
            </a:extLst>
          </p:cNvPr>
          <p:cNvSpPr/>
          <p:nvPr/>
        </p:nvSpPr>
        <p:spPr>
          <a:xfrm>
            <a:off x="3743980" y="1998700"/>
            <a:ext cx="3448649" cy="3350174"/>
          </a:xfrm>
          <a:prstGeom prst="arc">
            <a:avLst>
              <a:gd name="adj1" fmla="val 17083309"/>
              <a:gd name="adj2" fmla="val 0"/>
            </a:avLst>
          </a:prstGeom>
          <a:ln w="635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36" name="Arc 35">
            <a:extLst>
              <a:ext uri="{FF2B5EF4-FFF2-40B4-BE49-F238E27FC236}">
                <a16:creationId xmlns:a16="http://schemas.microsoft.com/office/drawing/2014/main" id="{D6F48291-0A2C-5FA3-1FAC-9DE1BE6C4293}"/>
              </a:ext>
            </a:extLst>
          </p:cNvPr>
          <p:cNvSpPr/>
          <p:nvPr/>
        </p:nvSpPr>
        <p:spPr>
          <a:xfrm rot="4899153">
            <a:off x="3793017" y="3076320"/>
            <a:ext cx="3448649" cy="3350174"/>
          </a:xfrm>
          <a:prstGeom prst="arc">
            <a:avLst>
              <a:gd name="adj1" fmla="val 17083309"/>
              <a:gd name="adj2" fmla="val 0"/>
            </a:avLst>
          </a:prstGeom>
          <a:ln w="635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37" name="Arc 36">
            <a:extLst>
              <a:ext uri="{FF2B5EF4-FFF2-40B4-BE49-F238E27FC236}">
                <a16:creationId xmlns:a16="http://schemas.microsoft.com/office/drawing/2014/main" id="{9CF53E0E-51F6-D11A-CB2D-40BA671E8737}"/>
              </a:ext>
            </a:extLst>
          </p:cNvPr>
          <p:cNvSpPr/>
          <p:nvPr/>
        </p:nvSpPr>
        <p:spPr>
          <a:xfrm rot="15485367">
            <a:off x="1947817" y="2156343"/>
            <a:ext cx="3448649" cy="3350174"/>
          </a:xfrm>
          <a:prstGeom prst="arc">
            <a:avLst>
              <a:gd name="adj1" fmla="val 17083309"/>
              <a:gd name="adj2" fmla="val 0"/>
            </a:avLst>
          </a:prstGeom>
          <a:ln w="635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38" name="Arc 37">
            <a:extLst>
              <a:ext uri="{FF2B5EF4-FFF2-40B4-BE49-F238E27FC236}">
                <a16:creationId xmlns:a16="http://schemas.microsoft.com/office/drawing/2014/main" id="{57DF9201-7B53-A77E-29F3-E759EDD2D550}"/>
              </a:ext>
            </a:extLst>
          </p:cNvPr>
          <p:cNvSpPr/>
          <p:nvPr/>
        </p:nvSpPr>
        <p:spPr>
          <a:xfrm rot="10800000">
            <a:off x="1940402" y="3196113"/>
            <a:ext cx="3448649" cy="3350174"/>
          </a:xfrm>
          <a:prstGeom prst="arc">
            <a:avLst>
              <a:gd name="adj1" fmla="val 17083309"/>
              <a:gd name="adj2" fmla="val 0"/>
            </a:avLst>
          </a:prstGeom>
          <a:ln w="635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B8522F3-3A88-FD7D-BF61-4E18F9EA6012}"/>
              </a:ext>
            </a:extLst>
          </p:cNvPr>
          <p:cNvSpPr txBox="1"/>
          <p:nvPr/>
        </p:nvSpPr>
        <p:spPr>
          <a:xfrm>
            <a:off x="3960196" y="5446476"/>
            <a:ext cx="1296000" cy="64800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1200" b="1" dirty="0"/>
              <a:t>Step 3</a:t>
            </a:r>
          </a:p>
          <a:p>
            <a:pPr algn="ctr"/>
            <a:r>
              <a:rPr lang="en-GB" sz="1200" dirty="0"/>
              <a:t>Abstract Conceptualization</a:t>
            </a:r>
          </a:p>
        </p:txBody>
      </p:sp>
    </p:spTree>
    <p:extLst>
      <p:ext uri="{BB962C8B-B14F-4D97-AF65-F5344CB8AC3E}">
        <p14:creationId xmlns:p14="http://schemas.microsoft.com/office/powerpoint/2010/main" val="386819394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57" name="Rectangle 2056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59" name="Rectangle 2058">
            <a:extLst>
              <a:ext uri="{FF2B5EF4-FFF2-40B4-BE49-F238E27FC236}">
                <a16:creationId xmlns:a16="http://schemas.microsoft.com/office/drawing/2014/main" id="{1199E1B1-A8C0-4FE8-A5A8-1CB41D69F8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1" y="0"/>
            <a:ext cx="9143999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61" name="Rectangle 2060">
            <a:extLst>
              <a:ext uri="{FF2B5EF4-FFF2-40B4-BE49-F238E27FC236}">
                <a16:creationId xmlns:a16="http://schemas.microsoft.com/office/drawing/2014/main" id="{84A8DE83-DE75-4B41-9DB4-A7EC0B0DEC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96642" cy="1575461"/>
          </a:xfrm>
          <a:prstGeom prst="rect">
            <a:avLst/>
          </a:prstGeom>
          <a:gradFill>
            <a:gsLst>
              <a:gs pos="0">
                <a:schemeClr val="accent1">
                  <a:alpha val="41000"/>
                </a:schemeClr>
              </a:gs>
              <a:gs pos="74000">
                <a:schemeClr val="accent1">
                  <a:lumMod val="60000"/>
                  <a:lumOff val="40000"/>
                  <a:alpha val="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63" name="Rectangle 2062">
            <a:extLst>
              <a:ext uri="{FF2B5EF4-FFF2-40B4-BE49-F238E27FC236}">
                <a16:creationId xmlns:a16="http://schemas.microsoft.com/office/drawing/2014/main" id="{A7009A0A-BEF5-4EAC-AF15-E4F9F002E2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2" y="-1"/>
            <a:ext cx="9144001" cy="1574311"/>
          </a:xfrm>
          <a:prstGeom prst="rect">
            <a:avLst/>
          </a:prstGeom>
          <a:gradFill>
            <a:gsLst>
              <a:gs pos="0">
                <a:srgbClr val="000000">
                  <a:alpha val="63000"/>
                </a:srgbClr>
              </a:gs>
              <a:gs pos="78000">
                <a:schemeClr val="accent1">
                  <a:alpha val="15000"/>
                </a:scheme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F9963F2C-DF4B-B37E-51D3-3D449113D9C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85738" y="207554"/>
            <a:ext cx="7035155" cy="1159200"/>
          </a:xfrm>
        </p:spPr>
        <p:txBody>
          <a:bodyPr anchor="ctr">
            <a:normAutofit/>
          </a:bodyPr>
          <a:lstStyle/>
          <a:p>
            <a:pPr algn="l"/>
            <a:r>
              <a:rPr lang="en-GB" sz="3500" dirty="0">
                <a:solidFill>
                  <a:srgbClr val="FFFFFF"/>
                </a:solidFill>
              </a:rPr>
              <a:t>Advantages &amp; Disadvantages</a:t>
            </a: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5F293A19-2A75-C3E7-05F6-3A0247B69BC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11352134"/>
              </p:ext>
            </p:extLst>
          </p:nvPr>
        </p:nvGraphicFramePr>
        <p:xfrm>
          <a:off x="185738" y="2564579"/>
          <a:ext cx="8772526" cy="3302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386263">
                  <a:extLst>
                    <a:ext uri="{9D8B030D-6E8A-4147-A177-3AD203B41FA5}">
                      <a16:colId xmlns:a16="http://schemas.microsoft.com/office/drawing/2014/main" val="379744691"/>
                    </a:ext>
                  </a:extLst>
                </a:gridCol>
                <a:gridCol w="4386263">
                  <a:extLst>
                    <a:ext uri="{9D8B030D-6E8A-4147-A177-3AD203B41FA5}">
                      <a16:colId xmlns:a16="http://schemas.microsoft.com/office/drawing/2014/main" val="69433487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Advantages </a:t>
                      </a:r>
                    </a:p>
                  </a:txBody>
                  <a:tcPr>
                    <a:solidFill>
                      <a:srgbClr val="00206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Disadvantages</a:t>
                      </a:r>
                    </a:p>
                  </a:txBody>
                  <a:tcPr>
                    <a:solidFill>
                      <a:srgbClr val="00206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0266875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Helps to identify your learning style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At first glance can be off putting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747365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Helps to develop your critical thinking and problem-solving skills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The language isn’t very engaging and can lead to individuals adopting other models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6566399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Lessons learnt approach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Hard to measure progress, in a detailed manner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2425107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It’s a circle for a reason; a culture of continuous learning and development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Goal setting can be difficult due to the learn by doing approach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2180396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A learn by doing approach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Unnecessary risks by adopting a purely learn by doing approach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4395478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186436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4" name="Picture 4" descr="VARK Model: Visual, Auditory, Reading and Kinesthetic: A Comprehensive  Overview - SimpliMBA">
            <a:extLst>
              <a:ext uri="{FF2B5EF4-FFF2-40B4-BE49-F238E27FC236}">
                <a16:creationId xmlns:a16="http://schemas.microsoft.com/office/drawing/2014/main" id="{48D4B7B5-84E0-731A-9A2F-50977BF141E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08988" y="2836483"/>
            <a:ext cx="3777847" cy="28333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0" name="Picture 10" descr="What Is Kolb's Learning Theory">
            <a:extLst>
              <a:ext uri="{FF2B5EF4-FFF2-40B4-BE49-F238E27FC236}">
                <a16:creationId xmlns:a16="http://schemas.microsoft.com/office/drawing/2014/main" id="{E271FB9D-957C-DD3F-80C7-AE5397095C2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862" r="17059" b="10221"/>
          <a:stretch/>
        </p:blipFill>
        <p:spPr bwMode="auto">
          <a:xfrm>
            <a:off x="114301" y="2493226"/>
            <a:ext cx="3524822" cy="35360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C333D1F4-D10B-8015-554E-4CD2AD00A41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-1"/>
            <a:ext cx="9144000" cy="1514435"/>
          </a:xfrm>
          <a:prstGeom prst="rect">
            <a:avLst/>
          </a:prstGeom>
        </p:spPr>
      </p:pic>
      <p:sp>
        <p:nvSpPr>
          <p:cNvPr id="6" name="Title 1">
            <a:extLst>
              <a:ext uri="{FF2B5EF4-FFF2-40B4-BE49-F238E27FC236}">
                <a16:creationId xmlns:a16="http://schemas.microsoft.com/office/drawing/2014/main" id="{123EB2A0-34EB-4529-CBFB-7AA76209FA58}"/>
              </a:ext>
            </a:extLst>
          </p:cNvPr>
          <p:cNvSpPr txBox="1">
            <a:spLocks/>
          </p:cNvSpPr>
          <p:nvPr/>
        </p:nvSpPr>
        <p:spPr>
          <a:xfrm>
            <a:off x="114301" y="303985"/>
            <a:ext cx="7772400" cy="906462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>
                <a:solidFill>
                  <a:schemeClr val="bg1"/>
                </a:solidFill>
              </a:rPr>
              <a:t>Alternative: Kolb Vs VARK </a:t>
            </a: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1D15FBE1-A8B3-E8FC-A073-2E45F1F40E40}"/>
              </a:ext>
            </a:extLst>
          </p:cNvPr>
          <p:cNvSpPr txBox="1">
            <a:spLocks/>
          </p:cNvSpPr>
          <p:nvPr/>
        </p:nvSpPr>
        <p:spPr>
          <a:xfrm>
            <a:off x="3681987" y="3808044"/>
            <a:ext cx="1359703" cy="906462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b="1" dirty="0">
                <a:solidFill>
                  <a:srgbClr val="002060"/>
                </a:solidFill>
              </a:rPr>
              <a:t>VS </a:t>
            </a:r>
          </a:p>
        </p:txBody>
      </p:sp>
    </p:spTree>
    <p:extLst>
      <p:ext uri="{BB962C8B-B14F-4D97-AF65-F5344CB8AC3E}">
        <p14:creationId xmlns:p14="http://schemas.microsoft.com/office/powerpoint/2010/main" val="45211661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59F11AA5-4DD5-048E-A8E2-7DA5AFFEB34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1"/>
            <a:ext cx="9144000" cy="1514435"/>
          </a:xfrm>
          <a:prstGeom prst="rect">
            <a:avLst/>
          </a:prstGeom>
        </p:spPr>
      </p:pic>
      <p:sp>
        <p:nvSpPr>
          <p:cNvPr id="6" name="Title 1">
            <a:extLst>
              <a:ext uri="{FF2B5EF4-FFF2-40B4-BE49-F238E27FC236}">
                <a16:creationId xmlns:a16="http://schemas.microsoft.com/office/drawing/2014/main" id="{F9963F2C-DF4B-B37E-51D3-3D449113D9C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1449" y="325089"/>
            <a:ext cx="7772400" cy="906462"/>
          </a:xfrm>
        </p:spPr>
        <p:txBody>
          <a:bodyPr anchor="ctr">
            <a:normAutofit fontScale="90000"/>
          </a:bodyPr>
          <a:lstStyle/>
          <a:p>
            <a:pPr algn="l"/>
            <a:r>
              <a:rPr lang="en-GB" dirty="0">
                <a:solidFill>
                  <a:schemeClr val="bg1"/>
                </a:solidFill>
              </a:rPr>
              <a:t>References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CAF1C592-0EA8-58A9-1C7A-0BAC9CA2926D}"/>
              </a:ext>
            </a:extLst>
          </p:cNvPr>
          <p:cNvSpPr txBox="1"/>
          <p:nvPr/>
        </p:nvSpPr>
        <p:spPr>
          <a:xfrm>
            <a:off x="304800" y="1839524"/>
            <a:ext cx="8667751" cy="307777"/>
          </a:xfrm>
          <a:prstGeom prst="rect">
            <a:avLst/>
          </a:prstGeom>
          <a:noFill/>
          <a:ln>
            <a:solidFill>
              <a:srgbClr val="002060"/>
            </a:solidFill>
          </a:ln>
        </p:spPr>
        <p:txBody>
          <a:bodyPr wrap="square">
            <a:spAutoFit/>
          </a:bodyPr>
          <a:lstStyle/>
          <a:p>
            <a:r>
              <a:rPr lang="en-GB" sz="1400" kern="0" dirty="0">
                <a:effectLst/>
                <a:ea typeface="Calibri" panose="020F0502020204030204" pitchFamily="34" charset="0"/>
                <a:cs typeface="AppleSystemUIFont"/>
              </a:rPr>
              <a:t>Fleming, N., 2012. VARK: A Guide to Learning Styles. Christchurch, N.Z.: N. Fleming.</a:t>
            </a:r>
            <a:endParaRPr lang="en-KE" sz="1200" kern="10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3F579A6E-605F-A652-7159-3C695DE86D85}"/>
              </a:ext>
            </a:extLst>
          </p:cNvPr>
          <p:cNvSpPr txBox="1"/>
          <p:nvPr/>
        </p:nvSpPr>
        <p:spPr>
          <a:xfrm>
            <a:off x="304799" y="2781438"/>
            <a:ext cx="8667750" cy="523220"/>
          </a:xfrm>
          <a:prstGeom prst="rect">
            <a:avLst/>
          </a:prstGeom>
          <a:noFill/>
          <a:ln>
            <a:solidFill>
              <a:srgbClr val="002060"/>
            </a:solidFill>
          </a:ln>
        </p:spPr>
        <p:txBody>
          <a:bodyPr wrap="square" lIns="90000">
            <a:noAutofit/>
          </a:bodyPr>
          <a:lstStyle/>
          <a:p>
            <a:r>
              <a:rPr lang="en-GB" sz="1400" kern="0" dirty="0">
                <a:effectLst/>
                <a:ea typeface="Calibri" panose="020F0502020204030204" pitchFamily="34" charset="0"/>
                <a:cs typeface="AppleSystemUIFont"/>
              </a:rPr>
              <a:t>Kolb, D.A., 1984. Experiential Learning: Experience as the Source of Learning and Development. Englewood Cliffs: Prentice-Hall.</a:t>
            </a:r>
            <a:endParaRPr lang="en-KE" sz="1200" kern="10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400" dirty="0">
                <a:solidFill>
                  <a:srgbClr val="232323"/>
                </a:solidFill>
                <a:cs typeface="Calibri" panose="020F0502020204030204" pitchFamily="34" charset="0"/>
              </a:rPr>
              <a:t>.</a:t>
            </a:r>
            <a:endParaRPr lang="en-GB" sz="1400" dirty="0">
              <a:cs typeface="Calibri" panose="020F0502020204030204" pitchFamily="34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B347A4C-3676-414C-A443-3DD13F0A9741}"/>
              </a:ext>
            </a:extLst>
          </p:cNvPr>
          <p:cNvSpPr txBox="1"/>
          <p:nvPr/>
        </p:nvSpPr>
        <p:spPr>
          <a:xfrm>
            <a:off x="304799" y="3937525"/>
            <a:ext cx="8667750" cy="523220"/>
          </a:xfrm>
          <a:prstGeom prst="rect">
            <a:avLst/>
          </a:prstGeom>
          <a:noFill/>
          <a:ln w="952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400" kern="0" dirty="0">
                <a:effectLst/>
                <a:ea typeface="Calibri" panose="020F0502020204030204" pitchFamily="34" charset="0"/>
                <a:cs typeface="AppleSystemUIFont"/>
              </a:rPr>
              <a:t>Samrat, S., 2023. VARK model: Visual, auditory, reading and kinesthetic: A comprehensive overview. SimpliMBA. Available at: </a:t>
            </a:r>
            <a:r>
              <a:rPr lang="en-GB" sz="1400" u="sng" kern="0" dirty="0">
                <a:solidFill>
                  <a:srgbClr val="0563C1"/>
                </a:solidFill>
                <a:effectLst/>
                <a:ea typeface="Calibri" panose="020F0502020204030204" pitchFamily="34" charset="0"/>
                <a:cs typeface="AppleSystemUIFont"/>
                <a:hlinkClick r:id="rId3"/>
              </a:rPr>
              <a:t>https://www.simplimba.com/vark-model-of-learning/</a:t>
            </a:r>
            <a:r>
              <a:rPr lang="en-KE" sz="1200" u="sng" kern="100" dirty="0">
                <a:solidFill>
                  <a:srgbClr val="0563C1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400" kern="0" dirty="0">
                <a:effectLst/>
                <a:ea typeface="Calibri" panose="020F0502020204030204" pitchFamily="34" charset="0"/>
                <a:cs typeface="AppleSystemUIFont"/>
              </a:rPr>
              <a:t>[Accessed 13 January 2024].</a:t>
            </a:r>
            <a:endParaRPr lang="en-KE" sz="1200" kern="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0771167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C333D1F4-D10B-8015-554E-4CD2AD00A41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5400000">
            <a:off x="-1593056" y="1593056"/>
            <a:ext cx="6858000" cy="3671888"/>
          </a:xfrm>
          <a:prstGeom prst="rect">
            <a:avLst/>
          </a:prstGeom>
        </p:spPr>
      </p:pic>
      <p:sp>
        <p:nvSpPr>
          <p:cNvPr id="6" name="Title 1">
            <a:extLst>
              <a:ext uri="{FF2B5EF4-FFF2-40B4-BE49-F238E27FC236}">
                <a16:creationId xmlns:a16="http://schemas.microsoft.com/office/drawing/2014/main" id="{123EB2A0-34EB-4529-CBFB-7AA76209FA58}"/>
              </a:ext>
            </a:extLst>
          </p:cNvPr>
          <p:cNvSpPr txBox="1">
            <a:spLocks/>
          </p:cNvSpPr>
          <p:nvPr/>
        </p:nvSpPr>
        <p:spPr>
          <a:xfrm>
            <a:off x="4200525" y="2975768"/>
            <a:ext cx="4286250" cy="906462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b="1" dirty="0">
                <a:solidFill>
                  <a:srgbClr val="002060"/>
                </a:solidFill>
              </a:rPr>
              <a:t>Any Questions? </a:t>
            </a:r>
          </a:p>
        </p:txBody>
      </p:sp>
    </p:spTree>
    <p:extLst>
      <p:ext uri="{BB962C8B-B14F-4D97-AF65-F5344CB8AC3E}">
        <p14:creationId xmlns:p14="http://schemas.microsoft.com/office/powerpoint/2010/main" val="289101753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2013 - 2022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9fd7072e-4097-4764-a26e-7b9c3de01393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755F555AA57204EB62E92FBC2498F5E" ma:contentTypeVersion="13" ma:contentTypeDescription="Create a new document." ma:contentTypeScope="" ma:versionID="b0f72dc50ec1ed7889fe457d6f7b7340">
  <xsd:schema xmlns:xsd="http://www.w3.org/2001/XMLSchema" xmlns:xs="http://www.w3.org/2001/XMLSchema" xmlns:p="http://schemas.microsoft.com/office/2006/metadata/properties" xmlns:ns3="9fd7072e-4097-4764-a26e-7b9c3de01393" xmlns:ns4="76748070-266e-4bbe-b08b-14dbccc6d418" targetNamespace="http://schemas.microsoft.com/office/2006/metadata/properties" ma:root="true" ma:fieldsID="77ba0e1831885daaa978312548461324" ns3:_="" ns4:_="">
    <xsd:import namespace="9fd7072e-4097-4764-a26e-7b9c3de01393"/>
    <xsd:import namespace="76748070-266e-4bbe-b08b-14dbccc6d418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DateTaken" minOccurs="0"/>
                <xsd:element ref="ns3:MediaServiceAutoTags" minOccurs="0"/>
                <xsd:element ref="ns3:MediaServiceGenerationTime" minOccurs="0"/>
                <xsd:element ref="ns3:MediaServiceEventHashCode" minOccurs="0"/>
                <xsd:element ref="ns3:_activity" minOccurs="0"/>
                <xsd:element ref="ns3:MediaServiceObjectDetectorVersions" minOccurs="0"/>
                <xsd:element ref="ns3:MediaServiceOCR" minOccurs="0"/>
                <xsd:element ref="ns3:MediaServiceSystem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fd7072e-4097-4764-a26e-7b9c3de01393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3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_activity" ma:index="17" nillable="true" ma:displayName="_activity" ma:hidden="true" ma:internalName="_activity">
      <xsd:simpleType>
        <xsd:restriction base="dms:Note"/>
      </xsd:simpleType>
    </xsd:element>
    <xsd:element name="MediaServiceObjectDetectorVersions" ma:index="18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SystemTags" ma:index="20" nillable="true" ma:displayName="MediaServiceSystemTags" ma:hidden="true" ma:internalName="MediaServiceSystemTag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6748070-266e-4bbe-b08b-14dbccc6d418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2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E2A73442-8F81-4465-9E00-4B5293528857}">
  <ds:schemaRefs>
    <ds:schemaRef ds:uri="http://purl.org/dc/terms/"/>
    <ds:schemaRef ds:uri="http://www.w3.org/XML/1998/namespace"/>
    <ds:schemaRef ds:uri="http://purl.org/dc/dcmitype/"/>
    <ds:schemaRef ds:uri="http://schemas.microsoft.com/office/2006/documentManagement/types"/>
    <ds:schemaRef ds:uri="9fd7072e-4097-4764-a26e-7b9c3de01393"/>
    <ds:schemaRef ds:uri="76748070-266e-4bbe-b08b-14dbccc6d418"/>
    <ds:schemaRef ds:uri="http://purl.org/dc/elements/1.1/"/>
    <ds:schemaRef ds:uri="http://schemas.microsoft.com/office/infopath/2007/PartnerControls"/>
    <ds:schemaRef ds:uri="http://schemas.openxmlformats.org/package/2006/metadata/core-properties"/>
    <ds:schemaRef ds:uri="http://schemas.microsoft.com/office/2006/metadata/properties"/>
  </ds:schemaRefs>
</ds:datastoreItem>
</file>

<file path=customXml/itemProps2.xml><?xml version="1.0" encoding="utf-8"?>
<ds:datastoreItem xmlns:ds="http://schemas.openxmlformats.org/officeDocument/2006/customXml" ds:itemID="{55B9905E-C025-4FEA-BDF1-8ED1840DE830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fd7072e-4097-4764-a26e-7b9c3de01393"/>
    <ds:schemaRef ds:uri="76748070-266e-4bbe-b08b-14dbccc6d418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18FDD3AA-5DE6-492D-AD39-0F41C38C6D6F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2013 - 2022 Theme</Template>
  <TotalTime>473</TotalTime>
  <Words>364</Words>
  <Application>Microsoft Macintosh PowerPoint</Application>
  <PresentationFormat>On-screen Show (4:3)</PresentationFormat>
  <Paragraphs>113</Paragraphs>
  <Slides>10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Arial</vt:lpstr>
      <vt:lpstr>Calibri</vt:lpstr>
      <vt:lpstr>Calibri Light</vt:lpstr>
      <vt:lpstr>Lato</vt:lpstr>
      <vt:lpstr>Office Theme</vt:lpstr>
      <vt:lpstr>Kolb Experiential Learning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Advantages &amp; Disadvantages</vt:lpstr>
      <vt:lpstr>PowerPoint Presentation</vt:lpstr>
      <vt:lpstr>References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Kolb Experiential Learning</dc:title>
  <dc:creator>James Nicholl</dc:creator>
  <cp:lastModifiedBy>James Nicholl</cp:lastModifiedBy>
  <cp:revision>30</cp:revision>
  <dcterms:created xsi:type="dcterms:W3CDTF">2023-11-07T08:28:58Z</dcterms:created>
  <dcterms:modified xsi:type="dcterms:W3CDTF">2024-01-14T11:23:43Z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0x0101002755F555AA57204EB62E92FBC2498F5E</vt:lpwstr>
  </property>
</Properties>
</file>