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98" r:id="rId1"/>
  </p:sldMasterIdLst>
  <p:sldIdLst>
    <p:sldId id="256" r:id="rId2"/>
    <p:sldId id="257" r:id="rId3"/>
    <p:sldId id="258" r:id="rId4"/>
    <p:sldId id="267" r:id="rId5"/>
    <p:sldId id="268" r:id="rId6"/>
    <p:sldId id="259" r:id="rId7"/>
    <p:sldId id="260" r:id="rId8"/>
    <p:sldId id="266" r:id="rId9"/>
    <p:sldId id="264" r:id="rId10"/>
    <p:sldId id="265" r:id="rId11"/>
    <p:sldId id="263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9123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10/16/26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872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30928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10/16/26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808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5802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75841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9455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45307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30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4299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76581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57805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0464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49563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47538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35770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6326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289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9" r:id="rId1"/>
    <p:sldLayoutId id="2147484100" r:id="rId2"/>
    <p:sldLayoutId id="2147484101" r:id="rId3"/>
    <p:sldLayoutId id="2147484102" r:id="rId4"/>
    <p:sldLayoutId id="2147484103" r:id="rId5"/>
    <p:sldLayoutId id="2147484104" r:id="rId6"/>
    <p:sldLayoutId id="2147484105" r:id="rId7"/>
    <p:sldLayoutId id="2147484106" r:id="rId8"/>
    <p:sldLayoutId id="2147484107" r:id="rId9"/>
    <p:sldLayoutId id="2147484108" r:id="rId10"/>
    <p:sldLayoutId id="2147484109" r:id="rId11"/>
    <p:sldLayoutId id="2147484110" r:id="rId12"/>
    <p:sldLayoutId id="2147484111" r:id="rId13"/>
    <p:sldLayoutId id="2147484112" r:id="rId14"/>
    <p:sldLayoutId id="2147484113" r:id="rId15"/>
    <p:sldLayoutId id="2147484114" r:id="rId16"/>
    <p:sldLayoutId id="214748411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24310/innoeduca.2023.v9i1.15419" TargetMode="External"/><Relationship Id="rId7" Type="http://schemas.openxmlformats.org/officeDocument/2006/relationships/hyperlink" Target="https://doi.org/10.1016/j.jopan.2021.06.019" TargetMode="External"/><Relationship Id="rId2" Type="http://schemas.openxmlformats.org/officeDocument/2006/relationships/hyperlink" Target="https://doi.org/10.1016/j.aap.2015.08.01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08/TPM-11-2021-0082" TargetMode="External"/><Relationship Id="rId5" Type="http://schemas.openxmlformats.org/officeDocument/2006/relationships/hyperlink" Target="https://www.linkedin.com/learning/microsoft-collaboration-sharepoint-teams-groups-and-yammer-2022?u=77966930&amp;auth=true" TargetMode="External"/><Relationship Id="rId4" Type="http://schemas.openxmlformats.org/officeDocument/2006/relationships/hyperlink" Target="https://www.linkedin.com/learning/team-collaboration-in-microsoft-365?u=77966930&amp;auth=tru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Cover Page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607932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/>
              <a:t>LCHS4007 Bianca Dodgen</a:t>
            </a:r>
          </a:p>
          <a:p>
            <a:r>
              <a:rPr lang="en-GB"/>
              <a:t>Digital Skills and Research Methods</a:t>
            </a:r>
          </a:p>
          <a:p>
            <a:pPr algn="l"/>
            <a:r>
              <a:rPr lang="en-GB"/>
              <a:t>                   Task: Staff communication and daily updates</a:t>
            </a:r>
          </a:p>
          <a:p>
            <a:pPr algn="l"/>
            <a:r>
              <a:rPr lang="en-GB"/>
              <a:t>                   Tool : Microsoft Teams </a:t>
            </a:r>
          </a:p>
          <a:p>
            <a:pPr algn="l"/>
            <a:r>
              <a:rPr lang="en-GB"/>
              <a:t>                   Presenters: Grace Nkechinyere Morris, Tashmil Mwandila and Maguette Ndiaye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5E467-9712-2ECE-0B69-7DE1AA4D18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Grace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D16603-1697-7CD3-58D6-C22D9170E709}"/>
              </a:ext>
            </a:extLst>
          </p:cNvPr>
          <p:cNvSpPr txBox="1"/>
          <p:nvPr/>
        </p:nvSpPr>
        <p:spPr>
          <a:xfrm>
            <a:off x="9454446" y="5466451"/>
            <a:ext cx="1944196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GB" sz="1900"/>
              <a:t>(Perez et al, 2021)</a:t>
            </a:r>
            <a:endParaRPr lang="en-US" sz="1900"/>
          </a:p>
          <a:p>
            <a:pPr algn="l"/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07E253C-BBC2-ECDC-DF63-5932DDEF02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907632"/>
            <a:ext cx="9601196" cy="2968236"/>
          </a:xfrm>
        </p:spPr>
        <p:txBody>
          <a:bodyPr>
            <a:normAutofit fontScale="92500"/>
          </a:bodyPr>
          <a:lstStyle/>
          <a:p>
            <a:r>
              <a:rPr lang="en-US"/>
              <a:t>Microsoft teams can</a:t>
            </a:r>
            <a:r>
              <a:rPr lang="en-GB"/>
              <a:t>d</a:t>
            </a:r>
            <a:r>
              <a:rPr lang="en-US"/>
              <a:t> support communication between staff</a:t>
            </a:r>
            <a:r>
              <a:rPr lang="en-GB"/>
              <a:t> </a:t>
            </a:r>
            <a:r>
              <a:rPr lang="en-US"/>
              <a:t>working in different locations. </a:t>
            </a:r>
          </a:p>
          <a:p>
            <a:pPr>
              <a:buSzPct val="114999"/>
            </a:pPr>
            <a:r>
              <a:rPr lang="en-US"/>
              <a:t>• Staff can use team channels and messages to share relevant daily updates</a:t>
            </a:r>
          </a:p>
          <a:p>
            <a:pPr>
              <a:buSzPct val="114999"/>
            </a:pPr>
            <a:r>
              <a:rPr lang="en-US"/>
              <a:t> • Examples. Changes to visits, appointments and services-user support needs.</a:t>
            </a:r>
          </a:p>
          <a:p>
            <a:pPr>
              <a:buSzPct val="114999"/>
            </a:pPr>
            <a:r>
              <a:rPr lang="en-US"/>
              <a:t> • Can help reduce missed updates, unclear communication and updates </a:t>
            </a:r>
          </a:p>
          <a:p>
            <a:pPr>
              <a:buSzPct val="114999"/>
            </a:pPr>
            <a:r>
              <a:rPr lang="en-US"/>
              <a:t>• Staff should only share information with colleagues who need it for their role.</a:t>
            </a:r>
          </a:p>
        </p:txBody>
      </p:sp>
    </p:spTree>
    <p:extLst>
      <p:ext uri="{BB962C8B-B14F-4D97-AF65-F5344CB8AC3E}">
        <p14:creationId xmlns:p14="http://schemas.microsoft.com/office/powerpoint/2010/main" val="2157187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C3904-FCB9-D61F-E110-BAE6EFF53F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Grace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378BDC-E1FF-7F42-94C7-4B9F44583C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 u="sng">
                <a:solidFill>
                  <a:srgbClr val="FF0000"/>
                </a:solidFill>
              </a:rPr>
              <a:t>2. Which </a:t>
            </a:r>
            <a:r>
              <a:rPr lang="en-GB" sz="2000" b="1" u="sng" err="1">
                <a:solidFill>
                  <a:srgbClr val="FF0000"/>
                </a:solidFill>
              </a:rPr>
              <a:t>Microsft</a:t>
            </a:r>
            <a:r>
              <a:rPr lang="en-GB" sz="2000" b="1" u="sng">
                <a:solidFill>
                  <a:srgbClr val="FF0000"/>
                </a:solidFill>
              </a:rPr>
              <a:t> 365 tool they selected ?</a:t>
            </a:r>
            <a:endParaRPr lang="en-US" sz="2000" b="1" u="sng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1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A7043C-D237-21D7-804D-178AF5444272}"/>
              </a:ext>
            </a:extLst>
          </p:cNvPr>
          <p:cNvSpPr txBox="1"/>
          <p:nvPr/>
        </p:nvSpPr>
        <p:spPr>
          <a:xfrm>
            <a:off x="1296390" y="2073234"/>
            <a:ext cx="8035636" cy="37600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endParaRPr lang="en-GB" sz="2800">
              <a:solidFill>
                <a:srgbClr val="000000"/>
              </a:solidFill>
              <a:latin typeface="Aptos"/>
              <a:ea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endParaRPr lang="en-GB" sz="2800">
              <a:solidFill>
                <a:srgbClr val="000000"/>
              </a:solidFill>
              <a:latin typeface="Aptos"/>
              <a:ea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GB" sz="20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File can be shared with specific people and permission can </a:t>
            </a:r>
            <a:r>
              <a:rPr lang="en-GB" sz="2000">
                <a:solidFill>
                  <a:srgbClr val="000000"/>
                </a:solidFill>
                <a:latin typeface="Aptos"/>
                <a:ea typeface="Arial"/>
                <a:cs typeface="Arial"/>
              </a:rPr>
              <a:t>be controlled</a:t>
            </a:r>
            <a:r>
              <a:rPr lang="en-GB" sz="20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</a:t>
            </a:r>
            <a:r>
              <a:rPr lang="en-US" sz="20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  <a:endParaRPr lang="en-US" sz="2000"/>
          </a:p>
          <a:p>
            <a:pPr marL="228600" indent="-228600">
              <a:buFont typeface=""/>
              <a:buChar char="•"/>
            </a:pPr>
            <a:r>
              <a:rPr lang="en-GB" sz="20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Service-user documents should only be accessible to </a:t>
            </a:r>
            <a:r>
              <a:rPr lang="en-GB" sz="2000">
                <a:solidFill>
                  <a:srgbClr val="000000"/>
                </a:solidFill>
                <a:latin typeface="Aptos"/>
                <a:ea typeface="Arial"/>
                <a:cs typeface="Arial"/>
              </a:rPr>
              <a:t>authorised staff</a:t>
            </a:r>
            <a:r>
              <a:rPr lang="en-GB" sz="20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</a:t>
            </a:r>
            <a:r>
              <a:rPr lang="en-US" sz="20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pPr marL="228600" indent="-228600">
              <a:buFont typeface=""/>
              <a:buChar char="•"/>
            </a:pPr>
            <a:r>
              <a:rPr lang="en-GB" sz="20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Microsoft teams can support secure documents sharing </a:t>
            </a:r>
            <a:r>
              <a:rPr lang="en-GB" sz="2000">
                <a:solidFill>
                  <a:srgbClr val="000000"/>
                </a:solidFill>
                <a:latin typeface="Aptos"/>
                <a:ea typeface="Arial"/>
                <a:cs typeface="Arial"/>
              </a:rPr>
              <a:t>within the</a:t>
            </a:r>
            <a:r>
              <a:rPr lang="en-GB" sz="20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team or channels </a:t>
            </a:r>
            <a:r>
              <a:rPr lang="en-US" sz="20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0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This can help staff keep documents organised and </a:t>
            </a:r>
            <a:r>
              <a:rPr lang="en-GB" sz="2000">
                <a:solidFill>
                  <a:srgbClr val="000000"/>
                </a:solidFill>
                <a:latin typeface="Aptos"/>
                <a:ea typeface="Arial"/>
                <a:cs typeface="Arial"/>
              </a:rPr>
              <a:t>reduce duplicate</a:t>
            </a:r>
            <a:r>
              <a:rPr lang="en-GB" sz="20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or inconsistent files </a:t>
            </a:r>
            <a:r>
              <a:rPr lang="en-US" sz="20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  <a:r>
              <a:rPr lang="en-GB" sz="2000">
                <a:solidFill>
                  <a:srgbClr val="000000"/>
                </a:solidFill>
                <a:latin typeface="Aptos"/>
                <a:ea typeface="Arial"/>
                <a:cs typeface="Arial"/>
              </a:rPr>
              <a:t>Communication </a:t>
            </a:r>
            <a:endParaRPr lang="en-US" sz="2000">
              <a:solidFill>
                <a:srgbClr val="000000"/>
              </a:solidFill>
              <a:latin typeface="Aptos"/>
              <a:ea typeface="Arial"/>
              <a:cs typeface="Arial"/>
            </a:endParaRPr>
          </a:p>
          <a:p>
            <a:pPr algn="ctr"/>
            <a:endParaRPr lang="en-US">
              <a:solidFill>
                <a:srgbClr val="000000"/>
              </a:solidFill>
              <a:latin typeface="Garamond" panose="02020404030301010803"/>
              <a:ea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09A502-3246-95FF-CEAB-CE559BC04386}"/>
              </a:ext>
            </a:extLst>
          </p:cNvPr>
          <p:cNvSpPr txBox="1"/>
          <p:nvPr/>
        </p:nvSpPr>
        <p:spPr>
          <a:xfrm>
            <a:off x="3048000" y="5794168"/>
            <a:ext cx="660070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0" algn="l" rtl="0"/>
            <a:r>
              <a:rPr lang="en-US" sz="28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57D5499-C925-E5B4-441B-EF6B0E0B4D8B}"/>
              </a:ext>
            </a:extLst>
          </p:cNvPr>
          <p:cNvSpPr txBox="1"/>
          <p:nvPr/>
        </p:nvSpPr>
        <p:spPr>
          <a:xfrm>
            <a:off x="3048000" y="3429000"/>
            <a:ext cx="6115792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0" algn="l" rtl="0"/>
            <a:r>
              <a:rPr lang="en-GB" sz="28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</a:t>
            </a:r>
            <a:r>
              <a:rPr lang="en-US" sz="28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1553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E8112-1DFF-1CDD-763E-306907939B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Grace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7B885F-26F1-EDEC-3157-190560D29C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sz="5200">
                <a:solidFill>
                  <a:srgbClr val="000000"/>
                </a:solidFill>
                <a:latin typeface="Aptos Display"/>
              </a:rPr>
              <a:t>Why this matters to Ashford community services </a:t>
            </a:r>
          </a:p>
          <a:p>
            <a:pPr marL="0" indent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endParaRPr lang="en-GB" sz="2800">
              <a:solidFill>
                <a:srgbClr val="000000"/>
              </a:solidFill>
              <a:latin typeface="Apto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14999"/>
            </a:pPr>
            <a:r>
              <a:rPr lang="en-GB" sz="2800">
                <a:solidFill>
                  <a:srgbClr val="000000"/>
                </a:solidFill>
                <a:latin typeface="Aptos"/>
              </a:rPr>
              <a:t>Staff works across services user homes, supported living settings and the main office. </a:t>
            </a:r>
            <a:endParaRPr lang="en-US" sz="2800">
              <a:solidFill>
                <a:srgbClr val="000000"/>
              </a:solidFill>
              <a:latin typeface="Apto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14999"/>
            </a:pPr>
            <a:r>
              <a:rPr lang="en-GB" sz="2800">
                <a:solidFill>
                  <a:srgbClr val="000000"/>
                </a:solidFill>
                <a:latin typeface="Aptos"/>
              </a:rPr>
              <a:t>Microsoft teams provides a central way to communicate and share relevant updates </a:t>
            </a:r>
            <a:endParaRPr lang="en-US" sz="2800">
              <a:solidFill>
                <a:srgbClr val="000000"/>
              </a:solidFill>
              <a:latin typeface="Apto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14999"/>
            </a:pPr>
            <a:r>
              <a:rPr lang="en-GB" sz="2800">
                <a:solidFill>
                  <a:srgbClr val="000000"/>
                </a:solidFill>
                <a:latin typeface="Aptos"/>
              </a:rPr>
              <a:t>Microsoft teams can help staff share documents in a more organised way.</a:t>
            </a:r>
            <a:endParaRPr lang="en-US" sz="2800">
              <a:solidFill>
                <a:srgbClr val="000000"/>
              </a:solidFill>
              <a:latin typeface="Apto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14999"/>
            </a:pPr>
            <a:r>
              <a:rPr lang="en-GB" sz="2800">
                <a:solidFill>
                  <a:srgbClr val="000000"/>
                </a:solidFill>
                <a:latin typeface="Aptos"/>
              </a:rPr>
              <a:t>Microsoft teams can support better communication, organise documents sharing, reduce duplication and help protect services user information.</a:t>
            </a:r>
            <a:endParaRPr lang="en-US" sz="2800">
              <a:solidFill>
                <a:srgbClr val="000000"/>
              </a:solidFill>
              <a:latin typeface="Aptos"/>
            </a:endParaRPr>
          </a:p>
          <a:p>
            <a:pPr>
              <a:buSzPct val="114999"/>
            </a:pPr>
            <a:endParaRPr lang="en-US">
              <a:solidFill>
                <a:srgbClr val="262626"/>
              </a:solidFill>
              <a:latin typeface="Garamond" panose="02020404030301010803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74EAFF-12B2-797C-A284-58F0BB15E87D}"/>
              </a:ext>
            </a:extLst>
          </p:cNvPr>
          <p:cNvSpPr txBox="1"/>
          <p:nvPr/>
        </p:nvSpPr>
        <p:spPr>
          <a:xfrm>
            <a:off x="8214450" y="5500470"/>
            <a:ext cx="2505075" cy="646331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rgbClr val="3A3A3A"/>
                </a:solidFill>
                <a:latin typeface="Source Sans Pro"/>
                <a:ea typeface="Source Sans Pro"/>
              </a:rPr>
              <a:t>(Hargreaves et al,2022)</a:t>
            </a:r>
            <a:endParaRPr lang="en-US">
              <a:latin typeface="Source Sans Pro"/>
              <a:ea typeface="Source Sans Pro"/>
            </a:endParaRP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5516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86572-A1EC-B05E-84C1-381106E2EA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Grace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592431-3BF9-3395-71DD-7D9500D5FA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</a:pPr>
            <a:r>
              <a:rPr lang="en-GB" sz="2800">
                <a:solidFill>
                  <a:srgbClr val="000000"/>
                </a:solidFill>
                <a:latin typeface="Aptos"/>
              </a:rPr>
              <a:t>Microsoft teams could help Ashford community care service improve communication between staff working in different settings </a:t>
            </a:r>
            <a:endParaRPr lang="en-US" sz="2800">
              <a:solidFill>
                <a:srgbClr val="000000"/>
              </a:solidFill>
              <a:latin typeface="Apto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14999"/>
            </a:pPr>
            <a:r>
              <a:rPr lang="en-GB" sz="2800">
                <a:solidFill>
                  <a:srgbClr val="000000"/>
                </a:solidFill>
                <a:latin typeface="Aptos"/>
              </a:rPr>
              <a:t>It could support daily updates teamwork meetings and important information sharing.</a:t>
            </a:r>
            <a:endParaRPr lang="en-US" sz="2800">
              <a:solidFill>
                <a:srgbClr val="000000"/>
              </a:solidFill>
              <a:latin typeface="Apto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14999"/>
            </a:pPr>
            <a:r>
              <a:rPr lang="en-GB" sz="2800">
                <a:solidFill>
                  <a:srgbClr val="000000"/>
                </a:solidFill>
                <a:latin typeface="Aptos"/>
              </a:rPr>
              <a:t>The main benefit is the create clearer way for staff to communicate.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6642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861E4-8897-251E-1D9C-A7DE6D322A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Tashmil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862054-A726-4E01-1B5B-781D5BE56A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715058" cy="298610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600" b="1" u="sng">
                <a:latin typeface="Arial"/>
                <a:ea typeface="+mn-lt"/>
                <a:cs typeface="Arial"/>
              </a:rPr>
              <a:t>3. </a:t>
            </a:r>
            <a:r>
              <a:rPr lang="en-GB" sz="2000" b="1" u="sng">
                <a:solidFill>
                  <a:srgbClr val="FF0000"/>
                </a:solidFill>
                <a:latin typeface="Arial"/>
                <a:ea typeface="+mn-lt"/>
                <a:cs typeface="Arial"/>
              </a:rPr>
              <a:t>Why this tool is suitable for the task</a:t>
            </a:r>
            <a:endParaRPr lang="en-US" sz="2000" b="1" u="sng">
              <a:solidFill>
                <a:srgbClr val="FF0000"/>
              </a:solidFill>
              <a:latin typeface="Arial"/>
              <a:ea typeface="+mn-lt"/>
              <a:cs typeface="Arial"/>
            </a:endParaRP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>
                <a:latin typeface="Arial"/>
                <a:ea typeface="+mn-lt"/>
                <a:cs typeface="Arial"/>
              </a:rPr>
              <a:t> Microsoft teams provides a safe space for collaboration and participation amongst colleagues 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>
                <a:latin typeface="Arial"/>
                <a:ea typeface="+mn-lt"/>
                <a:cs typeface="Arial"/>
              </a:rPr>
              <a:t>Helps to prioritise emails to focus on the messages that matter most.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>
                <a:latin typeface="Arial"/>
                <a:ea typeface="+mn-lt"/>
                <a:cs typeface="Arial"/>
              </a:rPr>
              <a:t>Make it simple manage calendars, schedule meetings and appointments.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>
                <a:latin typeface="Arial"/>
                <a:ea typeface="+mn-lt"/>
                <a:cs typeface="Arial"/>
              </a:rPr>
              <a:t>Keep connected and productive from any location where there is internet connection 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800">
                <a:latin typeface="Arial"/>
                <a:ea typeface="+mn-lt"/>
                <a:cs typeface="Arial"/>
              </a:rPr>
              <a:t>Easily able to add and remove people and to select what kind of information is to be shared 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US" sz="18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BF6181-47D1-9A3F-807A-8FDAAF85C228}"/>
              </a:ext>
            </a:extLst>
          </p:cNvPr>
          <p:cNvSpPr txBox="1"/>
          <p:nvPr/>
        </p:nvSpPr>
        <p:spPr>
          <a:xfrm>
            <a:off x="9020175" y="5667375"/>
            <a:ext cx="2552700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>
                <a:solidFill>
                  <a:srgbClr val="262626"/>
                </a:solidFill>
              </a:rPr>
              <a:t>(Couter, 2022)</a:t>
            </a:r>
            <a:endParaRPr lang="en-US"/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985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2E82C-F15D-813D-FCAB-DF94DB63F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Tashmil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44E8E0-919D-D283-A02A-67B12E1D45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254817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2000" b="1" u="sng">
                <a:solidFill>
                  <a:srgbClr val="FF0000"/>
                </a:solidFill>
                <a:latin typeface="Arial"/>
                <a:ea typeface="+mn-lt"/>
                <a:cs typeface="Arial"/>
              </a:rPr>
              <a:t>4. How it improves efficiency or communication</a:t>
            </a:r>
            <a:endParaRPr lang="en-US" sz="2000" b="1" u="sng"/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>
                <a:latin typeface="Arial"/>
                <a:ea typeface="+mn-lt"/>
                <a:cs typeface="Arial"/>
              </a:rPr>
              <a:t>Real time teamwork, chat and feedback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>
                <a:latin typeface="Arial"/>
                <a:ea typeface="+mn-lt"/>
                <a:cs typeface="Arial"/>
              </a:rPr>
              <a:t>Sharing task 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>
                <a:latin typeface="Arial"/>
                <a:ea typeface="+mn-lt"/>
                <a:cs typeface="Arial"/>
              </a:rPr>
              <a:t>Channels are created to specify the assigned tasks.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>
                <a:latin typeface="Arial"/>
                <a:ea typeface="+mn-lt"/>
                <a:cs typeface="Arial"/>
              </a:rPr>
              <a:t>Tasks are individually allocated 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5B6D9E-327A-6639-835F-1AAC2981C7AA}"/>
              </a:ext>
            </a:extLst>
          </p:cNvPr>
          <p:cNvSpPr txBox="1"/>
          <p:nvPr/>
        </p:nvSpPr>
        <p:spPr>
          <a:xfrm>
            <a:off x="9477375" y="5210174"/>
            <a:ext cx="1981200" cy="7509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GB">
                <a:solidFill>
                  <a:srgbClr val="262626"/>
                </a:solidFill>
                <a:latin typeface="Arial"/>
                <a:cs typeface="Arial"/>
              </a:rPr>
              <a:t>(Brazzi,2022)</a:t>
            </a:r>
            <a:endParaRPr lang="en-US">
              <a:latin typeface="Arial"/>
              <a:cs typeface="Arial"/>
            </a:endParaRP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842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D57B6-4D6B-387F-3B27-D5289267DB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85750" indent="-285750">
              <a:spcBef>
                <a:spcPct val="20000"/>
              </a:spcBef>
              <a:spcAft>
                <a:spcPts val="600"/>
              </a:spcAft>
            </a:pPr>
            <a:r>
              <a:rPr lang="en-GB" sz="3600">
                <a:latin typeface="Aptos Display"/>
              </a:rPr>
              <a:t>Maguette</a:t>
            </a:r>
            <a:endParaRPr lang="en-US" sz="3600">
              <a:latin typeface="Aptos Display"/>
            </a:endParaRP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65A28-C79C-17D9-C89F-C6882BC979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082454"/>
          </a:xfrm>
        </p:spPr>
        <p:txBody>
          <a:bodyPr>
            <a:normAutofit fontScale="85000" lnSpcReduction="20000"/>
          </a:bodyPr>
          <a:lstStyle/>
          <a:p>
            <a:pPr marL="0" indent="0">
              <a:buSzPct val="114999"/>
              <a:buNone/>
            </a:pPr>
            <a:r>
              <a:rPr lang="en-GB" sz="2000" b="1" u="sng">
                <a:latin typeface="Arial"/>
                <a:cs typeface="Arial"/>
              </a:rPr>
              <a:t>5. </a:t>
            </a:r>
            <a:r>
              <a:rPr lang="en-GB" sz="2000" b="1" u="sng">
                <a:solidFill>
                  <a:srgbClr val="FF0000"/>
                </a:solidFill>
                <a:latin typeface="Arial"/>
                <a:cs typeface="Arial"/>
              </a:rPr>
              <a:t>Advantages and limitations of using the chosen tool</a:t>
            </a:r>
            <a:endParaRPr lang="en-US" sz="2000" b="1" u="sng">
              <a:latin typeface="Arial"/>
              <a:cs typeface="Arial"/>
            </a:endParaRPr>
          </a:p>
          <a:p>
            <a:pPr marL="0" indent="0">
              <a:buSzPct val="114999"/>
              <a:buNone/>
            </a:pPr>
            <a:r>
              <a:rPr lang="en-GB" sz="1800" b="1" u="sng">
                <a:solidFill>
                  <a:srgbClr val="FF0000"/>
                </a:solidFill>
                <a:latin typeface="Arial"/>
                <a:cs typeface="Arial"/>
              </a:rPr>
              <a:t>Advantages </a:t>
            </a:r>
            <a:endParaRPr lang="en-US" sz="1800">
              <a:latin typeface="Arial"/>
              <a:cs typeface="Arial"/>
            </a:endParaRPr>
          </a:p>
          <a:p>
            <a:pPr>
              <a:buSzPct val="114999"/>
            </a:pPr>
            <a:r>
              <a:rPr lang="en-GB" sz="1800">
                <a:latin typeface="Arial"/>
                <a:cs typeface="Arial"/>
              </a:rPr>
              <a:t>Microsoft team is a popular collaboration and communication platform people can use it for working  online and lots of think you can do on there .</a:t>
            </a:r>
          </a:p>
          <a:p>
            <a:pPr>
              <a:buSzPct val="114999"/>
            </a:pPr>
            <a:r>
              <a:rPr lang="en-GB" sz="1800">
                <a:latin typeface="Arial"/>
                <a:cs typeface="Arial"/>
              </a:rPr>
              <a:t>You can save document on </a:t>
            </a:r>
            <a:r>
              <a:rPr lang="en-GB" sz="1800" err="1">
                <a:latin typeface="Arial"/>
                <a:cs typeface="Arial"/>
              </a:rPr>
              <a:t>microsoft</a:t>
            </a:r>
            <a:r>
              <a:rPr lang="en-GB" sz="1800">
                <a:latin typeface="Arial"/>
                <a:cs typeface="Arial"/>
              </a:rPr>
              <a:t> team everyone can get access them anytime and anywhere  .</a:t>
            </a:r>
            <a:endParaRPr lang="en-US" sz="1800">
              <a:latin typeface="Arial"/>
              <a:cs typeface="Arial"/>
            </a:endParaRPr>
          </a:p>
          <a:p>
            <a:pPr>
              <a:buSzPct val="114999"/>
            </a:pPr>
            <a:r>
              <a:rPr lang="en-GB" sz="1800">
                <a:latin typeface="Arial"/>
                <a:cs typeface="Arial"/>
              </a:rPr>
              <a:t>On Microsoft team is easy to use everyone can get the same information no more I don’t get the email .</a:t>
            </a:r>
            <a:endParaRPr lang="en-US" sz="1800">
              <a:latin typeface="Arial"/>
              <a:cs typeface="Arial"/>
            </a:endParaRPr>
          </a:p>
          <a:p>
            <a:pPr>
              <a:buSzPct val="114999"/>
            </a:pPr>
            <a:r>
              <a:rPr lang="en-GB" sz="1800">
                <a:latin typeface="Arial"/>
                <a:cs typeface="Arial"/>
              </a:rPr>
              <a:t>On Microsoft team everyone can get access to edit at the same time no more said I can't get </a:t>
            </a:r>
            <a:r>
              <a:rPr lang="en-GB" sz="1800" err="1">
                <a:latin typeface="Arial"/>
                <a:cs typeface="Arial"/>
              </a:rPr>
              <a:t>accees</a:t>
            </a:r>
            <a:r>
              <a:rPr lang="en-GB" sz="1800">
                <a:latin typeface="Arial"/>
                <a:cs typeface="Arial"/>
              </a:rPr>
              <a:t> to your work</a:t>
            </a:r>
            <a:endParaRPr lang="en-US" sz="1800">
              <a:latin typeface="Arial"/>
              <a:cs typeface="Arial"/>
            </a:endParaRPr>
          </a:p>
          <a:p>
            <a:pPr>
              <a:buSzPct val="114999"/>
            </a:pPr>
            <a:r>
              <a:rPr lang="en-GB" sz="1800">
                <a:latin typeface="Arial"/>
                <a:cs typeface="Arial"/>
              </a:rPr>
              <a:t>Its work from everywhere you can use it from on phone and tablet or computer also from home and office people they don’t need to move to see your work .</a:t>
            </a:r>
            <a:endParaRPr lang="en-US" sz="1800">
              <a:latin typeface="Arial"/>
              <a:cs typeface="Arial"/>
            </a:endParaRPr>
          </a:p>
          <a:p>
            <a:pPr>
              <a:buSzPct val="114999"/>
            </a:pPr>
            <a:r>
              <a:rPr lang="en-GB" sz="1800">
                <a:latin typeface="Arial"/>
                <a:cs typeface="Arial"/>
              </a:rPr>
              <a:t>Microsoft team is accessible only people in your organisation can access your team spaces if you add them</a:t>
            </a:r>
            <a:endParaRPr lang="en-US" sz="1800">
              <a:latin typeface="Arial"/>
              <a:cs typeface="Arial"/>
            </a:endParaRPr>
          </a:p>
          <a:p>
            <a:pPr>
              <a:buSzPct val="114999"/>
            </a:pPr>
            <a:endParaRPr lang="en-US" sz="1800">
              <a:latin typeface="Arial"/>
              <a:cs typeface="Arial"/>
            </a:endParaRPr>
          </a:p>
          <a:p>
            <a:pPr>
              <a:buSzPct val="114999"/>
            </a:pPr>
            <a:endParaRPr lang="en-US" sz="1200">
              <a:latin typeface="Arial"/>
              <a:cs typeface="Arial"/>
            </a:endParaRPr>
          </a:p>
          <a:p>
            <a:pPr>
              <a:buSzPct val="114999"/>
            </a:pPr>
            <a:endParaRPr lang="en-US" sz="1200">
              <a:latin typeface="Arial"/>
              <a:cs typeface="Arial"/>
            </a:endParaRPr>
          </a:p>
          <a:p>
            <a:pPr>
              <a:buSzPct val="114999"/>
            </a:pPr>
            <a:endParaRPr lang="en-US" sz="1200">
              <a:latin typeface="Arial"/>
              <a:cs typeface="Arial"/>
            </a:endParaRPr>
          </a:p>
          <a:p>
            <a:pPr>
              <a:buSzPct val="114999"/>
            </a:pPr>
            <a:endParaRPr lang="en-US" sz="1200">
              <a:latin typeface="Arial"/>
              <a:cs typeface="Arial"/>
            </a:endParaRPr>
          </a:p>
          <a:p>
            <a:pPr>
              <a:buSzPct val="114999"/>
            </a:pPr>
            <a:endParaRPr lang="en-GB" sz="1200">
              <a:latin typeface="Arial"/>
              <a:cs typeface="Arial"/>
            </a:endParaRPr>
          </a:p>
          <a:p>
            <a:pPr>
              <a:buSzPct val="114999"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8046AC-1F85-7432-B5FE-88FAB751C0D3}"/>
              </a:ext>
            </a:extLst>
          </p:cNvPr>
          <p:cNvSpPr txBox="1"/>
          <p:nvPr/>
        </p:nvSpPr>
        <p:spPr>
          <a:xfrm>
            <a:off x="9136226" y="5640770"/>
            <a:ext cx="2369973" cy="3231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500">
                <a:solidFill>
                  <a:srgbClr val="262626"/>
                </a:solidFill>
                <a:latin typeface="Arial"/>
                <a:cs typeface="Arial"/>
              </a:rPr>
              <a:t> </a:t>
            </a:r>
            <a:r>
              <a:rPr lang="en-US" sz="1500">
                <a:solidFill>
                  <a:srgbClr val="262626"/>
                </a:solidFill>
                <a:latin typeface="Arial"/>
                <a:cs typeface="Arial"/>
              </a:rPr>
              <a:t>(</a:t>
            </a:r>
            <a:r>
              <a:rPr lang="en-US" sz="1500" err="1">
                <a:solidFill>
                  <a:srgbClr val="262626"/>
                </a:solidFill>
                <a:latin typeface="Arial"/>
                <a:cs typeface="Arial"/>
              </a:rPr>
              <a:t>Oguguo</a:t>
            </a:r>
            <a:r>
              <a:rPr lang="en-US" sz="1500">
                <a:solidFill>
                  <a:srgbClr val="262626"/>
                </a:solidFill>
                <a:latin typeface="Arial"/>
                <a:cs typeface="Arial"/>
              </a:rPr>
              <a:t> et al, 2023 )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3409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444C5-0472-9B9B-FC42-973B546772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>
                <a:solidFill>
                  <a:srgbClr val="000000"/>
                </a:solidFill>
                <a:ea typeface="+mj-lt"/>
                <a:cs typeface="+mj-lt"/>
              </a:rPr>
            </a:br>
            <a:br>
              <a:rPr lang="en-GB">
                <a:ea typeface="+mj-lt"/>
                <a:cs typeface="+mj-lt"/>
              </a:rPr>
            </a:br>
            <a:r>
              <a:rPr lang="en-GB">
                <a:solidFill>
                  <a:srgbClr val="000000"/>
                </a:solidFill>
                <a:ea typeface="+mj-lt"/>
                <a:cs typeface="+mj-lt"/>
              </a:rPr>
              <a:t>Maguette</a:t>
            </a:r>
            <a:endParaRPr lang="en-US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3F9720-84F7-753E-0DFC-2D6370B46F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504852" cy="296859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u="sng">
                <a:solidFill>
                  <a:srgbClr val="FF0000"/>
                </a:solidFill>
                <a:latin typeface="Arial"/>
                <a:cs typeface="Arial"/>
              </a:rPr>
              <a:t>Limitations</a:t>
            </a:r>
            <a:endParaRPr lang="en-US" sz="2000" b="1" u="sng">
              <a:latin typeface="Arial"/>
              <a:cs typeface="Arial"/>
            </a:endParaRPr>
          </a:p>
          <a:p>
            <a:pPr>
              <a:buSzPct val="114999"/>
            </a:pPr>
            <a:r>
              <a:rPr lang="en-US" sz="1800">
                <a:latin typeface="Arial"/>
                <a:cs typeface="Arial"/>
              </a:rPr>
              <a:t>Microsoft Teams is a popular collaboration and communication platform that combines chat, video meetings, and file sharing into a single hub</a:t>
            </a:r>
          </a:p>
          <a:p>
            <a:pPr>
              <a:buSzPct val="114999"/>
            </a:pPr>
            <a:r>
              <a:rPr lang="en-US" sz="1800">
                <a:latin typeface="Arial"/>
                <a:cs typeface="Arial"/>
              </a:rPr>
              <a:t>Microsoft teams it can be confusing for new user because it has too many buttons and menus and features and people find it difficult to use .</a:t>
            </a:r>
          </a:p>
          <a:p>
            <a:pPr>
              <a:buSzPct val="114999"/>
            </a:pPr>
            <a:r>
              <a:rPr lang="en-US" sz="1800">
                <a:latin typeface="Arial"/>
                <a:cs typeface="Arial"/>
              </a:rPr>
              <a:t>It can use so many internet and computer power with we reset if the internet is bad therefore will make meeting freeze and lag.</a:t>
            </a:r>
          </a:p>
          <a:p>
            <a:pPr>
              <a:buSzPct val="114999"/>
            </a:pPr>
            <a:r>
              <a:rPr lang="en-US" sz="1800">
                <a:latin typeface="Arial"/>
                <a:cs typeface="Arial"/>
              </a:rPr>
              <a:t>Too many notification will distract workers and reduce productivity .</a:t>
            </a:r>
          </a:p>
          <a:p>
            <a:pPr>
              <a:buSzPct val="114999"/>
            </a:pPr>
            <a:r>
              <a:rPr lang="en-US" sz="1800">
                <a:latin typeface="Arial"/>
                <a:cs typeface="Arial"/>
              </a:rPr>
              <a:t>Screen sharing limitations will make the person cannot chat and do the communication at the same time.</a:t>
            </a:r>
          </a:p>
          <a:p>
            <a:pPr marL="0" indent="0">
              <a:buSzPct val="114999"/>
              <a:buNone/>
            </a:pP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91C8B1-D378-7C3A-934D-58FE7B6C4B48}"/>
              </a:ext>
            </a:extLst>
          </p:cNvPr>
          <p:cNvSpPr txBox="1"/>
          <p:nvPr/>
        </p:nvSpPr>
        <p:spPr>
          <a:xfrm>
            <a:off x="8943537" y="5640770"/>
            <a:ext cx="2571420" cy="3231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500">
                <a:solidFill>
                  <a:srgbClr val="262626"/>
                </a:solidFill>
                <a:latin typeface="Arial"/>
                <a:cs typeface="Arial"/>
              </a:rPr>
              <a:t> </a:t>
            </a:r>
            <a:r>
              <a:rPr lang="en-US" sz="1500">
                <a:solidFill>
                  <a:srgbClr val="262626"/>
                </a:solidFill>
                <a:latin typeface="Arial"/>
                <a:cs typeface="Arial"/>
              </a:rPr>
              <a:t>(</a:t>
            </a:r>
            <a:r>
              <a:rPr lang="en-US" sz="1500" err="1">
                <a:solidFill>
                  <a:srgbClr val="262626"/>
                </a:solidFill>
                <a:latin typeface="Arial"/>
                <a:cs typeface="Arial"/>
              </a:rPr>
              <a:t>Oguguo</a:t>
            </a:r>
            <a:r>
              <a:rPr lang="en-US" sz="1500">
                <a:solidFill>
                  <a:srgbClr val="262626"/>
                </a:solidFill>
                <a:latin typeface="Arial"/>
                <a:cs typeface="Arial"/>
              </a:rPr>
              <a:t> et al, 2023)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1032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2EA1-F2F1-CCC0-21BB-65E8F9B72D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000000"/>
                </a:solidFill>
                <a:ea typeface="+mj-lt"/>
                <a:cs typeface="+mj-lt"/>
              </a:rPr>
              <a:t>Maguette</a:t>
            </a:r>
            <a:endParaRPr lang="en-US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9A488-7A1D-49A1-0711-BD837F7395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170040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30000"/>
              </a:lnSpc>
              <a:buNone/>
            </a:pPr>
            <a:r>
              <a:rPr lang="en-GB" sz="2000" b="1" u="sng">
                <a:solidFill>
                  <a:srgbClr val="FF0000"/>
                </a:solidFill>
                <a:latin typeface="Arial"/>
                <a:cs typeface="Arial"/>
              </a:rPr>
              <a:t>6.Recommadation how Ashford can implement these change</a:t>
            </a:r>
            <a:endParaRPr lang="en-US" sz="2000" b="1">
              <a:latin typeface="Arial"/>
              <a:cs typeface="Arial"/>
            </a:endParaRPr>
          </a:p>
          <a:p>
            <a:pPr marL="171450" indent="-171450">
              <a:lnSpc>
                <a:spcPct val="130000"/>
              </a:lnSpc>
              <a:buSzPct val="114999"/>
              <a:buFont typeface="Arial,Sans-Serif"/>
            </a:pPr>
            <a:r>
              <a:rPr lang="en-GB" sz="1800">
                <a:latin typeface="Arial"/>
                <a:cs typeface="Arial"/>
              </a:rPr>
              <a:t>Hold regular meetings, you can record and everyone can get to access them .</a:t>
            </a:r>
          </a:p>
          <a:p>
            <a:pPr marL="171450" indent="-171450">
              <a:lnSpc>
                <a:spcPct val="130000"/>
              </a:lnSpc>
              <a:buSzPct val="114999"/>
              <a:buFont typeface="Arial,Sans-Serif"/>
            </a:pPr>
            <a:r>
              <a:rPr lang="en-GB" sz="1800">
                <a:latin typeface="Arial"/>
                <a:cs typeface="Arial"/>
              </a:rPr>
              <a:t>It's important also everyone can get access and informed no one misses important information they can watched again through the record.</a:t>
            </a:r>
          </a:p>
          <a:p>
            <a:pPr marL="171450" indent="-171450">
              <a:lnSpc>
                <a:spcPct val="130000"/>
              </a:lnSpc>
              <a:buSzPct val="114999"/>
              <a:buFont typeface="Arial,Sans-Serif"/>
            </a:pPr>
            <a:r>
              <a:rPr lang="en-GB" sz="1800">
                <a:latin typeface="Arial"/>
                <a:cs typeface="Arial"/>
              </a:rPr>
              <a:t>Share all update plane and announce in one central place .</a:t>
            </a:r>
          </a:p>
          <a:p>
            <a:pPr marL="171450" indent="-171450">
              <a:lnSpc>
                <a:spcPct val="130000"/>
              </a:lnSpc>
              <a:buSzPct val="114999"/>
              <a:buFont typeface="Arial,Sans-Serif"/>
            </a:pPr>
            <a:r>
              <a:rPr lang="en-GB" sz="1800">
                <a:latin typeface="Arial"/>
                <a:cs typeface="Arial"/>
              </a:rPr>
              <a:t>It can run live training sessions via team .</a:t>
            </a:r>
          </a:p>
          <a:p>
            <a:pPr marL="171450" indent="-171450">
              <a:lnSpc>
                <a:spcPct val="130000"/>
              </a:lnSpc>
              <a:buSzPct val="114999"/>
              <a:buFont typeface="Arial,Sans-Serif"/>
            </a:pPr>
            <a:r>
              <a:rPr lang="en-GB" sz="1800">
                <a:latin typeface="Arial"/>
                <a:cs typeface="Arial"/>
              </a:rPr>
              <a:t>All people can get access to assign a lead and representation from each department </a:t>
            </a:r>
          </a:p>
          <a:p>
            <a:pPr marL="171450" indent="-171450">
              <a:lnSpc>
                <a:spcPct val="130000"/>
              </a:lnSpc>
              <a:buSzPct val="114999"/>
              <a:buFont typeface="Arial,Sans-Serif"/>
            </a:pPr>
            <a:r>
              <a:rPr lang="en-GB" sz="1800">
                <a:latin typeface="Arial"/>
                <a:cs typeface="Arial"/>
              </a:rPr>
              <a:t>Name your team clearly Ashford business improvement change project</a:t>
            </a:r>
          </a:p>
          <a:p>
            <a:pPr>
              <a:buSzPct val="114999"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4D2EF3-A114-BAB3-3477-0D92138B508D}"/>
              </a:ext>
            </a:extLst>
          </p:cNvPr>
          <p:cNvSpPr txBox="1"/>
          <p:nvPr/>
        </p:nvSpPr>
        <p:spPr>
          <a:xfrm>
            <a:off x="9143999" y="5734049"/>
            <a:ext cx="2428875" cy="7063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3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GB" sz="1300" b="1">
                <a:solidFill>
                  <a:srgbClr val="262626"/>
                </a:solidFill>
              </a:rPr>
              <a:t>(Azadeh et al,2015)</a:t>
            </a:r>
            <a:endParaRPr lang="en-GB" sz="1300"/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024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B20C8-48B8-80D8-DD38-6298A5B67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068BEA-19B2-67D1-B40A-EB2DBF0DE2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1500">
                <a:ea typeface="+mn-lt"/>
                <a:cs typeface="+mn-lt"/>
              </a:rPr>
              <a:t>Azadeh, A. et al. (2015) “An integrated experiment for identification of best decision styles and </a:t>
            </a:r>
            <a:r>
              <a:rPr lang="en-GB" sz="1500" err="1">
                <a:ea typeface="+mn-lt"/>
                <a:cs typeface="+mn-lt"/>
              </a:rPr>
              <a:t>teamworks</a:t>
            </a:r>
            <a:r>
              <a:rPr lang="en-GB" sz="1500">
                <a:ea typeface="+mn-lt"/>
                <a:cs typeface="+mn-lt"/>
              </a:rPr>
              <a:t> with respect to HSE and ergonomics program: The case of a large oil refinery,” Accident analysis and prevention, 85, pp. 30–44. Available at: </a:t>
            </a:r>
            <a:r>
              <a:rPr lang="en-GB" sz="1500">
                <a:solidFill>
                  <a:srgbClr val="000000"/>
                </a:solidFill>
                <a:ea typeface="+mn-lt"/>
                <a:cs typeface="+mn-lt"/>
                <a:hlinkClick r:id="rId2"/>
              </a:rPr>
              <a:t>https://doi.org/10.1016/j.aap.2015.08.016</a:t>
            </a:r>
            <a:r>
              <a:rPr lang="en-GB" sz="1500">
                <a:ea typeface="+mn-lt"/>
                <a:cs typeface="+mn-lt"/>
              </a:rPr>
              <a:t>.</a:t>
            </a:r>
            <a:endParaRPr lang="en-GB" sz="1500">
              <a:solidFill>
                <a:srgbClr val="000000"/>
              </a:solidFill>
              <a:ea typeface="+mn-lt"/>
              <a:cs typeface="+mn-lt"/>
            </a:endParaRPr>
          </a:p>
          <a:p>
            <a:pPr>
              <a:buSzPct val="114999"/>
            </a:pPr>
            <a:r>
              <a:rPr lang="en-GB" sz="1600">
                <a:ea typeface="+mn-lt"/>
                <a:cs typeface="+mn-lt"/>
              </a:rPr>
              <a:t>Basil Oguguo et al. (2023) “Analysis of teachers in the use of digital resources in online teaching and assessment in COVID times,” </a:t>
            </a:r>
            <a:r>
              <a:rPr lang="en-GB" sz="1600" err="1">
                <a:ea typeface="+mn-lt"/>
                <a:cs typeface="+mn-lt"/>
              </a:rPr>
              <a:t>Innoeduca</a:t>
            </a:r>
            <a:r>
              <a:rPr lang="en-GB" sz="1600">
                <a:ea typeface="+mn-lt"/>
                <a:cs typeface="+mn-lt"/>
              </a:rPr>
              <a:t>, 9(1). Available at: </a:t>
            </a:r>
            <a:r>
              <a:rPr lang="en-GB" sz="1600">
                <a:ea typeface="+mn-lt"/>
                <a:cs typeface="+mn-lt"/>
                <a:hlinkClick r:id="rId3"/>
              </a:rPr>
              <a:t>https://doi.org/10.24310/innoeduca.2023.v9i1.15419</a:t>
            </a:r>
            <a:r>
              <a:rPr lang="en-GB" sz="1600">
                <a:ea typeface="+mn-lt"/>
                <a:cs typeface="+mn-lt"/>
              </a:rPr>
              <a:t>.</a:t>
            </a:r>
            <a:endParaRPr lang="en-GB" sz="1600"/>
          </a:p>
          <a:p>
            <a:r>
              <a:rPr lang="en-GB" sz="1500">
                <a:ea typeface="+mn-lt"/>
                <a:cs typeface="+mn-lt"/>
              </a:rPr>
              <a:t>Brazzi, N. and linkedin.com (2022) Team Collaboration in Microsoft 365. </a:t>
            </a:r>
            <a:r>
              <a:rPr lang="en-GB" sz="1500" err="1">
                <a:ea typeface="+mn-lt"/>
                <a:cs typeface="+mn-lt"/>
              </a:rPr>
              <a:t>Carpenteria</a:t>
            </a:r>
            <a:r>
              <a:rPr lang="en-GB" sz="1500">
                <a:ea typeface="+mn-lt"/>
                <a:cs typeface="+mn-lt"/>
              </a:rPr>
              <a:t>, CA: linkedin.com. Available at: </a:t>
            </a:r>
            <a:r>
              <a:rPr lang="en-GB" sz="1500">
                <a:ea typeface="+mn-lt"/>
                <a:cs typeface="+mn-lt"/>
                <a:hlinkClick r:id="rId4"/>
              </a:rPr>
              <a:t>https://www.linkedin.com/learning/team-collaboration-in-microsoft-365?u=77966930&amp;auth=true</a:t>
            </a:r>
            <a:r>
              <a:rPr lang="en-GB" sz="1500">
                <a:ea typeface="+mn-lt"/>
                <a:cs typeface="+mn-lt"/>
              </a:rPr>
              <a:t>.</a:t>
            </a:r>
            <a:endParaRPr lang="en-US" sz="1500">
              <a:solidFill>
                <a:srgbClr val="000000"/>
              </a:solidFill>
              <a:ea typeface="+mn-lt"/>
              <a:cs typeface="+mn-lt"/>
            </a:endParaRPr>
          </a:p>
          <a:p>
            <a:pPr>
              <a:buSzPct val="114999"/>
            </a:pPr>
            <a:r>
              <a:rPr lang="en-GB" sz="1600">
                <a:ea typeface="+mn-lt"/>
                <a:cs typeface="+mn-lt"/>
              </a:rPr>
              <a:t>Courter, G. and linkedin.com (2022) Microsoft Collaboration: SharePoint, Teams, Groups, and Yammer. </a:t>
            </a:r>
            <a:r>
              <a:rPr lang="en-GB" sz="1600" err="1">
                <a:ea typeface="+mn-lt"/>
                <a:cs typeface="+mn-lt"/>
              </a:rPr>
              <a:t>Carpenteria</a:t>
            </a:r>
            <a:r>
              <a:rPr lang="en-GB" sz="1600">
                <a:ea typeface="+mn-lt"/>
                <a:cs typeface="+mn-lt"/>
              </a:rPr>
              <a:t>, CA: linkedin.com. Available at: </a:t>
            </a:r>
            <a:r>
              <a:rPr lang="en-GB" sz="1600">
                <a:ea typeface="+mn-lt"/>
                <a:cs typeface="+mn-lt"/>
                <a:hlinkClick r:id="rId5"/>
              </a:rPr>
              <a:t>https://www.linkedin.com/learning/microsoft-collaboration-sharepoint-teams-groups-and-yammer-2022?u=77966930&amp;auth=true</a:t>
            </a:r>
            <a:r>
              <a:rPr lang="en-GB" sz="1600">
                <a:ea typeface="+mn-lt"/>
                <a:cs typeface="+mn-lt"/>
              </a:rPr>
              <a:t>.</a:t>
            </a:r>
            <a:endParaRPr lang="en-GB" sz="1600"/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</a:pPr>
            <a:r>
              <a:rPr lang="en-GB" sz="1300">
                <a:solidFill>
                  <a:srgbClr val="3A3A3A"/>
                </a:solidFill>
                <a:latin typeface="Source Sans Pro"/>
                <a:ea typeface="Source Sans Pro"/>
              </a:rPr>
              <a:t>Hargreaves, C., Clarke, A. P., &amp; Lester, K. R. (2022). Microsoft Teams and team performance in the COVID-19 pandemic within an NHS Trust Community Service in North-West England. </a:t>
            </a:r>
            <a:r>
              <a:rPr lang="en-GB" sz="1300" i="1">
                <a:solidFill>
                  <a:srgbClr val="3A3A3A"/>
                </a:solidFill>
                <a:latin typeface="Source Sans Pro"/>
                <a:ea typeface="Source Sans Pro"/>
              </a:rPr>
              <a:t>Team Performance Management</a:t>
            </a:r>
            <a:r>
              <a:rPr lang="en-GB" sz="1300">
                <a:solidFill>
                  <a:srgbClr val="3A3A3A"/>
                </a:solidFill>
                <a:latin typeface="Source Sans Pro"/>
                <a:ea typeface="Source Sans Pro"/>
              </a:rPr>
              <a:t>, </a:t>
            </a:r>
            <a:r>
              <a:rPr lang="en-GB" sz="1300" i="1">
                <a:solidFill>
                  <a:srgbClr val="3A3A3A"/>
                </a:solidFill>
                <a:latin typeface="Source Sans Pro"/>
                <a:ea typeface="Source Sans Pro"/>
              </a:rPr>
              <a:t>28</a:t>
            </a:r>
            <a:r>
              <a:rPr lang="en-GB" sz="1300">
                <a:solidFill>
                  <a:srgbClr val="3A3A3A"/>
                </a:solidFill>
                <a:latin typeface="Source Sans Pro"/>
                <a:ea typeface="Source Sans Pro"/>
              </a:rPr>
              <a:t>(1/2), 79–94. </a:t>
            </a:r>
            <a:r>
              <a:rPr lang="en-GB" sz="1300">
                <a:solidFill>
                  <a:srgbClr val="3A3A3A"/>
                </a:solidFill>
                <a:latin typeface="Source Sans Pro"/>
                <a:ea typeface="Source Sans Pro"/>
                <a:hlinkClick r:id="rId6"/>
              </a:rPr>
              <a:t>https://doi.org/10.1108/TPM-11-2021-0082</a:t>
            </a:r>
            <a:endParaRPr lang="en-GB" sz="1300">
              <a:solidFill>
                <a:srgbClr val="000000"/>
              </a:solidFill>
              <a:latin typeface="Source Sans Pro"/>
              <a:ea typeface="Source Sans Pro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14999"/>
            </a:pPr>
            <a:r>
              <a:rPr lang="en-GB" sz="1400">
                <a:solidFill>
                  <a:srgbClr val="3A3A3A"/>
                </a:solidFill>
                <a:latin typeface="Source Sans Pro"/>
                <a:ea typeface="Source Sans Pro"/>
              </a:rPr>
              <a:t>Perez, T. L. J., Saban, K., &amp; Fairly, T. M. S. (2021). Standardising Research Protocol Practice on a Procedural Recovery Unit Through Effective Communication and Staff Education. </a:t>
            </a:r>
            <a:r>
              <a:rPr lang="en-GB" sz="1400" i="1">
                <a:solidFill>
                  <a:srgbClr val="3A3A3A"/>
                </a:solidFill>
                <a:latin typeface="Source Sans Pro"/>
                <a:ea typeface="Source Sans Pro"/>
              </a:rPr>
              <a:t>Journal of </a:t>
            </a:r>
            <a:r>
              <a:rPr lang="en-GB" sz="1400" i="1" err="1">
                <a:solidFill>
                  <a:srgbClr val="3A3A3A"/>
                </a:solidFill>
                <a:latin typeface="Source Sans Pro"/>
                <a:ea typeface="Source Sans Pro"/>
              </a:rPr>
              <a:t>Perianesthesia</a:t>
            </a:r>
            <a:r>
              <a:rPr lang="en-GB" sz="1400" i="1">
                <a:solidFill>
                  <a:srgbClr val="3A3A3A"/>
                </a:solidFill>
                <a:latin typeface="Source Sans Pro"/>
                <a:ea typeface="Source Sans Pro"/>
              </a:rPr>
              <a:t> Nursing</a:t>
            </a:r>
            <a:r>
              <a:rPr lang="en-GB" sz="1400">
                <a:solidFill>
                  <a:srgbClr val="3A3A3A"/>
                </a:solidFill>
                <a:latin typeface="Source Sans Pro"/>
                <a:ea typeface="Source Sans Pro"/>
              </a:rPr>
              <a:t>, </a:t>
            </a:r>
            <a:r>
              <a:rPr lang="en-GB" sz="1400" i="1">
                <a:solidFill>
                  <a:srgbClr val="3A3A3A"/>
                </a:solidFill>
                <a:latin typeface="Source Sans Pro"/>
                <a:ea typeface="Source Sans Pro"/>
              </a:rPr>
              <a:t>36</a:t>
            </a:r>
            <a:r>
              <a:rPr lang="en-GB" sz="1400">
                <a:solidFill>
                  <a:srgbClr val="3A3A3A"/>
                </a:solidFill>
                <a:latin typeface="Source Sans Pro"/>
                <a:ea typeface="Source Sans Pro"/>
              </a:rPr>
              <a:t>(4), e4–e5. </a:t>
            </a:r>
            <a:r>
              <a:rPr lang="en-GB" sz="1400">
                <a:solidFill>
                  <a:srgbClr val="3A3A3A"/>
                </a:solidFill>
                <a:latin typeface="Source Sans Pro"/>
                <a:ea typeface="Source Sans Pro"/>
                <a:hlinkClick r:id="rId7"/>
              </a:rPr>
              <a:t>https://doi.org/10.1016/j.jopan.2021.06.019</a:t>
            </a:r>
            <a:endParaRPr lang="en-GB" sz="1400">
              <a:solidFill>
                <a:srgbClr val="000000"/>
              </a:solidFill>
              <a:latin typeface="Source Sans Pro"/>
              <a:ea typeface="Source Sans Pro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14999"/>
            </a:pPr>
            <a:endParaRPr lang="en-US" sz="2800">
              <a:solidFill>
                <a:srgbClr val="000000"/>
              </a:solidFill>
              <a:latin typeface="Aptos"/>
            </a:endParaRPr>
          </a:p>
          <a:p>
            <a:pPr>
              <a:buSzPct val="114999"/>
            </a:pPr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17164741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Organic</vt:lpstr>
      <vt:lpstr>Cover Page</vt:lpstr>
      <vt:lpstr>Grace</vt:lpstr>
      <vt:lpstr>Grace</vt:lpstr>
      <vt:lpstr>Grace</vt:lpstr>
      <vt:lpstr>Grace</vt:lpstr>
      <vt:lpstr>Tashmil</vt:lpstr>
      <vt:lpstr>Tashmil</vt:lpstr>
      <vt:lpstr>Maguette </vt:lpstr>
      <vt:lpstr>  Maguette </vt:lpstr>
      <vt:lpstr>Maguette 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Cover Page</dc:title>
  <dc:creator/>
  <cp:lastModifiedBy>Grace Nkechinyere Morris (2606108)</cp:lastModifiedBy>
  <cp:revision>1</cp:revision>
  <dcterms:created xsi:type="dcterms:W3CDTF">2026-09-18T15:32:39Z</dcterms:created>
  <dcterms:modified xsi:type="dcterms:W3CDTF">2026-10-16T15:09:02Z</dcterms:modified>
</cp:coreProperties>
</file>