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67" r:id="rId5"/>
    <p:sldId id="268" r:id="rId6"/>
    <p:sldId id="269" r:id="rId7"/>
    <p:sldId id="271" r:id="rId8"/>
    <p:sldId id="272" r:id="rId9"/>
    <p:sldId id="273" r:id="rId10"/>
    <p:sldId id="274" r:id="rId11"/>
    <p:sldId id="275" r:id="rId12"/>
    <p:sldId id="276" r:id="rId13"/>
    <p:sldId id="277" r:id="rId14"/>
    <p:sldId id="279" r:id="rId15"/>
    <p:sldId id="280" r:id="rId16"/>
    <p:sldId id="281" r:id="rId17"/>
    <p:sldId id="282" r:id="rId18"/>
    <p:sldId id="283" r:id="rId19"/>
    <p:sldId id="284" r:id="rId20"/>
    <p:sldId id="285" r:id="rId21"/>
    <p:sldId id="286" r:id="rId22"/>
    <p:sldId id="287" r:id="rId23"/>
    <p:sldId id="288" r:id="rId24"/>
    <p:sldId id="293" r:id="rId25"/>
    <p:sldId id="294" r:id="rId26"/>
    <p:sldId id="295" r:id="rId27"/>
    <p:sldId id="296" r:id="rId28"/>
    <p:sldId id="297" r:id="rId29"/>
    <p:sldId id="300" r:id="rId30"/>
    <p:sldId id="301" r:id="rId31"/>
    <p:sldId id="302" r:id="rId32"/>
    <p:sldId id="303" r:id="rId33"/>
    <p:sldId id="304" r:id="rId3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BE7A2F-1245-4D85-AF32-1DFF3A3E6D9B}" v="245" dt="2022-02-08T13:52:15.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11"/>
    <p:restoredTop sz="86391"/>
  </p:normalViewPr>
  <p:slideViewPr>
    <p:cSldViewPr snapToGrid="0">
      <p:cViewPr varScale="1">
        <p:scale>
          <a:sx n="97" d="100"/>
          <a:sy n="97" d="100"/>
        </p:scale>
        <p:origin x="1064" y="184"/>
      </p:cViewPr>
      <p:guideLst>
        <p:guide orient="horz" pos="2160"/>
        <p:guide pos="2880"/>
      </p:guideLst>
    </p:cSldViewPr>
  </p:slideViewPr>
  <p:outlineViewPr>
    <p:cViewPr>
      <p:scale>
        <a:sx n="33" d="100"/>
        <a:sy n="33" d="100"/>
      </p:scale>
      <p:origin x="0" y="-1280"/>
    </p:cViewPr>
  </p:outlineViewPr>
  <p:notesTextViewPr>
    <p:cViewPr>
      <p:scale>
        <a:sx n="1" d="1"/>
        <a:sy n="1" d="1"/>
      </p:scale>
      <p:origin x="0" y="0"/>
    </p:cViewPr>
  </p:notesTextViewPr>
  <p:sorterViewPr>
    <p:cViewPr>
      <p:scale>
        <a:sx n="66" d="100"/>
        <a:sy n="66" d="100"/>
      </p:scale>
      <p:origin x="0" y="0"/>
    </p:cViewPr>
  </p:sorter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notesMaster" Target="notesMasters/notesMaster1.xml"/><Relationship Id="rId36" Type="http://schemas.openxmlformats.org/officeDocument/2006/relationships/handoutMaster" Target="handoutMasters/handoutMaster1.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68" Type="http://schemas.microsoft.com/office/2016/11/relationships/changesInfo" Target="changesInfos/changesInfo1.xml"/><Relationship Id="rId69" Type="http://schemas.microsoft.com/office/2015/10/relationships/revisionInfo" Target="revisionInfo.xml"/><Relationship Id="rId4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38BE7A2F-1245-4D85-AF32-1DFF3A3E6D9B}"/>
    <pc:docChg chg="custSel addSld delSld modSld">
      <pc:chgData name="Natasha Davies (IMH)" userId="f8d816cd-2c21-46a2-8815-9450f2bd6f78" providerId="ADAL" clId="{38BE7A2F-1245-4D85-AF32-1DFF3A3E6D9B}" dt="2022-02-08T13:51:58.592" v="242" actId="20577"/>
      <pc:docMkLst>
        <pc:docMk/>
      </pc:docMkLst>
      <pc:sldChg chg="del">
        <pc:chgData name="Natasha Davies (IMH)" userId="f8d816cd-2c21-46a2-8815-9450f2bd6f78" providerId="ADAL" clId="{38BE7A2F-1245-4D85-AF32-1DFF3A3E6D9B}" dt="2022-02-08T13:46:45.194" v="10" actId="2696"/>
        <pc:sldMkLst>
          <pc:docMk/>
          <pc:sldMk cId="1843349416" sldId="267"/>
        </pc:sldMkLst>
      </pc:sldChg>
      <pc:sldChg chg="modSp mod">
        <pc:chgData name="Natasha Davies (IMH)" userId="f8d816cd-2c21-46a2-8815-9450f2bd6f78" providerId="ADAL" clId="{38BE7A2F-1245-4D85-AF32-1DFF3A3E6D9B}" dt="2022-02-08T13:40:53.031" v="4" actId="27636"/>
        <pc:sldMkLst>
          <pc:docMk/>
          <pc:sldMk cId="3405554406" sldId="277"/>
        </pc:sldMkLst>
        <pc:spChg chg="mod">
          <ac:chgData name="Natasha Davies (IMH)" userId="f8d816cd-2c21-46a2-8815-9450f2bd6f78" providerId="ADAL" clId="{38BE7A2F-1245-4D85-AF32-1DFF3A3E6D9B}" dt="2022-02-08T13:40:53.031" v="4" actId="27636"/>
          <ac:spMkLst>
            <pc:docMk/>
            <pc:sldMk cId="3405554406" sldId="277"/>
            <ac:spMk id="3" creationId="{00000000-0000-0000-0000-000000000000}"/>
          </ac:spMkLst>
        </pc:spChg>
      </pc:sldChg>
      <pc:sldChg chg="modSp mod">
        <pc:chgData name="Natasha Davies (IMH)" userId="f8d816cd-2c21-46a2-8815-9450f2bd6f78" providerId="ADAL" clId="{38BE7A2F-1245-4D85-AF32-1DFF3A3E6D9B}" dt="2022-02-08T13:40:53.040" v="5" actId="27636"/>
        <pc:sldMkLst>
          <pc:docMk/>
          <pc:sldMk cId="581158710" sldId="279"/>
        </pc:sldMkLst>
        <pc:spChg chg="mod">
          <ac:chgData name="Natasha Davies (IMH)" userId="f8d816cd-2c21-46a2-8815-9450f2bd6f78" providerId="ADAL" clId="{38BE7A2F-1245-4D85-AF32-1DFF3A3E6D9B}" dt="2022-02-08T13:40:53.040" v="5" actId="27636"/>
          <ac:spMkLst>
            <pc:docMk/>
            <pc:sldMk cId="581158710" sldId="279"/>
            <ac:spMk id="3" creationId="{00000000-0000-0000-0000-000000000000}"/>
          </ac:spMkLst>
        </pc:spChg>
      </pc:sldChg>
      <pc:sldChg chg="del">
        <pc:chgData name="Natasha Davies (IMH)" userId="f8d816cd-2c21-46a2-8815-9450f2bd6f78" providerId="ADAL" clId="{38BE7A2F-1245-4D85-AF32-1DFF3A3E6D9B}" dt="2022-02-08T13:46:26.010" v="6" actId="2696"/>
        <pc:sldMkLst>
          <pc:docMk/>
          <pc:sldMk cId="3129062277" sldId="315"/>
        </pc:sldMkLst>
      </pc:sldChg>
      <pc:sldChg chg="del">
        <pc:chgData name="Natasha Davies (IMH)" userId="f8d816cd-2c21-46a2-8815-9450f2bd6f78" providerId="ADAL" clId="{38BE7A2F-1245-4D85-AF32-1DFF3A3E6D9B}" dt="2022-02-08T13:46:28.593" v="7" actId="2696"/>
        <pc:sldMkLst>
          <pc:docMk/>
          <pc:sldMk cId="1703634053" sldId="316"/>
        </pc:sldMkLst>
      </pc:sldChg>
      <pc:sldChg chg="del">
        <pc:chgData name="Natasha Davies (IMH)" userId="f8d816cd-2c21-46a2-8815-9450f2bd6f78" providerId="ADAL" clId="{38BE7A2F-1245-4D85-AF32-1DFF3A3E6D9B}" dt="2022-02-08T13:46:37.199" v="8" actId="2696"/>
        <pc:sldMkLst>
          <pc:docMk/>
          <pc:sldMk cId="1048361568" sldId="317"/>
        </pc:sldMkLst>
      </pc:sldChg>
      <pc:sldChg chg="del">
        <pc:chgData name="Natasha Davies (IMH)" userId="f8d816cd-2c21-46a2-8815-9450f2bd6f78" providerId="ADAL" clId="{38BE7A2F-1245-4D85-AF32-1DFF3A3E6D9B}" dt="2022-02-08T13:46:40.059" v="9" actId="2696"/>
        <pc:sldMkLst>
          <pc:docMk/>
          <pc:sldMk cId="2036535978" sldId="318"/>
        </pc:sldMkLst>
      </pc:sldChg>
      <pc:sldChg chg="del">
        <pc:chgData name="Natasha Davies (IMH)" userId="f8d816cd-2c21-46a2-8815-9450f2bd6f78" providerId="ADAL" clId="{38BE7A2F-1245-4D85-AF32-1DFF3A3E6D9B}" dt="2022-02-08T13:46:47.413" v="11" actId="2696"/>
        <pc:sldMkLst>
          <pc:docMk/>
          <pc:sldMk cId="2355413851" sldId="319"/>
        </pc:sldMkLst>
      </pc:sldChg>
      <pc:sldChg chg="modSp mod">
        <pc:chgData name="Natasha Davies (IMH)" userId="f8d816cd-2c21-46a2-8815-9450f2bd6f78" providerId="ADAL" clId="{38BE7A2F-1245-4D85-AF32-1DFF3A3E6D9B}" dt="2022-02-08T13:40:52.991" v="1" actId="27636"/>
        <pc:sldMkLst>
          <pc:docMk/>
          <pc:sldMk cId="2494195619" sldId="347"/>
        </pc:sldMkLst>
        <pc:spChg chg="mod">
          <ac:chgData name="Natasha Davies (IMH)" userId="f8d816cd-2c21-46a2-8815-9450f2bd6f78" providerId="ADAL" clId="{38BE7A2F-1245-4D85-AF32-1DFF3A3E6D9B}" dt="2022-02-08T13:40:52.991" v="1" actId="27636"/>
          <ac:spMkLst>
            <pc:docMk/>
            <pc:sldMk cId="2494195619" sldId="347"/>
            <ac:spMk id="3" creationId="{00000000-0000-0000-0000-000000000000}"/>
          </ac:spMkLst>
        </pc:spChg>
      </pc:sldChg>
      <pc:sldChg chg="modSp mod">
        <pc:chgData name="Natasha Davies (IMH)" userId="f8d816cd-2c21-46a2-8815-9450f2bd6f78" providerId="ADAL" clId="{38BE7A2F-1245-4D85-AF32-1DFF3A3E6D9B}" dt="2022-02-08T13:40:52.998" v="2" actId="27636"/>
        <pc:sldMkLst>
          <pc:docMk/>
          <pc:sldMk cId="236720806" sldId="348"/>
        </pc:sldMkLst>
        <pc:spChg chg="mod">
          <ac:chgData name="Natasha Davies (IMH)" userId="f8d816cd-2c21-46a2-8815-9450f2bd6f78" providerId="ADAL" clId="{38BE7A2F-1245-4D85-AF32-1DFF3A3E6D9B}" dt="2022-02-08T13:40:52.998" v="2" actId="27636"/>
          <ac:spMkLst>
            <pc:docMk/>
            <pc:sldMk cId="236720806" sldId="348"/>
            <ac:spMk id="3" creationId="{00000000-0000-0000-0000-000000000000}"/>
          </ac:spMkLst>
        </pc:spChg>
      </pc:sldChg>
      <pc:sldChg chg="modSp mod">
        <pc:chgData name="Natasha Davies (IMH)" userId="f8d816cd-2c21-46a2-8815-9450f2bd6f78" providerId="ADAL" clId="{38BE7A2F-1245-4D85-AF32-1DFF3A3E6D9B}" dt="2022-02-08T13:40:52.936" v="0" actId="27636"/>
        <pc:sldMkLst>
          <pc:docMk/>
          <pc:sldMk cId="1311222194" sldId="350"/>
        </pc:sldMkLst>
        <pc:spChg chg="mod">
          <ac:chgData name="Natasha Davies (IMH)" userId="f8d816cd-2c21-46a2-8815-9450f2bd6f78" providerId="ADAL" clId="{38BE7A2F-1245-4D85-AF32-1DFF3A3E6D9B}" dt="2022-02-08T13:40:52.936" v="0" actId="27636"/>
          <ac:spMkLst>
            <pc:docMk/>
            <pc:sldMk cId="1311222194" sldId="350"/>
            <ac:spMk id="3" creationId="{00000000-0000-0000-0000-000000000000}"/>
          </ac:spMkLst>
        </pc:spChg>
      </pc:sldChg>
      <pc:sldChg chg="modSp mod">
        <pc:chgData name="Natasha Davies (IMH)" userId="f8d816cd-2c21-46a2-8815-9450f2bd6f78" providerId="ADAL" clId="{38BE7A2F-1245-4D85-AF32-1DFF3A3E6D9B}" dt="2022-02-08T13:40:53.020" v="3" actId="27636"/>
        <pc:sldMkLst>
          <pc:docMk/>
          <pc:sldMk cId="344983387" sldId="357"/>
        </pc:sldMkLst>
        <pc:spChg chg="mod">
          <ac:chgData name="Natasha Davies (IMH)" userId="f8d816cd-2c21-46a2-8815-9450f2bd6f78" providerId="ADAL" clId="{38BE7A2F-1245-4D85-AF32-1DFF3A3E6D9B}" dt="2022-02-08T13:40:53.020" v="3" actId="27636"/>
          <ac:spMkLst>
            <pc:docMk/>
            <pc:sldMk cId="344983387" sldId="357"/>
            <ac:spMk id="3" creationId="{00000000-0000-0000-0000-000000000000}"/>
          </ac:spMkLst>
        </pc:spChg>
      </pc:sldChg>
      <pc:sldChg chg="addSp modSp new mod">
        <pc:chgData name="Natasha Davies (IMH)" userId="f8d816cd-2c21-46a2-8815-9450f2bd6f78" providerId="ADAL" clId="{38BE7A2F-1245-4D85-AF32-1DFF3A3E6D9B}" dt="2022-02-08T13:51:58.592" v="242" actId="20577"/>
        <pc:sldMkLst>
          <pc:docMk/>
          <pc:sldMk cId="600535872" sldId="409"/>
        </pc:sldMkLst>
        <pc:spChg chg="add mod">
          <ac:chgData name="Natasha Davies (IMH)" userId="f8d816cd-2c21-46a2-8815-9450f2bd6f78" providerId="ADAL" clId="{38BE7A2F-1245-4D85-AF32-1DFF3A3E6D9B}" dt="2022-02-08T13:51:58.592" v="242" actId="20577"/>
          <ac:spMkLst>
            <pc:docMk/>
            <pc:sldMk cId="600535872" sldId="409"/>
            <ac:spMk id="2" creationId="{3E5AD85F-657B-4661-8F40-7EC6F245664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24/05/2022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24/05/2022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1144451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24/05/2022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cebma.org/ebp-t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Evidence Based Decisions</a:t>
            </a:r>
            <a:endParaRPr lang="en-US" dirty="0"/>
          </a:p>
        </p:txBody>
      </p:sp>
    </p:spTree>
    <p:extLst>
      <p:ext uri="{BB962C8B-B14F-4D97-AF65-F5344CB8AC3E}">
        <p14:creationId xmlns:p14="http://schemas.microsoft.com/office/powerpoint/2010/main" val="1975988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1E6C34-1217-4264-9ECD-0986CD34DBC5}"/>
              </a:ext>
            </a:extLst>
          </p:cNvPr>
          <p:cNvSpPr>
            <a:spLocks noGrp="1"/>
          </p:cNvSpPr>
          <p:nvPr>
            <p:ph type="title"/>
          </p:nvPr>
        </p:nvSpPr>
        <p:spPr/>
        <p:txBody>
          <a:bodyPr/>
          <a:lstStyle/>
          <a:p>
            <a:r>
              <a:rPr lang="en-GB" u="sng" dirty="0"/>
              <a:t>Evidence</a:t>
            </a:r>
          </a:p>
        </p:txBody>
      </p:sp>
      <p:sp>
        <p:nvSpPr>
          <p:cNvPr id="3" name="Content Placeholder 2">
            <a:extLst>
              <a:ext uri="{FF2B5EF4-FFF2-40B4-BE49-F238E27FC236}">
                <a16:creationId xmlns:a16="http://schemas.microsoft.com/office/drawing/2014/main" xmlns="" id="{6713578D-1DEE-4994-92D3-045B020928BB}"/>
              </a:ext>
            </a:extLst>
          </p:cNvPr>
          <p:cNvSpPr>
            <a:spLocks noGrp="1"/>
          </p:cNvSpPr>
          <p:nvPr>
            <p:ph idx="1"/>
          </p:nvPr>
        </p:nvSpPr>
        <p:spPr>
          <a:xfrm>
            <a:off x="1338469" y="1909873"/>
            <a:ext cx="6732417" cy="745629"/>
          </a:xfrm>
        </p:spPr>
        <p:txBody>
          <a:bodyPr>
            <a:noAutofit/>
          </a:bodyPr>
          <a:lstStyle/>
          <a:p>
            <a:pPr marL="0" indent="0">
              <a:buNone/>
            </a:pPr>
            <a:r>
              <a:rPr lang="en-GB" sz="2000" dirty="0"/>
              <a:t>Outcome of scientific research, organizational facts &amp; data, benchmarking, best practices, collective experience, personal experience, intuition</a:t>
            </a:r>
          </a:p>
        </p:txBody>
      </p:sp>
      <p:sp>
        <p:nvSpPr>
          <p:cNvPr id="6" name="Content Placeholder 2">
            <a:extLst>
              <a:ext uri="{FF2B5EF4-FFF2-40B4-BE49-F238E27FC236}">
                <a16:creationId xmlns:a16="http://schemas.microsoft.com/office/drawing/2014/main" xmlns="" id="{282B7D8E-0657-4DE4-AEA5-6D19021B1F29}"/>
              </a:ext>
            </a:extLst>
          </p:cNvPr>
          <p:cNvSpPr txBox="1">
            <a:spLocks/>
          </p:cNvSpPr>
          <p:nvPr/>
        </p:nvSpPr>
        <p:spPr>
          <a:xfrm>
            <a:off x="1614487" y="3689888"/>
            <a:ext cx="5621199" cy="421599"/>
          </a:xfrm>
          <a:prstGeom prst="rect">
            <a:avLst/>
          </a:prstGeom>
        </p:spPr>
        <p:txBody>
          <a:bodyPr vert="horz" lIns="51435" tIns="25718" rIns="51435" bIns="25718"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All managers base their decisions on ‘evidence’</a:t>
            </a:r>
          </a:p>
        </p:txBody>
      </p:sp>
    </p:spTree>
    <p:extLst>
      <p:ext uri="{BB962C8B-B14F-4D97-AF65-F5344CB8AC3E}">
        <p14:creationId xmlns:p14="http://schemas.microsoft.com/office/powerpoint/2010/main" val="1755938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3BC254-7A49-479E-B4E9-9BB935CC1C5D}"/>
              </a:ext>
            </a:extLst>
          </p:cNvPr>
          <p:cNvSpPr>
            <a:spLocks noGrp="1"/>
          </p:cNvSpPr>
          <p:nvPr>
            <p:ph type="title"/>
          </p:nvPr>
        </p:nvSpPr>
        <p:spPr/>
        <p:txBody>
          <a:bodyPr/>
          <a:lstStyle/>
          <a:p>
            <a:r>
              <a:rPr lang="en-GB" u="sng" dirty="0"/>
              <a:t>However ...</a:t>
            </a:r>
          </a:p>
        </p:txBody>
      </p:sp>
      <p:sp>
        <p:nvSpPr>
          <p:cNvPr id="3" name="Content Placeholder 2">
            <a:extLst>
              <a:ext uri="{FF2B5EF4-FFF2-40B4-BE49-F238E27FC236}">
                <a16:creationId xmlns:a16="http://schemas.microsoft.com/office/drawing/2014/main" xmlns="" id="{2E71F273-40BC-45CB-A49C-B79803558908}"/>
              </a:ext>
            </a:extLst>
          </p:cNvPr>
          <p:cNvSpPr>
            <a:spLocks noGrp="1"/>
          </p:cNvSpPr>
          <p:nvPr>
            <p:ph idx="1"/>
          </p:nvPr>
        </p:nvSpPr>
        <p:spPr>
          <a:xfrm>
            <a:off x="1550195" y="2527103"/>
            <a:ext cx="5979319" cy="516136"/>
          </a:xfrm>
        </p:spPr>
        <p:txBody>
          <a:bodyPr>
            <a:noAutofit/>
          </a:bodyPr>
          <a:lstStyle/>
          <a:p>
            <a:pPr marL="0" indent="0">
              <a:buNone/>
            </a:pPr>
            <a:r>
              <a:rPr lang="en-GB" sz="1800" dirty="0"/>
              <a:t>Many managers pay little or no attention to the quality of the evidence they base their decisions on.</a:t>
            </a:r>
          </a:p>
          <a:p>
            <a:pPr marL="0" indent="0">
              <a:buNone/>
            </a:pPr>
            <a:endParaRPr lang="en-GB" sz="1800" dirty="0"/>
          </a:p>
        </p:txBody>
      </p:sp>
      <p:sp>
        <p:nvSpPr>
          <p:cNvPr id="4" name="Content Placeholder 2">
            <a:extLst>
              <a:ext uri="{FF2B5EF4-FFF2-40B4-BE49-F238E27FC236}">
                <a16:creationId xmlns:a16="http://schemas.microsoft.com/office/drawing/2014/main" xmlns="" id="{EE50DF22-EFEE-4F58-9B6E-2A14F34907E7}"/>
              </a:ext>
            </a:extLst>
          </p:cNvPr>
          <p:cNvSpPr txBox="1">
            <a:spLocks/>
          </p:cNvSpPr>
          <p:nvPr/>
        </p:nvSpPr>
        <p:spPr>
          <a:xfrm>
            <a:off x="1550195" y="3311365"/>
            <a:ext cx="5979319" cy="760574"/>
          </a:xfrm>
          <a:prstGeom prst="rect">
            <a:avLst/>
          </a:prstGeom>
        </p:spPr>
        <p:txBody>
          <a:bodyPr vert="horz" lIns="51435" tIns="25718" rIns="51435" bIns="25718"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75" dirty="0"/>
              <a:t>So </a:t>
            </a:r>
            <a:r>
              <a:rPr lang="en-GB" sz="1800" dirty="0"/>
              <a:t>teach</a:t>
            </a:r>
            <a:r>
              <a:rPr lang="en-GB" sz="1575" dirty="0"/>
              <a:t> managers how to critically evaluate the validity, and generalizability of the evidence and help them find ‘the best available’ evidence   </a:t>
            </a:r>
          </a:p>
        </p:txBody>
      </p:sp>
    </p:spTree>
    <p:extLst>
      <p:ext uri="{BB962C8B-B14F-4D97-AF65-F5344CB8AC3E}">
        <p14:creationId xmlns:p14="http://schemas.microsoft.com/office/powerpoint/2010/main" val="1338058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872295-8F24-4D1F-BB40-D89622DF647A}"/>
              </a:ext>
            </a:extLst>
          </p:cNvPr>
          <p:cNvSpPr>
            <a:spLocks noGrp="1"/>
          </p:cNvSpPr>
          <p:nvPr>
            <p:ph type="title"/>
          </p:nvPr>
        </p:nvSpPr>
        <p:spPr/>
        <p:txBody>
          <a:bodyPr/>
          <a:lstStyle/>
          <a:p>
            <a:r>
              <a:rPr lang="en-GB" u="sng" dirty="0"/>
              <a:t>Evidence-based practice</a:t>
            </a:r>
          </a:p>
        </p:txBody>
      </p:sp>
      <p:sp>
        <p:nvSpPr>
          <p:cNvPr id="3" name="Content Placeholder 2">
            <a:extLst>
              <a:ext uri="{FF2B5EF4-FFF2-40B4-BE49-F238E27FC236}">
                <a16:creationId xmlns:a16="http://schemas.microsoft.com/office/drawing/2014/main" xmlns="" id="{DF7B8DC1-DE8C-49F2-95A9-B43567C60740}"/>
              </a:ext>
            </a:extLst>
          </p:cNvPr>
          <p:cNvSpPr>
            <a:spLocks noGrp="1"/>
          </p:cNvSpPr>
          <p:nvPr>
            <p:ph idx="1"/>
          </p:nvPr>
        </p:nvSpPr>
        <p:spPr/>
        <p:txBody>
          <a:bodyPr/>
          <a:lstStyle/>
          <a:p>
            <a:r>
              <a:rPr lang="en-GB" dirty="0"/>
              <a:t>Focuses on the decision making process</a:t>
            </a:r>
          </a:p>
          <a:p>
            <a:r>
              <a:rPr lang="en-GB" dirty="0"/>
              <a:t>Thinks in terms of probability (instead of golden bullets).</a:t>
            </a:r>
          </a:p>
        </p:txBody>
      </p:sp>
    </p:spTree>
    <p:extLst>
      <p:ext uri="{BB962C8B-B14F-4D97-AF65-F5344CB8AC3E}">
        <p14:creationId xmlns:p14="http://schemas.microsoft.com/office/powerpoint/2010/main" val="1150949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771F19-4857-49F1-B730-477EFC22F79F}"/>
              </a:ext>
            </a:extLst>
          </p:cNvPr>
          <p:cNvSpPr>
            <a:spLocks noGrp="1"/>
          </p:cNvSpPr>
          <p:nvPr>
            <p:ph type="title"/>
          </p:nvPr>
        </p:nvSpPr>
        <p:spPr/>
        <p:txBody>
          <a:bodyPr/>
          <a:lstStyle/>
          <a:p>
            <a:r>
              <a:rPr lang="en-GB" u="sng" dirty="0"/>
              <a:t>Evidence-based managers are:</a:t>
            </a:r>
          </a:p>
        </p:txBody>
      </p:sp>
      <p:sp>
        <p:nvSpPr>
          <p:cNvPr id="3" name="Content Placeholder 2">
            <a:extLst>
              <a:ext uri="{FF2B5EF4-FFF2-40B4-BE49-F238E27FC236}">
                <a16:creationId xmlns:a16="http://schemas.microsoft.com/office/drawing/2014/main" xmlns="" id="{59A90E91-0C69-407F-AF95-392A7BE29A24}"/>
              </a:ext>
            </a:extLst>
          </p:cNvPr>
          <p:cNvSpPr>
            <a:spLocks noGrp="1"/>
          </p:cNvSpPr>
          <p:nvPr>
            <p:ph idx="1"/>
          </p:nvPr>
        </p:nvSpPr>
        <p:spPr>
          <a:xfrm>
            <a:off x="1550195" y="2366461"/>
            <a:ext cx="5979319" cy="2398421"/>
          </a:xfrm>
        </p:spPr>
        <p:txBody>
          <a:bodyPr>
            <a:normAutofit fontScale="55000" lnSpcReduction="20000"/>
          </a:bodyPr>
          <a:lstStyle/>
          <a:p>
            <a:r>
              <a:rPr lang="en-GB" dirty="0"/>
              <a:t>Multidisciplinary: Incorporate and aggregate information from different sources (regardless of their origin)</a:t>
            </a:r>
          </a:p>
          <a:p>
            <a:r>
              <a:rPr lang="en-GB" dirty="0"/>
              <a:t>Adaptable: Update (or change) their decision when newer or better information becomes available </a:t>
            </a:r>
          </a:p>
          <a:p>
            <a:r>
              <a:rPr lang="en-GB" dirty="0"/>
              <a:t>Self-critical: Acknowledge the limitations of their abilities and are cautious not to be overconfident</a:t>
            </a:r>
          </a:p>
          <a:p>
            <a:r>
              <a:rPr lang="en-GB" dirty="0"/>
              <a:t>Cautious: Express their predictions in probabilistic terms and consider multiple options.  </a:t>
            </a:r>
          </a:p>
          <a:p>
            <a:r>
              <a:rPr lang="en-GB" dirty="0"/>
              <a:t>Empirical: Rely more on observation than theory</a:t>
            </a:r>
          </a:p>
        </p:txBody>
      </p:sp>
    </p:spTree>
    <p:extLst>
      <p:ext uri="{BB962C8B-B14F-4D97-AF65-F5344CB8AC3E}">
        <p14:creationId xmlns:p14="http://schemas.microsoft.com/office/powerpoint/2010/main" val="1625996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542CEE-DAAE-4D0C-B466-37B131E1FA56}"/>
              </a:ext>
            </a:extLst>
          </p:cNvPr>
          <p:cNvSpPr>
            <a:spLocks noGrp="1"/>
          </p:cNvSpPr>
          <p:nvPr>
            <p:ph type="title"/>
          </p:nvPr>
        </p:nvSpPr>
        <p:spPr/>
        <p:txBody>
          <a:bodyPr/>
          <a:lstStyle/>
          <a:p>
            <a:r>
              <a:rPr lang="en-GB" u="sng" dirty="0"/>
              <a:t>The 5 steps of EBP</a:t>
            </a:r>
          </a:p>
        </p:txBody>
      </p:sp>
      <p:sp>
        <p:nvSpPr>
          <p:cNvPr id="3" name="Content Placeholder 2">
            <a:extLst>
              <a:ext uri="{FF2B5EF4-FFF2-40B4-BE49-F238E27FC236}">
                <a16:creationId xmlns:a16="http://schemas.microsoft.com/office/drawing/2014/main" xmlns="" id="{6D78C1D2-3718-4A06-B74B-0D8BDD2F544E}"/>
              </a:ext>
            </a:extLst>
          </p:cNvPr>
          <p:cNvSpPr>
            <a:spLocks noGrp="1"/>
          </p:cNvSpPr>
          <p:nvPr>
            <p:ph idx="1"/>
          </p:nvPr>
        </p:nvSpPr>
        <p:spPr>
          <a:xfrm>
            <a:off x="1550195" y="2527102"/>
            <a:ext cx="6288380" cy="2237780"/>
          </a:xfrm>
        </p:spPr>
        <p:txBody>
          <a:bodyPr>
            <a:normAutofit fontScale="70000" lnSpcReduction="20000"/>
          </a:bodyPr>
          <a:lstStyle/>
          <a:p>
            <a:pPr marL="0" indent="0">
              <a:buNone/>
            </a:pPr>
            <a:r>
              <a:rPr lang="en-GB" dirty="0"/>
              <a:t>1) Formulate a focused question (Ask)</a:t>
            </a:r>
          </a:p>
          <a:p>
            <a:pPr marL="0" indent="0">
              <a:buNone/>
            </a:pPr>
            <a:r>
              <a:rPr lang="en-GB" dirty="0"/>
              <a:t>2) Search for the best available evidence (Acquire)</a:t>
            </a:r>
          </a:p>
          <a:p>
            <a:pPr marL="0" indent="0">
              <a:buNone/>
            </a:pPr>
            <a:r>
              <a:rPr lang="en-GB" dirty="0"/>
              <a:t>3) Critically appraise the evidence (Appraise)</a:t>
            </a:r>
          </a:p>
          <a:p>
            <a:pPr marL="0" indent="0">
              <a:buNone/>
            </a:pPr>
            <a:r>
              <a:rPr lang="en-GB" dirty="0"/>
              <a:t>4) Integrate the evidence with your professional expertise and apply (Apply)</a:t>
            </a:r>
          </a:p>
          <a:p>
            <a:pPr marL="0" indent="0">
              <a:buNone/>
            </a:pPr>
            <a:r>
              <a:rPr lang="en-GB" dirty="0"/>
              <a:t>5) Monitor the outcome (Assess)</a:t>
            </a:r>
          </a:p>
          <a:p>
            <a:endParaRPr lang="en-GB" dirty="0"/>
          </a:p>
        </p:txBody>
      </p:sp>
    </p:spTree>
    <p:extLst>
      <p:ext uri="{BB962C8B-B14F-4D97-AF65-F5344CB8AC3E}">
        <p14:creationId xmlns:p14="http://schemas.microsoft.com/office/powerpoint/2010/main" val="1385414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CB5FD2-9069-4389-9961-35550B12D475}"/>
              </a:ext>
            </a:extLst>
          </p:cNvPr>
          <p:cNvSpPr>
            <a:spLocks noGrp="1"/>
          </p:cNvSpPr>
          <p:nvPr>
            <p:ph type="title"/>
          </p:nvPr>
        </p:nvSpPr>
        <p:spPr>
          <a:xfrm>
            <a:off x="1550195" y="1705572"/>
            <a:ext cx="5979319" cy="381184"/>
          </a:xfrm>
        </p:spPr>
        <p:txBody>
          <a:bodyPr>
            <a:normAutofit fontScale="90000"/>
          </a:bodyPr>
          <a:lstStyle/>
          <a:p>
            <a:r>
              <a:rPr lang="en-GB" u="sng" dirty="0"/>
              <a:t>Asking the right question?</a:t>
            </a:r>
          </a:p>
        </p:txBody>
      </p:sp>
      <p:sp>
        <p:nvSpPr>
          <p:cNvPr id="4" name="Tekstvak 22">
            <a:extLst>
              <a:ext uri="{FF2B5EF4-FFF2-40B4-BE49-F238E27FC236}">
                <a16:creationId xmlns:a16="http://schemas.microsoft.com/office/drawing/2014/main" xmlns="" id="{D6E7EB64-E08A-4BC6-8889-679CCB55FDA5}"/>
              </a:ext>
            </a:extLst>
          </p:cNvPr>
          <p:cNvSpPr txBox="1">
            <a:spLocks noChangeArrowheads="1"/>
          </p:cNvSpPr>
          <p:nvPr/>
        </p:nvSpPr>
        <p:spPr bwMode="auto">
          <a:xfrm>
            <a:off x="2188768" y="2077342"/>
            <a:ext cx="4134569" cy="317395"/>
          </a:xfrm>
          <a:prstGeom prst="rect">
            <a:avLst/>
          </a:prstGeom>
          <a:noFill/>
          <a:ln w="9525">
            <a:noFill/>
            <a:miter lim="800000"/>
            <a:headEnd/>
            <a:tailEnd/>
          </a:ln>
        </p:spPr>
        <p:txBody>
          <a:bodyPr wrap="square">
            <a:prstTxWarp prst="textNoShape">
              <a:avLst/>
            </a:prstTxWarp>
            <a:spAutoFit/>
          </a:bodyPr>
          <a:lstStyle/>
          <a:p>
            <a:pPr algn="ctr" fontAlgn="base">
              <a:lnSpc>
                <a:spcPct val="130000"/>
              </a:lnSpc>
              <a:spcBef>
                <a:spcPts val="788"/>
              </a:spcBef>
              <a:spcAft>
                <a:spcPct val="0"/>
              </a:spcAft>
            </a:pPr>
            <a:r>
              <a:rPr lang="nl-NL" sz="1125" i="1" dirty="0">
                <a:ea typeface="ヒラギノ角ゴ ProN W3" charset="-128"/>
                <a:cs typeface="ヒラギノ角ゴ ProN W3" charset="-128"/>
                <a:sym typeface="Arial" charset="0"/>
              </a:rPr>
              <a:t>Effect     	       </a:t>
            </a:r>
            <a:r>
              <a:rPr lang="nl-NL" sz="1125" i="1" dirty="0" err="1">
                <a:ea typeface="ヒラギノ角ゴ ProN W3" charset="-128"/>
                <a:cs typeface="ヒラギノ角ゴ ProN W3" charset="-128"/>
                <a:sym typeface="Arial" charset="0"/>
              </a:rPr>
              <a:t>vs</a:t>
            </a:r>
            <a:r>
              <a:rPr lang="nl-NL" sz="1125" i="1" dirty="0">
                <a:ea typeface="ヒラギノ角ゴ ProN W3" charset="-128"/>
                <a:cs typeface="ヒラギノ角ゴ ProN W3" charset="-128"/>
                <a:sym typeface="Arial" charset="0"/>
              </a:rPr>
              <a:t>	                 Non-effect</a:t>
            </a:r>
          </a:p>
        </p:txBody>
      </p:sp>
      <p:sp>
        <p:nvSpPr>
          <p:cNvPr id="5" name="Rectangle 14">
            <a:extLst>
              <a:ext uri="{FF2B5EF4-FFF2-40B4-BE49-F238E27FC236}">
                <a16:creationId xmlns:a16="http://schemas.microsoft.com/office/drawing/2014/main" xmlns="" id="{CE1B7988-17B3-4BB1-AEDF-38159B34A987}"/>
              </a:ext>
            </a:extLst>
          </p:cNvPr>
          <p:cNvSpPr>
            <a:spLocks/>
          </p:cNvSpPr>
          <p:nvPr/>
        </p:nvSpPr>
        <p:spPr bwMode="auto">
          <a:xfrm>
            <a:off x="1550194" y="2549720"/>
            <a:ext cx="3614738" cy="278606"/>
          </a:xfrm>
          <a:prstGeom prst="rect">
            <a:avLst/>
          </a:prstGeom>
          <a:noFill/>
          <a:ln w="9525" cap="flat">
            <a:noFill/>
            <a:miter lim="800000"/>
            <a:headEnd type="none" w="med" len="med"/>
            <a:tailEnd type="none" w="med" len="med"/>
          </a:ln>
        </p:spPr>
        <p:txBody>
          <a:bodyPr lIns="0" tIns="0" rIns="22859" bIns="0">
            <a:prstTxWarp prst="textNoShape">
              <a:avLst/>
            </a:prstTxWarp>
          </a:bodyPr>
          <a:lstStyle/>
          <a:p>
            <a:pPr marL="22325" fontAlgn="base">
              <a:spcBef>
                <a:spcPts val="788"/>
              </a:spcBef>
              <a:spcAft>
                <a:spcPct val="0"/>
              </a:spcAft>
              <a:defRPr/>
            </a:pPr>
            <a:r>
              <a:rPr lang="en-US" sz="1350" b="1" i="1" u="sng" dirty="0">
                <a:ea typeface="Arial" charset="0"/>
                <a:cs typeface="Arial" charset="0"/>
                <a:sym typeface="Arial" charset="0"/>
              </a:rPr>
              <a:t>Types of questions: effect</a:t>
            </a:r>
          </a:p>
        </p:txBody>
      </p:sp>
      <p:sp>
        <p:nvSpPr>
          <p:cNvPr id="6" name="Rectangle 15">
            <a:extLst>
              <a:ext uri="{FF2B5EF4-FFF2-40B4-BE49-F238E27FC236}">
                <a16:creationId xmlns:a16="http://schemas.microsoft.com/office/drawing/2014/main" xmlns="" id="{6B46540B-A091-428E-AC2D-ECC88D659389}"/>
              </a:ext>
            </a:extLst>
          </p:cNvPr>
          <p:cNvSpPr>
            <a:spLocks/>
          </p:cNvSpPr>
          <p:nvPr/>
        </p:nvSpPr>
        <p:spPr bwMode="auto">
          <a:xfrm>
            <a:off x="4256053" y="2921191"/>
            <a:ext cx="3564042" cy="1801076"/>
          </a:xfrm>
          <a:prstGeom prst="rect">
            <a:avLst/>
          </a:prstGeom>
          <a:noFill/>
          <a:ln w="9525" cap="flat">
            <a:noFill/>
            <a:miter lim="800000"/>
            <a:headEnd type="none" w="med" len="med"/>
            <a:tailEnd type="none" w="med" len="med"/>
          </a:ln>
        </p:spPr>
        <p:txBody>
          <a:bodyPr lIns="0" tIns="0" rIns="22859" bIns="0">
            <a:prstTxWarp prst="textNoShape">
              <a:avLst/>
            </a:prstTxWarp>
          </a:bodyPr>
          <a:lstStyle/>
          <a:p>
            <a:pPr marL="215206" indent="-192881" fontAlgn="base">
              <a:spcBef>
                <a:spcPts val="359"/>
              </a:spcBef>
              <a:spcAft>
                <a:spcPts val="675"/>
              </a:spcAft>
              <a:buSzPct val="70000"/>
              <a:tabLst>
                <a:tab pos="1259086" algn="l"/>
              </a:tabLst>
              <a:defRPr/>
            </a:pPr>
            <a:r>
              <a:rPr lang="en-US" sz="1125" i="1" dirty="0">
                <a:ea typeface="Arial" charset="0"/>
                <a:cs typeface="Arial" charset="0"/>
                <a:sym typeface="Arial" charset="0"/>
              </a:rPr>
              <a:t>Does it work?</a:t>
            </a:r>
          </a:p>
          <a:p>
            <a:pPr marL="215206" indent="-192881" fontAlgn="base">
              <a:spcBef>
                <a:spcPts val="359"/>
              </a:spcBef>
              <a:spcAft>
                <a:spcPts val="675"/>
              </a:spcAft>
              <a:buSzPct val="70000"/>
              <a:tabLst>
                <a:tab pos="1259086" algn="l"/>
              </a:tabLst>
              <a:defRPr/>
            </a:pPr>
            <a:r>
              <a:rPr lang="en-US" sz="1125" i="1" dirty="0">
                <a:ea typeface="Arial" charset="0"/>
                <a:cs typeface="Arial" charset="0"/>
                <a:sym typeface="Arial" charset="0"/>
              </a:rPr>
              <a:t>Does it work better than ....?</a:t>
            </a:r>
          </a:p>
          <a:p>
            <a:pPr marL="215206" indent="-192881" fontAlgn="base">
              <a:spcBef>
                <a:spcPts val="359"/>
              </a:spcBef>
              <a:spcAft>
                <a:spcPts val="675"/>
              </a:spcAft>
              <a:buSzPct val="70000"/>
              <a:tabLst>
                <a:tab pos="1259086" algn="l"/>
              </a:tabLst>
              <a:defRPr/>
            </a:pPr>
            <a:r>
              <a:rPr lang="en-US" sz="1125" i="1" dirty="0">
                <a:ea typeface="Arial" charset="0"/>
                <a:cs typeface="Arial" charset="0"/>
                <a:sym typeface="Arial" charset="0"/>
              </a:rPr>
              <a:t>Does it have an effect on ....?</a:t>
            </a:r>
          </a:p>
          <a:p>
            <a:pPr marL="215206" indent="-192881" fontAlgn="base">
              <a:spcBef>
                <a:spcPts val="359"/>
              </a:spcBef>
              <a:spcAft>
                <a:spcPts val="675"/>
              </a:spcAft>
              <a:buSzPct val="70000"/>
              <a:tabLst>
                <a:tab pos="1259086" algn="l"/>
              </a:tabLst>
              <a:defRPr/>
            </a:pPr>
            <a:r>
              <a:rPr lang="en-US" sz="1125" i="1" dirty="0">
                <a:ea typeface="Arial" charset="0"/>
                <a:cs typeface="Arial" charset="0"/>
                <a:sym typeface="Arial" charset="0"/>
              </a:rPr>
              <a:t>What is the success factor for ....?</a:t>
            </a:r>
          </a:p>
          <a:p>
            <a:pPr marL="215206" indent="-192881" fontAlgn="base">
              <a:spcBef>
                <a:spcPts val="359"/>
              </a:spcBef>
              <a:spcAft>
                <a:spcPts val="675"/>
              </a:spcAft>
              <a:buSzPct val="70000"/>
              <a:tabLst>
                <a:tab pos="1259086" algn="l"/>
              </a:tabLst>
              <a:defRPr/>
            </a:pPr>
            <a:r>
              <a:rPr lang="en-US" sz="1125" i="1" dirty="0">
                <a:ea typeface="Arial" charset="0"/>
                <a:cs typeface="Arial" charset="0"/>
                <a:sym typeface="Arial" charset="0"/>
              </a:rPr>
              <a:t>What is required to make it work ...?</a:t>
            </a:r>
          </a:p>
          <a:p>
            <a:pPr marL="215206" indent="-192881" fontAlgn="base">
              <a:spcBef>
                <a:spcPts val="359"/>
              </a:spcBef>
              <a:spcAft>
                <a:spcPts val="675"/>
              </a:spcAft>
              <a:buSzPct val="70000"/>
              <a:tabLst>
                <a:tab pos="1259086" algn="l"/>
              </a:tabLst>
              <a:defRPr/>
            </a:pPr>
            <a:r>
              <a:rPr lang="en-US" sz="1125" i="1" dirty="0">
                <a:ea typeface="Arial" charset="0"/>
                <a:cs typeface="Arial" charset="0"/>
                <a:sym typeface="Arial" charset="0"/>
              </a:rPr>
              <a:t>Will it do more good than harm?</a:t>
            </a:r>
          </a:p>
        </p:txBody>
      </p:sp>
      <p:sp>
        <p:nvSpPr>
          <p:cNvPr id="7" name="TextBox 6">
            <a:extLst>
              <a:ext uri="{FF2B5EF4-FFF2-40B4-BE49-F238E27FC236}">
                <a16:creationId xmlns:a16="http://schemas.microsoft.com/office/drawing/2014/main" xmlns="" id="{1673576F-5E7C-422F-8EE3-29D8E5B18BDE}"/>
              </a:ext>
            </a:extLst>
          </p:cNvPr>
          <p:cNvSpPr txBox="1"/>
          <p:nvPr/>
        </p:nvSpPr>
        <p:spPr>
          <a:xfrm>
            <a:off x="3163314" y="3646694"/>
            <a:ext cx="867961" cy="334707"/>
          </a:xfrm>
          <a:prstGeom prst="rect">
            <a:avLst/>
          </a:prstGeom>
          <a:noFill/>
        </p:spPr>
        <p:txBody>
          <a:bodyPr wrap="square" rtlCol="0">
            <a:spAutoFit/>
          </a:bodyPr>
          <a:lstStyle/>
          <a:p>
            <a:pPr defTabSz="257175"/>
            <a:r>
              <a:rPr lang="en-US" sz="1575" i="1" dirty="0">
                <a:cs typeface="Arial"/>
              </a:rPr>
              <a:t>Effect</a:t>
            </a:r>
          </a:p>
        </p:txBody>
      </p:sp>
      <p:sp>
        <p:nvSpPr>
          <p:cNvPr id="8" name="Left Brace 7">
            <a:extLst>
              <a:ext uri="{FF2B5EF4-FFF2-40B4-BE49-F238E27FC236}">
                <a16:creationId xmlns:a16="http://schemas.microsoft.com/office/drawing/2014/main" xmlns="" id="{5487C0D9-652D-423A-9016-2036093AF2B3}"/>
              </a:ext>
            </a:extLst>
          </p:cNvPr>
          <p:cNvSpPr/>
          <p:nvPr/>
        </p:nvSpPr>
        <p:spPr>
          <a:xfrm>
            <a:off x="4031274" y="2958301"/>
            <a:ext cx="117142" cy="1671101"/>
          </a:xfrm>
          <a:prstGeom prst="leftBrace">
            <a:avLst/>
          </a:prstGeom>
          <a:noFill/>
          <a:ln w="25400" cap="flat" cmpd="sng" algn="ctr">
            <a:solidFill>
              <a:schemeClr val="tx1"/>
            </a:solidFill>
            <a:prstDash val="solid"/>
          </a:ln>
          <a:effectLst>
            <a:outerShdw blurRad="40000" dist="20000" dir="5400000" rotWithShape="0">
              <a:srgbClr val="000000">
                <a:alpha val="38000"/>
              </a:srgbClr>
            </a:outerShdw>
          </a:effectLst>
        </p:spPr>
        <p:txBody>
          <a:bodyPr rtlCol="0" anchor="ctr"/>
          <a:lstStyle/>
          <a:p>
            <a:pPr algn="ctr" defTabSz="257175">
              <a:defRPr/>
            </a:pPr>
            <a:endParaRPr lang="en-US" sz="900" kern="0">
              <a:latin typeface="Calibri"/>
            </a:endParaRPr>
          </a:p>
        </p:txBody>
      </p:sp>
    </p:spTree>
    <p:extLst>
      <p:ext uri="{BB962C8B-B14F-4D97-AF65-F5344CB8AC3E}">
        <p14:creationId xmlns:p14="http://schemas.microsoft.com/office/powerpoint/2010/main" val="1641212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143AB4-26D5-498F-98B5-31AC952D2B71}"/>
              </a:ext>
            </a:extLst>
          </p:cNvPr>
          <p:cNvSpPr>
            <a:spLocks noGrp="1"/>
          </p:cNvSpPr>
          <p:nvPr>
            <p:ph type="title"/>
          </p:nvPr>
        </p:nvSpPr>
        <p:spPr>
          <a:xfrm>
            <a:off x="1582341" y="155068"/>
            <a:ext cx="5979319" cy="1289419"/>
          </a:xfrm>
        </p:spPr>
        <p:txBody>
          <a:bodyPr>
            <a:normAutofit fontScale="90000"/>
          </a:bodyPr>
          <a:lstStyle/>
          <a:p>
            <a:r>
              <a:rPr lang="en-GB" u="sng" dirty="0"/>
              <a:t>Types of questions: non-effect</a:t>
            </a:r>
          </a:p>
        </p:txBody>
      </p:sp>
      <p:sp>
        <p:nvSpPr>
          <p:cNvPr id="3" name="Content Placeholder 2">
            <a:extLst>
              <a:ext uri="{FF2B5EF4-FFF2-40B4-BE49-F238E27FC236}">
                <a16:creationId xmlns:a16="http://schemas.microsoft.com/office/drawing/2014/main" xmlns="" id="{44868B72-BAF2-442B-9CCD-EBF0D67A7B16}"/>
              </a:ext>
            </a:extLst>
          </p:cNvPr>
          <p:cNvSpPr>
            <a:spLocks noGrp="1"/>
          </p:cNvSpPr>
          <p:nvPr>
            <p:ph idx="1"/>
          </p:nvPr>
        </p:nvSpPr>
        <p:spPr>
          <a:xfrm>
            <a:off x="791171" y="2202011"/>
            <a:ext cx="7561658" cy="2992839"/>
          </a:xfrm>
        </p:spPr>
        <p:txBody>
          <a:bodyPr>
            <a:normAutofit fontScale="55000" lnSpcReduction="20000"/>
          </a:bodyPr>
          <a:lstStyle/>
          <a:p>
            <a:pPr marL="0" indent="0">
              <a:buNone/>
            </a:pPr>
            <a:r>
              <a:rPr lang="en-GB" sz="4000" dirty="0"/>
              <a:t>Needs:	</a:t>
            </a:r>
            <a:r>
              <a:rPr lang="en-GB" sz="4000" dirty="0" smtClean="0"/>
              <a:t>	What </a:t>
            </a:r>
            <a:r>
              <a:rPr lang="en-GB" sz="4000" dirty="0"/>
              <a:t>do people want or need?</a:t>
            </a:r>
          </a:p>
          <a:p>
            <a:pPr marL="0" indent="0">
              <a:buNone/>
            </a:pPr>
            <a:r>
              <a:rPr lang="en-GB" sz="4000" dirty="0"/>
              <a:t>Attitude:	</a:t>
            </a:r>
            <a:r>
              <a:rPr lang="en-GB" sz="4000" dirty="0" smtClean="0"/>
              <a:t>What </a:t>
            </a:r>
            <a:r>
              <a:rPr lang="en-GB" sz="4000" dirty="0"/>
              <a:t>do people think or feel? </a:t>
            </a:r>
          </a:p>
          <a:p>
            <a:pPr marL="0" indent="0">
              <a:buNone/>
            </a:pPr>
            <a:r>
              <a:rPr lang="en-GB" sz="4000" dirty="0"/>
              <a:t>Experience: 	What are peoples’ experiences? </a:t>
            </a:r>
          </a:p>
          <a:p>
            <a:pPr marL="0" indent="0">
              <a:buNone/>
            </a:pPr>
            <a:r>
              <a:rPr lang="en-GB" sz="4000" dirty="0"/>
              <a:t>Prevalence:	How many / often do people / </a:t>
            </a:r>
            <a:r>
              <a:rPr lang="en-GB" sz="4000" dirty="0" smtClean="0"/>
              <a:t>organisations </a:t>
            </a:r>
            <a:r>
              <a:rPr lang="en-GB" sz="4000" dirty="0"/>
              <a:t>...?</a:t>
            </a:r>
          </a:p>
          <a:p>
            <a:pPr marL="0" indent="0">
              <a:buNone/>
            </a:pPr>
            <a:r>
              <a:rPr lang="en-GB" sz="4000" dirty="0"/>
              <a:t>Procedure:   </a:t>
            </a:r>
            <a:r>
              <a:rPr lang="en-GB" sz="4000" dirty="0" smtClean="0"/>
              <a:t>	How </a:t>
            </a:r>
            <a:r>
              <a:rPr lang="en-GB" sz="4000" dirty="0"/>
              <a:t>can we implement ...?</a:t>
            </a:r>
          </a:p>
          <a:p>
            <a:pPr marL="0" indent="0">
              <a:buNone/>
            </a:pPr>
            <a:r>
              <a:rPr lang="en-GB" sz="4000" dirty="0"/>
              <a:t>Process:	</a:t>
            </a:r>
            <a:r>
              <a:rPr lang="en-GB" sz="4000" dirty="0" smtClean="0"/>
              <a:t>How </a:t>
            </a:r>
            <a:r>
              <a:rPr lang="en-GB" sz="4000" dirty="0"/>
              <a:t>does it work?</a:t>
            </a:r>
          </a:p>
          <a:p>
            <a:pPr marL="0" indent="0">
              <a:buNone/>
            </a:pPr>
            <a:r>
              <a:rPr lang="en-GB" sz="4000" dirty="0"/>
              <a:t>Explanation:	Why / how does it work?</a:t>
            </a:r>
          </a:p>
          <a:p>
            <a:pPr marL="0" indent="0">
              <a:buNone/>
            </a:pPr>
            <a:r>
              <a:rPr lang="en-GB" sz="4000" dirty="0"/>
              <a:t>Economics:	How much does it cost?</a:t>
            </a:r>
          </a:p>
          <a:p>
            <a:endParaRPr lang="en-GB" dirty="0"/>
          </a:p>
        </p:txBody>
      </p:sp>
    </p:spTree>
    <p:extLst>
      <p:ext uri="{BB962C8B-B14F-4D97-AF65-F5344CB8AC3E}">
        <p14:creationId xmlns:p14="http://schemas.microsoft.com/office/powerpoint/2010/main" val="1577651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77A92242-5464-426D-9C6E-F034F3C1EAC9}"/>
              </a:ext>
            </a:extLst>
          </p:cNvPr>
          <p:cNvSpPr>
            <a:spLocks noGrp="1"/>
          </p:cNvSpPr>
          <p:nvPr>
            <p:ph type="title"/>
          </p:nvPr>
        </p:nvSpPr>
        <p:spPr/>
        <p:txBody>
          <a:bodyPr/>
          <a:lstStyle/>
          <a:p>
            <a:r>
              <a:rPr lang="en-GB" u="sng" dirty="0"/>
              <a:t>The 5 steps of EBP</a:t>
            </a:r>
          </a:p>
        </p:txBody>
      </p:sp>
      <p:sp>
        <p:nvSpPr>
          <p:cNvPr id="7" name="Content Placeholder 6">
            <a:extLst>
              <a:ext uri="{FF2B5EF4-FFF2-40B4-BE49-F238E27FC236}">
                <a16:creationId xmlns:a16="http://schemas.microsoft.com/office/drawing/2014/main" xmlns="" id="{5ECAB6DD-2E11-42CB-8531-BA04D8CF93A7}"/>
              </a:ext>
            </a:extLst>
          </p:cNvPr>
          <p:cNvSpPr>
            <a:spLocks noGrp="1"/>
          </p:cNvSpPr>
          <p:nvPr>
            <p:ph idx="1"/>
          </p:nvPr>
        </p:nvSpPr>
        <p:spPr/>
        <p:txBody>
          <a:bodyPr/>
          <a:lstStyle/>
          <a:p>
            <a:pPr marL="289322" indent="-289322">
              <a:buAutoNum type="arabicParenR"/>
            </a:pPr>
            <a:r>
              <a:rPr lang="en-GB" dirty="0"/>
              <a:t>Formulate a focused question (Ask)</a:t>
            </a:r>
          </a:p>
          <a:p>
            <a:pPr marL="289322" indent="-289322">
              <a:buAutoNum type="arabicParenR"/>
            </a:pPr>
            <a:r>
              <a:rPr lang="en-GB" dirty="0"/>
              <a:t>Search for the best available evidence (Acquire)</a:t>
            </a:r>
          </a:p>
          <a:p>
            <a:pPr marL="289322" indent="-289322">
              <a:buAutoNum type="arabicParenR"/>
            </a:pPr>
            <a:r>
              <a:rPr lang="en-GB" dirty="0"/>
              <a:t>Critically appraise the evidence (Appraise)</a:t>
            </a:r>
          </a:p>
          <a:p>
            <a:pPr marL="289322" indent="-289322">
              <a:buAutoNum type="arabicParenR"/>
            </a:pPr>
            <a:r>
              <a:rPr lang="en-GB" dirty="0"/>
              <a:t>Integrate the evidence with your professional expertise and apply (Apply)</a:t>
            </a:r>
          </a:p>
          <a:p>
            <a:pPr marL="289322" indent="-289322">
              <a:buAutoNum type="arabicParenR"/>
            </a:pPr>
            <a:r>
              <a:rPr lang="en-GB" dirty="0"/>
              <a:t>Monitor the outcome (Assess)</a:t>
            </a:r>
          </a:p>
          <a:p>
            <a:endParaRPr lang="en-GB" dirty="0"/>
          </a:p>
        </p:txBody>
      </p:sp>
      <p:pic>
        <p:nvPicPr>
          <p:cNvPr id="8" name="Picture 7">
            <a:extLst>
              <a:ext uri="{FF2B5EF4-FFF2-40B4-BE49-F238E27FC236}">
                <a16:creationId xmlns:a16="http://schemas.microsoft.com/office/drawing/2014/main" xmlns="" id="{12AC6E8B-5554-4509-9A0C-35286A3FCA94}"/>
              </a:ext>
            </a:extLst>
          </p:cNvPr>
          <p:cNvPicPr>
            <a:picLocks noChangeAspect="1"/>
          </p:cNvPicPr>
          <p:nvPr/>
        </p:nvPicPr>
        <p:blipFill>
          <a:blip r:embed="rId2"/>
          <a:stretch>
            <a:fillRect/>
          </a:stretch>
        </p:blipFill>
        <p:spPr>
          <a:xfrm>
            <a:off x="457200" y="2305863"/>
            <a:ext cx="358686" cy="397580"/>
          </a:xfrm>
          <a:prstGeom prst="rect">
            <a:avLst/>
          </a:prstGeom>
        </p:spPr>
      </p:pic>
    </p:spTree>
    <p:extLst>
      <p:ext uri="{BB962C8B-B14F-4D97-AF65-F5344CB8AC3E}">
        <p14:creationId xmlns:p14="http://schemas.microsoft.com/office/powerpoint/2010/main" val="607633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051333-FD78-41DA-BB1E-BCC683127E69}"/>
              </a:ext>
            </a:extLst>
          </p:cNvPr>
          <p:cNvSpPr>
            <a:spLocks noGrp="1"/>
          </p:cNvSpPr>
          <p:nvPr>
            <p:ph type="title"/>
          </p:nvPr>
        </p:nvSpPr>
        <p:spPr/>
        <p:txBody>
          <a:bodyPr/>
          <a:lstStyle/>
          <a:p>
            <a:r>
              <a:rPr lang="en-GB" u="sng" dirty="0"/>
              <a:t>4 sources of evidence</a:t>
            </a:r>
          </a:p>
        </p:txBody>
      </p:sp>
      <p:sp>
        <p:nvSpPr>
          <p:cNvPr id="4" name="Text Box 9">
            <a:extLst>
              <a:ext uri="{FF2B5EF4-FFF2-40B4-BE49-F238E27FC236}">
                <a16:creationId xmlns:a16="http://schemas.microsoft.com/office/drawing/2014/main" xmlns="" id="{BC853D5D-BC76-4217-8397-57BC8A846298}"/>
              </a:ext>
            </a:extLst>
          </p:cNvPr>
          <p:cNvSpPr txBox="1">
            <a:spLocks noChangeArrowheads="1"/>
          </p:cNvSpPr>
          <p:nvPr/>
        </p:nvSpPr>
        <p:spPr bwMode="auto">
          <a:xfrm>
            <a:off x="2570584" y="4973862"/>
            <a:ext cx="3595511" cy="507831"/>
          </a:xfrm>
          <a:prstGeom prst="rect">
            <a:avLst/>
          </a:prstGeom>
          <a:noFill/>
          <a:ln w="9525">
            <a:noFill/>
            <a:miter lim="800000"/>
            <a:headEnd/>
            <a:tailEnd/>
          </a:ln>
          <a:effectLst/>
        </p:spPr>
        <p:txBody>
          <a:bodyPr wrap="square">
            <a:spAutoFit/>
          </a:bodyPr>
          <a:lstStyle>
            <a:lvl1pPr eaLnBrk="0" hangingPunct="0">
              <a:defRPr sz="2400" i="1">
                <a:solidFill>
                  <a:schemeClr val="tx1"/>
                </a:solidFill>
                <a:latin typeface="Arial" charset="0"/>
                <a:ea typeface="ＭＳ Ｐゴシック" charset="0"/>
                <a:cs typeface="Arial" charset="0"/>
              </a:defRPr>
            </a:lvl1pPr>
            <a:lvl2pPr marL="37931725" indent="-37474525" eaLnBrk="0" hangingPunct="0">
              <a:defRPr sz="2400" i="1">
                <a:solidFill>
                  <a:schemeClr val="tx1"/>
                </a:solidFill>
                <a:latin typeface="Arial" charset="0"/>
                <a:ea typeface="Arial" charset="0"/>
                <a:cs typeface="Arial" charset="0"/>
              </a:defRPr>
            </a:lvl2pPr>
            <a:lvl3pPr eaLnBrk="0" hangingPunct="0">
              <a:defRPr sz="2400" i="1">
                <a:solidFill>
                  <a:schemeClr val="tx1"/>
                </a:solidFill>
                <a:latin typeface="Arial" charset="0"/>
                <a:ea typeface="Arial" charset="0"/>
                <a:cs typeface="Arial" charset="0"/>
              </a:defRPr>
            </a:lvl3pPr>
            <a:lvl4pPr eaLnBrk="0" hangingPunct="0">
              <a:defRPr sz="2400" i="1">
                <a:solidFill>
                  <a:schemeClr val="tx1"/>
                </a:solidFill>
                <a:latin typeface="Arial" charset="0"/>
                <a:ea typeface="Arial" charset="0"/>
                <a:cs typeface="Arial" charset="0"/>
              </a:defRPr>
            </a:lvl4pPr>
            <a:lvl5pPr eaLnBrk="0" hangingPunct="0">
              <a:defRPr sz="2400" i="1">
                <a:solidFill>
                  <a:schemeClr val="tx1"/>
                </a:solidFill>
                <a:latin typeface="Arial" charset="0"/>
                <a:ea typeface="Arial" charset="0"/>
                <a:cs typeface="Arial" charset="0"/>
              </a:defRPr>
            </a:lvl5pPr>
            <a:lvl6pPr marL="457200" eaLnBrk="0" fontAlgn="base" hangingPunct="0">
              <a:lnSpc>
                <a:spcPct val="130000"/>
              </a:lnSpc>
              <a:spcBef>
                <a:spcPct val="50000"/>
              </a:spcBef>
              <a:spcAft>
                <a:spcPct val="0"/>
              </a:spcAft>
              <a:defRPr sz="2400" i="1">
                <a:solidFill>
                  <a:schemeClr val="tx1"/>
                </a:solidFill>
                <a:latin typeface="Arial" charset="0"/>
                <a:ea typeface="Arial" charset="0"/>
                <a:cs typeface="Arial" charset="0"/>
              </a:defRPr>
            </a:lvl6pPr>
            <a:lvl7pPr marL="914400" eaLnBrk="0" fontAlgn="base" hangingPunct="0">
              <a:lnSpc>
                <a:spcPct val="130000"/>
              </a:lnSpc>
              <a:spcBef>
                <a:spcPct val="50000"/>
              </a:spcBef>
              <a:spcAft>
                <a:spcPct val="0"/>
              </a:spcAft>
              <a:defRPr sz="2400" i="1">
                <a:solidFill>
                  <a:schemeClr val="tx1"/>
                </a:solidFill>
                <a:latin typeface="Arial" charset="0"/>
                <a:ea typeface="Arial" charset="0"/>
                <a:cs typeface="Arial" charset="0"/>
              </a:defRPr>
            </a:lvl7pPr>
            <a:lvl8pPr marL="1371600" eaLnBrk="0" fontAlgn="base" hangingPunct="0">
              <a:lnSpc>
                <a:spcPct val="130000"/>
              </a:lnSpc>
              <a:spcBef>
                <a:spcPct val="50000"/>
              </a:spcBef>
              <a:spcAft>
                <a:spcPct val="0"/>
              </a:spcAft>
              <a:defRPr sz="2400" i="1">
                <a:solidFill>
                  <a:schemeClr val="tx1"/>
                </a:solidFill>
                <a:latin typeface="Arial" charset="0"/>
                <a:ea typeface="Arial" charset="0"/>
                <a:cs typeface="Arial" charset="0"/>
              </a:defRPr>
            </a:lvl8pPr>
            <a:lvl9pPr marL="1828800" eaLnBrk="0" fontAlgn="base" hangingPunct="0">
              <a:lnSpc>
                <a:spcPct val="130000"/>
              </a:lnSpc>
              <a:spcBef>
                <a:spcPct val="50000"/>
              </a:spcBef>
              <a:spcAft>
                <a:spcPct val="0"/>
              </a:spcAft>
              <a:defRPr sz="2400" i="1">
                <a:solidFill>
                  <a:schemeClr val="tx1"/>
                </a:solidFill>
                <a:latin typeface="Arial" charset="0"/>
                <a:ea typeface="Arial" charset="0"/>
                <a:cs typeface="Arial" charset="0"/>
              </a:defRPr>
            </a:lvl9pPr>
          </a:lstStyle>
          <a:p>
            <a:pPr algn="ctr" defTabSz="257175" eaLnBrk="1" hangingPunct="1">
              <a:spcBef>
                <a:spcPct val="50000"/>
              </a:spcBef>
              <a:defRPr/>
            </a:pPr>
            <a:r>
              <a:rPr lang="en-US" sz="1350" b="1" kern="0" dirty="0">
                <a:latin typeface="+mn-lt"/>
              </a:rPr>
              <a:t>Use the 4 sources of evidence to formulate sub questions</a:t>
            </a:r>
          </a:p>
        </p:txBody>
      </p:sp>
      <p:sp>
        <p:nvSpPr>
          <p:cNvPr id="5" name="TextBox 4">
            <a:extLst>
              <a:ext uri="{FF2B5EF4-FFF2-40B4-BE49-F238E27FC236}">
                <a16:creationId xmlns:a16="http://schemas.microsoft.com/office/drawing/2014/main" xmlns="" id="{6202F09A-5F19-4E7A-8282-8D43DB807830}"/>
              </a:ext>
            </a:extLst>
          </p:cNvPr>
          <p:cNvSpPr txBox="1"/>
          <p:nvPr/>
        </p:nvSpPr>
        <p:spPr>
          <a:xfrm>
            <a:off x="682487" y="1746432"/>
            <a:ext cx="8004313" cy="2246769"/>
          </a:xfrm>
          <a:prstGeom prst="rect">
            <a:avLst/>
          </a:prstGeom>
          <a:noFill/>
        </p:spPr>
        <p:txBody>
          <a:bodyPr wrap="square" rtlCol="0">
            <a:spAutoFit/>
          </a:bodyPr>
          <a:lstStyle/>
          <a:p>
            <a:pPr defTabSz="257175">
              <a:defRPr/>
            </a:pPr>
            <a:r>
              <a:rPr lang="en-GB" sz="2800" kern="0" dirty="0"/>
              <a:t>Evidence-based decision:</a:t>
            </a:r>
          </a:p>
          <a:p>
            <a:pPr marL="160735" indent="-160735" defTabSz="257175">
              <a:buFont typeface="Arial" panose="020B0604020202020204" pitchFamily="34" charset="0"/>
              <a:buChar char="•"/>
              <a:defRPr/>
            </a:pPr>
            <a:r>
              <a:rPr lang="en-GB" sz="2800" kern="0" dirty="0"/>
              <a:t>Best available scientific evidence</a:t>
            </a:r>
          </a:p>
          <a:p>
            <a:pPr marL="160735" indent="-160735" defTabSz="257175">
              <a:buFont typeface="Arial" panose="020B0604020202020204" pitchFamily="34" charset="0"/>
              <a:buChar char="•"/>
              <a:defRPr/>
            </a:pPr>
            <a:r>
              <a:rPr lang="en-GB" sz="2800" kern="0" dirty="0"/>
              <a:t>Best available experiential evidence</a:t>
            </a:r>
          </a:p>
          <a:p>
            <a:pPr marL="160735" indent="-160735" defTabSz="257175">
              <a:buFont typeface="Arial" panose="020B0604020202020204" pitchFamily="34" charset="0"/>
              <a:buChar char="•"/>
              <a:defRPr/>
            </a:pPr>
            <a:r>
              <a:rPr lang="en-GB" sz="2800" kern="0" dirty="0"/>
              <a:t>Best available organizational evidence</a:t>
            </a:r>
          </a:p>
          <a:p>
            <a:pPr marL="160735" indent="-160735" defTabSz="257175">
              <a:buFont typeface="Arial" panose="020B0604020202020204" pitchFamily="34" charset="0"/>
              <a:buChar char="•"/>
              <a:defRPr/>
            </a:pPr>
            <a:r>
              <a:rPr lang="en-GB" sz="2800" kern="0" dirty="0"/>
              <a:t>Organizational values and stakeholders’ concerns</a:t>
            </a:r>
          </a:p>
        </p:txBody>
      </p:sp>
    </p:spTree>
    <p:extLst>
      <p:ext uri="{BB962C8B-B14F-4D97-AF65-F5344CB8AC3E}">
        <p14:creationId xmlns:p14="http://schemas.microsoft.com/office/powerpoint/2010/main" val="1205896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1B7965-EEFA-46A9-922F-5D6F70150617}"/>
              </a:ext>
            </a:extLst>
          </p:cNvPr>
          <p:cNvSpPr>
            <a:spLocks noGrp="1"/>
          </p:cNvSpPr>
          <p:nvPr>
            <p:ph type="title"/>
          </p:nvPr>
        </p:nvSpPr>
        <p:spPr/>
        <p:txBody>
          <a:bodyPr/>
          <a:lstStyle/>
          <a:p>
            <a:r>
              <a:rPr lang="en-GB" u="sng" dirty="0"/>
              <a:t>Online research </a:t>
            </a:r>
            <a:r>
              <a:rPr lang="en-GB" u="sng" dirty="0" smtClean="0"/>
              <a:t>databases and sites</a:t>
            </a:r>
            <a:endParaRPr lang="en-GB" u="sng" dirty="0"/>
          </a:p>
        </p:txBody>
      </p:sp>
      <p:sp>
        <p:nvSpPr>
          <p:cNvPr id="3" name="Content Placeholder 2">
            <a:extLst>
              <a:ext uri="{FF2B5EF4-FFF2-40B4-BE49-F238E27FC236}">
                <a16:creationId xmlns:a16="http://schemas.microsoft.com/office/drawing/2014/main" xmlns="" id="{75E2B4E5-3028-4A95-9450-E601BAEA55CA}"/>
              </a:ext>
            </a:extLst>
          </p:cNvPr>
          <p:cNvSpPr>
            <a:spLocks noGrp="1"/>
          </p:cNvSpPr>
          <p:nvPr>
            <p:ph idx="1"/>
          </p:nvPr>
        </p:nvSpPr>
        <p:spPr>
          <a:xfrm>
            <a:off x="3176444" y="2053635"/>
            <a:ext cx="2552575" cy="2355182"/>
          </a:xfrm>
        </p:spPr>
        <p:txBody>
          <a:bodyPr>
            <a:normAutofit fontScale="85000" lnSpcReduction="20000"/>
          </a:bodyPr>
          <a:lstStyle/>
          <a:p>
            <a:r>
              <a:rPr lang="en-GB" sz="2025" dirty="0"/>
              <a:t>ABI/INFORM</a:t>
            </a:r>
          </a:p>
          <a:p>
            <a:r>
              <a:rPr lang="en-GB" sz="2025" dirty="0"/>
              <a:t>Business Source </a:t>
            </a:r>
            <a:r>
              <a:rPr lang="en-GB" sz="2025" dirty="0" smtClean="0"/>
              <a:t>Elite (EBSCO)</a:t>
            </a:r>
            <a:endParaRPr lang="en-GB" sz="2025" dirty="0"/>
          </a:p>
          <a:p>
            <a:r>
              <a:rPr lang="en-GB" sz="2025" dirty="0" smtClean="0"/>
              <a:t>Deloitte</a:t>
            </a:r>
          </a:p>
          <a:p>
            <a:r>
              <a:rPr lang="en-GB" sz="2025" dirty="0" smtClean="0"/>
              <a:t>McKinsey</a:t>
            </a:r>
            <a:endParaRPr lang="en-GB" sz="2025" dirty="0"/>
          </a:p>
          <a:p>
            <a:r>
              <a:rPr lang="en-GB" sz="2025" dirty="0"/>
              <a:t>Web of Knowledge</a:t>
            </a:r>
          </a:p>
          <a:p>
            <a:r>
              <a:rPr lang="en-GB" sz="2025" dirty="0" smtClean="0"/>
              <a:t>ONS</a:t>
            </a:r>
            <a:endParaRPr lang="en-GB" sz="2025" dirty="0"/>
          </a:p>
          <a:p>
            <a:r>
              <a:rPr lang="en-GB" sz="2025" dirty="0"/>
              <a:t>Google </a:t>
            </a:r>
            <a:r>
              <a:rPr lang="en-GB" sz="2025" dirty="0" smtClean="0"/>
              <a:t>Scholar</a:t>
            </a:r>
          </a:p>
          <a:p>
            <a:r>
              <a:rPr lang="en-GB" sz="2025" dirty="0" smtClean="0"/>
              <a:t>Government bodies</a:t>
            </a:r>
            <a:endParaRPr lang="en-GB" sz="2025" dirty="0"/>
          </a:p>
        </p:txBody>
      </p:sp>
    </p:spTree>
    <p:extLst>
      <p:ext uri="{BB962C8B-B14F-4D97-AF65-F5344CB8AC3E}">
        <p14:creationId xmlns:p14="http://schemas.microsoft.com/office/powerpoint/2010/main" val="1991626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B1E56E98-3A4B-45CC-89CC-7A898EA2C544}"/>
              </a:ext>
            </a:extLst>
          </p:cNvPr>
          <p:cNvSpPr>
            <a:spLocks noGrp="1"/>
          </p:cNvSpPr>
          <p:nvPr>
            <p:ph idx="1"/>
          </p:nvPr>
        </p:nvSpPr>
        <p:spPr>
          <a:xfrm>
            <a:off x="1582342" y="2132509"/>
            <a:ext cx="5979319" cy="2262403"/>
          </a:xfrm>
        </p:spPr>
        <p:txBody>
          <a:bodyPr>
            <a:normAutofit/>
          </a:bodyPr>
          <a:lstStyle/>
          <a:p>
            <a:pPr marL="0" indent="0">
              <a:buNone/>
            </a:pPr>
            <a:r>
              <a:rPr lang="en-GB" sz="2025" dirty="0"/>
              <a:t>The best available evidence = </a:t>
            </a:r>
          </a:p>
          <a:p>
            <a:pPr marL="0" indent="0">
              <a:buNone/>
            </a:pPr>
            <a:endParaRPr lang="en-GB" sz="2025" dirty="0"/>
          </a:p>
          <a:p>
            <a:pPr marL="0" indent="0">
              <a:buNone/>
            </a:pPr>
            <a:r>
              <a:rPr lang="en-GB" sz="2025" dirty="0"/>
              <a:t>Studies with the highest internal validity</a:t>
            </a:r>
          </a:p>
          <a:p>
            <a:pPr marL="0" indent="0">
              <a:buNone/>
            </a:pPr>
            <a:endParaRPr lang="en-GB" sz="2025" dirty="0"/>
          </a:p>
          <a:p>
            <a:pPr marL="0" indent="0">
              <a:buNone/>
            </a:pPr>
            <a:r>
              <a:rPr lang="en-GB" sz="2025" dirty="0"/>
              <a:t>Studies with the highest external validity</a:t>
            </a:r>
          </a:p>
        </p:txBody>
      </p:sp>
    </p:spTree>
    <p:extLst>
      <p:ext uri="{BB962C8B-B14F-4D97-AF65-F5344CB8AC3E}">
        <p14:creationId xmlns:p14="http://schemas.microsoft.com/office/powerpoint/2010/main" val="441551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D15658-280E-44F8-9185-A8C6F1FBF577}"/>
              </a:ext>
            </a:extLst>
          </p:cNvPr>
          <p:cNvSpPr>
            <a:spLocks noGrp="1"/>
          </p:cNvSpPr>
          <p:nvPr>
            <p:ph type="title"/>
          </p:nvPr>
        </p:nvSpPr>
        <p:spPr/>
        <p:txBody>
          <a:bodyPr/>
          <a:lstStyle/>
          <a:p>
            <a:r>
              <a:rPr lang="en-GB" u="sng" dirty="0"/>
              <a:t>Internal validity</a:t>
            </a:r>
          </a:p>
        </p:txBody>
      </p:sp>
      <p:sp>
        <p:nvSpPr>
          <p:cNvPr id="3" name="Content Placeholder 2">
            <a:extLst>
              <a:ext uri="{FF2B5EF4-FFF2-40B4-BE49-F238E27FC236}">
                <a16:creationId xmlns:a16="http://schemas.microsoft.com/office/drawing/2014/main" xmlns="" id="{961E1F3F-1B69-4450-AB4E-6D19C7610224}"/>
              </a:ext>
            </a:extLst>
          </p:cNvPr>
          <p:cNvSpPr>
            <a:spLocks noGrp="1"/>
          </p:cNvSpPr>
          <p:nvPr>
            <p:ph idx="1"/>
          </p:nvPr>
        </p:nvSpPr>
        <p:spPr>
          <a:xfrm>
            <a:off x="1126435" y="2235554"/>
            <a:ext cx="7184957" cy="2389455"/>
          </a:xfrm>
        </p:spPr>
        <p:txBody>
          <a:bodyPr>
            <a:noAutofit/>
          </a:bodyPr>
          <a:lstStyle/>
          <a:p>
            <a:pPr marL="0" indent="0">
              <a:buNone/>
            </a:pPr>
            <a:r>
              <a:rPr lang="en-GB" sz="2800" dirty="0"/>
              <a:t>Internal validity = indicates to what extent the results of the research may be biased and is thus a comment on the degree to which alternative explanations for the outcome found are possible (confounding).</a:t>
            </a:r>
          </a:p>
        </p:txBody>
      </p:sp>
    </p:spTree>
    <p:extLst>
      <p:ext uri="{BB962C8B-B14F-4D97-AF65-F5344CB8AC3E}">
        <p14:creationId xmlns:p14="http://schemas.microsoft.com/office/powerpoint/2010/main" val="1594715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49C312-F214-48C1-8CF6-446D5F694866}"/>
              </a:ext>
            </a:extLst>
          </p:cNvPr>
          <p:cNvSpPr>
            <a:spLocks noGrp="1"/>
          </p:cNvSpPr>
          <p:nvPr>
            <p:ph type="title"/>
          </p:nvPr>
        </p:nvSpPr>
        <p:spPr/>
        <p:txBody>
          <a:bodyPr/>
          <a:lstStyle/>
          <a:p>
            <a:r>
              <a:rPr lang="en-GB" u="sng" dirty="0"/>
              <a:t>Causality</a:t>
            </a:r>
          </a:p>
        </p:txBody>
      </p:sp>
      <p:sp>
        <p:nvSpPr>
          <p:cNvPr id="4" name="Rectangle 3">
            <a:extLst>
              <a:ext uri="{FF2B5EF4-FFF2-40B4-BE49-F238E27FC236}">
                <a16:creationId xmlns:a16="http://schemas.microsoft.com/office/drawing/2014/main" xmlns="" id="{1499B56C-BD71-4934-AF30-42A8B9639BE5}"/>
              </a:ext>
            </a:extLst>
          </p:cNvPr>
          <p:cNvSpPr/>
          <p:nvPr/>
        </p:nvSpPr>
        <p:spPr>
          <a:xfrm>
            <a:off x="1249871" y="1417638"/>
            <a:ext cx="5469767" cy="461665"/>
          </a:xfrm>
          <a:prstGeom prst="rect">
            <a:avLst/>
          </a:prstGeom>
        </p:spPr>
        <p:txBody>
          <a:bodyPr wrap="none">
            <a:spAutoFit/>
          </a:bodyPr>
          <a:lstStyle/>
          <a:p>
            <a:r>
              <a:rPr lang="en-GB" sz="2400" dirty="0"/>
              <a:t>When do we know there is causal relation?</a:t>
            </a:r>
          </a:p>
        </p:txBody>
      </p:sp>
      <p:sp>
        <p:nvSpPr>
          <p:cNvPr id="5" name="Rectangle 4">
            <a:extLst>
              <a:ext uri="{FF2B5EF4-FFF2-40B4-BE49-F238E27FC236}">
                <a16:creationId xmlns:a16="http://schemas.microsoft.com/office/drawing/2014/main" xmlns="" id="{C6BD91F3-6F53-4DF1-A9DF-AB6E33DDADB2}"/>
              </a:ext>
            </a:extLst>
          </p:cNvPr>
          <p:cNvSpPr/>
          <p:nvPr/>
        </p:nvSpPr>
        <p:spPr>
          <a:xfrm>
            <a:off x="291547" y="2560638"/>
            <a:ext cx="8746435" cy="2308324"/>
          </a:xfrm>
          <a:prstGeom prst="rect">
            <a:avLst/>
          </a:prstGeom>
        </p:spPr>
        <p:txBody>
          <a:bodyPr wrap="square">
            <a:spAutoFit/>
          </a:bodyPr>
          <a:lstStyle/>
          <a:p>
            <a:r>
              <a:rPr lang="en-GB" sz="2400" dirty="0"/>
              <a:t>Three criteria</a:t>
            </a:r>
            <a:r>
              <a:rPr lang="en-GB" sz="2400" dirty="0" smtClean="0"/>
              <a:t>:</a:t>
            </a:r>
          </a:p>
          <a:p>
            <a:endParaRPr lang="en-GB" sz="2400" dirty="0"/>
          </a:p>
          <a:p>
            <a:r>
              <a:rPr lang="en-GB" sz="2400" dirty="0"/>
              <a:t>1) the "cause" and the "effect" are related</a:t>
            </a:r>
          </a:p>
          <a:p>
            <a:r>
              <a:rPr lang="en-GB" sz="2400" dirty="0"/>
              <a:t>2) the "cause" precedes the "effect" in time </a:t>
            </a:r>
          </a:p>
          <a:p>
            <a:r>
              <a:rPr lang="en-GB" sz="2400" dirty="0"/>
              <a:t>3) there are no plausible alternative explanations for the observed effect</a:t>
            </a:r>
          </a:p>
        </p:txBody>
      </p:sp>
    </p:spTree>
    <p:extLst>
      <p:ext uri="{BB962C8B-B14F-4D97-AF65-F5344CB8AC3E}">
        <p14:creationId xmlns:p14="http://schemas.microsoft.com/office/powerpoint/2010/main" val="178730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7FF238-595C-4276-900B-8E197554EDD8}"/>
              </a:ext>
            </a:extLst>
          </p:cNvPr>
          <p:cNvSpPr>
            <a:spLocks noGrp="1"/>
          </p:cNvSpPr>
          <p:nvPr>
            <p:ph type="title"/>
          </p:nvPr>
        </p:nvSpPr>
        <p:spPr>
          <a:xfrm>
            <a:off x="1480524" y="539380"/>
            <a:ext cx="5979319" cy="601111"/>
          </a:xfrm>
        </p:spPr>
        <p:txBody>
          <a:bodyPr>
            <a:normAutofit fontScale="90000"/>
          </a:bodyPr>
          <a:lstStyle/>
          <a:p>
            <a:r>
              <a:rPr lang="en-GB" u="sng" dirty="0"/>
              <a:t>Causality</a:t>
            </a:r>
          </a:p>
        </p:txBody>
      </p:sp>
      <p:sp>
        <p:nvSpPr>
          <p:cNvPr id="4" name="Rectangle 3">
            <a:extLst>
              <a:ext uri="{FF2B5EF4-FFF2-40B4-BE49-F238E27FC236}">
                <a16:creationId xmlns:a16="http://schemas.microsoft.com/office/drawing/2014/main" xmlns="" id="{4A40810A-7B33-4E04-BF5F-B497F0DFB331}"/>
              </a:ext>
            </a:extLst>
          </p:cNvPr>
          <p:cNvSpPr/>
          <p:nvPr/>
        </p:nvSpPr>
        <p:spPr>
          <a:xfrm>
            <a:off x="1550194" y="3094060"/>
            <a:ext cx="5909649" cy="1374259"/>
          </a:xfrm>
          <a:prstGeom prst="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rtlCol="0" anchor="ctr"/>
          <a:lstStyle/>
          <a:p>
            <a:pPr algn="ctr" defTabSz="257175">
              <a:defRPr/>
            </a:pPr>
            <a:endParaRPr lang="en-US" sz="1013" kern="0">
              <a:latin typeface="Calibri"/>
            </a:endParaRPr>
          </a:p>
        </p:txBody>
      </p:sp>
      <p:sp>
        <p:nvSpPr>
          <p:cNvPr id="5" name="Rectangle 15">
            <a:extLst>
              <a:ext uri="{FF2B5EF4-FFF2-40B4-BE49-F238E27FC236}">
                <a16:creationId xmlns:a16="http://schemas.microsoft.com/office/drawing/2014/main" xmlns="" id="{F94D0828-0597-436B-9BF5-6CF6EDC5CCAA}"/>
              </a:ext>
            </a:extLst>
          </p:cNvPr>
          <p:cNvSpPr>
            <a:spLocks/>
          </p:cNvSpPr>
          <p:nvPr/>
        </p:nvSpPr>
        <p:spPr bwMode="auto">
          <a:xfrm>
            <a:off x="1587863" y="2238504"/>
            <a:ext cx="4833994" cy="360099"/>
          </a:xfrm>
          <a:prstGeom prst="rect">
            <a:avLst/>
          </a:prstGeom>
          <a:noFill/>
          <a:ln w="9525" cap="flat">
            <a:noFill/>
            <a:miter lim="800000"/>
            <a:headEnd type="none" w="med" len="med"/>
            <a:tailEnd type="none" w="med" len="med"/>
          </a:ln>
        </p:spPr>
        <p:txBody>
          <a:bodyPr wrap="square" lIns="0" tIns="0" rIns="22859" bIns="0">
            <a:prstTxWarp prst="textNoShape">
              <a:avLst/>
            </a:prstTxWarp>
            <a:spAutoFit/>
          </a:bodyPr>
          <a:lstStyle/>
          <a:p>
            <a:pPr marL="215206" indent="-192881" fontAlgn="base">
              <a:lnSpc>
                <a:spcPct val="130000"/>
              </a:lnSpc>
              <a:spcBef>
                <a:spcPts val="788"/>
              </a:spcBef>
              <a:spcAft>
                <a:spcPct val="0"/>
              </a:spcAft>
              <a:defRPr/>
            </a:pPr>
            <a:r>
              <a:rPr lang="en-US" i="1" dirty="0">
                <a:ea typeface="Arial" charset="0"/>
                <a:cs typeface="Arial" charset="0"/>
                <a:sym typeface="Arial" charset="0"/>
              </a:rPr>
              <a:t>Considerations for research:</a:t>
            </a:r>
          </a:p>
        </p:txBody>
      </p:sp>
      <p:sp>
        <p:nvSpPr>
          <p:cNvPr id="6" name="Rectangle 16">
            <a:extLst>
              <a:ext uri="{FF2B5EF4-FFF2-40B4-BE49-F238E27FC236}">
                <a16:creationId xmlns:a16="http://schemas.microsoft.com/office/drawing/2014/main" xmlns="" id="{7E0BCFAF-AB39-4E41-AC8E-792C99A3994A}"/>
              </a:ext>
            </a:extLst>
          </p:cNvPr>
          <p:cNvSpPr>
            <a:spLocks/>
          </p:cNvSpPr>
          <p:nvPr/>
        </p:nvSpPr>
        <p:spPr bwMode="auto">
          <a:xfrm>
            <a:off x="1594832" y="2587786"/>
            <a:ext cx="5890043" cy="1763303"/>
          </a:xfrm>
          <a:prstGeom prst="wedgeRectCallout">
            <a:avLst>
              <a:gd name="adj1" fmla="val -18857"/>
              <a:gd name="adj2" fmla="val 48505"/>
            </a:avLst>
          </a:prstGeom>
          <a:noFill/>
          <a:ln w="9525" cap="flat">
            <a:noFill/>
            <a:miter lim="800000"/>
            <a:headEnd type="none" w="med" len="med"/>
            <a:tailEnd type="none" w="med" len="med"/>
          </a:ln>
        </p:spPr>
        <p:txBody>
          <a:bodyPr wrap="square" lIns="0" tIns="0" rIns="22859" bIns="0" anchor="ctr">
            <a:prstTxWarp prst="textNoShape">
              <a:avLst/>
            </a:prstTxWarp>
            <a:spAutoFit/>
          </a:bodyPr>
          <a:lstStyle/>
          <a:p>
            <a:pPr marL="279500" indent="-257175" fontAlgn="base">
              <a:lnSpc>
                <a:spcPct val="150000"/>
              </a:lnSpc>
              <a:spcBef>
                <a:spcPct val="0"/>
              </a:spcBef>
              <a:spcAft>
                <a:spcPts val="338"/>
              </a:spcAft>
              <a:buFont typeface="+mj-lt"/>
              <a:buAutoNum type="arabicPeriod"/>
              <a:defRPr/>
            </a:pPr>
            <a:r>
              <a:rPr lang="en-US" sz="1350" dirty="0">
                <a:ea typeface="ヒラギノ角ゴ ProN W3" charset="-128"/>
                <a:cs typeface="ヒラギノ角ゴ ProN W3" charset="-128"/>
                <a:sym typeface="Arial" charset="0"/>
              </a:rPr>
              <a:t>Are the "cause" and the "effect” related: effect size</a:t>
            </a:r>
          </a:p>
          <a:p>
            <a:pPr marL="22325" fontAlgn="base">
              <a:lnSpc>
                <a:spcPct val="150000"/>
              </a:lnSpc>
              <a:spcBef>
                <a:spcPct val="0"/>
              </a:spcBef>
              <a:spcAft>
                <a:spcPts val="338"/>
              </a:spcAft>
              <a:defRPr/>
            </a:pPr>
            <a:endParaRPr lang="en-US" sz="1350" dirty="0">
              <a:ea typeface="ヒラギノ角ゴ ProN W3" charset="-128"/>
              <a:cs typeface="ヒラギノ角ゴ ProN W3" charset="-128"/>
              <a:sym typeface="Arial" charset="0"/>
            </a:endParaRPr>
          </a:p>
          <a:p>
            <a:pPr marL="279500" indent="-257175" fontAlgn="base">
              <a:lnSpc>
                <a:spcPct val="150000"/>
              </a:lnSpc>
              <a:spcBef>
                <a:spcPct val="0"/>
              </a:spcBef>
              <a:spcAft>
                <a:spcPts val="1013"/>
              </a:spcAft>
              <a:buFont typeface="+mj-lt"/>
              <a:buAutoNum type="arabicPeriod"/>
              <a:defRPr/>
            </a:pPr>
            <a:r>
              <a:rPr lang="en-US" sz="1350" dirty="0">
                <a:ea typeface="ヒラギノ角ゴ ProN W3" charset="-128"/>
                <a:cs typeface="ヒラギノ角ゴ ProN W3" charset="-128"/>
                <a:sym typeface="Arial" charset="0"/>
              </a:rPr>
              <a:t>Does the "cause" precedes the "effect" in time: before and after measurement </a:t>
            </a:r>
          </a:p>
          <a:p>
            <a:pPr marL="279500" indent="-257175" fontAlgn="base">
              <a:lnSpc>
                <a:spcPct val="150000"/>
              </a:lnSpc>
              <a:spcBef>
                <a:spcPct val="0"/>
              </a:spcBef>
              <a:spcAft>
                <a:spcPts val="1013"/>
              </a:spcAft>
              <a:buFont typeface="+mj-lt"/>
              <a:buAutoNum type="arabicPeriod"/>
              <a:defRPr/>
            </a:pPr>
            <a:r>
              <a:rPr lang="en-US" sz="1350" dirty="0">
                <a:ea typeface="ヒラギノ角ゴ ProN W3" charset="-128"/>
                <a:cs typeface="ヒラギノ角ゴ ProN W3" charset="-128"/>
                <a:sym typeface="Arial" charset="0"/>
              </a:rPr>
              <a:t>Are there no plausible alternative explanations for the observed effect: randomization, control group</a:t>
            </a:r>
            <a:endParaRPr lang="en-US" sz="1350" dirty="0">
              <a:ea typeface="Arial" charset="0"/>
              <a:cs typeface="Arial" charset="0"/>
              <a:sym typeface="Arial" charset="0"/>
            </a:endParaRPr>
          </a:p>
        </p:txBody>
      </p:sp>
      <p:sp>
        <p:nvSpPr>
          <p:cNvPr id="7" name="TextBox 6">
            <a:extLst>
              <a:ext uri="{FF2B5EF4-FFF2-40B4-BE49-F238E27FC236}">
                <a16:creationId xmlns:a16="http://schemas.microsoft.com/office/drawing/2014/main" xmlns="" id="{DA6FDD39-D970-4FA8-91A9-41FC22853110}"/>
              </a:ext>
            </a:extLst>
          </p:cNvPr>
          <p:cNvSpPr txBox="1"/>
          <p:nvPr/>
        </p:nvSpPr>
        <p:spPr>
          <a:xfrm>
            <a:off x="3253229" y="3094059"/>
            <a:ext cx="2503580" cy="265457"/>
          </a:xfrm>
          <a:prstGeom prst="rect">
            <a:avLst/>
          </a:prstGeom>
          <a:noFill/>
        </p:spPr>
        <p:txBody>
          <a:bodyPr wrap="square" rtlCol="0">
            <a:spAutoFit/>
          </a:bodyPr>
          <a:lstStyle/>
          <a:p>
            <a:pPr algn="ctr" defTabSz="257175">
              <a:defRPr/>
            </a:pPr>
            <a:r>
              <a:rPr lang="en-US" sz="1125" kern="0" dirty="0"/>
              <a:t>INTERNAL VALIDITY</a:t>
            </a:r>
          </a:p>
        </p:txBody>
      </p:sp>
    </p:spTree>
    <p:extLst>
      <p:ext uri="{BB962C8B-B14F-4D97-AF65-F5344CB8AC3E}">
        <p14:creationId xmlns:p14="http://schemas.microsoft.com/office/powerpoint/2010/main" val="30216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EF3227-5599-477F-83CB-AD8266635485}"/>
              </a:ext>
            </a:extLst>
          </p:cNvPr>
          <p:cNvSpPr>
            <a:spLocks noGrp="1"/>
          </p:cNvSpPr>
          <p:nvPr>
            <p:ph type="title"/>
          </p:nvPr>
        </p:nvSpPr>
        <p:spPr/>
        <p:txBody>
          <a:bodyPr/>
          <a:lstStyle/>
          <a:p>
            <a:r>
              <a:rPr lang="en-GB" u="sng" dirty="0"/>
              <a:t>Internal validity</a:t>
            </a:r>
          </a:p>
        </p:txBody>
      </p:sp>
      <p:sp>
        <p:nvSpPr>
          <p:cNvPr id="3" name="Content Placeholder 2">
            <a:extLst>
              <a:ext uri="{FF2B5EF4-FFF2-40B4-BE49-F238E27FC236}">
                <a16:creationId xmlns:a16="http://schemas.microsoft.com/office/drawing/2014/main" xmlns="" id="{BE37A11E-39D3-4132-BEE6-BB75EA28BFEB}"/>
              </a:ext>
            </a:extLst>
          </p:cNvPr>
          <p:cNvSpPr>
            <a:spLocks noGrp="1"/>
          </p:cNvSpPr>
          <p:nvPr>
            <p:ph idx="1"/>
          </p:nvPr>
        </p:nvSpPr>
        <p:spPr>
          <a:xfrm>
            <a:off x="1582342" y="2451200"/>
            <a:ext cx="5979319" cy="1079318"/>
          </a:xfrm>
        </p:spPr>
        <p:txBody>
          <a:bodyPr>
            <a:normAutofit fontScale="62500" lnSpcReduction="20000"/>
          </a:bodyPr>
          <a:lstStyle/>
          <a:p>
            <a:pPr marL="0" indent="0">
              <a:buNone/>
            </a:pPr>
            <a:r>
              <a:rPr lang="en-GB" dirty="0"/>
              <a:t>Internal validity = indicates to what extent the results of the research may be biased and is thus a comment on the degree to which alternative explanations for the outcome found are possible (confounding).</a:t>
            </a:r>
          </a:p>
          <a:p>
            <a:endParaRPr lang="en-GB" dirty="0"/>
          </a:p>
        </p:txBody>
      </p:sp>
    </p:spTree>
    <p:extLst>
      <p:ext uri="{BB962C8B-B14F-4D97-AF65-F5344CB8AC3E}">
        <p14:creationId xmlns:p14="http://schemas.microsoft.com/office/powerpoint/2010/main" val="1879595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212BD9-0275-4F9C-94C1-0388A1DCB779}"/>
              </a:ext>
            </a:extLst>
          </p:cNvPr>
          <p:cNvSpPr>
            <a:spLocks noGrp="1"/>
          </p:cNvSpPr>
          <p:nvPr>
            <p:ph type="title"/>
          </p:nvPr>
        </p:nvSpPr>
        <p:spPr/>
        <p:txBody>
          <a:bodyPr/>
          <a:lstStyle/>
          <a:p>
            <a:r>
              <a:rPr lang="en-GB" u="sng" dirty="0"/>
              <a:t>Methodological pitfalls</a:t>
            </a:r>
          </a:p>
        </p:txBody>
      </p:sp>
      <p:sp>
        <p:nvSpPr>
          <p:cNvPr id="4" name="Rectangle 15">
            <a:extLst>
              <a:ext uri="{FF2B5EF4-FFF2-40B4-BE49-F238E27FC236}">
                <a16:creationId xmlns:a16="http://schemas.microsoft.com/office/drawing/2014/main" xmlns="" id="{DD21EB9F-7ADC-40E3-8704-F40930EEEFD6}"/>
              </a:ext>
            </a:extLst>
          </p:cNvPr>
          <p:cNvSpPr>
            <a:spLocks/>
          </p:cNvSpPr>
          <p:nvPr/>
        </p:nvSpPr>
        <p:spPr bwMode="auto">
          <a:xfrm>
            <a:off x="1557337" y="2589610"/>
            <a:ext cx="6102419" cy="2141415"/>
          </a:xfrm>
          <a:prstGeom prst="rect">
            <a:avLst/>
          </a:prstGeom>
          <a:noFill/>
          <a:ln w="9525" cap="flat">
            <a:noFill/>
            <a:miter lim="800000"/>
            <a:headEnd type="none" w="med" len="med"/>
            <a:tailEnd type="none" w="med" len="med"/>
          </a:ln>
        </p:spPr>
        <p:txBody>
          <a:bodyPr lIns="0" tIns="0" rIns="22859" bIns="0">
            <a:prstTxWarp prst="textNoShape">
              <a:avLst/>
            </a:prstTxWarp>
          </a:bodyPr>
          <a:lstStyle/>
          <a:p>
            <a:pPr marL="279500" indent="-257175" fontAlgn="base">
              <a:lnSpc>
                <a:spcPct val="130000"/>
              </a:lnSpc>
              <a:spcBef>
                <a:spcPts val="788"/>
              </a:spcBef>
              <a:spcAft>
                <a:spcPct val="0"/>
              </a:spcAft>
              <a:buSzPct val="120000"/>
              <a:buFont typeface="Arial" panose="020B0604020202020204" pitchFamily="34" charset="0"/>
              <a:buChar char="•"/>
              <a:defRPr/>
            </a:pPr>
            <a:r>
              <a:rPr lang="en-US" sz="3200" dirty="0">
                <a:ea typeface="Arial" charset="0"/>
                <a:cs typeface="Arial" charset="0"/>
                <a:sym typeface="Arial" charset="0"/>
              </a:rPr>
              <a:t>  Bias</a:t>
            </a:r>
          </a:p>
          <a:p>
            <a:pPr marL="279500" indent="-257175" fontAlgn="base">
              <a:lnSpc>
                <a:spcPct val="130000"/>
              </a:lnSpc>
              <a:spcBef>
                <a:spcPts val="788"/>
              </a:spcBef>
              <a:spcAft>
                <a:spcPct val="0"/>
              </a:spcAft>
              <a:buSzPct val="120000"/>
              <a:buFont typeface="Arial" panose="020B0604020202020204" pitchFamily="34" charset="0"/>
              <a:buChar char="•"/>
              <a:defRPr/>
            </a:pPr>
            <a:r>
              <a:rPr lang="en-US" sz="3200" dirty="0">
                <a:ea typeface="Arial" charset="0"/>
                <a:cs typeface="Arial" charset="0"/>
                <a:sym typeface="Arial" charset="0"/>
              </a:rPr>
              <a:t>  Confounding</a:t>
            </a:r>
          </a:p>
          <a:p>
            <a:pPr marL="279500" indent="-257175" fontAlgn="base">
              <a:lnSpc>
                <a:spcPct val="130000"/>
              </a:lnSpc>
              <a:spcBef>
                <a:spcPts val="788"/>
              </a:spcBef>
              <a:spcAft>
                <a:spcPct val="0"/>
              </a:spcAft>
              <a:buSzPct val="120000"/>
              <a:buFont typeface="Arial" panose="020B0604020202020204" pitchFamily="34" charset="0"/>
              <a:buChar char="•"/>
              <a:defRPr/>
            </a:pPr>
            <a:r>
              <a:rPr lang="en-US" sz="3200" dirty="0">
                <a:ea typeface="Arial" charset="0"/>
                <a:cs typeface="Arial" charset="0"/>
                <a:sym typeface="Arial" charset="0"/>
              </a:rPr>
              <a:t>  Reverse Causation</a:t>
            </a:r>
          </a:p>
        </p:txBody>
      </p:sp>
    </p:spTree>
    <p:extLst>
      <p:ext uri="{BB962C8B-B14F-4D97-AF65-F5344CB8AC3E}">
        <p14:creationId xmlns:p14="http://schemas.microsoft.com/office/powerpoint/2010/main" val="880936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733579-E9A1-4EA5-8579-947B444BE249}"/>
              </a:ext>
            </a:extLst>
          </p:cNvPr>
          <p:cNvSpPr>
            <a:spLocks noGrp="1"/>
          </p:cNvSpPr>
          <p:nvPr>
            <p:ph type="title"/>
          </p:nvPr>
        </p:nvSpPr>
        <p:spPr/>
        <p:txBody>
          <a:bodyPr/>
          <a:lstStyle/>
          <a:p>
            <a:r>
              <a:rPr lang="en-GB" u="sng" dirty="0"/>
              <a:t>Research design: 4 elements</a:t>
            </a:r>
          </a:p>
        </p:txBody>
      </p:sp>
      <p:sp>
        <p:nvSpPr>
          <p:cNvPr id="4" name="Rectangle 3">
            <a:extLst>
              <a:ext uri="{FF2B5EF4-FFF2-40B4-BE49-F238E27FC236}">
                <a16:creationId xmlns:a16="http://schemas.microsoft.com/office/drawing/2014/main" xmlns="" id="{49797FD8-41E9-4244-BF2F-79D13CC07FF9}"/>
              </a:ext>
            </a:extLst>
          </p:cNvPr>
          <p:cNvSpPr/>
          <p:nvPr/>
        </p:nvSpPr>
        <p:spPr>
          <a:xfrm>
            <a:off x="1261768" y="2250549"/>
            <a:ext cx="6620464" cy="2308324"/>
          </a:xfrm>
          <a:prstGeom prst="rect">
            <a:avLst/>
          </a:prstGeom>
        </p:spPr>
        <p:txBody>
          <a:bodyPr wrap="square">
            <a:spAutoFit/>
          </a:bodyPr>
          <a:lstStyle/>
          <a:p>
            <a:pPr marL="160735" indent="-160735">
              <a:buFont typeface="Arial" panose="020B0604020202020204" pitchFamily="34" charset="0"/>
              <a:buChar char="•"/>
            </a:pPr>
            <a:r>
              <a:rPr lang="en-GB" sz="3600" dirty="0"/>
              <a:t>Randomization</a:t>
            </a:r>
          </a:p>
          <a:p>
            <a:pPr marL="160735" indent="-160735">
              <a:buFont typeface="Arial" panose="020B0604020202020204" pitchFamily="34" charset="0"/>
              <a:buChar char="•"/>
            </a:pPr>
            <a:r>
              <a:rPr lang="en-GB" sz="3600" dirty="0"/>
              <a:t>Comparison</a:t>
            </a:r>
          </a:p>
          <a:p>
            <a:pPr marL="160735" indent="-160735">
              <a:buFont typeface="Arial" panose="020B0604020202020204" pitchFamily="34" charset="0"/>
              <a:buChar char="•"/>
            </a:pPr>
            <a:r>
              <a:rPr lang="en-GB" sz="3600" dirty="0"/>
              <a:t>Before vs after</a:t>
            </a:r>
          </a:p>
          <a:p>
            <a:pPr marL="160735" indent="-160735">
              <a:buFont typeface="Arial" panose="020B0604020202020204" pitchFamily="34" charset="0"/>
              <a:buChar char="•"/>
            </a:pPr>
            <a:r>
              <a:rPr lang="en-GB" sz="3600" dirty="0"/>
              <a:t>Prospective vs retrospective</a:t>
            </a:r>
          </a:p>
        </p:txBody>
      </p:sp>
    </p:spTree>
    <p:extLst>
      <p:ext uri="{BB962C8B-B14F-4D97-AF65-F5344CB8AC3E}">
        <p14:creationId xmlns:p14="http://schemas.microsoft.com/office/powerpoint/2010/main" val="1924666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DACAE9-DB25-4E93-805F-76A4717B4505}"/>
              </a:ext>
            </a:extLst>
          </p:cNvPr>
          <p:cNvSpPr>
            <a:spLocks noGrp="1"/>
          </p:cNvSpPr>
          <p:nvPr>
            <p:ph type="title"/>
          </p:nvPr>
        </p:nvSpPr>
        <p:spPr/>
        <p:txBody>
          <a:bodyPr/>
          <a:lstStyle/>
          <a:p>
            <a:r>
              <a:rPr lang="en-GB" u="sng" dirty="0"/>
              <a:t>CBA: controlled before-after study</a:t>
            </a:r>
          </a:p>
        </p:txBody>
      </p:sp>
      <p:sp>
        <p:nvSpPr>
          <p:cNvPr id="3" name="Content Placeholder 2">
            <a:extLst>
              <a:ext uri="{FF2B5EF4-FFF2-40B4-BE49-F238E27FC236}">
                <a16:creationId xmlns:a16="http://schemas.microsoft.com/office/drawing/2014/main" xmlns="" id="{7C765DC4-C1D5-4FFF-9B54-32902B20F352}"/>
              </a:ext>
            </a:extLst>
          </p:cNvPr>
          <p:cNvSpPr>
            <a:spLocks noGrp="1"/>
          </p:cNvSpPr>
          <p:nvPr>
            <p:ph idx="1"/>
          </p:nvPr>
        </p:nvSpPr>
        <p:spPr>
          <a:xfrm>
            <a:off x="251791" y="2527103"/>
            <a:ext cx="8892209" cy="2389454"/>
          </a:xfrm>
        </p:spPr>
        <p:txBody>
          <a:bodyPr>
            <a:noAutofit/>
          </a:bodyPr>
          <a:lstStyle/>
          <a:p>
            <a:pPr marL="0" indent="0">
              <a:buNone/>
            </a:pPr>
            <a:r>
              <a:rPr lang="en-GB" sz="2800" dirty="0"/>
              <a:t>In a controlled before-after study two or more groups are compared with each other, usually comprising one group in which an intervention is carried out (experimental group) and one group where no or an alternative intervention is conducted (control group).</a:t>
            </a:r>
          </a:p>
          <a:p>
            <a:endParaRPr lang="en-GB" sz="2800" dirty="0"/>
          </a:p>
        </p:txBody>
      </p:sp>
    </p:spTree>
    <p:extLst>
      <p:ext uri="{BB962C8B-B14F-4D97-AF65-F5344CB8AC3E}">
        <p14:creationId xmlns:p14="http://schemas.microsoft.com/office/powerpoint/2010/main" val="3249176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C591F9-7564-4C20-A392-628778A51535}"/>
              </a:ext>
            </a:extLst>
          </p:cNvPr>
          <p:cNvSpPr>
            <a:spLocks noGrp="1"/>
          </p:cNvSpPr>
          <p:nvPr>
            <p:ph type="title"/>
          </p:nvPr>
        </p:nvSpPr>
        <p:spPr>
          <a:xfrm>
            <a:off x="1550195" y="314093"/>
            <a:ext cx="6288380" cy="1355681"/>
          </a:xfrm>
        </p:spPr>
        <p:txBody>
          <a:bodyPr>
            <a:normAutofit fontScale="90000"/>
          </a:bodyPr>
          <a:lstStyle/>
          <a:p>
            <a:r>
              <a:rPr lang="en-GB" u="sng" dirty="0"/>
              <a:t>Better (but not always feasible): randomization</a:t>
            </a:r>
          </a:p>
        </p:txBody>
      </p:sp>
      <p:sp>
        <p:nvSpPr>
          <p:cNvPr id="3" name="Content Placeholder 2">
            <a:extLst>
              <a:ext uri="{FF2B5EF4-FFF2-40B4-BE49-F238E27FC236}">
                <a16:creationId xmlns:a16="http://schemas.microsoft.com/office/drawing/2014/main" xmlns="" id="{EF92480E-4A0C-4EEF-8959-79D91C753543}"/>
              </a:ext>
            </a:extLst>
          </p:cNvPr>
          <p:cNvSpPr>
            <a:spLocks noGrp="1"/>
          </p:cNvSpPr>
          <p:nvPr>
            <p:ph idx="1"/>
          </p:nvPr>
        </p:nvSpPr>
        <p:spPr>
          <a:xfrm>
            <a:off x="579585" y="2249557"/>
            <a:ext cx="8229600" cy="3917032"/>
          </a:xfrm>
        </p:spPr>
        <p:txBody>
          <a:bodyPr>
            <a:noAutofit/>
          </a:bodyPr>
          <a:lstStyle/>
          <a:p>
            <a:pPr marL="0" indent="0">
              <a:buNone/>
            </a:pPr>
            <a:r>
              <a:rPr lang="en-GB" sz="2400" dirty="0"/>
              <a:t>In the case of randomization, the groups compared with each other are selected entirely randomly, for example by drawing lots.  This means that each participant (or other unit such as a team, department or company) has an equal chance of being in the intervention or control group.  In this way, the influence of any distorting factors is spread over both groups so that these groups are as comparable as possible with each other with the exception of the intervention. </a:t>
            </a:r>
          </a:p>
        </p:txBody>
      </p:sp>
    </p:spTree>
    <p:extLst>
      <p:ext uri="{BB962C8B-B14F-4D97-AF65-F5344CB8AC3E}">
        <p14:creationId xmlns:p14="http://schemas.microsoft.com/office/powerpoint/2010/main" val="1987512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36E6E1-13BF-4115-8F43-1091BFEF8F3C}"/>
              </a:ext>
            </a:extLst>
          </p:cNvPr>
          <p:cNvSpPr>
            <a:spLocks noGrp="1"/>
          </p:cNvSpPr>
          <p:nvPr>
            <p:ph type="title"/>
          </p:nvPr>
        </p:nvSpPr>
        <p:spPr>
          <a:xfrm>
            <a:off x="1550195" y="1705571"/>
            <a:ext cx="5979319" cy="745629"/>
          </a:xfrm>
        </p:spPr>
        <p:txBody>
          <a:bodyPr>
            <a:normAutofit fontScale="90000"/>
          </a:bodyPr>
          <a:lstStyle/>
          <a:p>
            <a:r>
              <a:rPr lang="en-GB" u="sng" dirty="0"/>
              <a:t>Case study</a:t>
            </a:r>
          </a:p>
        </p:txBody>
      </p:sp>
      <p:sp>
        <p:nvSpPr>
          <p:cNvPr id="3" name="Content Placeholder 2">
            <a:extLst>
              <a:ext uri="{FF2B5EF4-FFF2-40B4-BE49-F238E27FC236}">
                <a16:creationId xmlns:a16="http://schemas.microsoft.com/office/drawing/2014/main" xmlns="" id="{DF004FE3-37A4-4BC6-972A-84A8941788A8}"/>
              </a:ext>
            </a:extLst>
          </p:cNvPr>
          <p:cNvSpPr>
            <a:spLocks noGrp="1"/>
          </p:cNvSpPr>
          <p:nvPr>
            <p:ph idx="1"/>
          </p:nvPr>
        </p:nvSpPr>
        <p:spPr>
          <a:xfrm>
            <a:off x="1550195" y="2527103"/>
            <a:ext cx="5979319" cy="901898"/>
          </a:xfrm>
        </p:spPr>
        <p:txBody>
          <a:bodyPr>
            <a:normAutofit fontScale="55000" lnSpcReduction="20000"/>
          </a:bodyPr>
          <a:lstStyle/>
          <a:p>
            <a:pPr marL="0" indent="0">
              <a:buNone/>
            </a:pPr>
            <a:r>
              <a:rPr lang="en-GB" dirty="0"/>
              <a:t>Study in which a large number (qualitative or quantitative) of aspects of a single case (organization or team) was investigated in depth over a long period within the case’s own context. </a:t>
            </a:r>
          </a:p>
          <a:p>
            <a:endParaRPr lang="en-GB" dirty="0"/>
          </a:p>
        </p:txBody>
      </p:sp>
    </p:spTree>
    <p:extLst>
      <p:ext uri="{BB962C8B-B14F-4D97-AF65-F5344CB8AC3E}">
        <p14:creationId xmlns:p14="http://schemas.microsoft.com/office/powerpoint/2010/main" val="574742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05F794-CDF3-4E48-A0E9-D5EFFBD4E119}"/>
              </a:ext>
            </a:extLst>
          </p:cNvPr>
          <p:cNvSpPr>
            <a:spLocks noGrp="1"/>
          </p:cNvSpPr>
          <p:nvPr>
            <p:ph type="title"/>
          </p:nvPr>
        </p:nvSpPr>
        <p:spPr/>
        <p:txBody>
          <a:bodyPr/>
          <a:lstStyle/>
          <a:p>
            <a:r>
              <a:rPr lang="en-GB" u="sng" dirty="0"/>
              <a:t>Experimental research</a:t>
            </a:r>
          </a:p>
        </p:txBody>
      </p:sp>
      <p:sp>
        <p:nvSpPr>
          <p:cNvPr id="3" name="Content Placeholder 2">
            <a:extLst>
              <a:ext uri="{FF2B5EF4-FFF2-40B4-BE49-F238E27FC236}">
                <a16:creationId xmlns:a16="http://schemas.microsoft.com/office/drawing/2014/main" xmlns="" id="{91192AE0-A07B-4555-9635-F84ADB1E1100}"/>
              </a:ext>
            </a:extLst>
          </p:cNvPr>
          <p:cNvSpPr>
            <a:spLocks noGrp="1"/>
          </p:cNvSpPr>
          <p:nvPr>
            <p:ph idx="1"/>
          </p:nvPr>
        </p:nvSpPr>
        <p:spPr>
          <a:xfrm>
            <a:off x="1550195" y="2394975"/>
            <a:ext cx="5979319" cy="2237780"/>
          </a:xfrm>
        </p:spPr>
        <p:txBody>
          <a:bodyPr>
            <a:normAutofit fontScale="70000" lnSpcReduction="20000"/>
          </a:bodyPr>
          <a:lstStyle/>
          <a:p>
            <a:pPr marL="0" indent="0">
              <a:buNone/>
            </a:pPr>
            <a:r>
              <a:rPr lang="en-GB" dirty="0"/>
              <a:t>Experimental research refers to studies where the researcher manipulates one (or more) variable and controls the other variable(s) to determine whether there is a causal relation between the manipulated variable and the outcome.</a:t>
            </a:r>
          </a:p>
          <a:p>
            <a:r>
              <a:rPr lang="en-GB" dirty="0"/>
              <a:t>‘True’ experiment: RCT </a:t>
            </a:r>
          </a:p>
          <a:p>
            <a:r>
              <a:rPr lang="en-GB" dirty="0"/>
              <a:t>‘Quasi’ experiment: CBA</a:t>
            </a:r>
          </a:p>
        </p:txBody>
      </p:sp>
    </p:spTree>
    <p:extLst>
      <p:ext uri="{BB962C8B-B14F-4D97-AF65-F5344CB8AC3E}">
        <p14:creationId xmlns:p14="http://schemas.microsoft.com/office/powerpoint/2010/main" val="3125935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272BA0-B85F-44B1-B6C0-57B1E6E98AD9}"/>
              </a:ext>
            </a:extLst>
          </p:cNvPr>
          <p:cNvSpPr>
            <a:spLocks noGrp="1"/>
          </p:cNvSpPr>
          <p:nvPr>
            <p:ph type="title"/>
          </p:nvPr>
        </p:nvSpPr>
        <p:spPr/>
        <p:txBody>
          <a:bodyPr/>
          <a:lstStyle/>
          <a:p>
            <a:r>
              <a:rPr lang="en-GB" dirty="0"/>
              <a:t>Observational research</a:t>
            </a:r>
          </a:p>
        </p:txBody>
      </p:sp>
      <p:sp>
        <p:nvSpPr>
          <p:cNvPr id="3" name="Content Placeholder 2">
            <a:extLst>
              <a:ext uri="{FF2B5EF4-FFF2-40B4-BE49-F238E27FC236}">
                <a16:creationId xmlns:a16="http://schemas.microsoft.com/office/drawing/2014/main" xmlns="" id="{C83F8A69-4127-4305-B4E2-05AAA8BD84D2}"/>
              </a:ext>
            </a:extLst>
          </p:cNvPr>
          <p:cNvSpPr>
            <a:spLocks noGrp="1"/>
          </p:cNvSpPr>
          <p:nvPr>
            <p:ph idx="1"/>
          </p:nvPr>
        </p:nvSpPr>
        <p:spPr/>
        <p:txBody>
          <a:bodyPr/>
          <a:lstStyle/>
          <a:p>
            <a:pPr marL="0" indent="0">
              <a:buNone/>
            </a:pPr>
            <a:r>
              <a:rPr lang="en-GB" dirty="0"/>
              <a:t>Observational research refers to studies where the researcher merely observes but does not intervene, with the intention of finding correlations among the observed data</a:t>
            </a:r>
          </a:p>
          <a:p>
            <a:r>
              <a:rPr lang="en-GB" dirty="0"/>
              <a:t>Natural experiment</a:t>
            </a:r>
          </a:p>
          <a:p>
            <a:r>
              <a:rPr lang="en-GB" dirty="0"/>
              <a:t>Cohort  / panel study</a:t>
            </a:r>
          </a:p>
          <a:p>
            <a:r>
              <a:rPr lang="en-GB" dirty="0"/>
              <a:t>Case-control study</a:t>
            </a:r>
          </a:p>
          <a:p>
            <a:pPr marL="0" indent="0">
              <a:buNone/>
            </a:pPr>
            <a:endParaRPr lang="en-GB" dirty="0"/>
          </a:p>
        </p:txBody>
      </p:sp>
    </p:spTree>
    <p:extLst>
      <p:ext uri="{BB962C8B-B14F-4D97-AF65-F5344CB8AC3E}">
        <p14:creationId xmlns:p14="http://schemas.microsoft.com/office/powerpoint/2010/main" val="1015264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A1AE44-6FA7-4557-9858-AC6778EF9B0F}"/>
              </a:ext>
            </a:extLst>
          </p:cNvPr>
          <p:cNvSpPr>
            <a:spLocks noGrp="1"/>
          </p:cNvSpPr>
          <p:nvPr>
            <p:ph type="title"/>
          </p:nvPr>
        </p:nvSpPr>
        <p:spPr>
          <a:xfrm>
            <a:off x="1550195" y="724909"/>
            <a:ext cx="5979319" cy="543584"/>
          </a:xfrm>
        </p:spPr>
        <p:txBody>
          <a:bodyPr>
            <a:normAutofit fontScale="90000"/>
          </a:bodyPr>
          <a:lstStyle/>
          <a:p>
            <a:r>
              <a:rPr lang="en-GB" u="sng" dirty="0"/>
              <a:t>Qualitative research</a:t>
            </a:r>
          </a:p>
        </p:txBody>
      </p:sp>
      <p:sp>
        <p:nvSpPr>
          <p:cNvPr id="3" name="Content Placeholder 2">
            <a:extLst>
              <a:ext uri="{FF2B5EF4-FFF2-40B4-BE49-F238E27FC236}">
                <a16:creationId xmlns:a16="http://schemas.microsoft.com/office/drawing/2014/main" xmlns="" id="{01CD8334-78B9-4425-84D6-293C977D4B05}"/>
              </a:ext>
            </a:extLst>
          </p:cNvPr>
          <p:cNvSpPr>
            <a:spLocks noGrp="1"/>
          </p:cNvSpPr>
          <p:nvPr>
            <p:ph idx="1"/>
          </p:nvPr>
        </p:nvSpPr>
        <p:spPr>
          <a:xfrm>
            <a:off x="768627" y="1785329"/>
            <a:ext cx="7065688" cy="3250497"/>
          </a:xfrm>
        </p:spPr>
        <p:txBody>
          <a:bodyPr>
            <a:noAutofit/>
          </a:bodyPr>
          <a:lstStyle/>
          <a:p>
            <a:pPr marL="0" indent="0">
              <a:buNone/>
            </a:pPr>
            <a:r>
              <a:rPr lang="en-GB" sz="1800" dirty="0"/>
              <a:t>Qualitative research explores and tries to understand people's beliefs, experiences, attitudes, behaviour and interactions. It generates non-numerical data. The best-known qualitative research-methods include in-depth interviews, focus groups, documentary analysis and participant observation. </a:t>
            </a:r>
          </a:p>
          <a:p>
            <a:pPr marL="0" indent="0">
              <a:buNone/>
            </a:pPr>
            <a:r>
              <a:rPr lang="en-GB" sz="1800" dirty="0"/>
              <a:t>Qualitative research includes:</a:t>
            </a:r>
          </a:p>
          <a:p>
            <a:r>
              <a:rPr lang="en-GB" sz="1800" dirty="0"/>
              <a:t>Case studies</a:t>
            </a:r>
          </a:p>
          <a:p>
            <a:r>
              <a:rPr lang="en-GB" sz="1800" dirty="0"/>
              <a:t>Ethnographic studies</a:t>
            </a:r>
          </a:p>
          <a:p>
            <a:r>
              <a:rPr lang="en-GB" sz="1800" dirty="0"/>
              <a:t>Field research</a:t>
            </a:r>
          </a:p>
          <a:p>
            <a:r>
              <a:rPr lang="en-GB" sz="1800" dirty="0"/>
              <a:t>Grounded theory approach </a:t>
            </a:r>
          </a:p>
        </p:txBody>
      </p:sp>
    </p:spTree>
    <p:extLst>
      <p:ext uri="{BB962C8B-B14F-4D97-AF65-F5344CB8AC3E}">
        <p14:creationId xmlns:p14="http://schemas.microsoft.com/office/powerpoint/2010/main" val="1799329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E40250-175B-43E0-9006-693E77C5392C}"/>
              </a:ext>
            </a:extLst>
          </p:cNvPr>
          <p:cNvSpPr>
            <a:spLocks noGrp="1"/>
          </p:cNvSpPr>
          <p:nvPr>
            <p:ph type="title"/>
          </p:nvPr>
        </p:nvSpPr>
        <p:spPr/>
        <p:txBody>
          <a:bodyPr/>
          <a:lstStyle/>
          <a:p>
            <a:r>
              <a:rPr lang="en-GB" u="sng" dirty="0"/>
              <a:t>Longitudinal research</a:t>
            </a:r>
          </a:p>
        </p:txBody>
      </p:sp>
      <p:sp>
        <p:nvSpPr>
          <p:cNvPr id="3" name="Content Placeholder 2">
            <a:extLst>
              <a:ext uri="{FF2B5EF4-FFF2-40B4-BE49-F238E27FC236}">
                <a16:creationId xmlns:a16="http://schemas.microsoft.com/office/drawing/2014/main" xmlns="" id="{28E4C876-5A89-43DB-BB15-F1A78DB9E877}"/>
              </a:ext>
            </a:extLst>
          </p:cNvPr>
          <p:cNvSpPr>
            <a:spLocks noGrp="1"/>
          </p:cNvSpPr>
          <p:nvPr>
            <p:ph idx="1"/>
          </p:nvPr>
        </p:nvSpPr>
        <p:spPr/>
        <p:txBody>
          <a:bodyPr>
            <a:normAutofit lnSpcReduction="10000"/>
          </a:bodyPr>
          <a:lstStyle/>
          <a:p>
            <a:pPr marL="0" indent="0">
              <a:buNone/>
            </a:pPr>
            <a:r>
              <a:rPr lang="en-GB" dirty="0"/>
              <a:t>A longitudinal study is an observational study that involves repeated observations (measurements) of the same variable(s) over long periods of time (sometimes years or even decades).</a:t>
            </a:r>
          </a:p>
          <a:p>
            <a:r>
              <a:rPr lang="en-GB" dirty="0"/>
              <a:t>Cohort  / panel study</a:t>
            </a:r>
          </a:p>
          <a:p>
            <a:r>
              <a:rPr lang="en-GB" dirty="0"/>
              <a:t>Repeated measures</a:t>
            </a:r>
          </a:p>
          <a:p>
            <a:r>
              <a:rPr lang="en-GB" dirty="0"/>
              <a:t>Times series</a:t>
            </a:r>
          </a:p>
        </p:txBody>
      </p:sp>
    </p:spTree>
    <p:extLst>
      <p:ext uri="{BB962C8B-B14F-4D97-AF65-F5344CB8AC3E}">
        <p14:creationId xmlns:p14="http://schemas.microsoft.com/office/powerpoint/2010/main" val="4741391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758DF1AE-F4D1-4081-8399-43F50FE1BF2D}"/>
              </a:ext>
            </a:extLst>
          </p:cNvPr>
          <p:cNvSpPr>
            <a:spLocks noGrp="1"/>
          </p:cNvSpPr>
          <p:nvPr>
            <p:ph type="title"/>
          </p:nvPr>
        </p:nvSpPr>
        <p:spPr>
          <a:xfrm>
            <a:off x="1550195" y="1592319"/>
            <a:ext cx="5979319" cy="745629"/>
          </a:xfrm>
        </p:spPr>
        <p:txBody>
          <a:bodyPr>
            <a:normAutofit fontScale="90000"/>
          </a:bodyPr>
          <a:lstStyle/>
          <a:p>
            <a:r>
              <a:rPr lang="en-GB" u="sng" dirty="0"/>
              <a:t>5 step approach</a:t>
            </a:r>
          </a:p>
        </p:txBody>
      </p:sp>
      <p:sp>
        <p:nvSpPr>
          <p:cNvPr id="5" name="Content Placeholder 4">
            <a:extLst>
              <a:ext uri="{FF2B5EF4-FFF2-40B4-BE49-F238E27FC236}">
                <a16:creationId xmlns:a16="http://schemas.microsoft.com/office/drawing/2014/main" xmlns="" id="{444F5A9C-709B-4EE6-A752-A6D555EB8617}"/>
              </a:ext>
            </a:extLst>
          </p:cNvPr>
          <p:cNvSpPr>
            <a:spLocks noGrp="1"/>
          </p:cNvSpPr>
          <p:nvPr>
            <p:ph idx="1"/>
          </p:nvPr>
        </p:nvSpPr>
        <p:spPr>
          <a:xfrm>
            <a:off x="1550195" y="2337949"/>
            <a:ext cx="5979319" cy="2237780"/>
          </a:xfrm>
        </p:spPr>
        <p:txBody>
          <a:bodyPr>
            <a:normAutofit fontScale="55000" lnSpcReduction="20000"/>
          </a:bodyPr>
          <a:lstStyle/>
          <a:p>
            <a:pPr marL="0" indent="0" algn="ctr">
              <a:buNone/>
            </a:pPr>
            <a:r>
              <a:rPr lang="en-GB" sz="2250" dirty="0" err="1"/>
              <a:t>EBMgt</a:t>
            </a:r>
            <a:r>
              <a:rPr lang="en-GB" sz="2250" dirty="0"/>
              <a:t> is a 5-step approach</a:t>
            </a:r>
          </a:p>
          <a:p>
            <a:endParaRPr lang="en-GB" dirty="0"/>
          </a:p>
          <a:p>
            <a:pPr marL="289322" indent="-289322">
              <a:buFont typeface="+mj-lt"/>
              <a:buAutoNum type="arabicPeriod"/>
            </a:pPr>
            <a:r>
              <a:rPr lang="en-GB" dirty="0"/>
              <a:t>Formulate an answerable question (PICOC)</a:t>
            </a:r>
          </a:p>
          <a:p>
            <a:pPr marL="289322" indent="-289322">
              <a:buFont typeface="+mj-lt"/>
              <a:buAutoNum type="arabicPeriod"/>
            </a:pPr>
            <a:r>
              <a:rPr lang="en-GB" dirty="0"/>
              <a:t>Search for the best available evidence</a:t>
            </a:r>
          </a:p>
          <a:p>
            <a:pPr marL="289322" indent="-289322">
              <a:buFont typeface="+mj-lt"/>
              <a:buAutoNum type="arabicPeriod"/>
            </a:pPr>
            <a:r>
              <a:rPr lang="en-GB" dirty="0"/>
              <a:t>Critically appraise the quality of the found evidence</a:t>
            </a:r>
          </a:p>
          <a:p>
            <a:pPr marL="289322" indent="-289322">
              <a:buFont typeface="+mj-lt"/>
              <a:buAutoNum type="arabicPeriod"/>
            </a:pPr>
            <a:r>
              <a:rPr lang="en-GB" dirty="0"/>
              <a:t>Integrate the evidence with managerial expertise and organizational concerns and apply</a:t>
            </a:r>
          </a:p>
          <a:p>
            <a:pPr marL="289322" indent="-289322">
              <a:buFont typeface="+mj-lt"/>
              <a:buAutoNum type="arabicPeriod"/>
            </a:pPr>
            <a:r>
              <a:rPr lang="en-GB" dirty="0"/>
              <a:t>Monitor and evaluate the results</a:t>
            </a:r>
          </a:p>
          <a:p>
            <a:endParaRPr lang="en-GB" dirty="0"/>
          </a:p>
        </p:txBody>
      </p:sp>
      <p:sp>
        <p:nvSpPr>
          <p:cNvPr id="2" name="Oval 1">
            <a:extLst>
              <a:ext uri="{FF2B5EF4-FFF2-40B4-BE49-F238E27FC236}">
                <a16:creationId xmlns:a16="http://schemas.microsoft.com/office/drawing/2014/main" xmlns="" id="{6C177E40-043D-4DF4-B52F-0076331D2726}"/>
              </a:ext>
            </a:extLst>
          </p:cNvPr>
          <p:cNvSpPr/>
          <p:nvPr/>
        </p:nvSpPr>
        <p:spPr>
          <a:xfrm>
            <a:off x="1550196" y="3429000"/>
            <a:ext cx="253439" cy="279590"/>
          </a:xfrm>
          <a:prstGeom prst="ellipse">
            <a:avLst/>
          </a:prstGeom>
          <a:noFill/>
          <a:ln w="317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Tree>
    <p:extLst>
      <p:ext uri="{BB962C8B-B14F-4D97-AF65-F5344CB8AC3E}">
        <p14:creationId xmlns:p14="http://schemas.microsoft.com/office/powerpoint/2010/main" val="10528391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3350A5-0848-4A63-BFAF-4434F16E97CC}"/>
              </a:ext>
            </a:extLst>
          </p:cNvPr>
          <p:cNvSpPr>
            <a:spLocks noGrp="1"/>
          </p:cNvSpPr>
          <p:nvPr>
            <p:ph type="title"/>
          </p:nvPr>
        </p:nvSpPr>
        <p:spPr/>
        <p:txBody>
          <a:bodyPr/>
          <a:lstStyle/>
          <a:p>
            <a:r>
              <a:rPr lang="en-GB" u="sng" dirty="0"/>
              <a:t>In general</a:t>
            </a:r>
          </a:p>
        </p:txBody>
      </p:sp>
      <p:sp>
        <p:nvSpPr>
          <p:cNvPr id="3" name="Content Placeholder 2">
            <a:extLst>
              <a:ext uri="{FF2B5EF4-FFF2-40B4-BE49-F238E27FC236}">
                <a16:creationId xmlns:a16="http://schemas.microsoft.com/office/drawing/2014/main" xmlns="" id="{63067038-9AC9-471D-BDE5-1EE0F4BBDBFC}"/>
              </a:ext>
            </a:extLst>
          </p:cNvPr>
          <p:cNvSpPr>
            <a:spLocks noGrp="1"/>
          </p:cNvSpPr>
          <p:nvPr>
            <p:ph idx="1"/>
          </p:nvPr>
        </p:nvSpPr>
        <p:spPr/>
        <p:txBody>
          <a:bodyPr>
            <a:normAutofit fontScale="85000" lnSpcReduction="10000"/>
          </a:bodyPr>
          <a:lstStyle/>
          <a:p>
            <a:r>
              <a:rPr lang="en-GB" dirty="0"/>
              <a:t>Don’t let yourself be taken in by scientific jargon and complex use of language. Good articles are written in plain English.</a:t>
            </a:r>
          </a:p>
          <a:p>
            <a:r>
              <a:rPr lang="en-GB" dirty="0"/>
              <a:t>Even authoritative journals with a high impact factor contain bad articles and vice versa.</a:t>
            </a:r>
          </a:p>
          <a:p>
            <a:r>
              <a:rPr lang="en-GB" dirty="0"/>
              <a:t>Focus on research question, study design and outcome.</a:t>
            </a:r>
          </a:p>
          <a:p>
            <a:r>
              <a:rPr lang="en-GB" dirty="0"/>
              <a:t>Don’t worry about statistics! </a:t>
            </a:r>
          </a:p>
          <a:p>
            <a:r>
              <a:rPr lang="en-GB" dirty="0"/>
              <a:t>Be critical. Always ask yourself: does this make sense?</a:t>
            </a:r>
          </a:p>
          <a:p>
            <a:pPr marL="0" indent="0">
              <a:buNone/>
            </a:pPr>
            <a:endParaRPr lang="en-GB" dirty="0"/>
          </a:p>
        </p:txBody>
      </p:sp>
    </p:spTree>
    <p:extLst>
      <p:ext uri="{BB962C8B-B14F-4D97-AF65-F5344CB8AC3E}">
        <p14:creationId xmlns:p14="http://schemas.microsoft.com/office/powerpoint/2010/main" val="1143743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B4859A-AE16-476B-811C-E813AC15C893}"/>
              </a:ext>
            </a:extLst>
          </p:cNvPr>
          <p:cNvSpPr>
            <a:spLocks noGrp="1"/>
          </p:cNvSpPr>
          <p:nvPr>
            <p:ph type="title"/>
          </p:nvPr>
        </p:nvSpPr>
        <p:spPr/>
        <p:txBody>
          <a:bodyPr/>
          <a:lstStyle/>
          <a:p>
            <a:r>
              <a:rPr lang="en-GB" u="sng" dirty="0"/>
              <a:t>Critical appraisal of studies</a:t>
            </a:r>
          </a:p>
        </p:txBody>
      </p:sp>
      <p:sp>
        <p:nvSpPr>
          <p:cNvPr id="3" name="Content Placeholder 2">
            <a:extLst>
              <a:ext uri="{FF2B5EF4-FFF2-40B4-BE49-F238E27FC236}">
                <a16:creationId xmlns:a16="http://schemas.microsoft.com/office/drawing/2014/main" xmlns="" id="{CEC5165D-E709-44A0-A673-DCE13BEBEC27}"/>
              </a:ext>
            </a:extLst>
          </p:cNvPr>
          <p:cNvSpPr>
            <a:spLocks noGrp="1"/>
          </p:cNvSpPr>
          <p:nvPr>
            <p:ph idx="1"/>
          </p:nvPr>
        </p:nvSpPr>
        <p:spPr/>
        <p:txBody>
          <a:bodyPr/>
          <a:lstStyle/>
          <a:p>
            <a:r>
              <a:rPr lang="en-GB" dirty="0"/>
              <a:t>Is the study design appropriate to the stated aims?</a:t>
            </a:r>
          </a:p>
          <a:p>
            <a:r>
              <a:rPr lang="en-GB" dirty="0"/>
              <a:t>Are the measurements likely to be valid and reliable?</a:t>
            </a:r>
          </a:p>
          <a:p>
            <a:r>
              <a:rPr lang="en-GB" dirty="0"/>
              <a:t>Was there a relevant effect size?</a:t>
            </a:r>
          </a:p>
          <a:p>
            <a:r>
              <a:rPr lang="en-GB" dirty="0"/>
              <a:t>Is the outcome (population, type of organization) generalizable to your situation?</a:t>
            </a:r>
          </a:p>
        </p:txBody>
      </p:sp>
    </p:spTree>
    <p:extLst>
      <p:ext uri="{BB962C8B-B14F-4D97-AF65-F5344CB8AC3E}">
        <p14:creationId xmlns:p14="http://schemas.microsoft.com/office/powerpoint/2010/main" val="7674011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449D78-CD92-4D83-8FAD-215FEA768709}"/>
              </a:ext>
            </a:extLst>
          </p:cNvPr>
          <p:cNvSpPr>
            <a:spLocks noGrp="1"/>
          </p:cNvSpPr>
          <p:nvPr>
            <p:ph type="title"/>
          </p:nvPr>
        </p:nvSpPr>
        <p:spPr>
          <a:xfrm>
            <a:off x="542925" y="1034842"/>
            <a:ext cx="7972425" cy="712746"/>
          </a:xfrm>
        </p:spPr>
        <p:txBody>
          <a:bodyPr>
            <a:normAutofit fontScale="90000"/>
          </a:bodyPr>
          <a:lstStyle/>
          <a:p>
            <a:r>
              <a:rPr lang="en-GB" u="sng" dirty="0"/>
              <a:t>Levels of internal validity</a:t>
            </a:r>
          </a:p>
        </p:txBody>
      </p:sp>
      <p:sp>
        <p:nvSpPr>
          <p:cNvPr id="3" name="Content Placeholder 2">
            <a:extLst>
              <a:ext uri="{FF2B5EF4-FFF2-40B4-BE49-F238E27FC236}">
                <a16:creationId xmlns:a16="http://schemas.microsoft.com/office/drawing/2014/main" xmlns="" id="{283C6D39-837C-4525-9215-CF4AE7E2CFE5}"/>
              </a:ext>
            </a:extLst>
          </p:cNvPr>
          <p:cNvSpPr>
            <a:spLocks noGrp="1"/>
          </p:cNvSpPr>
          <p:nvPr>
            <p:ph idx="1"/>
          </p:nvPr>
        </p:nvSpPr>
        <p:spPr>
          <a:xfrm>
            <a:off x="542925" y="1747588"/>
            <a:ext cx="7972425" cy="3270083"/>
          </a:xfrm>
        </p:spPr>
        <p:txBody>
          <a:bodyPr>
            <a:normAutofit fontScale="47500" lnSpcReduction="20000"/>
          </a:bodyPr>
          <a:lstStyle/>
          <a:p>
            <a:r>
              <a:rPr lang="en-GB" dirty="0"/>
              <a:t>Were there enough subjects in the study?</a:t>
            </a:r>
          </a:p>
          <a:p>
            <a:r>
              <a:rPr lang="en-GB" dirty="0"/>
              <a:t>Was a control group used?</a:t>
            </a:r>
          </a:p>
          <a:p>
            <a:r>
              <a:rPr lang="en-GB" dirty="0"/>
              <a:t>Were the subjects randomly assigned?		</a:t>
            </a:r>
          </a:p>
          <a:p>
            <a:r>
              <a:rPr lang="en-GB" dirty="0"/>
              <a:t>Was a pre-test used?</a:t>
            </a:r>
          </a:p>
          <a:p>
            <a:r>
              <a:rPr lang="en-GB" dirty="0"/>
              <a:t>Was the study started prior to the intervention or event?</a:t>
            </a:r>
          </a:p>
          <a:p>
            <a:r>
              <a:rPr lang="en-GB" dirty="0"/>
              <a:t>Was the outcome measured in an objective and reliable way?</a:t>
            </a:r>
          </a:p>
          <a:p>
            <a:endParaRPr lang="en-GB" dirty="0"/>
          </a:p>
          <a:p>
            <a:pPr marL="0" indent="0">
              <a:buNone/>
            </a:pPr>
            <a:r>
              <a:rPr lang="en-GB" dirty="0"/>
              <a:t>	6x yes 		= very high (A)</a:t>
            </a:r>
          </a:p>
          <a:p>
            <a:pPr marL="0" indent="0">
              <a:buNone/>
            </a:pPr>
            <a:r>
              <a:rPr lang="en-GB" dirty="0"/>
              <a:t>	5x yes 		= high (A)</a:t>
            </a:r>
          </a:p>
          <a:p>
            <a:pPr marL="0" indent="0">
              <a:buNone/>
            </a:pPr>
            <a:r>
              <a:rPr lang="en-GB" dirty="0"/>
              <a:t>	4-3x yes 	= limited (B)</a:t>
            </a:r>
          </a:p>
          <a:p>
            <a:pPr marL="0" indent="0">
              <a:buNone/>
            </a:pPr>
            <a:r>
              <a:rPr lang="en-GB" dirty="0"/>
              <a:t>	2x yes 		= low (C)</a:t>
            </a:r>
          </a:p>
          <a:p>
            <a:pPr marL="0" indent="0">
              <a:buNone/>
            </a:pPr>
            <a:r>
              <a:rPr lang="en-GB" dirty="0"/>
              <a:t>	1-0x yes  	= very low (D)</a:t>
            </a:r>
          </a:p>
        </p:txBody>
      </p:sp>
    </p:spTree>
    <p:extLst>
      <p:ext uri="{BB962C8B-B14F-4D97-AF65-F5344CB8AC3E}">
        <p14:creationId xmlns:p14="http://schemas.microsoft.com/office/powerpoint/2010/main" val="20718950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CAECCE-7B43-42C8-A741-03F10206A396}"/>
              </a:ext>
            </a:extLst>
          </p:cNvPr>
          <p:cNvSpPr>
            <a:spLocks noGrp="1"/>
          </p:cNvSpPr>
          <p:nvPr>
            <p:ph type="title"/>
          </p:nvPr>
        </p:nvSpPr>
        <p:spPr/>
        <p:txBody>
          <a:bodyPr/>
          <a:lstStyle/>
          <a:p>
            <a:r>
              <a:rPr lang="en-GB" u="sng" dirty="0"/>
              <a:t>Always ask yourself:</a:t>
            </a:r>
          </a:p>
        </p:txBody>
      </p:sp>
      <p:sp>
        <p:nvSpPr>
          <p:cNvPr id="3" name="Content Placeholder 2">
            <a:extLst>
              <a:ext uri="{FF2B5EF4-FFF2-40B4-BE49-F238E27FC236}">
                <a16:creationId xmlns:a16="http://schemas.microsoft.com/office/drawing/2014/main" xmlns="" id="{F949EBBD-B0DA-4622-AEAE-EE6477DF34C0}"/>
              </a:ext>
            </a:extLst>
          </p:cNvPr>
          <p:cNvSpPr>
            <a:spLocks noGrp="1"/>
          </p:cNvSpPr>
          <p:nvPr>
            <p:ph idx="1"/>
          </p:nvPr>
        </p:nvSpPr>
        <p:spPr>
          <a:xfrm>
            <a:off x="542925" y="2226469"/>
            <a:ext cx="7972425" cy="844592"/>
          </a:xfrm>
        </p:spPr>
        <p:txBody>
          <a:bodyPr>
            <a:normAutofit fontScale="85000" lnSpcReduction="20000"/>
          </a:bodyPr>
          <a:lstStyle/>
          <a:p>
            <a:r>
              <a:rPr lang="en-GB" dirty="0"/>
              <a:t>How did they measure that?</a:t>
            </a:r>
          </a:p>
          <a:p>
            <a:r>
              <a:rPr lang="en-GB" dirty="0"/>
              <a:t>Is that a reliable way to measure?</a:t>
            </a:r>
          </a:p>
          <a:p>
            <a:endParaRPr lang="en-GB" dirty="0"/>
          </a:p>
        </p:txBody>
      </p:sp>
      <p:sp>
        <p:nvSpPr>
          <p:cNvPr id="4" name="Title 1">
            <a:extLst>
              <a:ext uri="{FF2B5EF4-FFF2-40B4-BE49-F238E27FC236}">
                <a16:creationId xmlns:a16="http://schemas.microsoft.com/office/drawing/2014/main" xmlns="" id="{87EAC896-CEAA-49CB-96C4-D7E3765A5191}"/>
              </a:ext>
            </a:extLst>
          </p:cNvPr>
          <p:cNvSpPr txBox="1">
            <a:spLocks/>
          </p:cNvSpPr>
          <p:nvPr/>
        </p:nvSpPr>
        <p:spPr>
          <a:xfrm>
            <a:off x="585788" y="3172265"/>
            <a:ext cx="7972425"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u="sng" dirty="0"/>
              <a:t>Critical appraisal questionnaires</a:t>
            </a:r>
          </a:p>
        </p:txBody>
      </p:sp>
      <p:sp>
        <p:nvSpPr>
          <p:cNvPr id="5" name="Rectangle 4">
            <a:extLst>
              <a:ext uri="{FF2B5EF4-FFF2-40B4-BE49-F238E27FC236}">
                <a16:creationId xmlns:a16="http://schemas.microsoft.com/office/drawing/2014/main" xmlns="" id="{98D8D2C9-5971-4B12-A512-34111C4D845A}"/>
              </a:ext>
            </a:extLst>
          </p:cNvPr>
          <p:cNvSpPr/>
          <p:nvPr/>
        </p:nvSpPr>
        <p:spPr>
          <a:xfrm>
            <a:off x="790469" y="4166437"/>
            <a:ext cx="3500125" cy="461665"/>
          </a:xfrm>
          <a:prstGeom prst="rect">
            <a:avLst/>
          </a:prstGeom>
        </p:spPr>
        <p:txBody>
          <a:bodyPr wrap="none">
            <a:spAutoFit/>
          </a:bodyPr>
          <a:lstStyle/>
          <a:p>
            <a:r>
              <a:rPr lang="en-GB" sz="2400" dirty="0">
                <a:hlinkClick r:id="rId2"/>
              </a:rPr>
              <a:t>www.cebma.org/ebp-tools</a:t>
            </a:r>
            <a:r>
              <a:rPr lang="en-GB" sz="2400" dirty="0"/>
              <a:t> </a:t>
            </a:r>
          </a:p>
        </p:txBody>
      </p:sp>
    </p:spTree>
    <p:extLst>
      <p:ext uri="{BB962C8B-B14F-4D97-AF65-F5344CB8AC3E}">
        <p14:creationId xmlns:p14="http://schemas.microsoft.com/office/powerpoint/2010/main" val="8926515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schemas.microsoft.com/office/infopath/2007/PartnerControls"/>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961</TotalTime>
  <Words>1179</Words>
  <Application>Microsoft Macintosh PowerPoint</Application>
  <PresentationFormat>On-screen Show (4:3)</PresentationFormat>
  <Paragraphs>160</Paragraphs>
  <Slides>30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Calibri</vt:lpstr>
      <vt:lpstr>ＭＳ Ｐゴシック</vt:lpstr>
      <vt:lpstr>Myriad Pro</vt:lpstr>
      <vt:lpstr>ヒラギノ角ゴ ProN W3</vt:lpstr>
      <vt:lpstr>Arial</vt:lpstr>
      <vt:lpstr>20140311PresentationUWTSDTemplate</vt:lpstr>
      <vt:lpstr>Evidence Based Decisions</vt:lpstr>
      <vt:lpstr>Evidence</vt:lpstr>
      <vt:lpstr>However ...</vt:lpstr>
      <vt:lpstr>Evidence-based practice</vt:lpstr>
      <vt:lpstr>Evidence-based managers are:</vt:lpstr>
      <vt:lpstr>The 5 steps of EBP</vt:lpstr>
      <vt:lpstr>Asking the right question?</vt:lpstr>
      <vt:lpstr>Types of questions: non-effect</vt:lpstr>
      <vt:lpstr>The 5 steps of EBP</vt:lpstr>
      <vt:lpstr>4 sources of evidence</vt:lpstr>
      <vt:lpstr>Online research databases and sites</vt:lpstr>
      <vt:lpstr>PowerPoint Presentation</vt:lpstr>
      <vt:lpstr>Internal validity</vt:lpstr>
      <vt:lpstr>Causality</vt:lpstr>
      <vt:lpstr>Causality</vt:lpstr>
      <vt:lpstr>Internal validity</vt:lpstr>
      <vt:lpstr>Methodological pitfalls</vt:lpstr>
      <vt:lpstr>Research design: 4 elements</vt:lpstr>
      <vt:lpstr>CBA: controlled before-after study</vt:lpstr>
      <vt:lpstr>Better (but not always feasible): randomization</vt:lpstr>
      <vt:lpstr>Case study</vt:lpstr>
      <vt:lpstr>Experimental research</vt:lpstr>
      <vt:lpstr>Observational research</vt:lpstr>
      <vt:lpstr>Qualitative research</vt:lpstr>
      <vt:lpstr>Longitudinal research</vt:lpstr>
      <vt:lpstr>5 step approach</vt:lpstr>
      <vt:lpstr>In general</vt:lpstr>
      <vt:lpstr>Critical appraisal of studies</vt:lpstr>
      <vt:lpstr>Levels of internal validity</vt:lpstr>
      <vt:lpstr>Always ask yourself:</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Wood</cp:lastModifiedBy>
  <cp:revision>57</cp:revision>
  <cp:lastPrinted>2017-10-10T10:16:57Z</cp:lastPrinted>
  <dcterms:created xsi:type="dcterms:W3CDTF">2015-04-14T15:21:28Z</dcterms:created>
  <dcterms:modified xsi:type="dcterms:W3CDTF">2022-05-24T10:05:37Z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