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6" r:id="rId2"/>
    <p:sldId id="257" r:id="rId3"/>
    <p:sldId id="266" r:id="rId4"/>
    <p:sldId id="267" r:id="rId5"/>
    <p:sldId id="268" r:id="rId6"/>
    <p:sldId id="269" r:id="rId7"/>
    <p:sldId id="258" r:id="rId8"/>
    <p:sldId id="259" r:id="rId9"/>
    <p:sldId id="263" r:id="rId10"/>
    <p:sldId id="264" r:id="rId11"/>
    <p:sldId id="265" r:id="rId12"/>
    <p:sldId id="260" r:id="rId13"/>
    <p:sldId id="261" r:id="rId14"/>
    <p:sldId id="262" r:id="rId15"/>
    <p:sldId id="27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D3699D2-85B1-D552-AE68-57B99C075DBC}" v="46" dt="2026-05-14T12:40:33.972"/>
    <p1510:client id="{AD5B139F-8A5F-F95A-E41D-EA0A60F84CE3}" v="67" dt="2026-05-14T12:34:28.54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DB730BC-7E3F-4C20-AC48-043EE9406AC5}" type="doc">
      <dgm:prSet loTypeId="urn:microsoft.com/office/officeart/2005/8/layout/arrow4" loCatId="relationship" qsTypeId="urn:microsoft.com/office/officeart/2005/8/quickstyle/3d2" qsCatId="3D" csTypeId="urn:microsoft.com/office/officeart/2005/8/colors/accent0_3" csCatId="mainScheme" phldr="1"/>
      <dgm:spPr/>
      <dgm:t>
        <a:bodyPr/>
        <a:lstStyle/>
        <a:p>
          <a:endParaRPr lang="en-GB"/>
        </a:p>
      </dgm:t>
    </dgm:pt>
    <dgm:pt modelId="{86645904-534F-4AEA-BC7B-E2BD33FDC3F6}">
      <dgm:prSet phldrT="[Text]" custT="1"/>
      <dgm:spPr>
        <a:solidFill>
          <a:schemeClr val="bg1"/>
        </a:solidFill>
      </dgm:spPr>
      <dgm:t>
        <a:bodyPr/>
        <a:lstStyle/>
        <a:p>
          <a:r>
            <a:rPr lang="en-GB" sz="1800"/>
            <a:t>Advantages :</a:t>
          </a:r>
        </a:p>
        <a:p>
          <a:r>
            <a:rPr lang="en-GB" sz="1800"/>
            <a:t>Offers rich, real, respectful, original accounts</a:t>
          </a:r>
        </a:p>
        <a:p>
          <a:r>
            <a:rPr lang="en-GB" sz="1800"/>
            <a:t>Process of exploration – allows insight and interpretation from within self </a:t>
          </a:r>
        </a:p>
      </dgm:t>
    </dgm:pt>
    <dgm:pt modelId="{F9241686-0745-4580-A446-428A47C21480}" type="parTrans" cxnId="{74C92386-9D41-4E67-AF50-F5B15A801629}">
      <dgm:prSet/>
      <dgm:spPr/>
      <dgm:t>
        <a:bodyPr/>
        <a:lstStyle/>
        <a:p>
          <a:endParaRPr lang="en-GB"/>
        </a:p>
      </dgm:t>
    </dgm:pt>
    <dgm:pt modelId="{24461675-7DCD-4FE3-B76A-6B4B97EC6DA2}" type="sibTrans" cxnId="{74C92386-9D41-4E67-AF50-F5B15A801629}">
      <dgm:prSet/>
      <dgm:spPr/>
      <dgm:t>
        <a:bodyPr/>
        <a:lstStyle/>
        <a:p>
          <a:endParaRPr lang="en-GB"/>
        </a:p>
      </dgm:t>
    </dgm:pt>
    <dgm:pt modelId="{965266A8-0E68-478C-87B7-715F7A586B8B}">
      <dgm:prSet phldrT="[Text]" custT="1"/>
      <dgm:spPr>
        <a:solidFill>
          <a:schemeClr val="bg1"/>
        </a:solidFill>
      </dgm:spPr>
      <dgm:t>
        <a:bodyPr/>
        <a:lstStyle/>
        <a:p>
          <a:endParaRPr lang="en-GB" sz="1800"/>
        </a:p>
        <a:p>
          <a:endParaRPr lang="en-GB" sz="1800"/>
        </a:p>
        <a:p>
          <a:r>
            <a:rPr lang="en-GB" sz="1800"/>
            <a:t>Disadvantages:</a:t>
          </a:r>
        </a:p>
        <a:p>
          <a:r>
            <a:rPr lang="en-GB" sz="1800"/>
            <a:t>Due to individuality results can be:</a:t>
          </a:r>
        </a:p>
        <a:p>
          <a:r>
            <a:rPr lang="en-GB" sz="1800"/>
            <a:t>non-generalisable, too subjective, difficult to validate, ignores social and cultural contexts.</a:t>
          </a:r>
        </a:p>
        <a:p>
          <a:endParaRPr lang="en-GB" sz="1800"/>
        </a:p>
        <a:p>
          <a:endParaRPr lang="en-GB" sz="1400"/>
        </a:p>
      </dgm:t>
    </dgm:pt>
    <dgm:pt modelId="{E9F4146E-9519-452F-B521-C14D293E31C1}" type="parTrans" cxnId="{98D26B49-4525-4550-B0AB-E688FA9C8F63}">
      <dgm:prSet/>
      <dgm:spPr/>
      <dgm:t>
        <a:bodyPr/>
        <a:lstStyle/>
        <a:p>
          <a:endParaRPr lang="en-GB"/>
        </a:p>
      </dgm:t>
    </dgm:pt>
    <dgm:pt modelId="{4DACA590-B033-4D80-B318-16F03E2E9C60}" type="sibTrans" cxnId="{98D26B49-4525-4550-B0AB-E688FA9C8F63}">
      <dgm:prSet/>
      <dgm:spPr/>
      <dgm:t>
        <a:bodyPr/>
        <a:lstStyle/>
        <a:p>
          <a:endParaRPr lang="en-GB"/>
        </a:p>
      </dgm:t>
    </dgm:pt>
    <dgm:pt modelId="{EE7AFC1B-A280-4476-A02D-70C8F8EB3F7F}" type="pres">
      <dgm:prSet presAssocID="{3DB730BC-7E3F-4C20-AC48-043EE9406AC5}" presName="compositeShape" presStyleCnt="0">
        <dgm:presLayoutVars>
          <dgm:chMax val="2"/>
          <dgm:dir/>
          <dgm:resizeHandles val="exact"/>
        </dgm:presLayoutVars>
      </dgm:prSet>
      <dgm:spPr/>
    </dgm:pt>
    <dgm:pt modelId="{D23CFC84-0E2F-44FC-A226-C85C9B68F844}" type="pres">
      <dgm:prSet presAssocID="{86645904-534F-4AEA-BC7B-E2BD33FDC3F6}" presName="upArrow" presStyleLbl="node1" presStyleIdx="0" presStyleCnt="2"/>
      <dgm:spPr/>
    </dgm:pt>
    <dgm:pt modelId="{8F526047-D990-472D-862C-1B0E5BBC9380}" type="pres">
      <dgm:prSet presAssocID="{86645904-534F-4AEA-BC7B-E2BD33FDC3F6}" presName="upArrowText" presStyleLbl="revTx" presStyleIdx="0" presStyleCnt="2">
        <dgm:presLayoutVars>
          <dgm:chMax val="0"/>
          <dgm:bulletEnabled val="1"/>
        </dgm:presLayoutVars>
      </dgm:prSet>
      <dgm:spPr/>
    </dgm:pt>
    <dgm:pt modelId="{AE494DD5-82A2-424A-8867-CDD261CB6890}" type="pres">
      <dgm:prSet presAssocID="{965266A8-0E68-478C-87B7-715F7A586B8B}" presName="downArrow" presStyleLbl="node1" presStyleIdx="1" presStyleCnt="2"/>
      <dgm:spPr/>
    </dgm:pt>
    <dgm:pt modelId="{B7DD4A3A-C6C0-4205-8822-5D5500187AC8}" type="pres">
      <dgm:prSet presAssocID="{965266A8-0E68-478C-87B7-715F7A586B8B}" presName="downArrowText" presStyleLbl="revTx" presStyleIdx="1" presStyleCnt="2" custScaleY="96154">
        <dgm:presLayoutVars>
          <dgm:chMax val="0"/>
          <dgm:bulletEnabled val="1"/>
        </dgm:presLayoutVars>
      </dgm:prSet>
      <dgm:spPr/>
    </dgm:pt>
  </dgm:ptLst>
  <dgm:cxnLst>
    <dgm:cxn modelId="{98D26B49-4525-4550-B0AB-E688FA9C8F63}" srcId="{3DB730BC-7E3F-4C20-AC48-043EE9406AC5}" destId="{965266A8-0E68-478C-87B7-715F7A586B8B}" srcOrd="1" destOrd="0" parTransId="{E9F4146E-9519-452F-B521-C14D293E31C1}" sibTransId="{4DACA590-B033-4D80-B318-16F03E2E9C60}"/>
    <dgm:cxn modelId="{74C92386-9D41-4E67-AF50-F5B15A801629}" srcId="{3DB730BC-7E3F-4C20-AC48-043EE9406AC5}" destId="{86645904-534F-4AEA-BC7B-E2BD33FDC3F6}" srcOrd="0" destOrd="0" parTransId="{F9241686-0745-4580-A446-428A47C21480}" sibTransId="{24461675-7DCD-4FE3-B76A-6B4B97EC6DA2}"/>
    <dgm:cxn modelId="{D7A98293-1B67-44C1-9F50-D23685764D83}" type="presOf" srcId="{3DB730BC-7E3F-4C20-AC48-043EE9406AC5}" destId="{EE7AFC1B-A280-4476-A02D-70C8F8EB3F7F}" srcOrd="0" destOrd="0" presId="urn:microsoft.com/office/officeart/2005/8/layout/arrow4"/>
    <dgm:cxn modelId="{E65B0BC9-1750-4768-A9EE-14F6A6EBF821}" type="presOf" srcId="{86645904-534F-4AEA-BC7B-E2BD33FDC3F6}" destId="{8F526047-D990-472D-862C-1B0E5BBC9380}" srcOrd="0" destOrd="0" presId="urn:microsoft.com/office/officeart/2005/8/layout/arrow4"/>
    <dgm:cxn modelId="{A9BEB0EA-1665-489E-AB13-B6182E3D61DC}" type="presOf" srcId="{965266A8-0E68-478C-87B7-715F7A586B8B}" destId="{B7DD4A3A-C6C0-4205-8822-5D5500187AC8}" srcOrd="0" destOrd="0" presId="urn:microsoft.com/office/officeart/2005/8/layout/arrow4"/>
    <dgm:cxn modelId="{CE7ADA63-FA35-4012-9F31-892AB9E80EB9}" type="presParOf" srcId="{EE7AFC1B-A280-4476-A02D-70C8F8EB3F7F}" destId="{D23CFC84-0E2F-44FC-A226-C85C9B68F844}" srcOrd="0" destOrd="0" presId="urn:microsoft.com/office/officeart/2005/8/layout/arrow4"/>
    <dgm:cxn modelId="{61FB9267-460F-4901-8860-0C84874016A4}" type="presParOf" srcId="{EE7AFC1B-A280-4476-A02D-70C8F8EB3F7F}" destId="{8F526047-D990-472D-862C-1B0E5BBC9380}" srcOrd="1" destOrd="0" presId="urn:microsoft.com/office/officeart/2005/8/layout/arrow4"/>
    <dgm:cxn modelId="{3D2A889B-DE51-4546-AB0E-80D664C89AD6}" type="presParOf" srcId="{EE7AFC1B-A280-4476-A02D-70C8F8EB3F7F}" destId="{AE494DD5-82A2-424A-8867-CDD261CB6890}" srcOrd="2" destOrd="0" presId="urn:microsoft.com/office/officeart/2005/8/layout/arrow4"/>
    <dgm:cxn modelId="{B6836672-97B0-483F-9831-1E75B97C40F5}" type="presParOf" srcId="{EE7AFC1B-A280-4476-A02D-70C8F8EB3F7F}" destId="{B7DD4A3A-C6C0-4205-8822-5D5500187AC8}" srcOrd="3" destOrd="0" presId="urn:microsoft.com/office/officeart/2005/8/layout/arrow4"/>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525D39A-F5B3-44DC-9BF8-49C20DA754E2}" type="doc">
      <dgm:prSet loTypeId="urn:microsoft.com/office/officeart/2005/8/layout/pyramid2" loCatId="pyramid" qsTypeId="urn:microsoft.com/office/officeart/2005/8/quickstyle/3d3" qsCatId="3D" csTypeId="urn:microsoft.com/office/officeart/2005/8/colors/accent0_3" csCatId="mainScheme" phldr="1"/>
      <dgm:spPr/>
    </dgm:pt>
    <dgm:pt modelId="{384C1774-1B47-4216-8619-E70F0B7B06A8}">
      <dgm:prSet phldrT="[Text]"/>
      <dgm:spPr/>
      <dgm:t>
        <a:bodyPr/>
        <a:lstStyle/>
        <a:p>
          <a:r>
            <a:rPr lang="en-GB"/>
            <a:t>Familiarisation</a:t>
          </a:r>
        </a:p>
      </dgm:t>
    </dgm:pt>
    <dgm:pt modelId="{0B57893C-D41B-42FD-9687-A97C92640A46}" type="parTrans" cxnId="{AE01410F-E874-4DE5-BD0E-83C2EC6DCF4C}">
      <dgm:prSet/>
      <dgm:spPr/>
      <dgm:t>
        <a:bodyPr/>
        <a:lstStyle/>
        <a:p>
          <a:endParaRPr lang="en-GB"/>
        </a:p>
      </dgm:t>
    </dgm:pt>
    <dgm:pt modelId="{C053948D-F40B-4C2A-B042-267CFB2EAE48}" type="sibTrans" cxnId="{AE01410F-E874-4DE5-BD0E-83C2EC6DCF4C}">
      <dgm:prSet/>
      <dgm:spPr/>
      <dgm:t>
        <a:bodyPr/>
        <a:lstStyle/>
        <a:p>
          <a:endParaRPr lang="en-GB"/>
        </a:p>
      </dgm:t>
    </dgm:pt>
    <dgm:pt modelId="{97041FB0-9ABC-4EA1-A8AA-9888B51B4C4D}">
      <dgm:prSet phldrT="[Text]"/>
      <dgm:spPr/>
      <dgm:t>
        <a:bodyPr/>
        <a:lstStyle/>
        <a:p>
          <a:r>
            <a:rPr lang="en-GB"/>
            <a:t>Identify key words</a:t>
          </a:r>
        </a:p>
      </dgm:t>
    </dgm:pt>
    <dgm:pt modelId="{C9621FAE-5E37-4F53-8C48-52959FE6311B}" type="parTrans" cxnId="{8D63CA88-978B-49DC-BA11-92A9003EDD13}">
      <dgm:prSet/>
      <dgm:spPr/>
      <dgm:t>
        <a:bodyPr/>
        <a:lstStyle/>
        <a:p>
          <a:endParaRPr lang="en-GB"/>
        </a:p>
      </dgm:t>
    </dgm:pt>
    <dgm:pt modelId="{ADB5C070-1BA1-4D9F-88EF-438612ECAB36}" type="sibTrans" cxnId="{8D63CA88-978B-49DC-BA11-92A9003EDD13}">
      <dgm:prSet/>
      <dgm:spPr/>
      <dgm:t>
        <a:bodyPr/>
        <a:lstStyle/>
        <a:p>
          <a:endParaRPr lang="en-GB"/>
        </a:p>
      </dgm:t>
    </dgm:pt>
    <dgm:pt modelId="{B4A7B1F2-42B6-44EE-8FF3-EE6FB4E00421}">
      <dgm:prSet/>
      <dgm:spPr/>
      <dgm:t>
        <a:bodyPr/>
        <a:lstStyle/>
        <a:p>
          <a:r>
            <a:rPr lang="en-GB"/>
            <a:t>Coding</a:t>
          </a:r>
        </a:p>
      </dgm:t>
    </dgm:pt>
    <dgm:pt modelId="{CF0908C2-C83B-4302-855F-2A0DB41E5045}" type="parTrans" cxnId="{413B2181-9133-48F8-94FF-BFA4F3918D1F}">
      <dgm:prSet/>
      <dgm:spPr/>
      <dgm:t>
        <a:bodyPr/>
        <a:lstStyle/>
        <a:p>
          <a:endParaRPr lang="en-GB"/>
        </a:p>
      </dgm:t>
    </dgm:pt>
    <dgm:pt modelId="{7C2CC6B2-3210-46E9-B1DF-8E45A3FB168B}" type="sibTrans" cxnId="{413B2181-9133-48F8-94FF-BFA4F3918D1F}">
      <dgm:prSet/>
      <dgm:spPr/>
      <dgm:t>
        <a:bodyPr/>
        <a:lstStyle/>
        <a:p>
          <a:endParaRPr lang="en-GB"/>
        </a:p>
      </dgm:t>
    </dgm:pt>
    <dgm:pt modelId="{101BA095-45D0-40F0-8198-46279EF2D8B3}">
      <dgm:prSet/>
      <dgm:spPr/>
      <dgm:t>
        <a:bodyPr/>
        <a:lstStyle/>
        <a:p>
          <a:r>
            <a:rPr lang="en-GB"/>
            <a:t>Themes</a:t>
          </a:r>
        </a:p>
      </dgm:t>
    </dgm:pt>
    <dgm:pt modelId="{56F02D0C-55CD-4DBA-B441-A82BA7233ADE}" type="parTrans" cxnId="{FB49911C-492D-4230-AC2E-1115E8EA41A7}">
      <dgm:prSet/>
      <dgm:spPr/>
      <dgm:t>
        <a:bodyPr/>
        <a:lstStyle/>
        <a:p>
          <a:endParaRPr lang="en-GB"/>
        </a:p>
      </dgm:t>
    </dgm:pt>
    <dgm:pt modelId="{99A82D5C-FDDD-406E-A8AB-303E5AB6FE1E}" type="sibTrans" cxnId="{FB49911C-492D-4230-AC2E-1115E8EA41A7}">
      <dgm:prSet/>
      <dgm:spPr/>
      <dgm:t>
        <a:bodyPr/>
        <a:lstStyle/>
        <a:p>
          <a:endParaRPr lang="en-GB"/>
        </a:p>
      </dgm:t>
    </dgm:pt>
    <dgm:pt modelId="{193A9EEB-7F61-420C-988C-B95E98E9716C}">
      <dgm:prSet/>
      <dgm:spPr/>
      <dgm:t>
        <a:bodyPr/>
        <a:lstStyle/>
        <a:p>
          <a:r>
            <a:rPr lang="en-GB"/>
            <a:t>Data cleansing</a:t>
          </a:r>
        </a:p>
      </dgm:t>
    </dgm:pt>
    <dgm:pt modelId="{C456E4F3-8A26-4E99-9CBC-65F8E5084101}" type="parTrans" cxnId="{203C4D04-53E1-48EB-AE55-0CC1A0BD05D1}">
      <dgm:prSet/>
      <dgm:spPr/>
      <dgm:t>
        <a:bodyPr/>
        <a:lstStyle/>
        <a:p>
          <a:endParaRPr lang="en-GB"/>
        </a:p>
      </dgm:t>
    </dgm:pt>
    <dgm:pt modelId="{177F14AC-005F-4CD0-BADC-209B5864E7D4}" type="sibTrans" cxnId="{203C4D04-53E1-48EB-AE55-0CC1A0BD05D1}">
      <dgm:prSet/>
      <dgm:spPr/>
      <dgm:t>
        <a:bodyPr/>
        <a:lstStyle/>
        <a:p>
          <a:endParaRPr lang="en-GB"/>
        </a:p>
      </dgm:t>
    </dgm:pt>
    <dgm:pt modelId="{9923E450-5562-45F6-B750-AB6BE13276B9}" type="pres">
      <dgm:prSet presAssocID="{9525D39A-F5B3-44DC-9BF8-49C20DA754E2}" presName="compositeShape" presStyleCnt="0">
        <dgm:presLayoutVars>
          <dgm:dir/>
          <dgm:resizeHandles/>
        </dgm:presLayoutVars>
      </dgm:prSet>
      <dgm:spPr/>
    </dgm:pt>
    <dgm:pt modelId="{B42B009E-957F-4297-A409-A96AEB1D9883}" type="pres">
      <dgm:prSet presAssocID="{9525D39A-F5B3-44DC-9BF8-49C20DA754E2}" presName="pyramid" presStyleLbl="node1" presStyleIdx="0" presStyleCnt="1"/>
      <dgm:spPr/>
    </dgm:pt>
    <dgm:pt modelId="{75375998-A8EC-43D9-8FEA-C77484663D6F}" type="pres">
      <dgm:prSet presAssocID="{9525D39A-F5B3-44DC-9BF8-49C20DA754E2}" presName="theList" presStyleCnt="0"/>
      <dgm:spPr/>
    </dgm:pt>
    <dgm:pt modelId="{EE50048E-31B5-4351-A168-6EC9939E8B72}" type="pres">
      <dgm:prSet presAssocID="{384C1774-1B47-4216-8619-E70F0B7B06A8}" presName="aNode" presStyleLbl="fgAcc1" presStyleIdx="0" presStyleCnt="5">
        <dgm:presLayoutVars>
          <dgm:bulletEnabled val="1"/>
        </dgm:presLayoutVars>
      </dgm:prSet>
      <dgm:spPr/>
    </dgm:pt>
    <dgm:pt modelId="{127240B4-FF35-4825-8E3D-2586868C4C77}" type="pres">
      <dgm:prSet presAssocID="{384C1774-1B47-4216-8619-E70F0B7B06A8}" presName="aSpace" presStyleCnt="0"/>
      <dgm:spPr/>
    </dgm:pt>
    <dgm:pt modelId="{9624926C-2EBE-44AB-BA2F-1E64C006940E}" type="pres">
      <dgm:prSet presAssocID="{193A9EEB-7F61-420C-988C-B95E98E9716C}" presName="aNode" presStyleLbl="fgAcc1" presStyleIdx="1" presStyleCnt="5">
        <dgm:presLayoutVars>
          <dgm:bulletEnabled val="1"/>
        </dgm:presLayoutVars>
      </dgm:prSet>
      <dgm:spPr/>
    </dgm:pt>
    <dgm:pt modelId="{6E22AA91-E6B3-43EA-8D35-286F06BA2EEC}" type="pres">
      <dgm:prSet presAssocID="{193A9EEB-7F61-420C-988C-B95E98E9716C}" presName="aSpace" presStyleCnt="0"/>
      <dgm:spPr/>
    </dgm:pt>
    <dgm:pt modelId="{8C6EB9ED-AF5C-41AF-B7FD-0B9059215EF2}" type="pres">
      <dgm:prSet presAssocID="{97041FB0-9ABC-4EA1-A8AA-9888B51B4C4D}" presName="aNode" presStyleLbl="fgAcc1" presStyleIdx="2" presStyleCnt="5">
        <dgm:presLayoutVars>
          <dgm:bulletEnabled val="1"/>
        </dgm:presLayoutVars>
      </dgm:prSet>
      <dgm:spPr/>
    </dgm:pt>
    <dgm:pt modelId="{235AA074-859B-4024-8363-8FF8433AE10E}" type="pres">
      <dgm:prSet presAssocID="{97041FB0-9ABC-4EA1-A8AA-9888B51B4C4D}" presName="aSpace" presStyleCnt="0"/>
      <dgm:spPr/>
    </dgm:pt>
    <dgm:pt modelId="{9165C3E8-0E1A-4B80-9A01-8A66951FCA78}" type="pres">
      <dgm:prSet presAssocID="{B4A7B1F2-42B6-44EE-8FF3-EE6FB4E00421}" presName="aNode" presStyleLbl="fgAcc1" presStyleIdx="3" presStyleCnt="5">
        <dgm:presLayoutVars>
          <dgm:bulletEnabled val="1"/>
        </dgm:presLayoutVars>
      </dgm:prSet>
      <dgm:spPr/>
    </dgm:pt>
    <dgm:pt modelId="{F31BA08D-FBD6-4242-A5ED-0927A0FFA2A1}" type="pres">
      <dgm:prSet presAssocID="{B4A7B1F2-42B6-44EE-8FF3-EE6FB4E00421}" presName="aSpace" presStyleCnt="0"/>
      <dgm:spPr/>
    </dgm:pt>
    <dgm:pt modelId="{7F8AE57F-862C-4F05-AD83-92789F7F87A3}" type="pres">
      <dgm:prSet presAssocID="{101BA095-45D0-40F0-8198-46279EF2D8B3}" presName="aNode" presStyleLbl="fgAcc1" presStyleIdx="4" presStyleCnt="5">
        <dgm:presLayoutVars>
          <dgm:bulletEnabled val="1"/>
        </dgm:presLayoutVars>
      </dgm:prSet>
      <dgm:spPr/>
    </dgm:pt>
    <dgm:pt modelId="{B504BC2F-E536-4534-9E25-964D3DA1EFDA}" type="pres">
      <dgm:prSet presAssocID="{101BA095-45D0-40F0-8198-46279EF2D8B3}" presName="aSpace" presStyleCnt="0"/>
      <dgm:spPr/>
    </dgm:pt>
  </dgm:ptLst>
  <dgm:cxnLst>
    <dgm:cxn modelId="{203C4D04-53E1-48EB-AE55-0CC1A0BD05D1}" srcId="{9525D39A-F5B3-44DC-9BF8-49C20DA754E2}" destId="{193A9EEB-7F61-420C-988C-B95E98E9716C}" srcOrd="1" destOrd="0" parTransId="{C456E4F3-8A26-4E99-9CBC-65F8E5084101}" sibTransId="{177F14AC-005F-4CD0-BADC-209B5864E7D4}"/>
    <dgm:cxn modelId="{6924C80C-9611-49CE-A90D-CCD0B15D4EA1}" type="presOf" srcId="{384C1774-1B47-4216-8619-E70F0B7B06A8}" destId="{EE50048E-31B5-4351-A168-6EC9939E8B72}" srcOrd="0" destOrd="0" presId="urn:microsoft.com/office/officeart/2005/8/layout/pyramid2"/>
    <dgm:cxn modelId="{AE01410F-E874-4DE5-BD0E-83C2EC6DCF4C}" srcId="{9525D39A-F5B3-44DC-9BF8-49C20DA754E2}" destId="{384C1774-1B47-4216-8619-E70F0B7B06A8}" srcOrd="0" destOrd="0" parTransId="{0B57893C-D41B-42FD-9687-A97C92640A46}" sibTransId="{C053948D-F40B-4C2A-B042-267CFB2EAE48}"/>
    <dgm:cxn modelId="{1F65421B-7663-49DD-9445-1BB86B1C4BE9}" type="presOf" srcId="{193A9EEB-7F61-420C-988C-B95E98E9716C}" destId="{9624926C-2EBE-44AB-BA2F-1E64C006940E}" srcOrd="0" destOrd="0" presId="urn:microsoft.com/office/officeart/2005/8/layout/pyramid2"/>
    <dgm:cxn modelId="{FB49911C-492D-4230-AC2E-1115E8EA41A7}" srcId="{9525D39A-F5B3-44DC-9BF8-49C20DA754E2}" destId="{101BA095-45D0-40F0-8198-46279EF2D8B3}" srcOrd="4" destOrd="0" parTransId="{56F02D0C-55CD-4DBA-B441-A82BA7233ADE}" sibTransId="{99A82D5C-FDDD-406E-A8AB-303E5AB6FE1E}"/>
    <dgm:cxn modelId="{C43BF64C-9828-4C04-8F02-320F378309DB}" type="presOf" srcId="{B4A7B1F2-42B6-44EE-8FF3-EE6FB4E00421}" destId="{9165C3E8-0E1A-4B80-9A01-8A66951FCA78}" srcOrd="0" destOrd="0" presId="urn:microsoft.com/office/officeart/2005/8/layout/pyramid2"/>
    <dgm:cxn modelId="{413B2181-9133-48F8-94FF-BFA4F3918D1F}" srcId="{9525D39A-F5B3-44DC-9BF8-49C20DA754E2}" destId="{B4A7B1F2-42B6-44EE-8FF3-EE6FB4E00421}" srcOrd="3" destOrd="0" parTransId="{CF0908C2-C83B-4302-855F-2A0DB41E5045}" sibTransId="{7C2CC6B2-3210-46E9-B1DF-8E45A3FB168B}"/>
    <dgm:cxn modelId="{8D63CA88-978B-49DC-BA11-92A9003EDD13}" srcId="{9525D39A-F5B3-44DC-9BF8-49C20DA754E2}" destId="{97041FB0-9ABC-4EA1-A8AA-9888B51B4C4D}" srcOrd="2" destOrd="0" parTransId="{C9621FAE-5E37-4F53-8C48-52959FE6311B}" sibTransId="{ADB5C070-1BA1-4D9F-88EF-438612ECAB36}"/>
    <dgm:cxn modelId="{7AF60F9B-19CC-4B79-A933-4B2523591DE6}" type="presOf" srcId="{101BA095-45D0-40F0-8198-46279EF2D8B3}" destId="{7F8AE57F-862C-4F05-AD83-92789F7F87A3}" srcOrd="0" destOrd="0" presId="urn:microsoft.com/office/officeart/2005/8/layout/pyramid2"/>
    <dgm:cxn modelId="{87A10EC5-7904-42D4-9766-6D2E6B4B4EE2}" type="presOf" srcId="{9525D39A-F5B3-44DC-9BF8-49C20DA754E2}" destId="{9923E450-5562-45F6-B750-AB6BE13276B9}" srcOrd="0" destOrd="0" presId="urn:microsoft.com/office/officeart/2005/8/layout/pyramid2"/>
    <dgm:cxn modelId="{18AA36FA-B08D-4E2E-9D76-063BC80B0C3F}" type="presOf" srcId="{97041FB0-9ABC-4EA1-A8AA-9888B51B4C4D}" destId="{8C6EB9ED-AF5C-41AF-B7FD-0B9059215EF2}" srcOrd="0" destOrd="0" presId="urn:microsoft.com/office/officeart/2005/8/layout/pyramid2"/>
    <dgm:cxn modelId="{8BC17028-BD45-49FA-AAB8-4661E4F81EF5}" type="presParOf" srcId="{9923E450-5562-45F6-B750-AB6BE13276B9}" destId="{B42B009E-957F-4297-A409-A96AEB1D9883}" srcOrd="0" destOrd="0" presId="urn:microsoft.com/office/officeart/2005/8/layout/pyramid2"/>
    <dgm:cxn modelId="{3BE75687-5B5C-4478-B5DA-E76EE1867600}" type="presParOf" srcId="{9923E450-5562-45F6-B750-AB6BE13276B9}" destId="{75375998-A8EC-43D9-8FEA-C77484663D6F}" srcOrd="1" destOrd="0" presId="urn:microsoft.com/office/officeart/2005/8/layout/pyramid2"/>
    <dgm:cxn modelId="{4394AD93-DBC3-4224-B31A-3088DB549BA6}" type="presParOf" srcId="{75375998-A8EC-43D9-8FEA-C77484663D6F}" destId="{EE50048E-31B5-4351-A168-6EC9939E8B72}" srcOrd="0" destOrd="0" presId="urn:microsoft.com/office/officeart/2005/8/layout/pyramid2"/>
    <dgm:cxn modelId="{C5432350-A11D-4B0F-8B8C-95AE00662535}" type="presParOf" srcId="{75375998-A8EC-43D9-8FEA-C77484663D6F}" destId="{127240B4-FF35-4825-8E3D-2586868C4C77}" srcOrd="1" destOrd="0" presId="urn:microsoft.com/office/officeart/2005/8/layout/pyramid2"/>
    <dgm:cxn modelId="{4206D835-3C15-46F1-9E00-78D9EC4012BB}" type="presParOf" srcId="{75375998-A8EC-43D9-8FEA-C77484663D6F}" destId="{9624926C-2EBE-44AB-BA2F-1E64C006940E}" srcOrd="2" destOrd="0" presId="urn:microsoft.com/office/officeart/2005/8/layout/pyramid2"/>
    <dgm:cxn modelId="{96D51C56-D7F1-48BA-8F41-2146F33509AF}" type="presParOf" srcId="{75375998-A8EC-43D9-8FEA-C77484663D6F}" destId="{6E22AA91-E6B3-43EA-8D35-286F06BA2EEC}" srcOrd="3" destOrd="0" presId="urn:microsoft.com/office/officeart/2005/8/layout/pyramid2"/>
    <dgm:cxn modelId="{24ABD66B-965E-40CA-B18F-BF02843BC369}" type="presParOf" srcId="{75375998-A8EC-43D9-8FEA-C77484663D6F}" destId="{8C6EB9ED-AF5C-41AF-B7FD-0B9059215EF2}" srcOrd="4" destOrd="0" presId="urn:microsoft.com/office/officeart/2005/8/layout/pyramid2"/>
    <dgm:cxn modelId="{6CD96C14-0F68-4DF7-8488-7A96A81D4986}" type="presParOf" srcId="{75375998-A8EC-43D9-8FEA-C77484663D6F}" destId="{235AA074-859B-4024-8363-8FF8433AE10E}" srcOrd="5" destOrd="0" presId="urn:microsoft.com/office/officeart/2005/8/layout/pyramid2"/>
    <dgm:cxn modelId="{8C8F0498-1F28-48B3-9852-8731F2BFEFDC}" type="presParOf" srcId="{75375998-A8EC-43D9-8FEA-C77484663D6F}" destId="{9165C3E8-0E1A-4B80-9A01-8A66951FCA78}" srcOrd="6" destOrd="0" presId="urn:microsoft.com/office/officeart/2005/8/layout/pyramid2"/>
    <dgm:cxn modelId="{9652AF78-2709-46E9-9895-A66F98E4E463}" type="presParOf" srcId="{75375998-A8EC-43D9-8FEA-C77484663D6F}" destId="{F31BA08D-FBD6-4242-A5ED-0927A0FFA2A1}" srcOrd="7" destOrd="0" presId="urn:microsoft.com/office/officeart/2005/8/layout/pyramid2"/>
    <dgm:cxn modelId="{B9E3C0FD-3FFE-4FEA-9331-9125C9F942E9}" type="presParOf" srcId="{75375998-A8EC-43D9-8FEA-C77484663D6F}" destId="{7F8AE57F-862C-4F05-AD83-92789F7F87A3}" srcOrd="8" destOrd="0" presId="urn:microsoft.com/office/officeart/2005/8/layout/pyramid2"/>
    <dgm:cxn modelId="{BAFB353B-4752-4025-B46B-797BB04A30DE}" type="presParOf" srcId="{75375998-A8EC-43D9-8FEA-C77484663D6F}" destId="{B504BC2F-E536-4534-9E25-964D3DA1EFDA}" srcOrd="9" destOrd="0" presId="urn:microsoft.com/office/officeart/2005/8/layout/pyramid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C29FDE7-21D7-4459-9BE2-EED50212FCE9}" type="doc">
      <dgm:prSet loTypeId="urn:microsoft.com/office/officeart/2005/8/layout/radial4" loCatId="relationship" qsTypeId="urn:microsoft.com/office/officeart/2005/8/quickstyle/3d3" qsCatId="3D" csTypeId="urn:microsoft.com/office/officeart/2005/8/colors/accent0_3" csCatId="mainScheme" phldr="1"/>
      <dgm:spPr/>
      <dgm:t>
        <a:bodyPr/>
        <a:lstStyle/>
        <a:p>
          <a:endParaRPr lang="en-GB"/>
        </a:p>
      </dgm:t>
    </dgm:pt>
    <dgm:pt modelId="{8CDEB6C6-6D32-4879-A267-6A04562672ED}">
      <dgm:prSet phldrT="[Text]"/>
      <dgm:spPr/>
      <dgm:t>
        <a:bodyPr/>
        <a:lstStyle/>
        <a:p>
          <a:r>
            <a:rPr lang="en-GB"/>
            <a:t>Ethical considerations</a:t>
          </a:r>
        </a:p>
      </dgm:t>
    </dgm:pt>
    <dgm:pt modelId="{E0006AE4-51AB-40E2-ADBD-CC6FFCA7A655}" type="parTrans" cxnId="{35D8D01E-E4A8-421E-A3DF-4220B7F01443}">
      <dgm:prSet/>
      <dgm:spPr/>
      <dgm:t>
        <a:bodyPr/>
        <a:lstStyle/>
        <a:p>
          <a:endParaRPr lang="en-GB"/>
        </a:p>
      </dgm:t>
    </dgm:pt>
    <dgm:pt modelId="{91826CD1-438A-4CE3-80BA-42EDA375E702}" type="sibTrans" cxnId="{35D8D01E-E4A8-421E-A3DF-4220B7F01443}">
      <dgm:prSet/>
      <dgm:spPr/>
      <dgm:t>
        <a:bodyPr/>
        <a:lstStyle/>
        <a:p>
          <a:endParaRPr lang="en-GB"/>
        </a:p>
      </dgm:t>
    </dgm:pt>
    <dgm:pt modelId="{61C94BB3-4784-4E87-9FD3-408BA7A57C62}">
      <dgm:prSet phldrT="[Text]"/>
      <dgm:spPr/>
      <dgm:t>
        <a:bodyPr/>
        <a:lstStyle/>
        <a:p>
          <a:r>
            <a:rPr lang="en-GB"/>
            <a:t>Transparency</a:t>
          </a:r>
        </a:p>
      </dgm:t>
    </dgm:pt>
    <dgm:pt modelId="{FDD7690D-2B36-46D3-8445-041F7A8EA043}" type="parTrans" cxnId="{1A95613B-6E01-4104-9C0B-8B152850318F}">
      <dgm:prSet/>
      <dgm:spPr/>
      <dgm:t>
        <a:bodyPr/>
        <a:lstStyle/>
        <a:p>
          <a:endParaRPr lang="en-GB"/>
        </a:p>
      </dgm:t>
    </dgm:pt>
    <dgm:pt modelId="{5D151134-5E61-42EE-8531-57F9EEBA1568}" type="sibTrans" cxnId="{1A95613B-6E01-4104-9C0B-8B152850318F}">
      <dgm:prSet/>
      <dgm:spPr/>
      <dgm:t>
        <a:bodyPr/>
        <a:lstStyle/>
        <a:p>
          <a:endParaRPr lang="en-GB"/>
        </a:p>
      </dgm:t>
    </dgm:pt>
    <dgm:pt modelId="{C306B151-0A9E-48DE-B46A-6C0B7D3941B2}">
      <dgm:prSet phldrT="[Text]"/>
      <dgm:spPr/>
      <dgm:t>
        <a:bodyPr/>
        <a:lstStyle/>
        <a:p>
          <a:r>
            <a:rPr lang="en-GB"/>
            <a:t>Confidentiality</a:t>
          </a:r>
        </a:p>
      </dgm:t>
    </dgm:pt>
    <dgm:pt modelId="{1330D85D-9C4C-4B2D-97CF-B69849489469}" type="parTrans" cxnId="{81AF88A5-DE3E-4436-BA47-82EC5689FB85}">
      <dgm:prSet/>
      <dgm:spPr/>
      <dgm:t>
        <a:bodyPr/>
        <a:lstStyle/>
        <a:p>
          <a:endParaRPr lang="en-GB"/>
        </a:p>
      </dgm:t>
    </dgm:pt>
    <dgm:pt modelId="{2D290465-AC03-4C48-A0C9-ADF1DD3CAA7D}" type="sibTrans" cxnId="{81AF88A5-DE3E-4436-BA47-82EC5689FB85}">
      <dgm:prSet/>
      <dgm:spPr/>
      <dgm:t>
        <a:bodyPr/>
        <a:lstStyle/>
        <a:p>
          <a:endParaRPr lang="en-GB"/>
        </a:p>
      </dgm:t>
    </dgm:pt>
    <dgm:pt modelId="{CE79F7E7-5A30-4355-9618-2F9A2AD37D24}">
      <dgm:prSet phldrT="[Text]"/>
      <dgm:spPr/>
      <dgm:t>
        <a:bodyPr/>
        <a:lstStyle/>
        <a:p>
          <a:r>
            <a:rPr lang="en-GB"/>
            <a:t>Voluntary</a:t>
          </a:r>
        </a:p>
      </dgm:t>
    </dgm:pt>
    <dgm:pt modelId="{DB56F195-1453-4297-A6AD-BC874604E670}" type="parTrans" cxnId="{05916727-48AE-46CC-8498-B8A0AA29655F}">
      <dgm:prSet/>
      <dgm:spPr/>
      <dgm:t>
        <a:bodyPr/>
        <a:lstStyle/>
        <a:p>
          <a:endParaRPr lang="en-GB"/>
        </a:p>
      </dgm:t>
    </dgm:pt>
    <dgm:pt modelId="{1CF0C280-FEAE-4FEE-80CC-70B5C09E9F39}" type="sibTrans" cxnId="{05916727-48AE-46CC-8498-B8A0AA29655F}">
      <dgm:prSet/>
      <dgm:spPr/>
      <dgm:t>
        <a:bodyPr/>
        <a:lstStyle/>
        <a:p>
          <a:endParaRPr lang="en-GB"/>
        </a:p>
      </dgm:t>
    </dgm:pt>
    <dgm:pt modelId="{72B9CF57-4FCF-4FD2-B907-A2AE281B4C87}">
      <dgm:prSet/>
      <dgm:spPr/>
      <dgm:t>
        <a:bodyPr/>
        <a:lstStyle/>
        <a:p>
          <a:r>
            <a:rPr lang="en-GB"/>
            <a:t>Do no harm</a:t>
          </a:r>
        </a:p>
      </dgm:t>
    </dgm:pt>
    <dgm:pt modelId="{F07507FE-3469-4AFA-8323-147D1EB55DB1}" type="parTrans" cxnId="{E658BE76-1853-412B-9316-B5E06A3350D5}">
      <dgm:prSet/>
      <dgm:spPr/>
      <dgm:t>
        <a:bodyPr/>
        <a:lstStyle/>
        <a:p>
          <a:endParaRPr lang="en-GB"/>
        </a:p>
      </dgm:t>
    </dgm:pt>
    <dgm:pt modelId="{B86973C0-4F83-4BE7-9FF2-5B921BB60B08}" type="sibTrans" cxnId="{E658BE76-1853-412B-9316-B5E06A3350D5}">
      <dgm:prSet/>
      <dgm:spPr/>
      <dgm:t>
        <a:bodyPr/>
        <a:lstStyle/>
        <a:p>
          <a:endParaRPr lang="en-GB"/>
        </a:p>
      </dgm:t>
    </dgm:pt>
    <dgm:pt modelId="{6AB1F67E-ABF7-4C8D-9F64-470BA7CB4779}">
      <dgm:prSet/>
      <dgm:spPr/>
      <dgm:t>
        <a:bodyPr/>
        <a:lstStyle/>
        <a:p>
          <a:r>
            <a:rPr lang="en-GB"/>
            <a:t>Impartiality</a:t>
          </a:r>
        </a:p>
      </dgm:t>
    </dgm:pt>
    <dgm:pt modelId="{9190EA4D-A1E3-4CFC-AB5A-33496C8BAC3F}" type="parTrans" cxnId="{6F37D42F-8640-45FE-BA01-B096D95E3CF6}">
      <dgm:prSet/>
      <dgm:spPr/>
      <dgm:t>
        <a:bodyPr/>
        <a:lstStyle/>
        <a:p>
          <a:endParaRPr lang="en-GB"/>
        </a:p>
      </dgm:t>
    </dgm:pt>
    <dgm:pt modelId="{DF7C4C51-840C-4FFA-86F2-127F87192320}" type="sibTrans" cxnId="{6F37D42F-8640-45FE-BA01-B096D95E3CF6}">
      <dgm:prSet/>
      <dgm:spPr/>
      <dgm:t>
        <a:bodyPr/>
        <a:lstStyle/>
        <a:p>
          <a:endParaRPr lang="en-GB"/>
        </a:p>
      </dgm:t>
    </dgm:pt>
    <dgm:pt modelId="{1EF111CC-52B4-46F4-9BC8-63D796AE50CB}" type="pres">
      <dgm:prSet presAssocID="{9C29FDE7-21D7-4459-9BE2-EED50212FCE9}" presName="cycle" presStyleCnt="0">
        <dgm:presLayoutVars>
          <dgm:chMax val="1"/>
          <dgm:dir/>
          <dgm:animLvl val="ctr"/>
          <dgm:resizeHandles val="exact"/>
        </dgm:presLayoutVars>
      </dgm:prSet>
      <dgm:spPr/>
    </dgm:pt>
    <dgm:pt modelId="{449D555C-0A48-4A77-906A-705EFF36A522}" type="pres">
      <dgm:prSet presAssocID="{8CDEB6C6-6D32-4879-A267-6A04562672ED}" presName="centerShape" presStyleLbl="node0" presStyleIdx="0" presStyleCnt="1"/>
      <dgm:spPr/>
    </dgm:pt>
    <dgm:pt modelId="{8D36BF98-CB55-4AD9-9929-3BB7FAA079F7}" type="pres">
      <dgm:prSet presAssocID="{FDD7690D-2B36-46D3-8445-041F7A8EA043}" presName="parTrans" presStyleLbl="bgSibTrans2D1" presStyleIdx="0" presStyleCnt="5"/>
      <dgm:spPr/>
    </dgm:pt>
    <dgm:pt modelId="{6719EAA9-6E43-416C-889F-CF46CDED74D5}" type="pres">
      <dgm:prSet presAssocID="{61C94BB3-4784-4E87-9FD3-408BA7A57C62}" presName="node" presStyleLbl="node1" presStyleIdx="0" presStyleCnt="5">
        <dgm:presLayoutVars>
          <dgm:bulletEnabled val="1"/>
        </dgm:presLayoutVars>
      </dgm:prSet>
      <dgm:spPr/>
    </dgm:pt>
    <dgm:pt modelId="{92373F5C-B52B-4D35-8338-069BA6F2F601}" type="pres">
      <dgm:prSet presAssocID="{1330D85D-9C4C-4B2D-97CF-B69849489469}" presName="parTrans" presStyleLbl="bgSibTrans2D1" presStyleIdx="1" presStyleCnt="5"/>
      <dgm:spPr/>
    </dgm:pt>
    <dgm:pt modelId="{A0703E23-E49C-4734-95A0-917B74E2F2DE}" type="pres">
      <dgm:prSet presAssocID="{C306B151-0A9E-48DE-B46A-6C0B7D3941B2}" presName="node" presStyleLbl="node1" presStyleIdx="1" presStyleCnt="5">
        <dgm:presLayoutVars>
          <dgm:bulletEnabled val="1"/>
        </dgm:presLayoutVars>
      </dgm:prSet>
      <dgm:spPr/>
    </dgm:pt>
    <dgm:pt modelId="{4EEB1E92-779C-44CB-884E-87EAA1781594}" type="pres">
      <dgm:prSet presAssocID="{DB56F195-1453-4297-A6AD-BC874604E670}" presName="parTrans" presStyleLbl="bgSibTrans2D1" presStyleIdx="2" presStyleCnt="5"/>
      <dgm:spPr/>
    </dgm:pt>
    <dgm:pt modelId="{53F221D7-F9B2-4253-B53F-A195C0500079}" type="pres">
      <dgm:prSet presAssocID="{CE79F7E7-5A30-4355-9618-2F9A2AD37D24}" presName="node" presStyleLbl="node1" presStyleIdx="2" presStyleCnt="5">
        <dgm:presLayoutVars>
          <dgm:bulletEnabled val="1"/>
        </dgm:presLayoutVars>
      </dgm:prSet>
      <dgm:spPr/>
    </dgm:pt>
    <dgm:pt modelId="{8B2030CE-566E-428C-A9EC-033661098F81}" type="pres">
      <dgm:prSet presAssocID="{F07507FE-3469-4AFA-8323-147D1EB55DB1}" presName="parTrans" presStyleLbl="bgSibTrans2D1" presStyleIdx="3" presStyleCnt="5"/>
      <dgm:spPr/>
    </dgm:pt>
    <dgm:pt modelId="{F1B266ED-44D7-4E5C-B2D0-5CF955E76BC0}" type="pres">
      <dgm:prSet presAssocID="{72B9CF57-4FCF-4FD2-B907-A2AE281B4C87}" presName="node" presStyleLbl="node1" presStyleIdx="3" presStyleCnt="5">
        <dgm:presLayoutVars>
          <dgm:bulletEnabled val="1"/>
        </dgm:presLayoutVars>
      </dgm:prSet>
      <dgm:spPr/>
    </dgm:pt>
    <dgm:pt modelId="{4C40A05C-D14B-40AA-A4B2-418508ACBC06}" type="pres">
      <dgm:prSet presAssocID="{9190EA4D-A1E3-4CFC-AB5A-33496C8BAC3F}" presName="parTrans" presStyleLbl="bgSibTrans2D1" presStyleIdx="4" presStyleCnt="5"/>
      <dgm:spPr/>
    </dgm:pt>
    <dgm:pt modelId="{BAFCB63D-3CCB-4888-BD11-2E7F706D64EC}" type="pres">
      <dgm:prSet presAssocID="{6AB1F67E-ABF7-4C8D-9F64-470BA7CB4779}" presName="node" presStyleLbl="node1" presStyleIdx="4" presStyleCnt="5">
        <dgm:presLayoutVars>
          <dgm:bulletEnabled val="1"/>
        </dgm:presLayoutVars>
      </dgm:prSet>
      <dgm:spPr/>
    </dgm:pt>
  </dgm:ptLst>
  <dgm:cxnLst>
    <dgm:cxn modelId="{B2DED302-BFD1-4572-AE92-6962402D5249}" type="presOf" srcId="{1330D85D-9C4C-4B2D-97CF-B69849489469}" destId="{92373F5C-B52B-4D35-8338-069BA6F2F601}" srcOrd="0" destOrd="0" presId="urn:microsoft.com/office/officeart/2005/8/layout/radial4"/>
    <dgm:cxn modelId="{B878D516-EC4D-4B7E-BA3D-964045A3F43E}" type="presOf" srcId="{8CDEB6C6-6D32-4879-A267-6A04562672ED}" destId="{449D555C-0A48-4A77-906A-705EFF36A522}" srcOrd="0" destOrd="0" presId="urn:microsoft.com/office/officeart/2005/8/layout/radial4"/>
    <dgm:cxn modelId="{32C3F91A-862E-49EA-A926-E6EA6D4A8B54}" type="presOf" srcId="{CE79F7E7-5A30-4355-9618-2F9A2AD37D24}" destId="{53F221D7-F9B2-4253-B53F-A195C0500079}" srcOrd="0" destOrd="0" presId="urn:microsoft.com/office/officeart/2005/8/layout/radial4"/>
    <dgm:cxn modelId="{A7852C1D-43E6-434E-9FC9-088D4129EE42}" type="presOf" srcId="{9190EA4D-A1E3-4CFC-AB5A-33496C8BAC3F}" destId="{4C40A05C-D14B-40AA-A4B2-418508ACBC06}" srcOrd="0" destOrd="0" presId="urn:microsoft.com/office/officeart/2005/8/layout/radial4"/>
    <dgm:cxn modelId="{35D8D01E-E4A8-421E-A3DF-4220B7F01443}" srcId="{9C29FDE7-21D7-4459-9BE2-EED50212FCE9}" destId="{8CDEB6C6-6D32-4879-A267-6A04562672ED}" srcOrd="0" destOrd="0" parTransId="{E0006AE4-51AB-40E2-ADBD-CC6FFCA7A655}" sibTransId="{91826CD1-438A-4CE3-80BA-42EDA375E702}"/>
    <dgm:cxn modelId="{67258A22-9AC7-4984-A982-59EA4F0FFBBA}" type="presOf" srcId="{61C94BB3-4784-4E87-9FD3-408BA7A57C62}" destId="{6719EAA9-6E43-416C-889F-CF46CDED74D5}" srcOrd="0" destOrd="0" presId="urn:microsoft.com/office/officeart/2005/8/layout/radial4"/>
    <dgm:cxn modelId="{05916727-48AE-46CC-8498-B8A0AA29655F}" srcId="{8CDEB6C6-6D32-4879-A267-6A04562672ED}" destId="{CE79F7E7-5A30-4355-9618-2F9A2AD37D24}" srcOrd="2" destOrd="0" parTransId="{DB56F195-1453-4297-A6AD-BC874604E670}" sibTransId="{1CF0C280-FEAE-4FEE-80CC-70B5C09E9F39}"/>
    <dgm:cxn modelId="{6F37D42F-8640-45FE-BA01-B096D95E3CF6}" srcId="{8CDEB6C6-6D32-4879-A267-6A04562672ED}" destId="{6AB1F67E-ABF7-4C8D-9F64-470BA7CB4779}" srcOrd="4" destOrd="0" parTransId="{9190EA4D-A1E3-4CFC-AB5A-33496C8BAC3F}" sibTransId="{DF7C4C51-840C-4FFA-86F2-127F87192320}"/>
    <dgm:cxn modelId="{B4735B3B-A3A2-4703-949F-FC34F2F3DE5A}" type="presOf" srcId="{6AB1F67E-ABF7-4C8D-9F64-470BA7CB4779}" destId="{BAFCB63D-3CCB-4888-BD11-2E7F706D64EC}" srcOrd="0" destOrd="0" presId="urn:microsoft.com/office/officeart/2005/8/layout/radial4"/>
    <dgm:cxn modelId="{1A95613B-6E01-4104-9C0B-8B152850318F}" srcId="{8CDEB6C6-6D32-4879-A267-6A04562672ED}" destId="{61C94BB3-4784-4E87-9FD3-408BA7A57C62}" srcOrd="0" destOrd="0" parTransId="{FDD7690D-2B36-46D3-8445-041F7A8EA043}" sibTransId="{5D151134-5E61-42EE-8531-57F9EEBA1568}"/>
    <dgm:cxn modelId="{5A60655C-BE53-43EA-A50C-17C02061CDBE}" type="presOf" srcId="{C306B151-0A9E-48DE-B46A-6C0B7D3941B2}" destId="{A0703E23-E49C-4734-95A0-917B74E2F2DE}" srcOrd="0" destOrd="0" presId="urn:microsoft.com/office/officeart/2005/8/layout/radial4"/>
    <dgm:cxn modelId="{FC06B575-C325-4816-8012-7704B14B5934}" type="presOf" srcId="{9C29FDE7-21D7-4459-9BE2-EED50212FCE9}" destId="{1EF111CC-52B4-46F4-9BC8-63D796AE50CB}" srcOrd="0" destOrd="0" presId="urn:microsoft.com/office/officeart/2005/8/layout/radial4"/>
    <dgm:cxn modelId="{E658BE76-1853-412B-9316-B5E06A3350D5}" srcId="{8CDEB6C6-6D32-4879-A267-6A04562672ED}" destId="{72B9CF57-4FCF-4FD2-B907-A2AE281B4C87}" srcOrd="3" destOrd="0" parTransId="{F07507FE-3469-4AFA-8323-147D1EB55DB1}" sibTransId="{B86973C0-4F83-4BE7-9FF2-5B921BB60B08}"/>
    <dgm:cxn modelId="{DF0F357D-1CF6-4730-90C4-24B76AEE8A46}" type="presOf" srcId="{DB56F195-1453-4297-A6AD-BC874604E670}" destId="{4EEB1E92-779C-44CB-884E-87EAA1781594}" srcOrd="0" destOrd="0" presId="urn:microsoft.com/office/officeart/2005/8/layout/radial4"/>
    <dgm:cxn modelId="{81AF88A5-DE3E-4436-BA47-82EC5689FB85}" srcId="{8CDEB6C6-6D32-4879-A267-6A04562672ED}" destId="{C306B151-0A9E-48DE-B46A-6C0B7D3941B2}" srcOrd="1" destOrd="0" parTransId="{1330D85D-9C4C-4B2D-97CF-B69849489469}" sibTransId="{2D290465-AC03-4C48-A0C9-ADF1DD3CAA7D}"/>
    <dgm:cxn modelId="{A23D27A7-C788-4387-B87B-357E283832E2}" type="presOf" srcId="{FDD7690D-2B36-46D3-8445-041F7A8EA043}" destId="{8D36BF98-CB55-4AD9-9929-3BB7FAA079F7}" srcOrd="0" destOrd="0" presId="urn:microsoft.com/office/officeart/2005/8/layout/radial4"/>
    <dgm:cxn modelId="{EEEC03D1-9B33-4DC4-8B76-34329F5D501A}" type="presOf" srcId="{F07507FE-3469-4AFA-8323-147D1EB55DB1}" destId="{8B2030CE-566E-428C-A9EC-033661098F81}" srcOrd="0" destOrd="0" presId="urn:microsoft.com/office/officeart/2005/8/layout/radial4"/>
    <dgm:cxn modelId="{F0727BDC-A2F3-4FF1-88E4-70518BD0BEB5}" type="presOf" srcId="{72B9CF57-4FCF-4FD2-B907-A2AE281B4C87}" destId="{F1B266ED-44D7-4E5C-B2D0-5CF955E76BC0}" srcOrd="0" destOrd="0" presId="urn:microsoft.com/office/officeart/2005/8/layout/radial4"/>
    <dgm:cxn modelId="{CF50E720-7CEE-48B7-9742-3972A23785BD}" type="presParOf" srcId="{1EF111CC-52B4-46F4-9BC8-63D796AE50CB}" destId="{449D555C-0A48-4A77-906A-705EFF36A522}" srcOrd="0" destOrd="0" presId="urn:microsoft.com/office/officeart/2005/8/layout/radial4"/>
    <dgm:cxn modelId="{7D0B535B-F1BA-4C97-9B1F-B064E74320BB}" type="presParOf" srcId="{1EF111CC-52B4-46F4-9BC8-63D796AE50CB}" destId="{8D36BF98-CB55-4AD9-9929-3BB7FAA079F7}" srcOrd="1" destOrd="0" presId="urn:microsoft.com/office/officeart/2005/8/layout/radial4"/>
    <dgm:cxn modelId="{35C367F4-E9A2-4D9A-B283-CF587EBB68FC}" type="presParOf" srcId="{1EF111CC-52B4-46F4-9BC8-63D796AE50CB}" destId="{6719EAA9-6E43-416C-889F-CF46CDED74D5}" srcOrd="2" destOrd="0" presId="urn:microsoft.com/office/officeart/2005/8/layout/radial4"/>
    <dgm:cxn modelId="{527EAA4C-5E4B-49B5-BC19-1DC1BC69F91B}" type="presParOf" srcId="{1EF111CC-52B4-46F4-9BC8-63D796AE50CB}" destId="{92373F5C-B52B-4D35-8338-069BA6F2F601}" srcOrd="3" destOrd="0" presId="urn:microsoft.com/office/officeart/2005/8/layout/radial4"/>
    <dgm:cxn modelId="{984482BF-3595-41CE-820E-20DC3D2C648B}" type="presParOf" srcId="{1EF111CC-52B4-46F4-9BC8-63D796AE50CB}" destId="{A0703E23-E49C-4734-95A0-917B74E2F2DE}" srcOrd="4" destOrd="0" presId="urn:microsoft.com/office/officeart/2005/8/layout/radial4"/>
    <dgm:cxn modelId="{6B9CE6AB-658A-4F99-B8C1-19480A641592}" type="presParOf" srcId="{1EF111CC-52B4-46F4-9BC8-63D796AE50CB}" destId="{4EEB1E92-779C-44CB-884E-87EAA1781594}" srcOrd="5" destOrd="0" presId="urn:microsoft.com/office/officeart/2005/8/layout/radial4"/>
    <dgm:cxn modelId="{A1CAC0DB-7CA2-43BC-8C9E-30A61C295242}" type="presParOf" srcId="{1EF111CC-52B4-46F4-9BC8-63D796AE50CB}" destId="{53F221D7-F9B2-4253-B53F-A195C0500079}" srcOrd="6" destOrd="0" presId="urn:microsoft.com/office/officeart/2005/8/layout/radial4"/>
    <dgm:cxn modelId="{05C2C958-E61D-41C4-9D65-B3ADDA8A7599}" type="presParOf" srcId="{1EF111CC-52B4-46F4-9BC8-63D796AE50CB}" destId="{8B2030CE-566E-428C-A9EC-033661098F81}" srcOrd="7" destOrd="0" presId="urn:microsoft.com/office/officeart/2005/8/layout/radial4"/>
    <dgm:cxn modelId="{6584C9EC-5F31-4EAE-8D19-338E00E165AD}" type="presParOf" srcId="{1EF111CC-52B4-46F4-9BC8-63D796AE50CB}" destId="{F1B266ED-44D7-4E5C-B2D0-5CF955E76BC0}" srcOrd="8" destOrd="0" presId="urn:microsoft.com/office/officeart/2005/8/layout/radial4"/>
    <dgm:cxn modelId="{95F9F02F-290F-487E-A595-AA73D58E7B9A}" type="presParOf" srcId="{1EF111CC-52B4-46F4-9BC8-63D796AE50CB}" destId="{4C40A05C-D14B-40AA-A4B2-418508ACBC06}" srcOrd="9" destOrd="0" presId="urn:microsoft.com/office/officeart/2005/8/layout/radial4"/>
    <dgm:cxn modelId="{D731D749-22E9-43B2-9323-151102519D96}" type="presParOf" srcId="{1EF111CC-52B4-46F4-9BC8-63D796AE50CB}" destId="{BAFCB63D-3CCB-4888-BD11-2E7F706D64EC}" srcOrd="10" destOrd="0" presId="urn:microsoft.com/office/officeart/2005/8/layout/radial4"/>
  </dgm:cxnLst>
  <dgm:bg>
    <a:noFill/>
  </dgm:bg>
  <dgm:whole>
    <a:ln>
      <a:solidFill>
        <a:schemeClr val="tx1"/>
      </a:solidFill>
    </a:ln>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3CFC84-0E2F-44FC-A226-C85C9B68F844}">
      <dsp:nvSpPr>
        <dsp:cNvPr id="0" name=""/>
        <dsp:cNvSpPr/>
      </dsp:nvSpPr>
      <dsp:spPr>
        <a:xfrm>
          <a:off x="3959" y="0"/>
          <a:ext cx="2375698" cy="1901952"/>
        </a:xfrm>
        <a:prstGeom prst="upArrow">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8F526047-D990-472D-862C-1B0E5BBC9380}">
      <dsp:nvSpPr>
        <dsp:cNvPr id="0" name=""/>
        <dsp:cNvSpPr/>
      </dsp:nvSpPr>
      <dsp:spPr>
        <a:xfrm>
          <a:off x="2450928" y="0"/>
          <a:ext cx="4031488" cy="1901952"/>
        </a:xfrm>
        <a:prstGeom prst="rect">
          <a:avLst/>
        </a:prstGeom>
        <a:solidFill>
          <a:schemeClr val="bg1"/>
        </a:solidFill>
        <a:ln>
          <a:noFill/>
        </a:ln>
        <a:effectLst/>
      </dsp:spPr>
      <dsp:style>
        <a:lnRef idx="0">
          <a:scrgbClr r="0" g="0" b="0"/>
        </a:lnRef>
        <a:fillRef idx="0">
          <a:scrgbClr r="0" g="0" b="0"/>
        </a:fillRef>
        <a:effectRef idx="0">
          <a:scrgbClr r="0" g="0" b="0"/>
        </a:effectRef>
        <a:fontRef idx="minor"/>
      </dsp:style>
      <dsp:txBody>
        <a:bodyPr spcFirstLastPara="0" vert="horz" wrap="square" lIns="128016" tIns="0" rIns="128016" bIns="128016" numCol="1" spcCol="1270" anchor="ctr" anchorCtr="0">
          <a:noAutofit/>
        </a:bodyPr>
        <a:lstStyle/>
        <a:p>
          <a:pPr marL="0" lvl="0" indent="0" algn="l" defTabSz="800100">
            <a:lnSpc>
              <a:spcPct val="90000"/>
            </a:lnSpc>
            <a:spcBef>
              <a:spcPct val="0"/>
            </a:spcBef>
            <a:spcAft>
              <a:spcPct val="35000"/>
            </a:spcAft>
            <a:buNone/>
          </a:pPr>
          <a:r>
            <a:rPr lang="en-GB" sz="1800" kern="1200"/>
            <a:t>Advantages :</a:t>
          </a:r>
        </a:p>
        <a:p>
          <a:pPr marL="0" lvl="0" indent="0" algn="l" defTabSz="800100">
            <a:lnSpc>
              <a:spcPct val="90000"/>
            </a:lnSpc>
            <a:spcBef>
              <a:spcPct val="0"/>
            </a:spcBef>
            <a:spcAft>
              <a:spcPct val="35000"/>
            </a:spcAft>
            <a:buNone/>
          </a:pPr>
          <a:r>
            <a:rPr lang="en-GB" sz="1800" kern="1200"/>
            <a:t>Offers rich, real, respectful, original accounts</a:t>
          </a:r>
        </a:p>
        <a:p>
          <a:pPr marL="0" lvl="0" indent="0" algn="l" defTabSz="800100">
            <a:lnSpc>
              <a:spcPct val="90000"/>
            </a:lnSpc>
            <a:spcBef>
              <a:spcPct val="0"/>
            </a:spcBef>
            <a:spcAft>
              <a:spcPct val="35000"/>
            </a:spcAft>
            <a:buNone/>
          </a:pPr>
          <a:r>
            <a:rPr lang="en-GB" sz="1800" kern="1200"/>
            <a:t>Process of exploration – allows insight and interpretation from within self </a:t>
          </a:r>
        </a:p>
      </dsp:txBody>
      <dsp:txXfrm>
        <a:off x="2450928" y="0"/>
        <a:ext cx="4031488" cy="1901952"/>
      </dsp:txXfrm>
    </dsp:sp>
    <dsp:sp modelId="{AE494DD5-82A2-424A-8867-CDD261CB6890}">
      <dsp:nvSpPr>
        <dsp:cNvPr id="0" name=""/>
        <dsp:cNvSpPr/>
      </dsp:nvSpPr>
      <dsp:spPr>
        <a:xfrm>
          <a:off x="716669" y="2060448"/>
          <a:ext cx="2375698" cy="1901952"/>
        </a:xfrm>
        <a:prstGeom prst="downArrow">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B7DD4A3A-C6C0-4205-8822-5D5500187AC8}">
      <dsp:nvSpPr>
        <dsp:cNvPr id="0" name=""/>
        <dsp:cNvSpPr/>
      </dsp:nvSpPr>
      <dsp:spPr>
        <a:xfrm>
          <a:off x="3163638" y="2097022"/>
          <a:ext cx="4031488" cy="1828802"/>
        </a:xfrm>
        <a:prstGeom prst="rect">
          <a:avLst/>
        </a:prstGeom>
        <a:solidFill>
          <a:schemeClr val="bg1"/>
        </a:solidFill>
        <a:ln>
          <a:noFill/>
        </a:ln>
        <a:effectLst/>
      </dsp:spPr>
      <dsp:style>
        <a:lnRef idx="0">
          <a:scrgbClr r="0" g="0" b="0"/>
        </a:lnRef>
        <a:fillRef idx="0">
          <a:scrgbClr r="0" g="0" b="0"/>
        </a:fillRef>
        <a:effectRef idx="0">
          <a:scrgbClr r="0" g="0" b="0"/>
        </a:effectRef>
        <a:fontRef idx="minor"/>
      </dsp:style>
      <dsp:txBody>
        <a:bodyPr spcFirstLastPara="0" vert="horz" wrap="square" lIns="128016" tIns="0" rIns="128016" bIns="128016" numCol="1" spcCol="1270" anchor="ctr" anchorCtr="0">
          <a:noAutofit/>
        </a:bodyPr>
        <a:lstStyle/>
        <a:p>
          <a:pPr marL="0" lvl="0" indent="0" algn="l" defTabSz="800100">
            <a:lnSpc>
              <a:spcPct val="90000"/>
            </a:lnSpc>
            <a:spcBef>
              <a:spcPct val="0"/>
            </a:spcBef>
            <a:spcAft>
              <a:spcPct val="35000"/>
            </a:spcAft>
            <a:buNone/>
          </a:pPr>
          <a:endParaRPr lang="en-GB" sz="1800" kern="1200"/>
        </a:p>
        <a:p>
          <a:pPr marL="0" lvl="0" indent="0" algn="l" defTabSz="800100">
            <a:lnSpc>
              <a:spcPct val="90000"/>
            </a:lnSpc>
            <a:spcBef>
              <a:spcPct val="0"/>
            </a:spcBef>
            <a:spcAft>
              <a:spcPct val="35000"/>
            </a:spcAft>
            <a:buNone/>
          </a:pPr>
          <a:endParaRPr lang="en-GB" sz="1800" kern="1200"/>
        </a:p>
        <a:p>
          <a:pPr marL="0" lvl="0" indent="0" algn="l" defTabSz="800100">
            <a:lnSpc>
              <a:spcPct val="90000"/>
            </a:lnSpc>
            <a:spcBef>
              <a:spcPct val="0"/>
            </a:spcBef>
            <a:spcAft>
              <a:spcPct val="35000"/>
            </a:spcAft>
            <a:buNone/>
          </a:pPr>
          <a:r>
            <a:rPr lang="en-GB" sz="1800" kern="1200"/>
            <a:t>Disadvantages:</a:t>
          </a:r>
        </a:p>
        <a:p>
          <a:pPr marL="0" lvl="0" indent="0" algn="l" defTabSz="800100">
            <a:lnSpc>
              <a:spcPct val="90000"/>
            </a:lnSpc>
            <a:spcBef>
              <a:spcPct val="0"/>
            </a:spcBef>
            <a:spcAft>
              <a:spcPct val="35000"/>
            </a:spcAft>
            <a:buNone/>
          </a:pPr>
          <a:r>
            <a:rPr lang="en-GB" sz="1800" kern="1200"/>
            <a:t>Due to individuality results can be:</a:t>
          </a:r>
        </a:p>
        <a:p>
          <a:pPr marL="0" lvl="0" indent="0" algn="l" defTabSz="800100">
            <a:lnSpc>
              <a:spcPct val="90000"/>
            </a:lnSpc>
            <a:spcBef>
              <a:spcPct val="0"/>
            </a:spcBef>
            <a:spcAft>
              <a:spcPct val="35000"/>
            </a:spcAft>
            <a:buNone/>
          </a:pPr>
          <a:r>
            <a:rPr lang="en-GB" sz="1800" kern="1200"/>
            <a:t>non-generalisable, too subjective, difficult to validate, ignores social and cultural contexts.</a:t>
          </a:r>
        </a:p>
        <a:p>
          <a:pPr marL="0" lvl="0" indent="0" algn="l" defTabSz="800100">
            <a:lnSpc>
              <a:spcPct val="90000"/>
            </a:lnSpc>
            <a:spcBef>
              <a:spcPct val="0"/>
            </a:spcBef>
            <a:spcAft>
              <a:spcPct val="35000"/>
            </a:spcAft>
            <a:buNone/>
          </a:pPr>
          <a:endParaRPr lang="en-GB" sz="1800" kern="1200"/>
        </a:p>
        <a:p>
          <a:pPr marL="0" lvl="0" indent="0" algn="l" defTabSz="800100">
            <a:lnSpc>
              <a:spcPct val="90000"/>
            </a:lnSpc>
            <a:spcBef>
              <a:spcPct val="0"/>
            </a:spcBef>
            <a:spcAft>
              <a:spcPct val="35000"/>
            </a:spcAft>
            <a:buNone/>
          </a:pPr>
          <a:endParaRPr lang="en-GB" sz="1400" kern="1200"/>
        </a:p>
      </dsp:txBody>
      <dsp:txXfrm>
        <a:off x="3163638" y="2097022"/>
        <a:ext cx="4031488" cy="18288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2B009E-957F-4297-A409-A96AEB1D9883}">
      <dsp:nvSpPr>
        <dsp:cNvPr id="0" name=""/>
        <dsp:cNvSpPr/>
      </dsp:nvSpPr>
      <dsp:spPr>
        <a:xfrm>
          <a:off x="581992" y="0"/>
          <a:ext cx="3641876" cy="3641876"/>
        </a:xfrm>
        <a:prstGeom prst="triangle">
          <a:avLst/>
        </a:prstGeom>
        <a:solidFill>
          <a:schemeClr val="dk2">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EE50048E-31B5-4351-A168-6EC9939E8B72}">
      <dsp:nvSpPr>
        <dsp:cNvPr id="0" name=""/>
        <dsp:cNvSpPr/>
      </dsp:nvSpPr>
      <dsp:spPr>
        <a:xfrm>
          <a:off x="2402930" y="364543"/>
          <a:ext cx="2367219" cy="517829"/>
        </a:xfrm>
        <a:prstGeom prst="roundRect">
          <a:avLst/>
        </a:prstGeom>
        <a:solidFill>
          <a:schemeClr val="lt2">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Familiarisation</a:t>
          </a:r>
        </a:p>
      </dsp:txBody>
      <dsp:txXfrm>
        <a:off x="2428208" y="389821"/>
        <a:ext cx="2316663" cy="467273"/>
      </dsp:txXfrm>
    </dsp:sp>
    <dsp:sp modelId="{9624926C-2EBE-44AB-BA2F-1E64C006940E}">
      <dsp:nvSpPr>
        <dsp:cNvPr id="0" name=""/>
        <dsp:cNvSpPr/>
      </dsp:nvSpPr>
      <dsp:spPr>
        <a:xfrm>
          <a:off x="2402930" y="947101"/>
          <a:ext cx="2367219" cy="517829"/>
        </a:xfrm>
        <a:prstGeom prst="roundRect">
          <a:avLst/>
        </a:prstGeom>
        <a:solidFill>
          <a:schemeClr val="lt2">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Data cleansing</a:t>
          </a:r>
        </a:p>
      </dsp:txBody>
      <dsp:txXfrm>
        <a:off x="2428208" y="972379"/>
        <a:ext cx="2316663" cy="467273"/>
      </dsp:txXfrm>
    </dsp:sp>
    <dsp:sp modelId="{8C6EB9ED-AF5C-41AF-B7FD-0B9059215EF2}">
      <dsp:nvSpPr>
        <dsp:cNvPr id="0" name=""/>
        <dsp:cNvSpPr/>
      </dsp:nvSpPr>
      <dsp:spPr>
        <a:xfrm>
          <a:off x="2402930" y="1529659"/>
          <a:ext cx="2367219" cy="517829"/>
        </a:xfrm>
        <a:prstGeom prst="roundRect">
          <a:avLst/>
        </a:prstGeom>
        <a:solidFill>
          <a:schemeClr val="lt2">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Identify key words</a:t>
          </a:r>
        </a:p>
      </dsp:txBody>
      <dsp:txXfrm>
        <a:off x="2428208" y="1554937"/>
        <a:ext cx="2316663" cy="467273"/>
      </dsp:txXfrm>
    </dsp:sp>
    <dsp:sp modelId="{9165C3E8-0E1A-4B80-9A01-8A66951FCA78}">
      <dsp:nvSpPr>
        <dsp:cNvPr id="0" name=""/>
        <dsp:cNvSpPr/>
      </dsp:nvSpPr>
      <dsp:spPr>
        <a:xfrm>
          <a:off x="2402930" y="2112216"/>
          <a:ext cx="2367219" cy="517829"/>
        </a:xfrm>
        <a:prstGeom prst="roundRect">
          <a:avLst/>
        </a:prstGeom>
        <a:solidFill>
          <a:schemeClr val="lt2">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Coding</a:t>
          </a:r>
        </a:p>
      </dsp:txBody>
      <dsp:txXfrm>
        <a:off x="2428208" y="2137494"/>
        <a:ext cx="2316663" cy="467273"/>
      </dsp:txXfrm>
    </dsp:sp>
    <dsp:sp modelId="{7F8AE57F-862C-4F05-AD83-92789F7F87A3}">
      <dsp:nvSpPr>
        <dsp:cNvPr id="0" name=""/>
        <dsp:cNvSpPr/>
      </dsp:nvSpPr>
      <dsp:spPr>
        <a:xfrm>
          <a:off x="2402930" y="2694774"/>
          <a:ext cx="2367219" cy="517829"/>
        </a:xfrm>
        <a:prstGeom prst="roundRect">
          <a:avLst/>
        </a:prstGeom>
        <a:solidFill>
          <a:schemeClr val="lt2">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Themes</a:t>
          </a:r>
        </a:p>
      </dsp:txBody>
      <dsp:txXfrm>
        <a:off x="2428208" y="2720052"/>
        <a:ext cx="2316663" cy="46727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9D555C-0A48-4A77-906A-705EFF36A522}">
      <dsp:nvSpPr>
        <dsp:cNvPr id="0" name=""/>
        <dsp:cNvSpPr/>
      </dsp:nvSpPr>
      <dsp:spPr>
        <a:xfrm>
          <a:off x="2388923" y="2463438"/>
          <a:ext cx="1655609" cy="1655609"/>
        </a:xfrm>
        <a:prstGeom prst="ellipse">
          <a:avLst/>
        </a:prstGeom>
        <a:solidFill>
          <a:schemeClr val="dk2">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a:t>Ethical considerations</a:t>
          </a:r>
        </a:p>
      </dsp:txBody>
      <dsp:txXfrm>
        <a:off x="2631381" y="2705896"/>
        <a:ext cx="1170693" cy="1170693"/>
      </dsp:txXfrm>
    </dsp:sp>
    <dsp:sp modelId="{8D36BF98-CB55-4AD9-9929-3BB7FAA079F7}">
      <dsp:nvSpPr>
        <dsp:cNvPr id="0" name=""/>
        <dsp:cNvSpPr/>
      </dsp:nvSpPr>
      <dsp:spPr>
        <a:xfrm rot="10800000">
          <a:off x="786907" y="3055318"/>
          <a:ext cx="1513905" cy="471848"/>
        </a:xfrm>
        <a:prstGeom prst="leftArrow">
          <a:avLst>
            <a:gd name="adj1" fmla="val 60000"/>
            <a:gd name="adj2" fmla="val 50000"/>
          </a:avLst>
        </a:prstGeom>
        <a:solidFill>
          <a:schemeClr val="dk2">
            <a:tint val="6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6719EAA9-6E43-416C-889F-CF46CDED74D5}">
      <dsp:nvSpPr>
        <dsp:cNvPr id="0" name=""/>
        <dsp:cNvSpPr/>
      </dsp:nvSpPr>
      <dsp:spPr>
        <a:xfrm>
          <a:off x="492" y="2662111"/>
          <a:ext cx="1572829" cy="1258263"/>
        </a:xfrm>
        <a:prstGeom prst="roundRect">
          <a:avLst>
            <a:gd name="adj" fmla="val 10000"/>
          </a:avLst>
        </a:prstGeom>
        <a:solidFill>
          <a:schemeClr val="dk2">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800100">
            <a:lnSpc>
              <a:spcPct val="90000"/>
            </a:lnSpc>
            <a:spcBef>
              <a:spcPct val="0"/>
            </a:spcBef>
            <a:spcAft>
              <a:spcPct val="35000"/>
            </a:spcAft>
            <a:buNone/>
          </a:pPr>
          <a:r>
            <a:rPr lang="en-GB" sz="1800" kern="1200"/>
            <a:t>Transparency</a:t>
          </a:r>
        </a:p>
      </dsp:txBody>
      <dsp:txXfrm>
        <a:off x="37345" y="2698964"/>
        <a:ext cx="1499123" cy="1184557"/>
      </dsp:txXfrm>
    </dsp:sp>
    <dsp:sp modelId="{92373F5C-B52B-4D35-8338-069BA6F2F601}">
      <dsp:nvSpPr>
        <dsp:cNvPr id="0" name=""/>
        <dsp:cNvSpPr/>
      </dsp:nvSpPr>
      <dsp:spPr>
        <a:xfrm rot="13500000">
          <a:off x="1276879" y="1872421"/>
          <a:ext cx="1513905" cy="471848"/>
        </a:xfrm>
        <a:prstGeom prst="leftArrow">
          <a:avLst>
            <a:gd name="adj1" fmla="val 60000"/>
            <a:gd name="adj2" fmla="val 50000"/>
          </a:avLst>
        </a:prstGeom>
        <a:solidFill>
          <a:schemeClr val="dk2">
            <a:tint val="6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A0703E23-E49C-4734-95A0-917B74E2F2DE}">
      <dsp:nvSpPr>
        <dsp:cNvPr id="0" name=""/>
        <dsp:cNvSpPr/>
      </dsp:nvSpPr>
      <dsp:spPr>
        <a:xfrm>
          <a:off x="712170" y="943968"/>
          <a:ext cx="1572829" cy="1258263"/>
        </a:xfrm>
        <a:prstGeom prst="roundRect">
          <a:avLst>
            <a:gd name="adj" fmla="val 10000"/>
          </a:avLst>
        </a:prstGeom>
        <a:solidFill>
          <a:schemeClr val="dk2">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800100">
            <a:lnSpc>
              <a:spcPct val="90000"/>
            </a:lnSpc>
            <a:spcBef>
              <a:spcPct val="0"/>
            </a:spcBef>
            <a:spcAft>
              <a:spcPct val="35000"/>
            </a:spcAft>
            <a:buNone/>
          </a:pPr>
          <a:r>
            <a:rPr lang="en-GB" sz="1800" kern="1200"/>
            <a:t>Confidentiality</a:t>
          </a:r>
        </a:p>
      </dsp:txBody>
      <dsp:txXfrm>
        <a:off x="749023" y="980821"/>
        <a:ext cx="1499123" cy="1184557"/>
      </dsp:txXfrm>
    </dsp:sp>
    <dsp:sp modelId="{4EEB1E92-779C-44CB-884E-87EAA1781594}">
      <dsp:nvSpPr>
        <dsp:cNvPr id="0" name=""/>
        <dsp:cNvSpPr/>
      </dsp:nvSpPr>
      <dsp:spPr>
        <a:xfrm rot="16200000">
          <a:off x="2459775" y="1382450"/>
          <a:ext cx="1513905" cy="471848"/>
        </a:xfrm>
        <a:prstGeom prst="leftArrow">
          <a:avLst>
            <a:gd name="adj1" fmla="val 60000"/>
            <a:gd name="adj2" fmla="val 50000"/>
          </a:avLst>
        </a:prstGeom>
        <a:solidFill>
          <a:schemeClr val="dk2">
            <a:tint val="6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53F221D7-F9B2-4253-B53F-A195C0500079}">
      <dsp:nvSpPr>
        <dsp:cNvPr id="0" name=""/>
        <dsp:cNvSpPr/>
      </dsp:nvSpPr>
      <dsp:spPr>
        <a:xfrm>
          <a:off x="2430313" y="232289"/>
          <a:ext cx="1572829" cy="1258263"/>
        </a:xfrm>
        <a:prstGeom prst="roundRect">
          <a:avLst>
            <a:gd name="adj" fmla="val 10000"/>
          </a:avLst>
        </a:prstGeom>
        <a:solidFill>
          <a:schemeClr val="dk2">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800100">
            <a:lnSpc>
              <a:spcPct val="90000"/>
            </a:lnSpc>
            <a:spcBef>
              <a:spcPct val="0"/>
            </a:spcBef>
            <a:spcAft>
              <a:spcPct val="35000"/>
            </a:spcAft>
            <a:buNone/>
          </a:pPr>
          <a:r>
            <a:rPr lang="en-GB" sz="1800" kern="1200"/>
            <a:t>Voluntary</a:t>
          </a:r>
        </a:p>
      </dsp:txBody>
      <dsp:txXfrm>
        <a:off x="2467166" y="269142"/>
        <a:ext cx="1499123" cy="1184557"/>
      </dsp:txXfrm>
    </dsp:sp>
    <dsp:sp modelId="{8B2030CE-566E-428C-A9EC-033661098F81}">
      <dsp:nvSpPr>
        <dsp:cNvPr id="0" name=""/>
        <dsp:cNvSpPr/>
      </dsp:nvSpPr>
      <dsp:spPr>
        <a:xfrm rot="18900000">
          <a:off x="3642672" y="1872421"/>
          <a:ext cx="1513905" cy="471848"/>
        </a:xfrm>
        <a:prstGeom prst="leftArrow">
          <a:avLst>
            <a:gd name="adj1" fmla="val 60000"/>
            <a:gd name="adj2" fmla="val 50000"/>
          </a:avLst>
        </a:prstGeom>
        <a:solidFill>
          <a:schemeClr val="dk2">
            <a:tint val="6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F1B266ED-44D7-4E5C-B2D0-5CF955E76BC0}">
      <dsp:nvSpPr>
        <dsp:cNvPr id="0" name=""/>
        <dsp:cNvSpPr/>
      </dsp:nvSpPr>
      <dsp:spPr>
        <a:xfrm>
          <a:off x="4148456" y="943968"/>
          <a:ext cx="1572829" cy="1258263"/>
        </a:xfrm>
        <a:prstGeom prst="roundRect">
          <a:avLst>
            <a:gd name="adj" fmla="val 10000"/>
          </a:avLst>
        </a:prstGeom>
        <a:solidFill>
          <a:schemeClr val="dk2">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800100">
            <a:lnSpc>
              <a:spcPct val="90000"/>
            </a:lnSpc>
            <a:spcBef>
              <a:spcPct val="0"/>
            </a:spcBef>
            <a:spcAft>
              <a:spcPct val="35000"/>
            </a:spcAft>
            <a:buNone/>
          </a:pPr>
          <a:r>
            <a:rPr lang="en-GB" sz="1800" kern="1200"/>
            <a:t>Do no harm</a:t>
          </a:r>
        </a:p>
      </dsp:txBody>
      <dsp:txXfrm>
        <a:off x="4185309" y="980821"/>
        <a:ext cx="1499123" cy="1184557"/>
      </dsp:txXfrm>
    </dsp:sp>
    <dsp:sp modelId="{4C40A05C-D14B-40AA-A4B2-418508ACBC06}">
      <dsp:nvSpPr>
        <dsp:cNvPr id="0" name=""/>
        <dsp:cNvSpPr/>
      </dsp:nvSpPr>
      <dsp:spPr>
        <a:xfrm>
          <a:off x="4132644" y="3055318"/>
          <a:ext cx="1513905" cy="471848"/>
        </a:xfrm>
        <a:prstGeom prst="leftArrow">
          <a:avLst>
            <a:gd name="adj1" fmla="val 60000"/>
            <a:gd name="adj2" fmla="val 50000"/>
          </a:avLst>
        </a:prstGeom>
        <a:solidFill>
          <a:schemeClr val="dk2">
            <a:tint val="6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BAFCB63D-3CCB-4888-BD11-2E7F706D64EC}">
      <dsp:nvSpPr>
        <dsp:cNvPr id="0" name=""/>
        <dsp:cNvSpPr/>
      </dsp:nvSpPr>
      <dsp:spPr>
        <a:xfrm>
          <a:off x="4860135" y="2662111"/>
          <a:ext cx="1572829" cy="1258263"/>
        </a:xfrm>
        <a:prstGeom prst="roundRect">
          <a:avLst>
            <a:gd name="adj" fmla="val 10000"/>
          </a:avLst>
        </a:prstGeom>
        <a:solidFill>
          <a:schemeClr val="dk2">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800100">
            <a:lnSpc>
              <a:spcPct val="90000"/>
            </a:lnSpc>
            <a:spcBef>
              <a:spcPct val="0"/>
            </a:spcBef>
            <a:spcAft>
              <a:spcPct val="35000"/>
            </a:spcAft>
            <a:buNone/>
          </a:pPr>
          <a:r>
            <a:rPr lang="en-GB" sz="1800" kern="1200"/>
            <a:t>Impartiality</a:t>
          </a:r>
        </a:p>
      </dsp:txBody>
      <dsp:txXfrm>
        <a:off x="4896988" y="2698964"/>
        <a:ext cx="1499123" cy="1184557"/>
      </dsp:txXfrm>
    </dsp:sp>
  </dsp:spTree>
</dsp:drawing>
</file>

<file path=ppt/diagrams/layout1.xml><?xml version="1.0" encoding="utf-8"?>
<dgm:layoutDef xmlns:dgm="http://schemas.openxmlformats.org/drawingml/2006/diagram" xmlns:a="http://schemas.openxmlformats.org/drawingml/2006/main" uniqueId="urn:microsoft.com/office/officeart/2005/8/layout/arrow4">
  <dgm:title val=""/>
  <dgm:desc val=""/>
  <dgm:catLst>
    <dgm:cat type="relationship" pri="8000"/>
    <dgm:cat type="process" pri="30000"/>
  </dgm:catLst>
  <dgm:samp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Lst>
      <dgm:cxnLst>
        <dgm:cxn modelId="3" srcId="0" destId="1" srcOrd="0" destOrd="0"/>
        <dgm:cxn modelId="4" srcId="0" destId="2" srcOrd="1" destOrd="0"/>
      </dgm:cxnLst>
      <dgm:bg/>
      <dgm:whole/>
    </dgm:dataModel>
  </dgm:clrData>
  <dgm:layoutNode name="compositeShape">
    <dgm:varLst>
      <dgm:chMax val="2"/>
      <dgm:dir/>
      <dgm:resizeHandles val="exact"/>
    </dgm:varLst>
    <dgm:alg type="composite"/>
    <dgm:shape xmlns:r="http://schemas.openxmlformats.org/officeDocument/2006/relationships" r:blip="">
      <dgm:adjLst/>
    </dgm:shape>
    <dgm:presOf/>
    <dgm:choose name="Name0">
      <dgm:if name="Name1" func="var" arg="dir" op="equ" val="norm">
        <dgm:choose name="Name2">
          <dgm:if name="Name3" axis="ch" ptType="node" func="cnt" op="lte" val="1">
            <dgm:constrLst>
              <dgm:constr type="primFontSz" for="des" ptType="node" op="equ" val="65"/>
              <dgm:constr type="w" for="ch" forName="upArrow" refType="w" fact="0.33"/>
              <dgm:constr type="h" for="ch" forName="upArrow" refType="h"/>
              <dgm:constr type="b" for="ch" forName="upArrow" refType="h" fact="0.48"/>
              <dgm:constr type="l" for="ch" forName="upArrow"/>
              <dgm:constr type="h" for="ch" forName="upArrow" refType="w" refFor="ch" refForName="upArrow" op="gte" fact="0.75"/>
              <dgm:constr type="w" for="ch" forName="upArrowText" refType="w" fact="0.56"/>
              <dgm:constr type="h" for="ch" forName="upArrowText" refType="h"/>
              <dgm:constr type="b" for="ch" forName="upArrowText" refType="h" fact="0.48"/>
              <dgm:constr type="l" for="ch" forName="upArrowText" refType="w" refFor="ch" refForName="upArrow" fact="1.03"/>
            </dgm:constrLst>
          </dgm:if>
          <dgm:else name="Name4">
            <dgm:constrLst>
              <dgm:constr type="primFontSz" for="des" ptType="node" op="equ" val="65"/>
              <dgm:constr type="w" for="ch" forName="upArrow" refType="w" fact="0.33"/>
              <dgm:constr type="h" for="ch" forName="upArrow" refType="h" fact="0.48"/>
              <dgm:constr type="b" for="ch" forName="upArrow" refType="h" fact="0.48"/>
              <dgm:constr type="l" for="ch" forName="upArrow"/>
              <dgm:constr type="h" for="ch" forName="upArrow" refType="w" refFor="ch" refForName="upArrow" op="gte" fact="0.75"/>
              <dgm:constr type="w" for="ch" forName="upArrowText" refType="w" fact="0.56"/>
              <dgm:constr type="h" for="ch" forName="upArrowText" refType="h" fact="0.48"/>
              <dgm:constr type="b" for="ch" forName="upArrowText" refType="h" fact="0.48"/>
              <dgm:constr type="l" for="ch" forName="upArrowText" refType="w" refFor="ch" refForName="upArrow" fact="1.03"/>
              <dgm:constr type="w" for="ch" forName="downArrow" refType="w" fact="0.33"/>
              <dgm:constr type="h" for="ch" forName="downArrow" refType="h" fact="0.48"/>
              <dgm:constr type="t" for="ch" forName="downArrow" refType="h" fact="0.52"/>
              <dgm:constr type="l" for="ch" forName="downArrow" refType="w" refFor="ch" refForName="downArrow" fact="0.3"/>
              <dgm:constr type="h" for="ch" forName="downArrow" refType="w" refFor="ch" refForName="downArrow" op="gte" fact="0.75"/>
              <dgm:constr type="w" for="ch" forName="downArrowText" refType="w" fact="0.56"/>
              <dgm:constr type="h" for="ch" forName="downArrowText" refType="h" fact="0.48"/>
              <dgm:constr type="t" for="ch" forName="downArrowText" refType="h" fact="0.52"/>
              <dgm:constr type="l" for="ch" forName="downArrowText" refType="w" refFor="ch" refForName="downArrow" fact="1.33"/>
            </dgm:constrLst>
          </dgm:else>
        </dgm:choose>
      </dgm:if>
      <dgm:else name="Name5">
        <dgm:choose name="Name6">
          <dgm:if name="Name7" axis="ch" ptType="node" func="cnt" op="lte" val="1">
            <dgm:constrLst>
              <dgm:constr type="primFontSz" for="des" ptType="node" op="equ" val="65"/>
              <dgm:constr type="w" for="ch" forName="upArrow" refType="w" fact="0.33"/>
              <dgm:constr type="h" for="ch" forName="upArrow" refType="h"/>
              <dgm:constr type="t" for="ch" forName="upArrow"/>
              <dgm:constr type="l" for="ch" forName="upArrow" refType="w" fact="0.67"/>
              <dgm:constr type="h" for="ch" forName="upArrow" refType="w" refFor="ch" refForName="upArrow" op="gte" fact="0.75"/>
              <dgm:constr type="w" for="ch" forName="upArrowText" refType="w" fact="0.56"/>
              <dgm:constr type="h" for="ch" forName="upArrowText" refType="h"/>
              <dgm:constr type="t" for="ch" forName="upArrowText"/>
              <dgm:constr type="l" for="ch" forName="upArrowText" refType="w" fact="0.1"/>
            </dgm:constrLst>
          </dgm:if>
          <dgm:else name="Name8">
            <dgm:constrLst>
              <dgm:constr type="primFontSz" for="des" ptType="node" op="equ" val="65"/>
              <dgm:constr type="w" for="ch" forName="upArrow" refType="w" fact="0.33"/>
              <dgm:constr type="h" for="ch" forName="upArrow" refType="h" fact="0.48"/>
              <dgm:constr type="t" for="ch" forName="upArrow"/>
              <dgm:constr type="l" for="ch" forName="upArrow" refType="w" fact="0.67"/>
              <dgm:constr type="h" for="ch" forName="upArrow" refType="w" refFor="ch" refForName="upArrow" op="gte" fact="0.75"/>
              <dgm:constr type="w" for="ch" forName="upArrowText" refType="w" fact="0.56"/>
              <dgm:constr type="h" for="ch" forName="upArrowText" refType="h" fact="0.48"/>
              <dgm:constr type="t" for="ch" forName="upArrowText"/>
              <dgm:constr type="l" for="ch" forName="upArrowText" refType="w" fact="0.1"/>
              <dgm:constr type="w" for="ch" forName="downArrow" refType="w" fact="0.33"/>
              <dgm:constr type="h" for="ch" forName="downArrow" refType="h" fact="0.48"/>
              <dgm:constr type="t" for="ch" forName="downArrow" refType="h" fact="0.52"/>
              <dgm:constr type="l" for="ch" forName="downArrow" refType="w" fact="0.57"/>
              <dgm:constr type="h" for="ch" forName="downArrow" refType="w" refFor="ch" refForName="downArrow" op="gte" fact="0.75"/>
              <dgm:constr type="w" for="ch" forName="downArrowText" refType="w" fact="0.56"/>
              <dgm:constr type="h" for="ch" forName="downArrowText" refType="h" fact="0.48"/>
              <dgm:constr type="t" for="ch" forName="downArrowText" refType="h" fact="0.52"/>
              <dgm:constr type="l" for="ch" forName="downArrowText"/>
            </dgm:constrLst>
          </dgm:else>
        </dgm:choose>
      </dgm:else>
    </dgm:choose>
    <dgm:ruleLst/>
    <dgm:forEach name="Name9" axis="ch" ptType="node" cnt="1">
      <dgm:layoutNode name="upArrow" styleLbl="node1">
        <dgm:alg type="sp"/>
        <dgm:shape xmlns:r="http://schemas.openxmlformats.org/officeDocument/2006/relationships" type="upArrow" r:blip="">
          <dgm:adjLst/>
        </dgm:shape>
        <dgm:presOf/>
        <dgm:constrLst/>
        <dgm:ruleLst/>
      </dgm:layoutNode>
      <dgm:layoutNode name="upArrowText" styleLbl="revTx">
        <dgm:varLst>
          <dgm:chMax val="0"/>
          <dgm:bulletEnabled val="1"/>
        </dgm:varLst>
        <dgm:choose name="Name10">
          <dgm:if name="Name11" axis="root des" ptType="all node" func="maxDepth" op="gt" val="1">
            <dgm:alg type="tx">
              <dgm:param type="parTxLTRAlign" val="l"/>
              <dgm:param type="parTxRTLAlign" val="r"/>
              <dgm:param type="txAnchorVertCh" val="mid"/>
            </dgm:alg>
          </dgm:if>
          <dgm:else name="Name12">
            <dgm:choose name="Name13">
              <dgm:if name="Name14" func="var" arg="dir" op="equ" val="norm">
                <dgm:alg type="tx">
                  <dgm:param type="parTxLTRAlign" val="l"/>
                  <dgm:param type="parTxRTLAlign" val="l"/>
                  <dgm:param type="txAnchorVertCh" val="mid"/>
                </dgm:alg>
              </dgm:if>
              <dgm:else name="Name15">
                <dgm:alg type="tx">
                  <dgm:param type="parTxLTRAlign" val="r"/>
                  <dgm:param type="parTxRTLAlign" val="r"/>
                  <dgm:param type="txAnchorVertCh" val="mid"/>
                </dgm:alg>
              </dgm:else>
            </dgm:choose>
          </dgm:else>
        </dgm:choose>
        <dgm:shape xmlns:r="http://schemas.openxmlformats.org/officeDocument/2006/relationships" type="rect" r:blip="">
          <dgm:adjLst/>
        </dgm:shape>
        <dgm:presOf axis="desOrSelf" ptType="node"/>
        <dgm:constrLst>
          <dgm:constr type="tMarg"/>
        </dgm:constrLst>
        <dgm:ruleLst>
          <dgm:rule type="primFontSz" val="5" fact="NaN" max="NaN"/>
        </dgm:ruleLst>
      </dgm:layoutNode>
    </dgm:forEach>
    <dgm:forEach name="Name16" axis="ch" ptType="node" st="2" cnt="1">
      <dgm:layoutNode name="downArrow" styleLbl="node1">
        <dgm:alg type="sp"/>
        <dgm:shape xmlns:r="http://schemas.openxmlformats.org/officeDocument/2006/relationships" type="downArrow" r:blip="">
          <dgm:adjLst/>
        </dgm:shape>
        <dgm:presOf/>
        <dgm:constrLst/>
        <dgm:ruleLst/>
      </dgm:layoutNode>
      <dgm:layoutNode name="downArrowText" styleLbl="revTx">
        <dgm:varLst>
          <dgm:chMax val="0"/>
          <dgm:bulletEnabled val="1"/>
        </dgm:varLst>
        <dgm:choose name="Name17">
          <dgm:if name="Name18" axis="root des" ptType="all node" func="maxDepth" op="gt" val="1">
            <dgm:alg type="tx">
              <dgm:param type="parTxLTRAlign" val="l"/>
              <dgm:param type="parTxRTLAlign" val="r"/>
              <dgm:param type="txAnchorVertCh" val="mid"/>
            </dgm:alg>
          </dgm:if>
          <dgm:else name="Name19">
            <dgm:choose name="Name20">
              <dgm:if name="Name21" func="var" arg="dir" op="equ" val="norm">
                <dgm:alg type="tx">
                  <dgm:param type="parTxLTRAlign" val="l"/>
                  <dgm:param type="parTxRTLAlign" val="l"/>
                  <dgm:param type="txAnchorVertCh" val="mid"/>
                </dgm:alg>
              </dgm:if>
              <dgm:else name="Name22">
                <dgm:alg type="tx">
                  <dgm:param type="parTxLTRAlign" val="r"/>
                  <dgm:param type="parTxRTLAlign" val="r"/>
                  <dgm:param type="txAnchorVertCh" val="mid"/>
                </dgm:alg>
              </dgm:else>
            </dgm:choose>
          </dgm:else>
        </dgm:choose>
        <dgm:shape xmlns:r="http://schemas.openxmlformats.org/officeDocument/2006/relationships" type="rect" r:blip="">
          <dgm:adjLst/>
        </dgm:shape>
        <dgm:presOf axis="desOrSelf" ptType="node"/>
        <dgm:constrLst>
          <dgm:constr type="tMarg"/>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3.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62FDF88-BCFB-417C-A27C-29AB50DAF936}" type="datetimeFigureOut">
              <a:rPr lang="en-GB" smtClean="0"/>
              <a:t>14/05/2026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26D8DDE-D0A0-41AB-BE17-8C12F598B94B}" type="slidenum">
              <a:rPr lang="en-GB" smtClean="0"/>
              <a:t>‹#›</a:t>
            </a:fld>
            <a:endParaRPr lang="en-GB"/>
          </a:p>
        </p:txBody>
      </p:sp>
    </p:spTree>
    <p:extLst>
      <p:ext uri="{BB962C8B-B14F-4D97-AF65-F5344CB8AC3E}">
        <p14:creationId xmlns:p14="http://schemas.microsoft.com/office/powerpoint/2010/main" val="797103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My proposed study is entitled :</a:t>
            </a:r>
          </a:p>
          <a:p>
            <a:endParaRPr lang="en-GB"/>
          </a:p>
          <a:p>
            <a:r>
              <a:rPr lang="en-GB"/>
              <a:t>Menopause and Police decision making – A lived experience study</a:t>
            </a:r>
          </a:p>
        </p:txBody>
      </p:sp>
      <p:sp>
        <p:nvSpPr>
          <p:cNvPr id="4" name="Slide Number Placeholder 3"/>
          <p:cNvSpPr>
            <a:spLocks noGrp="1"/>
          </p:cNvSpPr>
          <p:nvPr>
            <p:ph type="sldNum" sz="quarter" idx="5"/>
          </p:nvPr>
        </p:nvSpPr>
        <p:spPr/>
        <p:txBody>
          <a:bodyPr/>
          <a:lstStyle/>
          <a:p>
            <a:fld id="{826D8DDE-D0A0-41AB-BE17-8C12F598B94B}" type="slidenum">
              <a:rPr lang="en-GB" smtClean="0"/>
              <a:t>1</a:t>
            </a:fld>
            <a:endParaRPr lang="en-GB"/>
          </a:p>
        </p:txBody>
      </p:sp>
    </p:spTree>
    <p:extLst>
      <p:ext uri="{BB962C8B-B14F-4D97-AF65-F5344CB8AC3E}">
        <p14:creationId xmlns:p14="http://schemas.microsoft.com/office/powerpoint/2010/main" val="26597611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To provide context to my study I’d like to share the following information which I have broken down into 4 parts.</a:t>
            </a:r>
          </a:p>
          <a:p>
            <a:endParaRPr lang="en-GB"/>
          </a:p>
          <a:p>
            <a:r>
              <a:rPr lang="en-GB"/>
              <a:t>Firstly menopause and policing.</a:t>
            </a:r>
          </a:p>
          <a:p>
            <a:endParaRPr lang="en-GB"/>
          </a:p>
          <a:p>
            <a:r>
              <a:rPr lang="en-GB"/>
              <a:t>Menopause is an inherent component of a woman’s aging process and is deemed a major life event that impacts almost all working women of the appropriate age. Within the UK the average age when a woman experiences menopause is 51yrs but some can experience it earlier or later than that.</a:t>
            </a:r>
          </a:p>
          <a:p>
            <a:r>
              <a:rPr lang="en-GB"/>
              <a:t>As more women experience menopause whilst in employment , understanding its impact in the workplace is becoming vital.</a:t>
            </a:r>
          </a:p>
          <a:p>
            <a:r>
              <a:rPr lang="en-GB"/>
              <a:t>A 2025 review of literature regarding menopause and the workplace highlighted a research gap amongst the experience of women in particular occupational frontline positions such as policing.</a:t>
            </a:r>
          </a:p>
          <a:p>
            <a:r>
              <a:rPr lang="en-GB"/>
              <a:t>Its highlighted that a third of UK women police officers are now 45years or more, and with an older workforce demographic the menopause is becoming an important occupational health issue for policing.</a:t>
            </a:r>
          </a:p>
          <a:p>
            <a:r>
              <a:rPr lang="en-GB"/>
              <a:t>A 2024 survey by the Police Federation of England and Wales highlighted that having to make difficult decisions made coping with menopause symptoms moderately or extremely difficult for 40% of its participants.</a:t>
            </a:r>
          </a:p>
          <a:p>
            <a:endParaRPr lang="en-GB"/>
          </a:p>
          <a:p>
            <a:endParaRPr lang="en-GB"/>
          </a:p>
        </p:txBody>
      </p:sp>
      <p:sp>
        <p:nvSpPr>
          <p:cNvPr id="4" name="Slide Number Placeholder 3"/>
          <p:cNvSpPr>
            <a:spLocks noGrp="1"/>
          </p:cNvSpPr>
          <p:nvPr>
            <p:ph type="sldNum" sz="quarter" idx="5"/>
          </p:nvPr>
        </p:nvSpPr>
        <p:spPr/>
        <p:txBody>
          <a:bodyPr/>
          <a:lstStyle/>
          <a:p>
            <a:fld id="{826D8DDE-D0A0-41AB-BE17-8C12F598B94B}" type="slidenum">
              <a:rPr lang="en-GB" smtClean="0"/>
              <a:t>2</a:t>
            </a:fld>
            <a:endParaRPr lang="en-GB"/>
          </a:p>
        </p:txBody>
      </p:sp>
    </p:spTree>
    <p:extLst>
      <p:ext uri="{BB962C8B-B14F-4D97-AF65-F5344CB8AC3E}">
        <p14:creationId xmlns:p14="http://schemas.microsoft.com/office/powerpoint/2010/main" val="18116736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Police decision-making is inherently complex and dynamic, and insight into the process is limited, yet it is an integral part of policing.</a:t>
            </a:r>
          </a:p>
          <a:p>
            <a:r>
              <a:rPr lang="en-GB"/>
              <a:t>Decisions are often made in circumstances of risk, threat, high stakes and time pressure and need to be made quickly, under pressure and in isolation all the while ensuring that sound judgement and reasoning is a constant element.</a:t>
            </a:r>
          </a:p>
          <a:p>
            <a:r>
              <a:rPr lang="en-GB"/>
              <a:t>The process that officers adopt to make decisions is argued as just one consideration alongside equally important factors that influence their reasoning – these factors include things such as the person, gender , mood, emotional state of mind etc.</a:t>
            </a:r>
          </a:p>
          <a:p>
            <a:endParaRPr lang="en-GB"/>
          </a:p>
          <a:p>
            <a:r>
              <a:rPr lang="en-GB"/>
              <a:t>Academics argue that the theoretical understanding of police decision making rests within the realm of bounded rationality which recognises the limits of a persons reasoning and understanding in processing information and making decisions, as a result officers make decisions within limits imposed by their cognitive abilities and infinite time frames. It is suggested that there are 10 typologies of police decision-making, each of equal importance to other influencing factors.</a:t>
            </a:r>
          </a:p>
          <a:p>
            <a:endParaRPr lang="en-GB"/>
          </a:p>
        </p:txBody>
      </p:sp>
      <p:sp>
        <p:nvSpPr>
          <p:cNvPr id="4" name="Slide Number Placeholder 3"/>
          <p:cNvSpPr>
            <a:spLocks noGrp="1"/>
          </p:cNvSpPr>
          <p:nvPr>
            <p:ph type="sldNum" sz="quarter" idx="5"/>
          </p:nvPr>
        </p:nvSpPr>
        <p:spPr/>
        <p:txBody>
          <a:bodyPr/>
          <a:lstStyle/>
          <a:p>
            <a:fld id="{826D8DDE-D0A0-41AB-BE17-8C12F598B94B}" type="slidenum">
              <a:rPr lang="en-GB" smtClean="0"/>
              <a:t>3</a:t>
            </a:fld>
            <a:endParaRPr lang="en-GB"/>
          </a:p>
        </p:txBody>
      </p:sp>
    </p:spTree>
    <p:extLst>
      <p:ext uri="{BB962C8B-B14F-4D97-AF65-F5344CB8AC3E}">
        <p14:creationId xmlns:p14="http://schemas.microsoft.com/office/powerpoint/2010/main" val="41237191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As referred to earlier – The Person as an influencing factor may refer to personality, emotional state and cognitive ability – so when acknowledging how the menopause manifests for some women – for example memory lapses, memory recall and problems with making decisions – there is a growing need to understand how and to what extent the cognitive symptoms of menopause influence police decision making.</a:t>
            </a:r>
          </a:p>
          <a:p>
            <a:r>
              <a:rPr lang="en-GB"/>
              <a:t>Furthermore, previous research has only considered specific decision making or specific influencers such as stress., with some suggesting that  menopause doesn’t happen in isolation but may be influenced by other factors in a woman’s life at that time resulting in decisions being driven by emotional volatility rather than logic or even resulting in avoidance.</a:t>
            </a:r>
          </a:p>
          <a:p>
            <a:endParaRPr lang="en-GB"/>
          </a:p>
          <a:p>
            <a:r>
              <a:rPr lang="en-GB"/>
              <a:t>Controversially , some earlier research suggest that menopause problems may be the consequences of aging and psychological factors and life patterns rather than biological factors.</a:t>
            </a:r>
          </a:p>
          <a:p>
            <a:r>
              <a:rPr lang="en-GB"/>
              <a:t>Despite this there is a growing need to understand more.</a:t>
            </a:r>
          </a:p>
        </p:txBody>
      </p:sp>
      <p:sp>
        <p:nvSpPr>
          <p:cNvPr id="4" name="Slide Number Placeholder 3"/>
          <p:cNvSpPr>
            <a:spLocks noGrp="1"/>
          </p:cNvSpPr>
          <p:nvPr>
            <p:ph type="sldNum" sz="quarter" idx="5"/>
          </p:nvPr>
        </p:nvSpPr>
        <p:spPr/>
        <p:txBody>
          <a:bodyPr/>
          <a:lstStyle/>
          <a:p>
            <a:fld id="{826D8DDE-D0A0-41AB-BE17-8C12F598B94B}" type="slidenum">
              <a:rPr lang="en-GB" smtClean="0"/>
              <a:t>4</a:t>
            </a:fld>
            <a:endParaRPr lang="en-GB"/>
          </a:p>
        </p:txBody>
      </p:sp>
    </p:spTree>
    <p:extLst>
      <p:ext uri="{BB962C8B-B14F-4D97-AF65-F5344CB8AC3E}">
        <p14:creationId xmlns:p14="http://schemas.microsoft.com/office/powerpoint/2010/main" val="36077767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There is currently a wealth of information available to women and their employers around managing the menopause and its symptoms. Generically information suggest a combination of personal and lifestyle strategies, open communication with employers and environmental adjustments may be beneficial and empowering.</a:t>
            </a:r>
          </a:p>
          <a:p>
            <a:r>
              <a:rPr lang="en-GB"/>
              <a:t>There is however a lack of guidance specifically aimed at difficulties with decision making, and so women are left to develop their own strategies, which are not always effective or validated. And for policing doesn’t fit the workplace culture.</a:t>
            </a:r>
          </a:p>
          <a:p>
            <a:endParaRPr lang="en-GB"/>
          </a:p>
          <a:p>
            <a:r>
              <a:rPr lang="en-GB"/>
              <a:t>As the proposed research is specific to policing, there must be cognisance taken of the national decision making frameworks and models that have been adopted by the service. These models have previously attracted some academic interest , however their effectiveness in supporting and improving decision-making is unexplored. In addition the factors referred to earlier that may influence decisions are not accommodated within the models. The Police federation of E &amp; W suggests that although some models were not designed to mitigate menopause related issues their structure can support better decision making if applied alongside specific national menopause guidance – this however is yet to be evidenced as no research exists to support or challenge it.</a:t>
            </a:r>
          </a:p>
        </p:txBody>
      </p:sp>
      <p:sp>
        <p:nvSpPr>
          <p:cNvPr id="4" name="Slide Number Placeholder 3"/>
          <p:cNvSpPr>
            <a:spLocks noGrp="1"/>
          </p:cNvSpPr>
          <p:nvPr>
            <p:ph type="sldNum" sz="quarter" idx="5"/>
          </p:nvPr>
        </p:nvSpPr>
        <p:spPr/>
        <p:txBody>
          <a:bodyPr/>
          <a:lstStyle/>
          <a:p>
            <a:fld id="{826D8DDE-D0A0-41AB-BE17-8C12F598B94B}" type="slidenum">
              <a:rPr lang="en-GB" smtClean="0"/>
              <a:t>5</a:t>
            </a:fld>
            <a:endParaRPr lang="en-GB"/>
          </a:p>
        </p:txBody>
      </p:sp>
    </p:spTree>
    <p:extLst>
      <p:ext uri="{BB962C8B-B14F-4D97-AF65-F5344CB8AC3E}">
        <p14:creationId xmlns:p14="http://schemas.microsoft.com/office/powerpoint/2010/main" val="22292366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In order to put this proposed research into context I will argue that UK policing has acknowledged that menopause is a workplace issue. However, there is a visible absence of research that explores menopause and decision making per se and no known research that is specifically focused on police decision making and the menopause.</a:t>
            </a:r>
          </a:p>
          <a:p>
            <a:r>
              <a:rPr lang="en-GB"/>
              <a:t>As women officers gain gender parity within policing and are now visible in all policing roles, within all ranks, hold equal levels of responsibility and accountability as their male colleagues all whilst transitioning through menopause , there appears to be a significant opportunity to explore the vast area of policing with regards to menopause through targeted research and intervention.</a:t>
            </a:r>
          </a:p>
          <a:p>
            <a:endParaRPr lang="en-GB"/>
          </a:p>
          <a:p>
            <a:endParaRPr lang="en-GB"/>
          </a:p>
        </p:txBody>
      </p:sp>
      <p:sp>
        <p:nvSpPr>
          <p:cNvPr id="4" name="Slide Number Placeholder 3"/>
          <p:cNvSpPr>
            <a:spLocks noGrp="1"/>
          </p:cNvSpPr>
          <p:nvPr>
            <p:ph type="sldNum" sz="quarter" idx="5"/>
          </p:nvPr>
        </p:nvSpPr>
        <p:spPr/>
        <p:txBody>
          <a:bodyPr/>
          <a:lstStyle/>
          <a:p>
            <a:fld id="{826D8DDE-D0A0-41AB-BE17-8C12F598B94B}" type="slidenum">
              <a:rPr lang="en-GB" smtClean="0"/>
              <a:t>6</a:t>
            </a:fld>
            <a:endParaRPr lang="en-GB"/>
          </a:p>
        </p:txBody>
      </p:sp>
    </p:spTree>
    <p:extLst>
      <p:ext uri="{BB962C8B-B14F-4D97-AF65-F5344CB8AC3E}">
        <p14:creationId xmlns:p14="http://schemas.microsoft.com/office/powerpoint/2010/main" val="18925076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l">
              <a:buNone/>
            </a:pPr>
            <a:r>
              <a:rPr lang="en-GB" sz="1600"/>
              <a:t>Aims</a:t>
            </a:r>
          </a:p>
          <a:p>
            <a:pPr marL="0" indent="0">
              <a:buNone/>
            </a:pPr>
            <a:r>
              <a:rPr lang="en-GB"/>
              <a:t>To develop an understanding of the impact of the menopause transition on women police officers’ decision making through the exploration of their lived experiences.</a:t>
            </a:r>
          </a:p>
          <a:p>
            <a:pPr marL="0" indent="0">
              <a:buNone/>
            </a:pPr>
            <a:endParaRPr lang="en-GB"/>
          </a:p>
          <a:p>
            <a:pPr marL="0" indent="0">
              <a:buNone/>
            </a:pPr>
            <a:r>
              <a:rPr lang="en-GB"/>
              <a:t>To identify the tools, frameworks or personal strategies that women officers use to positively support their decision-making process or to mitigate any negative effects of menopause symptoms when making decision.</a:t>
            </a:r>
          </a:p>
          <a:p>
            <a:pPr marL="0" indent="0">
              <a:buNone/>
            </a:pPr>
            <a:endParaRPr lang="en-GB"/>
          </a:p>
          <a:p>
            <a:pPr marL="0" indent="0">
              <a:buNone/>
            </a:pPr>
            <a:r>
              <a:rPr lang="en-GB" sz="1600"/>
              <a:t>Objectives</a:t>
            </a:r>
          </a:p>
          <a:p>
            <a:pPr marL="0" indent="0">
              <a:buNone/>
            </a:pPr>
            <a:r>
              <a:rPr lang="en-GB"/>
              <a:t>Identify and critically review academic and professional literature</a:t>
            </a:r>
          </a:p>
          <a:p>
            <a:pPr marL="0" indent="0">
              <a:buNone/>
            </a:pPr>
            <a:r>
              <a:rPr lang="en-GB"/>
              <a:t>Explore the lived experiences of women officers transitioning through menopause – focus on decision making and risks.</a:t>
            </a:r>
          </a:p>
          <a:p>
            <a:pPr marL="0" indent="0">
              <a:buNone/>
            </a:pPr>
            <a:r>
              <a:rPr lang="en-GB"/>
              <a:t>Establish and validate tools. Frameworks and strategies used to support or mitigate effects </a:t>
            </a:r>
          </a:p>
          <a:p>
            <a:pPr marL="0" indent="0">
              <a:buNone/>
            </a:pPr>
            <a:r>
              <a:rPr lang="en-GB"/>
              <a:t>Utilise findings to develop awareness resource</a:t>
            </a:r>
          </a:p>
          <a:p>
            <a:pPr marL="0" indent="0">
              <a:buNone/>
            </a:pPr>
            <a:r>
              <a:rPr lang="en-GB"/>
              <a:t>Propose further future areas of relevant research linked to menopause and policing</a:t>
            </a:r>
          </a:p>
          <a:p>
            <a:endParaRPr lang="en-GB"/>
          </a:p>
        </p:txBody>
      </p:sp>
      <p:sp>
        <p:nvSpPr>
          <p:cNvPr id="4" name="Slide Number Placeholder 3"/>
          <p:cNvSpPr>
            <a:spLocks noGrp="1"/>
          </p:cNvSpPr>
          <p:nvPr>
            <p:ph type="sldNum" sz="quarter" idx="5"/>
          </p:nvPr>
        </p:nvSpPr>
        <p:spPr/>
        <p:txBody>
          <a:bodyPr/>
          <a:lstStyle/>
          <a:p>
            <a:fld id="{826D8DDE-D0A0-41AB-BE17-8C12F598B94B}" type="slidenum">
              <a:rPr lang="en-GB" smtClean="0"/>
              <a:t>7</a:t>
            </a:fld>
            <a:endParaRPr lang="en-GB"/>
          </a:p>
        </p:txBody>
      </p:sp>
    </p:spTree>
    <p:extLst>
      <p:ext uri="{BB962C8B-B14F-4D97-AF65-F5344CB8AC3E}">
        <p14:creationId xmlns:p14="http://schemas.microsoft.com/office/powerpoint/2010/main" val="385335359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 propose to undertake a phenomenological approach to the research as I feel that the approach will offer rich, real and original accounts of the issue and is respectful of its participants and the experiences shared. In addition phenomenology is seen as a process of exploration that allows individuals to gain insight and interpretation from within themselves rather than attempting to seek external explanations of their actions.</a:t>
            </a:r>
          </a:p>
          <a:p>
            <a:r>
              <a:rPr lang="en-GB"/>
              <a:t>There is some criticism of this approach – some claim that due to the individuality of results it makes them non-generalisable, too subjective, difficult to validate and doesn’t take cognisance of social and cultural contexts.</a:t>
            </a:r>
          </a:p>
          <a:p>
            <a:endParaRPr lang="en-GB"/>
          </a:p>
        </p:txBody>
      </p:sp>
      <p:sp>
        <p:nvSpPr>
          <p:cNvPr id="4" name="Slide Number Placeholder 3"/>
          <p:cNvSpPr>
            <a:spLocks noGrp="1"/>
          </p:cNvSpPr>
          <p:nvPr>
            <p:ph type="sldNum" sz="quarter" idx="5"/>
          </p:nvPr>
        </p:nvSpPr>
        <p:spPr/>
        <p:txBody>
          <a:bodyPr/>
          <a:lstStyle/>
          <a:p>
            <a:fld id="{826D8DDE-D0A0-41AB-BE17-8C12F598B94B}" type="slidenum">
              <a:rPr lang="en-GB" smtClean="0"/>
              <a:t>8</a:t>
            </a:fld>
            <a:endParaRPr lang="en-GB"/>
          </a:p>
        </p:txBody>
      </p:sp>
    </p:spTree>
    <p:extLst>
      <p:ext uri="{BB962C8B-B14F-4D97-AF65-F5344CB8AC3E}">
        <p14:creationId xmlns:p14="http://schemas.microsoft.com/office/powerpoint/2010/main" val="199776207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I do however believe that the criticisms of phenomenology can be mitigated  - firstly menopause is unique to evert woman including police women. The approach allows the women participants to share their experiences which assists them to make sense of it from within themselves rather than seeking external explanations.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Secondly from my point of view as the researcher it offers an opportunity to comprehend the core issues of the experience. Furthermore, the sample group are from a distinctive professional group, exposed to unique social environments and have their own professional culture. </a:t>
            </a:r>
          </a:p>
        </p:txBody>
      </p:sp>
      <p:sp>
        <p:nvSpPr>
          <p:cNvPr id="4" name="Slide Number Placeholder 3"/>
          <p:cNvSpPr>
            <a:spLocks noGrp="1"/>
          </p:cNvSpPr>
          <p:nvPr>
            <p:ph type="sldNum" sz="quarter" idx="5"/>
          </p:nvPr>
        </p:nvSpPr>
        <p:spPr/>
        <p:txBody>
          <a:bodyPr/>
          <a:lstStyle/>
          <a:p>
            <a:fld id="{826D8DDE-D0A0-41AB-BE17-8C12F598B94B}" type="slidenum">
              <a:rPr lang="en-GB" smtClean="0"/>
              <a:t>9</a:t>
            </a:fld>
            <a:endParaRPr lang="en-GB"/>
          </a:p>
        </p:txBody>
      </p:sp>
    </p:spTree>
    <p:extLst>
      <p:ext uri="{BB962C8B-B14F-4D97-AF65-F5344CB8AC3E}">
        <p14:creationId xmlns:p14="http://schemas.microsoft.com/office/powerpoint/2010/main" val="225664744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 aim to recruit 15-20 participants from one police force from within different ranks and roles to offer diversity in the levels and circumstances of experience at making decisions.</a:t>
            </a:r>
          </a:p>
          <a:p>
            <a:endParaRPr lang="en-GB"/>
          </a:p>
          <a:p>
            <a:r>
              <a:rPr lang="en-GB"/>
              <a:t>Data collection will comprise of a short questionnaire regarding menopause symptoms and their severity which will be used in subsequent interview. 1/1 semi-structured interviews will then take place. Semi structured offers flexibility and adaptability if there is a need to probe deeper into responses offering freedom to the participant and focus for the researcher.</a:t>
            </a:r>
          </a:p>
          <a:p>
            <a:r>
              <a:rPr lang="en-GB"/>
              <a:t>Other methods were considered but ruled out as not suitable</a:t>
            </a:r>
          </a:p>
          <a:p>
            <a:endParaRPr lang="en-GB"/>
          </a:p>
          <a:p>
            <a:r>
              <a:rPr lang="en-GB"/>
              <a:t>Focus groups – needs a lot of control, people may feel uncomfortable discussing sensitive personal issues, not everyone will have opportunity to share experiences.</a:t>
            </a:r>
          </a:p>
          <a:p>
            <a:r>
              <a:rPr lang="en-GB"/>
              <a:t>Survey – too quantitative in nature</a:t>
            </a:r>
          </a:p>
          <a:p>
            <a:r>
              <a:rPr lang="en-GB"/>
              <a:t>Questionnaire – questionnaire fatigue, not enough detail provided in responses, body language not visible, emotion can’t be captured</a:t>
            </a:r>
          </a:p>
          <a:p>
            <a:r>
              <a:rPr lang="en-GB"/>
              <a:t>Observations – decisions unpredictable </a:t>
            </a:r>
          </a:p>
        </p:txBody>
      </p:sp>
      <p:sp>
        <p:nvSpPr>
          <p:cNvPr id="4" name="Slide Number Placeholder 3"/>
          <p:cNvSpPr>
            <a:spLocks noGrp="1"/>
          </p:cNvSpPr>
          <p:nvPr>
            <p:ph type="sldNum" sz="quarter" idx="5"/>
          </p:nvPr>
        </p:nvSpPr>
        <p:spPr/>
        <p:txBody>
          <a:bodyPr/>
          <a:lstStyle/>
          <a:p>
            <a:fld id="{826D8DDE-D0A0-41AB-BE17-8C12F598B94B}" type="slidenum">
              <a:rPr lang="en-GB" smtClean="0"/>
              <a:t>10</a:t>
            </a:fld>
            <a:endParaRPr lang="en-GB"/>
          </a:p>
        </p:txBody>
      </p:sp>
    </p:spTree>
    <p:extLst>
      <p:ext uri="{BB962C8B-B14F-4D97-AF65-F5344CB8AC3E}">
        <p14:creationId xmlns:p14="http://schemas.microsoft.com/office/powerpoint/2010/main" val="231511049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Analysis will be undertaken by way of thematic analysis but with scope to introduce some phenomenological infusion. Using both will allow an initial framework for identifying, analysing and interpreting themes alongside the analysis of understanding the experiences.</a:t>
            </a:r>
          </a:p>
          <a:p>
            <a:endParaRPr lang="en-GB"/>
          </a:p>
          <a:p>
            <a:r>
              <a:rPr lang="en-GB"/>
              <a:t>The focus will be to elicit meaning, perspective and interpretation.</a:t>
            </a:r>
          </a:p>
          <a:p>
            <a:endParaRPr lang="en-GB"/>
          </a:p>
          <a:p>
            <a:r>
              <a:rPr lang="en-GB"/>
              <a:t>To </a:t>
            </a:r>
            <a:r>
              <a:rPr lang="en-GB" err="1"/>
              <a:t>asssit</a:t>
            </a:r>
            <a:r>
              <a:rPr lang="en-GB"/>
              <a:t> – Clarke and Braun’s phased framework will be used as illustrated.</a:t>
            </a:r>
          </a:p>
        </p:txBody>
      </p:sp>
      <p:sp>
        <p:nvSpPr>
          <p:cNvPr id="4" name="Slide Number Placeholder 3"/>
          <p:cNvSpPr>
            <a:spLocks noGrp="1"/>
          </p:cNvSpPr>
          <p:nvPr>
            <p:ph type="sldNum" sz="quarter" idx="5"/>
          </p:nvPr>
        </p:nvSpPr>
        <p:spPr/>
        <p:txBody>
          <a:bodyPr/>
          <a:lstStyle/>
          <a:p>
            <a:fld id="{826D8DDE-D0A0-41AB-BE17-8C12F598B94B}" type="slidenum">
              <a:rPr lang="en-GB" smtClean="0"/>
              <a:t>11</a:t>
            </a:fld>
            <a:endParaRPr lang="en-GB"/>
          </a:p>
        </p:txBody>
      </p:sp>
    </p:spTree>
    <p:extLst>
      <p:ext uri="{BB962C8B-B14F-4D97-AF65-F5344CB8AC3E}">
        <p14:creationId xmlns:p14="http://schemas.microsoft.com/office/powerpoint/2010/main" val="64775056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illustrated ethical matters have been considered and majority will be mitigated through the provision of an information document which will be provided to each participant.</a:t>
            </a:r>
          </a:p>
          <a:p>
            <a:endParaRPr lang="en-GB"/>
          </a:p>
          <a:p>
            <a:r>
              <a:rPr lang="en-GB"/>
              <a:t>I do wish to highlight under IMPARTIALITY – that I will disclose that I am an insider researcher having been a police officer and experienced perimenopause whilst a serving officer. I am therefore alive to the impact of bias but will mitigate this through some strategies including the triangulation of data, highlighting limitations and using peer and supervisory supervision session effectively.</a:t>
            </a:r>
          </a:p>
          <a:p>
            <a:endParaRPr lang="en-GB"/>
          </a:p>
        </p:txBody>
      </p:sp>
      <p:sp>
        <p:nvSpPr>
          <p:cNvPr id="4" name="Slide Number Placeholder 3"/>
          <p:cNvSpPr>
            <a:spLocks noGrp="1"/>
          </p:cNvSpPr>
          <p:nvPr>
            <p:ph type="sldNum" sz="quarter" idx="5"/>
          </p:nvPr>
        </p:nvSpPr>
        <p:spPr/>
        <p:txBody>
          <a:bodyPr/>
          <a:lstStyle/>
          <a:p>
            <a:fld id="{826D8DDE-D0A0-41AB-BE17-8C12F598B94B}" type="slidenum">
              <a:rPr lang="en-GB" smtClean="0"/>
              <a:t>12</a:t>
            </a:fld>
            <a:endParaRPr lang="en-GB"/>
          </a:p>
        </p:txBody>
      </p:sp>
    </p:spTree>
    <p:extLst>
      <p:ext uri="{BB962C8B-B14F-4D97-AF65-F5344CB8AC3E}">
        <p14:creationId xmlns:p14="http://schemas.microsoft.com/office/powerpoint/2010/main" val="394740217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At this stage I have highlighted some dilemmas to work through , which are listed on the screen and hope that you may be able to consider and provide any feedback to assist.</a:t>
            </a:r>
          </a:p>
          <a:p>
            <a:endParaRPr lang="en-GB"/>
          </a:p>
          <a:p>
            <a:endParaRPr lang="en-GB"/>
          </a:p>
          <a:p>
            <a:endParaRPr lang="en-GB"/>
          </a:p>
          <a:p>
            <a:r>
              <a:rPr lang="en-GB"/>
              <a:t>THANK YOU for listening.</a:t>
            </a:r>
          </a:p>
        </p:txBody>
      </p:sp>
      <p:sp>
        <p:nvSpPr>
          <p:cNvPr id="4" name="Slide Number Placeholder 3"/>
          <p:cNvSpPr>
            <a:spLocks noGrp="1"/>
          </p:cNvSpPr>
          <p:nvPr>
            <p:ph type="sldNum" sz="quarter" idx="5"/>
          </p:nvPr>
        </p:nvSpPr>
        <p:spPr/>
        <p:txBody>
          <a:bodyPr/>
          <a:lstStyle/>
          <a:p>
            <a:fld id="{826D8DDE-D0A0-41AB-BE17-8C12F598B94B}" type="slidenum">
              <a:rPr lang="en-GB" smtClean="0"/>
              <a:t>13</a:t>
            </a:fld>
            <a:endParaRPr lang="en-GB"/>
          </a:p>
        </p:txBody>
      </p:sp>
    </p:spTree>
    <p:extLst>
      <p:ext uri="{BB962C8B-B14F-4D97-AF65-F5344CB8AC3E}">
        <p14:creationId xmlns:p14="http://schemas.microsoft.com/office/powerpoint/2010/main" val="28026317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BBEFA2-2DD1-7568-E044-CCCDDD1BF6E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7B125B3-194A-60C3-9BA9-288393B475D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2BBCE10-3281-E678-DB14-2738CD1FD566}"/>
              </a:ext>
            </a:extLst>
          </p:cNvPr>
          <p:cNvSpPr>
            <a:spLocks noGrp="1"/>
          </p:cNvSpPr>
          <p:nvPr>
            <p:ph type="dt" sz="half" idx="10"/>
          </p:nvPr>
        </p:nvSpPr>
        <p:spPr/>
        <p:txBody>
          <a:bodyPr/>
          <a:lstStyle/>
          <a:p>
            <a:fld id="{45FB0346-55CD-4725-90F5-84075BB13A26}" type="datetimeFigureOut">
              <a:rPr lang="en-GB" smtClean="0"/>
              <a:t>14/05/2026</a:t>
            </a:fld>
            <a:endParaRPr lang="en-GB"/>
          </a:p>
        </p:txBody>
      </p:sp>
      <p:sp>
        <p:nvSpPr>
          <p:cNvPr id="5" name="Footer Placeholder 4">
            <a:extLst>
              <a:ext uri="{FF2B5EF4-FFF2-40B4-BE49-F238E27FC236}">
                <a16:creationId xmlns:a16="http://schemas.microsoft.com/office/drawing/2014/main" id="{B8666E09-2DCC-9F5E-9BB3-C6949D31DE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80F3687-452F-BE80-3242-BB66F12ADF5C}"/>
              </a:ext>
            </a:extLst>
          </p:cNvPr>
          <p:cNvSpPr>
            <a:spLocks noGrp="1"/>
          </p:cNvSpPr>
          <p:nvPr>
            <p:ph type="sldNum" sz="quarter" idx="12"/>
          </p:nvPr>
        </p:nvSpPr>
        <p:spPr/>
        <p:txBody>
          <a:bodyPr/>
          <a:lstStyle/>
          <a:p>
            <a:fld id="{B652D8CF-CB06-4960-B3F9-FDF5404F5486}" type="slidenum">
              <a:rPr lang="en-GB" smtClean="0"/>
              <a:t>‹#›</a:t>
            </a:fld>
            <a:endParaRPr lang="en-GB"/>
          </a:p>
        </p:txBody>
      </p:sp>
    </p:spTree>
    <p:extLst>
      <p:ext uri="{BB962C8B-B14F-4D97-AF65-F5344CB8AC3E}">
        <p14:creationId xmlns:p14="http://schemas.microsoft.com/office/powerpoint/2010/main" val="33846824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5AD566-3DC4-10BB-CDB9-2C93F7BFFDC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2B560AE-D2C3-970A-8FD9-48E89396E4A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0AB389C-4290-4E35-9EED-C97230A37FF5}"/>
              </a:ext>
            </a:extLst>
          </p:cNvPr>
          <p:cNvSpPr>
            <a:spLocks noGrp="1"/>
          </p:cNvSpPr>
          <p:nvPr>
            <p:ph type="dt" sz="half" idx="10"/>
          </p:nvPr>
        </p:nvSpPr>
        <p:spPr/>
        <p:txBody>
          <a:bodyPr/>
          <a:lstStyle/>
          <a:p>
            <a:fld id="{45FB0346-55CD-4725-90F5-84075BB13A26}" type="datetimeFigureOut">
              <a:rPr lang="en-GB" smtClean="0"/>
              <a:t>14/05/2026</a:t>
            </a:fld>
            <a:endParaRPr lang="en-GB"/>
          </a:p>
        </p:txBody>
      </p:sp>
      <p:sp>
        <p:nvSpPr>
          <p:cNvPr id="5" name="Footer Placeholder 4">
            <a:extLst>
              <a:ext uri="{FF2B5EF4-FFF2-40B4-BE49-F238E27FC236}">
                <a16:creationId xmlns:a16="http://schemas.microsoft.com/office/drawing/2014/main" id="{BFE7B537-73B6-4C16-25E8-69CEA86C904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5B3E2F0-627E-E4D7-02CE-E3106EE26A87}"/>
              </a:ext>
            </a:extLst>
          </p:cNvPr>
          <p:cNvSpPr>
            <a:spLocks noGrp="1"/>
          </p:cNvSpPr>
          <p:nvPr>
            <p:ph type="sldNum" sz="quarter" idx="12"/>
          </p:nvPr>
        </p:nvSpPr>
        <p:spPr/>
        <p:txBody>
          <a:bodyPr/>
          <a:lstStyle/>
          <a:p>
            <a:fld id="{B652D8CF-CB06-4960-B3F9-FDF5404F5486}" type="slidenum">
              <a:rPr lang="en-GB" smtClean="0"/>
              <a:t>‹#›</a:t>
            </a:fld>
            <a:endParaRPr lang="en-GB"/>
          </a:p>
        </p:txBody>
      </p:sp>
    </p:spTree>
    <p:extLst>
      <p:ext uri="{BB962C8B-B14F-4D97-AF65-F5344CB8AC3E}">
        <p14:creationId xmlns:p14="http://schemas.microsoft.com/office/powerpoint/2010/main" val="40521222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33EDB4-961D-6CB1-D575-E0ECD51C7D4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129B9FD-3255-4A6C-1685-535359D360C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5684DC-1F7C-8B99-BCE9-F2FC386A7EB2}"/>
              </a:ext>
            </a:extLst>
          </p:cNvPr>
          <p:cNvSpPr>
            <a:spLocks noGrp="1"/>
          </p:cNvSpPr>
          <p:nvPr>
            <p:ph type="dt" sz="half" idx="10"/>
          </p:nvPr>
        </p:nvSpPr>
        <p:spPr/>
        <p:txBody>
          <a:bodyPr/>
          <a:lstStyle/>
          <a:p>
            <a:fld id="{45FB0346-55CD-4725-90F5-84075BB13A26}" type="datetimeFigureOut">
              <a:rPr lang="en-GB" smtClean="0"/>
              <a:t>14/05/2026</a:t>
            </a:fld>
            <a:endParaRPr lang="en-GB"/>
          </a:p>
        </p:txBody>
      </p:sp>
      <p:sp>
        <p:nvSpPr>
          <p:cNvPr id="5" name="Footer Placeholder 4">
            <a:extLst>
              <a:ext uri="{FF2B5EF4-FFF2-40B4-BE49-F238E27FC236}">
                <a16:creationId xmlns:a16="http://schemas.microsoft.com/office/drawing/2014/main" id="{10EE81FB-4802-E1A9-BAC8-B89D8393E0E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071DF0B-A2F7-2CAB-FCE3-2585371E7059}"/>
              </a:ext>
            </a:extLst>
          </p:cNvPr>
          <p:cNvSpPr>
            <a:spLocks noGrp="1"/>
          </p:cNvSpPr>
          <p:nvPr>
            <p:ph type="sldNum" sz="quarter" idx="12"/>
          </p:nvPr>
        </p:nvSpPr>
        <p:spPr/>
        <p:txBody>
          <a:bodyPr/>
          <a:lstStyle/>
          <a:p>
            <a:fld id="{B652D8CF-CB06-4960-B3F9-FDF5404F5486}" type="slidenum">
              <a:rPr lang="en-GB" smtClean="0"/>
              <a:t>‹#›</a:t>
            </a:fld>
            <a:endParaRPr lang="en-GB"/>
          </a:p>
        </p:txBody>
      </p:sp>
    </p:spTree>
    <p:extLst>
      <p:ext uri="{BB962C8B-B14F-4D97-AF65-F5344CB8AC3E}">
        <p14:creationId xmlns:p14="http://schemas.microsoft.com/office/powerpoint/2010/main" val="15891726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E881B0-2235-AF28-E261-90761A672F7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AEA323-7FF8-4785-2E6B-803F3175AFF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D5B6EC6-161B-F169-C8AE-AC9BEBA7EF9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67145E5-77B1-2D70-A746-92A368DCDF47}"/>
              </a:ext>
            </a:extLst>
          </p:cNvPr>
          <p:cNvSpPr>
            <a:spLocks noGrp="1"/>
          </p:cNvSpPr>
          <p:nvPr>
            <p:ph type="dt" sz="half" idx="10"/>
          </p:nvPr>
        </p:nvSpPr>
        <p:spPr/>
        <p:txBody>
          <a:bodyPr/>
          <a:lstStyle/>
          <a:p>
            <a:fld id="{45FB0346-55CD-4725-90F5-84075BB13A26}" type="datetimeFigureOut">
              <a:rPr lang="en-GB" smtClean="0"/>
              <a:t>14/05/2026</a:t>
            </a:fld>
            <a:endParaRPr lang="en-GB"/>
          </a:p>
        </p:txBody>
      </p:sp>
      <p:sp>
        <p:nvSpPr>
          <p:cNvPr id="6" name="Footer Placeholder 5">
            <a:extLst>
              <a:ext uri="{FF2B5EF4-FFF2-40B4-BE49-F238E27FC236}">
                <a16:creationId xmlns:a16="http://schemas.microsoft.com/office/drawing/2014/main" id="{678A2023-62E3-D297-96AB-DD5660C2701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478968B-38A6-D097-E11E-1C8D65B68DFE}"/>
              </a:ext>
            </a:extLst>
          </p:cNvPr>
          <p:cNvSpPr>
            <a:spLocks noGrp="1"/>
          </p:cNvSpPr>
          <p:nvPr>
            <p:ph type="sldNum" sz="quarter" idx="12"/>
          </p:nvPr>
        </p:nvSpPr>
        <p:spPr/>
        <p:txBody>
          <a:bodyPr/>
          <a:lstStyle/>
          <a:p>
            <a:fld id="{B652D8CF-CB06-4960-B3F9-FDF5404F5486}" type="slidenum">
              <a:rPr lang="en-GB" smtClean="0"/>
              <a:t>‹#›</a:t>
            </a:fld>
            <a:endParaRPr lang="en-GB"/>
          </a:p>
        </p:txBody>
      </p:sp>
    </p:spTree>
    <p:extLst>
      <p:ext uri="{BB962C8B-B14F-4D97-AF65-F5344CB8AC3E}">
        <p14:creationId xmlns:p14="http://schemas.microsoft.com/office/powerpoint/2010/main" val="15955223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3471FF-58A2-A9E2-556D-9A065566B3B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5D76EC1-2E4C-8A59-EF5F-917F9199FEA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A4F95AB-1FDC-7A22-157B-7718ECCF6A3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E375D72-E6A8-0721-C23C-F367FC9CC43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F431FE0-2714-B852-4540-F7A41265372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0680422-B388-AA64-9260-1140826615E3}"/>
              </a:ext>
            </a:extLst>
          </p:cNvPr>
          <p:cNvSpPr>
            <a:spLocks noGrp="1"/>
          </p:cNvSpPr>
          <p:nvPr>
            <p:ph type="dt" sz="half" idx="10"/>
          </p:nvPr>
        </p:nvSpPr>
        <p:spPr/>
        <p:txBody>
          <a:bodyPr/>
          <a:lstStyle/>
          <a:p>
            <a:fld id="{45FB0346-55CD-4725-90F5-84075BB13A26}" type="datetimeFigureOut">
              <a:rPr lang="en-GB" smtClean="0"/>
              <a:t>14/05/2026</a:t>
            </a:fld>
            <a:endParaRPr lang="en-GB"/>
          </a:p>
        </p:txBody>
      </p:sp>
      <p:sp>
        <p:nvSpPr>
          <p:cNvPr id="8" name="Footer Placeholder 7">
            <a:extLst>
              <a:ext uri="{FF2B5EF4-FFF2-40B4-BE49-F238E27FC236}">
                <a16:creationId xmlns:a16="http://schemas.microsoft.com/office/drawing/2014/main" id="{E0CBC15C-AD3E-45CF-992A-4D5ABD987B7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A595884-2C52-A6CD-E24E-19FAEE909BC0}"/>
              </a:ext>
            </a:extLst>
          </p:cNvPr>
          <p:cNvSpPr>
            <a:spLocks noGrp="1"/>
          </p:cNvSpPr>
          <p:nvPr>
            <p:ph type="sldNum" sz="quarter" idx="12"/>
          </p:nvPr>
        </p:nvSpPr>
        <p:spPr/>
        <p:txBody>
          <a:bodyPr/>
          <a:lstStyle/>
          <a:p>
            <a:fld id="{B652D8CF-CB06-4960-B3F9-FDF5404F5486}" type="slidenum">
              <a:rPr lang="en-GB" smtClean="0"/>
              <a:t>‹#›</a:t>
            </a:fld>
            <a:endParaRPr lang="en-GB"/>
          </a:p>
        </p:txBody>
      </p:sp>
    </p:spTree>
    <p:extLst>
      <p:ext uri="{BB962C8B-B14F-4D97-AF65-F5344CB8AC3E}">
        <p14:creationId xmlns:p14="http://schemas.microsoft.com/office/powerpoint/2010/main" val="37821437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CA7EC4-82E8-B393-0813-9499798176C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A2B6C9E-5D7E-6754-CCD3-308DAAE25389}"/>
              </a:ext>
            </a:extLst>
          </p:cNvPr>
          <p:cNvSpPr>
            <a:spLocks noGrp="1"/>
          </p:cNvSpPr>
          <p:nvPr>
            <p:ph type="dt" sz="half" idx="10"/>
          </p:nvPr>
        </p:nvSpPr>
        <p:spPr/>
        <p:txBody>
          <a:bodyPr/>
          <a:lstStyle/>
          <a:p>
            <a:fld id="{45FB0346-55CD-4725-90F5-84075BB13A26}" type="datetimeFigureOut">
              <a:rPr lang="en-GB" smtClean="0"/>
              <a:t>14/05/2026</a:t>
            </a:fld>
            <a:endParaRPr lang="en-GB"/>
          </a:p>
        </p:txBody>
      </p:sp>
      <p:sp>
        <p:nvSpPr>
          <p:cNvPr id="4" name="Footer Placeholder 3">
            <a:extLst>
              <a:ext uri="{FF2B5EF4-FFF2-40B4-BE49-F238E27FC236}">
                <a16:creationId xmlns:a16="http://schemas.microsoft.com/office/drawing/2014/main" id="{DC5B47AF-61A7-2E81-A9F6-E07D0C0EEA2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6D433A6-02D8-F884-BDC5-8E3D3692AEEF}"/>
              </a:ext>
            </a:extLst>
          </p:cNvPr>
          <p:cNvSpPr>
            <a:spLocks noGrp="1"/>
          </p:cNvSpPr>
          <p:nvPr>
            <p:ph type="sldNum" sz="quarter" idx="12"/>
          </p:nvPr>
        </p:nvSpPr>
        <p:spPr/>
        <p:txBody>
          <a:bodyPr/>
          <a:lstStyle/>
          <a:p>
            <a:fld id="{B652D8CF-CB06-4960-B3F9-FDF5404F5486}" type="slidenum">
              <a:rPr lang="en-GB" smtClean="0"/>
              <a:t>‹#›</a:t>
            </a:fld>
            <a:endParaRPr lang="en-GB"/>
          </a:p>
        </p:txBody>
      </p:sp>
    </p:spTree>
    <p:extLst>
      <p:ext uri="{BB962C8B-B14F-4D97-AF65-F5344CB8AC3E}">
        <p14:creationId xmlns:p14="http://schemas.microsoft.com/office/powerpoint/2010/main" val="41270695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2D6BFC4-4F9C-2492-867E-B47664AAF8CD}"/>
              </a:ext>
            </a:extLst>
          </p:cNvPr>
          <p:cNvSpPr>
            <a:spLocks noGrp="1"/>
          </p:cNvSpPr>
          <p:nvPr>
            <p:ph type="dt" sz="half" idx="10"/>
          </p:nvPr>
        </p:nvSpPr>
        <p:spPr/>
        <p:txBody>
          <a:bodyPr/>
          <a:lstStyle/>
          <a:p>
            <a:fld id="{45FB0346-55CD-4725-90F5-84075BB13A26}" type="datetimeFigureOut">
              <a:rPr lang="en-GB" smtClean="0"/>
              <a:t>14/05/2026</a:t>
            </a:fld>
            <a:endParaRPr lang="en-GB"/>
          </a:p>
        </p:txBody>
      </p:sp>
      <p:sp>
        <p:nvSpPr>
          <p:cNvPr id="3" name="Footer Placeholder 2">
            <a:extLst>
              <a:ext uri="{FF2B5EF4-FFF2-40B4-BE49-F238E27FC236}">
                <a16:creationId xmlns:a16="http://schemas.microsoft.com/office/drawing/2014/main" id="{322EC3A6-7C29-1E4C-C18B-EC5012BD6B0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5EB5E45-8949-2A48-2E31-22C60E9D3050}"/>
              </a:ext>
            </a:extLst>
          </p:cNvPr>
          <p:cNvSpPr>
            <a:spLocks noGrp="1"/>
          </p:cNvSpPr>
          <p:nvPr>
            <p:ph type="sldNum" sz="quarter" idx="12"/>
          </p:nvPr>
        </p:nvSpPr>
        <p:spPr/>
        <p:txBody>
          <a:bodyPr/>
          <a:lstStyle/>
          <a:p>
            <a:fld id="{B652D8CF-CB06-4960-B3F9-FDF5404F5486}" type="slidenum">
              <a:rPr lang="en-GB" smtClean="0"/>
              <a:t>‹#›</a:t>
            </a:fld>
            <a:endParaRPr lang="en-GB"/>
          </a:p>
        </p:txBody>
      </p:sp>
    </p:spTree>
    <p:extLst>
      <p:ext uri="{BB962C8B-B14F-4D97-AF65-F5344CB8AC3E}">
        <p14:creationId xmlns:p14="http://schemas.microsoft.com/office/powerpoint/2010/main" val="24625201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4AA1FE-273C-B574-4229-01568D043E9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8A4D3AA-ABA1-F24E-7BD9-90E87229AD1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B4BC675-9CB8-21DA-BF62-5B0A7670FE3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88B7CDB-7607-2CE1-ABF1-C932C30B52FC}"/>
              </a:ext>
            </a:extLst>
          </p:cNvPr>
          <p:cNvSpPr>
            <a:spLocks noGrp="1"/>
          </p:cNvSpPr>
          <p:nvPr>
            <p:ph type="dt" sz="half" idx="10"/>
          </p:nvPr>
        </p:nvSpPr>
        <p:spPr/>
        <p:txBody>
          <a:bodyPr/>
          <a:lstStyle/>
          <a:p>
            <a:fld id="{45FB0346-55CD-4725-90F5-84075BB13A26}" type="datetimeFigureOut">
              <a:rPr lang="en-GB" smtClean="0"/>
              <a:t>14/05/2026</a:t>
            </a:fld>
            <a:endParaRPr lang="en-GB"/>
          </a:p>
        </p:txBody>
      </p:sp>
      <p:sp>
        <p:nvSpPr>
          <p:cNvPr id="6" name="Footer Placeholder 5">
            <a:extLst>
              <a:ext uri="{FF2B5EF4-FFF2-40B4-BE49-F238E27FC236}">
                <a16:creationId xmlns:a16="http://schemas.microsoft.com/office/drawing/2014/main" id="{DDCCE351-55E8-D349-6D3B-0B5B7D0DE5B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91AFF50-6BCF-274B-3A04-FB8445C3E3B1}"/>
              </a:ext>
            </a:extLst>
          </p:cNvPr>
          <p:cNvSpPr>
            <a:spLocks noGrp="1"/>
          </p:cNvSpPr>
          <p:nvPr>
            <p:ph type="sldNum" sz="quarter" idx="12"/>
          </p:nvPr>
        </p:nvSpPr>
        <p:spPr/>
        <p:txBody>
          <a:bodyPr/>
          <a:lstStyle/>
          <a:p>
            <a:fld id="{B652D8CF-CB06-4960-B3F9-FDF5404F5486}" type="slidenum">
              <a:rPr lang="en-GB" smtClean="0"/>
              <a:t>‹#›</a:t>
            </a:fld>
            <a:endParaRPr lang="en-GB"/>
          </a:p>
        </p:txBody>
      </p:sp>
    </p:spTree>
    <p:extLst>
      <p:ext uri="{BB962C8B-B14F-4D97-AF65-F5344CB8AC3E}">
        <p14:creationId xmlns:p14="http://schemas.microsoft.com/office/powerpoint/2010/main" val="12403162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D2374F-83DF-ADA8-99D7-C19AA914EBB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0E3547C-24F9-4974-99B1-8E024A7E372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192043D-053B-B2F9-D6AA-F62A36BC857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D3E25F6-3149-4320-A9D0-023A8D7283F8}"/>
              </a:ext>
            </a:extLst>
          </p:cNvPr>
          <p:cNvSpPr>
            <a:spLocks noGrp="1"/>
          </p:cNvSpPr>
          <p:nvPr>
            <p:ph type="dt" sz="half" idx="10"/>
          </p:nvPr>
        </p:nvSpPr>
        <p:spPr/>
        <p:txBody>
          <a:bodyPr/>
          <a:lstStyle/>
          <a:p>
            <a:fld id="{45FB0346-55CD-4725-90F5-84075BB13A26}" type="datetimeFigureOut">
              <a:rPr lang="en-GB" smtClean="0"/>
              <a:t>14/05/2026</a:t>
            </a:fld>
            <a:endParaRPr lang="en-GB"/>
          </a:p>
        </p:txBody>
      </p:sp>
      <p:sp>
        <p:nvSpPr>
          <p:cNvPr id="6" name="Footer Placeholder 5">
            <a:extLst>
              <a:ext uri="{FF2B5EF4-FFF2-40B4-BE49-F238E27FC236}">
                <a16:creationId xmlns:a16="http://schemas.microsoft.com/office/drawing/2014/main" id="{38E5F10C-41FC-BB6D-E252-7119E37AA61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512F034-A153-5C0C-7471-AE057992CA9B}"/>
              </a:ext>
            </a:extLst>
          </p:cNvPr>
          <p:cNvSpPr>
            <a:spLocks noGrp="1"/>
          </p:cNvSpPr>
          <p:nvPr>
            <p:ph type="sldNum" sz="quarter" idx="12"/>
          </p:nvPr>
        </p:nvSpPr>
        <p:spPr/>
        <p:txBody>
          <a:bodyPr/>
          <a:lstStyle/>
          <a:p>
            <a:fld id="{B652D8CF-CB06-4960-B3F9-FDF5404F5486}" type="slidenum">
              <a:rPr lang="en-GB" smtClean="0"/>
              <a:t>‹#›</a:t>
            </a:fld>
            <a:endParaRPr lang="en-GB"/>
          </a:p>
        </p:txBody>
      </p:sp>
    </p:spTree>
    <p:extLst>
      <p:ext uri="{BB962C8B-B14F-4D97-AF65-F5344CB8AC3E}">
        <p14:creationId xmlns:p14="http://schemas.microsoft.com/office/powerpoint/2010/main" val="5731907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BC4E01-F362-5BFD-5D6C-6EFF448E07F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4AA79C7-16D4-0924-348E-ECE60C2FB7B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BCD9F9-74A3-B276-662B-DDA4109F12A4}"/>
              </a:ext>
            </a:extLst>
          </p:cNvPr>
          <p:cNvSpPr>
            <a:spLocks noGrp="1"/>
          </p:cNvSpPr>
          <p:nvPr>
            <p:ph type="dt" sz="half" idx="10"/>
          </p:nvPr>
        </p:nvSpPr>
        <p:spPr/>
        <p:txBody>
          <a:bodyPr/>
          <a:lstStyle/>
          <a:p>
            <a:fld id="{45FB0346-55CD-4725-90F5-84075BB13A26}" type="datetimeFigureOut">
              <a:rPr lang="en-GB" smtClean="0"/>
              <a:t>14/05/2026</a:t>
            </a:fld>
            <a:endParaRPr lang="en-GB"/>
          </a:p>
        </p:txBody>
      </p:sp>
      <p:sp>
        <p:nvSpPr>
          <p:cNvPr id="5" name="Footer Placeholder 4">
            <a:extLst>
              <a:ext uri="{FF2B5EF4-FFF2-40B4-BE49-F238E27FC236}">
                <a16:creationId xmlns:a16="http://schemas.microsoft.com/office/drawing/2014/main" id="{A8B08674-5F8A-6192-D152-E01C07EBBA3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ACD5027-9802-C50E-6451-2C8AC56F69F4}"/>
              </a:ext>
            </a:extLst>
          </p:cNvPr>
          <p:cNvSpPr>
            <a:spLocks noGrp="1"/>
          </p:cNvSpPr>
          <p:nvPr>
            <p:ph type="sldNum" sz="quarter" idx="12"/>
          </p:nvPr>
        </p:nvSpPr>
        <p:spPr/>
        <p:txBody>
          <a:bodyPr/>
          <a:lstStyle/>
          <a:p>
            <a:fld id="{B652D8CF-CB06-4960-B3F9-FDF5404F5486}" type="slidenum">
              <a:rPr lang="en-GB" smtClean="0"/>
              <a:t>‹#›</a:t>
            </a:fld>
            <a:endParaRPr lang="en-GB"/>
          </a:p>
        </p:txBody>
      </p:sp>
    </p:spTree>
    <p:extLst>
      <p:ext uri="{BB962C8B-B14F-4D97-AF65-F5344CB8AC3E}">
        <p14:creationId xmlns:p14="http://schemas.microsoft.com/office/powerpoint/2010/main" val="633631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0041F54-1EE8-140D-6DCC-672FAF5E2B0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4128A47-B16B-C3DE-21B6-6D140AE445F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7781332-5FCC-7E7E-3C77-D1392D6CD99E}"/>
              </a:ext>
            </a:extLst>
          </p:cNvPr>
          <p:cNvSpPr>
            <a:spLocks noGrp="1"/>
          </p:cNvSpPr>
          <p:nvPr>
            <p:ph type="dt" sz="half" idx="10"/>
          </p:nvPr>
        </p:nvSpPr>
        <p:spPr/>
        <p:txBody>
          <a:bodyPr/>
          <a:lstStyle/>
          <a:p>
            <a:fld id="{45FB0346-55CD-4725-90F5-84075BB13A26}" type="datetimeFigureOut">
              <a:rPr lang="en-GB" smtClean="0"/>
              <a:t>14/05/2026</a:t>
            </a:fld>
            <a:endParaRPr lang="en-GB"/>
          </a:p>
        </p:txBody>
      </p:sp>
      <p:sp>
        <p:nvSpPr>
          <p:cNvPr id="5" name="Footer Placeholder 4">
            <a:extLst>
              <a:ext uri="{FF2B5EF4-FFF2-40B4-BE49-F238E27FC236}">
                <a16:creationId xmlns:a16="http://schemas.microsoft.com/office/drawing/2014/main" id="{036F4194-FC21-5878-D869-D0EF791D996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2AF13BB-54C0-B497-6FB2-01CA0CAF5BD8}"/>
              </a:ext>
            </a:extLst>
          </p:cNvPr>
          <p:cNvSpPr>
            <a:spLocks noGrp="1"/>
          </p:cNvSpPr>
          <p:nvPr>
            <p:ph type="sldNum" sz="quarter" idx="12"/>
          </p:nvPr>
        </p:nvSpPr>
        <p:spPr/>
        <p:txBody>
          <a:bodyPr/>
          <a:lstStyle/>
          <a:p>
            <a:fld id="{B652D8CF-CB06-4960-B3F9-FDF5404F5486}" type="slidenum">
              <a:rPr lang="en-GB" smtClean="0"/>
              <a:t>‹#›</a:t>
            </a:fld>
            <a:endParaRPr lang="en-GB"/>
          </a:p>
        </p:txBody>
      </p:sp>
    </p:spTree>
    <p:extLst>
      <p:ext uri="{BB962C8B-B14F-4D97-AF65-F5344CB8AC3E}">
        <p14:creationId xmlns:p14="http://schemas.microsoft.com/office/powerpoint/2010/main" val="36362561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34000"/>
            <a:lum/>
            <a:extLst>
              <a:ext uri="{BEBA8EAE-BF5A-486C-A8C5-ECC9F3942E4B}">
                <a14:imgProps xmlns:a14="http://schemas.microsoft.com/office/drawing/2010/main">
                  <a14:imgLayer r:embed="rId14">
                    <a14:imgEffect>
                      <a14:artisticPaintStrokes trans="9000"/>
                    </a14:imgEffect>
                  </a14:imgLayer>
                </a14:imgProps>
              </a:ext>
            </a:extLst>
          </a:blip>
          <a:srcRect/>
          <a:stretch>
            <a:fillRect t="-26000" b="-26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DD7F334-9828-2BA5-64BF-233306C8301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F2DF55F-A3EE-23F8-1DDF-FE6808712A6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C9898E-731D-C82E-F8F9-4EA99D151F7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5FB0346-55CD-4725-90F5-84075BB13A26}" type="datetimeFigureOut">
              <a:rPr lang="en-GB" smtClean="0"/>
              <a:t>14/05/2026</a:t>
            </a:fld>
            <a:endParaRPr lang="en-GB"/>
          </a:p>
        </p:txBody>
      </p:sp>
      <p:sp>
        <p:nvSpPr>
          <p:cNvPr id="5" name="Footer Placeholder 4">
            <a:extLst>
              <a:ext uri="{FF2B5EF4-FFF2-40B4-BE49-F238E27FC236}">
                <a16:creationId xmlns:a16="http://schemas.microsoft.com/office/drawing/2014/main" id="{BFE68031-B30F-C887-F8F4-FA029FD42CB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F226132-F529-D28E-0176-DE99456DFA5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52D8CF-CB06-4960-B3F9-FDF5404F5486}" type="slidenum">
              <a:rPr lang="en-GB" smtClean="0"/>
              <a:t>‹#›</a:t>
            </a:fld>
            <a:endParaRPr lang="en-GB"/>
          </a:p>
        </p:txBody>
      </p:sp>
    </p:spTree>
    <p:extLst>
      <p:ext uri="{BB962C8B-B14F-4D97-AF65-F5344CB8AC3E}">
        <p14:creationId xmlns:p14="http://schemas.microsoft.com/office/powerpoint/2010/main" val="143175817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1.xml"/><Relationship Id="rId1" Type="http://schemas.openxmlformats.org/officeDocument/2006/relationships/slideLayout" Target="../slideLayouts/slideLayout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hyperlink" Target="https://www.bawp.org/wp-content/uploads/2019/06/Ageing-Police-Officers.pdf" TargetMode="External"/><Relationship Id="rId3" Type="http://schemas.openxmlformats.org/officeDocument/2006/relationships/hyperlink" Target="https://www.oercollective.caul.edu.au/qualitative-research/chapter/6/" TargetMode="External"/><Relationship Id="rId7" Type="http://schemas.openxmlformats.org/officeDocument/2006/relationships/hyperlink" Target="https://doi.org/10.1093/police/paac030" TargetMode="External"/><Relationship Id="rId2" Type="http://schemas.openxmlformats.org/officeDocument/2006/relationships/hyperlink" Target="https://doi.org/10.1016/j.glmedi.2025.100198" TargetMode="External"/><Relationship Id="rId1" Type="http://schemas.openxmlformats.org/officeDocument/2006/relationships/slideLayout" Target="../slideLayouts/slideLayout2.xml"/><Relationship Id="rId6" Type="http://schemas.openxmlformats.org/officeDocument/2006/relationships/hyperlink" Target="https://doi.org/10.1080/17439760.2016126613" TargetMode="External"/><Relationship Id="rId5" Type="http://schemas.openxmlformats.org/officeDocument/2006/relationships/hyperlink" Target="https://www.mebrowning.com/2020/01/01/the-decision-manking-process-in-police-organizations" TargetMode="External"/><Relationship Id="rId10" Type="http://schemas.openxmlformats.org/officeDocument/2006/relationships/hyperlink" Target="https://wwthebms.org.uk/wp-content/uploads/2023/08/17-BMS-Tfc-What-is-the-menopause-AUGUST2023-A.pdf" TargetMode="External"/><Relationship Id="rId4" Type="http://schemas.openxmlformats.org/officeDocument/2006/relationships/hyperlink" Target="https://doi.org/10.1177/0032258X251352756" TargetMode="External"/><Relationship Id="rId9" Type="http://schemas.openxmlformats.org/officeDocument/2006/relationships/hyperlink" Target="https://doi.org/10.1016/j.ijlcj.2024.100702" TargetMode="External"/></Relationships>
</file>

<file path=ppt/slides/_rels/slide15.xml.rels><?xml version="1.0" encoding="UTF-8" standalone="yes"?>
<Relationships xmlns="http://schemas.openxmlformats.org/package/2006/relationships"><Relationship Id="rId8" Type="http://schemas.openxmlformats.org/officeDocument/2006/relationships/hyperlink" Target="https://www.health.ucdavis.edu/blog/cultivating-health/perimenopause-menopause-postmenopause-what-to-do-and-how-to-treat-the-symptoms/2025/%20%20%20%20%20%20%20%20%20e" TargetMode="External"/><Relationship Id="rId3" Type="http://schemas.openxmlformats.org/officeDocument/2006/relationships/hyperlink" Target="https://www.mind.org.uk/information-support/tips-for-everyday-living/menopause-and-mental-health/how-can-menopause-affect-mental-health/" TargetMode="External"/><Relationship Id="rId7" Type="http://schemas.openxmlformats.org/officeDocument/2006/relationships/hyperlink" Target="https://www.gov.uk/government/publications/menopause-in-the-workplace-literature-review" TargetMode="External"/><Relationship Id="rId2" Type="http://schemas.openxmlformats.org/officeDocument/2006/relationships/hyperlink" Target="https://www.e-space.mmu.ac.uk/625231/1/Laverick%20et%20al-2019.pdf" TargetMode="External"/><Relationship Id="rId1" Type="http://schemas.openxmlformats.org/officeDocument/2006/relationships/slideLayout" Target="../slideLayouts/slideLayout2.xml"/><Relationship Id="rId6" Type="http://schemas.openxmlformats.org/officeDocument/2006/relationships/hyperlink" Target="https://doi.org/10.1080/15614263.2023.2268789" TargetMode="External"/><Relationship Id="rId5" Type="http://schemas.openxmlformats.org/officeDocument/2006/relationships/hyperlink" Target="https://www.polfed.org/media/19691/final_menopause-2023-headline-report.pdf" TargetMode="External"/><Relationship Id="rId4" Type="http://schemas.openxmlformats.org/officeDocument/2006/relationships/hyperlink" Target="https://www.theguardian.com/society/2021/oct/10/menopause-brain-the-inability-to-think-clearly-is-not-all-in-your-mind#:~:text=In%20perimenoapuse%20and%20the%20the%20early,making%20use%20of%20new%20information" TargetMode="External"/><Relationship Id="rId9" Type="http://schemas.openxmlformats.org/officeDocument/2006/relationships/hyperlink" Target="https://doi.org/10/5812/ircmj.1894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FA1B0BDB-4C8D-0E47-EA26-0E743DC85372}"/>
              </a:ext>
            </a:extLst>
          </p:cNvPr>
          <p:cNvSpPr>
            <a:spLocks noGrp="1"/>
          </p:cNvSpPr>
          <p:nvPr>
            <p:ph type="ctrTitle"/>
          </p:nvPr>
        </p:nvSpPr>
        <p:spPr>
          <a:xfrm>
            <a:off x="201478" y="2731418"/>
            <a:ext cx="11789044" cy="1395164"/>
          </a:xfrm>
          <a:solidFill>
            <a:schemeClr val="bg1"/>
          </a:solidFill>
          <a:ln>
            <a:solidFill>
              <a:schemeClr val="tx1"/>
            </a:solidFill>
          </a:ln>
        </p:spPr>
        <p:txBody>
          <a:bodyPr>
            <a:normAutofit/>
          </a:bodyPr>
          <a:lstStyle/>
          <a:p>
            <a:r>
              <a:rPr lang="en-GB" sz="4400" b="1"/>
              <a:t>Menopause and Police Decision-Making:</a:t>
            </a:r>
            <a:br>
              <a:rPr lang="en-GB" b="1"/>
            </a:br>
            <a:r>
              <a:rPr lang="en-GB" sz="4400" b="1"/>
              <a:t>A lived experience study</a:t>
            </a:r>
          </a:p>
        </p:txBody>
      </p:sp>
      <p:sp>
        <p:nvSpPr>
          <p:cNvPr id="13" name="Subtitle 12">
            <a:extLst>
              <a:ext uri="{FF2B5EF4-FFF2-40B4-BE49-F238E27FC236}">
                <a16:creationId xmlns:a16="http://schemas.microsoft.com/office/drawing/2014/main" id="{F4A42678-5F62-0CD3-72DD-CCD47FF9CA41}"/>
              </a:ext>
            </a:extLst>
          </p:cNvPr>
          <p:cNvSpPr>
            <a:spLocks noGrp="1"/>
          </p:cNvSpPr>
          <p:nvPr>
            <p:ph type="subTitle" idx="1"/>
          </p:nvPr>
        </p:nvSpPr>
        <p:spPr>
          <a:xfrm>
            <a:off x="9500461" y="5873858"/>
            <a:ext cx="2464231" cy="759416"/>
          </a:xfrm>
          <a:solidFill>
            <a:schemeClr val="bg1"/>
          </a:solidFill>
        </p:spPr>
        <p:txBody>
          <a:bodyPr>
            <a:normAutofit/>
          </a:bodyPr>
          <a:lstStyle/>
          <a:p>
            <a:r>
              <a:rPr lang="en-GB" sz="1800" b="1"/>
              <a:t>Alison Cooke</a:t>
            </a:r>
          </a:p>
          <a:p>
            <a:r>
              <a:rPr lang="en-GB" sz="1800" b="1"/>
              <a:t>Student No: 2134539</a:t>
            </a:r>
          </a:p>
        </p:txBody>
      </p:sp>
    </p:spTree>
    <p:extLst>
      <p:ext uri="{BB962C8B-B14F-4D97-AF65-F5344CB8AC3E}">
        <p14:creationId xmlns:p14="http://schemas.microsoft.com/office/powerpoint/2010/main" val="15429255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A05751-7E84-54FF-39C4-32E65DA3AF8F}"/>
              </a:ext>
            </a:extLst>
          </p:cNvPr>
          <p:cNvSpPr>
            <a:spLocks noGrp="1"/>
          </p:cNvSpPr>
          <p:nvPr>
            <p:ph type="title"/>
          </p:nvPr>
        </p:nvSpPr>
        <p:spPr>
          <a:ln>
            <a:noFill/>
          </a:ln>
        </p:spPr>
        <p:txBody>
          <a:bodyPr/>
          <a:lstStyle/>
          <a:p>
            <a:r>
              <a:rPr lang="en-GB" b="1"/>
              <a:t>Literature review &amp; research context</a:t>
            </a:r>
          </a:p>
        </p:txBody>
      </p:sp>
      <p:sp>
        <p:nvSpPr>
          <p:cNvPr id="3" name="Content Placeholder 2">
            <a:extLst>
              <a:ext uri="{FF2B5EF4-FFF2-40B4-BE49-F238E27FC236}">
                <a16:creationId xmlns:a16="http://schemas.microsoft.com/office/drawing/2014/main" id="{303D2279-1F80-A8A5-C49E-911220F47D2F}"/>
              </a:ext>
            </a:extLst>
          </p:cNvPr>
          <p:cNvSpPr>
            <a:spLocks noGrp="1"/>
          </p:cNvSpPr>
          <p:nvPr>
            <p:ph idx="1"/>
          </p:nvPr>
        </p:nvSpPr>
        <p:spPr/>
        <p:txBody>
          <a:bodyPr vert="horz" lIns="91440" tIns="45720" rIns="91440" bIns="45720" rtlCol="0" anchor="t">
            <a:normAutofit/>
          </a:bodyPr>
          <a:lstStyle/>
          <a:p>
            <a:pPr marL="0" indent="0">
              <a:buNone/>
            </a:pPr>
            <a:r>
              <a:rPr lang="en-GB" sz="2200" b="1"/>
              <a:t>1. Menopause and policing</a:t>
            </a:r>
          </a:p>
          <a:p>
            <a:pPr lvl="1"/>
            <a:r>
              <a:rPr lang="en-GB" sz="2000"/>
              <a:t>Menopause is an inherent component of a woman’s aging process (</a:t>
            </a:r>
            <a:r>
              <a:rPr lang="en-GB" sz="2000" err="1"/>
              <a:t>UCDavies</a:t>
            </a:r>
            <a:r>
              <a:rPr lang="en-GB" sz="2000"/>
              <a:t> Health , 2025)</a:t>
            </a:r>
          </a:p>
          <a:p>
            <a:pPr lvl="1"/>
            <a:r>
              <a:rPr lang="en-GB" sz="2000"/>
              <a:t>Menopause is a major life event that impacts almost all working women of the appropriate age  - average age 51yrs (</a:t>
            </a:r>
            <a:r>
              <a:rPr lang="en-GB" sz="2000" err="1"/>
              <a:t>Hamoda</a:t>
            </a:r>
            <a:r>
              <a:rPr lang="en-GB" sz="2000"/>
              <a:t>, 2025; Cooke 2026)</a:t>
            </a:r>
          </a:p>
          <a:p>
            <a:pPr lvl="1"/>
            <a:r>
              <a:rPr lang="en-GB" sz="2000"/>
              <a:t>Understanding menopause impact in workplace – contemporary issue and vital (</a:t>
            </a:r>
            <a:r>
              <a:rPr lang="en-GB" sz="2000" err="1"/>
              <a:t>Tawmley</a:t>
            </a:r>
            <a:r>
              <a:rPr lang="en-GB" sz="2000"/>
              <a:t> </a:t>
            </a:r>
            <a:r>
              <a:rPr lang="en-GB" sz="2000" i="1"/>
              <a:t>et al</a:t>
            </a:r>
            <a:r>
              <a:rPr lang="en-GB" sz="2000"/>
              <a:t>, 2025)</a:t>
            </a:r>
          </a:p>
          <a:p>
            <a:pPr lvl="1"/>
            <a:r>
              <a:rPr lang="en-GB" sz="2000"/>
              <a:t>A 2025 review of literature regarding menopause and workplace, highlighted a gap where little research undertaken in particular occupational frontline positions such as policing (</a:t>
            </a:r>
            <a:r>
              <a:rPr lang="en-GB" sz="2000" err="1"/>
              <a:t>Tawmley</a:t>
            </a:r>
            <a:r>
              <a:rPr lang="en-GB" sz="2000"/>
              <a:t> </a:t>
            </a:r>
            <a:r>
              <a:rPr lang="en-GB" sz="2000" i="1"/>
              <a:t>et al</a:t>
            </a:r>
            <a:r>
              <a:rPr lang="en-GB" sz="2000"/>
              <a:t>, 2025)</a:t>
            </a:r>
          </a:p>
          <a:p>
            <a:pPr lvl="1"/>
            <a:r>
              <a:rPr lang="en-GB" sz="2000"/>
              <a:t>1/3 of UK women police officers are over 45yrs – menopause now increasingly important occupational health issue (Laverick </a:t>
            </a:r>
            <a:r>
              <a:rPr lang="en-GB" sz="2000" i="1"/>
              <a:t>et al</a:t>
            </a:r>
            <a:r>
              <a:rPr lang="en-GB" sz="2000"/>
              <a:t>, 2019)</a:t>
            </a:r>
          </a:p>
          <a:p>
            <a:pPr lvl="1"/>
            <a:r>
              <a:rPr lang="en-GB" sz="2000"/>
              <a:t>2024 survey by Police Federation of England &amp; Wales highlighted that having to make difficult decisions made coping with menopause symptoms ‘moderately or extremely difficult for 40% of its participants</a:t>
            </a:r>
          </a:p>
          <a:p>
            <a:endParaRPr lang="en-GB"/>
          </a:p>
        </p:txBody>
      </p:sp>
    </p:spTree>
    <p:extLst>
      <p:ext uri="{BB962C8B-B14F-4D97-AF65-F5344CB8AC3E}">
        <p14:creationId xmlns:p14="http://schemas.microsoft.com/office/powerpoint/2010/main" val="24861705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B3EC3BC-9276-D650-734F-489C6BD0633C}"/>
              </a:ext>
            </a:extLst>
          </p:cNvPr>
          <p:cNvSpPr>
            <a:spLocks noGrp="1"/>
          </p:cNvSpPr>
          <p:nvPr>
            <p:ph idx="1"/>
          </p:nvPr>
        </p:nvSpPr>
        <p:spPr/>
        <p:txBody>
          <a:bodyPr>
            <a:normAutofit/>
          </a:bodyPr>
          <a:lstStyle/>
          <a:p>
            <a:pPr marL="0" indent="0">
              <a:buNone/>
            </a:pPr>
            <a:r>
              <a:rPr lang="en-GB" sz="2400"/>
              <a:t>2. </a:t>
            </a:r>
            <a:r>
              <a:rPr lang="en-GB" sz="2400" b="1"/>
              <a:t>Police decision-making</a:t>
            </a:r>
          </a:p>
          <a:p>
            <a:pPr lvl="1"/>
            <a:r>
              <a:rPr lang="en-GB" sz="2000"/>
              <a:t>Decision making in policing is ‘inherently complex’ (Boulton, 2025) ; Often made in circumstances of risk, threat, high stakes, uncertainty and time pressure. Need to be made quickly, under pressure and in isolation (Browning, 202) – sound judgement and reasoning remain as a constant element</a:t>
            </a:r>
          </a:p>
          <a:p>
            <a:pPr lvl="1"/>
            <a:r>
              <a:rPr lang="en-GB" sz="2000"/>
              <a:t>Insight into ‘process' is limited (Feys </a:t>
            </a:r>
            <a:r>
              <a:rPr lang="en-GB" sz="2000" i="1"/>
              <a:t>et al</a:t>
            </a:r>
            <a:r>
              <a:rPr lang="en-GB" sz="2000"/>
              <a:t>, 2022)</a:t>
            </a:r>
          </a:p>
          <a:p>
            <a:pPr lvl="1"/>
            <a:r>
              <a:rPr lang="en-GB" sz="2000"/>
              <a:t>‘The Process’ is one consideration alongside other factors that influence their reasoning – time, person, cognitive ability, personality, gender, mood, emotional state of mind etc. (Halford, 2024; </a:t>
            </a:r>
            <a:r>
              <a:rPr lang="en-GB" sz="2000" err="1"/>
              <a:t>Stenshol</a:t>
            </a:r>
            <a:r>
              <a:rPr lang="en-GB" sz="2000"/>
              <a:t> </a:t>
            </a:r>
            <a:r>
              <a:rPr lang="en-GB" sz="2000" i="1"/>
              <a:t>et al</a:t>
            </a:r>
            <a:r>
              <a:rPr lang="en-GB" sz="2000"/>
              <a:t>, 2023; Feys </a:t>
            </a:r>
            <a:r>
              <a:rPr lang="en-GB" sz="2000" i="1"/>
              <a:t>et al</a:t>
            </a:r>
            <a:r>
              <a:rPr lang="en-GB" sz="2000"/>
              <a:t>, 2022)</a:t>
            </a:r>
          </a:p>
          <a:p>
            <a:pPr lvl="1"/>
            <a:r>
              <a:rPr lang="en-GB" sz="2000"/>
              <a:t>Theoretical understanding is also influenced by personal attributes of officer, with bounded rationality recognising limitations of individual to understand and process information in making decisions – as a result individuals make decisions within limits posed by their cognitive ability and a finite timeframe (Halford, 2024).</a:t>
            </a:r>
          </a:p>
          <a:p>
            <a:endParaRPr lang="en-GB"/>
          </a:p>
        </p:txBody>
      </p:sp>
      <p:sp>
        <p:nvSpPr>
          <p:cNvPr id="5" name="Title 4">
            <a:extLst>
              <a:ext uri="{FF2B5EF4-FFF2-40B4-BE49-F238E27FC236}">
                <a16:creationId xmlns:a16="http://schemas.microsoft.com/office/drawing/2014/main" id="{F8D9A1FD-40DB-8999-658E-5D3FF773892D}"/>
              </a:ext>
            </a:extLst>
          </p:cNvPr>
          <p:cNvSpPr>
            <a:spLocks noGrp="1"/>
          </p:cNvSpPr>
          <p:nvPr>
            <p:ph type="title"/>
          </p:nvPr>
        </p:nvSpPr>
        <p:spPr/>
        <p:txBody>
          <a:bodyPr/>
          <a:lstStyle/>
          <a:p>
            <a:endParaRPr lang="en-GB"/>
          </a:p>
        </p:txBody>
      </p:sp>
    </p:spTree>
    <p:extLst>
      <p:ext uri="{BB962C8B-B14F-4D97-AF65-F5344CB8AC3E}">
        <p14:creationId xmlns:p14="http://schemas.microsoft.com/office/powerpoint/2010/main" val="34131798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81CDAF2-188C-4FB6-3C91-5BCEDBECFAB1}"/>
              </a:ext>
            </a:extLst>
          </p:cNvPr>
          <p:cNvSpPr>
            <a:spLocks noGrp="1"/>
          </p:cNvSpPr>
          <p:nvPr>
            <p:ph idx="1"/>
          </p:nvPr>
        </p:nvSpPr>
        <p:spPr/>
        <p:txBody>
          <a:bodyPr vert="horz" lIns="91440" tIns="45720" rIns="91440" bIns="45720" rtlCol="0" anchor="t">
            <a:normAutofit/>
          </a:bodyPr>
          <a:lstStyle/>
          <a:p>
            <a:pPr marL="0" indent="0">
              <a:buNone/>
            </a:pPr>
            <a:r>
              <a:rPr lang="en-GB" sz="2200" b="1"/>
              <a:t>3. Police decision-making and menopause – a call for more research</a:t>
            </a:r>
          </a:p>
          <a:p>
            <a:pPr lvl="1"/>
            <a:r>
              <a:rPr lang="en-GB" sz="2000"/>
              <a:t>Menopause transition manifests for some as memory lapses, memory recall, anxiety and problems with making decisions – growing need to understand how and to what extent cognitive symptoms of menopause influence police decision making and vice-versa</a:t>
            </a:r>
            <a:endParaRPr lang="en-GB" sz="2000">
              <a:ea typeface="Calibri"/>
              <a:cs typeface="Calibri"/>
            </a:endParaRPr>
          </a:p>
          <a:p>
            <a:pPr lvl="1"/>
            <a:r>
              <a:rPr lang="en-GB" sz="2000"/>
              <a:t>Previous research only considered specific decision making, or specific 'influencers'</a:t>
            </a:r>
            <a:endParaRPr lang="en-GB" sz="2000">
              <a:ea typeface="Calibri"/>
              <a:cs typeface="Calibri"/>
            </a:endParaRPr>
          </a:p>
          <a:p>
            <a:pPr lvl="1"/>
            <a:r>
              <a:rPr lang="en-GB" sz="2000"/>
              <a:t>Menopause doesn’t happen in isolation, other factors in woman’s life at the time can influence decisions being driven by emotional volatility rather than logic, and even decision-making avoidance ( Mind, 2024, Phelps, 2021)</a:t>
            </a:r>
          </a:p>
          <a:p>
            <a:pPr lvl="1"/>
            <a:r>
              <a:rPr lang="en-GB" sz="2000"/>
              <a:t>Controversial – historic research suggests menopause problems may be consequences of aging, psychological factors and life patterns (Griffiths </a:t>
            </a:r>
            <a:r>
              <a:rPr lang="en-GB" sz="2000" i="1"/>
              <a:t>et al,</a:t>
            </a:r>
            <a:r>
              <a:rPr lang="en-GB" sz="2000"/>
              <a:t> 2006)</a:t>
            </a:r>
          </a:p>
          <a:p>
            <a:endParaRPr lang="en-GB"/>
          </a:p>
        </p:txBody>
      </p:sp>
      <p:sp>
        <p:nvSpPr>
          <p:cNvPr id="5" name="Title 4">
            <a:extLst>
              <a:ext uri="{FF2B5EF4-FFF2-40B4-BE49-F238E27FC236}">
                <a16:creationId xmlns:a16="http://schemas.microsoft.com/office/drawing/2014/main" id="{755999F2-30BF-C517-E978-4432E9EFD1BD}"/>
              </a:ext>
            </a:extLst>
          </p:cNvPr>
          <p:cNvSpPr>
            <a:spLocks noGrp="1"/>
          </p:cNvSpPr>
          <p:nvPr>
            <p:ph type="title"/>
          </p:nvPr>
        </p:nvSpPr>
        <p:spPr/>
        <p:txBody>
          <a:bodyPr/>
          <a:lstStyle/>
          <a:p>
            <a:endParaRPr lang="en-GB"/>
          </a:p>
        </p:txBody>
      </p:sp>
    </p:spTree>
    <p:extLst>
      <p:ext uri="{BB962C8B-B14F-4D97-AF65-F5344CB8AC3E}">
        <p14:creationId xmlns:p14="http://schemas.microsoft.com/office/powerpoint/2010/main" val="15556411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03B153F-6BCB-9BEE-FF8C-D24F998F82C5}"/>
              </a:ext>
            </a:extLst>
          </p:cNvPr>
          <p:cNvSpPr>
            <a:spLocks noGrp="1"/>
          </p:cNvSpPr>
          <p:nvPr>
            <p:ph idx="1"/>
          </p:nvPr>
        </p:nvSpPr>
        <p:spPr/>
        <p:txBody>
          <a:bodyPr vert="horz" lIns="91440" tIns="45720" rIns="91440" bIns="45720" rtlCol="0" anchor="t">
            <a:normAutofit fontScale="92500" lnSpcReduction="10000"/>
          </a:bodyPr>
          <a:lstStyle/>
          <a:p>
            <a:pPr marL="0" indent="0">
              <a:buNone/>
            </a:pPr>
            <a:r>
              <a:rPr lang="en-GB" sz="2600" b="1"/>
              <a:t>4. Decision making frameworks and strategies</a:t>
            </a:r>
          </a:p>
          <a:p>
            <a:pPr lvl="1"/>
            <a:r>
              <a:rPr lang="en-GB"/>
              <a:t>Generic information suggest combination of personal and lifestyle strategies, open communication with employers and environmental adjustments are beneficial and empowering (</a:t>
            </a:r>
            <a:r>
              <a:rPr lang="en-GB" err="1"/>
              <a:t>Yazdkhasti</a:t>
            </a:r>
            <a:r>
              <a:rPr lang="en-GB"/>
              <a:t> et al, 2015)</a:t>
            </a:r>
          </a:p>
          <a:p>
            <a:pPr lvl="1"/>
            <a:r>
              <a:rPr lang="en-GB"/>
              <a:t>No guidance as to how to deal with menopause difficulties with decision making</a:t>
            </a:r>
          </a:p>
          <a:p>
            <a:pPr lvl="1"/>
            <a:r>
              <a:rPr lang="en-GB"/>
              <a:t>Women left to develop own strategies – not effective, little foundation, lacks validity, not compatible with workplace culture.</a:t>
            </a:r>
          </a:p>
          <a:p>
            <a:pPr lvl="1"/>
            <a:r>
              <a:rPr lang="en-GB"/>
              <a:t>Policing decision-making framework – nationally utilised model</a:t>
            </a:r>
          </a:p>
          <a:p>
            <a:pPr lvl="1"/>
            <a:r>
              <a:rPr lang="en-GB"/>
              <a:t>Effectiveness in supporting/improving decision making is unexplored (Boulton, 2025). Model doesn’t accommodate the personal factors referred to earlier</a:t>
            </a:r>
          </a:p>
          <a:p>
            <a:pPr lvl="1"/>
            <a:r>
              <a:rPr lang="en-GB"/>
              <a:t>Police Federation of England &amp; Wales suggests model not designed to mitigate menopause issues its structure can support better decision-making if applied alongside national menopause guidance – NO research exists to support/challenge</a:t>
            </a:r>
          </a:p>
        </p:txBody>
      </p:sp>
      <p:sp>
        <p:nvSpPr>
          <p:cNvPr id="5" name="Title 4">
            <a:extLst>
              <a:ext uri="{FF2B5EF4-FFF2-40B4-BE49-F238E27FC236}">
                <a16:creationId xmlns:a16="http://schemas.microsoft.com/office/drawing/2014/main" id="{58FDB903-3B19-EAE4-BC52-A97A835DA2E4}"/>
              </a:ext>
            </a:extLst>
          </p:cNvPr>
          <p:cNvSpPr>
            <a:spLocks noGrp="1"/>
          </p:cNvSpPr>
          <p:nvPr>
            <p:ph type="title"/>
          </p:nvPr>
        </p:nvSpPr>
        <p:spPr/>
        <p:txBody>
          <a:bodyPr/>
          <a:lstStyle/>
          <a:p>
            <a:endParaRPr lang="en-GB"/>
          </a:p>
        </p:txBody>
      </p:sp>
    </p:spTree>
    <p:extLst>
      <p:ext uri="{BB962C8B-B14F-4D97-AF65-F5344CB8AC3E}">
        <p14:creationId xmlns:p14="http://schemas.microsoft.com/office/powerpoint/2010/main" val="16975847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2EA580-EE46-A384-D3D6-D081BBE877A4}"/>
              </a:ext>
            </a:extLst>
          </p:cNvPr>
          <p:cNvSpPr>
            <a:spLocks noGrp="1"/>
          </p:cNvSpPr>
          <p:nvPr>
            <p:ph type="title"/>
          </p:nvPr>
        </p:nvSpPr>
        <p:spPr>
          <a:ln>
            <a:noFill/>
          </a:ln>
        </p:spPr>
        <p:txBody>
          <a:bodyPr/>
          <a:lstStyle/>
          <a:p>
            <a:r>
              <a:rPr lang="en-GB" b="1">
                <a:ea typeface="Calibri Light"/>
                <a:cs typeface="Calibri Light"/>
              </a:rPr>
              <a:t>Why this proposed research?</a:t>
            </a:r>
          </a:p>
        </p:txBody>
      </p:sp>
      <p:sp>
        <p:nvSpPr>
          <p:cNvPr id="3" name="Content Placeholder 2">
            <a:extLst>
              <a:ext uri="{FF2B5EF4-FFF2-40B4-BE49-F238E27FC236}">
                <a16:creationId xmlns:a16="http://schemas.microsoft.com/office/drawing/2014/main" id="{758A9B74-5989-1FD0-8328-63FE3935C91F}"/>
              </a:ext>
            </a:extLst>
          </p:cNvPr>
          <p:cNvSpPr>
            <a:spLocks noGrp="1"/>
          </p:cNvSpPr>
          <p:nvPr>
            <p:ph idx="1"/>
          </p:nvPr>
        </p:nvSpPr>
        <p:spPr/>
        <p:txBody>
          <a:bodyPr/>
          <a:lstStyle/>
          <a:p>
            <a:r>
              <a:rPr lang="en-GB"/>
              <a:t>Visible absence of research that explores menopause and decision making per se</a:t>
            </a:r>
          </a:p>
          <a:p>
            <a:r>
              <a:rPr lang="en-GB"/>
              <a:t>No known research specifically focused on police decision-making and menopause or lived experiences</a:t>
            </a:r>
          </a:p>
          <a:p>
            <a:r>
              <a:rPr lang="en-GB"/>
              <a:t>Better knowledge and understanding would raise awareness, provide supportive workplace, maintain operational safety and performance for women officers.</a:t>
            </a:r>
          </a:p>
          <a:p>
            <a:r>
              <a:rPr lang="en-GB"/>
              <a:t>Against this backdrop that this research is proposed</a:t>
            </a:r>
          </a:p>
        </p:txBody>
      </p:sp>
    </p:spTree>
    <p:extLst>
      <p:ext uri="{BB962C8B-B14F-4D97-AF65-F5344CB8AC3E}">
        <p14:creationId xmlns:p14="http://schemas.microsoft.com/office/powerpoint/2010/main" val="10475466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4DF4F0-7440-61E3-D6A5-F7985440A518}"/>
              </a:ext>
            </a:extLst>
          </p:cNvPr>
          <p:cNvSpPr>
            <a:spLocks noGrp="1"/>
          </p:cNvSpPr>
          <p:nvPr>
            <p:ph type="title"/>
          </p:nvPr>
        </p:nvSpPr>
        <p:spPr>
          <a:ln>
            <a:noFill/>
          </a:ln>
        </p:spPr>
        <p:txBody>
          <a:bodyPr/>
          <a:lstStyle/>
          <a:p>
            <a:r>
              <a:rPr lang="en-GB" b="1"/>
              <a:t>Research Aims &amp; Objectives</a:t>
            </a:r>
          </a:p>
        </p:txBody>
      </p:sp>
      <p:sp>
        <p:nvSpPr>
          <p:cNvPr id="3" name="Content Placeholder 2">
            <a:extLst>
              <a:ext uri="{FF2B5EF4-FFF2-40B4-BE49-F238E27FC236}">
                <a16:creationId xmlns:a16="http://schemas.microsoft.com/office/drawing/2014/main" id="{80FC7857-5187-473D-E42E-E25B69737993}"/>
              </a:ext>
            </a:extLst>
          </p:cNvPr>
          <p:cNvSpPr>
            <a:spLocks noGrp="1"/>
          </p:cNvSpPr>
          <p:nvPr>
            <p:ph sz="half" idx="1"/>
          </p:nvPr>
        </p:nvSpPr>
        <p:spPr>
          <a:xfrm>
            <a:off x="838200" y="1739361"/>
            <a:ext cx="4678393" cy="4437602"/>
          </a:xfrm>
          <a:noFill/>
          <a:ln>
            <a:solidFill>
              <a:schemeClr val="tx1"/>
            </a:solidFill>
          </a:ln>
        </p:spPr>
        <p:txBody>
          <a:bodyPr vert="horz" lIns="91440" tIns="45720" rIns="91440" bIns="45720" rtlCol="0" anchor="t">
            <a:normAutofit fontScale="77500" lnSpcReduction="20000"/>
          </a:bodyPr>
          <a:lstStyle/>
          <a:p>
            <a:pPr marL="0" indent="0" algn="ctr">
              <a:buNone/>
            </a:pPr>
            <a:endParaRPr lang="en-GB" sz="3600"/>
          </a:p>
          <a:p>
            <a:pPr marL="0" indent="0" algn="ctr">
              <a:buNone/>
            </a:pPr>
            <a:r>
              <a:rPr lang="en-GB" sz="3600"/>
              <a:t>Aims</a:t>
            </a:r>
            <a:endParaRPr lang="en-GB"/>
          </a:p>
          <a:p>
            <a:pPr marL="0" indent="0">
              <a:buNone/>
            </a:pPr>
            <a:r>
              <a:rPr lang="en-GB"/>
              <a:t>To develop an understanding of the impact of the menopause transition on women police officers’ decision making through the exploration of their lived experiences., taking cognisance of the tools, frameworks or personal strategies that women officers use to positively support their decision-making process or to mitigate any negative effects of menopause symptoms when making decision.</a:t>
            </a:r>
            <a:endParaRPr lang="en-GB">
              <a:ea typeface="Calibri"/>
              <a:cs typeface="Calibri"/>
            </a:endParaRPr>
          </a:p>
          <a:p>
            <a:endParaRPr lang="en-GB"/>
          </a:p>
        </p:txBody>
      </p:sp>
      <p:sp>
        <p:nvSpPr>
          <p:cNvPr id="4" name="Content Placeholder 3">
            <a:extLst>
              <a:ext uri="{FF2B5EF4-FFF2-40B4-BE49-F238E27FC236}">
                <a16:creationId xmlns:a16="http://schemas.microsoft.com/office/drawing/2014/main" id="{C7CBF808-C57B-6394-E77C-A1B9C445D3BB}"/>
              </a:ext>
            </a:extLst>
          </p:cNvPr>
          <p:cNvSpPr>
            <a:spLocks noGrp="1"/>
          </p:cNvSpPr>
          <p:nvPr>
            <p:ph sz="half" idx="2"/>
          </p:nvPr>
        </p:nvSpPr>
        <p:spPr>
          <a:xfrm>
            <a:off x="5841521" y="1753739"/>
            <a:ext cx="5512279" cy="4423224"/>
          </a:xfrm>
          <a:noFill/>
          <a:ln>
            <a:solidFill>
              <a:schemeClr val="tx1"/>
            </a:solidFill>
          </a:ln>
        </p:spPr>
        <p:txBody>
          <a:bodyPr vert="horz" lIns="91440" tIns="45720" rIns="91440" bIns="45720" rtlCol="0" anchor="t">
            <a:normAutofit fontScale="77500" lnSpcReduction="20000"/>
          </a:bodyPr>
          <a:lstStyle/>
          <a:p>
            <a:pPr marL="0" indent="0" algn="ctr">
              <a:buNone/>
            </a:pPr>
            <a:endParaRPr lang="en-GB" sz="3600"/>
          </a:p>
          <a:p>
            <a:pPr marL="0" indent="0" algn="ctr">
              <a:buNone/>
            </a:pPr>
            <a:r>
              <a:rPr lang="en-GB" sz="3600"/>
              <a:t>Objectives</a:t>
            </a:r>
            <a:endParaRPr lang="en-GB"/>
          </a:p>
          <a:p>
            <a:pPr marL="0" indent="0">
              <a:buNone/>
            </a:pPr>
            <a:r>
              <a:rPr lang="en-GB"/>
              <a:t>Identify and critically review academic and professional literature</a:t>
            </a:r>
          </a:p>
          <a:p>
            <a:pPr marL="0" indent="0">
              <a:buNone/>
            </a:pPr>
            <a:r>
              <a:rPr lang="en-GB"/>
              <a:t>Explore the lived experiences of women officers transitioning through menopause – focus on decision making and risks.</a:t>
            </a:r>
          </a:p>
          <a:p>
            <a:pPr marL="0" indent="0">
              <a:buNone/>
            </a:pPr>
            <a:r>
              <a:rPr lang="en-GB"/>
              <a:t>Establish and validate the tools, frameworks and strategies used to support or mitigate effects on decision-making</a:t>
            </a:r>
            <a:endParaRPr lang="en-GB">
              <a:ea typeface="Calibri"/>
              <a:cs typeface="Calibri"/>
            </a:endParaRPr>
          </a:p>
          <a:p>
            <a:pPr marL="0" indent="0">
              <a:buNone/>
            </a:pPr>
            <a:r>
              <a:rPr lang="en-GB"/>
              <a:t>Utilise findings to develop awareness resource</a:t>
            </a:r>
          </a:p>
          <a:p>
            <a:pPr marL="0" indent="0">
              <a:buNone/>
            </a:pPr>
            <a:r>
              <a:rPr lang="en-GB"/>
              <a:t>Propose further future areas of relevant research linked to menopause and policing</a:t>
            </a:r>
          </a:p>
          <a:p>
            <a:pPr marL="0" indent="0">
              <a:buNone/>
            </a:pPr>
            <a:endParaRPr lang="en-GB"/>
          </a:p>
        </p:txBody>
      </p:sp>
    </p:spTree>
    <p:extLst>
      <p:ext uri="{BB962C8B-B14F-4D97-AF65-F5344CB8AC3E}">
        <p14:creationId xmlns:p14="http://schemas.microsoft.com/office/powerpoint/2010/main" val="28673869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0C9143-0CAA-D5F9-93D3-817AEE4EC3DD}"/>
              </a:ext>
            </a:extLst>
          </p:cNvPr>
          <p:cNvSpPr>
            <a:spLocks noGrp="1"/>
          </p:cNvSpPr>
          <p:nvPr>
            <p:ph type="title"/>
          </p:nvPr>
        </p:nvSpPr>
        <p:spPr>
          <a:ln>
            <a:noFill/>
          </a:ln>
        </p:spPr>
        <p:txBody>
          <a:bodyPr/>
          <a:lstStyle/>
          <a:p>
            <a:r>
              <a:rPr lang="en-GB" b="1"/>
              <a:t>Research Methodology</a:t>
            </a:r>
          </a:p>
        </p:txBody>
      </p:sp>
      <p:sp>
        <p:nvSpPr>
          <p:cNvPr id="3" name="Content Placeholder 2">
            <a:extLst>
              <a:ext uri="{FF2B5EF4-FFF2-40B4-BE49-F238E27FC236}">
                <a16:creationId xmlns:a16="http://schemas.microsoft.com/office/drawing/2014/main" id="{2300B7C9-74E7-9922-ED23-4458CDFFF3FE}"/>
              </a:ext>
            </a:extLst>
          </p:cNvPr>
          <p:cNvSpPr>
            <a:spLocks noGrp="1"/>
          </p:cNvSpPr>
          <p:nvPr>
            <p:ph idx="1"/>
          </p:nvPr>
        </p:nvSpPr>
        <p:spPr/>
        <p:txBody>
          <a:bodyPr/>
          <a:lstStyle/>
          <a:p>
            <a:pPr marL="0" indent="0">
              <a:buNone/>
            </a:pPr>
            <a:r>
              <a:rPr lang="en-GB"/>
              <a:t>A phenomenological approach to the research is proposed (Ayton, 2023)</a:t>
            </a:r>
          </a:p>
          <a:p>
            <a:pPr marL="0" indent="0">
              <a:buNone/>
            </a:pPr>
            <a:endParaRPr lang="en-GB"/>
          </a:p>
        </p:txBody>
      </p:sp>
      <p:graphicFrame>
        <p:nvGraphicFramePr>
          <p:cNvPr id="4" name="Diagram 3">
            <a:extLst>
              <a:ext uri="{FF2B5EF4-FFF2-40B4-BE49-F238E27FC236}">
                <a16:creationId xmlns:a16="http://schemas.microsoft.com/office/drawing/2014/main" id="{C6B4E495-492E-868A-1DE1-C5A7B59658AB}"/>
              </a:ext>
            </a:extLst>
          </p:cNvPr>
          <p:cNvGraphicFramePr/>
          <p:nvPr>
            <p:extLst>
              <p:ext uri="{D42A27DB-BD31-4B8C-83A1-F6EECF244321}">
                <p14:modId xmlns:p14="http://schemas.microsoft.com/office/powerpoint/2010/main" val="1362353594"/>
              </p:ext>
            </p:extLst>
          </p:nvPr>
        </p:nvGraphicFramePr>
        <p:xfrm>
          <a:off x="2032001" y="2685143"/>
          <a:ext cx="7199086" cy="3962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672166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98FF00-D7FC-37E9-EDAF-A4BA389A1B0B}"/>
              </a:ext>
            </a:extLst>
          </p:cNvPr>
          <p:cNvSpPr>
            <a:spLocks noGrp="1"/>
          </p:cNvSpPr>
          <p:nvPr>
            <p:ph type="title"/>
          </p:nvPr>
        </p:nvSpPr>
        <p:spPr>
          <a:ln>
            <a:noFill/>
          </a:ln>
        </p:spPr>
        <p:txBody>
          <a:bodyPr/>
          <a:lstStyle/>
          <a:p>
            <a:r>
              <a:rPr lang="en-GB" b="1"/>
              <a:t>Researchers rationale for approach</a:t>
            </a:r>
          </a:p>
        </p:txBody>
      </p:sp>
      <p:sp>
        <p:nvSpPr>
          <p:cNvPr id="3" name="Content Placeholder 2">
            <a:extLst>
              <a:ext uri="{FF2B5EF4-FFF2-40B4-BE49-F238E27FC236}">
                <a16:creationId xmlns:a16="http://schemas.microsoft.com/office/drawing/2014/main" id="{CE5A9950-5A96-5E1B-10DE-E6379A9AF268}"/>
              </a:ext>
            </a:extLst>
          </p:cNvPr>
          <p:cNvSpPr>
            <a:spLocks noGrp="1"/>
          </p:cNvSpPr>
          <p:nvPr>
            <p:ph idx="1"/>
          </p:nvPr>
        </p:nvSpPr>
        <p:spPr/>
        <p:txBody>
          <a:bodyPr vert="horz" lIns="91440" tIns="45720" rIns="91440" bIns="45720" rtlCol="0" anchor="t">
            <a:normAutofit/>
          </a:bodyPr>
          <a:lstStyle/>
          <a:p>
            <a:pPr marL="0" indent="0">
              <a:buNone/>
            </a:pPr>
            <a:r>
              <a:rPr lang="en-GB"/>
              <a:t>Phenomenological approach is suitable because:</a:t>
            </a:r>
          </a:p>
          <a:p>
            <a:r>
              <a:rPr lang="en-GB"/>
              <a:t>Participants -</a:t>
            </a:r>
            <a:endParaRPr lang="en-GB">
              <a:ea typeface="Calibri"/>
              <a:cs typeface="Calibri"/>
            </a:endParaRPr>
          </a:p>
          <a:p>
            <a:pPr lvl="1"/>
            <a:r>
              <a:rPr lang="en-GB"/>
              <a:t>Every woman’s experience of menopause is unique to the individual</a:t>
            </a:r>
          </a:p>
          <a:p>
            <a:pPr lvl="1"/>
            <a:r>
              <a:rPr lang="en-GB"/>
              <a:t>Approach allows women to share and make sense of their experience of the topic from within themselves rather than external answers or explanations for their experiences.</a:t>
            </a:r>
          </a:p>
          <a:p>
            <a:r>
              <a:rPr lang="en-GB"/>
              <a:t>For researcher – </a:t>
            </a:r>
          </a:p>
          <a:p>
            <a:pPr lvl="1"/>
            <a:r>
              <a:rPr lang="en-GB"/>
              <a:t>offers opportunity to comprehend core issues of experience.</a:t>
            </a:r>
          </a:p>
          <a:p>
            <a:pPr lvl="1"/>
            <a:r>
              <a:rPr lang="en-GB"/>
              <a:t>Sample are a distinctive group, exposed to unique professional and social environments, have own culture</a:t>
            </a:r>
          </a:p>
        </p:txBody>
      </p:sp>
    </p:spTree>
    <p:extLst>
      <p:ext uri="{BB962C8B-B14F-4D97-AF65-F5344CB8AC3E}">
        <p14:creationId xmlns:p14="http://schemas.microsoft.com/office/powerpoint/2010/main" val="2514759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46F6DF-276B-A753-3F17-E21F281E3504}"/>
              </a:ext>
            </a:extLst>
          </p:cNvPr>
          <p:cNvSpPr>
            <a:spLocks noGrp="1"/>
          </p:cNvSpPr>
          <p:nvPr>
            <p:ph type="title"/>
          </p:nvPr>
        </p:nvSpPr>
        <p:spPr/>
        <p:txBody>
          <a:bodyPr/>
          <a:lstStyle/>
          <a:p>
            <a:r>
              <a:rPr lang="en-GB" b="1"/>
              <a:t>Research methodology</a:t>
            </a:r>
          </a:p>
        </p:txBody>
      </p:sp>
      <p:sp>
        <p:nvSpPr>
          <p:cNvPr id="3" name="Content Placeholder 2">
            <a:extLst>
              <a:ext uri="{FF2B5EF4-FFF2-40B4-BE49-F238E27FC236}">
                <a16:creationId xmlns:a16="http://schemas.microsoft.com/office/drawing/2014/main" id="{BC6B97B5-1C20-1811-B9CB-318C2E62BECD}"/>
              </a:ext>
            </a:extLst>
          </p:cNvPr>
          <p:cNvSpPr>
            <a:spLocks noGrp="1"/>
          </p:cNvSpPr>
          <p:nvPr>
            <p:ph sz="half" idx="1"/>
          </p:nvPr>
        </p:nvSpPr>
        <p:spPr>
          <a:noFill/>
          <a:ln>
            <a:solidFill>
              <a:schemeClr val="tx1"/>
            </a:solidFill>
          </a:ln>
        </p:spPr>
        <p:txBody>
          <a:bodyPr>
            <a:normAutofit fontScale="70000" lnSpcReduction="20000"/>
          </a:bodyPr>
          <a:lstStyle/>
          <a:p>
            <a:pPr marL="0" indent="0" algn="ctr">
              <a:buNone/>
            </a:pPr>
            <a:endParaRPr lang="en-GB" b="1"/>
          </a:p>
          <a:p>
            <a:pPr marL="0" indent="0" algn="ctr">
              <a:buNone/>
            </a:pPr>
            <a:r>
              <a:rPr lang="en-GB" b="1"/>
              <a:t>Participants</a:t>
            </a:r>
          </a:p>
          <a:p>
            <a:pPr lvl="1"/>
            <a:r>
              <a:rPr lang="en-GB"/>
              <a:t>Sample size 15-20</a:t>
            </a:r>
          </a:p>
          <a:p>
            <a:pPr lvl="1"/>
            <a:r>
              <a:rPr lang="en-GB"/>
              <a:t>One police force in Wales</a:t>
            </a:r>
          </a:p>
          <a:p>
            <a:pPr lvl="1"/>
            <a:r>
              <a:rPr lang="en-GB"/>
              <a:t>Police officers ( no specific rank, role or length of service)</a:t>
            </a:r>
          </a:p>
          <a:p>
            <a:pPr lvl="1"/>
            <a:r>
              <a:rPr lang="en-GB"/>
              <a:t>Transitioning through natural  (menopause (perimenopause, menopause and post-menopause) or forced.</a:t>
            </a:r>
          </a:p>
        </p:txBody>
      </p:sp>
      <p:sp>
        <p:nvSpPr>
          <p:cNvPr id="4" name="Content Placeholder 3">
            <a:extLst>
              <a:ext uri="{FF2B5EF4-FFF2-40B4-BE49-F238E27FC236}">
                <a16:creationId xmlns:a16="http://schemas.microsoft.com/office/drawing/2014/main" id="{D82D5C97-7411-71CA-68DB-C09666BA1B26}"/>
              </a:ext>
            </a:extLst>
          </p:cNvPr>
          <p:cNvSpPr>
            <a:spLocks noGrp="1"/>
          </p:cNvSpPr>
          <p:nvPr>
            <p:ph sz="half" idx="2"/>
          </p:nvPr>
        </p:nvSpPr>
        <p:spPr>
          <a:noFill/>
          <a:ln>
            <a:solidFill>
              <a:schemeClr val="tx1"/>
            </a:solidFill>
          </a:ln>
        </p:spPr>
        <p:txBody>
          <a:bodyPr>
            <a:normAutofit fontScale="70000" lnSpcReduction="20000"/>
          </a:bodyPr>
          <a:lstStyle/>
          <a:p>
            <a:pPr marL="0" indent="0" algn="ctr">
              <a:buNone/>
            </a:pPr>
            <a:endParaRPr lang="en-GB" b="1"/>
          </a:p>
          <a:p>
            <a:pPr marL="0" indent="0" algn="ctr">
              <a:buNone/>
            </a:pPr>
            <a:r>
              <a:rPr lang="en-GB" b="1"/>
              <a:t>Data Collection</a:t>
            </a:r>
          </a:p>
          <a:p>
            <a:r>
              <a:rPr lang="en-GB"/>
              <a:t>Short questionnaire regarding symptoms and eligibility (MENQOL &amp; Menopause Charity Symptom Checklist)</a:t>
            </a:r>
          </a:p>
          <a:p>
            <a:r>
              <a:rPr lang="en-GB"/>
              <a:t>Interviews – common and leading method (Cooke, 2026, p.11)</a:t>
            </a:r>
          </a:p>
          <a:p>
            <a:r>
              <a:rPr lang="en-GB"/>
              <a:t>Semi structured 1/1 – offers flexibility adaptability to probe deeper on pre-agreed issues</a:t>
            </a:r>
          </a:p>
          <a:p>
            <a:pPr lvl="1"/>
            <a:r>
              <a:rPr lang="en-GB"/>
              <a:t>Freedom for participants</a:t>
            </a:r>
          </a:p>
          <a:p>
            <a:pPr lvl="1"/>
            <a:r>
              <a:rPr lang="en-GB"/>
              <a:t>Focus on study and objectives for researcher (Cooke, 2026, p.11)</a:t>
            </a:r>
          </a:p>
          <a:p>
            <a:pPr lvl="1"/>
            <a:r>
              <a:rPr lang="en-GB"/>
              <a:t>Audio recorded</a:t>
            </a:r>
          </a:p>
          <a:p>
            <a:r>
              <a:rPr lang="en-GB"/>
              <a:t>Other methods considered</a:t>
            </a:r>
          </a:p>
          <a:p>
            <a:pPr marL="457200" lvl="1" indent="0">
              <a:buNone/>
            </a:pPr>
            <a:r>
              <a:rPr lang="en-GB"/>
              <a:t> focus groups, surveys, observations.</a:t>
            </a:r>
          </a:p>
        </p:txBody>
      </p:sp>
    </p:spTree>
    <p:extLst>
      <p:ext uri="{BB962C8B-B14F-4D97-AF65-F5344CB8AC3E}">
        <p14:creationId xmlns:p14="http://schemas.microsoft.com/office/powerpoint/2010/main" val="35926159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BB6D54-1D31-0E76-1626-AC79DBCAE840}"/>
              </a:ext>
            </a:extLst>
          </p:cNvPr>
          <p:cNvSpPr>
            <a:spLocks noGrp="1"/>
          </p:cNvSpPr>
          <p:nvPr>
            <p:ph type="title"/>
          </p:nvPr>
        </p:nvSpPr>
        <p:spPr/>
        <p:txBody>
          <a:bodyPr/>
          <a:lstStyle/>
          <a:p>
            <a:endParaRPr lang="en-GB" b="1"/>
          </a:p>
        </p:txBody>
      </p:sp>
      <p:sp>
        <p:nvSpPr>
          <p:cNvPr id="3" name="Content Placeholder 2">
            <a:extLst>
              <a:ext uri="{FF2B5EF4-FFF2-40B4-BE49-F238E27FC236}">
                <a16:creationId xmlns:a16="http://schemas.microsoft.com/office/drawing/2014/main" id="{69B07FC2-3956-880B-E632-712DC032FA3F}"/>
              </a:ext>
            </a:extLst>
          </p:cNvPr>
          <p:cNvSpPr>
            <a:spLocks noGrp="1"/>
          </p:cNvSpPr>
          <p:nvPr>
            <p:ph sz="half" idx="1"/>
          </p:nvPr>
        </p:nvSpPr>
        <p:spPr>
          <a:noFill/>
          <a:ln>
            <a:solidFill>
              <a:schemeClr val="tx1"/>
            </a:solidFill>
          </a:ln>
        </p:spPr>
        <p:txBody>
          <a:bodyPr>
            <a:normAutofit fontScale="92500" lnSpcReduction="10000"/>
          </a:bodyPr>
          <a:lstStyle/>
          <a:p>
            <a:pPr marL="0" indent="0" algn="ctr">
              <a:buNone/>
            </a:pPr>
            <a:r>
              <a:rPr lang="en-GB" b="1"/>
              <a:t>Analysis</a:t>
            </a:r>
          </a:p>
          <a:p>
            <a:pPr marL="0" indent="0">
              <a:buNone/>
            </a:pPr>
            <a:r>
              <a:rPr lang="en-GB"/>
              <a:t>Thematic analysis  -</a:t>
            </a:r>
          </a:p>
          <a:p>
            <a:pPr marL="457200" lvl="1" indent="0">
              <a:buNone/>
            </a:pPr>
            <a:r>
              <a:rPr lang="en-GB"/>
              <a:t>initial framework for identifying, analysing and interpreting themes</a:t>
            </a:r>
          </a:p>
          <a:p>
            <a:pPr marL="457200" lvl="1" indent="0">
              <a:buNone/>
            </a:pPr>
            <a:endParaRPr lang="en-GB"/>
          </a:p>
          <a:p>
            <a:pPr marL="0" indent="0">
              <a:buNone/>
            </a:pPr>
            <a:r>
              <a:rPr lang="en-GB"/>
              <a:t>Phenomenological analysis -</a:t>
            </a:r>
          </a:p>
          <a:p>
            <a:pPr marL="457200" lvl="1" indent="0">
              <a:buNone/>
            </a:pPr>
            <a:r>
              <a:rPr lang="en-GB"/>
              <a:t>understanding how participants comprehend their experiences</a:t>
            </a:r>
          </a:p>
          <a:p>
            <a:pPr marL="0" indent="0">
              <a:buNone/>
            </a:pPr>
            <a:r>
              <a:rPr lang="en-GB"/>
              <a:t>Focus of both – </a:t>
            </a:r>
          </a:p>
          <a:p>
            <a:pPr marL="457200" lvl="1" indent="0">
              <a:buNone/>
            </a:pPr>
            <a:r>
              <a:rPr lang="en-GB"/>
              <a:t>to illicit meaning, perspective and interpretation (Ahmed et al, 2025; Cooke, 2026)</a:t>
            </a:r>
          </a:p>
        </p:txBody>
      </p:sp>
      <p:sp>
        <p:nvSpPr>
          <p:cNvPr id="4" name="Content Placeholder 3">
            <a:extLst>
              <a:ext uri="{FF2B5EF4-FFF2-40B4-BE49-F238E27FC236}">
                <a16:creationId xmlns:a16="http://schemas.microsoft.com/office/drawing/2014/main" id="{0ED00CF5-973C-470B-9CBB-CFF6AC16483F}"/>
              </a:ext>
            </a:extLst>
          </p:cNvPr>
          <p:cNvSpPr>
            <a:spLocks noGrp="1"/>
          </p:cNvSpPr>
          <p:nvPr>
            <p:ph sz="half" idx="2"/>
          </p:nvPr>
        </p:nvSpPr>
        <p:spPr>
          <a:noFill/>
        </p:spPr>
        <p:txBody>
          <a:bodyPr>
            <a:normAutofit fontScale="92500" lnSpcReduction="10000"/>
          </a:bodyPr>
          <a:lstStyle/>
          <a:p>
            <a:pPr marL="0" indent="0" algn="ctr">
              <a:buNone/>
            </a:pPr>
            <a:r>
              <a:rPr lang="en-GB"/>
              <a:t>Clarke &amp; Braun’s (2016) phased framework:</a:t>
            </a:r>
          </a:p>
          <a:p>
            <a:endParaRPr lang="en-GB"/>
          </a:p>
        </p:txBody>
      </p:sp>
      <p:graphicFrame>
        <p:nvGraphicFramePr>
          <p:cNvPr id="5" name="Diagram 4">
            <a:extLst>
              <a:ext uri="{FF2B5EF4-FFF2-40B4-BE49-F238E27FC236}">
                <a16:creationId xmlns:a16="http://schemas.microsoft.com/office/drawing/2014/main" id="{BF9828F5-4D6F-5183-F906-5792082537AB}"/>
              </a:ext>
            </a:extLst>
          </p:cNvPr>
          <p:cNvGraphicFramePr/>
          <p:nvPr>
            <p:extLst>
              <p:ext uri="{D42A27DB-BD31-4B8C-83A1-F6EECF244321}">
                <p14:modId xmlns:p14="http://schemas.microsoft.com/office/powerpoint/2010/main" val="39778615"/>
              </p:ext>
            </p:extLst>
          </p:nvPr>
        </p:nvGraphicFramePr>
        <p:xfrm>
          <a:off x="6172200" y="2535087"/>
          <a:ext cx="5352143" cy="36418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500112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35256B-8F87-87EB-9F9F-F8D3B1E4389F}"/>
              </a:ext>
            </a:extLst>
          </p:cNvPr>
          <p:cNvSpPr>
            <a:spLocks noGrp="1"/>
          </p:cNvSpPr>
          <p:nvPr>
            <p:ph type="title"/>
          </p:nvPr>
        </p:nvSpPr>
        <p:spPr>
          <a:ln>
            <a:noFill/>
          </a:ln>
        </p:spPr>
        <p:txBody>
          <a:bodyPr/>
          <a:lstStyle/>
          <a:p>
            <a:r>
              <a:rPr lang="en-GB" b="1"/>
              <a:t>Ethical Issues</a:t>
            </a:r>
          </a:p>
        </p:txBody>
      </p:sp>
      <p:graphicFrame>
        <p:nvGraphicFramePr>
          <p:cNvPr id="6" name="Content Placeholder 5">
            <a:extLst>
              <a:ext uri="{FF2B5EF4-FFF2-40B4-BE49-F238E27FC236}">
                <a16:creationId xmlns:a16="http://schemas.microsoft.com/office/drawing/2014/main" id="{E6855D35-6FD4-4416-63D6-3286D45CE7E5}"/>
              </a:ext>
            </a:extLst>
          </p:cNvPr>
          <p:cNvGraphicFramePr>
            <a:graphicFrameLocks noGrp="1"/>
          </p:cNvGraphicFramePr>
          <p:nvPr>
            <p:ph idx="1"/>
            <p:extLst>
              <p:ext uri="{D42A27DB-BD31-4B8C-83A1-F6EECF244321}">
                <p14:modId xmlns:p14="http://schemas.microsoft.com/office/powerpoint/2010/main" val="2196251065"/>
              </p:ext>
            </p:extLst>
          </p:nvPr>
        </p:nvGraphicFramePr>
        <p:xfrm>
          <a:off x="838200" y="1825625"/>
          <a:ext cx="6433457"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Rectangle 7">
            <a:extLst>
              <a:ext uri="{FF2B5EF4-FFF2-40B4-BE49-F238E27FC236}">
                <a16:creationId xmlns:a16="http://schemas.microsoft.com/office/drawing/2014/main" id="{5183EB9B-5BB7-F280-C2D2-E9CEED06B10D}"/>
              </a:ext>
            </a:extLst>
          </p:cNvPr>
          <p:cNvSpPr/>
          <p:nvPr/>
        </p:nvSpPr>
        <p:spPr>
          <a:xfrm>
            <a:off x="8995229" y="3011714"/>
            <a:ext cx="2452914" cy="16401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ysClr val="windowText" lastClr="000000"/>
                </a:solidFill>
              </a:rPr>
              <a:t>Other considerations:</a:t>
            </a:r>
            <a:r>
              <a:rPr lang="en-GB"/>
              <a:t>:</a:t>
            </a:r>
          </a:p>
          <a:p>
            <a:pPr algn="ctr"/>
            <a:r>
              <a:rPr lang="en-GB">
                <a:solidFill>
                  <a:sysClr val="windowText" lastClr="000000"/>
                </a:solidFill>
              </a:rPr>
              <a:t>Research data</a:t>
            </a:r>
          </a:p>
          <a:p>
            <a:pPr algn="ctr"/>
            <a:r>
              <a:rPr lang="en-GB">
                <a:solidFill>
                  <a:sysClr val="windowText" lastClr="000000"/>
                </a:solidFill>
              </a:rPr>
              <a:t>Risk</a:t>
            </a:r>
          </a:p>
        </p:txBody>
      </p:sp>
      <p:sp>
        <p:nvSpPr>
          <p:cNvPr id="9" name="Arrow: Right 8">
            <a:extLst>
              <a:ext uri="{FF2B5EF4-FFF2-40B4-BE49-F238E27FC236}">
                <a16:creationId xmlns:a16="http://schemas.microsoft.com/office/drawing/2014/main" id="{BF3660B6-E1EA-53B8-65DA-D155350DF496}"/>
              </a:ext>
            </a:extLst>
          </p:cNvPr>
          <p:cNvSpPr/>
          <p:nvPr/>
        </p:nvSpPr>
        <p:spPr>
          <a:xfrm>
            <a:off x="7460343" y="3599543"/>
            <a:ext cx="1422400" cy="711200"/>
          </a:xfrm>
          <a:prstGeom prst="rightArrow">
            <a:avLst/>
          </a:prstGeom>
          <a:solidFill>
            <a:schemeClr val="bg2">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675480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CA337D-0BE5-FE9D-5A51-2FB386E01D20}"/>
              </a:ext>
            </a:extLst>
          </p:cNvPr>
          <p:cNvSpPr>
            <a:spLocks noGrp="1"/>
          </p:cNvSpPr>
          <p:nvPr>
            <p:ph type="title"/>
          </p:nvPr>
        </p:nvSpPr>
        <p:spPr>
          <a:ln>
            <a:noFill/>
          </a:ln>
        </p:spPr>
        <p:txBody>
          <a:bodyPr/>
          <a:lstStyle/>
          <a:p>
            <a:r>
              <a:rPr lang="en-GB" b="1"/>
              <a:t>Research 'dilemmas'</a:t>
            </a:r>
          </a:p>
        </p:txBody>
      </p:sp>
      <p:sp>
        <p:nvSpPr>
          <p:cNvPr id="3" name="Content Placeholder 2">
            <a:extLst>
              <a:ext uri="{FF2B5EF4-FFF2-40B4-BE49-F238E27FC236}">
                <a16:creationId xmlns:a16="http://schemas.microsoft.com/office/drawing/2014/main" id="{D82D937C-833A-53F3-D94F-8DD23EB2BF48}"/>
              </a:ext>
            </a:extLst>
          </p:cNvPr>
          <p:cNvSpPr>
            <a:spLocks noGrp="1"/>
          </p:cNvSpPr>
          <p:nvPr>
            <p:ph idx="1"/>
          </p:nvPr>
        </p:nvSpPr>
        <p:spPr/>
        <p:txBody>
          <a:bodyPr>
            <a:normAutofit fontScale="92500"/>
          </a:bodyPr>
          <a:lstStyle/>
          <a:p>
            <a:r>
              <a:rPr lang="en-GB"/>
              <a:t>Does the title adequately direct the research issue and entice initial interest?</a:t>
            </a:r>
          </a:p>
          <a:p>
            <a:r>
              <a:rPr lang="en-GB"/>
              <a:t>Menopause effect on decision-making or decision-making effect on symptoms?</a:t>
            </a:r>
          </a:p>
          <a:p>
            <a:r>
              <a:rPr lang="en-GB"/>
              <a:t>Decision making – 10 typologies – all or just one? Future research?</a:t>
            </a:r>
          </a:p>
          <a:p>
            <a:r>
              <a:rPr lang="en-GB"/>
              <a:t>Parameters for controlling amount of medical and psychology related information – can distract from actual issue; not qualified, not confident</a:t>
            </a:r>
          </a:p>
          <a:p>
            <a:r>
              <a:rPr lang="en-GB"/>
              <a:t>Participants numbers – too small? Other professional survey’s have gone nationally – although quantitative only in nature</a:t>
            </a:r>
          </a:p>
          <a:p>
            <a:r>
              <a:rPr lang="en-GB"/>
              <a:t>Focus groups v interviews ?</a:t>
            </a:r>
          </a:p>
          <a:p>
            <a:endParaRPr lang="en-GB"/>
          </a:p>
        </p:txBody>
      </p:sp>
    </p:spTree>
    <p:extLst>
      <p:ext uri="{BB962C8B-B14F-4D97-AF65-F5344CB8AC3E}">
        <p14:creationId xmlns:p14="http://schemas.microsoft.com/office/powerpoint/2010/main" val="42759715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072158-6531-F29E-30CA-2CB1FBC8F7EC}"/>
              </a:ext>
            </a:extLst>
          </p:cNvPr>
          <p:cNvSpPr>
            <a:spLocks noGrp="1"/>
          </p:cNvSpPr>
          <p:nvPr>
            <p:ph type="title"/>
          </p:nvPr>
        </p:nvSpPr>
        <p:spPr>
          <a:ln>
            <a:noFill/>
          </a:ln>
        </p:spPr>
        <p:txBody>
          <a:bodyPr/>
          <a:lstStyle/>
          <a:p>
            <a:r>
              <a:rPr lang="en-GB" b="1"/>
              <a:t>References</a:t>
            </a:r>
          </a:p>
        </p:txBody>
      </p:sp>
      <p:sp>
        <p:nvSpPr>
          <p:cNvPr id="3" name="Content Placeholder 2">
            <a:extLst>
              <a:ext uri="{FF2B5EF4-FFF2-40B4-BE49-F238E27FC236}">
                <a16:creationId xmlns:a16="http://schemas.microsoft.com/office/drawing/2014/main" id="{B4FB1BE3-EA2D-8B59-31AE-722465CB1C63}"/>
              </a:ext>
            </a:extLst>
          </p:cNvPr>
          <p:cNvSpPr>
            <a:spLocks noGrp="1"/>
          </p:cNvSpPr>
          <p:nvPr>
            <p:ph idx="1"/>
          </p:nvPr>
        </p:nvSpPr>
        <p:spPr/>
        <p:txBody>
          <a:bodyPr>
            <a:normAutofit fontScale="47500" lnSpcReduction="20000"/>
          </a:bodyPr>
          <a:lstStyle/>
          <a:p>
            <a:pPr marL="0" indent="0">
              <a:buNone/>
            </a:pPr>
            <a:r>
              <a:rPr lang="en-GB" sz="2200">
                <a:effectLst/>
                <a:latin typeface="Calibri" panose="020F0502020204030204" pitchFamily="34" charset="0"/>
                <a:ea typeface="Calibri" panose="020F0502020204030204" pitchFamily="34" charset="0"/>
                <a:cs typeface="Times New Roman" panose="02020603050405020304" pitchFamily="18" charset="0"/>
              </a:rPr>
              <a:t>Ahmed, S.K., Mohammed, R.A., Nashwan, R.H.I., Abdalla, A.Q., Ameen, B.M.M., and Khdhir, R.M. (2025) Using thematic analysis in qualitative research. </a:t>
            </a:r>
            <a:r>
              <a:rPr lang="en-GB" sz="2200" i="1">
                <a:effectLst/>
                <a:latin typeface="Calibri" panose="020F0502020204030204" pitchFamily="34" charset="0"/>
                <a:ea typeface="Calibri" panose="020F0502020204030204" pitchFamily="34" charset="0"/>
                <a:cs typeface="Times New Roman" panose="02020603050405020304" pitchFamily="18" charset="0"/>
              </a:rPr>
              <a:t>Journal of Medicine, Surgery, and public health</a:t>
            </a:r>
            <a:r>
              <a:rPr lang="en-GB" sz="220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2200" u="sng">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https://doi.org/10.1016/j.glmedi.2025.100198</a:t>
            </a:r>
            <a:r>
              <a:rPr lang="en-GB" sz="2200">
                <a:effectLst/>
                <a:latin typeface="Calibri" panose="020F0502020204030204" pitchFamily="34" charset="0"/>
                <a:ea typeface="Calibri" panose="020F0502020204030204" pitchFamily="34" charset="0"/>
                <a:cs typeface="Times New Roman" panose="02020603050405020304" pitchFamily="18" charset="0"/>
              </a:rPr>
              <a:t>. (Accessed 14.01.26)</a:t>
            </a:r>
          </a:p>
          <a:p>
            <a:pPr marL="0" indent="0">
              <a:buNone/>
            </a:pPr>
            <a:r>
              <a:rPr lang="en-GB" sz="2200">
                <a:effectLst/>
                <a:latin typeface="Calibri" panose="020F0502020204030204" pitchFamily="34" charset="0"/>
                <a:ea typeface="Calibri" panose="020F0502020204030204" pitchFamily="34" charset="0"/>
                <a:cs typeface="Times New Roman" panose="02020603050405020304" pitchFamily="18" charset="0"/>
              </a:rPr>
              <a:t>Ayton, D. (2023) </a:t>
            </a:r>
            <a:r>
              <a:rPr lang="en-GB" sz="2200" i="1">
                <a:effectLst/>
                <a:latin typeface="Calibri" panose="020F0502020204030204" pitchFamily="34" charset="0"/>
                <a:ea typeface="Calibri" panose="020F0502020204030204" pitchFamily="34" charset="0"/>
                <a:cs typeface="Times New Roman" panose="02020603050405020304" pitchFamily="18" charset="0"/>
              </a:rPr>
              <a:t>Qualitative Research – a practical guide for health and social care researchers and practitioners. [Ch.6]</a:t>
            </a:r>
            <a:r>
              <a:rPr lang="en-GB" sz="220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2200" u="sng">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https://www.oercollective.caul.edu.au/qualitative-research/chapter/6/</a:t>
            </a:r>
            <a:r>
              <a:rPr lang="en-GB" sz="2200">
                <a:effectLst/>
                <a:latin typeface="Calibri" panose="020F0502020204030204" pitchFamily="34" charset="0"/>
                <a:ea typeface="Calibri" panose="020F0502020204030204" pitchFamily="34" charset="0"/>
                <a:cs typeface="Times New Roman" panose="02020603050405020304" pitchFamily="18" charset="0"/>
              </a:rPr>
              <a:t>. (Accessed 07.05.26)</a:t>
            </a:r>
          </a:p>
          <a:p>
            <a:pPr marL="0" indent="0">
              <a:buNone/>
            </a:pPr>
            <a:r>
              <a:rPr lang="en-GB" sz="2200">
                <a:effectLst/>
                <a:latin typeface="Calibri" panose="020F0502020204030204" pitchFamily="34" charset="0"/>
                <a:ea typeface="Calibri" panose="020F0502020204030204" pitchFamily="34" charset="0"/>
                <a:cs typeface="Times New Roman" panose="02020603050405020304" pitchFamily="18" charset="0"/>
              </a:rPr>
              <a:t>Boulton, L (2025) Guiding police decisions or falling short? A critical theoretical review of the national decision model. </a:t>
            </a:r>
            <a:r>
              <a:rPr lang="en-GB" sz="2200" i="1">
                <a:effectLst/>
                <a:latin typeface="Calibri" panose="020F0502020204030204" pitchFamily="34" charset="0"/>
                <a:ea typeface="Calibri" panose="020F0502020204030204" pitchFamily="34" charset="0"/>
                <a:cs typeface="Times New Roman" panose="02020603050405020304" pitchFamily="18" charset="0"/>
              </a:rPr>
              <a:t>The Police Journal: Theory, Practice and Principles 2025, Vol 0(0) pp1-15.</a:t>
            </a:r>
            <a:r>
              <a:rPr lang="en-GB" sz="220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2200" u="sng">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https://doi.org/10.1177/0032258X251352756</a:t>
            </a:r>
            <a:r>
              <a:rPr lang="en-GB" sz="2200">
                <a:effectLst/>
                <a:latin typeface="Calibri" panose="020F0502020204030204" pitchFamily="34" charset="0"/>
                <a:ea typeface="Calibri" panose="020F0502020204030204" pitchFamily="34" charset="0"/>
                <a:cs typeface="Times New Roman" panose="02020603050405020304" pitchFamily="18" charset="0"/>
              </a:rPr>
              <a:t>. (Accessed 04.05.26)</a:t>
            </a:r>
          </a:p>
          <a:p>
            <a:pPr marL="0" indent="0">
              <a:lnSpc>
                <a:spcPct val="107000"/>
              </a:lnSpc>
              <a:spcAft>
                <a:spcPts val="800"/>
              </a:spcAft>
              <a:buNone/>
            </a:pPr>
            <a:r>
              <a:rPr lang="en-GB" sz="2200">
                <a:effectLst/>
                <a:latin typeface="Calibri" panose="020F0502020204030204" pitchFamily="34" charset="0"/>
                <a:ea typeface="Calibri" panose="020F0502020204030204" pitchFamily="34" charset="0"/>
                <a:cs typeface="Times New Roman" panose="02020603050405020304" pitchFamily="18" charset="0"/>
              </a:rPr>
              <a:t>Browning, M.E. (2020) </a:t>
            </a:r>
            <a:r>
              <a:rPr lang="en-GB" sz="2200" i="1">
                <a:effectLst/>
                <a:latin typeface="Calibri" panose="020F0502020204030204" pitchFamily="34" charset="0"/>
                <a:ea typeface="Calibri" panose="020F0502020204030204" pitchFamily="34" charset="0"/>
                <a:cs typeface="Times New Roman" panose="02020603050405020304" pitchFamily="18" charset="0"/>
              </a:rPr>
              <a:t>The Decision-Making Process in Police Organizations</a:t>
            </a:r>
            <a:r>
              <a:rPr lang="en-GB" sz="220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2200" u="sng">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https://www.mebrowning.com/2020/01/01/the-decision-manking-process-in-police-organizations</a:t>
            </a:r>
            <a:r>
              <a:rPr lang="en-GB" sz="2200">
                <a:effectLst/>
                <a:latin typeface="Calibri" panose="020F0502020204030204" pitchFamily="34" charset="0"/>
                <a:ea typeface="Calibri" panose="020F0502020204030204" pitchFamily="34" charset="0"/>
                <a:cs typeface="Times New Roman" panose="02020603050405020304" pitchFamily="18" charset="0"/>
              </a:rPr>
              <a:t>. (Accessed 04.05.26)</a:t>
            </a:r>
          </a:p>
          <a:p>
            <a:pPr marL="0" indent="0">
              <a:lnSpc>
                <a:spcPct val="107000"/>
              </a:lnSpc>
              <a:spcAft>
                <a:spcPts val="800"/>
              </a:spcAft>
              <a:buNone/>
            </a:pPr>
            <a:r>
              <a:rPr lang="en-GB" sz="2200">
                <a:effectLst/>
                <a:latin typeface="Calibri" panose="020F0502020204030204" pitchFamily="34" charset="0"/>
                <a:ea typeface="Calibri" panose="020F0502020204030204" pitchFamily="34" charset="0"/>
                <a:cs typeface="Times New Roman" panose="02020603050405020304" pitchFamily="18" charset="0"/>
              </a:rPr>
              <a:t>Clarke, V. &amp; Braun, V. (2016) Thematic Analysis. </a:t>
            </a:r>
            <a:r>
              <a:rPr lang="en-GB" sz="2200" i="1">
                <a:effectLst/>
                <a:latin typeface="Calibri" panose="020F0502020204030204" pitchFamily="34" charset="0"/>
                <a:ea typeface="Calibri" panose="020F0502020204030204" pitchFamily="34" charset="0"/>
                <a:cs typeface="Times New Roman" panose="02020603050405020304" pitchFamily="18" charset="0"/>
              </a:rPr>
              <a:t>The Journal of Positive Psychology, Vol 12(3) pp.297-298.</a:t>
            </a:r>
            <a:r>
              <a:rPr lang="en-GB" sz="220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2200" u="sng">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6"/>
              </a:rPr>
              <a:t>https://doi.org/10.1080/17439760.2016126613</a:t>
            </a:r>
            <a:r>
              <a:rPr lang="en-GB" sz="2200">
                <a:effectLst/>
                <a:latin typeface="Calibri" panose="020F0502020204030204" pitchFamily="34" charset="0"/>
                <a:ea typeface="Calibri" panose="020F0502020204030204" pitchFamily="34" charset="0"/>
                <a:cs typeface="Times New Roman" panose="02020603050405020304" pitchFamily="18" charset="0"/>
              </a:rPr>
              <a:t>. (Accessed 14.01.26)</a:t>
            </a:r>
          </a:p>
          <a:p>
            <a:pPr marL="0" indent="0">
              <a:lnSpc>
                <a:spcPct val="107000"/>
              </a:lnSpc>
              <a:spcAft>
                <a:spcPts val="800"/>
              </a:spcAft>
              <a:buNone/>
            </a:pPr>
            <a:r>
              <a:rPr lang="en-GB" sz="2200">
                <a:effectLst/>
                <a:latin typeface="Calibri" panose="020F0502020204030204" pitchFamily="34" charset="0"/>
                <a:ea typeface="Calibri" panose="020F0502020204030204" pitchFamily="34" charset="0"/>
                <a:cs typeface="Times New Roman" panose="02020603050405020304" pitchFamily="18" charset="0"/>
              </a:rPr>
              <a:t>Cooke, A. (2026) </a:t>
            </a:r>
            <a:r>
              <a:rPr lang="en-GB" sz="2200" i="1">
                <a:effectLst/>
                <a:latin typeface="Calibri" panose="020F0502020204030204" pitchFamily="34" charset="0"/>
                <a:ea typeface="Calibri" panose="020F0502020204030204" pitchFamily="34" charset="0"/>
                <a:cs typeface="Times New Roman" panose="02020603050405020304" pitchFamily="18" charset="0"/>
              </a:rPr>
              <a:t>Exploring the challenges that menopause presents to mature women students whilst undertaking postgraduate studies – A lived experience study</a:t>
            </a:r>
            <a:r>
              <a:rPr lang="en-GB" sz="2200">
                <a:effectLst/>
                <a:latin typeface="Calibri" panose="020F0502020204030204" pitchFamily="34" charset="0"/>
                <a:ea typeface="Calibri" panose="020F0502020204030204" pitchFamily="34" charset="0"/>
                <a:cs typeface="Times New Roman" panose="02020603050405020304" pitchFamily="18" charset="0"/>
              </a:rPr>
              <a:t>. Not Published.</a:t>
            </a:r>
          </a:p>
          <a:p>
            <a:pPr marL="0" indent="0">
              <a:lnSpc>
                <a:spcPct val="107000"/>
              </a:lnSpc>
              <a:spcAft>
                <a:spcPts val="800"/>
              </a:spcAft>
              <a:buNone/>
            </a:pPr>
            <a:r>
              <a:rPr lang="en-GB" sz="2200">
                <a:effectLst/>
                <a:latin typeface="Calibri" panose="020F0502020204030204" pitchFamily="34" charset="0"/>
                <a:ea typeface="Calibri" panose="020F0502020204030204" pitchFamily="34" charset="0"/>
                <a:cs typeface="Times New Roman" panose="02020603050405020304" pitchFamily="18" charset="0"/>
              </a:rPr>
              <a:t>Feys, y., Van </a:t>
            </a:r>
            <a:r>
              <a:rPr lang="en-GB" sz="2200" err="1">
                <a:effectLst/>
                <a:latin typeface="Calibri" panose="020F0502020204030204" pitchFamily="34" charset="0"/>
                <a:ea typeface="Calibri" panose="020F0502020204030204" pitchFamily="34" charset="0"/>
                <a:cs typeface="Times New Roman" panose="02020603050405020304" pitchFamily="18" charset="0"/>
              </a:rPr>
              <a:t>Thienen</a:t>
            </a:r>
            <a:r>
              <a:rPr lang="en-GB" sz="2200">
                <a:effectLst/>
                <a:latin typeface="Calibri" panose="020F0502020204030204" pitchFamily="34" charset="0"/>
                <a:ea typeface="Calibri" panose="020F0502020204030204" pitchFamily="34" charset="0"/>
                <a:cs typeface="Times New Roman" panose="02020603050405020304" pitchFamily="18" charset="0"/>
              </a:rPr>
              <a:t>, B., Van den </a:t>
            </a:r>
            <a:r>
              <a:rPr lang="en-GB" sz="2200" err="1">
                <a:effectLst/>
                <a:latin typeface="Calibri" panose="020F0502020204030204" pitchFamily="34" charset="0"/>
                <a:ea typeface="Calibri" panose="020F0502020204030204" pitchFamily="34" charset="0"/>
                <a:cs typeface="Times New Roman" panose="02020603050405020304" pitchFamily="18" charset="0"/>
              </a:rPr>
              <a:t>Bulck</a:t>
            </a:r>
            <a:r>
              <a:rPr lang="en-GB" sz="2200">
                <a:effectLst/>
                <a:latin typeface="Calibri" panose="020F0502020204030204" pitchFamily="34" charset="0"/>
                <a:ea typeface="Calibri" panose="020F0502020204030204" pitchFamily="34" charset="0"/>
                <a:cs typeface="Times New Roman" panose="02020603050405020304" pitchFamily="18" charset="0"/>
              </a:rPr>
              <a:t>, S., Poucke, K.V., </a:t>
            </a:r>
            <a:r>
              <a:rPr lang="en-GB" sz="2200" err="1">
                <a:effectLst/>
                <a:latin typeface="Calibri" panose="020F0502020204030204" pitchFamily="34" charset="0"/>
                <a:ea typeface="Calibri" panose="020F0502020204030204" pitchFamily="34" charset="0"/>
                <a:cs typeface="Times New Roman" panose="02020603050405020304" pitchFamily="18" charset="0"/>
              </a:rPr>
              <a:t>Torreele</a:t>
            </a:r>
            <a:r>
              <a:rPr lang="en-GB" sz="2200">
                <a:effectLst/>
                <a:latin typeface="Calibri" panose="020F0502020204030204" pitchFamily="34" charset="0"/>
                <a:ea typeface="Calibri" panose="020F0502020204030204" pitchFamily="34" charset="0"/>
                <a:cs typeface="Times New Roman" panose="02020603050405020304" pitchFamily="18" charset="0"/>
              </a:rPr>
              <a:t>, R., Van Damme, A., De </a:t>
            </a:r>
            <a:r>
              <a:rPr lang="en-GB" sz="2200" err="1">
                <a:effectLst/>
                <a:latin typeface="Calibri" panose="020F0502020204030204" pitchFamily="34" charset="0"/>
                <a:ea typeface="Calibri" panose="020F0502020204030204" pitchFamily="34" charset="0"/>
                <a:cs typeface="Times New Roman" panose="02020603050405020304" pitchFamily="18" charset="0"/>
              </a:rPr>
              <a:t>Sterck</a:t>
            </a:r>
            <a:r>
              <a:rPr lang="en-GB" sz="2200">
                <a:effectLst/>
                <a:latin typeface="Calibri" panose="020F0502020204030204" pitchFamily="34" charset="0"/>
                <a:ea typeface="Calibri" panose="020F0502020204030204" pitchFamily="34" charset="0"/>
                <a:cs typeface="Times New Roman" panose="02020603050405020304" pitchFamily="18" charset="0"/>
              </a:rPr>
              <a:t>, M., </a:t>
            </a:r>
            <a:r>
              <a:rPr lang="en-GB" sz="2200" err="1">
                <a:effectLst/>
                <a:latin typeface="Calibri" panose="020F0502020204030204" pitchFamily="34" charset="0"/>
                <a:ea typeface="Calibri" panose="020F0502020204030204" pitchFamily="34" charset="0"/>
                <a:cs typeface="Times New Roman" panose="02020603050405020304" pitchFamily="18" charset="0"/>
              </a:rPr>
              <a:t>Michiels</a:t>
            </a:r>
            <a:r>
              <a:rPr lang="en-GB" sz="2200">
                <a:effectLst/>
                <a:latin typeface="Calibri" panose="020F0502020204030204" pitchFamily="34" charset="0"/>
                <a:ea typeface="Calibri" panose="020F0502020204030204" pitchFamily="34" charset="0"/>
                <a:cs typeface="Times New Roman" panose="02020603050405020304" pitchFamily="18" charset="0"/>
              </a:rPr>
              <a:t>, S, </a:t>
            </a:r>
            <a:r>
              <a:rPr lang="en-GB" sz="2200" err="1">
                <a:effectLst/>
                <a:latin typeface="Calibri" panose="020F0502020204030204" pitchFamily="34" charset="0"/>
                <a:ea typeface="Calibri" panose="020F0502020204030204" pitchFamily="34" charset="0"/>
                <a:cs typeface="Times New Roman" panose="02020603050405020304" pitchFamily="18" charset="0"/>
              </a:rPr>
              <a:t>Muyshondt</a:t>
            </a:r>
            <a:r>
              <a:rPr lang="en-GB" sz="2200">
                <a:effectLst/>
                <a:latin typeface="Calibri" panose="020F0502020204030204" pitchFamily="34" charset="0"/>
                <a:ea typeface="Calibri" panose="020F0502020204030204" pitchFamily="34" charset="0"/>
                <a:cs typeface="Times New Roman" panose="02020603050405020304" pitchFamily="18" charset="0"/>
              </a:rPr>
              <a:t>, P. &amp; </a:t>
            </a:r>
            <a:r>
              <a:rPr lang="en-GB" sz="2200" err="1">
                <a:effectLst/>
                <a:latin typeface="Calibri" panose="020F0502020204030204" pitchFamily="34" charset="0"/>
                <a:ea typeface="Calibri" panose="020F0502020204030204" pitchFamily="34" charset="0"/>
                <a:cs typeface="Times New Roman" panose="02020603050405020304" pitchFamily="18" charset="0"/>
              </a:rPr>
              <a:t>Verhage</a:t>
            </a:r>
            <a:r>
              <a:rPr lang="en-GB" sz="2200">
                <a:effectLst/>
                <a:latin typeface="Calibri" panose="020F0502020204030204" pitchFamily="34" charset="0"/>
                <a:ea typeface="Calibri" panose="020F0502020204030204" pitchFamily="34" charset="0"/>
                <a:cs typeface="Times New Roman" panose="02020603050405020304" pitchFamily="18" charset="0"/>
              </a:rPr>
              <a:t>, A. (2022) The complexity of police decisions: A collaborative study on police decision-making in Belgium. </a:t>
            </a:r>
            <a:r>
              <a:rPr lang="en-GB" sz="2200" i="1">
                <a:effectLst/>
                <a:latin typeface="Calibri" panose="020F0502020204030204" pitchFamily="34" charset="0"/>
                <a:ea typeface="Calibri" panose="020F0502020204030204" pitchFamily="34" charset="0"/>
                <a:cs typeface="Times New Roman" panose="02020603050405020304" pitchFamily="18" charset="0"/>
              </a:rPr>
              <a:t>Policing: A journal of Policy and Practice, Vol16 (3) pp405-426. </a:t>
            </a:r>
            <a:r>
              <a:rPr lang="en-GB" sz="2200">
                <a:effectLst/>
                <a:latin typeface="Calibri" panose="020F0502020204030204" pitchFamily="34" charset="0"/>
                <a:ea typeface="Calibri" panose="020F0502020204030204" pitchFamily="34" charset="0"/>
                <a:cs typeface="Times New Roman" panose="02020603050405020304" pitchFamily="18" charset="0"/>
              </a:rPr>
              <a:t>Available at </a:t>
            </a:r>
            <a:r>
              <a:rPr lang="en-GB" sz="2200" u="sng">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7"/>
              </a:rPr>
              <a:t>https://doi.org/10.1093/police/paac030</a:t>
            </a:r>
            <a:r>
              <a:rPr lang="en-GB" sz="2200">
                <a:effectLst/>
                <a:latin typeface="Calibri" panose="020F0502020204030204" pitchFamily="34" charset="0"/>
                <a:ea typeface="Calibri" panose="020F0502020204030204" pitchFamily="34" charset="0"/>
                <a:cs typeface="Times New Roman" panose="02020603050405020304" pitchFamily="18" charset="0"/>
              </a:rPr>
              <a:t>. (Accessed 04.05.26)</a:t>
            </a:r>
          </a:p>
          <a:p>
            <a:pPr marL="0" indent="0">
              <a:buNone/>
            </a:pPr>
            <a:r>
              <a:rPr lang="en-GB" sz="2200">
                <a:effectLst/>
                <a:latin typeface="Calibri" panose="020F0502020204030204" pitchFamily="34" charset="0"/>
                <a:ea typeface="Calibri" panose="020F0502020204030204" pitchFamily="34" charset="0"/>
                <a:cs typeface="Times New Roman" panose="02020603050405020304" pitchFamily="18" charset="0"/>
              </a:rPr>
              <a:t>Griffiths, A., Cox, S., Griffiths, R. and Wong, V. (2006) </a:t>
            </a:r>
            <a:r>
              <a:rPr lang="en-GB" sz="2200" i="1">
                <a:effectLst/>
                <a:latin typeface="Calibri" panose="020F0502020204030204" pitchFamily="34" charset="0"/>
                <a:ea typeface="Calibri" panose="020F0502020204030204" pitchFamily="34" charset="0"/>
                <a:cs typeface="Times New Roman" panose="02020603050405020304" pitchFamily="18" charset="0"/>
              </a:rPr>
              <a:t>Women Police Officers: Ageing, Work &amp; Health.</a:t>
            </a:r>
            <a:r>
              <a:rPr lang="en-GB" sz="220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2200" u="sng">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8"/>
              </a:rPr>
              <a:t>https://www.bawp.org/wp-content/uploads/2019/06/Ageing-Police-Officers.pdf</a:t>
            </a:r>
            <a:r>
              <a:rPr lang="en-GB" sz="2200">
                <a:effectLst/>
                <a:latin typeface="Calibri" panose="020F0502020204030204" pitchFamily="34" charset="0"/>
                <a:ea typeface="Calibri" panose="020F0502020204030204" pitchFamily="34" charset="0"/>
                <a:cs typeface="Times New Roman" panose="02020603050405020304" pitchFamily="18" charset="0"/>
              </a:rPr>
              <a:t>. (Accessed 04.05.26)</a:t>
            </a:r>
          </a:p>
          <a:p>
            <a:pPr marL="0" indent="0">
              <a:lnSpc>
                <a:spcPct val="107000"/>
              </a:lnSpc>
              <a:spcAft>
                <a:spcPts val="800"/>
              </a:spcAft>
              <a:buNone/>
            </a:pPr>
            <a:r>
              <a:rPr lang="en-GB" sz="2200">
                <a:effectLst/>
                <a:latin typeface="Calibri" panose="020F0502020204030204" pitchFamily="34" charset="0"/>
                <a:ea typeface="Calibri" panose="020F0502020204030204" pitchFamily="34" charset="0"/>
                <a:cs typeface="Times New Roman" panose="02020603050405020304" pitchFamily="18" charset="0"/>
              </a:rPr>
              <a:t>Halford, E. (2024) On the decision-making framework for policing: A proposal for improving police decision making</a:t>
            </a:r>
            <a:r>
              <a:rPr lang="en-GB" sz="2200" i="1">
                <a:effectLst/>
                <a:latin typeface="Calibri" panose="020F0502020204030204" pitchFamily="34" charset="0"/>
                <a:ea typeface="Calibri" panose="020F0502020204030204" pitchFamily="34" charset="0"/>
                <a:cs typeface="Times New Roman" panose="02020603050405020304" pitchFamily="18" charset="0"/>
              </a:rPr>
              <a:t>. International Journal of Law, Crime and Justice 79 (2024) 100702</a:t>
            </a:r>
            <a:r>
              <a:rPr lang="en-GB" sz="220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2200" u="sng">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9"/>
              </a:rPr>
              <a:t>https://doi.org/10.1016/j.ijlcj.2024.100702</a:t>
            </a:r>
            <a:r>
              <a:rPr lang="en-GB" sz="2200">
                <a:effectLst/>
                <a:latin typeface="Calibri" panose="020F0502020204030204" pitchFamily="34" charset="0"/>
                <a:ea typeface="Calibri" panose="020F0502020204030204" pitchFamily="34" charset="0"/>
                <a:cs typeface="Times New Roman" panose="02020603050405020304" pitchFamily="18" charset="0"/>
              </a:rPr>
              <a:t>. (Accessed 04.05.26)</a:t>
            </a:r>
          </a:p>
          <a:p>
            <a:pPr marL="0" indent="0">
              <a:lnSpc>
                <a:spcPct val="107000"/>
              </a:lnSpc>
              <a:spcAft>
                <a:spcPts val="800"/>
              </a:spcAft>
              <a:buNone/>
            </a:pPr>
            <a:r>
              <a:rPr lang="en-GB" sz="2200">
                <a:effectLst/>
                <a:latin typeface="Calibri" panose="020F0502020204030204" pitchFamily="34" charset="0"/>
                <a:ea typeface="Calibri" panose="020F0502020204030204" pitchFamily="34" charset="0"/>
                <a:cs typeface="Times New Roman" panose="02020603050405020304" pitchFamily="18" charset="0"/>
              </a:rPr>
              <a:t>Hamoda, H. (2021) </a:t>
            </a:r>
            <a:r>
              <a:rPr lang="en-GB" sz="2200" i="1">
                <a:effectLst/>
                <a:latin typeface="Calibri" panose="020F0502020204030204" pitchFamily="34" charset="0"/>
                <a:ea typeface="Calibri" panose="020F0502020204030204" pitchFamily="34" charset="0"/>
                <a:cs typeface="Times New Roman" panose="02020603050405020304" pitchFamily="18" charset="0"/>
              </a:rPr>
              <a:t>What is the menopause?</a:t>
            </a:r>
            <a:r>
              <a:rPr lang="en-GB" sz="220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2200" u="sng">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0"/>
              </a:rPr>
              <a:t>https://wwthebms.org.uk/wp-content/uploads/2023/08/17-BMS-Tfc-What-is-the-menopause-AUGUST2023-A.pdf</a:t>
            </a:r>
            <a:r>
              <a:rPr lang="en-GB" sz="2200">
                <a:effectLst/>
                <a:latin typeface="Calibri" panose="020F0502020204030204" pitchFamily="34" charset="0"/>
                <a:ea typeface="Calibri" panose="020F0502020204030204" pitchFamily="34" charset="0"/>
                <a:cs typeface="Times New Roman" panose="02020603050405020304" pitchFamily="18" charset="0"/>
              </a:rPr>
              <a:t>. (Accessed 10.01.26)</a:t>
            </a:r>
          </a:p>
          <a:p>
            <a:pPr marL="0" indent="0">
              <a:buNone/>
            </a:pP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b="1"/>
          </a:p>
        </p:txBody>
      </p:sp>
    </p:spTree>
    <p:extLst>
      <p:ext uri="{BB962C8B-B14F-4D97-AF65-F5344CB8AC3E}">
        <p14:creationId xmlns:p14="http://schemas.microsoft.com/office/powerpoint/2010/main" val="27521851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1740AD-C27B-8716-78E5-A85779C4989C}"/>
              </a:ext>
            </a:extLst>
          </p:cNvPr>
          <p:cNvSpPr>
            <a:spLocks noGrp="1"/>
          </p:cNvSpPr>
          <p:nvPr>
            <p:ph type="title"/>
          </p:nvPr>
        </p:nvSpPr>
        <p:spPr>
          <a:ln>
            <a:noFill/>
          </a:ln>
        </p:spPr>
        <p:txBody>
          <a:bodyPr/>
          <a:lstStyle/>
          <a:p>
            <a:r>
              <a:rPr lang="en-GB" b="1"/>
              <a:t>References</a:t>
            </a:r>
          </a:p>
        </p:txBody>
      </p:sp>
      <p:sp>
        <p:nvSpPr>
          <p:cNvPr id="3" name="Content Placeholder 2">
            <a:extLst>
              <a:ext uri="{FF2B5EF4-FFF2-40B4-BE49-F238E27FC236}">
                <a16:creationId xmlns:a16="http://schemas.microsoft.com/office/drawing/2014/main" id="{CC8A232C-FE21-87FB-B7B1-7246DF6AAE00}"/>
              </a:ext>
            </a:extLst>
          </p:cNvPr>
          <p:cNvSpPr>
            <a:spLocks noGrp="1"/>
          </p:cNvSpPr>
          <p:nvPr>
            <p:ph idx="1"/>
          </p:nvPr>
        </p:nvSpPr>
        <p:spPr/>
        <p:txBody>
          <a:bodyPr>
            <a:normAutofit fontScale="62500" lnSpcReduction="20000"/>
          </a:bodyPr>
          <a:lstStyle/>
          <a:p>
            <a:pPr marL="0" indent="0">
              <a:lnSpc>
                <a:spcPct val="107000"/>
              </a:lnSpc>
              <a:spcAft>
                <a:spcPts val="800"/>
              </a:spcAft>
              <a:buNone/>
            </a:pPr>
            <a:r>
              <a:rPr lang="en-GB" sz="1800">
                <a:effectLst/>
                <a:latin typeface="Calibri" panose="020F0502020204030204" pitchFamily="34" charset="0"/>
                <a:ea typeface="Calibri" panose="020F0502020204030204" pitchFamily="34" charset="0"/>
                <a:cs typeface="Times New Roman" panose="02020603050405020304" pitchFamily="18" charset="0"/>
              </a:rPr>
              <a:t>Laverick, W., Joyce, P., Calvey, D and Cain, L. (2019) The Menopause and the Female Police Workforce. </a:t>
            </a:r>
            <a:r>
              <a:rPr lang="en-GB" sz="1800" i="1">
                <a:effectLst/>
                <a:latin typeface="Calibri" panose="020F0502020204030204" pitchFamily="34" charset="0"/>
                <a:ea typeface="Calibri" panose="020F0502020204030204" pitchFamily="34" charset="0"/>
                <a:cs typeface="Times New Roman" panose="02020603050405020304" pitchFamily="18" charset="0"/>
              </a:rPr>
              <a:t>British Journal of Community Justice Vol 15(2), pp59-81. </a:t>
            </a:r>
            <a:r>
              <a:rPr lang="en-GB" sz="180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800" u="sng">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https://www.e-space.mmu.ac.uk/625231/1/Laverick%20et%20al-2019.pdf</a:t>
            </a:r>
            <a:r>
              <a:rPr lang="en-GB" sz="1800">
                <a:effectLst/>
                <a:latin typeface="Calibri" panose="020F0502020204030204" pitchFamily="34" charset="0"/>
                <a:ea typeface="Calibri" panose="020F0502020204030204" pitchFamily="34" charset="0"/>
                <a:cs typeface="Times New Roman" panose="02020603050405020304" pitchFamily="18" charset="0"/>
              </a:rPr>
              <a:t>. (Accessed 04.05.26</a:t>
            </a:r>
            <a:r>
              <a:rPr lang="en-GB" sz="1800" i="1">
                <a:effectLst/>
                <a:latin typeface="Calibri" panose="020F0502020204030204" pitchFamily="34" charset="0"/>
                <a:ea typeface="Calibri" panose="020F0502020204030204" pitchFamily="34" charset="0"/>
                <a:cs typeface="Times New Roman" panose="02020603050405020304" pitchFamily="18" charset="0"/>
              </a:rPr>
              <a:t>)</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800">
                <a:effectLst/>
                <a:latin typeface="Calibri" panose="020F0502020204030204" pitchFamily="34" charset="0"/>
                <a:ea typeface="Calibri" panose="020F0502020204030204" pitchFamily="34" charset="0"/>
                <a:cs typeface="Times New Roman" panose="02020603050405020304" pitchFamily="18" charset="0"/>
              </a:rPr>
              <a:t>Mind (2024) </a:t>
            </a:r>
            <a:r>
              <a:rPr lang="en-GB" sz="1800" i="1">
                <a:effectLst/>
                <a:latin typeface="Calibri" panose="020F0502020204030204" pitchFamily="34" charset="0"/>
                <a:ea typeface="Calibri" panose="020F0502020204030204" pitchFamily="34" charset="0"/>
                <a:cs typeface="Times New Roman" panose="02020603050405020304" pitchFamily="18" charset="0"/>
              </a:rPr>
              <a:t>How can menopause affect mental health?</a:t>
            </a:r>
            <a:r>
              <a:rPr lang="en-GB" sz="180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800" u="sng">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https://www.mind.org.uk/information-support/tips-for-everyday-living/menopause-and-mental-health/how-can-menopause-affect-mental-health/</a:t>
            </a:r>
            <a:r>
              <a:rPr lang="en-GB" sz="1800">
                <a:effectLst/>
                <a:latin typeface="Calibri" panose="020F0502020204030204" pitchFamily="34" charset="0"/>
                <a:ea typeface="Calibri" panose="020F0502020204030204" pitchFamily="34" charset="0"/>
                <a:cs typeface="Times New Roman" panose="02020603050405020304" pitchFamily="18" charset="0"/>
              </a:rPr>
              <a:t>. (Accessed 08.05.26)</a:t>
            </a:r>
          </a:p>
          <a:p>
            <a:pPr marL="0" indent="0">
              <a:lnSpc>
                <a:spcPct val="107000"/>
              </a:lnSpc>
              <a:spcAft>
                <a:spcPts val="800"/>
              </a:spcAft>
              <a:buNone/>
            </a:pPr>
            <a:r>
              <a:rPr lang="en-GB" sz="1800">
                <a:effectLst/>
                <a:latin typeface="Calibri" panose="020F0502020204030204" pitchFamily="34" charset="0"/>
                <a:ea typeface="Calibri" panose="020F0502020204030204" pitchFamily="34" charset="0"/>
                <a:cs typeface="Times New Roman" panose="02020603050405020304" pitchFamily="18" charset="0"/>
              </a:rPr>
              <a:t>Phelps, K. (2021) </a:t>
            </a:r>
            <a:r>
              <a:rPr lang="en-GB" sz="1800" i="1">
                <a:effectLst/>
                <a:latin typeface="Calibri" panose="020F0502020204030204" pitchFamily="34" charset="0"/>
                <a:ea typeface="Calibri" panose="020F0502020204030204" pitchFamily="34" charset="0"/>
                <a:cs typeface="Times New Roman" panose="02020603050405020304" pitchFamily="18" charset="0"/>
              </a:rPr>
              <a:t>Menopause brain: the inability to think clearly is not ‘all in your mind’.</a:t>
            </a:r>
            <a:r>
              <a:rPr lang="en-GB" sz="180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800" u="sng">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https://www.theguardian.com/society/2021/oct/10/menopause-brain-the-inability-to-think-clearly-is-not-all-in-your-mind#:~:text=In%20perimenoapuse%20and%20the%20the%20early,making%20use%20of%20new%20information</a:t>
            </a:r>
            <a:r>
              <a:rPr lang="en-GB" sz="1800">
                <a:effectLst/>
                <a:latin typeface="Calibri" panose="020F0502020204030204" pitchFamily="34" charset="0"/>
                <a:ea typeface="Calibri" panose="020F0502020204030204" pitchFamily="34" charset="0"/>
                <a:cs typeface="Times New Roman" panose="02020603050405020304" pitchFamily="18" charset="0"/>
              </a:rPr>
              <a:t>. (Accessed 04.05.26)</a:t>
            </a:r>
          </a:p>
          <a:p>
            <a:pPr marL="0" indent="0">
              <a:lnSpc>
                <a:spcPct val="107000"/>
              </a:lnSpc>
              <a:spcAft>
                <a:spcPts val="800"/>
              </a:spcAft>
              <a:buNone/>
            </a:pPr>
            <a:r>
              <a:rPr lang="en-GB" sz="1800">
                <a:effectLst/>
                <a:latin typeface="Calibri" panose="020F0502020204030204" pitchFamily="34" charset="0"/>
                <a:ea typeface="Calibri" panose="020F0502020204030204" pitchFamily="34" charset="0"/>
                <a:cs typeface="Times New Roman" panose="02020603050405020304" pitchFamily="18" charset="0"/>
              </a:rPr>
              <a:t>Police Federation of England &amp; Wales (2024) </a:t>
            </a:r>
            <a:r>
              <a:rPr lang="en-GB" sz="1800" i="1">
                <a:effectLst/>
                <a:latin typeface="Calibri" panose="020F0502020204030204" pitchFamily="34" charset="0"/>
                <a:ea typeface="Calibri" panose="020F0502020204030204" pitchFamily="34" charset="0"/>
                <a:cs typeface="Times New Roman" panose="02020603050405020304" pitchFamily="18" charset="0"/>
              </a:rPr>
              <a:t>Menopause Survey 2023, Headline report June 2024</a:t>
            </a:r>
            <a:r>
              <a:rPr lang="en-GB" sz="180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800" u="sng">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https://www.polfed.org/media/19691/final_menopause-2023-headline-report.pdf</a:t>
            </a:r>
            <a:r>
              <a:rPr lang="en-GB" sz="1800">
                <a:effectLst/>
                <a:latin typeface="Calibri" panose="020F0502020204030204" pitchFamily="34" charset="0"/>
                <a:ea typeface="Calibri" panose="020F0502020204030204" pitchFamily="34" charset="0"/>
                <a:cs typeface="Times New Roman" panose="02020603050405020304" pitchFamily="18" charset="0"/>
              </a:rPr>
              <a:t>. (Accessed 04.05.26)</a:t>
            </a:r>
          </a:p>
          <a:p>
            <a:pPr marL="0" indent="0">
              <a:buNone/>
            </a:pPr>
            <a:r>
              <a:rPr lang="en-GB" sz="1800" err="1">
                <a:effectLst/>
                <a:latin typeface="Calibri" panose="020F0502020204030204" pitchFamily="34" charset="0"/>
                <a:ea typeface="Calibri" panose="020F0502020204030204" pitchFamily="34" charset="0"/>
                <a:cs typeface="Times New Roman" panose="02020603050405020304" pitchFamily="18" charset="0"/>
              </a:rPr>
              <a:t>Stenhol</a:t>
            </a:r>
            <a:r>
              <a:rPr lang="en-GB" sz="1800">
                <a:effectLst/>
                <a:latin typeface="Calibri" panose="020F0502020204030204" pitchFamily="34" charset="0"/>
                <a:ea typeface="Calibri" panose="020F0502020204030204" pitchFamily="34" charset="0"/>
                <a:cs typeface="Times New Roman" panose="02020603050405020304" pitchFamily="18" charset="0"/>
              </a:rPr>
              <a:t>, K., </a:t>
            </a:r>
            <a:r>
              <a:rPr lang="en-GB" sz="1800" err="1">
                <a:effectLst/>
                <a:latin typeface="Calibri" panose="020F0502020204030204" pitchFamily="34" charset="0"/>
                <a:ea typeface="Calibri" panose="020F0502020204030204" pitchFamily="34" charset="0"/>
                <a:cs typeface="Times New Roman" panose="02020603050405020304" pitchFamily="18" charset="0"/>
              </a:rPr>
              <a:t>Risan</a:t>
            </a:r>
            <a:r>
              <a:rPr lang="en-GB" sz="1800">
                <a:effectLst/>
                <a:latin typeface="Calibri" panose="020F0502020204030204" pitchFamily="34" charset="0"/>
                <a:ea typeface="Calibri" panose="020F0502020204030204" pitchFamily="34" charset="0"/>
                <a:cs typeface="Times New Roman" panose="02020603050405020304" pitchFamily="18" charset="0"/>
              </a:rPr>
              <a:t>, P., Knudsen, S. &amp; </a:t>
            </a:r>
            <a:r>
              <a:rPr lang="en-GB" sz="1800" err="1">
                <a:effectLst/>
                <a:latin typeface="Calibri" panose="020F0502020204030204" pitchFamily="34" charset="0"/>
                <a:ea typeface="Calibri" panose="020F0502020204030204" pitchFamily="34" charset="0"/>
                <a:cs typeface="Times New Roman" panose="02020603050405020304" pitchFamily="18" charset="0"/>
              </a:rPr>
              <a:t>Saetrevik</a:t>
            </a:r>
            <a:r>
              <a:rPr lang="en-GB" sz="1800">
                <a:effectLst/>
                <a:latin typeface="Calibri" panose="020F0502020204030204" pitchFamily="34" charset="0"/>
                <a:ea typeface="Calibri" panose="020F0502020204030204" pitchFamily="34" charset="0"/>
                <a:cs typeface="Times New Roman" panose="02020603050405020304" pitchFamily="18" charset="0"/>
              </a:rPr>
              <a:t>, B. (2023) An explorative study of police student’s decision-making in a critical incident scenario simulation. </a:t>
            </a:r>
            <a:r>
              <a:rPr lang="en-GB" sz="1800" i="1">
                <a:effectLst/>
                <a:latin typeface="Calibri" panose="020F0502020204030204" pitchFamily="34" charset="0"/>
                <a:ea typeface="Calibri" panose="020F0502020204030204" pitchFamily="34" charset="0"/>
                <a:cs typeface="Times New Roman" panose="02020603050405020304" pitchFamily="18" charset="0"/>
              </a:rPr>
              <a:t>Police Practice and Research, 25 (4), pp401-418.</a:t>
            </a:r>
            <a:r>
              <a:rPr lang="en-GB" sz="180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800" u="sng">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6"/>
              </a:rPr>
              <a:t>https://doi.org/10.1080/15614263.2023.2268789</a:t>
            </a:r>
            <a:r>
              <a:rPr lang="en-GB" sz="1800">
                <a:effectLst/>
                <a:latin typeface="Calibri" panose="020F0502020204030204" pitchFamily="34" charset="0"/>
                <a:ea typeface="Calibri" panose="020F0502020204030204" pitchFamily="34" charset="0"/>
                <a:cs typeface="Times New Roman" panose="02020603050405020304" pitchFamily="18" charset="0"/>
              </a:rPr>
              <a:t>. (Accessed 04.05.26)</a:t>
            </a:r>
          </a:p>
          <a:p>
            <a:pPr marL="0" indent="0">
              <a:lnSpc>
                <a:spcPct val="107000"/>
              </a:lnSpc>
              <a:spcAft>
                <a:spcPts val="800"/>
              </a:spcAft>
              <a:buNone/>
            </a:pPr>
            <a:r>
              <a:rPr lang="en-GB" sz="1800">
                <a:effectLst/>
                <a:latin typeface="Calibri" panose="020F0502020204030204" pitchFamily="34" charset="0"/>
                <a:ea typeface="Calibri" panose="020F0502020204030204" pitchFamily="34" charset="0"/>
                <a:cs typeface="Times New Roman" panose="02020603050405020304" pitchFamily="18" charset="0"/>
              </a:rPr>
              <a:t>Twamley, K., Briedis, I., &amp; Phillips, T. (2025) </a:t>
            </a:r>
            <a:r>
              <a:rPr lang="en-GB" sz="1800" i="1">
                <a:effectLst/>
                <a:latin typeface="Calibri" panose="020F0502020204030204" pitchFamily="34" charset="0"/>
                <a:ea typeface="Calibri" panose="020F0502020204030204" pitchFamily="34" charset="0"/>
                <a:cs typeface="Times New Roman" panose="02020603050405020304" pitchFamily="18" charset="0"/>
              </a:rPr>
              <a:t>Menopause in the Workplace Literature Review. Research Report No 116</a:t>
            </a:r>
            <a:r>
              <a:rPr lang="en-GB" sz="180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800" u="sng">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7"/>
              </a:rPr>
              <a:t>https://www.gov.uk/government/publications/menopause-in-the-workplace-literature-review</a:t>
            </a:r>
            <a:r>
              <a:rPr lang="en-GB" sz="1800">
                <a:effectLst/>
                <a:latin typeface="Calibri" panose="020F0502020204030204" pitchFamily="34" charset="0"/>
                <a:ea typeface="Calibri" panose="020F0502020204030204" pitchFamily="34" charset="0"/>
                <a:cs typeface="Times New Roman" panose="02020603050405020304" pitchFamily="18" charset="0"/>
              </a:rPr>
              <a:t>. (Accessed 05.05.26)</a:t>
            </a:r>
          </a:p>
          <a:p>
            <a:pPr marL="0" indent="0">
              <a:lnSpc>
                <a:spcPct val="107000"/>
              </a:lnSpc>
              <a:spcAft>
                <a:spcPts val="800"/>
              </a:spcAft>
              <a:buNone/>
            </a:pPr>
            <a:r>
              <a:rPr lang="en-GB" sz="1800">
                <a:effectLst/>
                <a:latin typeface="Calibri" panose="020F0502020204030204" pitchFamily="34" charset="0"/>
                <a:ea typeface="Calibri" panose="020F0502020204030204" pitchFamily="34" charset="0"/>
                <a:cs typeface="Times New Roman" panose="02020603050405020304" pitchFamily="18" charset="0"/>
              </a:rPr>
              <a:t>UCDavis Health (2025) </a:t>
            </a:r>
            <a:r>
              <a:rPr lang="en-GB" sz="1800" i="1">
                <a:effectLst/>
                <a:latin typeface="Calibri" panose="020F0502020204030204" pitchFamily="34" charset="0"/>
                <a:ea typeface="Calibri" panose="020F0502020204030204" pitchFamily="34" charset="0"/>
                <a:cs typeface="Times New Roman" panose="02020603050405020304" pitchFamily="18" charset="0"/>
              </a:rPr>
              <a:t>Perimenopause, menopause and postmenopause: what to know and how to treat the symptoms.</a:t>
            </a:r>
            <a:r>
              <a:rPr lang="en-GB" sz="180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800" u="sng">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8"/>
              </a:rPr>
              <a:t>https://www.health.ucdavis.edu/blog/cultivating-health/perimenopause-menopause-postmenopause-what-to-do-and-how-to-treat-the-symptoms/2025/  </a:t>
            </a:r>
            <a:r>
              <a:rPr lang="en-GB" sz="1800">
                <a:effectLst/>
                <a:latin typeface="Calibri" panose="020F0502020204030204" pitchFamily="34" charset="0"/>
                <a:ea typeface="Calibri" panose="020F0502020204030204" pitchFamily="34" charset="0"/>
                <a:cs typeface="Times New Roman" panose="02020603050405020304" pitchFamily="18" charset="0"/>
              </a:rPr>
              <a:t>(Accessed 10.01.26)</a:t>
            </a:r>
          </a:p>
          <a:p>
            <a:pPr marL="0" indent="0">
              <a:lnSpc>
                <a:spcPct val="107000"/>
              </a:lnSpc>
              <a:spcAft>
                <a:spcPts val="800"/>
              </a:spcAft>
              <a:buNone/>
            </a:pPr>
            <a:r>
              <a:rPr lang="en-GB" sz="1800">
                <a:effectLst/>
                <a:latin typeface="Calibri" panose="020F0502020204030204" pitchFamily="34" charset="0"/>
                <a:ea typeface="Calibri" panose="020F0502020204030204" pitchFamily="34" charset="0"/>
                <a:cs typeface="Times New Roman" panose="02020603050405020304" pitchFamily="18" charset="0"/>
              </a:rPr>
              <a:t>Yazdkhasti, M., </a:t>
            </a:r>
            <a:r>
              <a:rPr lang="en-GB" sz="1800" err="1">
                <a:effectLst/>
                <a:latin typeface="Calibri" panose="020F0502020204030204" pitchFamily="34" charset="0"/>
                <a:ea typeface="Calibri" panose="020F0502020204030204" pitchFamily="34" charset="0"/>
                <a:cs typeface="Times New Roman" panose="02020603050405020304" pitchFamily="18" charset="0"/>
              </a:rPr>
              <a:t>Simbar</a:t>
            </a:r>
            <a:r>
              <a:rPr lang="en-GB" sz="1800">
                <a:effectLst/>
                <a:latin typeface="Calibri" panose="020F0502020204030204" pitchFamily="34" charset="0"/>
                <a:ea typeface="Calibri" panose="020F0502020204030204" pitchFamily="34" charset="0"/>
                <a:cs typeface="Times New Roman" panose="02020603050405020304" pitchFamily="18" charset="0"/>
              </a:rPr>
              <a:t>, M. and Abdi, F. (2015) Empowerment and Coping Strategies in Menopause Women: A Review. </a:t>
            </a:r>
            <a:r>
              <a:rPr lang="en-GB" sz="1800" i="1">
                <a:effectLst/>
                <a:latin typeface="Calibri" panose="020F0502020204030204" pitchFamily="34" charset="0"/>
                <a:ea typeface="Calibri" panose="020F0502020204030204" pitchFamily="34" charset="0"/>
                <a:cs typeface="Times New Roman" panose="02020603050405020304" pitchFamily="18" charset="0"/>
              </a:rPr>
              <a:t>Iranian Red Crescent Medical Journal, 2015:17(3). Available</a:t>
            </a:r>
            <a:r>
              <a:rPr lang="en-GB" sz="1800">
                <a:effectLst/>
                <a:latin typeface="Calibri" panose="020F0502020204030204" pitchFamily="34" charset="0"/>
                <a:ea typeface="Calibri" panose="020F0502020204030204" pitchFamily="34" charset="0"/>
                <a:cs typeface="Times New Roman" panose="02020603050405020304" pitchFamily="18" charset="0"/>
              </a:rPr>
              <a:t> at </a:t>
            </a:r>
            <a:r>
              <a:rPr lang="en-GB" sz="1800" u="sng">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9"/>
              </a:rPr>
              <a:t>https://doi.org/10/5812/ircmj.18944</a:t>
            </a:r>
            <a:r>
              <a:rPr lang="en-GB" sz="1800">
                <a:effectLst/>
                <a:latin typeface="Calibri" panose="020F0502020204030204" pitchFamily="34" charset="0"/>
                <a:ea typeface="Calibri" panose="020F0502020204030204" pitchFamily="34" charset="0"/>
                <a:cs typeface="Times New Roman" panose="02020603050405020304" pitchFamily="18" charset="0"/>
              </a:rPr>
              <a:t>. (Accessed 08.05.26)</a:t>
            </a:r>
          </a:p>
          <a:p>
            <a:pPr marL="0" indent="0">
              <a:lnSpc>
                <a:spcPct val="107000"/>
              </a:lnSpc>
              <a:spcAft>
                <a:spcPts val="800"/>
              </a:spcAft>
              <a:buNone/>
            </a:pP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endParaRPr lang="en-GB"/>
          </a:p>
        </p:txBody>
      </p:sp>
    </p:spTree>
    <p:extLst>
      <p:ext uri="{BB962C8B-B14F-4D97-AF65-F5344CB8AC3E}">
        <p14:creationId xmlns:p14="http://schemas.microsoft.com/office/powerpoint/2010/main" val="143101216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15</Slides>
  <Notes>13</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Menopause and Police Decision-Making: A lived experience study</vt:lpstr>
      <vt:lpstr>Literature review &amp; research context</vt:lpstr>
      <vt:lpstr>PowerPoint Presentation</vt:lpstr>
      <vt:lpstr>PowerPoint Presentation</vt:lpstr>
      <vt:lpstr>PowerPoint Presentation</vt:lpstr>
      <vt:lpstr>Why this proposed research?</vt:lpstr>
      <vt:lpstr>Research Aims &amp; Objectives</vt:lpstr>
      <vt:lpstr>Research Methodology</vt:lpstr>
      <vt:lpstr>Researchers rationale for approach</vt:lpstr>
      <vt:lpstr>Research methodology</vt:lpstr>
      <vt:lpstr>PowerPoint Presentation</vt:lpstr>
      <vt:lpstr>Ethical Issues</vt:lpstr>
      <vt:lpstr>Research 'dilemmas'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Ali COOKE</dc:creator>
  <cp:revision>2</cp:revision>
  <dcterms:created xsi:type="dcterms:W3CDTF">2026-05-08T16:38:42Z</dcterms:created>
  <dcterms:modified xsi:type="dcterms:W3CDTF">2026-05-14T12:52:09Z</dcterms:modified>
</cp:coreProperties>
</file>