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7" r:id="rId1"/>
  </p:sldMasterIdLst>
  <p:notesMasterIdLst>
    <p:notesMasterId r:id="rId26"/>
  </p:notesMasterIdLst>
  <p:handoutMasterIdLst>
    <p:handoutMasterId r:id="rId27"/>
  </p:handoutMasterIdLst>
  <p:sldIdLst>
    <p:sldId id="256" r:id="rId2"/>
    <p:sldId id="274" r:id="rId3"/>
    <p:sldId id="257" r:id="rId4"/>
    <p:sldId id="258" r:id="rId5"/>
    <p:sldId id="259" r:id="rId6"/>
    <p:sldId id="260" r:id="rId7"/>
    <p:sldId id="285" r:id="rId8"/>
    <p:sldId id="278" r:id="rId9"/>
    <p:sldId id="279" r:id="rId10"/>
    <p:sldId id="286" r:id="rId11"/>
    <p:sldId id="275" r:id="rId12"/>
    <p:sldId id="262" r:id="rId13"/>
    <p:sldId id="276" r:id="rId14"/>
    <p:sldId id="277" r:id="rId15"/>
    <p:sldId id="264" r:id="rId16"/>
    <p:sldId id="265" r:id="rId17"/>
    <p:sldId id="280" r:id="rId18"/>
    <p:sldId id="281" r:id="rId19"/>
    <p:sldId id="284" r:id="rId20"/>
    <p:sldId id="266" r:id="rId21"/>
    <p:sldId id="273" r:id="rId22"/>
    <p:sldId id="282" r:id="rId23"/>
    <p:sldId id="283" r:id="rId24"/>
    <p:sldId id="287" r:id="rId25"/>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11/05/2018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11/05/2018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20</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464" y="1371600"/>
            <a:ext cx="10863072" cy="1344168"/>
          </a:xfrm>
        </p:spPr>
        <p:txBody>
          <a:bodyPr rtlCol="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664464" y="2715767"/>
            <a:ext cx="10863072" cy="667512"/>
          </a:xfrm>
        </p:spPr>
        <p:txBody>
          <a:bodyPr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US" dirty="0"/>
          </a:p>
        </p:txBody>
      </p:sp>
      <p:sp>
        <p:nvSpPr>
          <p:cNvPr id="6" name="Slide Number Placeholder 5"/>
          <p:cNvSpPr>
            <a:spLocks noGrp="1"/>
          </p:cNvSpPr>
          <p:nvPr>
            <p:ph type="sldNum" sz="quarter" idx="12"/>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265431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0791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64634" y="4343399"/>
            <a:ext cx="10862732"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64634" y="5688106"/>
            <a:ext cx="10862733"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8" name="Picture Placeholder 7"/>
          <p:cNvSpPr>
            <a:spLocks noGrp="1"/>
          </p:cNvSpPr>
          <p:nvPr>
            <p:ph type="pic" sz="quarter" idx="13"/>
          </p:nvPr>
        </p:nvSpPr>
        <p:spPr>
          <a:xfrm>
            <a:off x="2641600" y="685800"/>
            <a:ext cx="69088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rtlCol="0">
            <a:normAutofit/>
          </a:bodyPr>
          <a:lstStyle>
            <a:lvl1pPr>
              <a:buNone/>
              <a:defRPr/>
            </a:lvl1pPr>
          </a:lstStyle>
          <a:p>
            <a:pPr lvl="0"/>
            <a:r>
              <a:rPr lang="en-US" noProof="0" smtClean="0"/>
              <a:t>Click icon to add picture</a:t>
            </a:r>
            <a:endParaRPr noProof="0"/>
          </a:p>
        </p:txBody>
      </p:sp>
      <p:sp>
        <p:nvSpPr>
          <p:cNvPr id="5" name="Date Placeholder 3"/>
          <p:cNvSpPr>
            <a:spLocks noGrp="1"/>
          </p:cNvSpPr>
          <p:nvPr>
            <p:ph type="dt" sz="half" idx="14"/>
          </p:nvPr>
        </p:nvSpPr>
        <p:spPr/>
        <p:txBody>
          <a:bodyPr/>
          <a:lstStyle>
            <a:lvl1pPr>
              <a:defRPr smtClean="0">
                <a:effectLst>
                  <a:outerShdw blurRad="38100" dist="38100" dir="2700000" algn="tl">
                    <a:srgbClr val="000000"/>
                  </a:outerShdw>
                </a:effectLst>
              </a:defRPr>
            </a:lvl1pPr>
          </a:lstStyle>
          <a:p>
            <a:fld id="{B61BEF0D-F0BB-DE4B-95CE-6DB70DBA9567}" type="datetimeFigureOut">
              <a:rPr lang="en-US" smtClean="0"/>
              <a:pPr/>
              <a:t>5/11/2018</a:t>
            </a:fld>
            <a:endParaRPr lang="en-US" dirty="0"/>
          </a:p>
        </p:txBody>
      </p:sp>
      <p:sp>
        <p:nvSpPr>
          <p:cNvPr id="6" name="Footer Placeholder 4"/>
          <p:cNvSpPr>
            <a:spLocks noGrp="1"/>
          </p:cNvSpPr>
          <p:nvPr>
            <p:ph type="ftr" sz="quarter" idx="15"/>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US" dirty="0"/>
          </a:p>
        </p:txBody>
      </p:sp>
      <p:sp>
        <p:nvSpPr>
          <p:cNvPr id="7" name="Slide Number Placeholder 5"/>
          <p:cNvSpPr>
            <a:spLocks noGrp="1"/>
          </p:cNvSpPr>
          <p:nvPr>
            <p:ph type="sldNum" sz="quarter" idx="16"/>
          </p:nvPr>
        </p:nvSpPr>
        <p:spPr/>
        <p:txBody>
          <a:bodyPr/>
          <a:lstStyle>
            <a:lvl1pPr>
              <a:defRPr smtClean="0">
                <a:effectLst>
                  <a:outerShdw blurRad="38100" dist="38100" dir="2700000" algn="tl">
                    <a:srgbClr val="000000"/>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04615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4634" y="1774826"/>
            <a:ext cx="10862733" cy="1873250"/>
          </a:xfrm>
        </p:spPr>
        <p:txBody>
          <a:bodyPr/>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664634" y="3654520"/>
            <a:ext cx="10862733" cy="1500187"/>
          </a:xfrm>
        </p:spPr>
        <p:txBody>
          <a:bodyPr>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1607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664633" y="1762125"/>
            <a:ext cx="512064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6406728" y="1762125"/>
            <a:ext cx="512064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1872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670984"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407151" y="2352675"/>
            <a:ext cx="5120216"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64634" y="94130"/>
            <a:ext cx="10862735"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64633"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64633"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6406728"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06728"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Date Placeholder 6"/>
          <p:cNvSpPr>
            <a:spLocks noGrp="1"/>
          </p:cNvSpPr>
          <p:nvPr>
            <p:ph type="dt" sz="half" idx="10"/>
          </p:nvPr>
        </p:nvSpPr>
        <p:spPr/>
        <p:txBody>
          <a:bodyPr/>
          <a:lstStyle>
            <a:lvl1pPr>
              <a:defRPr smtClean="0"/>
            </a:lvl1pPr>
          </a:lstStyle>
          <a:p>
            <a:fld id="{B61BEF0D-F0BB-DE4B-95CE-6DB70DBA9567}" type="datetimeFigureOut">
              <a:rPr lang="en-US" smtClean="0"/>
              <a:pPr/>
              <a:t>5/11/2018</a:t>
            </a:fld>
            <a:endParaRPr lang="en-US" dirty="0"/>
          </a:p>
        </p:txBody>
      </p:sp>
      <p:sp>
        <p:nvSpPr>
          <p:cNvPr id="10" name="Footer Placeholder 7"/>
          <p:cNvSpPr>
            <a:spLocks noGrp="1"/>
          </p:cNvSpPr>
          <p:nvPr>
            <p:ph type="ftr" sz="quarter" idx="11"/>
          </p:nvPr>
        </p:nvSpPr>
        <p:spPr/>
        <p:txBody>
          <a:bodyPr/>
          <a:lstStyle>
            <a:lvl1pPr>
              <a:defRPr/>
            </a:lvl1pPr>
          </a:lstStyle>
          <a:p>
            <a:endParaRPr lang="en-US" dirty="0"/>
          </a:p>
        </p:txBody>
      </p:sp>
      <p:sp>
        <p:nvSpPr>
          <p:cNvPr id="11" name="Slide Number Placeholder 8"/>
          <p:cNvSpPr>
            <a:spLocks noGrp="1"/>
          </p:cNvSpPr>
          <p:nvPr>
            <p:ph type="sldNum" sz="quarter" idx="12"/>
          </p:nvPr>
        </p:nvSpPr>
        <p:spPr/>
        <p:txBody>
          <a:bodyPr/>
          <a:lstStyle>
            <a:lvl1pPr>
              <a:defRPr smtClean="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254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4" name="Footer Placeholder 4"/>
          <p:cNvSpPr>
            <a:spLocks noGrp="1"/>
          </p:cNvSpPr>
          <p:nvPr>
            <p:ph type="ftr" sz="quarter" idx="11"/>
          </p:nvPr>
        </p:nvSpPr>
        <p:spPr/>
        <p:txBody>
          <a:bodyPr/>
          <a:lstStyle>
            <a:lvl1pPr>
              <a:defRPr/>
            </a:lvl1pPr>
          </a:lstStyle>
          <a:p>
            <a:endParaRPr lang="en-US" dirty="0"/>
          </a:p>
        </p:txBody>
      </p:sp>
      <p:sp>
        <p:nvSpPr>
          <p:cNvPr id="5"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26589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3" name="Footer Placeholder 4"/>
          <p:cNvSpPr>
            <a:spLocks noGrp="1"/>
          </p:cNvSpPr>
          <p:nvPr>
            <p:ph type="ftr" sz="quarter" idx="11"/>
          </p:nvPr>
        </p:nvSpPr>
        <p:spPr/>
        <p:txBody>
          <a:bodyPr/>
          <a:lstStyle>
            <a:lvl1pPr>
              <a:defRPr/>
            </a:lvl1pPr>
          </a:lstStyle>
          <a:p>
            <a:endParaRPr lang="en-US" dirty="0"/>
          </a:p>
        </p:txBody>
      </p:sp>
      <p:sp>
        <p:nvSpPr>
          <p:cNvPr id="4"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479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6390043" y="403413"/>
            <a:ext cx="512064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8158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Picture Placeholder 2"/>
          <p:cNvSpPr>
            <a:spLocks noGrp="1"/>
          </p:cNvSpPr>
          <p:nvPr>
            <p:ph type="pic" idx="1"/>
          </p:nvPr>
        </p:nvSpPr>
        <p:spPr>
          <a:xfrm>
            <a:off x="6406727" y="430306"/>
            <a:ext cx="512064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noProof="0"/>
          </a:p>
        </p:txBody>
      </p:sp>
      <p:sp>
        <p:nvSpPr>
          <p:cNvPr id="5"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6" name="Footer Placeholder 4"/>
          <p:cNvSpPr>
            <a:spLocks noGrp="1"/>
          </p:cNvSpPr>
          <p:nvPr>
            <p:ph type="ftr" sz="quarter" idx="11"/>
          </p:nvPr>
        </p:nvSpPr>
        <p:spPr/>
        <p:txBody>
          <a:bodyPr/>
          <a:lstStyle>
            <a:lvl1pPr>
              <a:defRPr/>
            </a:lvl1pPr>
          </a:lstStyle>
          <a:p>
            <a:endParaRPr lang="en-US" dirty="0"/>
          </a:p>
        </p:txBody>
      </p:sp>
      <p:sp>
        <p:nvSpPr>
          <p:cNvPr id="7"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9333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1686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1883" y="417513"/>
            <a:ext cx="21336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1566" y="417513"/>
            <a:ext cx="8665633" cy="570865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4270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Date Placeholder 2"/>
          <p:cNvSpPr>
            <a:spLocks noGrp="1"/>
          </p:cNvSpPr>
          <p:nvPr>
            <p:ph type="dt" sz="half" idx="10"/>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B61BEF0D-F0BB-DE4B-95CE-6DB70DBA9567}" type="datetimeFigureOut">
              <a:rPr lang="en-US" smtClean="0"/>
              <a:pPr/>
              <a:t>5/11/2018</a:t>
            </a:fld>
            <a:endParaRPr lang="en-US" dirty="0"/>
          </a:p>
        </p:txBody>
      </p:sp>
      <p:sp>
        <p:nvSpPr>
          <p:cNvPr id="3" name="Footer Placeholder 3"/>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US" dirty="0"/>
          </a:p>
        </p:txBody>
      </p:sp>
      <p:sp>
        <p:nvSpPr>
          <p:cNvPr id="4" name="Slide Number Placeholder 4"/>
          <p:cNvSpPr>
            <a:spLocks noGrp="1"/>
          </p:cNvSpPr>
          <p:nvPr>
            <p:ph type="sldNum" sz="quarter" idx="12"/>
          </p:nvPr>
        </p:nvSpPr>
        <p:spPr/>
        <p:txBody>
          <a:bodyPr/>
          <a:lstStyle>
            <a:lvl1pPr>
              <a:defRPr smtClean="0">
                <a:effectLst>
                  <a:outerShdw blurRad="38100" dist="38100" dir="2700000" algn="tl">
                    <a:srgbClr val="000000"/>
                  </a:outerShdw>
                </a:effectLst>
                <a:latin typeface="Book Antiqua" panose="02040602050305030304" pitchFamily="18" charset="0"/>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788635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4.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64634" y="93663"/>
            <a:ext cx="10862733" cy="145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664634" y="1762125"/>
            <a:ext cx="10862733" cy="436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251884"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0" smtClean="0">
                <a:solidFill>
                  <a:srgbClr val="6D6452"/>
                </a:solidFill>
              </a:defRPr>
            </a:lvl1pPr>
          </a:lstStyle>
          <a:p>
            <a:fld id="{B61BEF0D-F0BB-DE4B-95CE-6DB70DBA9567}" type="datetimeFigureOut">
              <a:rPr lang="en-US" smtClean="0"/>
              <a:pPr/>
              <a:t>5/11/2018</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hangingPunct="1">
              <a:defRPr sz="1100">
                <a:solidFill>
                  <a:schemeClr val="tx1">
                    <a:lumMod val="75000"/>
                    <a:lumOff val="25000"/>
                  </a:schemeClr>
                </a:solidFill>
                <a:latin typeface="Gill Sans MT" charset="0"/>
                <a:ea typeface="ＭＳ Ｐゴシック" charset="0"/>
                <a:cs typeface="ＭＳ Ｐゴシック" charset="0"/>
              </a:defRPr>
            </a:lvl1pPr>
          </a:lstStyle>
          <a:p>
            <a:endParaRPr lang="en-US" dirty="0"/>
          </a:p>
        </p:txBody>
      </p:sp>
      <p:sp>
        <p:nvSpPr>
          <p:cNvPr id="6" name="Slide Number Placeholder 5"/>
          <p:cNvSpPr>
            <a:spLocks noGrp="1"/>
          </p:cNvSpPr>
          <p:nvPr>
            <p:ph type="sldNum" sz="quarter" idx="4"/>
          </p:nvPr>
        </p:nvSpPr>
        <p:spPr>
          <a:xfrm>
            <a:off x="9091084"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0" smtClean="0">
                <a:solidFill>
                  <a:srgbClr val="6D645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807405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Lst>
  <p:txStyles>
    <p:titleStyle>
      <a:lvl1pPr algn="ctr" rtl="0" eaLnBrk="1" fontAlgn="base" hangingPunct="1">
        <a:spcBef>
          <a:spcPct val="0"/>
        </a:spcBef>
        <a:spcAft>
          <a:spcPct val="0"/>
        </a:spcAft>
        <a:defRPr sz="5000" kern="1200">
          <a:solidFill>
            <a:schemeClr val="tx1"/>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5pPr>
      <a:lvl6pPr marL="4572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6pPr>
      <a:lvl7pPr marL="9144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7pPr>
      <a:lvl8pPr marL="13716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8pPr>
      <a:lvl9pPr marL="18288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9pPr>
    </p:titleStyle>
    <p:bodyStyle>
      <a:lvl1pPr marL="457200" indent="-457200" algn="l" rtl="0" eaLnBrk="1" fontAlgn="base" hangingPunct="1">
        <a:spcBef>
          <a:spcPts val="2000"/>
        </a:spcBef>
        <a:spcAft>
          <a:spcPct val="0"/>
        </a:spcAft>
        <a:buClr>
          <a:srgbClr val="6D6452"/>
        </a:buClr>
        <a:buSzPct val="75000"/>
        <a:buFont typeface="Wingdings 2" panose="05020102010507070707" pitchFamily="18" charset="2"/>
        <a:buChar char=""/>
        <a:defRPr sz="2200" kern="1200">
          <a:solidFill>
            <a:srgbClr val="6D6452"/>
          </a:solidFill>
          <a:latin typeface="+mn-lt"/>
          <a:ea typeface="MS PGothic" panose="020B0600070205080204" pitchFamily="34" charset="-128"/>
          <a:cs typeface="ＭＳ Ｐゴシック" charset="0"/>
        </a:defRPr>
      </a:lvl1pPr>
      <a:lvl2pPr marL="914400" indent="-457200" algn="l" rtl="0" eaLnBrk="1" fontAlgn="base" hangingPunct="1">
        <a:spcBef>
          <a:spcPts val="600"/>
        </a:spcBef>
        <a:spcAft>
          <a:spcPct val="0"/>
        </a:spcAft>
        <a:buClr>
          <a:srgbClr val="A49A85"/>
        </a:buClr>
        <a:buSzPct val="75000"/>
        <a:buFont typeface="Wingdings 2" panose="05020102010507070707" pitchFamily="18" charset="2"/>
        <a:buChar char=""/>
        <a:defRPr sz="2000" kern="1200">
          <a:solidFill>
            <a:srgbClr val="6D6452"/>
          </a:solidFill>
          <a:latin typeface="+mn-lt"/>
          <a:ea typeface="MS PGothic" panose="020B0600070205080204" pitchFamily="34" charset="-128"/>
          <a:cs typeface="+mn-cs"/>
        </a:defRPr>
      </a:lvl2pPr>
      <a:lvl3pPr marL="13716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3pPr>
      <a:lvl4pPr marL="1828800" indent="-457200" algn="l" rtl="0" eaLnBrk="1" fontAlgn="base" hangingPunct="1">
        <a:spcBef>
          <a:spcPts val="600"/>
        </a:spcBef>
        <a:spcAft>
          <a:spcPct val="0"/>
        </a:spcAft>
        <a:buClr>
          <a:srgbClr val="A49A85"/>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4pPr>
      <a:lvl5pPr marL="22860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vestopedia.com/terms/f/fixedasset.asp" TargetMode="External"/><Relationship Id="rId2" Type="http://schemas.openxmlformats.org/officeDocument/2006/relationships/hyperlink" Target="https://www.investopedia.com/terms/t/turnover.asp"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Callie Bailey</a:t>
            </a:r>
            <a:endParaRPr lang="en-GB" dirty="0"/>
          </a:p>
        </p:txBody>
      </p:sp>
      <p:sp>
        <p:nvSpPr>
          <p:cNvPr id="3" name="Subtitle 2"/>
          <p:cNvSpPr>
            <a:spLocks noGrp="1"/>
          </p:cNvSpPr>
          <p:nvPr>
            <p:ph type="subTitle" idx="1"/>
          </p:nvPr>
        </p:nvSpPr>
        <p:spPr/>
        <p:txBody>
          <a:bodyPr/>
          <a:lstStyle/>
          <a:p>
            <a:r>
              <a:rPr lang="en-GB" dirty="0" smtClean="0"/>
              <a:t>Ratio Analysis 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395" y="2967681"/>
            <a:ext cx="9601200" cy="1485900"/>
          </a:xfrm>
        </p:spPr>
        <p:txBody>
          <a:bodyPr/>
          <a:lstStyle/>
          <a:p>
            <a:pPr algn="ctr"/>
            <a:r>
              <a:rPr lang="en-GB" dirty="0" smtClean="0"/>
              <a:t>Profitability Ratios</a:t>
            </a:r>
            <a:endParaRPr lang="en-GB" dirty="0"/>
          </a:p>
        </p:txBody>
      </p:sp>
    </p:spTree>
    <p:extLst>
      <p:ext uri="{BB962C8B-B14F-4D97-AF65-F5344CB8AC3E}">
        <p14:creationId xmlns:p14="http://schemas.microsoft.com/office/powerpoint/2010/main" val="2321521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601362" y="1606378"/>
            <a:ext cx="10906963" cy="4280130"/>
          </a:xfrm>
        </p:spPr>
        <p:txBody>
          <a:bodyPr>
            <a:noAutofit/>
          </a:bodyPr>
          <a:lstStyle/>
          <a:p>
            <a:pPr marL="0" indent="0">
              <a:buNone/>
            </a:pPr>
            <a:r>
              <a:rPr lang="en-GB" sz="1600" dirty="0">
                <a:latin typeface="Calibri" panose="020F0502020204030204" pitchFamily="34" charset="0"/>
              </a:rPr>
              <a:t>Gross Profit </a:t>
            </a:r>
            <a:r>
              <a:rPr lang="en-GB" sz="1600" dirty="0" smtClean="0">
                <a:latin typeface="Calibri" panose="020F0502020204030204" pitchFamily="34" charset="0"/>
              </a:rPr>
              <a:t>/Sales    </a:t>
            </a:r>
            <a:r>
              <a:rPr lang="en-GB" sz="1600" dirty="0">
                <a:latin typeface="Calibri" panose="020F0502020204030204" pitchFamily="34" charset="0"/>
              </a:rPr>
              <a:t>x 100 =              </a:t>
            </a:r>
            <a:r>
              <a:rPr lang="en-GB" sz="1400" dirty="0">
                <a:latin typeface="Calibri" panose="020F0502020204030204" pitchFamily="34" charset="0"/>
              </a:rPr>
              <a:t>%</a:t>
            </a:r>
          </a:p>
          <a:p>
            <a:r>
              <a:rPr lang="en-GB" sz="1400" b="1" u="sng" dirty="0" smtClean="0">
                <a:latin typeface="Calibri" panose="020F0502020204030204" pitchFamily="34" charset="0"/>
              </a:rPr>
              <a:t>2014</a:t>
            </a:r>
          </a:p>
          <a:p>
            <a:r>
              <a:rPr lang="en-GB" sz="1400" dirty="0" smtClean="0">
                <a:latin typeface="Calibri" panose="020F0502020204030204" pitchFamily="34" charset="0"/>
              </a:rPr>
              <a:t>1300/9000 x 100 = </a:t>
            </a:r>
            <a:r>
              <a:rPr lang="en-GB" sz="1400" dirty="0" smtClean="0">
                <a:solidFill>
                  <a:srgbClr val="FF0000"/>
                </a:solidFill>
                <a:latin typeface="Calibri" panose="020F0502020204030204" pitchFamily="34" charset="0"/>
              </a:rPr>
              <a:t>14.44</a:t>
            </a:r>
            <a:endParaRPr lang="en-GB" sz="1400" dirty="0">
              <a:latin typeface="Calibri" panose="020F0502020204030204" pitchFamily="34" charset="0"/>
            </a:endParaRPr>
          </a:p>
          <a:p>
            <a:r>
              <a:rPr lang="en-GB" sz="1400" b="1" u="sng" dirty="0" smtClean="0">
                <a:latin typeface="Calibri" panose="020F0502020204030204" pitchFamily="34" charset="0"/>
              </a:rPr>
              <a:t>2015</a:t>
            </a:r>
            <a:endParaRPr lang="en-GB" sz="1400" dirty="0">
              <a:latin typeface="Calibri" panose="020F0502020204030204" pitchFamily="34" charset="0"/>
            </a:endParaRPr>
          </a:p>
          <a:p>
            <a:r>
              <a:rPr lang="en-GB" sz="1400" dirty="0" smtClean="0">
                <a:latin typeface="Calibri" panose="020F0502020204030204" pitchFamily="34" charset="0"/>
              </a:rPr>
              <a:t>1390/8500 x 100 = </a:t>
            </a:r>
            <a:r>
              <a:rPr lang="en-GB" sz="1400" dirty="0" smtClean="0">
                <a:solidFill>
                  <a:srgbClr val="FF0000"/>
                </a:solidFill>
                <a:latin typeface="Calibri" panose="020F0502020204030204" pitchFamily="34" charset="0"/>
              </a:rPr>
              <a:t>16.35</a:t>
            </a:r>
          </a:p>
          <a:p>
            <a:r>
              <a:rPr lang="en-GB" sz="1600" dirty="0" smtClean="0">
                <a:solidFill>
                  <a:srgbClr val="FF0000"/>
                </a:solidFill>
                <a:latin typeface="Calibri" panose="020F0502020204030204" pitchFamily="34" charset="0"/>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a:bodyPr>
          <a:lstStyle/>
          <a:p>
            <a:pPr marL="0" indent="0">
              <a:buNone/>
            </a:pPr>
            <a:r>
              <a:rPr lang="en-GB" u="sng" dirty="0"/>
              <a:t>Net Profit</a:t>
            </a:r>
            <a:r>
              <a:rPr lang="en-GB" dirty="0"/>
              <a:t> x 100 =</a:t>
            </a:r>
          </a:p>
          <a:p>
            <a:pPr marL="0" indent="0">
              <a:buNone/>
            </a:pPr>
            <a:r>
              <a:rPr lang="en-GB" dirty="0"/>
              <a:t>Sales</a:t>
            </a:r>
          </a:p>
          <a:p>
            <a:pPr marL="0" indent="0">
              <a:buNone/>
            </a:pPr>
            <a:r>
              <a:rPr lang="en-GB" b="1" u="sng" dirty="0" smtClean="0"/>
              <a:t>2014</a:t>
            </a:r>
            <a:endParaRPr lang="en-GB" u="sng" dirty="0" smtClean="0"/>
          </a:p>
          <a:p>
            <a:r>
              <a:rPr lang="en-GB" dirty="0" smtClean="0"/>
              <a:t>75/9000 x 100 =  </a:t>
            </a:r>
            <a:r>
              <a:rPr lang="en-GB" dirty="0" smtClean="0">
                <a:solidFill>
                  <a:srgbClr val="FF0000"/>
                </a:solidFill>
              </a:rPr>
              <a:t>0.83</a:t>
            </a:r>
            <a:endParaRPr lang="en-GB" dirty="0"/>
          </a:p>
          <a:p>
            <a:pPr marL="0" indent="0">
              <a:buNone/>
            </a:pPr>
            <a:r>
              <a:rPr lang="en-GB" b="1" u="sng" dirty="0" smtClean="0"/>
              <a:t>2015</a:t>
            </a:r>
          </a:p>
          <a:p>
            <a:endParaRPr lang="en-GB" dirty="0"/>
          </a:p>
          <a:p>
            <a:r>
              <a:rPr lang="en-GB" dirty="0" smtClean="0"/>
              <a:t>31/8500 x 100 =  </a:t>
            </a:r>
            <a:r>
              <a:rPr lang="en-GB" dirty="0" smtClean="0">
                <a:solidFill>
                  <a:srgbClr val="FF0000"/>
                </a:solidFill>
              </a:rPr>
              <a:t>0.36</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2014</a:t>
            </a:r>
            <a:endParaRPr lang="en-GB" dirty="0"/>
          </a:p>
          <a:p>
            <a:r>
              <a:rPr lang="en-GB" dirty="0" smtClean="0"/>
              <a:t>84/1041 X 100 = </a:t>
            </a:r>
            <a:r>
              <a:rPr lang="en-GB" dirty="0" smtClean="0">
                <a:solidFill>
                  <a:srgbClr val="FF0000"/>
                </a:solidFill>
              </a:rPr>
              <a:t>8.07</a:t>
            </a:r>
          </a:p>
          <a:p>
            <a:endParaRPr lang="en-GB" dirty="0"/>
          </a:p>
          <a:p>
            <a:r>
              <a:rPr lang="en-GB" b="1" dirty="0" smtClean="0"/>
              <a:t>2015</a:t>
            </a:r>
            <a:endParaRPr lang="en-GB" dirty="0"/>
          </a:p>
          <a:p>
            <a:r>
              <a:rPr lang="en-GB" dirty="0" smtClean="0"/>
              <a:t>39/1768 X 100 = </a:t>
            </a:r>
            <a:r>
              <a:rPr lang="en-GB" dirty="0" smtClean="0">
                <a:solidFill>
                  <a:srgbClr val="FF0000"/>
                </a:solidFill>
              </a:rPr>
              <a:t>2.21</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Sales/total assets less current liabilities = </a:t>
            </a:r>
            <a:r>
              <a:rPr lang="en-GB" dirty="0" smtClean="0"/>
              <a:t>*******</a:t>
            </a:r>
            <a:endParaRPr lang="en-GB" b="1" dirty="0" smtClean="0"/>
          </a:p>
          <a:p>
            <a:r>
              <a:rPr lang="en-GB" b="1" dirty="0" smtClean="0"/>
              <a:t>2014</a:t>
            </a:r>
          </a:p>
          <a:p>
            <a:endParaRPr lang="en-GB" b="1" dirty="0" smtClean="0"/>
          </a:p>
          <a:p>
            <a:r>
              <a:rPr lang="en-GB" dirty="0" smtClean="0"/>
              <a:t>9000/1041 x 100= </a:t>
            </a:r>
            <a:r>
              <a:rPr lang="en-GB" dirty="0" smtClean="0">
                <a:solidFill>
                  <a:srgbClr val="FF0000"/>
                </a:solidFill>
              </a:rPr>
              <a:t>864.55</a:t>
            </a:r>
            <a:r>
              <a:rPr lang="en-GB" dirty="0" smtClean="0"/>
              <a:t> (average £8.64 of sales per £1 of the average total of assets for the year)</a:t>
            </a:r>
          </a:p>
          <a:p>
            <a:endParaRPr lang="en-GB" dirty="0"/>
          </a:p>
          <a:p>
            <a:r>
              <a:rPr lang="en-GB" b="1" dirty="0" smtClean="0"/>
              <a:t>2015</a:t>
            </a:r>
          </a:p>
          <a:p>
            <a:r>
              <a:rPr lang="en-GB" dirty="0" smtClean="0"/>
              <a:t>8500/1768 x 100 = </a:t>
            </a:r>
            <a:r>
              <a:rPr lang="en-GB" dirty="0" smtClean="0">
                <a:solidFill>
                  <a:srgbClr val="FF0000"/>
                </a:solidFill>
              </a:rPr>
              <a:t>480.77</a:t>
            </a:r>
            <a:r>
              <a:rPr lang="en-GB" dirty="0" smtClean="0"/>
              <a:t> (average £4.80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lstStyle/>
          <a:p>
            <a:r>
              <a:rPr lang="en-GB" dirty="0" smtClean="0"/>
              <a:t>Sales Turnover/Fixed Assets =  </a:t>
            </a:r>
            <a:r>
              <a:rPr lang="en-GB" dirty="0" err="1" smtClean="0"/>
              <a:t>xxxx</a:t>
            </a:r>
            <a:r>
              <a:rPr lang="en-GB" dirty="0" smtClean="0"/>
              <a:t> times</a:t>
            </a:r>
          </a:p>
          <a:p>
            <a:r>
              <a:rPr lang="en-GB" dirty="0" smtClean="0"/>
              <a:t>2014</a:t>
            </a:r>
          </a:p>
          <a:p>
            <a:r>
              <a:rPr lang="en-GB" dirty="0" smtClean="0"/>
              <a:t>9000/600 = 15.00</a:t>
            </a:r>
          </a:p>
          <a:p>
            <a:endParaRPr lang="en-GB" dirty="0"/>
          </a:p>
          <a:p>
            <a:r>
              <a:rPr lang="en-GB" dirty="0" smtClean="0"/>
              <a:t>2015</a:t>
            </a:r>
          </a:p>
          <a:p>
            <a:r>
              <a:rPr lang="en-GB" dirty="0" smtClean="0"/>
              <a:t>8500/650 = 13.08</a:t>
            </a:r>
            <a:endParaRPr lang="en-GB" dirty="0"/>
          </a:p>
        </p:txBody>
      </p:sp>
    </p:spTree>
    <p:extLst>
      <p:ext uri="{BB962C8B-B14F-4D97-AF65-F5344CB8AC3E}">
        <p14:creationId xmlns:p14="http://schemas.microsoft.com/office/powerpoint/2010/main" val="1555259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664634" y="1482811"/>
            <a:ext cx="10862733" cy="4643352"/>
          </a:xfrm>
        </p:spPr>
        <p:txBody>
          <a:bodyPr/>
          <a:lstStyle/>
          <a:p>
            <a:r>
              <a:rPr lang="en-GB" dirty="0" smtClean="0"/>
              <a:t>The profit ratios show that there has been an increase in the Gross Profit Margin, but a decrease in </a:t>
            </a:r>
            <a:r>
              <a:rPr lang="en-GB" dirty="0" err="1" smtClean="0"/>
              <a:t>theNet</a:t>
            </a:r>
            <a:r>
              <a:rPr lang="en-GB" dirty="0" smtClean="0"/>
              <a:t> Profit Margins in the years being analysed</a:t>
            </a:r>
          </a:p>
          <a:p>
            <a:r>
              <a:rPr lang="en-GB" dirty="0" smtClean="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endParaRPr lang="en-GB" dirty="0"/>
          </a:p>
          <a:p>
            <a:r>
              <a:rPr lang="en-GB" dirty="0" smtClean="0"/>
              <a:t>The net profit ratio has also increased, which could be as a result of increases in the cost of expenses paid by the organisation. The organisation would need to look at their expenses, and determine whether they can make savings.  For example, they could shop around for insurance prices.  Furthermore, they need to take care of their bad debt situation, and ensure that customers that purchase on credit are viable, as there has been a significant increase in that area.</a:t>
            </a:r>
            <a:endParaRPr lang="en-GB" dirty="0"/>
          </a:p>
        </p:txBody>
      </p:sp>
    </p:spTree>
    <p:extLst>
      <p:ext uri="{BB962C8B-B14F-4D97-AF65-F5344CB8AC3E}">
        <p14:creationId xmlns:p14="http://schemas.microsoft.com/office/powerpoint/2010/main" val="284280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664042"/>
            <a:ext cx="9601200" cy="5016843"/>
          </a:xfrm>
        </p:spPr>
        <p:txBody>
          <a:bodyPr>
            <a:normAutofit/>
          </a:bodyPr>
          <a:lstStyle/>
          <a:p>
            <a:r>
              <a:rPr lang="en-GB" dirty="0" smtClean="0"/>
              <a:t>The ROCE ratio explains the total amount of capital spent for the acquisition of profit.  The organisation should look to increase this through a reduction in costs (such as the expenses paid).</a:t>
            </a:r>
          </a:p>
          <a:p>
            <a:r>
              <a:rPr lang="en-GB" dirty="0" smtClean="0"/>
              <a:t>Consistency is key.  It should be known that the inclusion of large cash assets in the equation can actually overstate the capital and reduce ROCE, so that could be one reason why it was lower in 2015 compared to the previous year.  Looking at the organisations cash flow would be of benefit, as it would help determine if this is the case.</a:t>
            </a:r>
          </a:p>
        </p:txBody>
      </p:sp>
    </p:spTree>
    <p:extLst>
      <p:ext uri="{BB962C8B-B14F-4D97-AF65-F5344CB8AC3E}">
        <p14:creationId xmlns:p14="http://schemas.microsoft.com/office/powerpoint/2010/main" val="3676099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smtClean="0"/>
              <a:t>Asset Turnover is </a:t>
            </a:r>
            <a:r>
              <a:rPr lang="en-GB" dirty="0"/>
              <a:t>an efficiency ratio which tells how efficiently assets are being utilised.  </a:t>
            </a:r>
            <a:r>
              <a:rPr lang="en-GB" dirty="0" smtClean="0"/>
              <a:t>The results reveal a change between the two years. </a:t>
            </a:r>
            <a:r>
              <a:rPr lang="en-GB" dirty="0"/>
              <a:t>There could be a number of reasons for this, </a:t>
            </a:r>
            <a:r>
              <a:rPr lang="en-GB" dirty="0" smtClean="0"/>
              <a:t>including, that the organisation are not using their assets as efficiently in 2015. Or alternatively, that their production methods are </a:t>
            </a:r>
            <a:endParaRPr lang="en-GB" dirty="0"/>
          </a:p>
          <a:p>
            <a:r>
              <a:rPr lang="en-GB" dirty="0" smtClean="0"/>
              <a:t>Fixed Asset ratio refers to measure </a:t>
            </a:r>
            <a:r>
              <a:rPr lang="en-GB" dirty="0"/>
              <a:t>operating </a:t>
            </a:r>
            <a:r>
              <a:rPr lang="en-GB" dirty="0" smtClean="0"/>
              <a:t>performance. In </a:t>
            </a:r>
            <a:r>
              <a:rPr lang="en-GB" dirty="0"/>
              <a:t>a general sense, a higher fixed-asset </a:t>
            </a:r>
            <a:r>
              <a:rPr lang="en-GB" dirty="0">
                <a:solidFill>
                  <a:schemeClr val="tx1"/>
                </a:solidFill>
                <a:hlinkClick r:id="rId2"/>
              </a:rPr>
              <a:t>turnover</a:t>
            </a:r>
            <a:r>
              <a:rPr lang="en-GB" dirty="0"/>
              <a:t> ratio indicates that a company has more effectively </a:t>
            </a:r>
            <a:r>
              <a:rPr lang="en-GB" dirty="0" smtClean="0"/>
              <a:t>utilised </a:t>
            </a:r>
            <a:r>
              <a:rPr lang="en-GB" dirty="0"/>
              <a:t>investment in </a:t>
            </a:r>
            <a:r>
              <a:rPr lang="en-GB" dirty="0">
                <a:hlinkClick r:id="rId3"/>
              </a:rPr>
              <a:t>fixed assets</a:t>
            </a:r>
            <a:r>
              <a:rPr lang="en-GB" dirty="0"/>
              <a:t> to generate revenue</a:t>
            </a:r>
            <a:r>
              <a:rPr lang="en-GB" dirty="0" smtClean="0"/>
              <a:t>.  With regard to Callie Bailey, there is a marked decrease in the results shown, which coupled with the results of the asset turnover could mean that the organisation is not effectively utilising its fixed assets.  </a:t>
            </a:r>
          </a:p>
        </p:txBody>
      </p:sp>
    </p:spTree>
    <p:extLst>
      <p:ext uri="{BB962C8B-B14F-4D97-AF65-F5344CB8AC3E}">
        <p14:creationId xmlns:p14="http://schemas.microsoft.com/office/powerpoint/2010/main" val="502632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448" y="2827637"/>
            <a:ext cx="9601200" cy="1485900"/>
          </a:xfrm>
        </p:spPr>
        <p:txBody>
          <a:bodyPr/>
          <a:lstStyle/>
          <a:p>
            <a:pPr algn="ctr"/>
            <a:r>
              <a:rPr lang="en-GB" dirty="0" smtClean="0"/>
              <a:t>Liquidity Ratios</a:t>
            </a:r>
            <a:endParaRPr lang="en-GB" dirty="0"/>
          </a:p>
        </p:txBody>
      </p:sp>
    </p:spTree>
    <p:extLst>
      <p:ext uri="{BB962C8B-B14F-4D97-AF65-F5344CB8AC3E}">
        <p14:creationId xmlns:p14="http://schemas.microsoft.com/office/powerpoint/2010/main" val="2733539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a:bodyPr>
          <a:lstStyle/>
          <a:p>
            <a:pPr marL="0" indent="0">
              <a:buNone/>
            </a:pPr>
            <a:r>
              <a:rPr lang="en-US" dirty="0"/>
              <a:t>Current Ratio = </a:t>
            </a:r>
            <a:r>
              <a:rPr lang="en-US" dirty="0" smtClean="0"/>
              <a:t>current </a:t>
            </a:r>
            <a:r>
              <a:rPr lang="en-US" dirty="0"/>
              <a:t>assets/  </a:t>
            </a:r>
            <a:r>
              <a:rPr lang="en-US" dirty="0" smtClean="0"/>
              <a:t>current liabilities</a:t>
            </a:r>
          </a:p>
          <a:p>
            <a:pPr marL="0" indent="0">
              <a:buNone/>
            </a:pPr>
            <a:r>
              <a:rPr lang="en-US" dirty="0" smtClean="0"/>
              <a:t>       </a:t>
            </a:r>
            <a:endParaRPr lang="en-GB" b="1" dirty="0" smtClean="0"/>
          </a:p>
          <a:p>
            <a:r>
              <a:rPr lang="en-GB" b="1" dirty="0" smtClean="0"/>
              <a:t>2014</a:t>
            </a:r>
            <a:endParaRPr lang="en-GB" b="1" dirty="0"/>
          </a:p>
          <a:p>
            <a:r>
              <a:rPr lang="en-GB" dirty="0" smtClean="0"/>
              <a:t>1099/658 = </a:t>
            </a:r>
            <a:r>
              <a:rPr lang="en-GB" dirty="0" smtClean="0">
                <a:solidFill>
                  <a:srgbClr val="FF0000"/>
                </a:solidFill>
              </a:rPr>
              <a:t>1.67</a:t>
            </a:r>
            <a:endParaRPr lang="en-GB" dirty="0">
              <a:solidFill>
                <a:srgbClr val="FF0000"/>
              </a:solidFill>
            </a:endParaRPr>
          </a:p>
          <a:p>
            <a:r>
              <a:rPr lang="en-GB" b="1" dirty="0" smtClean="0">
                <a:solidFill>
                  <a:schemeClr val="tx1"/>
                </a:solidFill>
              </a:rPr>
              <a:t>2015</a:t>
            </a:r>
            <a:endParaRPr lang="en-GB" dirty="0">
              <a:solidFill>
                <a:schemeClr val="tx1"/>
              </a:solidFill>
            </a:endParaRPr>
          </a:p>
          <a:p>
            <a:r>
              <a:rPr lang="en-GB" dirty="0" smtClean="0">
                <a:solidFill>
                  <a:schemeClr val="tx1"/>
                </a:solidFill>
              </a:rPr>
              <a:t>1907/789 = </a:t>
            </a:r>
            <a:r>
              <a:rPr lang="en-GB" dirty="0" smtClean="0">
                <a:solidFill>
                  <a:srgbClr val="FF0000"/>
                </a:solidFill>
              </a:rPr>
              <a:t>2.42</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 (also referred to as acid ratio</a:t>
            </a:r>
            <a:endParaRPr lang="en-GB" dirty="0"/>
          </a:p>
        </p:txBody>
      </p:sp>
      <p:sp>
        <p:nvSpPr>
          <p:cNvPr id="3" name="Content Placeholder 2"/>
          <p:cNvSpPr>
            <a:spLocks noGrp="1"/>
          </p:cNvSpPr>
          <p:nvPr>
            <p:ph idx="1"/>
          </p:nvPr>
        </p:nvSpPr>
        <p:spPr/>
        <p:txBody>
          <a:bodyPr/>
          <a:lstStyle/>
          <a:p>
            <a:r>
              <a:rPr lang="en-GB" dirty="0" smtClean="0"/>
              <a:t>Current assets – stock/current liabilities</a:t>
            </a:r>
          </a:p>
          <a:p>
            <a:r>
              <a:rPr lang="en-GB" b="1" dirty="0" smtClean="0"/>
              <a:t>2014</a:t>
            </a:r>
          </a:p>
          <a:p>
            <a:r>
              <a:rPr lang="en-GB" dirty="0" smtClean="0"/>
              <a:t>1099-600/658= </a:t>
            </a:r>
            <a:r>
              <a:rPr lang="en-GB" dirty="0" smtClean="0">
                <a:solidFill>
                  <a:srgbClr val="FF0000"/>
                </a:solidFill>
              </a:rPr>
              <a:t>0.76</a:t>
            </a:r>
            <a:endParaRPr lang="en-GB" dirty="0">
              <a:solidFill>
                <a:srgbClr val="FF0000"/>
              </a:solidFill>
            </a:endParaRPr>
          </a:p>
          <a:p>
            <a:r>
              <a:rPr lang="en-GB" b="1" dirty="0" smtClean="0"/>
              <a:t>2015</a:t>
            </a:r>
          </a:p>
          <a:p>
            <a:r>
              <a:rPr lang="en-GB" dirty="0" smtClean="0"/>
              <a:t>1907-880/789= </a:t>
            </a:r>
            <a:r>
              <a:rPr lang="en-GB" dirty="0" smtClean="0">
                <a:solidFill>
                  <a:srgbClr val="FF0000"/>
                </a:solidFill>
              </a:rPr>
              <a:t>1.30</a:t>
            </a:r>
            <a:endParaRPr lang="en-GB" dirty="0">
              <a:solidFill>
                <a:srgbClr val="FF0000"/>
              </a:solidFill>
            </a:endParaRPr>
          </a:p>
        </p:txBody>
      </p:sp>
    </p:spTree>
    <p:extLst>
      <p:ext uri="{BB962C8B-B14F-4D97-AF65-F5344CB8AC3E}">
        <p14:creationId xmlns:p14="http://schemas.microsoft.com/office/powerpoint/2010/main" val="19950435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Stock Turnover</a:t>
            </a:r>
            <a:endParaRPr lang="en-GB" dirty="0"/>
          </a:p>
        </p:txBody>
      </p:sp>
      <p:sp>
        <p:nvSpPr>
          <p:cNvPr id="3" name="Content Placeholder 2"/>
          <p:cNvSpPr>
            <a:spLocks noGrp="1"/>
          </p:cNvSpPr>
          <p:nvPr>
            <p:ph idx="1"/>
          </p:nvPr>
        </p:nvSpPr>
        <p:spPr/>
        <p:txBody>
          <a:bodyPr/>
          <a:lstStyle/>
          <a:p>
            <a:r>
              <a:rPr lang="en-GB" dirty="0" smtClean="0"/>
              <a:t>Closing Stock / stock x 365</a:t>
            </a:r>
          </a:p>
          <a:p>
            <a:r>
              <a:rPr lang="en-GB" dirty="0" smtClean="0"/>
              <a:t>2014</a:t>
            </a:r>
          </a:p>
          <a:p>
            <a:r>
              <a:rPr lang="en-GB" dirty="0" smtClean="0"/>
              <a:t>600/7700 x 365  = </a:t>
            </a:r>
            <a:r>
              <a:rPr lang="en-GB" dirty="0" smtClean="0">
                <a:solidFill>
                  <a:srgbClr val="FF0000"/>
                </a:solidFill>
              </a:rPr>
              <a:t>28.44</a:t>
            </a:r>
          </a:p>
          <a:p>
            <a:r>
              <a:rPr lang="en-GB" dirty="0" smtClean="0"/>
              <a:t>2015</a:t>
            </a:r>
          </a:p>
          <a:p>
            <a:r>
              <a:rPr lang="en-GB" dirty="0" smtClean="0"/>
              <a:t>880/7110 x 365 = </a:t>
            </a:r>
            <a:r>
              <a:rPr lang="en-GB" dirty="0" smtClean="0">
                <a:solidFill>
                  <a:srgbClr val="FF0000"/>
                </a:solidFill>
              </a:rPr>
              <a:t>45.18</a:t>
            </a:r>
            <a:endParaRPr lang="en-GB" dirty="0">
              <a:solidFill>
                <a:srgbClr val="FF0000"/>
              </a:solidFill>
            </a:endParaRPr>
          </a:p>
        </p:txBody>
      </p:sp>
    </p:spTree>
    <p:extLst>
      <p:ext uri="{BB962C8B-B14F-4D97-AF65-F5344CB8AC3E}">
        <p14:creationId xmlns:p14="http://schemas.microsoft.com/office/powerpoint/2010/main" val="1221332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lnSpcReduction="10000"/>
          </a:bodyPr>
          <a:lstStyle/>
          <a:p>
            <a:r>
              <a:rPr lang="en-GB" dirty="0"/>
              <a:t>Debtors x 365</a:t>
            </a:r>
            <a:r>
              <a:rPr lang="en-GB" dirty="0" smtClean="0"/>
              <a:t>/ </a:t>
            </a:r>
            <a:r>
              <a:rPr lang="en-GB" dirty="0"/>
              <a:t>sales =     ******* days</a:t>
            </a:r>
          </a:p>
          <a:p>
            <a:endParaRPr lang="en-GB" dirty="0" smtClean="0"/>
          </a:p>
          <a:p>
            <a:r>
              <a:rPr lang="en-GB" b="1" dirty="0" smtClean="0"/>
              <a:t>2014</a:t>
            </a:r>
          </a:p>
          <a:p>
            <a:r>
              <a:rPr lang="en-GB" dirty="0" smtClean="0"/>
              <a:t>459 x 365/9000 = </a:t>
            </a:r>
            <a:r>
              <a:rPr lang="en-GB" dirty="0" smtClean="0">
                <a:solidFill>
                  <a:srgbClr val="FF0000"/>
                </a:solidFill>
              </a:rPr>
              <a:t>18.62</a:t>
            </a:r>
            <a:r>
              <a:rPr lang="en-GB" dirty="0" smtClean="0"/>
              <a:t> days</a:t>
            </a:r>
          </a:p>
          <a:p>
            <a:endParaRPr lang="en-GB" dirty="0"/>
          </a:p>
          <a:p>
            <a:r>
              <a:rPr lang="en-GB" b="1" dirty="0" smtClean="0"/>
              <a:t>2015</a:t>
            </a:r>
          </a:p>
          <a:p>
            <a:r>
              <a:rPr lang="en-GB" dirty="0" smtClean="0"/>
              <a:t>990 x 365/8500 = </a:t>
            </a:r>
            <a:r>
              <a:rPr lang="en-GB" dirty="0" smtClean="0">
                <a:solidFill>
                  <a:srgbClr val="FF0000"/>
                </a:solidFill>
              </a:rPr>
              <a:t>42.51</a:t>
            </a:r>
            <a:r>
              <a:rPr lang="en-GB" dirty="0" smtClean="0"/>
              <a:t> 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2014</a:t>
            </a:r>
          </a:p>
          <a:p>
            <a:r>
              <a:rPr lang="en-GB" dirty="0" smtClean="0"/>
              <a:t>560 x 365/7300 = </a:t>
            </a:r>
            <a:r>
              <a:rPr lang="en-GB" dirty="0" smtClean="0">
                <a:solidFill>
                  <a:srgbClr val="FF0000"/>
                </a:solidFill>
              </a:rPr>
              <a:t>28</a:t>
            </a:r>
          </a:p>
          <a:p>
            <a:r>
              <a:rPr lang="en-GB" b="1" dirty="0" smtClean="0"/>
              <a:t>2015</a:t>
            </a:r>
          </a:p>
          <a:p>
            <a:r>
              <a:rPr lang="en-GB" dirty="0" smtClean="0"/>
              <a:t>690 x 365/7000 = </a:t>
            </a:r>
            <a:r>
              <a:rPr lang="en-GB" dirty="0" smtClean="0">
                <a:solidFill>
                  <a:srgbClr val="FF0000"/>
                </a:solidFill>
              </a:rPr>
              <a:t>35.98</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Liquidity ratios involve the organisations ability to generate cash quickly in order to pay debts. The current ratio highlights how </a:t>
            </a:r>
            <a:r>
              <a:rPr lang="en-GB" dirty="0"/>
              <a:t>quickly cash can be obtained to settle debts or pay </a:t>
            </a:r>
            <a:r>
              <a:rPr lang="en-GB" dirty="0" smtClean="0"/>
              <a:t>expenses, and a </a:t>
            </a:r>
            <a:r>
              <a:rPr lang="en-GB" dirty="0"/>
              <a:t>result of 1.5 or better is </a:t>
            </a:r>
            <a:r>
              <a:rPr lang="en-GB" dirty="0" smtClean="0"/>
              <a:t>acceptable.  </a:t>
            </a:r>
          </a:p>
          <a:p>
            <a:r>
              <a:rPr lang="en-GB" dirty="0" smtClean="0"/>
              <a:t>Although this figure has been attained in both years, there was a significant increase in 2015 which is a promising sign, especially as the company has seen an increase in its expenses.</a:t>
            </a:r>
          </a:p>
          <a:p>
            <a:r>
              <a:rPr lang="en-GB" dirty="0" smtClean="0"/>
              <a:t>There has been a significant increase in the number of days it takes for the organisation to receive payment from debtors and as such this area should still be monitored </a:t>
            </a:r>
            <a:r>
              <a:rPr lang="en-GB" dirty="0" smtClean="0"/>
              <a:t>closely as it might indicate that the </a:t>
            </a:r>
            <a:r>
              <a:rPr lang="en-GB" dirty="0" err="1" smtClean="0"/>
              <a:t>organistion</a:t>
            </a:r>
            <a:r>
              <a:rPr lang="en-GB" dirty="0" smtClean="0"/>
              <a:t> is struggle to receive payments from customers. </a:t>
            </a:r>
            <a:r>
              <a:rPr lang="en-GB" dirty="0" smtClean="0"/>
              <a:t>It should also be considered whether the organisation has </a:t>
            </a:r>
            <a:r>
              <a:rPr lang="en-GB" dirty="0" smtClean="0"/>
              <a:t>increased </a:t>
            </a:r>
            <a:r>
              <a:rPr lang="en-GB" dirty="0" smtClean="0"/>
              <a:t>repayment terms for some debtors which would subsequently have an effect on the result.  </a:t>
            </a:r>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975948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There has also been an increase in the number of days it has taken for the organisation to pay its creditors which is above the expected payment timeframe of </a:t>
            </a:r>
            <a:r>
              <a:rPr lang="en-GB" dirty="0"/>
              <a:t>30 </a:t>
            </a:r>
            <a:r>
              <a:rPr lang="en-GB" dirty="0" smtClean="0"/>
              <a:t>days, and as such it should be monitored. This could also be as a result of a change in repayment terms. </a:t>
            </a:r>
          </a:p>
          <a:p>
            <a:endParaRPr lang="en-GB" dirty="0"/>
          </a:p>
        </p:txBody>
      </p:sp>
    </p:spTree>
    <p:extLst>
      <p:ext uri="{BB962C8B-B14F-4D97-AF65-F5344CB8AC3E}">
        <p14:creationId xmlns:p14="http://schemas.microsoft.com/office/powerpoint/2010/main" val="1287903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634" y="3443417"/>
            <a:ext cx="10862733" cy="1235676"/>
          </a:xfrm>
        </p:spPr>
        <p:txBody>
          <a:bodyPr/>
          <a:lstStyle/>
          <a:p>
            <a:r>
              <a:rPr lang="en-GB" dirty="0" smtClean="0"/>
              <a:t>Gearing Ratios</a:t>
            </a:r>
            <a:endParaRPr lang="en-GB" dirty="0"/>
          </a:p>
        </p:txBody>
      </p:sp>
    </p:spTree>
    <p:extLst>
      <p:ext uri="{BB962C8B-B14F-4D97-AF65-F5344CB8AC3E}">
        <p14:creationId xmlns:p14="http://schemas.microsoft.com/office/powerpoint/2010/main" val="3991522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Total debt/total assets  = ******</a:t>
            </a:r>
          </a:p>
          <a:p>
            <a:endParaRPr lang="en-GB" b="1" dirty="0" smtClean="0"/>
          </a:p>
          <a:p>
            <a:r>
              <a:rPr lang="en-GB" b="1" dirty="0" smtClean="0"/>
              <a:t>2014</a:t>
            </a:r>
            <a:endParaRPr lang="en-GB" dirty="0"/>
          </a:p>
          <a:p>
            <a:r>
              <a:rPr lang="en-GB" dirty="0" smtClean="0"/>
              <a:t>100/1041 = </a:t>
            </a:r>
            <a:r>
              <a:rPr lang="en-GB" dirty="0" smtClean="0">
                <a:solidFill>
                  <a:srgbClr val="FF0000"/>
                </a:solidFill>
              </a:rPr>
              <a:t>0.10</a:t>
            </a:r>
          </a:p>
          <a:p>
            <a:endParaRPr lang="en-GB" dirty="0"/>
          </a:p>
          <a:p>
            <a:r>
              <a:rPr lang="en-GB" b="1" dirty="0" smtClean="0"/>
              <a:t>2015</a:t>
            </a:r>
          </a:p>
          <a:p>
            <a:endParaRPr lang="en-GB" dirty="0"/>
          </a:p>
          <a:p>
            <a:r>
              <a:rPr lang="en-GB" dirty="0" smtClean="0"/>
              <a:t>100/1768 = </a:t>
            </a:r>
            <a:r>
              <a:rPr lang="en-GB" dirty="0" smtClean="0">
                <a:solidFill>
                  <a:srgbClr val="FF0000"/>
                </a:solidFill>
              </a:rPr>
              <a:t>0.06</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Profit before interest and tax/ interest charges</a:t>
            </a:r>
          </a:p>
          <a:p>
            <a:r>
              <a:rPr lang="en-GB" dirty="0" smtClean="0"/>
              <a:t>2014</a:t>
            </a:r>
          </a:p>
          <a:p>
            <a:r>
              <a:rPr lang="en-GB" dirty="0" smtClean="0"/>
              <a:t>84/9 = </a:t>
            </a:r>
            <a:r>
              <a:rPr lang="en-GB" dirty="0" smtClean="0">
                <a:solidFill>
                  <a:srgbClr val="FF0000"/>
                </a:solidFill>
              </a:rPr>
              <a:t>9.33</a:t>
            </a:r>
          </a:p>
          <a:p>
            <a:endParaRPr lang="en-GB" dirty="0"/>
          </a:p>
          <a:p>
            <a:r>
              <a:rPr lang="en-GB" dirty="0" smtClean="0"/>
              <a:t>2015</a:t>
            </a:r>
          </a:p>
          <a:p>
            <a:r>
              <a:rPr lang="en-GB" dirty="0" smtClean="0"/>
              <a:t>39/8 = </a:t>
            </a:r>
            <a:r>
              <a:rPr lang="en-GB" dirty="0" smtClean="0">
                <a:solidFill>
                  <a:srgbClr val="FF0000"/>
                </a:solidFill>
              </a:rPr>
              <a:t>4.88</a:t>
            </a:r>
          </a:p>
          <a:p>
            <a:r>
              <a:rPr lang="en-GB" dirty="0" smtClean="0"/>
              <a:t>A large interest coverage ratio indicates that a corporation will be able to pay interest on its debt even if its earnings were to decrease.  A small interest coverage ratio sends a caution signal.  The results here are very concerning as the results were low in 2014 and have decreased further in 2015.  This means that the organisation may have difficulty covering any interest payments on loans.</a:t>
            </a:r>
          </a:p>
          <a:p>
            <a:endParaRPr lang="en-GB" dirty="0"/>
          </a:p>
        </p:txBody>
      </p:sp>
    </p:spTree>
    <p:extLst>
      <p:ext uri="{BB962C8B-B14F-4D97-AF65-F5344CB8AC3E}">
        <p14:creationId xmlns:p14="http://schemas.microsoft.com/office/powerpoint/2010/main" val="980991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a:xfrm>
            <a:off x="1371600" y="1902940"/>
            <a:ext cx="9601200" cy="4695567"/>
          </a:xfrm>
        </p:spPr>
        <p:txBody>
          <a:bodyPr>
            <a:normAutofit/>
          </a:bodyPr>
          <a:lstStyle/>
          <a:p>
            <a:r>
              <a:rPr lang="en-GB" dirty="0"/>
              <a:t>Companies can finance their operations either through investments from shareholders (equity) or by taking on </a:t>
            </a:r>
            <a:r>
              <a:rPr lang="en-GB" dirty="0" smtClean="0"/>
              <a:t>debt (borrowing).  </a:t>
            </a:r>
            <a:r>
              <a:rPr lang="en-GB" dirty="0"/>
              <a:t>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a:t>
            </a:r>
            <a:r>
              <a:rPr lang="en-GB" dirty="0" smtClean="0"/>
              <a:t>The debt ratio results for Callie are not within the accepted ranges, and an areas that the organisation needs to look at closely.</a:t>
            </a:r>
          </a:p>
          <a:p>
            <a:r>
              <a:rPr lang="en-GB" dirty="0" smtClean="0"/>
              <a:t> </a:t>
            </a:r>
            <a:endParaRPr lang="en-GB" dirty="0"/>
          </a:p>
        </p:txBody>
      </p:sp>
    </p:spTree>
    <p:extLst>
      <p:ext uri="{BB962C8B-B14F-4D97-AF65-F5344CB8AC3E}">
        <p14:creationId xmlns:p14="http://schemas.microsoft.com/office/powerpoint/2010/main" val="3420298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a:t>
            </a:r>
            <a:r>
              <a:rPr lang="en-GB" dirty="0" smtClean="0"/>
              <a:t> </a:t>
            </a:r>
            <a:endParaRPr lang="en-GB" dirty="0"/>
          </a:p>
        </p:txBody>
      </p:sp>
    </p:spTree>
    <p:extLst>
      <p:ext uri="{BB962C8B-B14F-4D97-AF65-F5344CB8AC3E}">
        <p14:creationId xmlns:p14="http://schemas.microsoft.com/office/powerpoint/2010/main" val="33457923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Overall analysis</a:t>
            </a:r>
            <a:endParaRPr lang="en-GB" dirty="0"/>
          </a:p>
        </p:txBody>
      </p:sp>
      <p:sp>
        <p:nvSpPr>
          <p:cNvPr id="3" name="Content Placeholder 2"/>
          <p:cNvSpPr>
            <a:spLocks noGrp="1"/>
          </p:cNvSpPr>
          <p:nvPr>
            <p:ph idx="1"/>
          </p:nvPr>
        </p:nvSpPr>
        <p:spPr/>
        <p:txBody>
          <a:bodyPr/>
          <a:lstStyle/>
          <a:p>
            <a:r>
              <a:rPr lang="en-GB" dirty="0"/>
              <a:t>Due to the fluctuations in the results, the organisation should compare its results with competitors in its industry to determine if this is an industry wide issue.</a:t>
            </a:r>
            <a:br>
              <a:rPr lang="en-GB" dirty="0"/>
            </a:br>
            <a:endParaRPr lang="en-GB" dirty="0" smtClean="0"/>
          </a:p>
          <a:p>
            <a:r>
              <a:rPr lang="en-GB" dirty="0" smtClean="0"/>
              <a:t>It should also be considered whether the results are in line with the organisations internal bench marks and decisions made by management.  Furthermore, there could be external factors outside of the organisations control that are impacting upon the results, including interest rate increases set by the central bank of the countries in which it operates.  Depending upon the type of organisation and its geographical location, terrorism or natural disasters could also have a bearing on the results.  </a:t>
            </a:r>
          </a:p>
          <a:p>
            <a:endParaRPr lang="en-GB" dirty="0"/>
          </a:p>
        </p:txBody>
      </p:sp>
    </p:spTree>
    <p:extLst>
      <p:ext uri="{BB962C8B-B14F-4D97-AF65-F5344CB8AC3E}">
        <p14:creationId xmlns:p14="http://schemas.microsoft.com/office/powerpoint/2010/main" val="897123272"/>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2.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3.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docProps/app.xml><?xml version="1.0" encoding="utf-8"?>
<Properties xmlns="http://schemas.openxmlformats.org/officeDocument/2006/extended-properties" xmlns:vt="http://schemas.openxmlformats.org/officeDocument/2006/docPropsVTypes">
  <Template>Breakeven analysis revision</Template>
  <TotalTime>455</TotalTime>
  <Words>1261</Words>
  <Application>Microsoft Office PowerPoint</Application>
  <PresentationFormat>Widescreen</PresentationFormat>
  <Paragraphs>127</Paragraphs>
  <Slides>24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MS PGothic</vt:lpstr>
      <vt:lpstr>MS PGothic</vt:lpstr>
      <vt:lpstr>Book Antiqua</vt:lpstr>
      <vt:lpstr>Calibri</vt:lpstr>
      <vt:lpstr>Gill Sans MT</vt:lpstr>
      <vt:lpstr>Wingdings 2</vt:lpstr>
      <vt:lpstr>Saddle</vt:lpstr>
      <vt:lpstr>Callie Bailey</vt:lpstr>
      <vt:lpstr>Profitability Ratios</vt:lpstr>
      <vt:lpstr>Gross profit</vt:lpstr>
      <vt:lpstr>Net profit margin</vt:lpstr>
      <vt:lpstr>ROCE</vt:lpstr>
      <vt:lpstr>Asset turnover</vt:lpstr>
      <vt:lpstr>Fixed Assets Ratio</vt:lpstr>
      <vt:lpstr>Profit ratios</vt:lpstr>
      <vt:lpstr>Profit Ratios</vt:lpstr>
      <vt:lpstr>Profit Ratios</vt:lpstr>
      <vt:lpstr>Liquidity Ratios</vt:lpstr>
      <vt:lpstr>Current ratio</vt:lpstr>
      <vt:lpstr>Quick Ratio (also referred to as acid ratio</vt:lpstr>
      <vt:lpstr>Stock Turnover</vt:lpstr>
      <vt:lpstr>Debtor Days</vt:lpstr>
      <vt:lpstr>Creditor days</vt:lpstr>
      <vt:lpstr>Liquidity Ratios</vt:lpstr>
      <vt:lpstr>Liquidity ratios</vt:lpstr>
      <vt:lpstr>Gearing Ratios</vt:lpstr>
      <vt:lpstr>Debt ratio</vt:lpstr>
      <vt:lpstr>Interest Cover</vt:lpstr>
      <vt:lpstr>Gearing Ratios</vt:lpstr>
      <vt:lpstr>Gearing Ratios</vt:lpstr>
      <vt:lpstr>Overall analysis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13</cp:revision>
  <cp:lastPrinted>2017-05-08T06:44:59Z</cp:lastPrinted>
  <dcterms:created xsi:type="dcterms:W3CDTF">2016-10-10T09:26:18Z</dcterms:created>
  <dcterms:modified xsi:type="dcterms:W3CDTF">2018-05-11T08:56:15Z</dcterms:modified>
</cp:coreProperties>
</file>