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7" r:id="rId3"/>
    <p:sldId id="258" r:id="rId4"/>
    <p:sldId id="259" r:id="rId5"/>
    <p:sldId id="264" r:id="rId6"/>
    <p:sldId id="260" r:id="rId7"/>
    <p:sldId id="261"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727" autoAdjust="0"/>
  </p:normalViewPr>
  <p:slideViewPr>
    <p:cSldViewPr snapToGrid="0">
      <p:cViewPr varScale="1">
        <p:scale>
          <a:sx n="108" d="100"/>
          <a:sy n="108" d="100"/>
        </p:scale>
        <p:origin x="71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AA65F9-AF4F-40F0-9018-BA48FA402791}" type="datetimeFigureOut">
              <a:rPr lang="en-US" smtClean="0"/>
              <a:t>4/8/2022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3B16C4-FF37-40B2-AA39-B18F82EEB53C}" type="slidenum">
              <a:rPr lang="en-US" smtClean="0"/>
              <a:t>‹#›</a:t>
            </a:fld>
            <a:endParaRPr lang="en-US"/>
          </a:p>
        </p:txBody>
      </p:sp>
    </p:spTree>
    <p:extLst>
      <p:ext uri="{BB962C8B-B14F-4D97-AF65-F5344CB8AC3E}">
        <p14:creationId xmlns:p14="http://schemas.microsoft.com/office/powerpoint/2010/main" val="2037765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Arial" panose="020B0604020202020204" pitchFamily="34" charset="0"/>
                <a:cs typeface="Arial" panose="020B0604020202020204" pitchFamily="34" charset="0"/>
              </a:rPr>
              <a:t> The factors have shown that in this case study John has history of offending since he was child thus negative environment and lack of education lead john to do crimes and domestic violence, which cannot be seen easily in average family. </a:t>
            </a:r>
            <a:endParaRPr lang="en-US" dirty="0" smtClean="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3B16C4-FF37-40B2-AA39-B18F82EEB53C}" type="slidenum">
              <a:rPr lang="en-US" smtClean="0"/>
              <a:t>2</a:t>
            </a:fld>
            <a:endParaRPr lang="en-US"/>
          </a:p>
        </p:txBody>
      </p:sp>
    </p:spTree>
    <p:extLst>
      <p:ext uri="{BB962C8B-B14F-4D97-AF65-F5344CB8AC3E}">
        <p14:creationId xmlns:p14="http://schemas.microsoft.com/office/powerpoint/2010/main" val="27455356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smtClean="0">
                <a:solidFill>
                  <a:schemeClr val="tx1"/>
                </a:solidFill>
                <a:latin typeface="Arial" panose="020B0604020202020204" pitchFamily="34" charset="0"/>
                <a:cs typeface="Arial" panose="020B0604020202020204" pitchFamily="34" charset="0"/>
              </a:rPr>
              <a:t>1</a:t>
            </a:r>
            <a:r>
              <a:rPr lang="en-GB" b="1" u="sng" dirty="0" smtClean="0">
                <a:latin typeface="Arial" panose="020B0604020202020204" pitchFamily="34" charset="0"/>
                <a:cs typeface="Arial" panose="020B0604020202020204" pitchFamily="34" charset="0"/>
              </a:rPr>
              <a:t>. Demonstrating knowledge for the specific issues found in case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latin typeface="Arial" panose="020B0604020202020204" pitchFamily="34" charset="0"/>
                <a:cs typeface="Arial" panose="020B0604020202020204" pitchFamily="34" charset="0"/>
              </a:rPr>
              <a:t>. It’s all because of nurturing environment as both john and Julie were not able to go school and growing in poverty lead them to follow negative direction whose influence is clearly seen on their family members. </a:t>
            </a:r>
            <a:endParaRPr lang="en-US"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smtClean="0">
                <a:latin typeface="Arial" panose="020B0604020202020204" pitchFamily="34" charset="0"/>
                <a:cs typeface="Arial" panose="020B0604020202020204" pitchFamily="34" charset="0"/>
              </a:rPr>
              <a:t>2.  Specific circumstances which have indicated the level of vulnerability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latin typeface="Arial" panose="020B0604020202020204" pitchFamily="34" charset="0"/>
                <a:cs typeface="Arial" panose="020B0604020202020204" pitchFamily="34" charset="0"/>
              </a:rPr>
              <a:t>As </a:t>
            </a:r>
            <a:r>
              <a:rPr lang="en-GB" dirty="0" err="1" smtClean="0">
                <a:latin typeface="Arial" panose="020B0604020202020204" pitchFamily="34" charset="0"/>
                <a:cs typeface="Arial" panose="020B0604020202020204" pitchFamily="34" charset="0"/>
              </a:rPr>
              <a:t>daniel’s</a:t>
            </a:r>
            <a:r>
              <a:rPr lang="en-GB" dirty="0" smtClean="0">
                <a:latin typeface="Arial" panose="020B0604020202020204" pitchFamily="34" charset="0"/>
                <a:cs typeface="Arial" panose="020B0604020202020204" pitchFamily="34" charset="0"/>
              </a:rPr>
              <a:t> siblings Abigail and Kerry also showing the sign of their brother’s misbehaviour, they are at high risk as they do not show interest in education. Thus both families are at major risk. If </a:t>
            </a:r>
            <a:r>
              <a:rPr lang="en-GB" dirty="0" err="1" smtClean="0">
                <a:latin typeface="Arial" panose="020B0604020202020204" pitchFamily="34" charset="0"/>
                <a:cs typeface="Arial" panose="020B0604020202020204" pitchFamily="34" charset="0"/>
              </a:rPr>
              <a:t>daniel’s</a:t>
            </a:r>
            <a:r>
              <a:rPr lang="en-GB" dirty="0" smtClean="0">
                <a:latin typeface="Arial" panose="020B0604020202020204" pitchFamily="34" charset="0"/>
                <a:cs typeface="Arial" panose="020B0604020202020204" pitchFamily="34" charset="0"/>
              </a:rPr>
              <a:t> behaviour does not improve then it will be difficult for both families to survive. </a:t>
            </a:r>
            <a:endParaRPr lang="en-US" dirty="0" smtClean="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3B16C4-FF37-40B2-AA39-B18F82EEB53C}" type="slidenum">
              <a:rPr lang="en-US" smtClean="0"/>
              <a:t>3</a:t>
            </a:fld>
            <a:endParaRPr lang="en-US"/>
          </a:p>
        </p:txBody>
      </p:sp>
    </p:spTree>
    <p:extLst>
      <p:ext uri="{BB962C8B-B14F-4D97-AF65-F5344CB8AC3E}">
        <p14:creationId xmlns:p14="http://schemas.microsoft.com/office/powerpoint/2010/main" val="589163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dirty="0" smtClean="0">
                <a:latin typeface="Arial" panose="020B0604020202020204" pitchFamily="34" charset="0"/>
                <a:cs typeface="Arial" panose="020B0604020202020204" pitchFamily="34" charset="0"/>
              </a:rPr>
              <a:t>1.Process of intervention by health care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Also family member Julie who was into the drug cases were sent to local drug supporter, they educated them and change her behaviour, thus all these activities help her to quit all criminal activities. Current policies are related to behavioural intervention policy which involves the education, continuous clinical education. in context with the case study, social care agencies help Julie to change her behaviour and become responsible also they link Sonia to nurturing program so that she’ll better took care of children.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 </a:t>
            </a:r>
            <a:r>
              <a:rPr lang="en-GB" sz="1200" b="1" u="sng" dirty="0" smtClean="0">
                <a:latin typeface="Arial" panose="020B0604020202020204" pitchFamily="34" charset="0"/>
                <a:cs typeface="Arial" panose="020B0604020202020204" pitchFamily="34" charset="0"/>
              </a:rPr>
              <a:t>2. Identification of the point where children, families are subjected to assessment by social care agencies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It is found that social care agencies have taken the preventive measure to support the families and to make them responsible towards their life.  As for the Sheffield case study Social care have supported the family they continue contacting john even in jail and also train other family members to quit all bad habits. It is found that john has also changed his behaviour thus in such case no longer social services are required.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dirty="0" smtClean="0">
                <a:latin typeface="Arial" panose="020B0604020202020204" pitchFamily="34" charset="0"/>
                <a:cs typeface="Arial" panose="020B0604020202020204" pitchFamily="34" charset="0"/>
              </a:rPr>
              <a:t>3. Evaluation of current policies and multidisciplinary roles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 As for the Lancashire case study, social service provider have proceeded with the multidisciplinary action to meet the needs of the family members. As with the policy, they can easily set the tasks and activity so that family members can perform accordingly. It will helpful in changing the attitude of the family member so that they stopped all their vulnerable behaviour.</a:t>
            </a:r>
            <a:endParaRPr lang="en-US"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u="sng"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u="sng" dirty="0" smtClean="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3B16C4-FF37-40B2-AA39-B18F82EEB53C}" type="slidenum">
              <a:rPr lang="en-US" smtClean="0"/>
              <a:t>4</a:t>
            </a:fld>
            <a:endParaRPr lang="en-US"/>
          </a:p>
        </p:txBody>
      </p:sp>
    </p:spTree>
    <p:extLst>
      <p:ext uri="{BB962C8B-B14F-4D97-AF65-F5344CB8AC3E}">
        <p14:creationId xmlns:p14="http://schemas.microsoft.com/office/powerpoint/2010/main" val="23249530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dirty="0" smtClean="0">
                <a:latin typeface="Arial" panose="020B0604020202020204" pitchFamily="34" charset="0"/>
                <a:cs typeface="Arial" panose="020B0604020202020204" pitchFamily="34" charset="0"/>
              </a:rPr>
              <a:t>1. critical analysis of response of relevant agencies</a:t>
            </a:r>
            <a:endParaRPr lang="en-US" sz="1200" b="1" u="sng"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For the Bradford case study, social services which is provided to family plays an significant role as all family members are seen as concern and responsible, but one member tom was still into the offending team, in such it is important for the social service provider to conduct different activities and tries to indulge tom into other activities, it will help him to quit the offending team.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 </a:t>
            </a:r>
            <a:r>
              <a:rPr lang="en-GB" sz="1200" b="1" dirty="0" smtClean="0">
                <a:latin typeface="Arial" panose="020B0604020202020204" pitchFamily="34" charset="0"/>
                <a:cs typeface="Arial" panose="020B0604020202020204" pitchFamily="34" charset="0"/>
              </a:rPr>
              <a:t>2. Critical evaluation and recommendation for what can have done differently</a:t>
            </a:r>
          </a:p>
          <a:p>
            <a:pPr lvl="0" algn="just">
              <a:lnSpc>
                <a:spcPct val="170000"/>
              </a:lnSpc>
            </a:pPr>
            <a:r>
              <a:rPr lang="en-GB" sz="1200" dirty="0" smtClean="0">
                <a:latin typeface="Arial" panose="020B0604020202020204" pitchFamily="34" charset="0"/>
                <a:cs typeface="Arial" panose="020B0604020202020204" pitchFamily="34" charset="0"/>
              </a:rPr>
              <a:t>Social care provider can begin to set the individual goals first as it will help them in providing services rapidly. They can begin to use monitoring devices as to track the activity of the family members it will help them in examining their behaviour so that better solution can be provided. </a:t>
            </a:r>
            <a:endParaRPr lang="en-US" sz="1200" dirty="0" smtClean="0">
              <a:latin typeface="Arial" panose="020B0604020202020204" pitchFamily="34" charset="0"/>
              <a:cs typeface="Arial" panose="020B0604020202020204" pitchFamily="34" charset="0"/>
            </a:endParaRPr>
          </a:p>
          <a:p>
            <a:pPr algn="just">
              <a:lnSpc>
                <a:spcPct val="170000"/>
              </a:lnSpc>
            </a:pPr>
            <a:r>
              <a:rPr lang="en-GB" sz="1200" dirty="0" smtClean="0">
                <a:latin typeface="Arial" panose="020B0604020202020204" pitchFamily="34" charset="0"/>
                <a:cs typeface="Arial" panose="020B0604020202020204" pitchFamily="34" charset="0"/>
              </a:rPr>
              <a:t> </a:t>
            </a:r>
            <a:endParaRPr lang="en-US"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smtClean="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3B16C4-FF37-40B2-AA39-B18F82EEB53C}" type="slidenum">
              <a:rPr lang="en-US" smtClean="0"/>
              <a:t>6</a:t>
            </a:fld>
            <a:endParaRPr lang="en-US"/>
          </a:p>
        </p:txBody>
      </p:sp>
    </p:spTree>
    <p:extLst>
      <p:ext uri="{BB962C8B-B14F-4D97-AF65-F5344CB8AC3E}">
        <p14:creationId xmlns:p14="http://schemas.microsoft.com/office/powerpoint/2010/main" val="24982922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Arial" panose="020B0604020202020204" pitchFamily="34" charset="0"/>
                <a:cs typeface="Arial" panose="020B0604020202020204" pitchFamily="34" charset="0"/>
              </a:rPr>
              <a:t>Reamer, F.G., 2018. Ethical issues in integrated health care: Implications for social workers. </a:t>
            </a:r>
            <a:r>
              <a:rPr lang="en-US" dirty="0" smtClean="0">
                <a:latin typeface="Arial" panose="020B0604020202020204" pitchFamily="34" charset="0"/>
                <a:cs typeface="Arial" panose="020B0604020202020204" pitchFamily="34" charset="0"/>
              </a:rPr>
              <a:t>Health &amp; Social Work, 43(2), pp.118-124.</a:t>
            </a:r>
          </a:p>
          <a:p>
            <a:r>
              <a:rPr lang="en-GB" dirty="0" smtClean="0">
                <a:latin typeface="Arial" panose="020B0604020202020204" pitchFamily="34" charset="0"/>
                <a:cs typeface="Arial" panose="020B0604020202020204" pitchFamily="34" charset="0"/>
              </a:rPr>
              <a:t>Vaughn, L.M., Whetstone, C., Boards, A., Busch, M.D., Magnusson, M. and </a:t>
            </a:r>
            <a:r>
              <a:rPr lang="en-GB" dirty="0" err="1" smtClean="0">
                <a:latin typeface="Arial" panose="020B0604020202020204" pitchFamily="34" charset="0"/>
                <a:cs typeface="Arial" panose="020B0604020202020204" pitchFamily="34" charset="0"/>
              </a:rPr>
              <a:t>Määttä</a:t>
            </a:r>
            <a:r>
              <a:rPr lang="en-GB" dirty="0" smtClean="0">
                <a:latin typeface="Arial" panose="020B0604020202020204" pitchFamily="34" charset="0"/>
                <a:cs typeface="Arial" panose="020B0604020202020204" pitchFamily="34" charset="0"/>
              </a:rPr>
              <a:t>, S., 2018. Partnering with insiders: A review of peer models across community‐engaged research, education and social care. </a:t>
            </a:r>
            <a:r>
              <a:rPr lang="en-US" dirty="0" smtClean="0">
                <a:latin typeface="Arial" panose="020B0604020202020204" pitchFamily="34" charset="0"/>
                <a:cs typeface="Arial" panose="020B0604020202020204" pitchFamily="34" charset="0"/>
              </a:rPr>
              <a:t>Health &amp; social care in the community, 26(6), pp.769-786.</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F73B16C4-FF37-40B2-AA39-B18F82EEB53C}" type="slidenum">
              <a:rPr lang="en-US" smtClean="0"/>
              <a:t>7</a:t>
            </a:fld>
            <a:endParaRPr lang="en-US"/>
          </a:p>
        </p:txBody>
      </p:sp>
    </p:spTree>
    <p:extLst>
      <p:ext uri="{BB962C8B-B14F-4D97-AF65-F5344CB8AC3E}">
        <p14:creationId xmlns:p14="http://schemas.microsoft.com/office/powerpoint/2010/main" val="1542640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4/8/2022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4/8/2022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4/8/2022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4/8/2022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4/8/2022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4/8/2022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4/8/2022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4/8/2022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4/8/2022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4/8/2022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4/8/2022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4/8/2022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4/8/2022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4/8/2022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4/8/2022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4/8/2022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4/8/2022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4/8/2022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74551" y="1464817"/>
            <a:ext cx="8825658" cy="4386764"/>
          </a:xfrm>
        </p:spPr>
        <p:txBody>
          <a:bodyPr/>
          <a:lstStyle/>
          <a:p>
            <a:r>
              <a:rPr lang="en-GB" sz="2400" b="1" u="sng" dirty="0" smtClean="0">
                <a:solidFill>
                  <a:schemeClr val="tx1"/>
                </a:solidFill>
                <a:latin typeface="Arial" panose="020B0604020202020204" pitchFamily="34" charset="0"/>
                <a:cs typeface="Arial" panose="020B0604020202020204" pitchFamily="34" charset="0"/>
              </a:rPr>
              <a:t/>
            </a:r>
            <a:br>
              <a:rPr lang="en-GB" sz="2400" b="1" u="sng" dirty="0" smtClean="0">
                <a:solidFill>
                  <a:schemeClr val="tx1"/>
                </a:solidFill>
                <a:latin typeface="Arial" panose="020B0604020202020204" pitchFamily="34" charset="0"/>
                <a:cs typeface="Arial" panose="020B0604020202020204" pitchFamily="34" charset="0"/>
              </a:rPr>
            </a:br>
            <a:r>
              <a:rPr lang="en-GB" sz="2400" b="1" u="sng" dirty="0" smtClean="0">
                <a:solidFill>
                  <a:schemeClr val="tx1"/>
                </a:solidFill>
                <a:latin typeface="Arial" panose="020B0604020202020204" pitchFamily="34" charset="0"/>
                <a:cs typeface="Arial" panose="020B0604020202020204" pitchFamily="34" charset="0"/>
              </a:rPr>
              <a:t/>
            </a:r>
            <a:br>
              <a:rPr lang="en-GB" sz="2400" b="1" u="sng" dirty="0" smtClean="0">
                <a:solidFill>
                  <a:schemeClr val="tx1"/>
                </a:solidFill>
                <a:latin typeface="Arial" panose="020B0604020202020204" pitchFamily="34" charset="0"/>
                <a:cs typeface="Arial" panose="020B0604020202020204" pitchFamily="34" charset="0"/>
              </a:rPr>
            </a:br>
            <a:r>
              <a:rPr lang="en-GB" sz="2400" b="1" u="sng" dirty="0">
                <a:solidFill>
                  <a:schemeClr val="tx1"/>
                </a:solidFill>
                <a:latin typeface="Arial" panose="020B0604020202020204" pitchFamily="34" charset="0"/>
                <a:cs typeface="Arial" panose="020B0604020202020204" pitchFamily="34" charset="0"/>
              </a:rPr>
              <a:t/>
            </a:r>
            <a:br>
              <a:rPr lang="en-GB" sz="2400" b="1" u="sng" dirty="0">
                <a:solidFill>
                  <a:schemeClr val="tx1"/>
                </a:solidFill>
                <a:latin typeface="Arial" panose="020B0604020202020204" pitchFamily="34" charset="0"/>
                <a:cs typeface="Arial" panose="020B0604020202020204" pitchFamily="34" charset="0"/>
              </a:rPr>
            </a:br>
            <a:r>
              <a:rPr lang="en-GB" sz="2400" b="1" dirty="0" smtClean="0">
                <a:solidFill>
                  <a:schemeClr val="tx1"/>
                </a:solidFill>
                <a:latin typeface="Arial" panose="020B0604020202020204" pitchFamily="34" charset="0"/>
                <a:cs typeface="Arial" panose="020B0604020202020204" pitchFamily="34" charset="0"/>
              </a:rPr>
              <a:t>Assessment </a:t>
            </a:r>
            <a:r>
              <a:rPr lang="en-GB" sz="2400" b="1" dirty="0">
                <a:solidFill>
                  <a:schemeClr val="tx1"/>
                </a:solidFill>
                <a:latin typeface="Arial" panose="020B0604020202020204" pitchFamily="34" charset="0"/>
                <a:cs typeface="Arial" panose="020B0604020202020204" pitchFamily="34" charset="0"/>
              </a:rPr>
              <a:t>Component 1 </a:t>
            </a:r>
            <a:r>
              <a:rPr lang="en-GB" sz="2400" b="1" dirty="0" smtClean="0">
                <a:solidFill>
                  <a:schemeClr val="tx1"/>
                </a:solidFill>
                <a:latin typeface="Arial" panose="020B0604020202020204" pitchFamily="34" charset="0"/>
                <a:cs typeface="Arial" panose="020B0604020202020204" pitchFamily="34" charset="0"/>
              </a:rPr>
              <a:t>Presentation </a:t>
            </a:r>
            <a:br>
              <a:rPr lang="en-GB" sz="2400" b="1" dirty="0" smtClean="0">
                <a:solidFill>
                  <a:schemeClr val="tx1"/>
                </a:solidFill>
                <a:latin typeface="Arial" panose="020B0604020202020204" pitchFamily="34" charset="0"/>
                <a:cs typeface="Arial" panose="020B0604020202020204" pitchFamily="34" charset="0"/>
              </a:rPr>
            </a:br>
            <a:r>
              <a:rPr lang="en-GB" sz="2400" b="1" dirty="0" smtClean="0">
                <a:solidFill>
                  <a:schemeClr val="tx1"/>
                </a:solidFill>
                <a:latin typeface="Arial" panose="020B0604020202020204" pitchFamily="34" charset="0"/>
                <a:cs typeface="Arial" panose="020B0604020202020204" pitchFamily="34" charset="0"/>
              </a:rPr>
              <a:t/>
            </a:r>
            <a:br>
              <a:rPr lang="en-GB" sz="2400" b="1" dirty="0" smtClean="0">
                <a:solidFill>
                  <a:schemeClr val="tx1"/>
                </a:solidFill>
                <a:latin typeface="Arial" panose="020B0604020202020204" pitchFamily="34" charset="0"/>
                <a:cs typeface="Arial" panose="020B0604020202020204" pitchFamily="34" charset="0"/>
              </a:rPr>
            </a:br>
            <a:r>
              <a:rPr lang="en-GB" sz="2400" b="1" dirty="0">
                <a:solidFill>
                  <a:schemeClr val="tx1"/>
                </a:solidFill>
                <a:latin typeface="Arial" panose="020B0604020202020204" pitchFamily="34" charset="0"/>
                <a:cs typeface="Arial" panose="020B0604020202020204" pitchFamily="34" charset="0"/>
              </a:rPr>
              <a:t/>
            </a:r>
            <a:br>
              <a:rPr lang="en-GB" sz="2400" b="1" dirty="0">
                <a:solidFill>
                  <a:schemeClr val="tx1"/>
                </a:solidFill>
                <a:latin typeface="Arial" panose="020B0604020202020204" pitchFamily="34" charset="0"/>
                <a:cs typeface="Arial" panose="020B0604020202020204" pitchFamily="34" charset="0"/>
              </a:rPr>
            </a:br>
            <a:r>
              <a:rPr lang="en-GB" sz="2400" b="1" dirty="0" smtClean="0">
                <a:solidFill>
                  <a:schemeClr val="tx1"/>
                </a:solidFill>
                <a:latin typeface="Arial" panose="020B0604020202020204" pitchFamily="34" charset="0"/>
                <a:cs typeface="Arial" panose="020B0604020202020204" pitchFamily="34" charset="0"/>
              </a:rPr>
              <a:t>student </a:t>
            </a:r>
            <a:r>
              <a:rPr lang="en-GB" sz="2400" b="1" dirty="0">
                <a:solidFill>
                  <a:schemeClr val="tx1"/>
                </a:solidFill>
                <a:latin typeface="Arial" panose="020B0604020202020204" pitchFamily="34" charset="0"/>
                <a:cs typeface="Arial" panose="020B0604020202020204" pitchFamily="34" charset="0"/>
              </a:rPr>
              <a:t>Name:  </a:t>
            </a:r>
            <a:r>
              <a:rPr lang="en-GB" sz="2400" b="1" dirty="0" err="1">
                <a:solidFill>
                  <a:schemeClr val="tx1"/>
                </a:solidFill>
                <a:latin typeface="Arial" panose="020B0604020202020204" pitchFamily="34" charset="0"/>
                <a:cs typeface="Arial" panose="020B0604020202020204" pitchFamily="34" charset="0"/>
              </a:rPr>
              <a:t>Sohair</a:t>
            </a:r>
            <a:r>
              <a:rPr lang="en-GB" sz="2400" b="1" dirty="0">
                <a:solidFill>
                  <a:schemeClr val="tx1"/>
                </a:solidFill>
                <a:latin typeface="Arial" panose="020B0604020202020204" pitchFamily="34" charset="0"/>
                <a:cs typeface="Arial" panose="020B0604020202020204" pitchFamily="34" charset="0"/>
              </a:rPr>
              <a:t> Bashir</a:t>
            </a:r>
            <a:br>
              <a:rPr lang="en-GB" sz="2400" b="1" dirty="0">
                <a:solidFill>
                  <a:schemeClr val="tx1"/>
                </a:solidFill>
                <a:latin typeface="Arial" panose="020B0604020202020204" pitchFamily="34" charset="0"/>
                <a:cs typeface="Arial" panose="020B0604020202020204" pitchFamily="34" charset="0"/>
              </a:rPr>
            </a:br>
            <a:r>
              <a:rPr lang="en-GB" sz="2400" b="1" dirty="0">
                <a:solidFill>
                  <a:schemeClr val="tx1"/>
                </a:solidFill>
                <a:latin typeface="Arial" panose="020B0604020202020204" pitchFamily="34" charset="0"/>
                <a:cs typeface="Arial" panose="020B0604020202020204" pitchFamily="34" charset="0"/>
              </a:rPr>
              <a:t>student No:       2009250</a:t>
            </a:r>
            <a:br>
              <a:rPr lang="en-GB" sz="2400" b="1" dirty="0">
                <a:solidFill>
                  <a:schemeClr val="tx1"/>
                </a:solidFill>
                <a:latin typeface="Arial" panose="020B0604020202020204" pitchFamily="34" charset="0"/>
                <a:cs typeface="Arial" panose="020B0604020202020204" pitchFamily="34" charset="0"/>
              </a:rPr>
            </a:br>
            <a:r>
              <a:rPr lang="en-GB" sz="2400" b="1" u="sng" dirty="0">
                <a:solidFill>
                  <a:schemeClr val="tx1"/>
                </a:solidFill>
                <a:latin typeface="Arial" panose="020B0604020202020204" pitchFamily="34" charset="0"/>
                <a:cs typeface="Arial" panose="020B0604020202020204" pitchFamily="34" charset="0"/>
              </a:rPr>
              <a:t/>
            </a:r>
            <a:br>
              <a:rPr lang="en-GB" sz="2400" b="1" u="sng" dirty="0">
                <a:solidFill>
                  <a:schemeClr val="tx1"/>
                </a:solidFill>
                <a:latin typeface="Arial" panose="020B0604020202020204" pitchFamily="34" charset="0"/>
                <a:cs typeface="Arial" panose="020B0604020202020204" pitchFamily="34" charset="0"/>
              </a:rPr>
            </a:br>
            <a:r>
              <a:rPr lang="en-GB" sz="2000" b="1" dirty="0" err="1" smtClean="0">
                <a:solidFill>
                  <a:schemeClr val="tx1"/>
                </a:solidFill>
                <a:latin typeface="Arial" panose="020B0604020202020204" pitchFamily="34" charset="0"/>
                <a:cs typeface="Arial" panose="020B0604020202020204" pitchFamily="34" charset="0"/>
              </a:rPr>
              <a:t>Moudel</a:t>
            </a:r>
            <a:r>
              <a:rPr lang="en-GB" sz="2000" b="1" dirty="0" smtClean="0">
                <a:solidFill>
                  <a:schemeClr val="tx1"/>
                </a:solidFill>
                <a:latin typeface="Arial" panose="020B0604020202020204" pitchFamily="34" charset="0"/>
                <a:cs typeface="Arial" panose="020B0604020202020204" pitchFamily="34" charset="0"/>
              </a:rPr>
              <a:t> : </a:t>
            </a:r>
            <a:r>
              <a:rPr lang="en-GB" sz="2000" b="1" dirty="0" err="1" smtClean="0">
                <a:solidFill>
                  <a:schemeClr val="tx1"/>
                </a:solidFill>
                <a:latin typeface="Arial" panose="020B0604020202020204" pitchFamily="34" charset="0"/>
                <a:cs typeface="Arial" panose="020B0604020202020204" pitchFamily="34" charset="0"/>
              </a:rPr>
              <a:t>Childern</a:t>
            </a:r>
            <a:r>
              <a:rPr lang="en-GB" sz="2000" b="1" dirty="0" smtClean="0">
                <a:solidFill>
                  <a:schemeClr val="tx1"/>
                </a:solidFill>
                <a:latin typeface="Arial" panose="020B0604020202020204" pitchFamily="34" charset="0"/>
                <a:cs typeface="Arial" panose="020B0604020202020204" pitchFamily="34" charset="0"/>
              </a:rPr>
              <a:t>,	Young People and Family </a:t>
            </a:r>
            <a:br>
              <a:rPr lang="en-GB" sz="2000" b="1" dirty="0" smtClean="0">
                <a:solidFill>
                  <a:schemeClr val="tx1"/>
                </a:solidFill>
                <a:latin typeface="Arial" panose="020B0604020202020204" pitchFamily="34" charset="0"/>
                <a:cs typeface="Arial" panose="020B0604020202020204" pitchFamily="34" charset="0"/>
              </a:rPr>
            </a:br>
            <a:r>
              <a:rPr lang="en-GB" sz="2000" b="1" dirty="0" err="1" smtClean="0">
                <a:solidFill>
                  <a:schemeClr val="tx1"/>
                </a:solidFill>
                <a:latin typeface="Arial" panose="020B0604020202020204" pitchFamily="34" charset="0"/>
                <a:cs typeface="Arial" panose="020B0604020202020204" pitchFamily="34" charset="0"/>
              </a:rPr>
              <a:t>modul</a:t>
            </a:r>
            <a:r>
              <a:rPr lang="en-GB" sz="2000" b="1" dirty="0" smtClean="0">
                <a:solidFill>
                  <a:schemeClr val="tx1"/>
                </a:solidFill>
                <a:latin typeface="Arial" panose="020B0604020202020204" pitchFamily="34" charset="0"/>
                <a:cs typeface="Arial" panose="020B0604020202020204" pitchFamily="34" charset="0"/>
              </a:rPr>
              <a:t> code : BMJP5004-LON</a:t>
            </a:r>
            <a:r>
              <a:rPr lang="en-GB" sz="2000" b="1" dirty="0" smtClean="0">
                <a:solidFill>
                  <a:schemeClr val="tx1"/>
                </a:solidFill>
                <a:latin typeface="Arial" panose="020B0604020202020204" pitchFamily="34" charset="0"/>
                <a:cs typeface="Arial" panose="020B0604020202020204" pitchFamily="34" charset="0"/>
              </a:rPr>
              <a:t/>
            </a:r>
            <a:br>
              <a:rPr lang="en-GB" sz="2000" b="1" dirty="0" smtClean="0">
                <a:solidFill>
                  <a:schemeClr val="tx1"/>
                </a:solidFill>
                <a:latin typeface="Arial" panose="020B0604020202020204" pitchFamily="34" charset="0"/>
                <a:cs typeface="Arial" panose="020B0604020202020204" pitchFamily="34" charset="0"/>
              </a:rPr>
            </a:br>
            <a:r>
              <a:rPr lang="en-GB" sz="2000" b="1" dirty="0" smtClean="0">
                <a:solidFill>
                  <a:schemeClr val="tx1"/>
                </a:solidFill>
                <a:latin typeface="Arial" panose="020B0604020202020204" pitchFamily="34" charset="0"/>
                <a:cs typeface="Arial" panose="020B0604020202020204" pitchFamily="34" charset="0"/>
              </a:rPr>
              <a:t>Lecture Name: Bianca </a:t>
            </a:r>
            <a:r>
              <a:rPr lang="en-GB" sz="2000" b="1" dirty="0" err="1" smtClean="0">
                <a:solidFill>
                  <a:schemeClr val="tx1"/>
                </a:solidFill>
                <a:latin typeface="Arial" panose="020B0604020202020204" pitchFamily="34" charset="0"/>
                <a:cs typeface="Arial" panose="020B0604020202020204" pitchFamily="34" charset="0"/>
              </a:rPr>
              <a:t>Sanfilippo</a:t>
            </a:r>
            <a:r>
              <a:rPr lang="en-GB" sz="2000" b="1" dirty="0" smtClean="0">
                <a:solidFill>
                  <a:schemeClr val="tx1"/>
                </a:solidFill>
                <a:latin typeface="Arial" panose="020B0604020202020204" pitchFamily="34" charset="0"/>
                <a:cs typeface="Arial" panose="020B0604020202020204" pitchFamily="34" charset="0"/>
              </a:rPr>
              <a:t/>
            </a:r>
            <a:br>
              <a:rPr lang="en-GB" sz="2000" b="1" dirty="0" smtClean="0">
                <a:solidFill>
                  <a:schemeClr val="tx1"/>
                </a:solidFill>
                <a:latin typeface="Arial" panose="020B0604020202020204" pitchFamily="34" charset="0"/>
                <a:cs typeface="Arial" panose="020B0604020202020204" pitchFamily="34" charset="0"/>
              </a:rPr>
            </a:br>
            <a:r>
              <a:rPr lang="en-GB" sz="2000" b="1" dirty="0" smtClean="0">
                <a:solidFill>
                  <a:schemeClr val="tx1"/>
                </a:solidFill>
                <a:latin typeface="Arial" panose="020B0604020202020204" pitchFamily="34" charset="0"/>
                <a:cs typeface="Arial" panose="020B0604020202020204" pitchFamily="34" charset="0"/>
              </a:rPr>
              <a:t/>
            </a:r>
            <a:br>
              <a:rPr lang="en-GB" sz="2000" b="1" dirty="0" smtClean="0">
                <a:solidFill>
                  <a:schemeClr val="tx1"/>
                </a:solidFill>
                <a:latin typeface="Arial" panose="020B0604020202020204" pitchFamily="34" charset="0"/>
                <a:cs typeface="Arial" panose="020B0604020202020204" pitchFamily="34" charset="0"/>
              </a:rPr>
            </a:br>
            <a:endParaRPr lang="en-US" dirty="0"/>
          </a:p>
        </p:txBody>
      </p:sp>
    </p:spTree>
    <p:extLst>
      <p:ext uri="{BB962C8B-B14F-4D97-AF65-F5344CB8AC3E}">
        <p14:creationId xmlns:p14="http://schemas.microsoft.com/office/powerpoint/2010/main" val="1560141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800" b="1" u="sng" dirty="0">
                <a:solidFill>
                  <a:schemeClr val="tx1"/>
                </a:solidFill>
                <a:latin typeface="Arial" panose="020B0604020202020204" pitchFamily="34" charset="0"/>
                <a:cs typeface="Arial" panose="020B0604020202020204" pitchFamily="34" charset="0"/>
              </a:rPr>
              <a:t>INTRODUCTION</a:t>
            </a:r>
            <a:endParaRPr lang="en-US" sz="4800" b="1" u="sng"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74766" y="2603500"/>
            <a:ext cx="7306491" cy="4006306"/>
          </a:xfrm>
        </p:spPr>
        <p:txBody>
          <a:bodyPr>
            <a:normAutofit fontScale="62500" lnSpcReduction="20000"/>
          </a:bodyPr>
          <a:lstStyle/>
          <a:p>
            <a:pPr>
              <a:lnSpc>
                <a:spcPct val="160000"/>
              </a:lnSpc>
            </a:pPr>
            <a:r>
              <a:rPr lang="en-GB" b="1" u="sng" dirty="0" smtClean="0">
                <a:latin typeface="Arial" panose="020B0604020202020204" pitchFamily="34" charset="0"/>
                <a:cs typeface="Arial" panose="020B0604020202020204" pitchFamily="34" charset="0"/>
              </a:rPr>
              <a:t>1. Example of  vulnerability children and families are facing</a:t>
            </a:r>
          </a:p>
          <a:p>
            <a:pPr>
              <a:lnSpc>
                <a:spcPct val="160000"/>
              </a:lnSpc>
            </a:pPr>
            <a:r>
              <a:rPr lang="en-GB" dirty="0" smtClean="0">
                <a:latin typeface="Arial" panose="020B0604020202020204" pitchFamily="34" charset="0"/>
                <a:cs typeface="Arial" panose="020B0604020202020204" pitchFamily="34" charset="0"/>
              </a:rPr>
              <a:t>Vulnerability Among child, young people and families lead to various risks which involves the lack of diet, poor housing, due to this people are seen as involve in crimes improper social behaviour.</a:t>
            </a:r>
          </a:p>
          <a:p>
            <a:pPr>
              <a:lnSpc>
                <a:spcPct val="160000"/>
              </a:lnSpc>
            </a:pPr>
            <a:r>
              <a:rPr lang="en-GB" dirty="0" smtClean="0">
                <a:latin typeface="Arial" panose="020B0604020202020204" pitchFamily="34" charset="0"/>
                <a:cs typeface="Arial" panose="020B0604020202020204" pitchFamily="34" charset="0"/>
              </a:rPr>
              <a:t> Sheffield and Bradford study has shown the example of vulnerability where family members are suffering as parents were in criminal activities. </a:t>
            </a:r>
            <a:endParaRPr lang="en-US" dirty="0" smtClean="0">
              <a:latin typeface="Arial" panose="020B0604020202020204" pitchFamily="34" charset="0"/>
              <a:cs typeface="Arial" panose="020B0604020202020204" pitchFamily="34" charset="0"/>
            </a:endParaRPr>
          </a:p>
          <a:p>
            <a:pPr>
              <a:lnSpc>
                <a:spcPct val="160000"/>
              </a:lnSpc>
            </a:pPr>
            <a:r>
              <a:rPr lang="en-GB" u="sng" dirty="0" smtClean="0">
                <a:latin typeface="Arial" panose="020B0604020202020204" pitchFamily="34" charset="0"/>
                <a:cs typeface="Arial" panose="020B0604020202020204" pitchFamily="34" charset="0"/>
              </a:rPr>
              <a:t>2. Reason and factor regarding case study</a:t>
            </a:r>
          </a:p>
          <a:p>
            <a:pPr>
              <a:lnSpc>
                <a:spcPct val="160000"/>
              </a:lnSpc>
            </a:pPr>
            <a:r>
              <a:rPr lang="en-GB" dirty="0" smtClean="0">
                <a:latin typeface="Arial" panose="020B0604020202020204" pitchFamily="34" charset="0"/>
                <a:cs typeface="Arial" panose="020B0604020202020204" pitchFamily="34" charset="0"/>
              </a:rPr>
              <a:t>Lack of concern, education and improper guidance, negative environment in community lead to such vulnerability. </a:t>
            </a:r>
          </a:p>
          <a:p>
            <a:pPr>
              <a:lnSpc>
                <a:spcPct val="160000"/>
              </a:lnSpc>
            </a:pPr>
            <a:r>
              <a:rPr lang="en-GB" dirty="0" smtClean="0">
                <a:latin typeface="Arial" panose="020B0604020202020204" pitchFamily="34" charset="0"/>
                <a:cs typeface="Arial" panose="020B0604020202020204" pitchFamily="34" charset="0"/>
              </a:rPr>
              <a:t>As per the 1</a:t>
            </a:r>
            <a:r>
              <a:rPr lang="en-GB" baseline="30000" dirty="0" smtClean="0">
                <a:latin typeface="Arial" panose="020B0604020202020204" pitchFamily="34" charset="0"/>
                <a:cs typeface="Arial" panose="020B0604020202020204" pitchFamily="34" charset="0"/>
              </a:rPr>
              <a:t>st</a:t>
            </a:r>
            <a:r>
              <a:rPr lang="en-GB" dirty="0" smtClean="0">
                <a:latin typeface="Arial" panose="020B0604020202020204" pitchFamily="34" charset="0"/>
                <a:cs typeface="Arial" panose="020B0604020202020204" pitchFamily="34" charset="0"/>
              </a:rPr>
              <a:t> case study where the family members are </a:t>
            </a:r>
            <a:r>
              <a:rPr lang="en-GB" dirty="0" err="1" smtClean="0">
                <a:latin typeface="Arial" panose="020B0604020202020204" pitchFamily="34" charset="0"/>
                <a:cs typeface="Arial" panose="020B0604020202020204" pitchFamily="34" charset="0"/>
              </a:rPr>
              <a:t>bridget</a:t>
            </a:r>
            <a:r>
              <a:rPr lang="en-GB" dirty="0" smtClean="0">
                <a:latin typeface="Arial" panose="020B0604020202020204" pitchFamily="34" charset="0"/>
                <a:cs typeface="Arial" panose="020B0604020202020204" pitchFamily="34" charset="0"/>
              </a:rPr>
              <a:t>, john, </a:t>
            </a:r>
            <a:r>
              <a:rPr lang="en-GB" dirty="0" err="1" smtClean="0">
                <a:latin typeface="Arial" panose="020B0604020202020204" pitchFamily="34" charset="0"/>
                <a:cs typeface="Arial" panose="020B0604020202020204" pitchFamily="34" charset="0"/>
              </a:rPr>
              <a:t>jayden</a:t>
            </a:r>
            <a:r>
              <a:rPr lang="en-GB" dirty="0" smtClean="0">
                <a:latin typeface="Arial" panose="020B0604020202020204" pitchFamily="34" charset="0"/>
                <a:cs typeface="Arial" panose="020B0604020202020204" pitchFamily="34" charset="0"/>
              </a:rPr>
              <a:t> and Erin, it is seen that all children are at risk of physical abuse and also there is a history of domestic violence in family It is all because of parent’s less concern and lack of education in them are the reason behind their vulnerable position. </a:t>
            </a:r>
          </a:p>
          <a:p>
            <a:endParaRPr lang="en-US" dirty="0"/>
          </a:p>
        </p:txBody>
      </p:sp>
      <p:pic>
        <p:nvPicPr>
          <p:cNvPr id="4" name="Picture 3"/>
          <p:cNvPicPr>
            <a:picLocks noChangeAspect="1"/>
          </p:cNvPicPr>
          <p:nvPr/>
        </p:nvPicPr>
        <p:blipFill>
          <a:blip r:embed="rId3"/>
          <a:stretch>
            <a:fillRect/>
          </a:stretch>
        </p:blipFill>
        <p:spPr>
          <a:xfrm>
            <a:off x="8287657" y="2902856"/>
            <a:ext cx="3348944" cy="3052083"/>
          </a:xfrm>
          <a:prstGeom prst="rect">
            <a:avLst/>
          </a:prstGeom>
        </p:spPr>
      </p:pic>
    </p:spTree>
    <p:extLst>
      <p:ext uri="{BB962C8B-B14F-4D97-AF65-F5344CB8AC3E}">
        <p14:creationId xmlns:p14="http://schemas.microsoft.com/office/powerpoint/2010/main" val="1598591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568036"/>
            <a:ext cx="8761413" cy="1112596"/>
          </a:xfrm>
        </p:spPr>
        <p:txBody>
          <a:bodyPr/>
          <a:lstStyle/>
          <a:p>
            <a:pPr lvl="0" algn="ctr"/>
            <a:r>
              <a:rPr lang="en-GB" sz="4800" b="1" u="sng" dirty="0" smtClean="0">
                <a:solidFill>
                  <a:schemeClr val="tx1"/>
                </a:solidFill>
                <a:latin typeface="Arial" panose="020B0604020202020204" pitchFamily="34" charset="0"/>
                <a:cs typeface="Arial" panose="020B0604020202020204" pitchFamily="34" charset="0"/>
              </a:rPr>
              <a:t/>
            </a:r>
            <a:br>
              <a:rPr lang="en-GB" sz="4800" b="1" u="sng" dirty="0" smtClean="0">
                <a:solidFill>
                  <a:schemeClr val="tx1"/>
                </a:solidFill>
                <a:latin typeface="Arial" panose="020B0604020202020204" pitchFamily="34" charset="0"/>
                <a:cs typeface="Arial" panose="020B0604020202020204" pitchFamily="34" charset="0"/>
              </a:rPr>
            </a:br>
            <a:r>
              <a:rPr lang="en-GB" sz="4800" b="1" u="sng" dirty="0" smtClean="0">
                <a:solidFill>
                  <a:schemeClr val="tx1"/>
                </a:solidFill>
                <a:latin typeface="Arial" panose="020B0604020202020204" pitchFamily="34" charset="0"/>
                <a:cs typeface="Arial" panose="020B0604020202020204" pitchFamily="34" charset="0"/>
              </a:rPr>
              <a:t>CASE STUDY:</a:t>
            </a:r>
            <a:r>
              <a:rPr lang="en-US" b="1" dirty="0">
                <a:latin typeface="Arial" panose="020B0604020202020204" pitchFamily="34" charset="0"/>
                <a:cs typeface="Arial" panose="020B0604020202020204" pitchFamily="34" charset="0"/>
              </a:rPr>
              <a:t/>
            </a:r>
            <a:br>
              <a:rPr lang="en-US" b="1" dirty="0">
                <a:latin typeface="Arial" panose="020B0604020202020204" pitchFamily="34" charset="0"/>
                <a:cs typeface="Arial" panose="020B0604020202020204" pitchFamily="34" charset="0"/>
              </a:rPr>
            </a:br>
            <a:endParaRPr lang="en-US" dirty="0"/>
          </a:p>
        </p:txBody>
      </p:sp>
      <p:sp>
        <p:nvSpPr>
          <p:cNvPr id="3" name="Content Placeholder 2"/>
          <p:cNvSpPr>
            <a:spLocks noGrp="1"/>
          </p:cNvSpPr>
          <p:nvPr>
            <p:ph idx="1"/>
          </p:nvPr>
        </p:nvSpPr>
        <p:spPr/>
        <p:txBody>
          <a:bodyPr>
            <a:noAutofit/>
          </a:bodyPr>
          <a:lstStyle/>
          <a:p>
            <a:pPr lvl="0" algn="just">
              <a:lnSpc>
                <a:spcPct val="170000"/>
              </a:lnSpc>
            </a:pPr>
            <a:r>
              <a:rPr lang="en-GB" sz="1200" b="1" u="sng" dirty="0" smtClean="0">
                <a:solidFill>
                  <a:schemeClr val="tx1"/>
                </a:solidFill>
                <a:latin typeface="Arial" panose="020B0604020202020204" pitchFamily="34" charset="0"/>
                <a:cs typeface="Arial" panose="020B0604020202020204" pitchFamily="34" charset="0"/>
              </a:rPr>
              <a:t>1</a:t>
            </a:r>
            <a:r>
              <a:rPr lang="en-GB" sz="1200" b="1" u="sng" dirty="0" smtClean="0">
                <a:latin typeface="Arial" panose="020B0604020202020204" pitchFamily="34" charset="0"/>
                <a:cs typeface="Arial" panose="020B0604020202020204" pitchFamily="34" charset="0"/>
              </a:rPr>
              <a:t>. Demonstrating knowledge for the specific issues found in case</a:t>
            </a:r>
          </a:p>
          <a:p>
            <a:pPr lvl="0" algn="just">
              <a:lnSpc>
                <a:spcPct val="170000"/>
              </a:lnSpc>
            </a:pPr>
            <a:r>
              <a:rPr lang="en-GB" sz="1200" dirty="0" smtClean="0">
                <a:latin typeface="Arial" panose="020B0604020202020204" pitchFamily="34" charset="0"/>
                <a:cs typeface="Arial" panose="020B0604020202020204" pitchFamily="34" charset="0"/>
              </a:rPr>
              <a:t>In </a:t>
            </a:r>
            <a:r>
              <a:rPr lang="en-GB" sz="1200" dirty="0">
                <a:latin typeface="Arial" panose="020B0604020202020204" pitchFamily="34" charset="0"/>
                <a:cs typeface="Arial" panose="020B0604020202020204" pitchFamily="34" charset="0"/>
              </a:rPr>
              <a:t>case study one all family members are suffering because of their bad attitudes as john has criminal history and children are involved in physical school, they don’t attend school. It is found that society have major influence over the person’s activity, surrounding also have impact over person’s behaviour. </a:t>
            </a:r>
            <a:r>
              <a:rPr lang="en-GB" sz="1200" dirty="0" smtClean="0">
                <a:latin typeface="Arial" panose="020B0604020202020204" pitchFamily="34" charset="0"/>
                <a:cs typeface="Arial" panose="020B0604020202020204" pitchFamily="34" charset="0"/>
              </a:rPr>
              <a:t>As per the second case study where Julie was into criminal activities which lead her children to involve in offending activities</a:t>
            </a:r>
          </a:p>
          <a:p>
            <a:pPr lvl="0" algn="just">
              <a:lnSpc>
                <a:spcPct val="170000"/>
              </a:lnSpc>
            </a:pPr>
            <a:r>
              <a:rPr lang="en-GB" sz="1200" b="1" u="sng" dirty="0" smtClean="0">
                <a:latin typeface="Arial" panose="020B0604020202020204" pitchFamily="34" charset="0"/>
                <a:cs typeface="Arial" panose="020B0604020202020204" pitchFamily="34" charset="0"/>
              </a:rPr>
              <a:t>2.  Specific circumstances which have indicated the level of vulnerability</a:t>
            </a:r>
          </a:p>
          <a:p>
            <a:pPr lvl="0" algn="just">
              <a:lnSpc>
                <a:spcPct val="170000"/>
              </a:lnSpc>
            </a:pPr>
            <a:r>
              <a:rPr lang="en-GB" sz="1200" dirty="0" smtClean="0">
                <a:latin typeface="Arial" panose="020B0604020202020204" pitchFamily="34" charset="0"/>
                <a:cs typeface="Arial" panose="020B0604020202020204" pitchFamily="34" charset="0"/>
              </a:rPr>
              <a:t>As per the case study 3 which is from Lancashire, it is clearly seen that both mothers in families are irresponsible also Daniel who is carol’s son has criminal records which is negatively influencing his cousin </a:t>
            </a:r>
            <a:r>
              <a:rPr lang="en-GB" sz="1200" dirty="0" err="1" smtClean="0">
                <a:latin typeface="Arial" panose="020B0604020202020204" pitchFamily="34" charset="0"/>
                <a:cs typeface="Arial" panose="020B0604020202020204" pitchFamily="34" charset="0"/>
              </a:rPr>
              <a:t>simon</a:t>
            </a:r>
            <a:r>
              <a:rPr lang="en-GB" sz="1200" dirty="0" smtClean="0">
                <a:latin typeface="Arial" panose="020B0604020202020204" pitchFamily="34" charset="0"/>
                <a:cs typeface="Arial" panose="020B0604020202020204" pitchFamily="34" charset="0"/>
              </a:rPr>
              <a:t> who is son of Debbie. Thus it shows the higher level of the vulnerability as two families are affected badly because of one person’s behaviour. </a:t>
            </a:r>
            <a:endParaRPr lang="en-US" sz="1200" dirty="0"/>
          </a:p>
        </p:txBody>
      </p:sp>
    </p:spTree>
    <p:extLst>
      <p:ext uri="{BB962C8B-B14F-4D97-AF65-F5344CB8AC3E}">
        <p14:creationId xmlns:p14="http://schemas.microsoft.com/office/powerpoint/2010/main" val="3826747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682171"/>
            <a:ext cx="8761413" cy="998461"/>
          </a:xfrm>
        </p:spPr>
        <p:txBody>
          <a:bodyPr/>
          <a:lstStyle/>
          <a:p>
            <a:pPr lvl="0" algn="ctr"/>
            <a:r>
              <a:rPr lang="en-GB" sz="4800" b="1" u="sng" dirty="0" smtClean="0">
                <a:solidFill>
                  <a:schemeClr val="tx1"/>
                </a:solidFill>
                <a:latin typeface="Arial" panose="020B0604020202020204" pitchFamily="34" charset="0"/>
                <a:cs typeface="Arial" panose="020B0604020202020204" pitchFamily="34" charset="0"/>
              </a:rPr>
              <a:t/>
            </a:r>
            <a:br>
              <a:rPr lang="en-GB" sz="4800" b="1" u="sng" dirty="0" smtClean="0">
                <a:solidFill>
                  <a:schemeClr val="tx1"/>
                </a:solidFill>
                <a:latin typeface="Arial" panose="020B0604020202020204" pitchFamily="34" charset="0"/>
                <a:cs typeface="Arial" panose="020B0604020202020204" pitchFamily="34" charset="0"/>
              </a:rPr>
            </a:br>
            <a:r>
              <a:rPr lang="en-GB" sz="4800" b="1" u="sng" dirty="0" smtClean="0">
                <a:solidFill>
                  <a:schemeClr val="tx1"/>
                </a:solidFill>
                <a:latin typeface="Arial" panose="020B0604020202020204" pitchFamily="34" charset="0"/>
                <a:cs typeface="Arial" panose="020B0604020202020204" pitchFamily="34" charset="0"/>
              </a:rPr>
              <a:t>ANALYSIS</a:t>
            </a:r>
            <a:r>
              <a:rPr lang="en-US" b="1" dirty="0">
                <a:latin typeface="Arial" panose="020B0604020202020204" pitchFamily="34" charset="0"/>
                <a:cs typeface="Arial" panose="020B0604020202020204" pitchFamily="34" charset="0"/>
              </a:rPr>
              <a:t/>
            </a:r>
            <a:br>
              <a:rPr lang="en-US" b="1" dirty="0">
                <a:latin typeface="Arial" panose="020B0604020202020204" pitchFamily="34" charset="0"/>
                <a:cs typeface="Arial" panose="020B0604020202020204" pitchFamily="34" charset="0"/>
              </a:rPr>
            </a:br>
            <a:endParaRPr lang="en-US" dirty="0"/>
          </a:p>
        </p:txBody>
      </p:sp>
      <p:sp>
        <p:nvSpPr>
          <p:cNvPr id="3" name="Content Placeholder 2"/>
          <p:cNvSpPr>
            <a:spLocks noGrp="1"/>
          </p:cNvSpPr>
          <p:nvPr>
            <p:ph idx="1"/>
          </p:nvPr>
        </p:nvSpPr>
        <p:spPr>
          <a:xfrm>
            <a:off x="696686" y="2452914"/>
            <a:ext cx="10697028" cy="4194630"/>
          </a:xfrm>
        </p:spPr>
        <p:txBody>
          <a:bodyPr>
            <a:noAutofit/>
          </a:bodyPr>
          <a:lstStyle/>
          <a:p>
            <a:pPr lvl="0" algn="just">
              <a:lnSpc>
                <a:spcPct val="170000"/>
              </a:lnSpc>
            </a:pPr>
            <a:r>
              <a:rPr lang="en-GB" sz="1100" b="1" u="sng" dirty="0" smtClean="0">
                <a:latin typeface="Arial" panose="020B0604020202020204" pitchFamily="34" charset="0"/>
                <a:cs typeface="Arial" panose="020B0604020202020204" pitchFamily="34" charset="0"/>
              </a:rPr>
              <a:t>1.Process of intervention by health care</a:t>
            </a:r>
          </a:p>
          <a:p>
            <a:pPr lvl="0" algn="just">
              <a:lnSpc>
                <a:spcPct val="170000"/>
              </a:lnSpc>
            </a:pPr>
            <a:r>
              <a:rPr lang="en-GB" sz="1100" dirty="0" smtClean="0">
                <a:latin typeface="Arial" panose="020B0604020202020204" pitchFamily="34" charset="0"/>
                <a:cs typeface="Arial" panose="020B0604020202020204" pitchFamily="34" charset="0"/>
              </a:rPr>
              <a:t>Process </a:t>
            </a:r>
            <a:r>
              <a:rPr lang="en-GB" sz="1100" dirty="0">
                <a:latin typeface="Arial" panose="020B0604020202020204" pitchFamily="34" charset="0"/>
                <a:cs typeface="Arial" panose="020B0604020202020204" pitchFamily="34" charset="0"/>
              </a:rPr>
              <a:t>of intervention refer to the carefully done process where the consultant involves in order to support victims. In Bradford case study, local authority have taken into care of the victim family, they support the family to improve their behaviour and to become normal citizen otherwise they will have to face situation where they might evicted from their current home. Authority have given them a short term tenancy and the compliances with the family’s mediation plan was written according to the needs in tenancy</a:t>
            </a:r>
            <a:r>
              <a:rPr lang="en-GB" sz="1100" dirty="0" smtClean="0">
                <a:latin typeface="Arial" panose="020B0604020202020204" pitchFamily="34" charset="0"/>
                <a:cs typeface="Arial" panose="020B0604020202020204" pitchFamily="34" charset="0"/>
              </a:rPr>
              <a:t>.</a:t>
            </a:r>
          </a:p>
          <a:p>
            <a:pPr lvl="0" algn="just">
              <a:lnSpc>
                <a:spcPct val="170000"/>
              </a:lnSpc>
            </a:pPr>
            <a:r>
              <a:rPr lang="en-GB" sz="1100" dirty="0" smtClean="0">
                <a:latin typeface="Arial" panose="020B0604020202020204" pitchFamily="34" charset="0"/>
                <a:cs typeface="Arial" panose="020B0604020202020204" pitchFamily="34" charset="0"/>
              </a:rPr>
              <a:t> </a:t>
            </a:r>
            <a:r>
              <a:rPr lang="en-GB" sz="1100" b="1" u="sng" dirty="0" smtClean="0">
                <a:latin typeface="Arial" panose="020B0604020202020204" pitchFamily="34" charset="0"/>
                <a:cs typeface="Arial" panose="020B0604020202020204" pitchFamily="34" charset="0"/>
              </a:rPr>
              <a:t>2. Identification of the point where children, families are subjected to assessment by social care agencies</a:t>
            </a:r>
            <a:r>
              <a:rPr lang="en-GB" sz="1100" b="1" u="sng" dirty="0">
                <a:latin typeface="Arial" panose="020B0604020202020204" pitchFamily="34" charset="0"/>
                <a:cs typeface="Arial" panose="020B0604020202020204" pitchFamily="34" charset="0"/>
              </a:rPr>
              <a:t> </a:t>
            </a:r>
            <a:endParaRPr lang="en-US" sz="1100" b="1" u="sng" dirty="0">
              <a:latin typeface="Arial" panose="020B0604020202020204" pitchFamily="34" charset="0"/>
              <a:cs typeface="Arial" panose="020B0604020202020204" pitchFamily="34" charset="0"/>
            </a:endParaRPr>
          </a:p>
          <a:p>
            <a:pPr lvl="0" algn="just">
              <a:lnSpc>
                <a:spcPct val="170000"/>
              </a:lnSpc>
            </a:pPr>
            <a:r>
              <a:rPr lang="en-GB" sz="1100" dirty="0">
                <a:latin typeface="Arial" panose="020B0604020202020204" pitchFamily="34" charset="0"/>
                <a:cs typeface="Arial" panose="020B0604020202020204" pitchFamily="34" charset="0"/>
              </a:rPr>
              <a:t>Regarding all case study, it is found that every family is suffering from serious problem, due to lack of education and other factors affecting the social behaviour of every family member. As family’s behaviour towards other societal members are not bearable. Thus local authority has come forwards to support the families and provide them services so that they stopped their misbehaviour. </a:t>
            </a:r>
            <a:endParaRPr lang="en-GB" sz="1100" dirty="0" smtClean="0">
              <a:latin typeface="Arial" panose="020B0604020202020204" pitchFamily="34" charset="0"/>
              <a:cs typeface="Arial" panose="020B0604020202020204" pitchFamily="34" charset="0"/>
            </a:endParaRPr>
          </a:p>
          <a:p>
            <a:pPr lvl="0" algn="just">
              <a:lnSpc>
                <a:spcPct val="170000"/>
              </a:lnSpc>
            </a:pPr>
            <a:r>
              <a:rPr lang="en-GB" sz="1100" b="1" u="sng" dirty="0" smtClean="0">
                <a:latin typeface="Arial" panose="020B0604020202020204" pitchFamily="34" charset="0"/>
                <a:cs typeface="Arial" panose="020B0604020202020204" pitchFamily="34" charset="0"/>
              </a:rPr>
              <a:t>3. Evaluation of current policies and multidisciplinary roles </a:t>
            </a:r>
            <a:endParaRPr lang="en-US" sz="1100" b="1" u="sng" dirty="0" smtClean="0">
              <a:latin typeface="Arial" panose="020B0604020202020204" pitchFamily="34" charset="0"/>
              <a:cs typeface="Arial" panose="020B0604020202020204" pitchFamily="34" charset="0"/>
            </a:endParaRPr>
          </a:p>
          <a:p>
            <a:pPr lvl="0" algn="just">
              <a:lnSpc>
                <a:spcPct val="170000"/>
              </a:lnSpc>
            </a:pPr>
            <a:r>
              <a:rPr lang="en-GB" sz="1100" dirty="0" smtClean="0">
                <a:latin typeface="Arial" panose="020B0604020202020204" pitchFamily="34" charset="0"/>
                <a:cs typeface="Arial" panose="020B0604020202020204" pitchFamily="34" charset="0"/>
              </a:rPr>
              <a:t>Multidisciplinary team helps in organising and managing the other health care activities so that it will meet the requirement of service user. Behavioural intervention policy involves the task designing and setting all expectation so that service user can follow it to improvise their behaviour.</a:t>
            </a:r>
            <a:endParaRPr lang="en-US" sz="1100" dirty="0"/>
          </a:p>
        </p:txBody>
      </p:sp>
    </p:spTree>
    <p:extLst>
      <p:ext uri="{BB962C8B-B14F-4D97-AF65-F5344CB8AC3E}">
        <p14:creationId xmlns:p14="http://schemas.microsoft.com/office/powerpoint/2010/main" val="3200070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537029" y="841828"/>
            <a:ext cx="10987314" cy="5239657"/>
          </a:xfrm>
          <a:prstGeom prst="rect">
            <a:avLst/>
          </a:prstGeom>
        </p:spPr>
      </p:pic>
    </p:spTree>
    <p:extLst>
      <p:ext uri="{BB962C8B-B14F-4D97-AF65-F5344CB8AC3E}">
        <p14:creationId xmlns:p14="http://schemas.microsoft.com/office/powerpoint/2010/main" val="3291847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595086"/>
            <a:ext cx="8761413" cy="1085546"/>
          </a:xfrm>
        </p:spPr>
        <p:txBody>
          <a:bodyPr/>
          <a:lstStyle/>
          <a:p>
            <a:pPr lvl="0" algn="ctr"/>
            <a:r>
              <a:rPr lang="en-GB" sz="4400" b="1" u="sng" dirty="0" smtClean="0">
                <a:solidFill>
                  <a:schemeClr val="tx1"/>
                </a:solidFill>
                <a:latin typeface="Arial" panose="020B0604020202020204" pitchFamily="34" charset="0"/>
                <a:cs typeface="Arial" panose="020B0604020202020204" pitchFamily="34" charset="0"/>
              </a:rPr>
              <a:t/>
            </a:r>
            <a:br>
              <a:rPr lang="en-GB" sz="4400" b="1" u="sng" dirty="0" smtClean="0">
                <a:solidFill>
                  <a:schemeClr val="tx1"/>
                </a:solidFill>
                <a:latin typeface="Arial" panose="020B0604020202020204" pitchFamily="34" charset="0"/>
                <a:cs typeface="Arial" panose="020B0604020202020204" pitchFamily="34" charset="0"/>
              </a:rPr>
            </a:br>
            <a:r>
              <a:rPr lang="en-GB" sz="4400" b="1" u="sng" dirty="0" smtClean="0">
                <a:solidFill>
                  <a:schemeClr val="tx1"/>
                </a:solidFill>
                <a:latin typeface="Arial" panose="020B0604020202020204" pitchFamily="34" charset="0"/>
                <a:cs typeface="Arial" panose="020B0604020202020204" pitchFamily="34" charset="0"/>
              </a:rPr>
              <a:t>EVALUATION</a:t>
            </a:r>
            <a:r>
              <a:rPr lang="en-GB" b="1" dirty="0">
                <a:latin typeface="Arial" panose="020B0604020202020204" pitchFamily="34" charset="0"/>
                <a:cs typeface="Arial" panose="020B0604020202020204" pitchFamily="34" charset="0"/>
              </a:rPr>
              <a:t/>
            </a:r>
            <a:br>
              <a:rPr lang="en-GB" b="1" dirty="0">
                <a:latin typeface="Arial" panose="020B0604020202020204" pitchFamily="34" charset="0"/>
                <a:cs typeface="Arial" panose="020B0604020202020204" pitchFamily="34" charset="0"/>
              </a:rPr>
            </a:br>
            <a:endParaRPr lang="en-US" dirty="0"/>
          </a:p>
        </p:txBody>
      </p:sp>
      <p:sp>
        <p:nvSpPr>
          <p:cNvPr id="3" name="Content Placeholder 2"/>
          <p:cNvSpPr>
            <a:spLocks noGrp="1"/>
          </p:cNvSpPr>
          <p:nvPr>
            <p:ph idx="1"/>
          </p:nvPr>
        </p:nvSpPr>
        <p:spPr>
          <a:xfrm>
            <a:off x="1154955" y="2603499"/>
            <a:ext cx="9606830" cy="4073071"/>
          </a:xfrm>
        </p:spPr>
        <p:txBody>
          <a:bodyPr>
            <a:normAutofit fontScale="25000" lnSpcReduction="20000"/>
          </a:bodyPr>
          <a:lstStyle/>
          <a:p>
            <a:pPr lvl="0" algn="just">
              <a:lnSpc>
                <a:spcPct val="170000"/>
              </a:lnSpc>
            </a:pPr>
            <a:r>
              <a:rPr lang="en-GB" sz="6400" b="1" u="sng" dirty="0" smtClean="0">
                <a:latin typeface="Arial" panose="020B0604020202020204" pitchFamily="34" charset="0"/>
                <a:cs typeface="Arial" panose="020B0604020202020204" pitchFamily="34" charset="0"/>
              </a:rPr>
              <a:t>1. critical analysis of response of relevant agencies</a:t>
            </a:r>
            <a:endParaRPr lang="en-US" sz="6400" b="1" u="sng" dirty="0">
              <a:latin typeface="Arial" panose="020B0604020202020204" pitchFamily="34" charset="0"/>
              <a:cs typeface="Arial" panose="020B0604020202020204" pitchFamily="34" charset="0"/>
            </a:endParaRPr>
          </a:p>
          <a:p>
            <a:pPr lvl="0" algn="just">
              <a:lnSpc>
                <a:spcPct val="170000"/>
              </a:lnSpc>
            </a:pPr>
            <a:r>
              <a:rPr lang="en-GB" sz="6400" dirty="0">
                <a:latin typeface="Arial" panose="020B0604020202020204" pitchFamily="34" charset="0"/>
                <a:cs typeface="Arial" panose="020B0604020202020204" pitchFamily="34" charset="0"/>
              </a:rPr>
              <a:t>For Sheffield case study, social services have been provided for only one year which also brings the lost of positive changes. But this process can be continued for almost two years so that all the family members will completely changes their behaviour</a:t>
            </a:r>
            <a:r>
              <a:rPr lang="en-GB" sz="6400" dirty="0" smtClean="0">
                <a:latin typeface="Arial" panose="020B0604020202020204" pitchFamily="34" charset="0"/>
                <a:cs typeface="Arial" panose="020B0604020202020204" pitchFamily="34" charset="0"/>
              </a:rPr>
              <a:t>.</a:t>
            </a:r>
          </a:p>
          <a:p>
            <a:pPr lvl="0" algn="just">
              <a:lnSpc>
                <a:spcPct val="170000"/>
              </a:lnSpc>
            </a:pPr>
            <a:r>
              <a:rPr lang="en-GB" sz="6400" dirty="0" smtClean="0">
                <a:latin typeface="Arial" panose="020B0604020202020204" pitchFamily="34" charset="0"/>
                <a:cs typeface="Arial" panose="020B0604020202020204" pitchFamily="34" charset="0"/>
              </a:rPr>
              <a:t> </a:t>
            </a:r>
            <a:r>
              <a:rPr lang="en-GB" sz="6400" b="1" dirty="0" smtClean="0">
                <a:latin typeface="Arial" panose="020B0604020202020204" pitchFamily="34" charset="0"/>
                <a:cs typeface="Arial" panose="020B0604020202020204" pitchFamily="34" charset="0"/>
              </a:rPr>
              <a:t>2. Critical evaluation and recommendation for what can have done differently</a:t>
            </a:r>
          </a:p>
          <a:p>
            <a:pPr lvl="0" algn="just">
              <a:lnSpc>
                <a:spcPct val="170000"/>
              </a:lnSpc>
            </a:pPr>
            <a:r>
              <a:rPr lang="en-GB" sz="6400" dirty="0" smtClean="0">
                <a:latin typeface="Arial" panose="020B0604020202020204" pitchFamily="34" charset="0"/>
                <a:cs typeface="Arial" panose="020B0604020202020204" pitchFamily="34" charset="0"/>
              </a:rPr>
              <a:t>In </a:t>
            </a:r>
            <a:r>
              <a:rPr lang="en-GB" sz="6400" dirty="0">
                <a:latin typeface="Arial" panose="020B0604020202020204" pitchFamily="34" charset="0"/>
                <a:cs typeface="Arial" panose="020B0604020202020204" pitchFamily="34" charset="0"/>
              </a:rPr>
              <a:t>Sheffield case study there is a history of domestic violence which impact the behaviour of every family member. As the health care team have provided services to the family for almost one year, which also seen as changing behaviour of the family members as children started their education and also john has changed his behaviour.  </a:t>
            </a:r>
            <a:endParaRPr lang="en-US" sz="6400" dirty="0">
              <a:latin typeface="Arial" panose="020B0604020202020204" pitchFamily="34" charset="0"/>
              <a:cs typeface="Arial" panose="020B0604020202020204" pitchFamily="34" charset="0"/>
            </a:endParaRPr>
          </a:p>
          <a:p>
            <a:pPr marL="0" indent="0">
              <a:lnSpc>
                <a:spcPct val="170000"/>
              </a:lnSpc>
              <a:buNone/>
            </a:pPr>
            <a:r>
              <a:rPr lang="en-GB" sz="6400" dirty="0">
                <a:latin typeface="Arial" panose="020B0604020202020204" pitchFamily="34" charset="0"/>
                <a:cs typeface="Arial" panose="020B0604020202020204" pitchFamily="34" charset="0"/>
              </a:rPr>
              <a:t> </a:t>
            </a:r>
            <a:endParaRPr lang="en-US" sz="6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4150716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580571"/>
            <a:ext cx="8761413" cy="1100061"/>
          </a:xfrm>
        </p:spPr>
        <p:txBody>
          <a:bodyPr/>
          <a:lstStyle/>
          <a:p>
            <a:pPr lvl="0" algn="ctr"/>
            <a:r>
              <a:rPr lang="en-GB" sz="4400" b="1" dirty="0" smtClean="0">
                <a:solidFill>
                  <a:schemeClr val="tx1"/>
                </a:solidFill>
                <a:latin typeface="Arial" panose="020B0604020202020204" pitchFamily="34" charset="0"/>
                <a:cs typeface="Arial" panose="020B0604020202020204" pitchFamily="34" charset="0"/>
              </a:rPr>
              <a:t/>
            </a:r>
            <a:br>
              <a:rPr lang="en-GB" sz="4400" b="1" dirty="0" smtClean="0">
                <a:solidFill>
                  <a:schemeClr val="tx1"/>
                </a:solidFill>
                <a:latin typeface="Arial" panose="020B0604020202020204" pitchFamily="34" charset="0"/>
                <a:cs typeface="Arial" panose="020B0604020202020204" pitchFamily="34" charset="0"/>
              </a:rPr>
            </a:br>
            <a:r>
              <a:rPr lang="en-GB" sz="4400" b="1" dirty="0" smtClean="0">
                <a:solidFill>
                  <a:schemeClr val="tx1"/>
                </a:solidFill>
                <a:latin typeface="Arial" panose="020B0604020202020204" pitchFamily="34" charset="0"/>
                <a:cs typeface="Arial" panose="020B0604020202020204" pitchFamily="34" charset="0"/>
              </a:rPr>
              <a:t>REFERENCES</a:t>
            </a:r>
            <a:r>
              <a:rPr lang="en-US" sz="4400" b="1" dirty="0">
                <a:latin typeface="Arial" panose="020B0604020202020204" pitchFamily="34" charset="0"/>
                <a:cs typeface="Arial" panose="020B0604020202020204" pitchFamily="34" charset="0"/>
              </a:rPr>
              <a:t/>
            </a:r>
            <a:br>
              <a:rPr lang="en-US" sz="4400" b="1" dirty="0">
                <a:latin typeface="Arial" panose="020B0604020202020204" pitchFamily="34" charset="0"/>
                <a:cs typeface="Arial" panose="020B0604020202020204" pitchFamily="34" charset="0"/>
              </a:rPr>
            </a:br>
            <a:endParaRPr lang="en-US" sz="4400" dirty="0"/>
          </a:p>
        </p:txBody>
      </p:sp>
      <p:sp>
        <p:nvSpPr>
          <p:cNvPr id="3" name="Content Placeholder 2"/>
          <p:cNvSpPr>
            <a:spLocks noGrp="1"/>
          </p:cNvSpPr>
          <p:nvPr>
            <p:ph idx="1"/>
          </p:nvPr>
        </p:nvSpPr>
        <p:spPr/>
        <p:txBody>
          <a:bodyPr>
            <a:normAutofit/>
          </a:bodyPr>
          <a:lstStyle/>
          <a:p>
            <a:r>
              <a:rPr lang="en-GB" b="1" u="sng" dirty="0" smtClean="0">
                <a:latin typeface="Arial" panose="020B0604020202020204" pitchFamily="34" charset="0"/>
                <a:cs typeface="Arial" panose="020B0604020202020204" pitchFamily="34" charset="0"/>
              </a:rPr>
              <a:t>Books </a:t>
            </a:r>
            <a:r>
              <a:rPr lang="en-GB" b="1" u="sng" dirty="0">
                <a:latin typeface="Arial" panose="020B0604020202020204" pitchFamily="34" charset="0"/>
                <a:cs typeface="Arial" panose="020B0604020202020204" pitchFamily="34" charset="0"/>
              </a:rPr>
              <a:t>and </a:t>
            </a:r>
            <a:r>
              <a:rPr lang="en-GB" b="1" u="sng" dirty="0" smtClean="0">
                <a:latin typeface="Arial" panose="020B0604020202020204" pitchFamily="34" charset="0"/>
                <a:cs typeface="Arial" panose="020B0604020202020204" pitchFamily="34" charset="0"/>
              </a:rPr>
              <a:t>journals</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Cometto</a:t>
            </a:r>
            <a:r>
              <a:rPr lang="en-GB" dirty="0">
                <a:latin typeface="Arial" panose="020B0604020202020204" pitchFamily="34" charset="0"/>
                <a:cs typeface="Arial" panose="020B0604020202020204" pitchFamily="34" charset="0"/>
              </a:rPr>
              <a:t>, G., Ford, N., </a:t>
            </a:r>
            <a:r>
              <a:rPr lang="en-GB" dirty="0" err="1">
                <a:latin typeface="Arial" panose="020B0604020202020204" pitchFamily="34" charset="0"/>
                <a:cs typeface="Arial" panose="020B0604020202020204" pitchFamily="34" charset="0"/>
              </a:rPr>
              <a:t>Pfaffman-Zambruni</a:t>
            </a:r>
            <a:r>
              <a:rPr lang="en-GB" dirty="0">
                <a:latin typeface="Arial" panose="020B0604020202020204" pitchFamily="34" charset="0"/>
                <a:cs typeface="Arial" panose="020B0604020202020204" pitchFamily="34" charset="0"/>
              </a:rPr>
              <a:t>, J., </a:t>
            </a:r>
            <a:r>
              <a:rPr lang="en-GB" dirty="0" err="1">
                <a:latin typeface="Arial" panose="020B0604020202020204" pitchFamily="34" charset="0"/>
                <a:cs typeface="Arial" panose="020B0604020202020204" pitchFamily="34" charset="0"/>
              </a:rPr>
              <a:t>Akl</a:t>
            </a:r>
            <a:r>
              <a:rPr lang="en-GB" dirty="0">
                <a:latin typeface="Arial" panose="020B0604020202020204" pitchFamily="34" charset="0"/>
                <a:cs typeface="Arial" panose="020B0604020202020204" pitchFamily="34" charset="0"/>
              </a:rPr>
              <a:t>, E.A., Lehmann, U., </a:t>
            </a:r>
            <a:r>
              <a:rPr lang="en-GB" dirty="0" err="1">
                <a:latin typeface="Arial" panose="020B0604020202020204" pitchFamily="34" charset="0"/>
                <a:cs typeface="Arial" panose="020B0604020202020204" pitchFamily="34" charset="0"/>
              </a:rPr>
              <a:t>McPake</a:t>
            </a:r>
            <a:r>
              <a:rPr lang="en-GB" dirty="0">
                <a:latin typeface="Arial" panose="020B0604020202020204" pitchFamily="34" charset="0"/>
                <a:cs typeface="Arial" panose="020B0604020202020204" pitchFamily="34" charset="0"/>
              </a:rPr>
              <a:t>, B., Ballard, M., </a:t>
            </a:r>
            <a:r>
              <a:rPr lang="en-GB" dirty="0" err="1">
                <a:latin typeface="Arial" panose="020B0604020202020204" pitchFamily="34" charset="0"/>
                <a:cs typeface="Arial" panose="020B0604020202020204" pitchFamily="34" charset="0"/>
              </a:rPr>
              <a:t>Kok</a:t>
            </a:r>
            <a:r>
              <a:rPr lang="en-GB" dirty="0">
                <a:latin typeface="Arial" panose="020B0604020202020204" pitchFamily="34" charset="0"/>
                <a:cs typeface="Arial" panose="020B0604020202020204" pitchFamily="34" charset="0"/>
              </a:rPr>
              <a:t>, M., </a:t>
            </a:r>
            <a:r>
              <a:rPr lang="en-GB" dirty="0" err="1">
                <a:latin typeface="Arial" panose="020B0604020202020204" pitchFamily="34" charset="0"/>
                <a:cs typeface="Arial" panose="020B0604020202020204" pitchFamily="34" charset="0"/>
              </a:rPr>
              <a:t>Najafizada</a:t>
            </a:r>
            <a:r>
              <a:rPr lang="en-GB" dirty="0">
                <a:latin typeface="Arial" panose="020B0604020202020204" pitchFamily="34" charset="0"/>
                <a:cs typeface="Arial" panose="020B0604020202020204" pitchFamily="34" charset="0"/>
              </a:rPr>
              <a:t>, M., </a:t>
            </a:r>
            <a:r>
              <a:rPr lang="en-GB" dirty="0" err="1">
                <a:latin typeface="Arial" panose="020B0604020202020204" pitchFamily="34" charset="0"/>
                <a:cs typeface="Arial" panose="020B0604020202020204" pitchFamily="34" charset="0"/>
              </a:rPr>
              <a:t>Olaniran</a:t>
            </a:r>
            <a:r>
              <a:rPr lang="en-GB" dirty="0">
                <a:latin typeface="Arial" panose="020B0604020202020204" pitchFamily="34" charset="0"/>
                <a:cs typeface="Arial" panose="020B0604020202020204" pitchFamily="34" charset="0"/>
              </a:rPr>
              <a:t>, A. and </a:t>
            </a:r>
            <a:r>
              <a:rPr lang="en-GB" dirty="0" err="1">
                <a:latin typeface="Arial" panose="020B0604020202020204" pitchFamily="34" charset="0"/>
                <a:cs typeface="Arial" panose="020B0604020202020204" pitchFamily="34" charset="0"/>
              </a:rPr>
              <a:t>Ajuebor</a:t>
            </a:r>
            <a:r>
              <a:rPr lang="en-GB" dirty="0">
                <a:latin typeface="Arial" panose="020B0604020202020204" pitchFamily="34" charset="0"/>
                <a:cs typeface="Arial" panose="020B0604020202020204" pitchFamily="34" charset="0"/>
              </a:rPr>
              <a:t>, O., 2018. Health policy and system support to optimise community health worker programmes: an abridged WHO guideline. </a:t>
            </a:r>
            <a:r>
              <a:rPr lang="en-US" dirty="0">
                <a:latin typeface="Arial" panose="020B0604020202020204" pitchFamily="34" charset="0"/>
                <a:cs typeface="Arial" panose="020B0604020202020204" pitchFamily="34" charset="0"/>
              </a:rPr>
              <a:t>The Lancet Global Health, 6(12), pp.e1397-e1404.</a:t>
            </a:r>
          </a:p>
          <a:p>
            <a:r>
              <a:rPr lang="en-GB" dirty="0">
                <a:latin typeface="Arial" panose="020B0604020202020204" pitchFamily="34" charset="0"/>
                <a:cs typeface="Arial" panose="020B0604020202020204" pitchFamily="34" charset="0"/>
              </a:rPr>
              <a:t>Maguire, D., Evans, H., </a:t>
            </a:r>
            <a:r>
              <a:rPr lang="en-GB" dirty="0" err="1">
                <a:latin typeface="Arial" panose="020B0604020202020204" pitchFamily="34" charset="0"/>
                <a:cs typeface="Arial" panose="020B0604020202020204" pitchFamily="34" charset="0"/>
              </a:rPr>
              <a:t>Honeyman</a:t>
            </a:r>
            <a:r>
              <a:rPr lang="en-GB" dirty="0">
                <a:latin typeface="Arial" panose="020B0604020202020204" pitchFamily="34" charset="0"/>
                <a:cs typeface="Arial" panose="020B0604020202020204" pitchFamily="34" charset="0"/>
              </a:rPr>
              <a:t>, M. and </a:t>
            </a:r>
            <a:r>
              <a:rPr lang="en-GB" dirty="0" err="1">
                <a:latin typeface="Arial" panose="020B0604020202020204" pitchFamily="34" charset="0"/>
                <a:cs typeface="Arial" panose="020B0604020202020204" pitchFamily="34" charset="0"/>
              </a:rPr>
              <a:t>Omojomolo</a:t>
            </a:r>
            <a:r>
              <a:rPr lang="en-GB" dirty="0">
                <a:latin typeface="Arial" panose="020B0604020202020204" pitchFamily="34" charset="0"/>
                <a:cs typeface="Arial" panose="020B0604020202020204" pitchFamily="34" charset="0"/>
              </a:rPr>
              <a:t>, D., 2018. </a:t>
            </a:r>
            <a:r>
              <a:rPr lang="en-US" dirty="0">
                <a:latin typeface="Arial" panose="020B0604020202020204" pitchFamily="34" charset="0"/>
                <a:cs typeface="Arial" panose="020B0604020202020204" pitchFamily="34" charset="0"/>
              </a:rPr>
              <a:t>Digital change in health and social care. King's Fund.</a:t>
            </a:r>
          </a:p>
          <a:p>
            <a:r>
              <a:rPr lang="en-GB" dirty="0">
                <a:latin typeface="Arial" panose="020B0604020202020204" pitchFamily="34" charset="0"/>
                <a:cs typeface="Arial" panose="020B0604020202020204" pitchFamily="34" charset="0"/>
              </a:rPr>
              <a:t>Pollock, A.M., Clements, L. and Harding-Edgar, L., 2020. Covid-19: why we need a national health and social care service. </a:t>
            </a:r>
            <a:r>
              <a:rPr lang="en-US" dirty="0" err="1">
                <a:latin typeface="Arial" panose="020B0604020202020204" pitchFamily="34" charset="0"/>
                <a:cs typeface="Arial" panose="020B0604020202020204" pitchFamily="34" charset="0"/>
              </a:rPr>
              <a:t>Bmj</a:t>
            </a:r>
            <a:r>
              <a:rPr lang="en-US" dirty="0">
                <a:latin typeface="Arial" panose="020B0604020202020204" pitchFamily="34" charset="0"/>
                <a:cs typeface="Arial" panose="020B0604020202020204" pitchFamily="34" charset="0"/>
              </a:rPr>
              <a:t>, 369</a:t>
            </a:r>
            <a:r>
              <a:rPr lang="en-US" dirty="0" smtClean="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9915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551543" y="798287"/>
            <a:ext cx="10900228" cy="5457370"/>
          </a:xfrm>
          <a:prstGeom prst="rect">
            <a:avLst/>
          </a:prstGeom>
        </p:spPr>
      </p:pic>
    </p:spTree>
    <p:extLst>
      <p:ext uri="{BB962C8B-B14F-4D97-AF65-F5344CB8AC3E}">
        <p14:creationId xmlns:p14="http://schemas.microsoft.com/office/powerpoint/2010/main" val="34106862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35</TotalTime>
  <Words>1006</Words>
  <Application>Microsoft Office PowerPoint</Application>
  <PresentationFormat>Widescreen</PresentationFormat>
  <Paragraphs>60</Paragraphs>
  <Slides>8</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Ion Boardroom</vt:lpstr>
      <vt:lpstr>   Assessment Component 1 Presentation    student Name:  Sohair Bashir student No:       2009250  Moudel : Childern, Young People and Family  modul code : BMJP5004-LON Lecture Name: Bianca Sanfilippo  </vt:lpstr>
      <vt:lpstr>INTRODUCTION</vt:lpstr>
      <vt:lpstr> CASE STUDY: </vt:lpstr>
      <vt:lpstr> ANALYSIS </vt:lpstr>
      <vt:lpstr>PowerPoint Presentation</vt:lpstr>
      <vt:lpstr> EVALUATION </vt:lpstr>
      <vt:lpstr> REFERENCES </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AND SUPPORTING PAPER</dc:title>
  <dc:creator>user</dc:creator>
  <cp:lastModifiedBy>SW480112</cp:lastModifiedBy>
  <cp:revision>8</cp:revision>
  <dcterms:created xsi:type="dcterms:W3CDTF">2022-04-07T11:54:39Z</dcterms:created>
  <dcterms:modified xsi:type="dcterms:W3CDTF">2022-04-08T12:46:57Z</dcterms:modified>
</cp:coreProperties>
</file>