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1.xml" ContentType="application/vnd.openxmlformats-officedocument.presentationml.comments+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omments/comment2.xml" ContentType="application/vnd.openxmlformats-officedocument.presentationml.comments+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6" r:id="rId1"/>
  </p:sldMasterIdLst>
  <p:notesMasterIdLst>
    <p:notesMasterId r:id="rId39"/>
  </p:notesMasterIdLst>
  <p:handoutMasterIdLst>
    <p:handoutMasterId r:id="rId40"/>
  </p:handoutMasterIdLst>
  <p:sldIdLst>
    <p:sldId id="263" r:id="rId2"/>
    <p:sldId id="322" r:id="rId3"/>
    <p:sldId id="317" r:id="rId4"/>
    <p:sldId id="287" r:id="rId5"/>
    <p:sldId id="288" r:id="rId6"/>
    <p:sldId id="289" r:id="rId7"/>
    <p:sldId id="290" r:id="rId8"/>
    <p:sldId id="291" r:id="rId9"/>
    <p:sldId id="268" r:id="rId10"/>
    <p:sldId id="292" r:id="rId11"/>
    <p:sldId id="293" r:id="rId12"/>
    <p:sldId id="285" r:id="rId13"/>
    <p:sldId id="286" r:id="rId14"/>
    <p:sldId id="294" r:id="rId15"/>
    <p:sldId id="295" r:id="rId16"/>
    <p:sldId id="296" r:id="rId17"/>
    <p:sldId id="297" r:id="rId18"/>
    <p:sldId id="298" r:id="rId19"/>
    <p:sldId id="299" r:id="rId20"/>
    <p:sldId id="302" r:id="rId21"/>
    <p:sldId id="301" r:id="rId22"/>
    <p:sldId id="319" r:id="rId23"/>
    <p:sldId id="304" r:id="rId24"/>
    <p:sldId id="303" r:id="rId25"/>
    <p:sldId id="305" r:id="rId26"/>
    <p:sldId id="306" r:id="rId27"/>
    <p:sldId id="307" r:id="rId28"/>
    <p:sldId id="308" r:id="rId29"/>
    <p:sldId id="309" r:id="rId30"/>
    <p:sldId id="310" r:id="rId31"/>
    <p:sldId id="311" r:id="rId32"/>
    <p:sldId id="312" r:id="rId33"/>
    <p:sldId id="313" r:id="rId34"/>
    <p:sldId id="314" r:id="rId35"/>
    <p:sldId id="315" r:id="rId36"/>
    <p:sldId id="321" r:id="rId37"/>
    <p:sldId id="320"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jPXYfz3gWBszAjVNvshNZQ==" hashData="qeWcK8Joh+hKeYaRvNj76M7MDaulm2k/sz/ascv5YYO8j3JEyY5rGf/KE+80fNMuKP8Xz3fAnpytVC3mfnnrDQ=="/>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mith Rachel" initials="SR" lastIdx="4" clrIdx="0">
    <p:extLst>
      <p:ext uri="{19B8F6BF-5375-455C-9EA6-DF929625EA0E}">
        <p15:presenceInfo xmlns:p15="http://schemas.microsoft.com/office/powerpoint/2012/main" userId="S-1-5-21-2290646128-2347037110-625282823-1049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332" autoAdjust="0"/>
    <p:restoredTop sz="67415" autoAdjust="0"/>
  </p:normalViewPr>
  <p:slideViewPr>
    <p:cSldViewPr snapToGrid="0">
      <p:cViewPr varScale="1">
        <p:scale>
          <a:sx n="58" d="100"/>
          <a:sy n="58" d="100"/>
        </p:scale>
        <p:origin x="1219" y="48"/>
      </p:cViewPr>
      <p:guideLst/>
    </p:cSldViewPr>
  </p:slideViewPr>
  <p:notesTextViewPr>
    <p:cViewPr>
      <p:scale>
        <a:sx n="1" d="1"/>
        <a:sy n="1" d="1"/>
      </p:scale>
      <p:origin x="0" y="0"/>
    </p:cViewPr>
  </p:notesTextViewPr>
  <p:sorterViewPr>
    <p:cViewPr>
      <p:scale>
        <a:sx n="100" d="100"/>
        <a:sy n="100" d="100"/>
      </p:scale>
      <p:origin x="0" y="-15366"/>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9-03-01T14:00:07.281" idx="1">
    <p:pos x="10" y="10"/>
    <p:text>Every case is different and must be dealt with accordingly</p:text>
    <p:extLst>
      <p:ext uri="{C676402C-5697-4E1C-873F-D02D1690AC5C}">
        <p15:threadingInfo xmlns:p15="http://schemas.microsoft.com/office/powerpoint/2012/main" timeZoneBias="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19-03-01T14:03:55.769" idx="2">
    <p:pos x="4893" y="941"/>
    <p:text>This is the decision of the police officer - not Dr or Nurse or any other person</p:text>
    <p:extLst>
      <p:ext uri="{C676402C-5697-4E1C-873F-D02D1690AC5C}">
        <p15:threadingInfo xmlns:p15="http://schemas.microsoft.com/office/powerpoint/2012/main" timeZoneBias="0"/>
      </p:ext>
    </p:extLst>
  </p:cm>
  <p:cm authorId="1" dt="2019-03-01T14:05:29.911" idx="3">
    <p:pos x="1071" y="3363"/>
    <p:text>A police station is classed as a place of safety only to be used as a last resort. Persons can be removed from station/ hospital to be fully assessed at a mental health facility</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08D466-9C26-47F1-A3CD-8822B9F618AE}" type="doc">
      <dgm:prSet loTypeId="urn:microsoft.com/office/officeart/2005/8/layout/process5" loCatId="process" qsTypeId="urn:microsoft.com/office/officeart/2005/8/quickstyle/simple1" qsCatId="simple" csTypeId="urn:microsoft.com/office/officeart/2005/8/colors/accent2_5" csCatId="accent2" phldr="1"/>
      <dgm:spPr/>
    </dgm:pt>
    <dgm:pt modelId="{D70381A3-E256-4228-A274-CAEC918384EE}">
      <dgm:prSet phldrT="[Text]"/>
      <dgm:spPr/>
      <dgm:t>
        <a:bodyPr/>
        <a:lstStyle/>
        <a:p>
          <a:pPr>
            <a:buClrTx/>
            <a:buSzTx/>
            <a:buNone/>
          </a:pPr>
          <a:r>
            <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Victims, Witnesses and suspects</a:t>
          </a:r>
          <a:endParaRPr lang="en-GB" dirty="0">
            <a:solidFill>
              <a:schemeClr val="tx1"/>
            </a:solidFill>
          </a:endParaRPr>
        </a:p>
      </dgm:t>
    </dgm:pt>
    <dgm:pt modelId="{3DFB0E39-B35A-4558-82E3-5F0E6ECBAB9A}" type="parTrans" cxnId="{A9A0EE0B-0944-46A2-8A83-287B23B88F14}">
      <dgm:prSet/>
      <dgm:spPr/>
      <dgm:t>
        <a:bodyPr/>
        <a:lstStyle/>
        <a:p>
          <a:endParaRPr lang="en-GB"/>
        </a:p>
      </dgm:t>
    </dgm:pt>
    <dgm:pt modelId="{3FC4FE30-569F-452E-AFA9-DDB9C3749053}" type="sibTrans" cxnId="{A9A0EE0B-0944-46A2-8A83-287B23B88F14}">
      <dgm:prSet/>
      <dgm:spPr/>
      <dgm:t>
        <a:bodyPr/>
        <a:lstStyle/>
        <a:p>
          <a:endParaRPr lang="en-GB"/>
        </a:p>
      </dgm:t>
    </dgm:pt>
    <dgm:pt modelId="{319AE330-5A7C-4E31-95D7-23FB1D41FF80}">
      <dgm:prSet/>
      <dgm:spPr/>
      <dgm:t>
        <a:bodyPr/>
        <a:lstStyle/>
        <a:p>
          <a:r>
            <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Those receiving care in the community</a:t>
          </a:r>
        </a:p>
      </dgm:t>
    </dgm:pt>
    <dgm:pt modelId="{1F6EE35E-0891-412D-A9F8-C1C9B78C9512}" type="parTrans" cxnId="{2D67279C-D51D-40F5-8CFD-06C20F7C9546}">
      <dgm:prSet/>
      <dgm:spPr/>
      <dgm:t>
        <a:bodyPr/>
        <a:lstStyle/>
        <a:p>
          <a:endParaRPr lang="en-GB"/>
        </a:p>
      </dgm:t>
    </dgm:pt>
    <dgm:pt modelId="{B45077F1-7A17-415F-93D0-70936FB15B07}" type="sibTrans" cxnId="{2D67279C-D51D-40F5-8CFD-06C20F7C9546}">
      <dgm:prSet/>
      <dgm:spPr/>
      <dgm:t>
        <a:bodyPr/>
        <a:lstStyle/>
        <a:p>
          <a:endParaRPr lang="en-GB"/>
        </a:p>
      </dgm:t>
    </dgm:pt>
    <dgm:pt modelId="{5DFBFCB6-94C1-4BFC-B650-AF7C05EA6161}">
      <dgm:prSet/>
      <dgm:spPr/>
      <dgm:t>
        <a:bodyPr/>
        <a:lstStyle/>
        <a:p>
          <a:r>
            <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Patients missing or AWOL from Mental Health Unit</a:t>
          </a:r>
        </a:p>
      </dgm:t>
    </dgm:pt>
    <dgm:pt modelId="{43358C67-5EE8-46A8-A920-7984B21C7333}" type="parTrans" cxnId="{3AABB402-AE36-4216-9C66-EA1CCD43ED3C}">
      <dgm:prSet/>
      <dgm:spPr/>
      <dgm:t>
        <a:bodyPr/>
        <a:lstStyle/>
        <a:p>
          <a:endParaRPr lang="en-GB"/>
        </a:p>
      </dgm:t>
    </dgm:pt>
    <dgm:pt modelId="{759517AA-717B-4D50-BE13-3CCFD16BBFAC}" type="sibTrans" cxnId="{3AABB402-AE36-4216-9C66-EA1CCD43ED3C}">
      <dgm:prSet/>
      <dgm:spPr/>
      <dgm:t>
        <a:bodyPr/>
        <a:lstStyle/>
        <a:p>
          <a:endParaRPr lang="en-GB"/>
        </a:p>
      </dgm:t>
    </dgm:pt>
    <dgm:pt modelId="{A5549F37-36A8-420C-8EE0-06F0FDFB676F}">
      <dgm:prSet/>
      <dgm:spPr/>
      <dgm:t>
        <a:bodyPr/>
        <a:lstStyle/>
        <a:p>
          <a:r>
            <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Those found in a public place/suffering mental illness S136</a:t>
          </a:r>
        </a:p>
      </dgm:t>
    </dgm:pt>
    <dgm:pt modelId="{D914573B-BB44-4D47-9068-C24C08CE4105}" type="parTrans" cxnId="{5C2D6975-EC73-4495-9DE1-24E852E3DA99}">
      <dgm:prSet/>
      <dgm:spPr/>
      <dgm:t>
        <a:bodyPr/>
        <a:lstStyle/>
        <a:p>
          <a:endParaRPr lang="en-GB"/>
        </a:p>
      </dgm:t>
    </dgm:pt>
    <dgm:pt modelId="{61BC488F-0B13-4C94-B1F3-E7A8C26B46CD}" type="sibTrans" cxnId="{5C2D6975-EC73-4495-9DE1-24E852E3DA99}">
      <dgm:prSet/>
      <dgm:spPr/>
      <dgm:t>
        <a:bodyPr/>
        <a:lstStyle/>
        <a:p>
          <a:endParaRPr lang="en-GB"/>
        </a:p>
      </dgm:t>
    </dgm:pt>
    <dgm:pt modelId="{858E84E2-D691-4F2B-B361-2B2EA1397519}">
      <dgm:prSet/>
      <dgm:spPr/>
      <dgm:t>
        <a:bodyPr/>
        <a:lstStyle/>
        <a:p>
          <a:r>
            <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Those in private premises/suffering mental disorder S135</a:t>
          </a:r>
        </a:p>
      </dgm:t>
    </dgm:pt>
    <dgm:pt modelId="{8DA066E0-F028-431B-8081-45A88B618C03}" type="parTrans" cxnId="{C404A8C8-5D17-4CFC-9A05-46C10D634293}">
      <dgm:prSet/>
      <dgm:spPr/>
      <dgm:t>
        <a:bodyPr/>
        <a:lstStyle/>
        <a:p>
          <a:endParaRPr lang="en-GB"/>
        </a:p>
      </dgm:t>
    </dgm:pt>
    <dgm:pt modelId="{FF2913A5-2CE0-4E5D-8C66-C67916291022}" type="sibTrans" cxnId="{C404A8C8-5D17-4CFC-9A05-46C10D634293}">
      <dgm:prSet/>
      <dgm:spPr/>
      <dgm:t>
        <a:bodyPr/>
        <a:lstStyle/>
        <a:p>
          <a:endParaRPr lang="en-GB"/>
        </a:p>
      </dgm:t>
    </dgm:pt>
    <dgm:pt modelId="{3351A27C-1F3A-4360-B1C0-F0ADB000640B}">
      <dgm:prSet/>
      <dgm:spPr/>
      <dgm:t>
        <a:bodyPr/>
        <a:lstStyle/>
        <a:p>
          <a:r>
            <a:rPr lang="en-GB" altLang="en-US" b="1" dirty="0">
              <a:solidFill>
                <a:schemeClr val="tx1"/>
              </a:solidFill>
              <a:latin typeface="Calibri"/>
              <a:cs typeface="Arial" panose="020B0604020202020204" pitchFamily="34" charset="0"/>
            </a:rPr>
            <a:t>Offenders suffering with mental illness</a:t>
          </a:r>
          <a:endPar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endParaRPr>
        </a:p>
      </dgm:t>
    </dgm:pt>
    <dgm:pt modelId="{6642E829-F388-4BB5-A7AC-37CD21F51D4F}" type="parTrans" cxnId="{0E0C55E2-2F38-4530-9621-7221F17A247C}">
      <dgm:prSet/>
      <dgm:spPr/>
      <dgm:t>
        <a:bodyPr/>
        <a:lstStyle/>
        <a:p>
          <a:endParaRPr lang="en-GB"/>
        </a:p>
      </dgm:t>
    </dgm:pt>
    <dgm:pt modelId="{DA0AE871-2AD9-4E42-8933-7B2B85657959}" type="sibTrans" cxnId="{0E0C55E2-2F38-4530-9621-7221F17A247C}">
      <dgm:prSet/>
      <dgm:spPr/>
      <dgm:t>
        <a:bodyPr/>
        <a:lstStyle/>
        <a:p>
          <a:endParaRPr lang="en-GB"/>
        </a:p>
      </dgm:t>
    </dgm:pt>
    <dgm:pt modelId="{1B9BFBAB-E401-408C-8754-061A067B4980}">
      <dgm:prSet/>
      <dgm:spPr/>
      <dgm:t>
        <a:bodyPr/>
        <a:lstStyle/>
        <a:p>
          <a:r>
            <a:rPr kumimoji="0" lang="en-GB" altLang="en-US" b="1" i="0" u="none" strike="noStrike" cap="none" spc="0" normalizeH="0" baseline="0" noProof="0">
              <a:ln/>
              <a:solidFill>
                <a:schemeClr val="tx1"/>
              </a:solidFill>
              <a:effectLst/>
              <a:uLnTx/>
              <a:uFillTx/>
              <a:latin typeface="Calibri"/>
              <a:ea typeface="ＭＳ Ｐゴシック" panose="020B0600070205080204" pitchFamily="34" charset="-128"/>
              <a:cs typeface="Arial" panose="020B0604020202020204" pitchFamily="34" charset="0"/>
            </a:rPr>
            <a:t>Attempt Suicide</a:t>
          </a:r>
          <a:endPar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endParaRPr>
        </a:p>
      </dgm:t>
    </dgm:pt>
    <dgm:pt modelId="{7DB6ECED-21C8-49D6-9AF2-C628A80CA5DB}" type="parTrans" cxnId="{C8F0A5FE-79C9-4FCA-83F8-F7D5AAA0E2EC}">
      <dgm:prSet/>
      <dgm:spPr/>
      <dgm:t>
        <a:bodyPr/>
        <a:lstStyle/>
        <a:p>
          <a:endParaRPr lang="en-GB"/>
        </a:p>
      </dgm:t>
    </dgm:pt>
    <dgm:pt modelId="{F9419C81-725A-412F-A00A-C1563A53AC54}" type="sibTrans" cxnId="{C8F0A5FE-79C9-4FCA-83F8-F7D5AAA0E2EC}">
      <dgm:prSet/>
      <dgm:spPr/>
      <dgm:t>
        <a:bodyPr/>
        <a:lstStyle/>
        <a:p>
          <a:endParaRPr lang="en-GB"/>
        </a:p>
      </dgm:t>
    </dgm:pt>
    <dgm:pt modelId="{6F483496-3543-41A5-9E1F-7458803570B7}">
      <dgm:prSet/>
      <dgm:spPr/>
      <dgm:t>
        <a:bodyPr/>
        <a:lstStyle/>
        <a:p>
          <a:r>
            <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Persons walking in front of vehicles</a:t>
          </a:r>
        </a:p>
      </dgm:t>
    </dgm:pt>
    <dgm:pt modelId="{D8BA5B2B-B566-4CDA-88B4-A2E65A8A2FDF}" type="parTrans" cxnId="{E41A1A6F-F8B6-4590-9DD7-C58747A4D981}">
      <dgm:prSet/>
      <dgm:spPr/>
      <dgm:t>
        <a:bodyPr/>
        <a:lstStyle/>
        <a:p>
          <a:endParaRPr lang="en-GB"/>
        </a:p>
      </dgm:t>
    </dgm:pt>
    <dgm:pt modelId="{882225A7-A352-4766-A7D3-A9810815A5B1}" type="sibTrans" cxnId="{E41A1A6F-F8B6-4590-9DD7-C58747A4D981}">
      <dgm:prSet/>
      <dgm:spPr/>
      <dgm:t>
        <a:bodyPr/>
        <a:lstStyle/>
        <a:p>
          <a:endParaRPr lang="en-GB"/>
        </a:p>
      </dgm:t>
    </dgm:pt>
    <dgm:pt modelId="{F19A84C9-F683-4C02-8441-B4FCA19CD37E}">
      <dgm:prSet/>
      <dgm:spPr/>
      <dgm:t>
        <a:bodyPr/>
        <a:lstStyle/>
        <a:p>
          <a:r>
            <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Threatening behaviour in street or disputes</a:t>
          </a:r>
        </a:p>
      </dgm:t>
    </dgm:pt>
    <dgm:pt modelId="{046A8872-4B98-4A24-8087-B2A5D998D8F5}" type="parTrans" cxnId="{13EEC8E0-A76E-4760-847F-8ED9BD3BB82C}">
      <dgm:prSet/>
      <dgm:spPr/>
      <dgm:t>
        <a:bodyPr/>
        <a:lstStyle/>
        <a:p>
          <a:endParaRPr lang="en-GB"/>
        </a:p>
      </dgm:t>
    </dgm:pt>
    <dgm:pt modelId="{AE057779-6029-4EF5-A5A6-B469431C5313}" type="sibTrans" cxnId="{13EEC8E0-A76E-4760-847F-8ED9BD3BB82C}">
      <dgm:prSet/>
      <dgm:spPr/>
      <dgm:t>
        <a:bodyPr/>
        <a:lstStyle/>
        <a:p>
          <a:endParaRPr lang="en-GB"/>
        </a:p>
      </dgm:t>
    </dgm:pt>
    <dgm:pt modelId="{384D28AA-5845-49DA-BEE0-E21969F25A02}" type="pres">
      <dgm:prSet presAssocID="{9008D466-9C26-47F1-A3CD-8822B9F618AE}" presName="diagram" presStyleCnt="0">
        <dgm:presLayoutVars>
          <dgm:dir/>
          <dgm:resizeHandles val="exact"/>
        </dgm:presLayoutVars>
      </dgm:prSet>
      <dgm:spPr/>
    </dgm:pt>
    <dgm:pt modelId="{95D00265-F3CC-4B59-85E9-B618D8B1BD73}" type="pres">
      <dgm:prSet presAssocID="{D70381A3-E256-4228-A274-CAEC918384EE}" presName="node" presStyleLbl="node1" presStyleIdx="0" presStyleCnt="9">
        <dgm:presLayoutVars>
          <dgm:bulletEnabled val="1"/>
        </dgm:presLayoutVars>
      </dgm:prSet>
      <dgm:spPr/>
    </dgm:pt>
    <dgm:pt modelId="{1934487A-23BB-4CBE-A8D7-C5A19A5381BD}" type="pres">
      <dgm:prSet presAssocID="{3FC4FE30-569F-452E-AFA9-DDB9C3749053}" presName="sibTrans" presStyleLbl="sibTrans2D1" presStyleIdx="0" presStyleCnt="8"/>
      <dgm:spPr/>
    </dgm:pt>
    <dgm:pt modelId="{DF644944-1252-47D9-8A97-10C8B42F7262}" type="pres">
      <dgm:prSet presAssocID="{3FC4FE30-569F-452E-AFA9-DDB9C3749053}" presName="connectorText" presStyleLbl="sibTrans2D1" presStyleIdx="0" presStyleCnt="8"/>
      <dgm:spPr/>
    </dgm:pt>
    <dgm:pt modelId="{8E115512-5A08-452C-B29E-2293C4D3D4AE}" type="pres">
      <dgm:prSet presAssocID="{319AE330-5A7C-4E31-95D7-23FB1D41FF80}" presName="node" presStyleLbl="node1" presStyleIdx="1" presStyleCnt="9">
        <dgm:presLayoutVars>
          <dgm:bulletEnabled val="1"/>
        </dgm:presLayoutVars>
      </dgm:prSet>
      <dgm:spPr/>
    </dgm:pt>
    <dgm:pt modelId="{03D742AA-D44C-4EE5-808A-1932B868E3DB}" type="pres">
      <dgm:prSet presAssocID="{B45077F1-7A17-415F-93D0-70936FB15B07}" presName="sibTrans" presStyleLbl="sibTrans2D1" presStyleIdx="1" presStyleCnt="8"/>
      <dgm:spPr/>
    </dgm:pt>
    <dgm:pt modelId="{31AF87C6-3B34-49A2-8608-ADEA764B4BB0}" type="pres">
      <dgm:prSet presAssocID="{B45077F1-7A17-415F-93D0-70936FB15B07}" presName="connectorText" presStyleLbl="sibTrans2D1" presStyleIdx="1" presStyleCnt="8"/>
      <dgm:spPr/>
    </dgm:pt>
    <dgm:pt modelId="{B87F8776-76BB-4E81-8B3F-6FA7343B18EA}" type="pres">
      <dgm:prSet presAssocID="{5DFBFCB6-94C1-4BFC-B650-AF7C05EA6161}" presName="node" presStyleLbl="node1" presStyleIdx="2" presStyleCnt="9">
        <dgm:presLayoutVars>
          <dgm:bulletEnabled val="1"/>
        </dgm:presLayoutVars>
      </dgm:prSet>
      <dgm:spPr/>
    </dgm:pt>
    <dgm:pt modelId="{B3ABFFAB-7DDD-42E2-A5E6-2F99E3CD82E3}" type="pres">
      <dgm:prSet presAssocID="{759517AA-717B-4D50-BE13-3CCFD16BBFAC}" presName="sibTrans" presStyleLbl="sibTrans2D1" presStyleIdx="2" presStyleCnt="8"/>
      <dgm:spPr/>
    </dgm:pt>
    <dgm:pt modelId="{405364CC-8560-4E89-A5FC-9D048F7069AE}" type="pres">
      <dgm:prSet presAssocID="{759517AA-717B-4D50-BE13-3CCFD16BBFAC}" presName="connectorText" presStyleLbl="sibTrans2D1" presStyleIdx="2" presStyleCnt="8"/>
      <dgm:spPr/>
    </dgm:pt>
    <dgm:pt modelId="{E21614A6-A391-4AB1-9B42-11FF02B99D35}" type="pres">
      <dgm:prSet presAssocID="{A5549F37-36A8-420C-8EE0-06F0FDFB676F}" presName="node" presStyleLbl="node1" presStyleIdx="3" presStyleCnt="9">
        <dgm:presLayoutVars>
          <dgm:bulletEnabled val="1"/>
        </dgm:presLayoutVars>
      </dgm:prSet>
      <dgm:spPr/>
    </dgm:pt>
    <dgm:pt modelId="{6E7DC0C6-DBE5-40D4-8EF4-4285D66F2223}" type="pres">
      <dgm:prSet presAssocID="{61BC488F-0B13-4C94-B1F3-E7A8C26B46CD}" presName="sibTrans" presStyleLbl="sibTrans2D1" presStyleIdx="3" presStyleCnt="8"/>
      <dgm:spPr/>
    </dgm:pt>
    <dgm:pt modelId="{5F702374-9B4A-403A-A8E3-BCCAD47E2FF3}" type="pres">
      <dgm:prSet presAssocID="{61BC488F-0B13-4C94-B1F3-E7A8C26B46CD}" presName="connectorText" presStyleLbl="sibTrans2D1" presStyleIdx="3" presStyleCnt="8"/>
      <dgm:spPr/>
    </dgm:pt>
    <dgm:pt modelId="{B4A8459F-B9A1-4DAB-AA41-63A5A0900B6A}" type="pres">
      <dgm:prSet presAssocID="{858E84E2-D691-4F2B-B361-2B2EA1397519}" presName="node" presStyleLbl="node1" presStyleIdx="4" presStyleCnt="9">
        <dgm:presLayoutVars>
          <dgm:bulletEnabled val="1"/>
        </dgm:presLayoutVars>
      </dgm:prSet>
      <dgm:spPr/>
    </dgm:pt>
    <dgm:pt modelId="{F522AE71-2DEE-4DA7-AA82-76507C038439}" type="pres">
      <dgm:prSet presAssocID="{FF2913A5-2CE0-4E5D-8C66-C67916291022}" presName="sibTrans" presStyleLbl="sibTrans2D1" presStyleIdx="4" presStyleCnt="8"/>
      <dgm:spPr/>
    </dgm:pt>
    <dgm:pt modelId="{461B31A1-1844-4590-8D9D-2A4E3E2DF2E5}" type="pres">
      <dgm:prSet presAssocID="{FF2913A5-2CE0-4E5D-8C66-C67916291022}" presName="connectorText" presStyleLbl="sibTrans2D1" presStyleIdx="4" presStyleCnt="8"/>
      <dgm:spPr/>
    </dgm:pt>
    <dgm:pt modelId="{6400EAF3-2EE2-4B04-8976-7C90912A99B4}" type="pres">
      <dgm:prSet presAssocID="{3351A27C-1F3A-4360-B1C0-F0ADB000640B}" presName="node" presStyleLbl="node1" presStyleIdx="5" presStyleCnt="9">
        <dgm:presLayoutVars>
          <dgm:bulletEnabled val="1"/>
        </dgm:presLayoutVars>
      </dgm:prSet>
      <dgm:spPr/>
    </dgm:pt>
    <dgm:pt modelId="{FE8FC768-FC47-49E8-8597-1E0A20890D93}" type="pres">
      <dgm:prSet presAssocID="{DA0AE871-2AD9-4E42-8933-7B2B85657959}" presName="sibTrans" presStyleLbl="sibTrans2D1" presStyleIdx="5" presStyleCnt="8"/>
      <dgm:spPr/>
    </dgm:pt>
    <dgm:pt modelId="{798E1702-796D-4701-9D62-505719647AD9}" type="pres">
      <dgm:prSet presAssocID="{DA0AE871-2AD9-4E42-8933-7B2B85657959}" presName="connectorText" presStyleLbl="sibTrans2D1" presStyleIdx="5" presStyleCnt="8"/>
      <dgm:spPr/>
    </dgm:pt>
    <dgm:pt modelId="{E34BBA8F-5B5C-4C7F-8F12-45495E5C32F3}" type="pres">
      <dgm:prSet presAssocID="{1B9BFBAB-E401-408C-8754-061A067B4980}" presName="node" presStyleLbl="node1" presStyleIdx="6" presStyleCnt="9">
        <dgm:presLayoutVars>
          <dgm:bulletEnabled val="1"/>
        </dgm:presLayoutVars>
      </dgm:prSet>
      <dgm:spPr/>
    </dgm:pt>
    <dgm:pt modelId="{C0C74CA6-39EA-43D7-8ECB-D73E336F5902}" type="pres">
      <dgm:prSet presAssocID="{F9419C81-725A-412F-A00A-C1563A53AC54}" presName="sibTrans" presStyleLbl="sibTrans2D1" presStyleIdx="6" presStyleCnt="8"/>
      <dgm:spPr/>
    </dgm:pt>
    <dgm:pt modelId="{BD7F43B5-FF13-4B05-A0B2-D87A4A7A2537}" type="pres">
      <dgm:prSet presAssocID="{F9419C81-725A-412F-A00A-C1563A53AC54}" presName="connectorText" presStyleLbl="sibTrans2D1" presStyleIdx="6" presStyleCnt="8"/>
      <dgm:spPr/>
    </dgm:pt>
    <dgm:pt modelId="{D40BDA6C-22A0-43E0-AB7A-70DD677147F4}" type="pres">
      <dgm:prSet presAssocID="{6F483496-3543-41A5-9E1F-7458803570B7}" presName="node" presStyleLbl="node1" presStyleIdx="7" presStyleCnt="9">
        <dgm:presLayoutVars>
          <dgm:bulletEnabled val="1"/>
        </dgm:presLayoutVars>
      </dgm:prSet>
      <dgm:spPr/>
    </dgm:pt>
    <dgm:pt modelId="{DD4CE2BC-56ED-49A7-8A46-8DDE8206AC5C}" type="pres">
      <dgm:prSet presAssocID="{882225A7-A352-4766-A7D3-A9810815A5B1}" presName="sibTrans" presStyleLbl="sibTrans2D1" presStyleIdx="7" presStyleCnt="8"/>
      <dgm:spPr/>
    </dgm:pt>
    <dgm:pt modelId="{C1DC6638-BE24-4E65-867E-7E662CCB49C8}" type="pres">
      <dgm:prSet presAssocID="{882225A7-A352-4766-A7D3-A9810815A5B1}" presName="connectorText" presStyleLbl="sibTrans2D1" presStyleIdx="7" presStyleCnt="8"/>
      <dgm:spPr/>
    </dgm:pt>
    <dgm:pt modelId="{B96CB34A-5D60-4240-919C-7D32BD006121}" type="pres">
      <dgm:prSet presAssocID="{F19A84C9-F683-4C02-8441-B4FCA19CD37E}" presName="node" presStyleLbl="node1" presStyleIdx="8" presStyleCnt="9">
        <dgm:presLayoutVars>
          <dgm:bulletEnabled val="1"/>
        </dgm:presLayoutVars>
      </dgm:prSet>
      <dgm:spPr/>
    </dgm:pt>
  </dgm:ptLst>
  <dgm:cxnLst>
    <dgm:cxn modelId="{5DE03102-FE75-4121-BFF1-7959962D3EEF}" type="presOf" srcId="{5DFBFCB6-94C1-4BFC-B650-AF7C05EA6161}" destId="{B87F8776-76BB-4E81-8B3F-6FA7343B18EA}" srcOrd="0" destOrd="0" presId="urn:microsoft.com/office/officeart/2005/8/layout/process5"/>
    <dgm:cxn modelId="{3AABB402-AE36-4216-9C66-EA1CCD43ED3C}" srcId="{9008D466-9C26-47F1-A3CD-8822B9F618AE}" destId="{5DFBFCB6-94C1-4BFC-B650-AF7C05EA6161}" srcOrd="2" destOrd="0" parTransId="{43358C67-5EE8-46A8-A920-7984B21C7333}" sibTransId="{759517AA-717B-4D50-BE13-3CCFD16BBFAC}"/>
    <dgm:cxn modelId="{C922A907-AB61-4F94-BB7B-DFA5C8C12BBC}" type="presOf" srcId="{882225A7-A352-4766-A7D3-A9810815A5B1}" destId="{C1DC6638-BE24-4E65-867E-7E662CCB49C8}" srcOrd="1" destOrd="0" presId="urn:microsoft.com/office/officeart/2005/8/layout/process5"/>
    <dgm:cxn modelId="{FC90980A-91AD-4229-A265-48D06ADDFCCB}" type="presOf" srcId="{759517AA-717B-4D50-BE13-3CCFD16BBFAC}" destId="{405364CC-8560-4E89-A5FC-9D048F7069AE}" srcOrd="1" destOrd="0" presId="urn:microsoft.com/office/officeart/2005/8/layout/process5"/>
    <dgm:cxn modelId="{C6F1B10B-7060-4C46-981A-D0F953388C16}" type="presOf" srcId="{B45077F1-7A17-415F-93D0-70936FB15B07}" destId="{31AF87C6-3B34-49A2-8608-ADEA764B4BB0}" srcOrd="1" destOrd="0" presId="urn:microsoft.com/office/officeart/2005/8/layout/process5"/>
    <dgm:cxn modelId="{A9A0EE0B-0944-46A2-8A83-287B23B88F14}" srcId="{9008D466-9C26-47F1-A3CD-8822B9F618AE}" destId="{D70381A3-E256-4228-A274-CAEC918384EE}" srcOrd="0" destOrd="0" parTransId="{3DFB0E39-B35A-4558-82E3-5F0E6ECBAB9A}" sibTransId="{3FC4FE30-569F-452E-AFA9-DDB9C3749053}"/>
    <dgm:cxn modelId="{C77C001F-7843-403D-ABD2-93BC0327471D}" type="presOf" srcId="{FF2913A5-2CE0-4E5D-8C66-C67916291022}" destId="{F522AE71-2DEE-4DA7-AA82-76507C038439}" srcOrd="0" destOrd="0" presId="urn:microsoft.com/office/officeart/2005/8/layout/process5"/>
    <dgm:cxn modelId="{8562AF29-FA04-4FAE-B0C3-AA6373B63208}" type="presOf" srcId="{B45077F1-7A17-415F-93D0-70936FB15B07}" destId="{03D742AA-D44C-4EE5-808A-1932B868E3DB}" srcOrd="0" destOrd="0" presId="urn:microsoft.com/office/officeart/2005/8/layout/process5"/>
    <dgm:cxn modelId="{06E10533-134D-4CEA-A529-1F032BA3C9A0}" type="presOf" srcId="{A5549F37-36A8-420C-8EE0-06F0FDFB676F}" destId="{E21614A6-A391-4AB1-9B42-11FF02B99D35}" srcOrd="0" destOrd="0" presId="urn:microsoft.com/office/officeart/2005/8/layout/process5"/>
    <dgm:cxn modelId="{B8910C5F-CB6A-4800-A2D5-E0FC2BC440A5}" type="presOf" srcId="{9008D466-9C26-47F1-A3CD-8822B9F618AE}" destId="{384D28AA-5845-49DA-BEE0-E21969F25A02}" srcOrd="0" destOrd="0" presId="urn:microsoft.com/office/officeart/2005/8/layout/process5"/>
    <dgm:cxn modelId="{4DCCAC63-C34B-463C-8E6D-0BFD154A5612}" type="presOf" srcId="{3FC4FE30-569F-452E-AFA9-DDB9C3749053}" destId="{DF644944-1252-47D9-8A97-10C8B42F7262}" srcOrd="1" destOrd="0" presId="urn:microsoft.com/office/officeart/2005/8/layout/process5"/>
    <dgm:cxn modelId="{0551E544-0652-4D2C-9D89-314B2EA5B996}" type="presOf" srcId="{DA0AE871-2AD9-4E42-8933-7B2B85657959}" destId="{FE8FC768-FC47-49E8-8597-1E0A20890D93}" srcOrd="0" destOrd="0" presId="urn:microsoft.com/office/officeart/2005/8/layout/process5"/>
    <dgm:cxn modelId="{47F4056D-95DF-4CBC-B2C8-76DA57639CB0}" type="presOf" srcId="{858E84E2-D691-4F2B-B361-2B2EA1397519}" destId="{B4A8459F-B9A1-4DAB-AA41-63A5A0900B6A}" srcOrd="0" destOrd="0" presId="urn:microsoft.com/office/officeart/2005/8/layout/process5"/>
    <dgm:cxn modelId="{E41A1A6F-F8B6-4590-9DD7-C58747A4D981}" srcId="{9008D466-9C26-47F1-A3CD-8822B9F618AE}" destId="{6F483496-3543-41A5-9E1F-7458803570B7}" srcOrd="7" destOrd="0" parTransId="{D8BA5B2B-B566-4CDA-88B4-A2E65A8A2FDF}" sibTransId="{882225A7-A352-4766-A7D3-A9810815A5B1}"/>
    <dgm:cxn modelId="{DF6A3B74-DA7F-4BE4-BDF1-7521808B59A4}" type="presOf" srcId="{D70381A3-E256-4228-A274-CAEC918384EE}" destId="{95D00265-F3CC-4B59-85E9-B618D8B1BD73}" srcOrd="0" destOrd="0" presId="urn:microsoft.com/office/officeart/2005/8/layout/process5"/>
    <dgm:cxn modelId="{5C2D6975-EC73-4495-9DE1-24E852E3DA99}" srcId="{9008D466-9C26-47F1-A3CD-8822B9F618AE}" destId="{A5549F37-36A8-420C-8EE0-06F0FDFB676F}" srcOrd="3" destOrd="0" parTransId="{D914573B-BB44-4D47-9068-C24C08CE4105}" sibTransId="{61BC488F-0B13-4C94-B1F3-E7A8C26B46CD}"/>
    <dgm:cxn modelId="{9CB27178-E202-4D78-A6A5-C08AB4C6F356}" type="presOf" srcId="{F9419C81-725A-412F-A00A-C1563A53AC54}" destId="{C0C74CA6-39EA-43D7-8ECB-D73E336F5902}" srcOrd="0" destOrd="0" presId="urn:microsoft.com/office/officeart/2005/8/layout/process5"/>
    <dgm:cxn modelId="{2C634179-36F5-4D8E-B5F2-6B02C08C8A70}" type="presOf" srcId="{F19A84C9-F683-4C02-8441-B4FCA19CD37E}" destId="{B96CB34A-5D60-4240-919C-7D32BD006121}" srcOrd="0" destOrd="0" presId="urn:microsoft.com/office/officeart/2005/8/layout/process5"/>
    <dgm:cxn modelId="{F615968A-2D19-47ED-97C4-0A188281CAF8}" type="presOf" srcId="{DA0AE871-2AD9-4E42-8933-7B2B85657959}" destId="{798E1702-796D-4701-9D62-505719647AD9}" srcOrd="1" destOrd="0" presId="urn:microsoft.com/office/officeart/2005/8/layout/process5"/>
    <dgm:cxn modelId="{248DA48D-812D-48D8-ACE0-0239562CAC9C}" type="presOf" srcId="{6F483496-3543-41A5-9E1F-7458803570B7}" destId="{D40BDA6C-22A0-43E0-AB7A-70DD677147F4}" srcOrd="0" destOrd="0" presId="urn:microsoft.com/office/officeart/2005/8/layout/process5"/>
    <dgm:cxn modelId="{5FCF1F91-38DB-4763-A975-48423FD07FD8}" type="presOf" srcId="{3351A27C-1F3A-4360-B1C0-F0ADB000640B}" destId="{6400EAF3-2EE2-4B04-8976-7C90912A99B4}" srcOrd="0" destOrd="0" presId="urn:microsoft.com/office/officeart/2005/8/layout/process5"/>
    <dgm:cxn modelId="{2D67279C-D51D-40F5-8CFD-06C20F7C9546}" srcId="{9008D466-9C26-47F1-A3CD-8822B9F618AE}" destId="{319AE330-5A7C-4E31-95D7-23FB1D41FF80}" srcOrd="1" destOrd="0" parTransId="{1F6EE35E-0891-412D-A9F8-C1C9B78C9512}" sibTransId="{B45077F1-7A17-415F-93D0-70936FB15B07}"/>
    <dgm:cxn modelId="{B4EEB49D-142C-4CFD-9DB3-6447AD5D1700}" type="presOf" srcId="{61BC488F-0B13-4C94-B1F3-E7A8C26B46CD}" destId="{5F702374-9B4A-403A-A8E3-BCCAD47E2FF3}" srcOrd="1" destOrd="0" presId="urn:microsoft.com/office/officeart/2005/8/layout/process5"/>
    <dgm:cxn modelId="{B8A8C09F-26CD-49FE-B586-1442ACFCD62D}" type="presOf" srcId="{3FC4FE30-569F-452E-AFA9-DDB9C3749053}" destId="{1934487A-23BB-4CBE-A8D7-C5A19A5381BD}" srcOrd="0" destOrd="0" presId="urn:microsoft.com/office/officeart/2005/8/layout/process5"/>
    <dgm:cxn modelId="{B7BD01A4-CDCF-46B2-A4BA-F149BCFFC2D9}" type="presOf" srcId="{FF2913A5-2CE0-4E5D-8C66-C67916291022}" destId="{461B31A1-1844-4590-8D9D-2A4E3E2DF2E5}" srcOrd="1" destOrd="0" presId="urn:microsoft.com/office/officeart/2005/8/layout/process5"/>
    <dgm:cxn modelId="{79BD78AA-54A3-4AF4-AF19-7C05BB416B85}" type="presOf" srcId="{882225A7-A352-4766-A7D3-A9810815A5B1}" destId="{DD4CE2BC-56ED-49A7-8A46-8DDE8206AC5C}" srcOrd="0" destOrd="0" presId="urn:microsoft.com/office/officeart/2005/8/layout/process5"/>
    <dgm:cxn modelId="{710F2BAC-55CC-4135-91A3-0198C9A110ED}" type="presOf" srcId="{759517AA-717B-4D50-BE13-3CCFD16BBFAC}" destId="{B3ABFFAB-7DDD-42E2-A5E6-2F99E3CD82E3}" srcOrd="0" destOrd="0" presId="urn:microsoft.com/office/officeart/2005/8/layout/process5"/>
    <dgm:cxn modelId="{CEF888B8-E784-496D-A69D-006D8D685F18}" type="presOf" srcId="{61BC488F-0B13-4C94-B1F3-E7A8C26B46CD}" destId="{6E7DC0C6-DBE5-40D4-8EF4-4285D66F2223}" srcOrd="0" destOrd="0" presId="urn:microsoft.com/office/officeart/2005/8/layout/process5"/>
    <dgm:cxn modelId="{C404A8C8-5D17-4CFC-9A05-46C10D634293}" srcId="{9008D466-9C26-47F1-A3CD-8822B9F618AE}" destId="{858E84E2-D691-4F2B-B361-2B2EA1397519}" srcOrd="4" destOrd="0" parTransId="{8DA066E0-F028-431B-8081-45A88B618C03}" sibTransId="{FF2913A5-2CE0-4E5D-8C66-C67916291022}"/>
    <dgm:cxn modelId="{73A713CB-9A03-44E7-9CB1-0BFB8302F948}" type="presOf" srcId="{319AE330-5A7C-4E31-95D7-23FB1D41FF80}" destId="{8E115512-5A08-452C-B29E-2293C4D3D4AE}" srcOrd="0" destOrd="0" presId="urn:microsoft.com/office/officeart/2005/8/layout/process5"/>
    <dgm:cxn modelId="{AF756AD1-E643-4143-BA90-AB4424DD7F6B}" type="presOf" srcId="{F9419C81-725A-412F-A00A-C1563A53AC54}" destId="{BD7F43B5-FF13-4B05-A0B2-D87A4A7A2537}" srcOrd="1" destOrd="0" presId="urn:microsoft.com/office/officeart/2005/8/layout/process5"/>
    <dgm:cxn modelId="{13EEC8E0-A76E-4760-847F-8ED9BD3BB82C}" srcId="{9008D466-9C26-47F1-A3CD-8822B9F618AE}" destId="{F19A84C9-F683-4C02-8441-B4FCA19CD37E}" srcOrd="8" destOrd="0" parTransId="{046A8872-4B98-4A24-8087-B2A5D998D8F5}" sibTransId="{AE057779-6029-4EF5-A5A6-B469431C5313}"/>
    <dgm:cxn modelId="{0E0C55E2-2F38-4530-9621-7221F17A247C}" srcId="{9008D466-9C26-47F1-A3CD-8822B9F618AE}" destId="{3351A27C-1F3A-4360-B1C0-F0ADB000640B}" srcOrd="5" destOrd="0" parTransId="{6642E829-F388-4BB5-A7AC-37CD21F51D4F}" sibTransId="{DA0AE871-2AD9-4E42-8933-7B2B85657959}"/>
    <dgm:cxn modelId="{B31AADFD-EDB0-4F93-858B-8F9E9F3EC0DB}" type="presOf" srcId="{1B9BFBAB-E401-408C-8754-061A067B4980}" destId="{E34BBA8F-5B5C-4C7F-8F12-45495E5C32F3}" srcOrd="0" destOrd="0" presId="urn:microsoft.com/office/officeart/2005/8/layout/process5"/>
    <dgm:cxn modelId="{C8F0A5FE-79C9-4FCA-83F8-F7D5AAA0E2EC}" srcId="{9008D466-9C26-47F1-A3CD-8822B9F618AE}" destId="{1B9BFBAB-E401-408C-8754-061A067B4980}" srcOrd="6" destOrd="0" parTransId="{7DB6ECED-21C8-49D6-9AF2-C628A80CA5DB}" sibTransId="{F9419C81-725A-412F-A00A-C1563A53AC54}"/>
    <dgm:cxn modelId="{321B270C-9EA5-451E-9482-66000F929B67}" type="presParOf" srcId="{384D28AA-5845-49DA-BEE0-E21969F25A02}" destId="{95D00265-F3CC-4B59-85E9-B618D8B1BD73}" srcOrd="0" destOrd="0" presId="urn:microsoft.com/office/officeart/2005/8/layout/process5"/>
    <dgm:cxn modelId="{CB92F225-5AF6-4B44-8DFF-F820E268C309}" type="presParOf" srcId="{384D28AA-5845-49DA-BEE0-E21969F25A02}" destId="{1934487A-23BB-4CBE-A8D7-C5A19A5381BD}" srcOrd="1" destOrd="0" presId="urn:microsoft.com/office/officeart/2005/8/layout/process5"/>
    <dgm:cxn modelId="{3BB0AB95-1153-49CA-B392-834090BB6BF7}" type="presParOf" srcId="{1934487A-23BB-4CBE-A8D7-C5A19A5381BD}" destId="{DF644944-1252-47D9-8A97-10C8B42F7262}" srcOrd="0" destOrd="0" presId="urn:microsoft.com/office/officeart/2005/8/layout/process5"/>
    <dgm:cxn modelId="{A94063EF-FD77-4BDB-B51E-EE1E0F8908F1}" type="presParOf" srcId="{384D28AA-5845-49DA-BEE0-E21969F25A02}" destId="{8E115512-5A08-452C-B29E-2293C4D3D4AE}" srcOrd="2" destOrd="0" presId="urn:microsoft.com/office/officeart/2005/8/layout/process5"/>
    <dgm:cxn modelId="{205AA5A9-A0FF-4AE5-993F-5653E04082CD}" type="presParOf" srcId="{384D28AA-5845-49DA-BEE0-E21969F25A02}" destId="{03D742AA-D44C-4EE5-808A-1932B868E3DB}" srcOrd="3" destOrd="0" presId="urn:microsoft.com/office/officeart/2005/8/layout/process5"/>
    <dgm:cxn modelId="{DD637314-C7F7-4D68-8E18-08A478393E51}" type="presParOf" srcId="{03D742AA-D44C-4EE5-808A-1932B868E3DB}" destId="{31AF87C6-3B34-49A2-8608-ADEA764B4BB0}" srcOrd="0" destOrd="0" presId="urn:microsoft.com/office/officeart/2005/8/layout/process5"/>
    <dgm:cxn modelId="{8B12BF7C-D81C-4AE4-93D3-EE188FE230FA}" type="presParOf" srcId="{384D28AA-5845-49DA-BEE0-E21969F25A02}" destId="{B87F8776-76BB-4E81-8B3F-6FA7343B18EA}" srcOrd="4" destOrd="0" presId="urn:microsoft.com/office/officeart/2005/8/layout/process5"/>
    <dgm:cxn modelId="{CAD79D63-DCFC-4763-82BE-4380F796BDB2}" type="presParOf" srcId="{384D28AA-5845-49DA-BEE0-E21969F25A02}" destId="{B3ABFFAB-7DDD-42E2-A5E6-2F99E3CD82E3}" srcOrd="5" destOrd="0" presId="urn:microsoft.com/office/officeart/2005/8/layout/process5"/>
    <dgm:cxn modelId="{DD85C7C5-468A-4CF0-B75F-AA3F6B820D27}" type="presParOf" srcId="{B3ABFFAB-7DDD-42E2-A5E6-2F99E3CD82E3}" destId="{405364CC-8560-4E89-A5FC-9D048F7069AE}" srcOrd="0" destOrd="0" presId="urn:microsoft.com/office/officeart/2005/8/layout/process5"/>
    <dgm:cxn modelId="{3E161FA3-6BC3-4BFC-A36E-7C99E0FB0EB5}" type="presParOf" srcId="{384D28AA-5845-49DA-BEE0-E21969F25A02}" destId="{E21614A6-A391-4AB1-9B42-11FF02B99D35}" srcOrd="6" destOrd="0" presId="urn:microsoft.com/office/officeart/2005/8/layout/process5"/>
    <dgm:cxn modelId="{A22190DD-01B4-4A96-86BF-BA1C65B24D9E}" type="presParOf" srcId="{384D28AA-5845-49DA-BEE0-E21969F25A02}" destId="{6E7DC0C6-DBE5-40D4-8EF4-4285D66F2223}" srcOrd="7" destOrd="0" presId="urn:microsoft.com/office/officeart/2005/8/layout/process5"/>
    <dgm:cxn modelId="{E7260579-3AA2-44CE-B1A7-391A6212BBE2}" type="presParOf" srcId="{6E7DC0C6-DBE5-40D4-8EF4-4285D66F2223}" destId="{5F702374-9B4A-403A-A8E3-BCCAD47E2FF3}" srcOrd="0" destOrd="0" presId="urn:microsoft.com/office/officeart/2005/8/layout/process5"/>
    <dgm:cxn modelId="{86B52958-FEDF-4A35-8704-920D455A7D9B}" type="presParOf" srcId="{384D28AA-5845-49DA-BEE0-E21969F25A02}" destId="{B4A8459F-B9A1-4DAB-AA41-63A5A0900B6A}" srcOrd="8" destOrd="0" presId="urn:microsoft.com/office/officeart/2005/8/layout/process5"/>
    <dgm:cxn modelId="{201D9268-BE70-4AF6-BE0B-6E10167BB141}" type="presParOf" srcId="{384D28AA-5845-49DA-BEE0-E21969F25A02}" destId="{F522AE71-2DEE-4DA7-AA82-76507C038439}" srcOrd="9" destOrd="0" presId="urn:microsoft.com/office/officeart/2005/8/layout/process5"/>
    <dgm:cxn modelId="{420C0678-DF11-43B4-AFDE-6F1CA17ED133}" type="presParOf" srcId="{F522AE71-2DEE-4DA7-AA82-76507C038439}" destId="{461B31A1-1844-4590-8D9D-2A4E3E2DF2E5}" srcOrd="0" destOrd="0" presId="urn:microsoft.com/office/officeart/2005/8/layout/process5"/>
    <dgm:cxn modelId="{72325F07-ADFD-4C78-B6BC-3E2EA96CA4E1}" type="presParOf" srcId="{384D28AA-5845-49DA-BEE0-E21969F25A02}" destId="{6400EAF3-2EE2-4B04-8976-7C90912A99B4}" srcOrd="10" destOrd="0" presId="urn:microsoft.com/office/officeart/2005/8/layout/process5"/>
    <dgm:cxn modelId="{6EAB5950-8FD8-4717-9B29-A07AFD6F3766}" type="presParOf" srcId="{384D28AA-5845-49DA-BEE0-E21969F25A02}" destId="{FE8FC768-FC47-49E8-8597-1E0A20890D93}" srcOrd="11" destOrd="0" presId="urn:microsoft.com/office/officeart/2005/8/layout/process5"/>
    <dgm:cxn modelId="{744C3176-DFDF-4750-984F-A0C0CA384295}" type="presParOf" srcId="{FE8FC768-FC47-49E8-8597-1E0A20890D93}" destId="{798E1702-796D-4701-9D62-505719647AD9}" srcOrd="0" destOrd="0" presId="urn:microsoft.com/office/officeart/2005/8/layout/process5"/>
    <dgm:cxn modelId="{58DA5E17-9835-471A-9316-C114033A6F03}" type="presParOf" srcId="{384D28AA-5845-49DA-BEE0-E21969F25A02}" destId="{E34BBA8F-5B5C-4C7F-8F12-45495E5C32F3}" srcOrd="12" destOrd="0" presId="urn:microsoft.com/office/officeart/2005/8/layout/process5"/>
    <dgm:cxn modelId="{BA3313E7-3B6F-43E5-A6C8-CD75142E62BA}" type="presParOf" srcId="{384D28AA-5845-49DA-BEE0-E21969F25A02}" destId="{C0C74CA6-39EA-43D7-8ECB-D73E336F5902}" srcOrd="13" destOrd="0" presId="urn:microsoft.com/office/officeart/2005/8/layout/process5"/>
    <dgm:cxn modelId="{0EBEDAFE-3401-437E-A39F-B7316D6D857E}" type="presParOf" srcId="{C0C74CA6-39EA-43D7-8ECB-D73E336F5902}" destId="{BD7F43B5-FF13-4B05-A0B2-D87A4A7A2537}" srcOrd="0" destOrd="0" presId="urn:microsoft.com/office/officeart/2005/8/layout/process5"/>
    <dgm:cxn modelId="{60226EA1-CABC-4E9B-A376-56CAC92D3352}" type="presParOf" srcId="{384D28AA-5845-49DA-BEE0-E21969F25A02}" destId="{D40BDA6C-22A0-43E0-AB7A-70DD677147F4}" srcOrd="14" destOrd="0" presId="urn:microsoft.com/office/officeart/2005/8/layout/process5"/>
    <dgm:cxn modelId="{831BA782-B301-48FF-AFFD-7153E87D5225}" type="presParOf" srcId="{384D28AA-5845-49DA-BEE0-E21969F25A02}" destId="{DD4CE2BC-56ED-49A7-8A46-8DDE8206AC5C}" srcOrd="15" destOrd="0" presId="urn:microsoft.com/office/officeart/2005/8/layout/process5"/>
    <dgm:cxn modelId="{5150DD59-DD18-422F-9DF8-A135C4C4A7FD}" type="presParOf" srcId="{DD4CE2BC-56ED-49A7-8A46-8DDE8206AC5C}" destId="{C1DC6638-BE24-4E65-867E-7E662CCB49C8}" srcOrd="0" destOrd="0" presId="urn:microsoft.com/office/officeart/2005/8/layout/process5"/>
    <dgm:cxn modelId="{E77E1466-2A30-4402-8D65-DFD943A46C9D}" type="presParOf" srcId="{384D28AA-5845-49DA-BEE0-E21969F25A02}" destId="{B96CB34A-5D60-4240-919C-7D32BD006121}" srcOrd="1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8C62CC-DAD7-4BCD-8C9A-30E04708F65E}"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GB"/>
        </a:p>
      </dgm:t>
    </dgm:pt>
    <dgm:pt modelId="{3FEC5E05-5A0F-468B-A3E3-C6D68BE9C96E}">
      <dgm:prSet phldrT="[Text]" custT="1"/>
      <dgm:spPr/>
      <dgm:t>
        <a:bodyPr/>
        <a:lstStyle/>
        <a:p>
          <a:pPr>
            <a:buClrTx/>
            <a:buSzTx/>
            <a:buFont typeface="Arial" panose="020B0604020202020204" pitchFamily="34" charset="0"/>
            <a:buChar char="•"/>
          </a:pPr>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Arial" pitchFamily="34" charset="0"/>
            </a:rPr>
            <a:t>Losing touch with reality</a:t>
          </a:r>
          <a:endParaRPr lang="en-GB" sz="1600" b="1" dirty="0">
            <a:solidFill>
              <a:schemeClr val="tx1"/>
            </a:solidFill>
          </a:endParaRPr>
        </a:p>
      </dgm:t>
    </dgm:pt>
    <dgm:pt modelId="{B06F423C-8DB3-4600-B132-15D94E414645}" type="parTrans" cxnId="{2E0FBE4D-8BEE-459C-B286-7C02A87B1285}">
      <dgm:prSet/>
      <dgm:spPr/>
      <dgm:t>
        <a:bodyPr/>
        <a:lstStyle/>
        <a:p>
          <a:endParaRPr lang="en-GB" b="1">
            <a:solidFill>
              <a:schemeClr val="tx1"/>
            </a:solidFill>
          </a:endParaRPr>
        </a:p>
      </dgm:t>
    </dgm:pt>
    <dgm:pt modelId="{28D261FD-75B8-44B9-8B1F-A2C27896CEBD}" type="sibTrans" cxnId="{2E0FBE4D-8BEE-459C-B286-7C02A87B1285}">
      <dgm:prSet/>
      <dgm:spPr/>
      <dgm:t>
        <a:bodyPr/>
        <a:lstStyle/>
        <a:p>
          <a:endParaRPr lang="en-GB" b="1">
            <a:solidFill>
              <a:schemeClr val="tx1"/>
            </a:solidFill>
          </a:endParaRPr>
        </a:p>
      </dgm:t>
    </dgm:pt>
    <dgm:pt modelId="{38292103-7711-40F1-9368-0BDBB7F6D05F}">
      <dgm:prSet phldrT="[Text]" custT="1"/>
      <dgm:spPr/>
      <dgm:t>
        <a:bodyPr/>
        <a:lstStyle/>
        <a:p>
          <a:pPr>
            <a:buClrTx/>
            <a:buSzTx/>
            <a:buFont typeface="Arial" panose="020B0604020202020204" pitchFamily="34" charset="0"/>
            <a:buChar char="•"/>
          </a:pPr>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rPr>
            <a:t>Distracted</a:t>
          </a:r>
          <a:endParaRPr lang="en-GB" sz="1600" b="1" dirty="0">
            <a:solidFill>
              <a:schemeClr val="tx1"/>
            </a:solidFill>
          </a:endParaRPr>
        </a:p>
      </dgm:t>
    </dgm:pt>
    <dgm:pt modelId="{46E47323-671A-4D52-8DB0-9C3ED8CA6688}" type="parTrans" cxnId="{70A97934-C3D0-41D9-ADF1-FC37E8344FD3}">
      <dgm:prSet/>
      <dgm:spPr/>
      <dgm:t>
        <a:bodyPr/>
        <a:lstStyle/>
        <a:p>
          <a:endParaRPr lang="en-GB" b="1">
            <a:solidFill>
              <a:schemeClr val="tx1"/>
            </a:solidFill>
          </a:endParaRPr>
        </a:p>
      </dgm:t>
    </dgm:pt>
    <dgm:pt modelId="{AAF8B3FD-BBEA-457B-8B04-5431459403EE}" type="sibTrans" cxnId="{70A97934-C3D0-41D9-ADF1-FC37E8344FD3}">
      <dgm:prSet/>
      <dgm:spPr/>
      <dgm:t>
        <a:bodyPr/>
        <a:lstStyle/>
        <a:p>
          <a:endParaRPr lang="en-GB" b="1">
            <a:solidFill>
              <a:schemeClr val="tx1"/>
            </a:solidFill>
          </a:endParaRPr>
        </a:p>
      </dgm:t>
    </dgm:pt>
    <dgm:pt modelId="{861E1D02-64C1-41FB-A4A6-8494A20E125B}">
      <dgm:prSet custT="1"/>
      <dgm:spPr/>
      <dgm:t>
        <a:bodyPr/>
        <a:lstStyle/>
        <a:p>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Arial" pitchFamily="34" charset="0"/>
            </a:rPr>
            <a:t>Feelings of anxiety and helplessness </a:t>
          </a:r>
        </a:p>
      </dgm:t>
    </dgm:pt>
    <dgm:pt modelId="{9BFF3867-63EA-4220-BBB3-E178426EFA67}" type="parTrans" cxnId="{E65866E8-2CAB-4A43-A3BD-0F6D67709858}">
      <dgm:prSet/>
      <dgm:spPr/>
      <dgm:t>
        <a:bodyPr/>
        <a:lstStyle/>
        <a:p>
          <a:endParaRPr lang="en-GB" b="1">
            <a:solidFill>
              <a:schemeClr val="tx1"/>
            </a:solidFill>
          </a:endParaRPr>
        </a:p>
      </dgm:t>
    </dgm:pt>
    <dgm:pt modelId="{87B8FBF0-228A-48F1-9E9B-7D108362D9C3}" type="sibTrans" cxnId="{E65866E8-2CAB-4A43-A3BD-0F6D67709858}">
      <dgm:prSet/>
      <dgm:spPr/>
      <dgm:t>
        <a:bodyPr/>
        <a:lstStyle/>
        <a:p>
          <a:endParaRPr lang="en-GB" b="1">
            <a:solidFill>
              <a:schemeClr val="tx1"/>
            </a:solidFill>
          </a:endParaRPr>
        </a:p>
      </dgm:t>
    </dgm:pt>
    <dgm:pt modelId="{1B0C4450-4C8D-4983-A531-5C11B3D6F191}">
      <dgm:prSet custT="1"/>
      <dgm:spPr/>
      <dgm:t>
        <a:bodyPr/>
        <a:lstStyle/>
        <a:p>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Arial" pitchFamily="34" charset="0"/>
            </a:rPr>
            <a:t>Unable to form close relationships with others</a:t>
          </a:r>
        </a:p>
      </dgm:t>
    </dgm:pt>
    <dgm:pt modelId="{D259C6B8-AE5D-4FEC-A820-2FE025557614}" type="parTrans" cxnId="{EFEA1E82-BF55-4062-A86A-E5227F13674A}">
      <dgm:prSet/>
      <dgm:spPr/>
      <dgm:t>
        <a:bodyPr/>
        <a:lstStyle/>
        <a:p>
          <a:endParaRPr lang="en-GB" b="1">
            <a:solidFill>
              <a:schemeClr val="tx1"/>
            </a:solidFill>
          </a:endParaRPr>
        </a:p>
      </dgm:t>
    </dgm:pt>
    <dgm:pt modelId="{5DF01C1C-0090-457D-B98B-10618274B02E}" type="sibTrans" cxnId="{EFEA1E82-BF55-4062-A86A-E5227F13674A}">
      <dgm:prSet/>
      <dgm:spPr/>
      <dgm:t>
        <a:bodyPr/>
        <a:lstStyle/>
        <a:p>
          <a:endParaRPr lang="en-GB" b="1">
            <a:solidFill>
              <a:schemeClr val="tx1"/>
            </a:solidFill>
          </a:endParaRPr>
        </a:p>
      </dgm:t>
    </dgm:pt>
    <dgm:pt modelId="{883DA722-1EE6-43EA-950E-DAC6DF3C0789}">
      <dgm:prSet custT="1"/>
      <dgm:spPr/>
      <dgm:t>
        <a:bodyPr/>
        <a:lstStyle/>
        <a:p>
          <a:r>
            <a:rPr kumimoji="0" lang="en-GB" sz="1600" b="1" i="0" u="none" strike="noStrike" cap="none" spc="0" normalizeH="0" baseline="0" noProof="0">
              <a:ln/>
              <a:solidFill>
                <a:schemeClr val="tx1"/>
              </a:solidFill>
              <a:effectLst/>
              <a:uLnTx/>
              <a:uFillTx/>
              <a:latin typeface="Calibri"/>
              <a:ea typeface="ＭＳ Ｐゴシック" panose="020B0600070205080204" pitchFamily="34" charset="-128"/>
              <a:cs typeface="Arial" pitchFamily="34" charset="0"/>
            </a:rPr>
            <a:t>Difficulty in communicating feelings </a:t>
          </a:r>
          <a:endPar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Arial" pitchFamily="34" charset="0"/>
          </a:endParaRPr>
        </a:p>
      </dgm:t>
    </dgm:pt>
    <dgm:pt modelId="{67231329-E715-48AA-9115-3EF6ABE9E482}" type="parTrans" cxnId="{3255436A-ADD4-4A36-9D06-2515B3CC6CD2}">
      <dgm:prSet/>
      <dgm:spPr/>
      <dgm:t>
        <a:bodyPr/>
        <a:lstStyle/>
        <a:p>
          <a:endParaRPr lang="en-GB" b="1">
            <a:solidFill>
              <a:schemeClr val="tx1"/>
            </a:solidFill>
          </a:endParaRPr>
        </a:p>
      </dgm:t>
    </dgm:pt>
    <dgm:pt modelId="{D6196AA7-822D-4348-83F2-98A4FEDB9167}" type="sibTrans" cxnId="{3255436A-ADD4-4A36-9D06-2515B3CC6CD2}">
      <dgm:prSet/>
      <dgm:spPr/>
      <dgm:t>
        <a:bodyPr/>
        <a:lstStyle/>
        <a:p>
          <a:endParaRPr lang="en-GB" b="1">
            <a:solidFill>
              <a:schemeClr val="tx1"/>
            </a:solidFill>
          </a:endParaRPr>
        </a:p>
      </dgm:t>
    </dgm:pt>
    <dgm:pt modelId="{413B7F6E-0310-4746-AD66-9219C1EF9EB3}">
      <dgm:prSet custT="1"/>
      <dgm:spPr/>
      <dgm:t>
        <a:bodyPr/>
        <a:lstStyle/>
        <a:p>
          <a:r>
            <a:rPr kumimoji="0" lang="en-GB" sz="1400" b="1" i="0" u="none" strike="noStrike" cap="none" spc="0" normalizeH="0" baseline="0" noProof="0" dirty="0">
              <a:ln/>
              <a:solidFill>
                <a:schemeClr val="tx1"/>
              </a:solidFill>
              <a:effectLst/>
              <a:uLnTx/>
              <a:uFillTx/>
              <a:latin typeface="Calibri"/>
              <a:ea typeface="ＭＳ Ｐゴシック" panose="020B0600070205080204" pitchFamily="34" charset="-128"/>
              <a:cs typeface="Arial" pitchFamily="34" charset="0"/>
            </a:rPr>
            <a:t>Unable to cope with everyday activities- work, looking after children, attending to personal care </a:t>
          </a:r>
        </a:p>
      </dgm:t>
    </dgm:pt>
    <dgm:pt modelId="{FBFAC9F1-3D85-4AED-BD4A-830B984A670F}" type="parTrans" cxnId="{B0BD4513-8CFD-4948-BACD-ECBF0EFDCC5E}">
      <dgm:prSet/>
      <dgm:spPr/>
      <dgm:t>
        <a:bodyPr/>
        <a:lstStyle/>
        <a:p>
          <a:endParaRPr lang="en-GB" b="1">
            <a:solidFill>
              <a:schemeClr val="tx1"/>
            </a:solidFill>
          </a:endParaRPr>
        </a:p>
      </dgm:t>
    </dgm:pt>
    <dgm:pt modelId="{DD9040CD-0A5B-48EE-8CCF-C51C9ADB1FE6}" type="sibTrans" cxnId="{B0BD4513-8CFD-4948-BACD-ECBF0EFDCC5E}">
      <dgm:prSet/>
      <dgm:spPr/>
      <dgm:t>
        <a:bodyPr/>
        <a:lstStyle/>
        <a:p>
          <a:endParaRPr lang="en-GB" b="1">
            <a:solidFill>
              <a:schemeClr val="tx1"/>
            </a:solidFill>
          </a:endParaRPr>
        </a:p>
      </dgm:t>
    </dgm:pt>
    <dgm:pt modelId="{DC6F6F57-3E17-4F5B-A3AA-32F69F1271DB}">
      <dgm:prSet custT="1"/>
      <dgm:spPr/>
      <dgm:t>
        <a:bodyPr/>
        <a:lstStyle/>
        <a:p>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rPr>
            <a:t>Visibly angry</a:t>
          </a:r>
        </a:p>
      </dgm:t>
    </dgm:pt>
    <dgm:pt modelId="{12E4783C-D655-414F-BEAF-589545EA9B2F}" type="parTrans" cxnId="{93E762EC-96DD-4869-88C8-BC0C942094E8}">
      <dgm:prSet/>
      <dgm:spPr/>
      <dgm:t>
        <a:bodyPr/>
        <a:lstStyle/>
        <a:p>
          <a:endParaRPr lang="en-GB" b="1">
            <a:solidFill>
              <a:schemeClr val="tx1"/>
            </a:solidFill>
          </a:endParaRPr>
        </a:p>
      </dgm:t>
    </dgm:pt>
    <dgm:pt modelId="{C782374C-E696-428A-A2C3-14073BE8F01A}" type="sibTrans" cxnId="{93E762EC-96DD-4869-88C8-BC0C942094E8}">
      <dgm:prSet/>
      <dgm:spPr/>
      <dgm:t>
        <a:bodyPr/>
        <a:lstStyle/>
        <a:p>
          <a:endParaRPr lang="en-GB" b="1">
            <a:solidFill>
              <a:schemeClr val="tx1"/>
            </a:solidFill>
          </a:endParaRPr>
        </a:p>
      </dgm:t>
    </dgm:pt>
    <dgm:pt modelId="{5ABD84EA-F914-4D33-A202-08D9E2140D46}">
      <dgm:prSet custT="1"/>
      <dgm:spPr/>
      <dgm:t>
        <a:bodyPr/>
        <a:lstStyle/>
        <a:p>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rPr>
            <a:t>Talking to thin air</a:t>
          </a:r>
        </a:p>
      </dgm:t>
    </dgm:pt>
    <dgm:pt modelId="{E02C78DB-8F5F-4A20-B027-C364155A0E89}" type="parTrans" cxnId="{7E63839A-FE97-4BE1-8B39-7A3E0555A965}">
      <dgm:prSet/>
      <dgm:spPr/>
      <dgm:t>
        <a:bodyPr/>
        <a:lstStyle/>
        <a:p>
          <a:endParaRPr lang="en-GB" b="1">
            <a:solidFill>
              <a:schemeClr val="tx1"/>
            </a:solidFill>
          </a:endParaRPr>
        </a:p>
      </dgm:t>
    </dgm:pt>
    <dgm:pt modelId="{8287329D-8410-4E08-B7DC-FCC185608F3A}" type="sibTrans" cxnId="{7E63839A-FE97-4BE1-8B39-7A3E0555A965}">
      <dgm:prSet/>
      <dgm:spPr/>
      <dgm:t>
        <a:bodyPr/>
        <a:lstStyle/>
        <a:p>
          <a:endParaRPr lang="en-GB" b="1">
            <a:solidFill>
              <a:schemeClr val="tx1"/>
            </a:solidFill>
          </a:endParaRPr>
        </a:p>
      </dgm:t>
    </dgm:pt>
    <dgm:pt modelId="{C21DB452-FCE9-41EC-8BB4-26BCD83A6407}">
      <dgm:prSet custT="1"/>
      <dgm:spPr/>
      <dgm:t>
        <a:bodyPr/>
        <a:lstStyle/>
        <a:p>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rPr>
            <a:t>Self harm</a:t>
          </a:r>
        </a:p>
      </dgm:t>
    </dgm:pt>
    <dgm:pt modelId="{B9FF18D2-A8E5-466D-85D8-6F58E220964C}" type="parTrans" cxnId="{7AFC196F-9EBE-4CBA-B2D1-122DA7EDB12C}">
      <dgm:prSet/>
      <dgm:spPr/>
      <dgm:t>
        <a:bodyPr/>
        <a:lstStyle/>
        <a:p>
          <a:endParaRPr lang="en-GB" b="1">
            <a:solidFill>
              <a:schemeClr val="tx1"/>
            </a:solidFill>
          </a:endParaRPr>
        </a:p>
      </dgm:t>
    </dgm:pt>
    <dgm:pt modelId="{A6783B45-47BB-445F-BEB9-1B88940B6220}" type="sibTrans" cxnId="{7AFC196F-9EBE-4CBA-B2D1-122DA7EDB12C}">
      <dgm:prSet/>
      <dgm:spPr/>
      <dgm:t>
        <a:bodyPr/>
        <a:lstStyle/>
        <a:p>
          <a:endParaRPr lang="en-GB" b="1">
            <a:solidFill>
              <a:schemeClr val="tx1"/>
            </a:solidFill>
          </a:endParaRPr>
        </a:p>
      </dgm:t>
    </dgm:pt>
    <dgm:pt modelId="{15D5E29F-7661-4538-8BB6-0CD13C47F1CF}">
      <dgm:prSet custT="1"/>
      <dgm:spPr/>
      <dgm:t>
        <a:bodyPr/>
        <a:lstStyle/>
        <a:p>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rPr>
            <a:t>High energy</a:t>
          </a:r>
        </a:p>
      </dgm:t>
    </dgm:pt>
    <dgm:pt modelId="{CDF3079D-26BB-4EFD-919C-2CD536E047B3}" type="parTrans" cxnId="{15CD2058-E07E-448B-9855-17EE1AB293BA}">
      <dgm:prSet/>
      <dgm:spPr/>
      <dgm:t>
        <a:bodyPr/>
        <a:lstStyle/>
        <a:p>
          <a:endParaRPr lang="en-GB" b="1">
            <a:solidFill>
              <a:schemeClr val="tx1"/>
            </a:solidFill>
          </a:endParaRPr>
        </a:p>
      </dgm:t>
    </dgm:pt>
    <dgm:pt modelId="{88F20DD6-83F1-4E55-A3A8-01E27D860B2F}" type="sibTrans" cxnId="{15CD2058-E07E-448B-9855-17EE1AB293BA}">
      <dgm:prSet/>
      <dgm:spPr/>
      <dgm:t>
        <a:bodyPr/>
        <a:lstStyle/>
        <a:p>
          <a:endParaRPr lang="en-GB" b="1">
            <a:solidFill>
              <a:schemeClr val="tx1"/>
            </a:solidFill>
          </a:endParaRPr>
        </a:p>
      </dgm:t>
    </dgm:pt>
    <dgm:pt modelId="{ACE22A8C-718E-4B9D-B8A3-D7C773C25FC4}">
      <dgm:prSet custT="1"/>
      <dgm:spPr/>
      <dgm:t>
        <a:bodyPr/>
        <a:lstStyle/>
        <a:p>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rPr>
            <a:t>Fatigue, decreased energy,</a:t>
          </a:r>
          <a:r>
            <a:rPr kumimoji="0" lang="en-GB" sz="1600" b="1" i="0" u="none" strike="noStrike" cap="none" spc="0" normalizeH="0" noProof="0" dirty="0">
              <a:ln/>
              <a:solidFill>
                <a:schemeClr val="tx1"/>
              </a:solidFill>
              <a:effectLst/>
              <a:uLnTx/>
              <a:uFillTx/>
              <a:latin typeface="Calibri"/>
              <a:ea typeface="ＭＳ Ｐゴシック" panose="020B0600070205080204" pitchFamily="34" charset="-128"/>
              <a:cs typeface="+mn-cs"/>
            </a:rPr>
            <a:t> l</a:t>
          </a:r>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rPr>
            <a:t>ethargic</a:t>
          </a:r>
        </a:p>
      </dgm:t>
    </dgm:pt>
    <dgm:pt modelId="{7B8578B1-3264-42C7-883B-4D1104E132DD}" type="parTrans" cxnId="{2360B232-8D15-4641-AB8E-E9F607F7B6CE}">
      <dgm:prSet/>
      <dgm:spPr/>
      <dgm:t>
        <a:bodyPr/>
        <a:lstStyle/>
        <a:p>
          <a:endParaRPr lang="en-GB" b="1">
            <a:solidFill>
              <a:schemeClr val="tx1"/>
            </a:solidFill>
          </a:endParaRPr>
        </a:p>
      </dgm:t>
    </dgm:pt>
    <dgm:pt modelId="{E3126E0E-B5FC-41AB-B3D0-C652CF949FD9}" type="sibTrans" cxnId="{2360B232-8D15-4641-AB8E-E9F607F7B6CE}">
      <dgm:prSet/>
      <dgm:spPr/>
      <dgm:t>
        <a:bodyPr/>
        <a:lstStyle/>
        <a:p>
          <a:endParaRPr lang="en-GB" b="1">
            <a:solidFill>
              <a:schemeClr val="tx1"/>
            </a:solidFill>
          </a:endParaRPr>
        </a:p>
      </dgm:t>
    </dgm:pt>
    <dgm:pt modelId="{6B0F6842-4036-40E8-A64E-77A9A4B81AD6}">
      <dgm:prSet custT="1"/>
      <dgm:spPr/>
      <dgm:t>
        <a:bodyPr/>
        <a:lstStyle/>
        <a:p>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rPr>
            <a:t>Difficulty concentrating</a:t>
          </a:r>
        </a:p>
      </dgm:t>
    </dgm:pt>
    <dgm:pt modelId="{E12576A2-FABF-4C0A-A161-7A521D5C33F1}" type="parTrans" cxnId="{BB5ABB63-2E17-4EE6-B5C4-32E2183DB823}">
      <dgm:prSet/>
      <dgm:spPr/>
      <dgm:t>
        <a:bodyPr/>
        <a:lstStyle/>
        <a:p>
          <a:endParaRPr lang="en-GB" b="1">
            <a:solidFill>
              <a:schemeClr val="tx1"/>
            </a:solidFill>
          </a:endParaRPr>
        </a:p>
      </dgm:t>
    </dgm:pt>
    <dgm:pt modelId="{D99967C7-7BA5-48F9-96B0-7F109DD14DF1}" type="sibTrans" cxnId="{BB5ABB63-2E17-4EE6-B5C4-32E2183DB823}">
      <dgm:prSet/>
      <dgm:spPr/>
      <dgm:t>
        <a:bodyPr/>
        <a:lstStyle/>
        <a:p>
          <a:endParaRPr lang="en-GB" b="1">
            <a:solidFill>
              <a:schemeClr val="tx1"/>
            </a:solidFill>
          </a:endParaRPr>
        </a:p>
      </dgm:t>
    </dgm:pt>
    <dgm:pt modelId="{3BBCCCA7-D265-4E7D-A0E7-38DCDC26C659}">
      <dgm:prSet custT="1"/>
      <dgm:spPr/>
      <dgm:t>
        <a:bodyPr/>
        <a:lstStyle/>
        <a:p>
          <a:r>
            <a:rPr kumimoji="0" lang="en-GB" sz="1600" b="1" i="0" u="none" strike="noStrike" cap="none" spc="0" normalizeH="0" baseline="0" noProof="0">
              <a:ln/>
              <a:solidFill>
                <a:schemeClr val="tx1"/>
              </a:solidFill>
              <a:effectLst/>
              <a:uLnTx/>
              <a:uFillTx/>
              <a:latin typeface="Calibri"/>
              <a:ea typeface="ＭＳ Ｐゴシック" panose="020B0600070205080204" pitchFamily="34" charset="-128"/>
              <a:cs typeface="+mn-cs"/>
            </a:rPr>
            <a:t>Incongruent responses</a:t>
          </a:r>
          <a:endPar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endParaRPr>
        </a:p>
      </dgm:t>
    </dgm:pt>
    <dgm:pt modelId="{81F1E24C-A003-42F4-AD2F-4CAD6F45EAD4}" type="parTrans" cxnId="{84E92664-5BB3-494B-9C07-72E1CB26E49F}">
      <dgm:prSet/>
      <dgm:spPr/>
      <dgm:t>
        <a:bodyPr/>
        <a:lstStyle/>
        <a:p>
          <a:endParaRPr lang="en-GB" b="1">
            <a:solidFill>
              <a:schemeClr val="tx1"/>
            </a:solidFill>
          </a:endParaRPr>
        </a:p>
      </dgm:t>
    </dgm:pt>
    <dgm:pt modelId="{311E756B-BC1B-4DDB-8B81-9CD429095DBA}" type="sibTrans" cxnId="{84E92664-5BB3-494B-9C07-72E1CB26E49F}">
      <dgm:prSet/>
      <dgm:spPr/>
      <dgm:t>
        <a:bodyPr/>
        <a:lstStyle/>
        <a:p>
          <a:endParaRPr lang="en-GB" b="1">
            <a:solidFill>
              <a:schemeClr val="tx1"/>
            </a:solidFill>
          </a:endParaRPr>
        </a:p>
      </dgm:t>
    </dgm:pt>
    <dgm:pt modelId="{1A8594AD-FA60-44B4-811D-40A073226CA3}">
      <dgm:prSet custT="1"/>
      <dgm:spPr/>
      <dgm:t>
        <a:bodyPr/>
        <a:lstStyle/>
        <a:p>
          <a:r>
            <a:rPr kumimoji="0" lang="en-GB" sz="1600" b="1" i="0" u="none" strike="noStrike" cap="none" spc="0" normalizeH="0" baseline="0" noProof="0">
              <a:ln/>
              <a:solidFill>
                <a:schemeClr val="tx1"/>
              </a:solidFill>
              <a:effectLst/>
              <a:uLnTx/>
              <a:uFillTx/>
              <a:latin typeface="Calibri"/>
              <a:ea typeface="ＭＳ Ｐゴシック" panose="020B0600070205080204" pitchFamily="34" charset="-128"/>
              <a:cs typeface="+mn-cs"/>
            </a:rPr>
            <a:t>Paranoia</a:t>
          </a:r>
          <a:endPar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endParaRPr>
        </a:p>
      </dgm:t>
    </dgm:pt>
    <dgm:pt modelId="{7878FA04-7054-404E-9CD5-D70AC8D45276}" type="parTrans" cxnId="{FB63D727-E0A8-4AD3-B38C-D2B1C697FF0D}">
      <dgm:prSet/>
      <dgm:spPr/>
      <dgm:t>
        <a:bodyPr/>
        <a:lstStyle/>
        <a:p>
          <a:endParaRPr lang="en-GB" b="1">
            <a:solidFill>
              <a:schemeClr val="tx1"/>
            </a:solidFill>
          </a:endParaRPr>
        </a:p>
      </dgm:t>
    </dgm:pt>
    <dgm:pt modelId="{C4DBB3D2-3C76-4AA2-A700-20A10BEF86B1}" type="sibTrans" cxnId="{FB63D727-E0A8-4AD3-B38C-D2B1C697FF0D}">
      <dgm:prSet/>
      <dgm:spPr/>
      <dgm:t>
        <a:bodyPr/>
        <a:lstStyle/>
        <a:p>
          <a:endParaRPr lang="en-GB" b="1">
            <a:solidFill>
              <a:schemeClr val="tx1"/>
            </a:solidFill>
          </a:endParaRPr>
        </a:p>
      </dgm:t>
    </dgm:pt>
    <dgm:pt modelId="{6509F7F5-3B40-4216-BBE9-6A75CBA33242}">
      <dgm:prSet custT="1"/>
      <dgm:spPr/>
      <dgm:t>
        <a:bodyPr/>
        <a:lstStyle/>
        <a:p>
          <a:r>
            <a:rPr kumimoji="0" lang="en-GB" sz="1600" b="1" i="0" u="none" strike="noStrike" cap="none" spc="0" normalizeH="0" baseline="0" noProof="0">
              <a:ln/>
              <a:solidFill>
                <a:schemeClr val="tx1"/>
              </a:solidFill>
              <a:effectLst/>
              <a:uLnTx/>
              <a:uFillTx/>
              <a:latin typeface="Calibri"/>
              <a:ea typeface="ＭＳ Ｐゴシック" panose="020B0600070205080204" pitchFamily="34" charset="-128"/>
              <a:cs typeface="+mn-cs"/>
            </a:rPr>
            <a:t>Hallucinations [Hearing voices]</a:t>
          </a:r>
          <a:endPar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endParaRPr>
        </a:p>
      </dgm:t>
    </dgm:pt>
    <dgm:pt modelId="{75C0BF23-BCEC-42E8-B9B1-8C52791E3EF2}" type="parTrans" cxnId="{22ED333B-C116-4D8E-B98E-D83A784334C8}">
      <dgm:prSet/>
      <dgm:spPr/>
      <dgm:t>
        <a:bodyPr/>
        <a:lstStyle/>
        <a:p>
          <a:endParaRPr lang="en-GB" b="1">
            <a:solidFill>
              <a:schemeClr val="tx1"/>
            </a:solidFill>
          </a:endParaRPr>
        </a:p>
      </dgm:t>
    </dgm:pt>
    <dgm:pt modelId="{5C942F76-7551-42F5-B369-CF0751BB6E2E}" type="sibTrans" cxnId="{22ED333B-C116-4D8E-B98E-D83A784334C8}">
      <dgm:prSet/>
      <dgm:spPr/>
      <dgm:t>
        <a:bodyPr/>
        <a:lstStyle/>
        <a:p>
          <a:endParaRPr lang="en-GB" b="1">
            <a:solidFill>
              <a:schemeClr val="tx1"/>
            </a:solidFill>
          </a:endParaRPr>
        </a:p>
      </dgm:t>
    </dgm:pt>
    <dgm:pt modelId="{FBB9EBA1-3B2E-48E4-81E4-BA1C5CEF9E2E}">
      <dgm:prSet custT="1"/>
      <dgm:spPr/>
      <dgm:t>
        <a:bodyPr/>
        <a:lstStyle/>
        <a:p>
          <a:r>
            <a:rPr kumimoji="0" lang="en-GB" sz="1600" b="1" i="0" u="none" strike="noStrike" cap="none" spc="0" normalizeH="0" baseline="0" noProof="0">
              <a:ln/>
              <a:solidFill>
                <a:schemeClr val="tx1"/>
              </a:solidFill>
              <a:effectLst/>
              <a:uLnTx/>
              <a:uFillTx/>
              <a:latin typeface="Calibri"/>
              <a:ea typeface="ＭＳ Ｐゴシック" panose="020B0600070205080204" pitchFamily="34" charset="-128"/>
              <a:cs typeface="+mn-cs"/>
            </a:rPr>
            <a:t>Social withdrawal</a:t>
          </a:r>
          <a:endPar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endParaRPr>
        </a:p>
      </dgm:t>
    </dgm:pt>
    <dgm:pt modelId="{4CF1B287-A8B2-45FB-8EC5-DF468401322C}" type="parTrans" cxnId="{0A557770-C19A-491D-A031-EA774F4BDA7E}">
      <dgm:prSet/>
      <dgm:spPr/>
      <dgm:t>
        <a:bodyPr/>
        <a:lstStyle/>
        <a:p>
          <a:endParaRPr lang="en-GB" b="1">
            <a:solidFill>
              <a:schemeClr val="tx1"/>
            </a:solidFill>
          </a:endParaRPr>
        </a:p>
      </dgm:t>
    </dgm:pt>
    <dgm:pt modelId="{4C547CCC-2C89-4905-AA99-676101E5F028}" type="sibTrans" cxnId="{0A557770-C19A-491D-A031-EA774F4BDA7E}">
      <dgm:prSet/>
      <dgm:spPr/>
      <dgm:t>
        <a:bodyPr/>
        <a:lstStyle/>
        <a:p>
          <a:endParaRPr lang="en-GB" b="1">
            <a:solidFill>
              <a:schemeClr val="tx1"/>
            </a:solidFill>
          </a:endParaRPr>
        </a:p>
      </dgm:t>
    </dgm:pt>
    <dgm:pt modelId="{B231E486-09D3-4D4F-A046-5DCF82D26CCA}">
      <dgm:prSet custT="1"/>
      <dgm:spPr/>
      <dgm:t>
        <a:bodyPr/>
        <a:lstStyle/>
        <a:p>
          <a:r>
            <a:rPr kumimoji="0" lang="en-GB" sz="1600" b="1" i="0" u="none" strike="noStrike" cap="none" spc="0" normalizeH="0" baseline="0" noProof="0">
              <a:ln/>
              <a:solidFill>
                <a:schemeClr val="tx1"/>
              </a:solidFill>
              <a:effectLst/>
              <a:uLnTx/>
              <a:uFillTx/>
              <a:latin typeface="Calibri"/>
              <a:ea typeface="ＭＳ Ｐゴシック" panose="020B0600070205080204" pitchFamily="34" charset="-128"/>
              <a:cs typeface="+mn-cs"/>
            </a:rPr>
            <a:t>Drugs, alcohol</a:t>
          </a:r>
          <a:endPar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endParaRPr>
        </a:p>
      </dgm:t>
    </dgm:pt>
    <dgm:pt modelId="{091D2F2B-84EA-4700-B6FB-E23CEF1A6D15}" type="parTrans" cxnId="{96D34BCF-E04B-4B58-A560-C3707437CBC6}">
      <dgm:prSet/>
      <dgm:spPr/>
      <dgm:t>
        <a:bodyPr/>
        <a:lstStyle/>
        <a:p>
          <a:endParaRPr lang="en-GB" b="1">
            <a:solidFill>
              <a:schemeClr val="tx1"/>
            </a:solidFill>
          </a:endParaRPr>
        </a:p>
      </dgm:t>
    </dgm:pt>
    <dgm:pt modelId="{139F3C7C-1C37-4E0B-A122-330078CD0F6D}" type="sibTrans" cxnId="{96D34BCF-E04B-4B58-A560-C3707437CBC6}">
      <dgm:prSet/>
      <dgm:spPr/>
      <dgm:t>
        <a:bodyPr/>
        <a:lstStyle/>
        <a:p>
          <a:endParaRPr lang="en-GB" b="1">
            <a:solidFill>
              <a:schemeClr val="tx1"/>
            </a:solidFill>
          </a:endParaRPr>
        </a:p>
      </dgm:t>
    </dgm:pt>
    <dgm:pt modelId="{19390319-8182-4062-BE27-7933B3097118}">
      <dgm:prSet custT="1"/>
      <dgm:spPr/>
      <dgm:t>
        <a:bodyPr/>
        <a:lstStyle/>
        <a:p>
          <a:r>
            <a:rPr kumimoji="0" lang="en-GB" sz="1600" b="1" i="0" u="none" strike="noStrike" cap="none" spc="0" normalizeH="0" baseline="0" noProof="0">
              <a:ln/>
              <a:solidFill>
                <a:schemeClr val="tx1"/>
              </a:solidFill>
              <a:effectLst/>
              <a:uLnTx/>
              <a:uFillTx/>
              <a:latin typeface="Calibri"/>
              <a:ea typeface="ＭＳ Ｐゴシック" panose="020B0600070205080204" pitchFamily="34" charset="-128"/>
              <a:cs typeface="+mn-cs"/>
            </a:rPr>
            <a:t>Medical</a:t>
          </a:r>
          <a:endPar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endParaRPr>
        </a:p>
      </dgm:t>
    </dgm:pt>
    <dgm:pt modelId="{B53EC14B-3F5E-4AC0-98E1-24861E5A50F1}" type="parTrans" cxnId="{50CEA9E2-4052-4643-A019-5480C1329A38}">
      <dgm:prSet/>
      <dgm:spPr/>
      <dgm:t>
        <a:bodyPr/>
        <a:lstStyle/>
        <a:p>
          <a:endParaRPr lang="en-GB" b="1">
            <a:solidFill>
              <a:schemeClr val="tx1"/>
            </a:solidFill>
          </a:endParaRPr>
        </a:p>
      </dgm:t>
    </dgm:pt>
    <dgm:pt modelId="{C268CF0A-0839-4241-839E-10988E347F55}" type="sibTrans" cxnId="{50CEA9E2-4052-4643-A019-5480C1329A38}">
      <dgm:prSet/>
      <dgm:spPr/>
      <dgm:t>
        <a:bodyPr/>
        <a:lstStyle/>
        <a:p>
          <a:endParaRPr lang="en-GB" b="1">
            <a:solidFill>
              <a:schemeClr val="tx1"/>
            </a:solidFill>
          </a:endParaRPr>
        </a:p>
      </dgm:t>
    </dgm:pt>
    <dgm:pt modelId="{09B453DD-B171-478B-872F-C07E2BF8B8A1}" type="pres">
      <dgm:prSet presAssocID="{E58C62CC-DAD7-4BCD-8C9A-30E04708F65E}" presName="diagram" presStyleCnt="0">
        <dgm:presLayoutVars>
          <dgm:dir/>
          <dgm:resizeHandles val="exact"/>
        </dgm:presLayoutVars>
      </dgm:prSet>
      <dgm:spPr/>
    </dgm:pt>
    <dgm:pt modelId="{169DDB00-298B-4406-9661-F7ECB02110B6}" type="pres">
      <dgm:prSet presAssocID="{3FEC5E05-5A0F-468B-A3E3-C6D68BE9C96E}" presName="node" presStyleLbl="node1" presStyleIdx="0" presStyleCnt="18">
        <dgm:presLayoutVars>
          <dgm:bulletEnabled val="1"/>
        </dgm:presLayoutVars>
      </dgm:prSet>
      <dgm:spPr/>
    </dgm:pt>
    <dgm:pt modelId="{87F01680-92DC-4618-BD72-5C2C1DB6DB54}" type="pres">
      <dgm:prSet presAssocID="{28D261FD-75B8-44B9-8B1F-A2C27896CEBD}" presName="sibTrans" presStyleCnt="0"/>
      <dgm:spPr/>
    </dgm:pt>
    <dgm:pt modelId="{1EB44C6A-DE01-47A4-8AC3-8EE1211FCA4F}" type="pres">
      <dgm:prSet presAssocID="{861E1D02-64C1-41FB-A4A6-8494A20E125B}" presName="node" presStyleLbl="node1" presStyleIdx="1" presStyleCnt="18">
        <dgm:presLayoutVars>
          <dgm:bulletEnabled val="1"/>
        </dgm:presLayoutVars>
      </dgm:prSet>
      <dgm:spPr/>
    </dgm:pt>
    <dgm:pt modelId="{568FA83F-5401-4F5A-A5BC-E917895CD1D9}" type="pres">
      <dgm:prSet presAssocID="{87B8FBF0-228A-48F1-9E9B-7D108362D9C3}" presName="sibTrans" presStyleCnt="0"/>
      <dgm:spPr/>
    </dgm:pt>
    <dgm:pt modelId="{5521FED8-A0D8-448D-8C6B-D3BEF0E8A032}" type="pres">
      <dgm:prSet presAssocID="{1B0C4450-4C8D-4983-A531-5C11B3D6F191}" presName="node" presStyleLbl="node1" presStyleIdx="2" presStyleCnt="18">
        <dgm:presLayoutVars>
          <dgm:bulletEnabled val="1"/>
        </dgm:presLayoutVars>
      </dgm:prSet>
      <dgm:spPr/>
    </dgm:pt>
    <dgm:pt modelId="{1EF28F5C-5019-46C3-9B96-207956336B55}" type="pres">
      <dgm:prSet presAssocID="{5DF01C1C-0090-457D-B98B-10618274B02E}" presName="sibTrans" presStyleCnt="0"/>
      <dgm:spPr/>
    </dgm:pt>
    <dgm:pt modelId="{98BE6E10-8A4F-4133-942A-B4048ED5AE92}" type="pres">
      <dgm:prSet presAssocID="{883DA722-1EE6-43EA-950E-DAC6DF3C0789}" presName="node" presStyleLbl="node1" presStyleIdx="3" presStyleCnt="18">
        <dgm:presLayoutVars>
          <dgm:bulletEnabled val="1"/>
        </dgm:presLayoutVars>
      </dgm:prSet>
      <dgm:spPr/>
    </dgm:pt>
    <dgm:pt modelId="{25A0729E-B62F-4DDA-957D-3592E75C3278}" type="pres">
      <dgm:prSet presAssocID="{D6196AA7-822D-4348-83F2-98A4FEDB9167}" presName="sibTrans" presStyleCnt="0"/>
      <dgm:spPr/>
    </dgm:pt>
    <dgm:pt modelId="{B9DAE117-2E12-4F02-BA63-FD65BE9F6611}" type="pres">
      <dgm:prSet presAssocID="{413B7F6E-0310-4746-AD66-9219C1EF9EB3}" presName="node" presStyleLbl="node1" presStyleIdx="4" presStyleCnt="18">
        <dgm:presLayoutVars>
          <dgm:bulletEnabled val="1"/>
        </dgm:presLayoutVars>
      </dgm:prSet>
      <dgm:spPr/>
    </dgm:pt>
    <dgm:pt modelId="{4B3C7702-36A4-41D1-A323-C4B9A198E52D}" type="pres">
      <dgm:prSet presAssocID="{DD9040CD-0A5B-48EE-8CCF-C51C9ADB1FE6}" presName="sibTrans" presStyleCnt="0"/>
      <dgm:spPr/>
    </dgm:pt>
    <dgm:pt modelId="{FA249E3E-E01C-4E4C-9079-F5683A3DF70C}" type="pres">
      <dgm:prSet presAssocID="{38292103-7711-40F1-9368-0BDBB7F6D05F}" presName="node" presStyleLbl="node1" presStyleIdx="5" presStyleCnt="18">
        <dgm:presLayoutVars>
          <dgm:bulletEnabled val="1"/>
        </dgm:presLayoutVars>
      </dgm:prSet>
      <dgm:spPr/>
    </dgm:pt>
    <dgm:pt modelId="{2A6C30DF-E37A-4756-B530-2191C14746B6}" type="pres">
      <dgm:prSet presAssocID="{AAF8B3FD-BBEA-457B-8B04-5431459403EE}" presName="sibTrans" presStyleCnt="0"/>
      <dgm:spPr/>
    </dgm:pt>
    <dgm:pt modelId="{B17CD9F9-68E3-436D-A4D2-0FA88EAB29BB}" type="pres">
      <dgm:prSet presAssocID="{DC6F6F57-3E17-4F5B-A3AA-32F69F1271DB}" presName="node" presStyleLbl="node1" presStyleIdx="6" presStyleCnt="18">
        <dgm:presLayoutVars>
          <dgm:bulletEnabled val="1"/>
        </dgm:presLayoutVars>
      </dgm:prSet>
      <dgm:spPr/>
    </dgm:pt>
    <dgm:pt modelId="{C598C2E2-E014-4655-9B10-ACC3353538C4}" type="pres">
      <dgm:prSet presAssocID="{C782374C-E696-428A-A2C3-14073BE8F01A}" presName="sibTrans" presStyleCnt="0"/>
      <dgm:spPr/>
    </dgm:pt>
    <dgm:pt modelId="{49CC9A90-BBB3-4985-9856-E8D954BBE521}" type="pres">
      <dgm:prSet presAssocID="{5ABD84EA-F914-4D33-A202-08D9E2140D46}" presName="node" presStyleLbl="node1" presStyleIdx="7" presStyleCnt="18">
        <dgm:presLayoutVars>
          <dgm:bulletEnabled val="1"/>
        </dgm:presLayoutVars>
      </dgm:prSet>
      <dgm:spPr/>
    </dgm:pt>
    <dgm:pt modelId="{78F556D6-9325-4246-8289-ECA73F9DC3E9}" type="pres">
      <dgm:prSet presAssocID="{8287329D-8410-4E08-B7DC-FCC185608F3A}" presName="sibTrans" presStyleCnt="0"/>
      <dgm:spPr/>
    </dgm:pt>
    <dgm:pt modelId="{4E369233-8B0A-49DE-A0AF-C1FD4F34D478}" type="pres">
      <dgm:prSet presAssocID="{C21DB452-FCE9-41EC-8BB4-26BCD83A6407}" presName="node" presStyleLbl="node1" presStyleIdx="8" presStyleCnt="18">
        <dgm:presLayoutVars>
          <dgm:bulletEnabled val="1"/>
        </dgm:presLayoutVars>
      </dgm:prSet>
      <dgm:spPr/>
    </dgm:pt>
    <dgm:pt modelId="{6747DB1E-41BB-46E7-9B48-00F6EFA63745}" type="pres">
      <dgm:prSet presAssocID="{A6783B45-47BB-445F-BEB9-1B88940B6220}" presName="sibTrans" presStyleCnt="0"/>
      <dgm:spPr/>
    </dgm:pt>
    <dgm:pt modelId="{4142DE11-8CF1-4BEE-A58A-D96A2DB0B55D}" type="pres">
      <dgm:prSet presAssocID="{15D5E29F-7661-4538-8BB6-0CD13C47F1CF}" presName="node" presStyleLbl="node1" presStyleIdx="9" presStyleCnt="18">
        <dgm:presLayoutVars>
          <dgm:bulletEnabled val="1"/>
        </dgm:presLayoutVars>
      </dgm:prSet>
      <dgm:spPr/>
    </dgm:pt>
    <dgm:pt modelId="{94D05581-E1B5-4F09-A6D5-17F43ED0B6B4}" type="pres">
      <dgm:prSet presAssocID="{88F20DD6-83F1-4E55-A3A8-01E27D860B2F}" presName="sibTrans" presStyleCnt="0"/>
      <dgm:spPr/>
    </dgm:pt>
    <dgm:pt modelId="{ECD5E068-EDB2-4A96-979F-718D7B721ECE}" type="pres">
      <dgm:prSet presAssocID="{ACE22A8C-718E-4B9D-B8A3-D7C773C25FC4}" presName="node" presStyleLbl="node1" presStyleIdx="10" presStyleCnt="18">
        <dgm:presLayoutVars>
          <dgm:bulletEnabled val="1"/>
        </dgm:presLayoutVars>
      </dgm:prSet>
      <dgm:spPr/>
    </dgm:pt>
    <dgm:pt modelId="{82591FAF-26C6-459E-B4B4-EAE681CD2BF7}" type="pres">
      <dgm:prSet presAssocID="{E3126E0E-B5FC-41AB-B3D0-C652CF949FD9}" presName="sibTrans" presStyleCnt="0"/>
      <dgm:spPr/>
    </dgm:pt>
    <dgm:pt modelId="{D335204B-E410-4528-B1D6-187F9DC93BC7}" type="pres">
      <dgm:prSet presAssocID="{6B0F6842-4036-40E8-A64E-77A9A4B81AD6}" presName="node" presStyleLbl="node1" presStyleIdx="11" presStyleCnt="18">
        <dgm:presLayoutVars>
          <dgm:bulletEnabled val="1"/>
        </dgm:presLayoutVars>
      </dgm:prSet>
      <dgm:spPr/>
    </dgm:pt>
    <dgm:pt modelId="{12891807-86E2-4CBF-A164-F708D84193E5}" type="pres">
      <dgm:prSet presAssocID="{D99967C7-7BA5-48F9-96B0-7F109DD14DF1}" presName="sibTrans" presStyleCnt="0"/>
      <dgm:spPr/>
    </dgm:pt>
    <dgm:pt modelId="{B93E6508-88CB-47EA-8E0D-E6DF81DE0CA0}" type="pres">
      <dgm:prSet presAssocID="{3BBCCCA7-D265-4E7D-A0E7-38DCDC26C659}" presName="node" presStyleLbl="node1" presStyleIdx="12" presStyleCnt="18">
        <dgm:presLayoutVars>
          <dgm:bulletEnabled val="1"/>
        </dgm:presLayoutVars>
      </dgm:prSet>
      <dgm:spPr/>
    </dgm:pt>
    <dgm:pt modelId="{FD28925F-B765-4A73-92C4-435FE2F8ADE5}" type="pres">
      <dgm:prSet presAssocID="{311E756B-BC1B-4DDB-8B81-9CD429095DBA}" presName="sibTrans" presStyleCnt="0"/>
      <dgm:spPr/>
    </dgm:pt>
    <dgm:pt modelId="{8E558682-19C0-417F-A0F4-BC2FB39DFB3B}" type="pres">
      <dgm:prSet presAssocID="{1A8594AD-FA60-44B4-811D-40A073226CA3}" presName="node" presStyleLbl="node1" presStyleIdx="13" presStyleCnt="18">
        <dgm:presLayoutVars>
          <dgm:bulletEnabled val="1"/>
        </dgm:presLayoutVars>
      </dgm:prSet>
      <dgm:spPr/>
    </dgm:pt>
    <dgm:pt modelId="{84F93AFB-ABD2-4C1D-AC8B-3DDD2CFA97F5}" type="pres">
      <dgm:prSet presAssocID="{C4DBB3D2-3C76-4AA2-A700-20A10BEF86B1}" presName="sibTrans" presStyleCnt="0"/>
      <dgm:spPr/>
    </dgm:pt>
    <dgm:pt modelId="{9E779C48-D2D6-437F-8C79-392D67214503}" type="pres">
      <dgm:prSet presAssocID="{6509F7F5-3B40-4216-BBE9-6A75CBA33242}" presName="node" presStyleLbl="node1" presStyleIdx="14" presStyleCnt="18">
        <dgm:presLayoutVars>
          <dgm:bulletEnabled val="1"/>
        </dgm:presLayoutVars>
      </dgm:prSet>
      <dgm:spPr/>
    </dgm:pt>
    <dgm:pt modelId="{B88A0D45-5622-4718-BD87-84D7C4C1CD2B}" type="pres">
      <dgm:prSet presAssocID="{5C942F76-7551-42F5-B369-CF0751BB6E2E}" presName="sibTrans" presStyleCnt="0"/>
      <dgm:spPr/>
    </dgm:pt>
    <dgm:pt modelId="{AF7E657B-BC3D-4DF2-A2BD-652D602E3E57}" type="pres">
      <dgm:prSet presAssocID="{FBB9EBA1-3B2E-48E4-81E4-BA1C5CEF9E2E}" presName="node" presStyleLbl="node1" presStyleIdx="15" presStyleCnt="18">
        <dgm:presLayoutVars>
          <dgm:bulletEnabled val="1"/>
        </dgm:presLayoutVars>
      </dgm:prSet>
      <dgm:spPr/>
    </dgm:pt>
    <dgm:pt modelId="{D6072500-E077-4F16-A95D-F7DE6D76A1A0}" type="pres">
      <dgm:prSet presAssocID="{4C547CCC-2C89-4905-AA99-676101E5F028}" presName="sibTrans" presStyleCnt="0"/>
      <dgm:spPr/>
    </dgm:pt>
    <dgm:pt modelId="{206484A0-45B7-412A-9458-A5443035C6D1}" type="pres">
      <dgm:prSet presAssocID="{B231E486-09D3-4D4F-A046-5DCF82D26CCA}" presName="node" presStyleLbl="node1" presStyleIdx="16" presStyleCnt="18">
        <dgm:presLayoutVars>
          <dgm:bulletEnabled val="1"/>
        </dgm:presLayoutVars>
      </dgm:prSet>
      <dgm:spPr/>
    </dgm:pt>
    <dgm:pt modelId="{C382EC54-2150-42A7-89C0-7A173D574C8B}" type="pres">
      <dgm:prSet presAssocID="{139F3C7C-1C37-4E0B-A122-330078CD0F6D}" presName="sibTrans" presStyleCnt="0"/>
      <dgm:spPr/>
    </dgm:pt>
    <dgm:pt modelId="{77BF754A-B5EC-4ECC-AAB8-5CFC2A479EA8}" type="pres">
      <dgm:prSet presAssocID="{19390319-8182-4062-BE27-7933B3097118}" presName="node" presStyleLbl="node1" presStyleIdx="17" presStyleCnt="18">
        <dgm:presLayoutVars>
          <dgm:bulletEnabled val="1"/>
        </dgm:presLayoutVars>
      </dgm:prSet>
      <dgm:spPr/>
    </dgm:pt>
  </dgm:ptLst>
  <dgm:cxnLst>
    <dgm:cxn modelId="{12408106-6994-4EBE-8F55-3EF466E7B917}" type="presOf" srcId="{ACE22A8C-718E-4B9D-B8A3-D7C773C25FC4}" destId="{ECD5E068-EDB2-4A96-979F-718D7B721ECE}" srcOrd="0" destOrd="0" presId="urn:microsoft.com/office/officeart/2005/8/layout/default"/>
    <dgm:cxn modelId="{9D14AF10-7FE8-485F-95A4-3D8D5F4EDD7A}" type="presOf" srcId="{413B7F6E-0310-4746-AD66-9219C1EF9EB3}" destId="{B9DAE117-2E12-4F02-BA63-FD65BE9F6611}" srcOrd="0" destOrd="0" presId="urn:microsoft.com/office/officeart/2005/8/layout/default"/>
    <dgm:cxn modelId="{B0BD4513-8CFD-4948-BACD-ECBF0EFDCC5E}" srcId="{E58C62CC-DAD7-4BCD-8C9A-30E04708F65E}" destId="{413B7F6E-0310-4746-AD66-9219C1EF9EB3}" srcOrd="4" destOrd="0" parTransId="{FBFAC9F1-3D85-4AED-BD4A-830B984A670F}" sibTransId="{DD9040CD-0A5B-48EE-8CCF-C51C9ADB1FE6}"/>
    <dgm:cxn modelId="{FB63D727-E0A8-4AD3-B38C-D2B1C697FF0D}" srcId="{E58C62CC-DAD7-4BCD-8C9A-30E04708F65E}" destId="{1A8594AD-FA60-44B4-811D-40A073226CA3}" srcOrd="13" destOrd="0" parTransId="{7878FA04-7054-404E-9CD5-D70AC8D45276}" sibTransId="{C4DBB3D2-3C76-4AA2-A700-20A10BEF86B1}"/>
    <dgm:cxn modelId="{B5ED202E-D03E-449A-9533-E2AB6809AA6A}" type="presOf" srcId="{1B0C4450-4C8D-4983-A531-5C11B3D6F191}" destId="{5521FED8-A0D8-448D-8C6B-D3BEF0E8A032}" srcOrd="0" destOrd="0" presId="urn:microsoft.com/office/officeart/2005/8/layout/default"/>
    <dgm:cxn modelId="{D7300831-9613-41AF-A906-0571187C556A}" type="presOf" srcId="{FBB9EBA1-3B2E-48E4-81E4-BA1C5CEF9E2E}" destId="{AF7E657B-BC3D-4DF2-A2BD-652D602E3E57}" srcOrd="0" destOrd="0" presId="urn:microsoft.com/office/officeart/2005/8/layout/default"/>
    <dgm:cxn modelId="{2360B232-8D15-4641-AB8E-E9F607F7B6CE}" srcId="{E58C62CC-DAD7-4BCD-8C9A-30E04708F65E}" destId="{ACE22A8C-718E-4B9D-B8A3-D7C773C25FC4}" srcOrd="10" destOrd="0" parTransId="{7B8578B1-3264-42C7-883B-4D1104E132DD}" sibTransId="{E3126E0E-B5FC-41AB-B3D0-C652CF949FD9}"/>
    <dgm:cxn modelId="{70A97934-C3D0-41D9-ADF1-FC37E8344FD3}" srcId="{E58C62CC-DAD7-4BCD-8C9A-30E04708F65E}" destId="{38292103-7711-40F1-9368-0BDBB7F6D05F}" srcOrd="5" destOrd="0" parTransId="{46E47323-671A-4D52-8DB0-9C3ED8CA6688}" sibTransId="{AAF8B3FD-BBEA-457B-8B04-5431459403EE}"/>
    <dgm:cxn modelId="{22ED333B-C116-4D8E-B98E-D83A784334C8}" srcId="{E58C62CC-DAD7-4BCD-8C9A-30E04708F65E}" destId="{6509F7F5-3B40-4216-BBE9-6A75CBA33242}" srcOrd="14" destOrd="0" parTransId="{75C0BF23-BCEC-42E8-B9B1-8C52791E3EF2}" sibTransId="{5C942F76-7551-42F5-B369-CF0751BB6E2E}"/>
    <dgm:cxn modelId="{9BCD0A60-9D89-4CF7-8EDB-353E9A5C9A0F}" type="presOf" srcId="{15D5E29F-7661-4538-8BB6-0CD13C47F1CF}" destId="{4142DE11-8CF1-4BEE-A58A-D96A2DB0B55D}" srcOrd="0" destOrd="0" presId="urn:microsoft.com/office/officeart/2005/8/layout/default"/>
    <dgm:cxn modelId="{BB5ABB63-2E17-4EE6-B5C4-32E2183DB823}" srcId="{E58C62CC-DAD7-4BCD-8C9A-30E04708F65E}" destId="{6B0F6842-4036-40E8-A64E-77A9A4B81AD6}" srcOrd="11" destOrd="0" parTransId="{E12576A2-FABF-4C0A-A161-7A521D5C33F1}" sibTransId="{D99967C7-7BA5-48F9-96B0-7F109DD14DF1}"/>
    <dgm:cxn modelId="{84E92664-5BB3-494B-9C07-72E1CB26E49F}" srcId="{E58C62CC-DAD7-4BCD-8C9A-30E04708F65E}" destId="{3BBCCCA7-D265-4E7D-A0E7-38DCDC26C659}" srcOrd="12" destOrd="0" parTransId="{81F1E24C-A003-42F4-AD2F-4CAD6F45EAD4}" sibTransId="{311E756B-BC1B-4DDB-8B81-9CD429095DBA}"/>
    <dgm:cxn modelId="{3255436A-ADD4-4A36-9D06-2515B3CC6CD2}" srcId="{E58C62CC-DAD7-4BCD-8C9A-30E04708F65E}" destId="{883DA722-1EE6-43EA-950E-DAC6DF3C0789}" srcOrd="3" destOrd="0" parTransId="{67231329-E715-48AA-9115-3EF6ABE9E482}" sibTransId="{D6196AA7-822D-4348-83F2-98A4FEDB9167}"/>
    <dgm:cxn modelId="{40C6654C-20E6-4726-868F-4EE6C6353B77}" type="presOf" srcId="{861E1D02-64C1-41FB-A4A6-8494A20E125B}" destId="{1EB44C6A-DE01-47A4-8AC3-8EE1211FCA4F}" srcOrd="0" destOrd="0" presId="urn:microsoft.com/office/officeart/2005/8/layout/default"/>
    <dgm:cxn modelId="{2E0FBE4D-8BEE-459C-B286-7C02A87B1285}" srcId="{E58C62CC-DAD7-4BCD-8C9A-30E04708F65E}" destId="{3FEC5E05-5A0F-468B-A3E3-C6D68BE9C96E}" srcOrd="0" destOrd="0" parTransId="{B06F423C-8DB3-4600-B132-15D94E414645}" sibTransId="{28D261FD-75B8-44B9-8B1F-A2C27896CEBD}"/>
    <dgm:cxn modelId="{7AFC196F-9EBE-4CBA-B2D1-122DA7EDB12C}" srcId="{E58C62CC-DAD7-4BCD-8C9A-30E04708F65E}" destId="{C21DB452-FCE9-41EC-8BB4-26BCD83A6407}" srcOrd="8" destOrd="0" parTransId="{B9FF18D2-A8E5-466D-85D8-6F58E220964C}" sibTransId="{A6783B45-47BB-445F-BEB9-1B88940B6220}"/>
    <dgm:cxn modelId="{0A557770-C19A-491D-A031-EA774F4BDA7E}" srcId="{E58C62CC-DAD7-4BCD-8C9A-30E04708F65E}" destId="{FBB9EBA1-3B2E-48E4-81E4-BA1C5CEF9E2E}" srcOrd="15" destOrd="0" parTransId="{4CF1B287-A8B2-45FB-8EC5-DF468401322C}" sibTransId="{4C547CCC-2C89-4905-AA99-676101E5F028}"/>
    <dgm:cxn modelId="{E5FB6C71-5A58-4874-9970-4C87EDEE2234}" type="presOf" srcId="{883DA722-1EE6-43EA-950E-DAC6DF3C0789}" destId="{98BE6E10-8A4F-4133-942A-B4048ED5AE92}" srcOrd="0" destOrd="0" presId="urn:microsoft.com/office/officeart/2005/8/layout/default"/>
    <dgm:cxn modelId="{06157272-7CCD-428E-9F48-AD7679BFF0C4}" type="presOf" srcId="{6509F7F5-3B40-4216-BBE9-6A75CBA33242}" destId="{9E779C48-D2D6-437F-8C79-392D67214503}" srcOrd="0" destOrd="0" presId="urn:microsoft.com/office/officeart/2005/8/layout/default"/>
    <dgm:cxn modelId="{B4B29556-F654-4234-AF2F-E940867FBC48}" type="presOf" srcId="{38292103-7711-40F1-9368-0BDBB7F6D05F}" destId="{FA249E3E-E01C-4E4C-9079-F5683A3DF70C}" srcOrd="0" destOrd="0" presId="urn:microsoft.com/office/officeart/2005/8/layout/default"/>
    <dgm:cxn modelId="{E7339877-A118-4CC8-8530-2B42359AF09B}" type="presOf" srcId="{3BBCCCA7-D265-4E7D-A0E7-38DCDC26C659}" destId="{B93E6508-88CB-47EA-8E0D-E6DF81DE0CA0}" srcOrd="0" destOrd="0" presId="urn:microsoft.com/office/officeart/2005/8/layout/default"/>
    <dgm:cxn modelId="{15CD2058-E07E-448B-9855-17EE1AB293BA}" srcId="{E58C62CC-DAD7-4BCD-8C9A-30E04708F65E}" destId="{15D5E29F-7661-4538-8BB6-0CD13C47F1CF}" srcOrd="9" destOrd="0" parTransId="{CDF3079D-26BB-4EFD-919C-2CD536E047B3}" sibTransId="{88F20DD6-83F1-4E55-A3A8-01E27D860B2F}"/>
    <dgm:cxn modelId="{9820D77F-9459-47C0-80F3-87F2C00D94D6}" type="presOf" srcId="{1A8594AD-FA60-44B4-811D-40A073226CA3}" destId="{8E558682-19C0-417F-A0F4-BC2FB39DFB3B}" srcOrd="0" destOrd="0" presId="urn:microsoft.com/office/officeart/2005/8/layout/default"/>
    <dgm:cxn modelId="{EFEA1E82-BF55-4062-A86A-E5227F13674A}" srcId="{E58C62CC-DAD7-4BCD-8C9A-30E04708F65E}" destId="{1B0C4450-4C8D-4983-A531-5C11B3D6F191}" srcOrd="2" destOrd="0" parTransId="{D259C6B8-AE5D-4FEC-A820-2FE025557614}" sibTransId="{5DF01C1C-0090-457D-B98B-10618274B02E}"/>
    <dgm:cxn modelId="{7E63839A-FE97-4BE1-8B39-7A3E0555A965}" srcId="{E58C62CC-DAD7-4BCD-8C9A-30E04708F65E}" destId="{5ABD84EA-F914-4D33-A202-08D9E2140D46}" srcOrd="7" destOrd="0" parTransId="{E02C78DB-8F5F-4A20-B027-C364155A0E89}" sibTransId="{8287329D-8410-4E08-B7DC-FCC185608F3A}"/>
    <dgm:cxn modelId="{9E1C9B9B-4B19-4F3D-ADFF-5A37844AD580}" type="presOf" srcId="{3FEC5E05-5A0F-468B-A3E3-C6D68BE9C96E}" destId="{169DDB00-298B-4406-9661-F7ECB02110B6}" srcOrd="0" destOrd="0" presId="urn:microsoft.com/office/officeart/2005/8/layout/default"/>
    <dgm:cxn modelId="{2E7CAAC4-EA24-4DDE-9F3C-E320B98C0EEF}" type="presOf" srcId="{5ABD84EA-F914-4D33-A202-08D9E2140D46}" destId="{49CC9A90-BBB3-4985-9856-E8D954BBE521}" srcOrd="0" destOrd="0" presId="urn:microsoft.com/office/officeart/2005/8/layout/default"/>
    <dgm:cxn modelId="{5504C8C6-E0A5-4B7B-938B-F4399A83DC58}" type="presOf" srcId="{C21DB452-FCE9-41EC-8BB4-26BCD83A6407}" destId="{4E369233-8B0A-49DE-A0AF-C1FD4F34D478}" srcOrd="0" destOrd="0" presId="urn:microsoft.com/office/officeart/2005/8/layout/default"/>
    <dgm:cxn modelId="{E2B208CB-2C29-44F0-895B-458C047317BB}" type="presOf" srcId="{6B0F6842-4036-40E8-A64E-77A9A4B81AD6}" destId="{D335204B-E410-4528-B1D6-187F9DC93BC7}" srcOrd="0" destOrd="0" presId="urn:microsoft.com/office/officeart/2005/8/layout/default"/>
    <dgm:cxn modelId="{CEFD9FCE-9202-4E08-AD28-3B7EB083A1D1}" type="presOf" srcId="{B231E486-09D3-4D4F-A046-5DCF82D26CCA}" destId="{206484A0-45B7-412A-9458-A5443035C6D1}" srcOrd="0" destOrd="0" presId="urn:microsoft.com/office/officeart/2005/8/layout/default"/>
    <dgm:cxn modelId="{96D34BCF-E04B-4B58-A560-C3707437CBC6}" srcId="{E58C62CC-DAD7-4BCD-8C9A-30E04708F65E}" destId="{B231E486-09D3-4D4F-A046-5DCF82D26CCA}" srcOrd="16" destOrd="0" parTransId="{091D2F2B-84EA-4700-B6FB-E23CEF1A6D15}" sibTransId="{139F3C7C-1C37-4E0B-A122-330078CD0F6D}"/>
    <dgm:cxn modelId="{179BBEDB-076C-4F8B-B946-63C659B2514E}" type="presOf" srcId="{DC6F6F57-3E17-4F5B-A3AA-32F69F1271DB}" destId="{B17CD9F9-68E3-436D-A4D2-0FA88EAB29BB}" srcOrd="0" destOrd="0" presId="urn:microsoft.com/office/officeart/2005/8/layout/default"/>
    <dgm:cxn modelId="{C3E1ACE1-0865-4D76-B65E-1F7A66ED1A3B}" type="presOf" srcId="{19390319-8182-4062-BE27-7933B3097118}" destId="{77BF754A-B5EC-4ECC-AAB8-5CFC2A479EA8}" srcOrd="0" destOrd="0" presId="urn:microsoft.com/office/officeart/2005/8/layout/default"/>
    <dgm:cxn modelId="{50CEA9E2-4052-4643-A019-5480C1329A38}" srcId="{E58C62CC-DAD7-4BCD-8C9A-30E04708F65E}" destId="{19390319-8182-4062-BE27-7933B3097118}" srcOrd="17" destOrd="0" parTransId="{B53EC14B-3F5E-4AC0-98E1-24861E5A50F1}" sibTransId="{C268CF0A-0839-4241-839E-10988E347F55}"/>
    <dgm:cxn modelId="{DBF2AAE6-5055-4252-B159-3DBCD0D218E5}" type="presOf" srcId="{E58C62CC-DAD7-4BCD-8C9A-30E04708F65E}" destId="{09B453DD-B171-478B-872F-C07E2BF8B8A1}" srcOrd="0" destOrd="0" presId="urn:microsoft.com/office/officeart/2005/8/layout/default"/>
    <dgm:cxn modelId="{E65866E8-2CAB-4A43-A3BD-0F6D67709858}" srcId="{E58C62CC-DAD7-4BCD-8C9A-30E04708F65E}" destId="{861E1D02-64C1-41FB-A4A6-8494A20E125B}" srcOrd="1" destOrd="0" parTransId="{9BFF3867-63EA-4220-BBB3-E178426EFA67}" sibTransId="{87B8FBF0-228A-48F1-9E9B-7D108362D9C3}"/>
    <dgm:cxn modelId="{93E762EC-96DD-4869-88C8-BC0C942094E8}" srcId="{E58C62CC-DAD7-4BCD-8C9A-30E04708F65E}" destId="{DC6F6F57-3E17-4F5B-A3AA-32F69F1271DB}" srcOrd="6" destOrd="0" parTransId="{12E4783C-D655-414F-BEAF-589545EA9B2F}" sibTransId="{C782374C-E696-428A-A2C3-14073BE8F01A}"/>
    <dgm:cxn modelId="{8D5C3C6D-2B84-4F2B-94CD-9CB7863AF6F4}" type="presParOf" srcId="{09B453DD-B171-478B-872F-C07E2BF8B8A1}" destId="{169DDB00-298B-4406-9661-F7ECB02110B6}" srcOrd="0" destOrd="0" presId="urn:microsoft.com/office/officeart/2005/8/layout/default"/>
    <dgm:cxn modelId="{861B19B7-5DA7-4744-B70F-37D36E7A7207}" type="presParOf" srcId="{09B453DD-B171-478B-872F-C07E2BF8B8A1}" destId="{87F01680-92DC-4618-BD72-5C2C1DB6DB54}" srcOrd="1" destOrd="0" presId="urn:microsoft.com/office/officeart/2005/8/layout/default"/>
    <dgm:cxn modelId="{64147080-7418-4095-B04D-8AE237E3AA1E}" type="presParOf" srcId="{09B453DD-B171-478B-872F-C07E2BF8B8A1}" destId="{1EB44C6A-DE01-47A4-8AC3-8EE1211FCA4F}" srcOrd="2" destOrd="0" presId="urn:microsoft.com/office/officeart/2005/8/layout/default"/>
    <dgm:cxn modelId="{5AE6AFDF-B53C-4E5F-B0C3-25AEC3F3156A}" type="presParOf" srcId="{09B453DD-B171-478B-872F-C07E2BF8B8A1}" destId="{568FA83F-5401-4F5A-A5BC-E917895CD1D9}" srcOrd="3" destOrd="0" presId="urn:microsoft.com/office/officeart/2005/8/layout/default"/>
    <dgm:cxn modelId="{47FEF845-51CA-4695-AAA6-7E5CEB17305F}" type="presParOf" srcId="{09B453DD-B171-478B-872F-C07E2BF8B8A1}" destId="{5521FED8-A0D8-448D-8C6B-D3BEF0E8A032}" srcOrd="4" destOrd="0" presId="urn:microsoft.com/office/officeart/2005/8/layout/default"/>
    <dgm:cxn modelId="{E7B805D2-3EE3-4888-B49D-E94F2186736F}" type="presParOf" srcId="{09B453DD-B171-478B-872F-C07E2BF8B8A1}" destId="{1EF28F5C-5019-46C3-9B96-207956336B55}" srcOrd="5" destOrd="0" presId="urn:microsoft.com/office/officeart/2005/8/layout/default"/>
    <dgm:cxn modelId="{E8868546-048E-43F1-9617-24A789923E05}" type="presParOf" srcId="{09B453DD-B171-478B-872F-C07E2BF8B8A1}" destId="{98BE6E10-8A4F-4133-942A-B4048ED5AE92}" srcOrd="6" destOrd="0" presId="urn:microsoft.com/office/officeart/2005/8/layout/default"/>
    <dgm:cxn modelId="{9AD00833-09EC-4AD7-A2EB-FDC61331521D}" type="presParOf" srcId="{09B453DD-B171-478B-872F-C07E2BF8B8A1}" destId="{25A0729E-B62F-4DDA-957D-3592E75C3278}" srcOrd="7" destOrd="0" presId="urn:microsoft.com/office/officeart/2005/8/layout/default"/>
    <dgm:cxn modelId="{E17FAD25-0C2A-4891-AA6F-C532C91F3ABA}" type="presParOf" srcId="{09B453DD-B171-478B-872F-C07E2BF8B8A1}" destId="{B9DAE117-2E12-4F02-BA63-FD65BE9F6611}" srcOrd="8" destOrd="0" presId="urn:microsoft.com/office/officeart/2005/8/layout/default"/>
    <dgm:cxn modelId="{57E20A09-075A-41A8-AC3D-240E2737ECC4}" type="presParOf" srcId="{09B453DD-B171-478B-872F-C07E2BF8B8A1}" destId="{4B3C7702-36A4-41D1-A323-C4B9A198E52D}" srcOrd="9" destOrd="0" presId="urn:microsoft.com/office/officeart/2005/8/layout/default"/>
    <dgm:cxn modelId="{1D1E56EA-DCE4-4507-8D49-86062ED0935D}" type="presParOf" srcId="{09B453DD-B171-478B-872F-C07E2BF8B8A1}" destId="{FA249E3E-E01C-4E4C-9079-F5683A3DF70C}" srcOrd="10" destOrd="0" presId="urn:microsoft.com/office/officeart/2005/8/layout/default"/>
    <dgm:cxn modelId="{96371754-6268-4604-851C-A1ABA262A61E}" type="presParOf" srcId="{09B453DD-B171-478B-872F-C07E2BF8B8A1}" destId="{2A6C30DF-E37A-4756-B530-2191C14746B6}" srcOrd="11" destOrd="0" presId="urn:microsoft.com/office/officeart/2005/8/layout/default"/>
    <dgm:cxn modelId="{FCC16945-D088-4C1C-A330-F28957EE92E8}" type="presParOf" srcId="{09B453DD-B171-478B-872F-C07E2BF8B8A1}" destId="{B17CD9F9-68E3-436D-A4D2-0FA88EAB29BB}" srcOrd="12" destOrd="0" presId="urn:microsoft.com/office/officeart/2005/8/layout/default"/>
    <dgm:cxn modelId="{BDF044D9-3F34-4AAD-8328-E9FB07027313}" type="presParOf" srcId="{09B453DD-B171-478B-872F-C07E2BF8B8A1}" destId="{C598C2E2-E014-4655-9B10-ACC3353538C4}" srcOrd="13" destOrd="0" presId="urn:microsoft.com/office/officeart/2005/8/layout/default"/>
    <dgm:cxn modelId="{FB7D80D1-E201-4640-A609-DB0A6CC40AF1}" type="presParOf" srcId="{09B453DD-B171-478B-872F-C07E2BF8B8A1}" destId="{49CC9A90-BBB3-4985-9856-E8D954BBE521}" srcOrd="14" destOrd="0" presId="urn:microsoft.com/office/officeart/2005/8/layout/default"/>
    <dgm:cxn modelId="{4E4368D5-EA6D-4C5C-BF36-EEFB20C9F656}" type="presParOf" srcId="{09B453DD-B171-478B-872F-C07E2BF8B8A1}" destId="{78F556D6-9325-4246-8289-ECA73F9DC3E9}" srcOrd="15" destOrd="0" presId="urn:microsoft.com/office/officeart/2005/8/layout/default"/>
    <dgm:cxn modelId="{3CDCD97A-6711-4F2E-A12E-95FC4D639420}" type="presParOf" srcId="{09B453DD-B171-478B-872F-C07E2BF8B8A1}" destId="{4E369233-8B0A-49DE-A0AF-C1FD4F34D478}" srcOrd="16" destOrd="0" presId="urn:microsoft.com/office/officeart/2005/8/layout/default"/>
    <dgm:cxn modelId="{8E19845C-675B-4E88-8DDA-3313AB0FDE07}" type="presParOf" srcId="{09B453DD-B171-478B-872F-C07E2BF8B8A1}" destId="{6747DB1E-41BB-46E7-9B48-00F6EFA63745}" srcOrd="17" destOrd="0" presId="urn:microsoft.com/office/officeart/2005/8/layout/default"/>
    <dgm:cxn modelId="{4048AB86-2DDC-4C00-B4B8-C9970C1734A0}" type="presParOf" srcId="{09B453DD-B171-478B-872F-C07E2BF8B8A1}" destId="{4142DE11-8CF1-4BEE-A58A-D96A2DB0B55D}" srcOrd="18" destOrd="0" presId="urn:microsoft.com/office/officeart/2005/8/layout/default"/>
    <dgm:cxn modelId="{BFAF911F-E9BD-4F81-99F6-9232FC1A4073}" type="presParOf" srcId="{09B453DD-B171-478B-872F-C07E2BF8B8A1}" destId="{94D05581-E1B5-4F09-A6D5-17F43ED0B6B4}" srcOrd="19" destOrd="0" presId="urn:microsoft.com/office/officeart/2005/8/layout/default"/>
    <dgm:cxn modelId="{41ED5466-8645-4F94-8E50-ED45586E616D}" type="presParOf" srcId="{09B453DD-B171-478B-872F-C07E2BF8B8A1}" destId="{ECD5E068-EDB2-4A96-979F-718D7B721ECE}" srcOrd="20" destOrd="0" presId="urn:microsoft.com/office/officeart/2005/8/layout/default"/>
    <dgm:cxn modelId="{43FE7111-6C82-4D2D-BD8F-EB12CE354966}" type="presParOf" srcId="{09B453DD-B171-478B-872F-C07E2BF8B8A1}" destId="{82591FAF-26C6-459E-B4B4-EAE681CD2BF7}" srcOrd="21" destOrd="0" presId="urn:microsoft.com/office/officeart/2005/8/layout/default"/>
    <dgm:cxn modelId="{92CA38EB-DFCA-466E-B04E-F74E7111DBF8}" type="presParOf" srcId="{09B453DD-B171-478B-872F-C07E2BF8B8A1}" destId="{D335204B-E410-4528-B1D6-187F9DC93BC7}" srcOrd="22" destOrd="0" presId="urn:microsoft.com/office/officeart/2005/8/layout/default"/>
    <dgm:cxn modelId="{4AFE1223-0851-4AFC-875B-81AFAEE4145C}" type="presParOf" srcId="{09B453DD-B171-478B-872F-C07E2BF8B8A1}" destId="{12891807-86E2-4CBF-A164-F708D84193E5}" srcOrd="23" destOrd="0" presId="urn:microsoft.com/office/officeart/2005/8/layout/default"/>
    <dgm:cxn modelId="{089A5557-DEBE-428B-8F0B-5CB38702E974}" type="presParOf" srcId="{09B453DD-B171-478B-872F-C07E2BF8B8A1}" destId="{B93E6508-88CB-47EA-8E0D-E6DF81DE0CA0}" srcOrd="24" destOrd="0" presId="urn:microsoft.com/office/officeart/2005/8/layout/default"/>
    <dgm:cxn modelId="{785247E0-9687-4BB1-8BEB-A629C6E70498}" type="presParOf" srcId="{09B453DD-B171-478B-872F-C07E2BF8B8A1}" destId="{FD28925F-B765-4A73-92C4-435FE2F8ADE5}" srcOrd="25" destOrd="0" presId="urn:microsoft.com/office/officeart/2005/8/layout/default"/>
    <dgm:cxn modelId="{64CBA2DB-8CEB-4364-A26F-161A787E2B26}" type="presParOf" srcId="{09B453DD-B171-478B-872F-C07E2BF8B8A1}" destId="{8E558682-19C0-417F-A0F4-BC2FB39DFB3B}" srcOrd="26" destOrd="0" presId="urn:microsoft.com/office/officeart/2005/8/layout/default"/>
    <dgm:cxn modelId="{B7160412-59E8-4001-AC9D-3C3C1EF79C82}" type="presParOf" srcId="{09B453DD-B171-478B-872F-C07E2BF8B8A1}" destId="{84F93AFB-ABD2-4C1D-AC8B-3DDD2CFA97F5}" srcOrd="27" destOrd="0" presId="urn:microsoft.com/office/officeart/2005/8/layout/default"/>
    <dgm:cxn modelId="{F186D9C3-EC90-4AD1-BDF9-E508C19D47D9}" type="presParOf" srcId="{09B453DD-B171-478B-872F-C07E2BF8B8A1}" destId="{9E779C48-D2D6-437F-8C79-392D67214503}" srcOrd="28" destOrd="0" presId="urn:microsoft.com/office/officeart/2005/8/layout/default"/>
    <dgm:cxn modelId="{F7681035-A6A0-4D2E-A475-FB06F507785A}" type="presParOf" srcId="{09B453DD-B171-478B-872F-C07E2BF8B8A1}" destId="{B88A0D45-5622-4718-BD87-84D7C4C1CD2B}" srcOrd="29" destOrd="0" presId="urn:microsoft.com/office/officeart/2005/8/layout/default"/>
    <dgm:cxn modelId="{1301B349-404D-4706-B8A0-4BCBABB8E5AD}" type="presParOf" srcId="{09B453DD-B171-478B-872F-C07E2BF8B8A1}" destId="{AF7E657B-BC3D-4DF2-A2BD-652D602E3E57}" srcOrd="30" destOrd="0" presId="urn:microsoft.com/office/officeart/2005/8/layout/default"/>
    <dgm:cxn modelId="{E0353ACE-7090-4EF8-971B-42C88B220852}" type="presParOf" srcId="{09B453DD-B171-478B-872F-C07E2BF8B8A1}" destId="{D6072500-E077-4F16-A95D-F7DE6D76A1A0}" srcOrd="31" destOrd="0" presId="urn:microsoft.com/office/officeart/2005/8/layout/default"/>
    <dgm:cxn modelId="{968ACD00-71E1-49B9-B148-E69C5C75FC6C}" type="presParOf" srcId="{09B453DD-B171-478B-872F-C07E2BF8B8A1}" destId="{206484A0-45B7-412A-9458-A5443035C6D1}" srcOrd="32" destOrd="0" presId="urn:microsoft.com/office/officeart/2005/8/layout/default"/>
    <dgm:cxn modelId="{446F06DC-7FE5-4CD1-B08B-C95FB740B469}" type="presParOf" srcId="{09B453DD-B171-478B-872F-C07E2BF8B8A1}" destId="{C382EC54-2150-42A7-89C0-7A173D574C8B}" srcOrd="33" destOrd="0" presId="urn:microsoft.com/office/officeart/2005/8/layout/default"/>
    <dgm:cxn modelId="{31F39F61-DA4B-476B-9C24-10BDA43066CF}" type="presParOf" srcId="{09B453DD-B171-478B-872F-C07E2BF8B8A1}" destId="{77BF754A-B5EC-4ECC-AAB8-5CFC2A479EA8}" srcOrd="3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005004A-B0CE-48B2-BE55-25ED2AF55E7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E66DE233-F7B8-4B6D-830B-3808E881887E}">
      <dgm:prSet phldrT="[Text]" custT="1"/>
      <dgm:spPr>
        <a:solidFill>
          <a:schemeClr val="accent2">
            <a:lumMod val="60000"/>
            <a:lumOff val="40000"/>
          </a:schemeClr>
        </a:solidFill>
      </dgm:spPr>
      <dgm:t>
        <a:bodyPr/>
        <a:lstStyle/>
        <a:p>
          <a:r>
            <a:rPr lang="en-GB" altLang="en-US" sz="1600" b="1" dirty="0">
              <a:solidFill>
                <a:schemeClr val="tx1"/>
              </a:solidFill>
              <a:ea typeface="ＭＳ Ｐゴシック" pitchFamily="34" charset="-128"/>
              <a:cs typeface="Arial" panose="020B0604020202020204" pitchFamily="34" charset="0"/>
            </a:rPr>
            <a:t>Introduce yourself explain why you are there</a:t>
          </a:r>
          <a:endParaRPr lang="en-GB" sz="1600" b="1" dirty="0"/>
        </a:p>
      </dgm:t>
    </dgm:pt>
    <dgm:pt modelId="{7C141BAB-747F-4922-97BA-5FC37A1BB8B2}" type="parTrans" cxnId="{AB7C7C16-3F0D-48E5-9F85-0E422D05FE31}">
      <dgm:prSet/>
      <dgm:spPr/>
      <dgm:t>
        <a:bodyPr/>
        <a:lstStyle/>
        <a:p>
          <a:endParaRPr lang="en-GB"/>
        </a:p>
      </dgm:t>
    </dgm:pt>
    <dgm:pt modelId="{95F46D0D-7CD3-4B99-98A8-1C418834918A}" type="sibTrans" cxnId="{AB7C7C16-3F0D-48E5-9F85-0E422D05FE31}">
      <dgm:prSet/>
      <dgm:spPr/>
      <dgm:t>
        <a:bodyPr/>
        <a:lstStyle/>
        <a:p>
          <a:endParaRPr lang="en-GB"/>
        </a:p>
      </dgm:t>
    </dgm:pt>
    <dgm:pt modelId="{EC179910-BAF7-4D6A-A7CD-0610AD6C0AE8}">
      <dgm:prSet phldrT="[Text]" custT="1"/>
      <dgm:spPr>
        <a:solidFill>
          <a:schemeClr val="accent2">
            <a:lumMod val="60000"/>
            <a:lumOff val="40000"/>
          </a:schemeClr>
        </a:solidFill>
      </dgm:spPr>
      <dgm:t>
        <a:bodyPr/>
        <a:lstStyle/>
        <a:p>
          <a:r>
            <a:rPr lang="en-GB" altLang="en-US" sz="1600" b="1" dirty="0">
              <a:solidFill>
                <a:schemeClr val="tx1"/>
              </a:solidFill>
              <a:ea typeface="ＭＳ Ｐゴシック" pitchFamily="34" charset="-128"/>
            </a:rPr>
            <a:t>Awareness of surroundings</a:t>
          </a:r>
          <a:endParaRPr lang="en-GB" sz="1600" b="1" dirty="0"/>
        </a:p>
      </dgm:t>
    </dgm:pt>
    <dgm:pt modelId="{B9F5E886-A37E-455D-9B8B-8CE290163C1C}" type="parTrans" cxnId="{B7CA44CC-423E-4BA3-89CF-880AAF261470}">
      <dgm:prSet/>
      <dgm:spPr/>
      <dgm:t>
        <a:bodyPr/>
        <a:lstStyle/>
        <a:p>
          <a:endParaRPr lang="en-GB"/>
        </a:p>
      </dgm:t>
    </dgm:pt>
    <dgm:pt modelId="{A13F7151-E938-4D27-B991-8674D45250C0}" type="sibTrans" cxnId="{B7CA44CC-423E-4BA3-89CF-880AAF261470}">
      <dgm:prSet/>
      <dgm:spPr/>
      <dgm:t>
        <a:bodyPr/>
        <a:lstStyle/>
        <a:p>
          <a:endParaRPr lang="en-GB"/>
        </a:p>
      </dgm:t>
    </dgm:pt>
    <dgm:pt modelId="{6335FA1F-40D9-43C4-A0FD-88095409C32A}">
      <dgm:prSet custT="1"/>
      <dgm:spPr>
        <a:solidFill>
          <a:schemeClr val="accent2">
            <a:lumMod val="60000"/>
            <a:lumOff val="40000"/>
          </a:schemeClr>
        </a:solidFill>
      </dgm:spPr>
      <dgm:t>
        <a:bodyPr/>
        <a:lstStyle/>
        <a:p>
          <a:r>
            <a:rPr lang="en-GB" altLang="en-US" sz="1600" b="1" dirty="0">
              <a:solidFill>
                <a:schemeClr val="tx1"/>
              </a:solidFill>
              <a:ea typeface="ＭＳ Ｐゴシック" pitchFamily="34" charset="-128"/>
              <a:cs typeface="Arial" panose="020B0604020202020204" pitchFamily="34" charset="0"/>
            </a:rPr>
            <a:t>Explain to them you are concerned with their safety</a:t>
          </a:r>
        </a:p>
      </dgm:t>
    </dgm:pt>
    <dgm:pt modelId="{874B0B14-49D5-4E08-978D-22F0266DC59D}" type="parTrans" cxnId="{F76B0FD6-94BA-45A3-B6D4-4EF5216C08A5}">
      <dgm:prSet/>
      <dgm:spPr/>
      <dgm:t>
        <a:bodyPr/>
        <a:lstStyle/>
        <a:p>
          <a:endParaRPr lang="en-GB"/>
        </a:p>
      </dgm:t>
    </dgm:pt>
    <dgm:pt modelId="{1CA9623B-6C02-4089-B559-3967CE5BF419}" type="sibTrans" cxnId="{F76B0FD6-94BA-45A3-B6D4-4EF5216C08A5}">
      <dgm:prSet/>
      <dgm:spPr/>
      <dgm:t>
        <a:bodyPr/>
        <a:lstStyle/>
        <a:p>
          <a:endParaRPr lang="en-GB"/>
        </a:p>
      </dgm:t>
    </dgm:pt>
    <dgm:pt modelId="{7BC7076F-6BCE-486A-91E9-D7012E866181}">
      <dgm:prSet custT="1"/>
      <dgm:spPr>
        <a:solidFill>
          <a:schemeClr val="accent2">
            <a:lumMod val="60000"/>
            <a:lumOff val="40000"/>
          </a:schemeClr>
        </a:solidFill>
      </dgm:spPr>
      <dgm:t>
        <a:bodyPr/>
        <a:lstStyle/>
        <a:p>
          <a:r>
            <a:rPr lang="en-GB" altLang="en-US" sz="1600" b="1" dirty="0">
              <a:solidFill>
                <a:schemeClr val="tx1"/>
              </a:solidFill>
              <a:ea typeface="ＭＳ Ｐゴシック" pitchFamily="34" charset="-128"/>
              <a:cs typeface="Arial" panose="020B0604020202020204" pitchFamily="34" charset="0"/>
            </a:rPr>
            <a:t>Ask if anything has happened to them, consider repeating your request</a:t>
          </a:r>
        </a:p>
      </dgm:t>
    </dgm:pt>
    <dgm:pt modelId="{88221018-4D3D-4066-AA45-EC69102652A1}" type="parTrans" cxnId="{E6DFB596-BCE4-4BD6-9708-F19CE7354A34}">
      <dgm:prSet/>
      <dgm:spPr/>
      <dgm:t>
        <a:bodyPr/>
        <a:lstStyle/>
        <a:p>
          <a:endParaRPr lang="en-GB"/>
        </a:p>
      </dgm:t>
    </dgm:pt>
    <dgm:pt modelId="{49365D45-EBA6-4490-8654-3F943EDF6485}" type="sibTrans" cxnId="{E6DFB596-BCE4-4BD6-9708-F19CE7354A34}">
      <dgm:prSet/>
      <dgm:spPr/>
      <dgm:t>
        <a:bodyPr/>
        <a:lstStyle/>
        <a:p>
          <a:endParaRPr lang="en-GB"/>
        </a:p>
      </dgm:t>
    </dgm:pt>
    <dgm:pt modelId="{140AD40B-1F12-46F5-B05A-8B3B25818206}">
      <dgm:prSet custT="1"/>
      <dgm:spPr>
        <a:solidFill>
          <a:schemeClr val="accent2">
            <a:lumMod val="60000"/>
            <a:lumOff val="40000"/>
          </a:schemeClr>
        </a:solidFill>
      </dgm:spPr>
      <dgm:t>
        <a:bodyPr/>
        <a:lstStyle/>
        <a:p>
          <a:r>
            <a:rPr lang="en-GB" altLang="en-US" sz="1600" b="1" dirty="0">
              <a:solidFill>
                <a:schemeClr val="tx1"/>
              </a:solidFill>
              <a:ea typeface="ＭＳ Ｐゴシック" pitchFamily="34" charset="-128"/>
              <a:cs typeface="Arial" panose="020B0604020202020204" pitchFamily="34" charset="0"/>
            </a:rPr>
            <a:t>Respectful</a:t>
          </a:r>
        </a:p>
      </dgm:t>
    </dgm:pt>
    <dgm:pt modelId="{3F026EE0-1455-4812-86B0-8E74A0E77450}" type="parTrans" cxnId="{768D3E3D-0354-4858-873D-C0B639B6FE90}">
      <dgm:prSet/>
      <dgm:spPr/>
      <dgm:t>
        <a:bodyPr/>
        <a:lstStyle/>
        <a:p>
          <a:endParaRPr lang="en-GB"/>
        </a:p>
      </dgm:t>
    </dgm:pt>
    <dgm:pt modelId="{EA951BA8-0FF4-48B7-96DF-36502D78E151}" type="sibTrans" cxnId="{768D3E3D-0354-4858-873D-C0B639B6FE90}">
      <dgm:prSet/>
      <dgm:spPr/>
      <dgm:t>
        <a:bodyPr/>
        <a:lstStyle/>
        <a:p>
          <a:endParaRPr lang="en-GB"/>
        </a:p>
      </dgm:t>
    </dgm:pt>
    <dgm:pt modelId="{B508BC83-BA09-45FE-845B-CB9A444D4F0E}">
      <dgm:prSet custT="1"/>
      <dgm:spPr>
        <a:solidFill>
          <a:schemeClr val="accent2">
            <a:lumMod val="60000"/>
            <a:lumOff val="40000"/>
          </a:schemeClr>
        </a:solidFill>
      </dgm:spPr>
      <dgm:t>
        <a:bodyPr/>
        <a:lstStyle/>
        <a:p>
          <a:r>
            <a:rPr lang="en-GB" altLang="en-US" sz="1600" b="1" dirty="0">
              <a:solidFill>
                <a:schemeClr val="tx1"/>
              </a:solidFill>
              <a:ea typeface="ＭＳ Ｐゴシック" pitchFamily="34" charset="-128"/>
              <a:cs typeface="Arial" panose="020B0604020202020204" pitchFamily="34" charset="0"/>
            </a:rPr>
            <a:t>Give them space [Think Safety]</a:t>
          </a:r>
        </a:p>
      </dgm:t>
    </dgm:pt>
    <dgm:pt modelId="{907E7635-D24E-49E2-93D1-67AD444E5A7A}" type="parTrans" cxnId="{3FFA8B07-C10E-40E2-B6EC-300683B99460}">
      <dgm:prSet/>
      <dgm:spPr/>
      <dgm:t>
        <a:bodyPr/>
        <a:lstStyle/>
        <a:p>
          <a:endParaRPr lang="en-GB"/>
        </a:p>
      </dgm:t>
    </dgm:pt>
    <dgm:pt modelId="{76412746-B1C2-48E8-8D08-06B9D2B7745F}" type="sibTrans" cxnId="{3FFA8B07-C10E-40E2-B6EC-300683B99460}">
      <dgm:prSet/>
      <dgm:spPr/>
      <dgm:t>
        <a:bodyPr/>
        <a:lstStyle/>
        <a:p>
          <a:endParaRPr lang="en-GB"/>
        </a:p>
      </dgm:t>
    </dgm:pt>
    <dgm:pt modelId="{BDF5EB4A-BBA4-4D09-AAA7-0D03F2551E06}">
      <dgm:prSet custT="1"/>
      <dgm:spPr>
        <a:solidFill>
          <a:schemeClr val="accent2">
            <a:lumMod val="60000"/>
            <a:lumOff val="40000"/>
          </a:schemeClr>
        </a:solidFill>
      </dgm:spPr>
      <dgm:t>
        <a:bodyPr/>
        <a:lstStyle/>
        <a:p>
          <a:r>
            <a:rPr lang="en-GB" altLang="en-US" sz="1600" b="1" dirty="0">
              <a:solidFill>
                <a:schemeClr val="tx1"/>
              </a:solidFill>
              <a:ea typeface="ＭＳ Ｐゴシック" pitchFamily="34" charset="-128"/>
              <a:cs typeface="Arial" panose="020B0604020202020204" pitchFamily="34" charset="0"/>
            </a:rPr>
            <a:t>Avoid direct radio contact within hearing of person [Be tactful]</a:t>
          </a:r>
        </a:p>
      </dgm:t>
    </dgm:pt>
    <dgm:pt modelId="{425EC6FA-60B6-4E02-A1F9-B239C58E83B4}" type="parTrans" cxnId="{C0285ECE-1FF1-472D-BBE3-4246439F536B}">
      <dgm:prSet/>
      <dgm:spPr/>
      <dgm:t>
        <a:bodyPr/>
        <a:lstStyle/>
        <a:p>
          <a:endParaRPr lang="en-GB"/>
        </a:p>
      </dgm:t>
    </dgm:pt>
    <dgm:pt modelId="{73AB34F6-1754-4C48-870D-D56C2CDCE1A6}" type="sibTrans" cxnId="{C0285ECE-1FF1-472D-BBE3-4246439F536B}">
      <dgm:prSet/>
      <dgm:spPr/>
      <dgm:t>
        <a:bodyPr/>
        <a:lstStyle/>
        <a:p>
          <a:endParaRPr lang="en-GB"/>
        </a:p>
      </dgm:t>
    </dgm:pt>
    <dgm:pt modelId="{EC1F1CBC-A95F-4F9C-A704-81A0DE93E9DD}">
      <dgm:prSet custT="1"/>
      <dgm:spPr>
        <a:solidFill>
          <a:schemeClr val="accent2">
            <a:lumMod val="60000"/>
            <a:lumOff val="40000"/>
          </a:schemeClr>
        </a:solidFill>
      </dgm:spPr>
      <dgm:t>
        <a:bodyPr/>
        <a:lstStyle/>
        <a:p>
          <a:r>
            <a:rPr lang="en-GB" altLang="en-US" sz="1600" b="1" dirty="0">
              <a:solidFill>
                <a:schemeClr val="tx1"/>
              </a:solidFill>
              <a:ea typeface="ＭＳ Ｐゴシック" pitchFamily="34" charset="-128"/>
            </a:rPr>
            <a:t>Remember types of incident</a:t>
          </a:r>
        </a:p>
      </dgm:t>
    </dgm:pt>
    <dgm:pt modelId="{19D3E0E9-73AA-42A9-93C7-AF67B70C5287}" type="parTrans" cxnId="{6F213130-0A05-4E5D-9AA6-3E4273F72EED}">
      <dgm:prSet/>
      <dgm:spPr/>
      <dgm:t>
        <a:bodyPr/>
        <a:lstStyle/>
        <a:p>
          <a:endParaRPr lang="en-GB"/>
        </a:p>
      </dgm:t>
    </dgm:pt>
    <dgm:pt modelId="{B1804ED2-6552-4B56-A0F6-E2657176ECF2}" type="sibTrans" cxnId="{6F213130-0A05-4E5D-9AA6-3E4273F72EED}">
      <dgm:prSet/>
      <dgm:spPr/>
      <dgm:t>
        <a:bodyPr/>
        <a:lstStyle/>
        <a:p>
          <a:endParaRPr lang="en-GB"/>
        </a:p>
      </dgm:t>
    </dgm:pt>
    <dgm:pt modelId="{2DBBC002-5381-44E7-99E3-73B4B33DF387}">
      <dgm:prSet custT="1"/>
      <dgm:spPr>
        <a:solidFill>
          <a:schemeClr val="accent2">
            <a:lumMod val="60000"/>
            <a:lumOff val="40000"/>
          </a:schemeClr>
        </a:solidFill>
      </dgm:spPr>
      <dgm:t>
        <a:bodyPr/>
        <a:lstStyle/>
        <a:p>
          <a:r>
            <a:rPr lang="en-GB" altLang="en-US" sz="1600" b="1" dirty="0">
              <a:solidFill>
                <a:schemeClr val="tx1"/>
              </a:solidFill>
              <a:ea typeface="ＭＳ Ｐゴシック" pitchFamily="34" charset="-128"/>
            </a:rPr>
            <a:t>Recognise agitation</a:t>
          </a:r>
        </a:p>
      </dgm:t>
    </dgm:pt>
    <dgm:pt modelId="{8F8C6FDD-4414-4C5D-A697-7323F542F0F3}" type="parTrans" cxnId="{F69B1B8E-F685-4D8B-B4B1-5E084F5093EE}">
      <dgm:prSet/>
      <dgm:spPr/>
      <dgm:t>
        <a:bodyPr/>
        <a:lstStyle/>
        <a:p>
          <a:endParaRPr lang="en-GB"/>
        </a:p>
      </dgm:t>
    </dgm:pt>
    <dgm:pt modelId="{4ECFFD08-EC30-412C-9E24-1C7EFB04A533}" type="sibTrans" cxnId="{F69B1B8E-F685-4D8B-B4B1-5E084F5093EE}">
      <dgm:prSet/>
      <dgm:spPr/>
      <dgm:t>
        <a:bodyPr/>
        <a:lstStyle/>
        <a:p>
          <a:endParaRPr lang="en-GB"/>
        </a:p>
      </dgm:t>
    </dgm:pt>
    <dgm:pt modelId="{531A086F-C629-4835-96CF-1A576C6E5B68}">
      <dgm:prSet custT="1"/>
      <dgm:spPr>
        <a:solidFill>
          <a:schemeClr val="accent2">
            <a:lumMod val="60000"/>
            <a:lumOff val="40000"/>
          </a:schemeClr>
        </a:solidFill>
      </dgm:spPr>
      <dgm:t>
        <a:bodyPr/>
        <a:lstStyle/>
        <a:p>
          <a:r>
            <a:rPr lang="en-GB" altLang="en-US" sz="1600" b="1" dirty="0">
              <a:solidFill>
                <a:schemeClr val="tx1"/>
              </a:solidFill>
              <a:ea typeface="ＭＳ Ｐゴシック" pitchFamily="34" charset="-128"/>
            </a:rPr>
            <a:t>Consider police powers and Personal Safety</a:t>
          </a:r>
        </a:p>
      </dgm:t>
    </dgm:pt>
    <dgm:pt modelId="{4BFCE7C2-D9CD-4B27-BA1F-C72A951DCD05}" type="parTrans" cxnId="{EFF71E0C-654D-48BB-9D3B-03CD920B441E}">
      <dgm:prSet/>
      <dgm:spPr/>
      <dgm:t>
        <a:bodyPr/>
        <a:lstStyle/>
        <a:p>
          <a:endParaRPr lang="en-GB"/>
        </a:p>
      </dgm:t>
    </dgm:pt>
    <dgm:pt modelId="{1DF150EC-926A-4335-8573-17AF2E47DC2C}" type="sibTrans" cxnId="{EFF71E0C-654D-48BB-9D3B-03CD920B441E}">
      <dgm:prSet/>
      <dgm:spPr/>
      <dgm:t>
        <a:bodyPr/>
        <a:lstStyle/>
        <a:p>
          <a:endParaRPr lang="en-GB"/>
        </a:p>
      </dgm:t>
    </dgm:pt>
    <dgm:pt modelId="{D8FAA27E-D492-480D-91B6-347BF0ACD52E}">
      <dgm:prSet custT="1"/>
      <dgm:spPr>
        <a:solidFill>
          <a:schemeClr val="accent2">
            <a:lumMod val="60000"/>
            <a:lumOff val="40000"/>
          </a:schemeClr>
        </a:solidFill>
      </dgm:spPr>
      <dgm:t>
        <a:bodyPr/>
        <a:lstStyle/>
        <a:p>
          <a:r>
            <a:rPr lang="en-GB" altLang="en-US" sz="1600" b="1" dirty="0">
              <a:solidFill>
                <a:schemeClr val="tx1"/>
              </a:solidFill>
              <a:ea typeface="ＭＳ Ｐゴシック" pitchFamily="34" charset="-128"/>
            </a:rPr>
            <a:t>Calm voice - Consider repeating message</a:t>
          </a:r>
        </a:p>
      </dgm:t>
    </dgm:pt>
    <dgm:pt modelId="{F82DAD04-65AF-48AF-8146-13A5E763DC8E}" type="parTrans" cxnId="{A111E655-9E80-494D-BD25-1546B8D9BE7F}">
      <dgm:prSet/>
      <dgm:spPr/>
      <dgm:t>
        <a:bodyPr/>
        <a:lstStyle/>
        <a:p>
          <a:endParaRPr lang="en-GB"/>
        </a:p>
      </dgm:t>
    </dgm:pt>
    <dgm:pt modelId="{AD6B3083-B91B-4F10-BE8B-CE7E4874A73F}" type="sibTrans" cxnId="{A111E655-9E80-494D-BD25-1546B8D9BE7F}">
      <dgm:prSet/>
      <dgm:spPr/>
      <dgm:t>
        <a:bodyPr/>
        <a:lstStyle/>
        <a:p>
          <a:endParaRPr lang="en-GB"/>
        </a:p>
      </dgm:t>
    </dgm:pt>
    <dgm:pt modelId="{146CD8B9-FA3B-41F5-BD2D-EDE6068D2D7F}">
      <dgm:prSet custT="1"/>
      <dgm:spPr>
        <a:solidFill>
          <a:schemeClr val="accent2">
            <a:lumMod val="60000"/>
            <a:lumOff val="40000"/>
          </a:schemeClr>
        </a:solidFill>
      </dgm:spPr>
      <dgm:t>
        <a:bodyPr/>
        <a:lstStyle/>
        <a:p>
          <a:r>
            <a:rPr lang="en-GB" altLang="en-US" sz="1600" b="1" dirty="0">
              <a:solidFill>
                <a:schemeClr val="tx1"/>
              </a:solidFill>
              <a:ea typeface="ＭＳ Ｐゴシック" pitchFamily="34" charset="-128"/>
            </a:rPr>
            <a:t>Reduce height</a:t>
          </a:r>
        </a:p>
      </dgm:t>
    </dgm:pt>
    <dgm:pt modelId="{23102E75-BB79-4E14-9BA7-3D39528F4999}" type="parTrans" cxnId="{CFC6C517-0989-4C35-A676-379B676E01A7}">
      <dgm:prSet/>
      <dgm:spPr/>
      <dgm:t>
        <a:bodyPr/>
        <a:lstStyle/>
        <a:p>
          <a:endParaRPr lang="en-GB"/>
        </a:p>
      </dgm:t>
    </dgm:pt>
    <dgm:pt modelId="{DA79EE57-48F5-41AE-859E-F99285DEC1F5}" type="sibTrans" cxnId="{CFC6C517-0989-4C35-A676-379B676E01A7}">
      <dgm:prSet/>
      <dgm:spPr/>
      <dgm:t>
        <a:bodyPr/>
        <a:lstStyle/>
        <a:p>
          <a:endParaRPr lang="en-GB"/>
        </a:p>
      </dgm:t>
    </dgm:pt>
    <dgm:pt modelId="{49D555C9-6E5F-41EB-933E-7175516C41B6}">
      <dgm:prSet custT="1"/>
      <dgm:spPr>
        <a:solidFill>
          <a:schemeClr val="accent2">
            <a:lumMod val="60000"/>
            <a:lumOff val="40000"/>
          </a:schemeClr>
        </a:solidFill>
      </dgm:spPr>
      <dgm:t>
        <a:bodyPr/>
        <a:lstStyle/>
        <a:p>
          <a:r>
            <a:rPr lang="en-GB" altLang="en-US" sz="1600" b="1" dirty="0">
              <a:solidFill>
                <a:schemeClr val="tx1"/>
              </a:solidFill>
              <a:ea typeface="ＭＳ Ｐゴシック" pitchFamily="34" charset="-128"/>
            </a:rPr>
            <a:t>Don’t whispe</a:t>
          </a:r>
          <a:r>
            <a:rPr lang="en-GB" altLang="en-US" sz="1600" b="1" dirty="0">
              <a:solidFill>
                <a:schemeClr val="tx1"/>
              </a:solidFill>
              <a:ea typeface="ＭＳ Ｐゴシック" pitchFamily="34" charset="-128"/>
              <a:cs typeface="Arial" panose="020B0604020202020204" pitchFamily="34" charset="0"/>
            </a:rPr>
            <a:t>r</a:t>
          </a:r>
        </a:p>
      </dgm:t>
    </dgm:pt>
    <dgm:pt modelId="{112A33AE-916A-4BED-925C-1BB7369E623C}" type="parTrans" cxnId="{DF292175-F069-4A22-BAAA-9D0F8D604339}">
      <dgm:prSet/>
      <dgm:spPr/>
      <dgm:t>
        <a:bodyPr/>
        <a:lstStyle/>
        <a:p>
          <a:endParaRPr lang="en-GB"/>
        </a:p>
      </dgm:t>
    </dgm:pt>
    <dgm:pt modelId="{16547D41-EE8C-4063-A02A-887006B04BE3}" type="sibTrans" cxnId="{DF292175-F069-4A22-BAAA-9D0F8D604339}">
      <dgm:prSet/>
      <dgm:spPr/>
      <dgm:t>
        <a:bodyPr/>
        <a:lstStyle/>
        <a:p>
          <a:endParaRPr lang="en-GB"/>
        </a:p>
      </dgm:t>
    </dgm:pt>
    <dgm:pt modelId="{FFA7B180-32B9-471A-AAFF-8BB22EEBDC6A}">
      <dgm:prSet custT="1"/>
      <dgm:spPr>
        <a:solidFill>
          <a:schemeClr val="accent2">
            <a:lumMod val="60000"/>
            <a:lumOff val="40000"/>
          </a:schemeClr>
        </a:solidFill>
      </dgm:spPr>
      <dgm:t>
        <a:bodyPr/>
        <a:lstStyle/>
        <a:p>
          <a:r>
            <a:rPr lang="en-GB" altLang="en-US" sz="1600" b="1" dirty="0">
              <a:solidFill>
                <a:schemeClr val="tx1"/>
              </a:solidFill>
              <a:ea typeface="ＭＳ Ｐゴシック" pitchFamily="34" charset="-128"/>
              <a:cs typeface="Arial" panose="020B0604020202020204" pitchFamily="34" charset="0"/>
            </a:rPr>
            <a:t>Explain procedure</a:t>
          </a:r>
        </a:p>
      </dgm:t>
    </dgm:pt>
    <dgm:pt modelId="{F196486D-BC6F-4F68-A063-A89C2D506163}" type="sibTrans" cxnId="{59DCFEDB-7D2F-4394-8D61-F27F004A64DE}">
      <dgm:prSet/>
      <dgm:spPr/>
      <dgm:t>
        <a:bodyPr/>
        <a:lstStyle/>
        <a:p>
          <a:endParaRPr lang="en-GB"/>
        </a:p>
      </dgm:t>
    </dgm:pt>
    <dgm:pt modelId="{E712C4B7-D424-4EBC-A494-81A15C7F21F0}" type="parTrans" cxnId="{59DCFEDB-7D2F-4394-8D61-F27F004A64DE}">
      <dgm:prSet/>
      <dgm:spPr/>
      <dgm:t>
        <a:bodyPr/>
        <a:lstStyle/>
        <a:p>
          <a:endParaRPr lang="en-GB"/>
        </a:p>
      </dgm:t>
    </dgm:pt>
    <dgm:pt modelId="{CA8DA437-7499-4779-9CF4-1C62ED8DF0A5}" type="pres">
      <dgm:prSet presAssocID="{5005004A-B0CE-48B2-BE55-25ED2AF55E76}" presName="diagram" presStyleCnt="0">
        <dgm:presLayoutVars>
          <dgm:dir/>
          <dgm:resizeHandles val="exact"/>
        </dgm:presLayoutVars>
      </dgm:prSet>
      <dgm:spPr/>
    </dgm:pt>
    <dgm:pt modelId="{CADB007C-22E5-4094-ADFD-C21F808B9804}" type="pres">
      <dgm:prSet presAssocID="{E66DE233-F7B8-4B6D-830B-3808E881887E}" presName="node" presStyleLbl="node1" presStyleIdx="0" presStyleCnt="14">
        <dgm:presLayoutVars>
          <dgm:bulletEnabled val="1"/>
        </dgm:presLayoutVars>
      </dgm:prSet>
      <dgm:spPr/>
    </dgm:pt>
    <dgm:pt modelId="{AB91730B-9209-46FB-9013-08C89BF27275}" type="pres">
      <dgm:prSet presAssocID="{95F46D0D-7CD3-4B99-98A8-1C418834918A}" presName="sibTrans" presStyleCnt="0"/>
      <dgm:spPr/>
    </dgm:pt>
    <dgm:pt modelId="{F3936159-A280-4CC6-9CE1-AA9A32A0B6E7}" type="pres">
      <dgm:prSet presAssocID="{6335FA1F-40D9-43C4-A0FD-88095409C32A}" presName="node" presStyleLbl="node1" presStyleIdx="1" presStyleCnt="14">
        <dgm:presLayoutVars>
          <dgm:bulletEnabled val="1"/>
        </dgm:presLayoutVars>
      </dgm:prSet>
      <dgm:spPr/>
    </dgm:pt>
    <dgm:pt modelId="{AF74E739-864B-4060-A00E-ED6B4ECEBBE3}" type="pres">
      <dgm:prSet presAssocID="{1CA9623B-6C02-4089-B559-3967CE5BF419}" presName="sibTrans" presStyleCnt="0"/>
      <dgm:spPr/>
    </dgm:pt>
    <dgm:pt modelId="{E580A84B-B08E-4561-ABFC-0470F46458E5}" type="pres">
      <dgm:prSet presAssocID="{7BC7076F-6BCE-486A-91E9-D7012E866181}" presName="node" presStyleLbl="node1" presStyleIdx="2" presStyleCnt="14">
        <dgm:presLayoutVars>
          <dgm:bulletEnabled val="1"/>
        </dgm:presLayoutVars>
      </dgm:prSet>
      <dgm:spPr/>
    </dgm:pt>
    <dgm:pt modelId="{83D54BF5-F490-4050-B355-612D711A4632}" type="pres">
      <dgm:prSet presAssocID="{49365D45-EBA6-4490-8654-3F943EDF6485}" presName="sibTrans" presStyleCnt="0"/>
      <dgm:spPr/>
    </dgm:pt>
    <dgm:pt modelId="{37E21803-84E6-448D-AB53-832E5CDC12F8}" type="pres">
      <dgm:prSet presAssocID="{FFA7B180-32B9-471A-AAFF-8BB22EEBDC6A}" presName="node" presStyleLbl="node1" presStyleIdx="3" presStyleCnt="14">
        <dgm:presLayoutVars>
          <dgm:bulletEnabled val="1"/>
        </dgm:presLayoutVars>
      </dgm:prSet>
      <dgm:spPr/>
    </dgm:pt>
    <dgm:pt modelId="{A828C967-7BB4-4874-9E08-5D195230FEF8}" type="pres">
      <dgm:prSet presAssocID="{F196486D-BC6F-4F68-A063-A89C2D506163}" presName="sibTrans" presStyleCnt="0"/>
      <dgm:spPr/>
    </dgm:pt>
    <dgm:pt modelId="{8C42A773-741A-48AF-B5C5-908F1AD79591}" type="pres">
      <dgm:prSet presAssocID="{140AD40B-1F12-46F5-B05A-8B3B25818206}" presName="node" presStyleLbl="node1" presStyleIdx="4" presStyleCnt="14">
        <dgm:presLayoutVars>
          <dgm:bulletEnabled val="1"/>
        </dgm:presLayoutVars>
      </dgm:prSet>
      <dgm:spPr/>
    </dgm:pt>
    <dgm:pt modelId="{EAD6037C-2049-4ADE-9264-0A1E620D33F3}" type="pres">
      <dgm:prSet presAssocID="{EA951BA8-0FF4-48B7-96DF-36502D78E151}" presName="sibTrans" presStyleCnt="0"/>
      <dgm:spPr/>
    </dgm:pt>
    <dgm:pt modelId="{ED1CAA69-CFAF-4E85-AD1C-2539CBD37B9C}" type="pres">
      <dgm:prSet presAssocID="{B508BC83-BA09-45FE-845B-CB9A444D4F0E}" presName="node" presStyleLbl="node1" presStyleIdx="5" presStyleCnt="14">
        <dgm:presLayoutVars>
          <dgm:bulletEnabled val="1"/>
        </dgm:presLayoutVars>
      </dgm:prSet>
      <dgm:spPr/>
    </dgm:pt>
    <dgm:pt modelId="{589AF2F3-684B-4F8E-BE11-E40BA5AD66D0}" type="pres">
      <dgm:prSet presAssocID="{76412746-B1C2-48E8-8D08-06B9D2B7745F}" presName="sibTrans" presStyleCnt="0"/>
      <dgm:spPr/>
    </dgm:pt>
    <dgm:pt modelId="{5D00BECC-8A51-4A01-BE6A-CE039EC360D9}" type="pres">
      <dgm:prSet presAssocID="{BDF5EB4A-BBA4-4D09-AAA7-0D03F2551E06}" presName="node" presStyleLbl="node1" presStyleIdx="6" presStyleCnt="14">
        <dgm:presLayoutVars>
          <dgm:bulletEnabled val="1"/>
        </dgm:presLayoutVars>
      </dgm:prSet>
      <dgm:spPr/>
    </dgm:pt>
    <dgm:pt modelId="{97C43D57-25BF-4C37-9344-1DF422558422}" type="pres">
      <dgm:prSet presAssocID="{73AB34F6-1754-4C48-870D-D56C2CDCE1A6}" presName="sibTrans" presStyleCnt="0"/>
      <dgm:spPr/>
    </dgm:pt>
    <dgm:pt modelId="{42332662-8732-421C-842A-AE05F5AAA26C}" type="pres">
      <dgm:prSet presAssocID="{EC179910-BAF7-4D6A-A7CD-0610AD6C0AE8}" presName="node" presStyleLbl="node1" presStyleIdx="7" presStyleCnt="14">
        <dgm:presLayoutVars>
          <dgm:bulletEnabled val="1"/>
        </dgm:presLayoutVars>
      </dgm:prSet>
      <dgm:spPr/>
    </dgm:pt>
    <dgm:pt modelId="{CE12AEE8-3E24-4D76-ADAC-93AC390C50DF}" type="pres">
      <dgm:prSet presAssocID="{A13F7151-E938-4D27-B991-8674D45250C0}" presName="sibTrans" presStyleCnt="0"/>
      <dgm:spPr/>
    </dgm:pt>
    <dgm:pt modelId="{FE9C7196-871E-4807-A833-286E238E6660}" type="pres">
      <dgm:prSet presAssocID="{EC1F1CBC-A95F-4F9C-A704-81A0DE93E9DD}" presName="node" presStyleLbl="node1" presStyleIdx="8" presStyleCnt="14">
        <dgm:presLayoutVars>
          <dgm:bulletEnabled val="1"/>
        </dgm:presLayoutVars>
      </dgm:prSet>
      <dgm:spPr/>
    </dgm:pt>
    <dgm:pt modelId="{CC8F9CEA-93B0-46B7-84A8-A338DBF6A762}" type="pres">
      <dgm:prSet presAssocID="{B1804ED2-6552-4B56-A0F6-E2657176ECF2}" presName="sibTrans" presStyleCnt="0"/>
      <dgm:spPr/>
    </dgm:pt>
    <dgm:pt modelId="{0B3C4464-580F-45E7-A701-EA24193775F6}" type="pres">
      <dgm:prSet presAssocID="{2DBBC002-5381-44E7-99E3-73B4B33DF387}" presName="node" presStyleLbl="node1" presStyleIdx="9" presStyleCnt="14">
        <dgm:presLayoutVars>
          <dgm:bulletEnabled val="1"/>
        </dgm:presLayoutVars>
      </dgm:prSet>
      <dgm:spPr/>
    </dgm:pt>
    <dgm:pt modelId="{C2EFCF64-2A2F-432F-B387-8BC8D296AD6D}" type="pres">
      <dgm:prSet presAssocID="{4ECFFD08-EC30-412C-9E24-1C7EFB04A533}" presName="sibTrans" presStyleCnt="0"/>
      <dgm:spPr/>
    </dgm:pt>
    <dgm:pt modelId="{47F78A5E-E08C-4170-9E61-70CD7E381BB8}" type="pres">
      <dgm:prSet presAssocID="{531A086F-C629-4835-96CF-1A576C6E5B68}" presName="node" presStyleLbl="node1" presStyleIdx="10" presStyleCnt="14">
        <dgm:presLayoutVars>
          <dgm:bulletEnabled val="1"/>
        </dgm:presLayoutVars>
      </dgm:prSet>
      <dgm:spPr/>
    </dgm:pt>
    <dgm:pt modelId="{2C9833A0-BDB3-45C0-A3AE-51F814E9D3B4}" type="pres">
      <dgm:prSet presAssocID="{1DF150EC-926A-4335-8573-17AF2E47DC2C}" presName="sibTrans" presStyleCnt="0"/>
      <dgm:spPr/>
    </dgm:pt>
    <dgm:pt modelId="{B1FABBD4-7CBC-42F5-8AAA-360C3D4FE509}" type="pres">
      <dgm:prSet presAssocID="{D8FAA27E-D492-480D-91B6-347BF0ACD52E}" presName="node" presStyleLbl="node1" presStyleIdx="11" presStyleCnt="14">
        <dgm:presLayoutVars>
          <dgm:bulletEnabled val="1"/>
        </dgm:presLayoutVars>
      </dgm:prSet>
      <dgm:spPr/>
    </dgm:pt>
    <dgm:pt modelId="{8031E517-E2AB-4511-9623-C6871DB4E55F}" type="pres">
      <dgm:prSet presAssocID="{AD6B3083-B91B-4F10-BE8B-CE7E4874A73F}" presName="sibTrans" presStyleCnt="0"/>
      <dgm:spPr/>
    </dgm:pt>
    <dgm:pt modelId="{30A62468-2965-428C-BC78-F728B70E03AB}" type="pres">
      <dgm:prSet presAssocID="{146CD8B9-FA3B-41F5-BD2D-EDE6068D2D7F}" presName="node" presStyleLbl="node1" presStyleIdx="12" presStyleCnt="14">
        <dgm:presLayoutVars>
          <dgm:bulletEnabled val="1"/>
        </dgm:presLayoutVars>
      </dgm:prSet>
      <dgm:spPr/>
    </dgm:pt>
    <dgm:pt modelId="{93147D6F-3F8D-4271-9020-72911A212B1A}" type="pres">
      <dgm:prSet presAssocID="{DA79EE57-48F5-41AE-859E-F99285DEC1F5}" presName="sibTrans" presStyleCnt="0"/>
      <dgm:spPr/>
    </dgm:pt>
    <dgm:pt modelId="{9D1EB1FF-609C-49D7-BFA2-442599161F0B}" type="pres">
      <dgm:prSet presAssocID="{49D555C9-6E5F-41EB-933E-7175516C41B6}" presName="node" presStyleLbl="node1" presStyleIdx="13" presStyleCnt="14">
        <dgm:presLayoutVars>
          <dgm:bulletEnabled val="1"/>
        </dgm:presLayoutVars>
      </dgm:prSet>
      <dgm:spPr/>
    </dgm:pt>
  </dgm:ptLst>
  <dgm:cxnLst>
    <dgm:cxn modelId="{3FFA8B07-C10E-40E2-B6EC-300683B99460}" srcId="{5005004A-B0CE-48B2-BE55-25ED2AF55E76}" destId="{B508BC83-BA09-45FE-845B-CB9A444D4F0E}" srcOrd="5" destOrd="0" parTransId="{907E7635-D24E-49E2-93D1-67AD444E5A7A}" sibTransId="{76412746-B1C2-48E8-8D08-06B9D2B7745F}"/>
    <dgm:cxn modelId="{EFF71E0C-654D-48BB-9D3B-03CD920B441E}" srcId="{5005004A-B0CE-48B2-BE55-25ED2AF55E76}" destId="{531A086F-C629-4835-96CF-1A576C6E5B68}" srcOrd="10" destOrd="0" parTransId="{4BFCE7C2-D9CD-4B27-BA1F-C72A951DCD05}" sibTransId="{1DF150EC-926A-4335-8573-17AF2E47DC2C}"/>
    <dgm:cxn modelId="{CCAD940F-23FA-45FF-BFE6-637437B6C1CF}" type="presOf" srcId="{BDF5EB4A-BBA4-4D09-AAA7-0D03F2551E06}" destId="{5D00BECC-8A51-4A01-BE6A-CE039EC360D9}" srcOrd="0" destOrd="0" presId="urn:microsoft.com/office/officeart/2005/8/layout/default"/>
    <dgm:cxn modelId="{AB7C7C16-3F0D-48E5-9F85-0E422D05FE31}" srcId="{5005004A-B0CE-48B2-BE55-25ED2AF55E76}" destId="{E66DE233-F7B8-4B6D-830B-3808E881887E}" srcOrd="0" destOrd="0" parTransId="{7C141BAB-747F-4922-97BA-5FC37A1BB8B2}" sibTransId="{95F46D0D-7CD3-4B99-98A8-1C418834918A}"/>
    <dgm:cxn modelId="{CFC6C517-0989-4C35-A676-379B676E01A7}" srcId="{5005004A-B0CE-48B2-BE55-25ED2AF55E76}" destId="{146CD8B9-FA3B-41F5-BD2D-EDE6068D2D7F}" srcOrd="12" destOrd="0" parTransId="{23102E75-BB79-4E14-9BA7-3D39528F4999}" sibTransId="{DA79EE57-48F5-41AE-859E-F99285DEC1F5}"/>
    <dgm:cxn modelId="{8894EB19-147A-437A-A439-D04B4B116ED8}" type="presOf" srcId="{D8FAA27E-D492-480D-91B6-347BF0ACD52E}" destId="{B1FABBD4-7CBC-42F5-8AAA-360C3D4FE509}" srcOrd="0" destOrd="0" presId="urn:microsoft.com/office/officeart/2005/8/layout/default"/>
    <dgm:cxn modelId="{4C1D2E1A-5F32-4AE2-9D86-65983FB5E2B0}" type="presOf" srcId="{6335FA1F-40D9-43C4-A0FD-88095409C32A}" destId="{F3936159-A280-4CC6-9CE1-AA9A32A0B6E7}" srcOrd="0" destOrd="0" presId="urn:microsoft.com/office/officeart/2005/8/layout/default"/>
    <dgm:cxn modelId="{6F213130-0A05-4E5D-9AA6-3E4273F72EED}" srcId="{5005004A-B0CE-48B2-BE55-25ED2AF55E76}" destId="{EC1F1CBC-A95F-4F9C-A704-81A0DE93E9DD}" srcOrd="8" destOrd="0" parTransId="{19D3E0E9-73AA-42A9-93C7-AF67B70C5287}" sibTransId="{B1804ED2-6552-4B56-A0F6-E2657176ECF2}"/>
    <dgm:cxn modelId="{768D3E3D-0354-4858-873D-C0B639B6FE90}" srcId="{5005004A-B0CE-48B2-BE55-25ED2AF55E76}" destId="{140AD40B-1F12-46F5-B05A-8B3B25818206}" srcOrd="4" destOrd="0" parTransId="{3F026EE0-1455-4812-86B0-8E74A0E77450}" sibTransId="{EA951BA8-0FF4-48B7-96DF-36502D78E151}"/>
    <dgm:cxn modelId="{E823A249-98DB-40EF-9AB9-53E33B7B1521}" type="presOf" srcId="{B508BC83-BA09-45FE-845B-CB9A444D4F0E}" destId="{ED1CAA69-CFAF-4E85-AD1C-2539CBD37B9C}" srcOrd="0" destOrd="0" presId="urn:microsoft.com/office/officeart/2005/8/layout/default"/>
    <dgm:cxn modelId="{DF292175-F069-4A22-BAAA-9D0F8D604339}" srcId="{5005004A-B0CE-48B2-BE55-25ED2AF55E76}" destId="{49D555C9-6E5F-41EB-933E-7175516C41B6}" srcOrd="13" destOrd="0" parTransId="{112A33AE-916A-4BED-925C-1BB7369E623C}" sibTransId="{16547D41-EE8C-4063-A02A-887006B04BE3}"/>
    <dgm:cxn modelId="{A111E655-9E80-494D-BD25-1546B8D9BE7F}" srcId="{5005004A-B0CE-48B2-BE55-25ED2AF55E76}" destId="{D8FAA27E-D492-480D-91B6-347BF0ACD52E}" srcOrd="11" destOrd="0" parTransId="{F82DAD04-65AF-48AF-8146-13A5E763DC8E}" sibTransId="{AD6B3083-B91B-4F10-BE8B-CE7E4874A73F}"/>
    <dgm:cxn modelId="{5C2F1189-8153-421E-9707-FDCACBE9F982}" type="presOf" srcId="{531A086F-C629-4835-96CF-1A576C6E5B68}" destId="{47F78A5E-E08C-4170-9E61-70CD7E381BB8}" srcOrd="0" destOrd="0" presId="urn:microsoft.com/office/officeart/2005/8/layout/default"/>
    <dgm:cxn modelId="{F69B1B8E-F685-4D8B-B4B1-5E084F5093EE}" srcId="{5005004A-B0CE-48B2-BE55-25ED2AF55E76}" destId="{2DBBC002-5381-44E7-99E3-73B4B33DF387}" srcOrd="9" destOrd="0" parTransId="{8F8C6FDD-4414-4C5D-A697-7323F542F0F3}" sibTransId="{4ECFFD08-EC30-412C-9E24-1C7EFB04A533}"/>
    <dgm:cxn modelId="{1E845C8F-3539-422C-8CE1-659183816250}" type="presOf" srcId="{FFA7B180-32B9-471A-AAFF-8BB22EEBDC6A}" destId="{37E21803-84E6-448D-AB53-832E5CDC12F8}" srcOrd="0" destOrd="0" presId="urn:microsoft.com/office/officeart/2005/8/layout/default"/>
    <dgm:cxn modelId="{E6DFB596-BCE4-4BD6-9708-F19CE7354A34}" srcId="{5005004A-B0CE-48B2-BE55-25ED2AF55E76}" destId="{7BC7076F-6BCE-486A-91E9-D7012E866181}" srcOrd="2" destOrd="0" parTransId="{88221018-4D3D-4066-AA45-EC69102652A1}" sibTransId="{49365D45-EBA6-4490-8654-3F943EDF6485}"/>
    <dgm:cxn modelId="{6B4DB59B-4727-4032-A9FF-92FE106DC258}" type="presOf" srcId="{E66DE233-F7B8-4B6D-830B-3808E881887E}" destId="{CADB007C-22E5-4094-ADFD-C21F808B9804}" srcOrd="0" destOrd="0" presId="urn:microsoft.com/office/officeart/2005/8/layout/default"/>
    <dgm:cxn modelId="{24604DB0-DB70-487C-82A2-A4BF4765A815}" type="presOf" srcId="{49D555C9-6E5F-41EB-933E-7175516C41B6}" destId="{9D1EB1FF-609C-49D7-BFA2-442599161F0B}" srcOrd="0" destOrd="0" presId="urn:microsoft.com/office/officeart/2005/8/layout/default"/>
    <dgm:cxn modelId="{36F61BB4-5884-4004-8D6E-5863CA99A4C3}" type="presOf" srcId="{5005004A-B0CE-48B2-BE55-25ED2AF55E76}" destId="{CA8DA437-7499-4779-9CF4-1C62ED8DF0A5}" srcOrd="0" destOrd="0" presId="urn:microsoft.com/office/officeart/2005/8/layout/default"/>
    <dgm:cxn modelId="{A806A1BF-250B-4AB4-A5BA-817217E0CF83}" type="presOf" srcId="{146CD8B9-FA3B-41F5-BD2D-EDE6068D2D7F}" destId="{30A62468-2965-428C-BC78-F728B70E03AB}" srcOrd="0" destOrd="0" presId="urn:microsoft.com/office/officeart/2005/8/layout/default"/>
    <dgm:cxn modelId="{B7CA44CC-423E-4BA3-89CF-880AAF261470}" srcId="{5005004A-B0CE-48B2-BE55-25ED2AF55E76}" destId="{EC179910-BAF7-4D6A-A7CD-0610AD6C0AE8}" srcOrd="7" destOrd="0" parTransId="{B9F5E886-A37E-455D-9B8B-8CE290163C1C}" sibTransId="{A13F7151-E938-4D27-B991-8674D45250C0}"/>
    <dgm:cxn modelId="{10B5F8CC-7482-41B9-ABFB-5E32589E9A72}" type="presOf" srcId="{7BC7076F-6BCE-486A-91E9-D7012E866181}" destId="{E580A84B-B08E-4561-ABFC-0470F46458E5}" srcOrd="0" destOrd="0" presId="urn:microsoft.com/office/officeart/2005/8/layout/default"/>
    <dgm:cxn modelId="{C0285ECE-1FF1-472D-BBE3-4246439F536B}" srcId="{5005004A-B0CE-48B2-BE55-25ED2AF55E76}" destId="{BDF5EB4A-BBA4-4D09-AAA7-0D03F2551E06}" srcOrd="6" destOrd="0" parTransId="{425EC6FA-60B6-4E02-A1F9-B239C58E83B4}" sibTransId="{73AB34F6-1754-4C48-870D-D56C2CDCE1A6}"/>
    <dgm:cxn modelId="{F76B0FD6-94BA-45A3-B6D4-4EF5216C08A5}" srcId="{5005004A-B0CE-48B2-BE55-25ED2AF55E76}" destId="{6335FA1F-40D9-43C4-A0FD-88095409C32A}" srcOrd="1" destOrd="0" parTransId="{874B0B14-49D5-4E08-978D-22F0266DC59D}" sibTransId="{1CA9623B-6C02-4089-B559-3967CE5BF419}"/>
    <dgm:cxn modelId="{59DCFEDB-7D2F-4394-8D61-F27F004A64DE}" srcId="{5005004A-B0CE-48B2-BE55-25ED2AF55E76}" destId="{FFA7B180-32B9-471A-AAFF-8BB22EEBDC6A}" srcOrd="3" destOrd="0" parTransId="{E712C4B7-D424-4EBC-A494-81A15C7F21F0}" sibTransId="{F196486D-BC6F-4F68-A063-A89C2D506163}"/>
    <dgm:cxn modelId="{F33820E1-83A6-4645-9862-682DBE8F9F24}" type="presOf" srcId="{EC179910-BAF7-4D6A-A7CD-0610AD6C0AE8}" destId="{42332662-8732-421C-842A-AE05F5AAA26C}" srcOrd="0" destOrd="0" presId="urn:microsoft.com/office/officeart/2005/8/layout/default"/>
    <dgm:cxn modelId="{511F87E2-20FA-431A-9A81-9EC5C7DB75E5}" type="presOf" srcId="{2DBBC002-5381-44E7-99E3-73B4B33DF387}" destId="{0B3C4464-580F-45E7-A701-EA24193775F6}" srcOrd="0" destOrd="0" presId="urn:microsoft.com/office/officeart/2005/8/layout/default"/>
    <dgm:cxn modelId="{BD9039E8-660F-4A6B-BFBE-A2BFC72968A6}" type="presOf" srcId="{EC1F1CBC-A95F-4F9C-A704-81A0DE93E9DD}" destId="{FE9C7196-871E-4807-A833-286E238E6660}" srcOrd="0" destOrd="0" presId="urn:microsoft.com/office/officeart/2005/8/layout/default"/>
    <dgm:cxn modelId="{D39997FA-E6BC-4F45-955B-3289454DFD34}" type="presOf" srcId="{140AD40B-1F12-46F5-B05A-8B3B25818206}" destId="{8C42A773-741A-48AF-B5C5-908F1AD79591}" srcOrd="0" destOrd="0" presId="urn:microsoft.com/office/officeart/2005/8/layout/default"/>
    <dgm:cxn modelId="{BD6594DF-32A9-4CA5-AB5B-BE29A5083224}" type="presParOf" srcId="{CA8DA437-7499-4779-9CF4-1C62ED8DF0A5}" destId="{CADB007C-22E5-4094-ADFD-C21F808B9804}" srcOrd="0" destOrd="0" presId="urn:microsoft.com/office/officeart/2005/8/layout/default"/>
    <dgm:cxn modelId="{4236A923-B513-49D9-93FB-4743AA753E1D}" type="presParOf" srcId="{CA8DA437-7499-4779-9CF4-1C62ED8DF0A5}" destId="{AB91730B-9209-46FB-9013-08C89BF27275}" srcOrd="1" destOrd="0" presId="urn:microsoft.com/office/officeart/2005/8/layout/default"/>
    <dgm:cxn modelId="{B852342F-0529-42CD-8315-DB212BDEF75E}" type="presParOf" srcId="{CA8DA437-7499-4779-9CF4-1C62ED8DF0A5}" destId="{F3936159-A280-4CC6-9CE1-AA9A32A0B6E7}" srcOrd="2" destOrd="0" presId="urn:microsoft.com/office/officeart/2005/8/layout/default"/>
    <dgm:cxn modelId="{835A6CD7-8CBA-4CFE-8182-340A92EE716A}" type="presParOf" srcId="{CA8DA437-7499-4779-9CF4-1C62ED8DF0A5}" destId="{AF74E739-864B-4060-A00E-ED6B4ECEBBE3}" srcOrd="3" destOrd="0" presId="urn:microsoft.com/office/officeart/2005/8/layout/default"/>
    <dgm:cxn modelId="{A41C52D0-A02D-4320-889E-98F4A5378034}" type="presParOf" srcId="{CA8DA437-7499-4779-9CF4-1C62ED8DF0A5}" destId="{E580A84B-B08E-4561-ABFC-0470F46458E5}" srcOrd="4" destOrd="0" presId="urn:microsoft.com/office/officeart/2005/8/layout/default"/>
    <dgm:cxn modelId="{7623534B-4BCF-4DB5-AD52-871EE49FAF35}" type="presParOf" srcId="{CA8DA437-7499-4779-9CF4-1C62ED8DF0A5}" destId="{83D54BF5-F490-4050-B355-612D711A4632}" srcOrd="5" destOrd="0" presId="urn:microsoft.com/office/officeart/2005/8/layout/default"/>
    <dgm:cxn modelId="{A05BD939-7308-4ABC-B185-0E7B2A03C588}" type="presParOf" srcId="{CA8DA437-7499-4779-9CF4-1C62ED8DF0A5}" destId="{37E21803-84E6-448D-AB53-832E5CDC12F8}" srcOrd="6" destOrd="0" presId="urn:microsoft.com/office/officeart/2005/8/layout/default"/>
    <dgm:cxn modelId="{5099D1AA-1D30-440D-88A0-4D41234926FC}" type="presParOf" srcId="{CA8DA437-7499-4779-9CF4-1C62ED8DF0A5}" destId="{A828C967-7BB4-4874-9E08-5D195230FEF8}" srcOrd="7" destOrd="0" presId="urn:microsoft.com/office/officeart/2005/8/layout/default"/>
    <dgm:cxn modelId="{6E813EBD-A5E7-4ACE-910F-22215A8B5F2A}" type="presParOf" srcId="{CA8DA437-7499-4779-9CF4-1C62ED8DF0A5}" destId="{8C42A773-741A-48AF-B5C5-908F1AD79591}" srcOrd="8" destOrd="0" presId="urn:microsoft.com/office/officeart/2005/8/layout/default"/>
    <dgm:cxn modelId="{FD9EC334-C8A0-4225-88B2-817C7D3D88C5}" type="presParOf" srcId="{CA8DA437-7499-4779-9CF4-1C62ED8DF0A5}" destId="{EAD6037C-2049-4ADE-9264-0A1E620D33F3}" srcOrd="9" destOrd="0" presId="urn:microsoft.com/office/officeart/2005/8/layout/default"/>
    <dgm:cxn modelId="{C6F71BF6-7DB4-4E85-BCBD-C4DE0DB07FBC}" type="presParOf" srcId="{CA8DA437-7499-4779-9CF4-1C62ED8DF0A5}" destId="{ED1CAA69-CFAF-4E85-AD1C-2539CBD37B9C}" srcOrd="10" destOrd="0" presId="urn:microsoft.com/office/officeart/2005/8/layout/default"/>
    <dgm:cxn modelId="{DB302090-4F34-47D5-A816-6BF2BDEBD927}" type="presParOf" srcId="{CA8DA437-7499-4779-9CF4-1C62ED8DF0A5}" destId="{589AF2F3-684B-4F8E-BE11-E40BA5AD66D0}" srcOrd="11" destOrd="0" presId="urn:microsoft.com/office/officeart/2005/8/layout/default"/>
    <dgm:cxn modelId="{C446B73D-6410-48A0-A3A0-142AF57228E5}" type="presParOf" srcId="{CA8DA437-7499-4779-9CF4-1C62ED8DF0A5}" destId="{5D00BECC-8A51-4A01-BE6A-CE039EC360D9}" srcOrd="12" destOrd="0" presId="urn:microsoft.com/office/officeart/2005/8/layout/default"/>
    <dgm:cxn modelId="{5AFD01A2-B79A-4D7D-89C8-27A2BCD743E3}" type="presParOf" srcId="{CA8DA437-7499-4779-9CF4-1C62ED8DF0A5}" destId="{97C43D57-25BF-4C37-9344-1DF422558422}" srcOrd="13" destOrd="0" presId="urn:microsoft.com/office/officeart/2005/8/layout/default"/>
    <dgm:cxn modelId="{F09B81CD-101A-4639-8BD8-52D1DD5C8ACD}" type="presParOf" srcId="{CA8DA437-7499-4779-9CF4-1C62ED8DF0A5}" destId="{42332662-8732-421C-842A-AE05F5AAA26C}" srcOrd="14" destOrd="0" presId="urn:microsoft.com/office/officeart/2005/8/layout/default"/>
    <dgm:cxn modelId="{D6D079AF-634B-4F38-AABB-9CDE7F356679}" type="presParOf" srcId="{CA8DA437-7499-4779-9CF4-1C62ED8DF0A5}" destId="{CE12AEE8-3E24-4D76-ADAC-93AC390C50DF}" srcOrd="15" destOrd="0" presId="urn:microsoft.com/office/officeart/2005/8/layout/default"/>
    <dgm:cxn modelId="{14EA9CDF-9B0D-42FD-9522-75C3A43016E8}" type="presParOf" srcId="{CA8DA437-7499-4779-9CF4-1C62ED8DF0A5}" destId="{FE9C7196-871E-4807-A833-286E238E6660}" srcOrd="16" destOrd="0" presId="urn:microsoft.com/office/officeart/2005/8/layout/default"/>
    <dgm:cxn modelId="{84343CDB-DDD9-4E43-B2B5-CB95D21FDDE9}" type="presParOf" srcId="{CA8DA437-7499-4779-9CF4-1C62ED8DF0A5}" destId="{CC8F9CEA-93B0-46B7-84A8-A338DBF6A762}" srcOrd="17" destOrd="0" presId="urn:microsoft.com/office/officeart/2005/8/layout/default"/>
    <dgm:cxn modelId="{8D223871-11F1-4244-AF8B-DC4169210DE4}" type="presParOf" srcId="{CA8DA437-7499-4779-9CF4-1C62ED8DF0A5}" destId="{0B3C4464-580F-45E7-A701-EA24193775F6}" srcOrd="18" destOrd="0" presId="urn:microsoft.com/office/officeart/2005/8/layout/default"/>
    <dgm:cxn modelId="{DCEF71E5-00ED-4033-9F8A-60565A82F650}" type="presParOf" srcId="{CA8DA437-7499-4779-9CF4-1C62ED8DF0A5}" destId="{C2EFCF64-2A2F-432F-B387-8BC8D296AD6D}" srcOrd="19" destOrd="0" presId="urn:microsoft.com/office/officeart/2005/8/layout/default"/>
    <dgm:cxn modelId="{1E4BA5CE-6707-4A1D-B031-4310F4F9E7FA}" type="presParOf" srcId="{CA8DA437-7499-4779-9CF4-1C62ED8DF0A5}" destId="{47F78A5E-E08C-4170-9E61-70CD7E381BB8}" srcOrd="20" destOrd="0" presId="urn:microsoft.com/office/officeart/2005/8/layout/default"/>
    <dgm:cxn modelId="{E9666B08-04F3-413A-BF64-598BD17D6A0F}" type="presParOf" srcId="{CA8DA437-7499-4779-9CF4-1C62ED8DF0A5}" destId="{2C9833A0-BDB3-45C0-A3AE-51F814E9D3B4}" srcOrd="21" destOrd="0" presId="urn:microsoft.com/office/officeart/2005/8/layout/default"/>
    <dgm:cxn modelId="{DF8CF75F-A2F6-495D-979F-10333AE90D57}" type="presParOf" srcId="{CA8DA437-7499-4779-9CF4-1C62ED8DF0A5}" destId="{B1FABBD4-7CBC-42F5-8AAA-360C3D4FE509}" srcOrd="22" destOrd="0" presId="urn:microsoft.com/office/officeart/2005/8/layout/default"/>
    <dgm:cxn modelId="{C9F5A51A-BA3D-421F-AEE2-73E849CCBAFA}" type="presParOf" srcId="{CA8DA437-7499-4779-9CF4-1C62ED8DF0A5}" destId="{8031E517-E2AB-4511-9623-C6871DB4E55F}" srcOrd="23" destOrd="0" presId="urn:microsoft.com/office/officeart/2005/8/layout/default"/>
    <dgm:cxn modelId="{E0EEC058-3228-4B29-909D-60B8DCF7CD29}" type="presParOf" srcId="{CA8DA437-7499-4779-9CF4-1C62ED8DF0A5}" destId="{30A62468-2965-428C-BC78-F728B70E03AB}" srcOrd="24" destOrd="0" presId="urn:microsoft.com/office/officeart/2005/8/layout/default"/>
    <dgm:cxn modelId="{FE16BC87-CC50-4426-81A0-1B5807E1E67D}" type="presParOf" srcId="{CA8DA437-7499-4779-9CF4-1C62ED8DF0A5}" destId="{93147D6F-3F8D-4271-9020-72911A212B1A}" srcOrd="25" destOrd="0" presId="urn:microsoft.com/office/officeart/2005/8/layout/default"/>
    <dgm:cxn modelId="{0CDB0308-3C46-4F92-B374-01827DCE1EAF}" type="presParOf" srcId="{CA8DA437-7499-4779-9CF4-1C62ED8DF0A5}" destId="{9D1EB1FF-609C-49D7-BFA2-442599161F0B}" srcOrd="2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B2377E0-59B0-446E-865B-5BA6D12DB139}"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GB"/>
        </a:p>
      </dgm:t>
    </dgm:pt>
    <dgm:pt modelId="{FE615E1C-1A0D-4B67-8AF0-3AC1A650D974}">
      <dgm:prSet phldrT="[Text]"/>
      <dgm:spPr/>
      <dgm:t>
        <a:bodyPr/>
        <a:lstStyle/>
        <a:p>
          <a:r>
            <a:rPr lang="en-GB" b="1" dirty="0">
              <a:solidFill>
                <a:schemeClr val="tx1"/>
              </a:solidFill>
              <a:ea typeface="ＭＳ Ｐゴシック" panose="020B0600070205080204" pitchFamily="34" charset="-128"/>
            </a:rPr>
            <a:t>Psychotic disorders</a:t>
          </a:r>
          <a:endParaRPr lang="en-GB" dirty="0">
            <a:solidFill>
              <a:schemeClr val="tx1"/>
            </a:solidFill>
          </a:endParaRPr>
        </a:p>
      </dgm:t>
    </dgm:pt>
    <dgm:pt modelId="{B6F695D8-E99E-45BF-87DD-F0303793B1A9}" type="parTrans" cxnId="{BB32E5B2-55D4-434F-92AF-46D73B30083B}">
      <dgm:prSet/>
      <dgm:spPr/>
      <dgm:t>
        <a:bodyPr/>
        <a:lstStyle/>
        <a:p>
          <a:endParaRPr lang="en-GB"/>
        </a:p>
      </dgm:t>
    </dgm:pt>
    <dgm:pt modelId="{6F6802C2-6A2F-4733-A789-08C0533674D9}" type="sibTrans" cxnId="{BB32E5B2-55D4-434F-92AF-46D73B30083B}">
      <dgm:prSet/>
      <dgm:spPr/>
      <dgm:t>
        <a:bodyPr/>
        <a:lstStyle/>
        <a:p>
          <a:endParaRPr lang="en-GB"/>
        </a:p>
      </dgm:t>
    </dgm:pt>
    <dgm:pt modelId="{AF703D7C-752C-4665-8DBC-0F61A94B9112}">
      <dgm:prSet/>
      <dgm:spPr/>
      <dgm:t>
        <a:bodyPr/>
        <a:lstStyle/>
        <a:p>
          <a:r>
            <a:rPr lang="en-GB" b="1">
              <a:solidFill>
                <a:schemeClr val="tx1"/>
              </a:solidFill>
              <a:ea typeface="ＭＳ Ｐゴシック" panose="020B0600070205080204" pitchFamily="34" charset="-128"/>
            </a:rPr>
            <a:t>Mood disorders</a:t>
          </a:r>
          <a:endParaRPr lang="en-GB" b="1" dirty="0">
            <a:solidFill>
              <a:schemeClr val="tx1"/>
            </a:solidFill>
            <a:ea typeface="ＭＳ Ｐゴシック" panose="020B0600070205080204" pitchFamily="34" charset="-128"/>
          </a:endParaRPr>
        </a:p>
      </dgm:t>
    </dgm:pt>
    <dgm:pt modelId="{4E9FBE85-34C6-41A7-BC13-AD9F696EA4D3}" type="parTrans" cxnId="{18AEF05B-47BE-4546-8624-C4EC852FC0EC}">
      <dgm:prSet/>
      <dgm:spPr/>
      <dgm:t>
        <a:bodyPr/>
        <a:lstStyle/>
        <a:p>
          <a:endParaRPr lang="en-GB"/>
        </a:p>
      </dgm:t>
    </dgm:pt>
    <dgm:pt modelId="{F95EEA55-D804-4FE9-9EA1-8A0A296367B8}" type="sibTrans" cxnId="{18AEF05B-47BE-4546-8624-C4EC852FC0EC}">
      <dgm:prSet/>
      <dgm:spPr/>
      <dgm:t>
        <a:bodyPr/>
        <a:lstStyle/>
        <a:p>
          <a:endParaRPr lang="en-GB"/>
        </a:p>
      </dgm:t>
    </dgm:pt>
    <dgm:pt modelId="{C748F264-0692-41B6-A398-DF6B9EEB1108}">
      <dgm:prSet/>
      <dgm:spPr/>
      <dgm:t>
        <a:bodyPr/>
        <a:lstStyle/>
        <a:p>
          <a:r>
            <a:rPr lang="en-GB" b="1">
              <a:solidFill>
                <a:schemeClr val="tx1"/>
              </a:solidFill>
              <a:ea typeface="ＭＳ Ｐゴシック" panose="020B0600070205080204" pitchFamily="34" charset="-128"/>
            </a:rPr>
            <a:t>Personality  disorders</a:t>
          </a:r>
          <a:endParaRPr lang="en-GB" b="1" dirty="0">
            <a:solidFill>
              <a:schemeClr val="tx1"/>
            </a:solidFill>
            <a:ea typeface="ＭＳ Ｐゴシック" panose="020B0600070205080204" pitchFamily="34" charset="-128"/>
          </a:endParaRPr>
        </a:p>
      </dgm:t>
    </dgm:pt>
    <dgm:pt modelId="{7252B9EC-127C-4BCC-BADE-68C7163BB601}" type="parTrans" cxnId="{0C3827AB-B1AA-400C-92FB-8C83D1F96462}">
      <dgm:prSet/>
      <dgm:spPr/>
      <dgm:t>
        <a:bodyPr/>
        <a:lstStyle/>
        <a:p>
          <a:endParaRPr lang="en-GB"/>
        </a:p>
      </dgm:t>
    </dgm:pt>
    <dgm:pt modelId="{F2B18B1E-D613-472F-93AB-9515B1A6ADD5}" type="sibTrans" cxnId="{0C3827AB-B1AA-400C-92FB-8C83D1F96462}">
      <dgm:prSet/>
      <dgm:spPr/>
      <dgm:t>
        <a:bodyPr/>
        <a:lstStyle/>
        <a:p>
          <a:endParaRPr lang="en-GB"/>
        </a:p>
      </dgm:t>
    </dgm:pt>
    <dgm:pt modelId="{4F5766EC-8F71-4A85-A106-A1289B94EA6C}">
      <dgm:prSet/>
      <dgm:spPr/>
      <dgm:t>
        <a:bodyPr/>
        <a:lstStyle/>
        <a:p>
          <a:r>
            <a:rPr lang="en-GB" b="1" dirty="0">
              <a:solidFill>
                <a:schemeClr val="tx1"/>
              </a:solidFill>
              <a:ea typeface="ＭＳ Ｐゴシック" panose="020B0600070205080204" pitchFamily="34" charset="-128"/>
            </a:rPr>
            <a:t>Anxiety disorders</a:t>
          </a:r>
          <a:endParaRPr lang="en-US" b="1" dirty="0">
            <a:solidFill>
              <a:schemeClr val="tx1"/>
            </a:solidFill>
            <a:ea typeface="ＭＳ Ｐゴシック" panose="020B0600070205080204" pitchFamily="34" charset="-128"/>
          </a:endParaRPr>
        </a:p>
      </dgm:t>
    </dgm:pt>
    <dgm:pt modelId="{4FA5692C-9841-42C7-935A-FB4FE42B2110}" type="parTrans" cxnId="{6054BB7A-A94D-46D8-A7F1-3F3E04CB2D6A}">
      <dgm:prSet/>
      <dgm:spPr/>
      <dgm:t>
        <a:bodyPr/>
        <a:lstStyle/>
        <a:p>
          <a:endParaRPr lang="en-GB"/>
        </a:p>
      </dgm:t>
    </dgm:pt>
    <dgm:pt modelId="{D3E6989E-68DE-4578-B3B8-F1944DD21FAE}" type="sibTrans" cxnId="{6054BB7A-A94D-46D8-A7F1-3F3E04CB2D6A}">
      <dgm:prSet/>
      <dgm:spPr/>
      <dgm:t>
        <a:bodyPr/>
        <a:lstStyle/>
        <a:p>
          <a:endParaRPr lang="en-GB"/>
        </a:p>
      </dgm:t>
    </dgm:pt>
    <dgm:pt modelId="{D9EF4D02-3FA5-4784-9593-A01A58AB3F65}" type="pres">
      <dgm:prSet presAssocID="{AB2377E0-59B0-446E-865B-5BA6D12DB139}" presName="diagram" presStyleCnt="0">
        <dgm:presLayoutVars>
          <dgm:dir/>
          <dgm:resizeHandles val="exact"/>
        </dgm:presLayoutVars>
      </dgm:prSet>
      <dgm:spPr/>
    </dgm:pt>
    <dgm:pt modelId="{38A00681-E1E2-4210-AFDD-EC5D59759337}" type="pres">
      <dgm:prSet presAssocID="{FE615E1C-1A0D-4B67-8AF0-3AC1A650D974}" presName="node" presStyleLbl="node1" presStyleIdx="0" presStyleCnt="4">
        <dgm:presLayoutVars>
          <dgm:bulletEnabled val="1"/>
        </dgm:presLayoutVars>
      </dgm:prSet>
      <dgm:spPr/>
    </dgm:pt>
    <dgm:pt modelId="{2797312A-7EB1-4528-BA46-0AD38A8CA8ED}" type="pres">
      <dgm:prSet presAssocID="{6F6802C2-6A2F-4733-A789-08C0533674D9}" presName="sibTrans" presStyleCnt="0"/>
      <dgm:spPr/>
    </dgm:pt>
    <dgm:pt modelId="{4524D888-B615-4519-97AE-19D4E5BC3A1D}" type="pres">
      <dgm:prSet presAssocID="{AF703D7C-752C-4665-8DBC-0F61A94B9112}" presName="node" presStyleLbl="node1" presStyleIdx="1" presStyleCnt="4">
        <dgm:presLayoutVars>
          <dgm:bulletEnabled val="1"/>
        </dgm:presLayoutVars>
      </dgm:prSet>
      <dgm:spPr/>
    </dgm:pt>
    <dgm:pt modelId="{A50A40E8-4D1B-4604-909A-C74BE6882D88}" type="pres">
      <dgm:prSet presAssocID="{F95EEA55-D804-4FE9-9EA1-8A0A296367B8}" presName="sibTrans" presStyleCnt="0"/>
      <dgm:spPr/>
    </dgm:pt>
    <dgm:pt modelId="{6F0F16C0-523D-4723-A147-7A0962C67CB3}" type="pres">
      <dgm:prSet presAssocID="{C748F264-0692-41B6-A398-DF6B9EEB1108}" presName="node" presStyleLbl="node1" presStyleIdx="2" presStyleCnt="4">
        <dgm:presLayoutVars>
          <dgm:bulletEnabled val="1"/>
        </dgm:presLayoutVars>
      </dgm:prSet>
      <dgm:spPr/>
    </dgm:pt>
    <dgm:pt modelId="{03256681-3A4C-4B37-A19B-F6C0105A5B5F}" type="pres">
      <dgm:prSet presAssocID="{F2B18B1E-D613-472F-93AB-9515B1A6ADD5}" presName="sibTrans" presStyleCnt="0"/>
      <dgm:spPr/>
    </dgm:pt>
    <dgm:pt modelId="{B31AB9B6-53F3-4665-87A2-E1AD7129EEB4}" type="pres">
      <dgm:prSet presAssocID="{4F5766EC-8F71-4A85-A106-A1289B94EA6C}" presName="node" presStyleLbl="node1" presStyleIdx="3" presStyleCnt="4">
        <dgm:presLayoutVars>
          <dgm:bulletEnabled val="1"/>
        </dgm:presLayoutVars>
      </dgm:prSet>
      <dgm:spPr/>
    </dgm:pt>
  </dgm:ptLst>
  <dgm:cxnLst>
    <dgm:cxn modelId="{18AEF05B-47BE-4546-8624-C4EC852FC0EC}" srcId="{AB2377E0-59B0-446E-865B-5BA6D12DB139}" destId="{AF703D7C-752C-4665-8DBC-0F61A94B9112}" srcOrd="1" destOrd="0" parTransId="{4E9FBE85-34C6-41A7-BC13-AD9F696EA4D3}" sibTransId="{F95EEA55-D804-4FE9-9EA1-8A0A296367B8}"/>
    <dgm:cxn modelId="{6054BB7A-A94D-46D8-A7F1-3F3E04CB2D6A}" srcId="{AB2377E0-59B0-446E-865B-5BA6D12DB139}" destId="{4F5766EC-8F71-4A85-A106-A1289B94EA6C}" srcOrd="3" destOrd="0" parTransId="{4FA5692C-9841-42C7-935A-FB4FE42B2110}" sibTransId="{D3E6989E-68DE-4578-B3B8-F1944DD21FAE}"/>
    <dgm:cxn modelId="{0C3827AB-B1AA-400C-92FB-8C83D1F96462}" srcId="{AB2377E0-59B0-446E-865B-5BA6D12DB139}" destId="{C748F264-0692-41B6-A398-DF6B9EEB1108}" srcOrd="2" destOrd="0" parTransId="{7252B9EC-127C-4BCC-BADE-68C7163BB601}" sibTransId="{F2B18B1E-D613-472F-93AB-9515B1A6ADD5}"/>
    <dgm:cxn modelId="{453E54AB-2858-4BAA-85F7-6D9410E1D701}" type="presOf" srcId="{4F5766EC-8F71-4A85-A106-A1289B94EA6C}" destId="{B31AB9B6-53F3-4665-87A2-E1AD7129EEB4}" srcOrd="0" destOrd="0" presId="urn:microsoft.com/office/officeart/2005/8/layout/default"/>
    <dgm:cxn modelId="{BB32E5B2-55D4-434F-92AF-46D73B30083B}" srcId="{AB2377E0-59B0-446E-865B-5BA6D12DB139}" destId="{FE615E1C-1A0D-4B67-8AF0-3AC1A650D974}" srcOrd="0" destOrd="0" parTransId="{B6F695D8-E99E-45BF-87DD-F0303793B1A9}" sibTransId="{6F6802C2-6A2F-4733-A789-08C0533674D9}"/>
    <dgm:cxn modelId="{D42E88C0-9D53-435F-B506-2F3BE5C298EA}" type="presOf" srcId="{FE615E1C-1A0D-4B67-8AF0-3AC1A650D974}" destId="{38A00681-E1E2-4210-AFDD-EC5D59759337}" srcOrd="0" destOrd="0" presId="urn:microsoft.com/office/officeart/2005/8/layout/default"/>
    <dgm:cxn modelId="{680898E2-65E3-498B-BF7C-ADE871F6DACE}" type="presOf" srcId="{AB2377E0-59B0-446E-865B-5BA6D12DB139}" destId="{D9EF4D02-3FA5-4784-9593-A01A58AB3F65}" srcOrd="0" destOrd="0" presId="urn:microsoft.com/office/officeart/2005/8/layout/default"/>
    <dgm:cxn modelId="{EAEEECE9-DEC7-440E-B990-D48C17D6B259}" type="presOf" srcId="{C748F264-0692-41B6-A398-DF6B9EEB1108}" destId="{6F0F16C0-523D-4723-A147-7A0962C67CB3}" srcOrd="0" destOrd="0" presId="urn:microsoft.com/office/officeart/2005/8/layout/default"/>
    <dgm:cxn modelId="{F8ECD6ED-8284-41EA-AC3F-4C310CDDC258}" type="presOf" srcId="{AF703D7C-752C-4665-8DBC-0F61A94B9112}" destId="{4524D888-B615-4519-97AE-19D4E5BC3A1D}" srcOrd="0" destOrd="0" presId="urn:microsoft.com/office/officeart/2005/8/layout/default"/>
    <dgm:cxn modelId="{EDE89036-D4BD-4950-B16C-BEED3EFB241E}" type="presParOf" srcId="{D9EF4D02-3FA5-4784-9593-A01A58AB3F65}" destId="{38A00681-E1E2-4210-AFDD-EC5D59759337}" srcOrd="0" destOrd="0" presId="urn:microsoft.com/office/officeart/2005/8/layout/default"/>
    <dgm:cxn modelId="{E189242D-3E79-47A8-91EB-402DB2A6AFF6}" type="presParOf" srcId="{D9EF4D02-3FA5-4784-9593-A01A58AB3F65}" destId="{2797312A-7EB1-4528-BA46-0AD38A8CA8ED}" srcOrd="1" destOrd="0" presId="urn:microsoft.com/office/officeart/2005/8/layout/default"/>
    <dgm:cxn modelId="{68C4B7A5-4AC9-4E7D-9FAC-9AC22F31F353}" type="presParOf" srcId="{D9EF4D02-3FA5-4784-9593-A01A58AB3F65}" destId="{4524D888-B615-4519-97AE-19D4E5BC3A1D}" srcOrd="2" destOrd="0" presId="urn:microsoft.com/office/officeart/2005/8/layout/default"/>
    <dgm:cxn modelId="{771089EF-3930-484A-88A0-02713445DAA6}" type="presParOf" srcId="{D9EF4D02-3FA5-4784-9593-A01A58AB3F65}" destId="{A50A40E8-4D1B-4604-909A-C74BE6882D88}" srcOrd="3" destOrd="0" presId="urn:microsoft.com/office/officeart/2005/8/layout/default"/>
    <dgm:cxn modelId="{04CAC8FD-B58C-4C27-A25B-D3C365D6E3D6}" type="presParOf" srcId="{D9EF4D02-3FA5-4784-9593-A01A58AB3F65}" destId="{6F0F16C0-523D-4723-A147-7A0962C67CB3}" srcOrd="4" destOrd="0" presId="urn:microsoft.com/office/officeart/2005/8/layout/default"/>
    <dgm:cxn modelId="{BAC7966E-A86B-4409-8F23-985AD7F3565D}" type="presParOf" srcId="{D9EF4D02-3FA5-4784-9593-A01A58AB3F65}" destId="{03256681-3A4C-4B37-A19B-F6C0105A5B5F}" srcOrd="5" destOrd="0" presId="urn:microsoft.com/office/officeart/2005/8/layout/default"/>
    <dgm:cxn modelId="{EE97F338-50FD-44A0-A4B9-B60F4B6B529D}" type="presParOf" srcId="{D9EF4D02-3FA5-4784-9593-A01A58AB3F65}" destId="{B31AB9B6-53F3-4665-87A2-E1AD7129EEB4}" srcOrd="6"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1340F40-B047-48C1-B015-F94F84D2195B}"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GB"/>
        </a:p>
      </dgm:t>
    </dgm:pt>
    <dgm:pt modelId="{3A7C802A-4551-4221-B837-B320EAF73FD3}">
      <dgm:prSet phldrT="[Text]"/>
      <dgm:spPr/>
      <dgm:t>
        <a:bodyPr/>
        <a:lstStyle/>
        <a:p>
          <a:pPr>
            <a:buNone/>
          </a:pPr>
          <a:r>
            <a:rPr lang="en-GB" altLang="en-US" b="0" dirty="0">
              <a:solidFill>
                <a:schemeClr val="tx1"/>
              </a:solidFill>
              <a:latin typeface="+mn-lt"/>
              <a:ea typeface="ＭＳ Ｐゴシック" panose="020B0600070205080204" pitchFamily="34" charset="-128"/>
            </a:rPr>
            <a:t>Experiencing hallucinations or delusional thoughts</a:t>
          </a:r>
          <a:endParaRPr lang="en-GB" dirty="0">
            <a:solidFill>
              <a:schemeClr val="tx1"/>
            </a:solidFill>
          </a:endParaRPr>
        </a:p>
      </dgm:t>
    </dgm:pt>
    <dgm:pt modelId="{7AD0546A-4727-4D47-B613-8C37D2509D2B}" type="parTrans" cxnId="{06A3525F-9F1E-40ED-8CE0-58CF90EED1F4}">
      <dgm:prSet/>
      <dgm:spPr/>
      <dgm:t>
        <a:bodyPr/>
        <a:lstStyle/>
        <a:p>
          <a:endParaRPr lang="en-GB"/>
        </a:p>
      </dgm:t>
    </dgm:pt>
    <dgm:pt modelId="{8ECDA70E-B7FF-4DEA-8726-9ED04DB15E02}" type="sibTrans" cxnId="{06A3525F-9F1E-40ED-8CE0-58CF90EED1F4}">
      <dgm:prSet/>
      <dgm:spPr/>
      <dgm:t>
        <a:bodyPr/>
        <a:lstStyle/>
        <a:p>
          <a:endParaRPr lang="en-GB"/>
        </a:p>
      </dgm:t>
    </dgm:pt>
    <dgm:pt modelId="{D83F8C6C-BC28-4E6F-80F3-BD7C1B95A8D6}">
      <dgm:prSet/>
      <dgm:spPr/>
      <dgm:t>
        <a:bodyPr/>
        <a:lstStyle/>
        <a:p>
          <a:r>
            <a:rPr lang="en-GB" altLang="en-US" b="0" dirty="0">
              <a:solidFill>
                <a:schemeClr val="tx1"/>
              </a:solidFill>
              <a:latin typeface="+mn-lt"/>
              <a:ea typeface="ＭＳ Ｐゴシック" panose="020B0600070205080204" pitchFamily="34" charset="-128"/>
            </a:rPr>
            <a:t>Disconnected and jumbled speech</a:t>
          </a:r>
        </a:p>
      </dgm:t>
    </dgm:pt>
    <dgm:pt modelId="{97612DB0-6596-4DEA-9C62-E8A2A497B76F}" type="parTrans" cxnId="{3DDBDAC8-D686-438A-AF72-5A75DFFB16EF}">
      <dgm:prSet/>
      <dgm:spPr/>
      <dgm:t>
        <a:bodyPr/>
        <a:lstStyle/>
        <a:p>
          <a:endParaRPr lang="en-GB"/>
        </a:p>
      </dgm:t>
    </dgm:pt>
    <dgm:pt modelId="{65D464D8-D46B-4A19-95C4-271486DFDBC8}" type="sibTrans" cxnId="{3DDBDAC8-D686-438A-AF72-5A75DFFB16EF}">
      <dgm:prSet/>
      <dgm:spPr/>
      <dgm:t>
        <a:bodyPr/>
        <a:lstStyle/>
        <a:p>
          <a:endParaRPr lang="en-GB"/>
        </a:p>
      </dgm:t>
    </dgm:pt>
    <dgm:pt modelId="{E178CBAA-19A2-45DC-912B-D1814216EE84}">
      <dgm:prSet/>
      <dgm:spPr/>
      <dgm:t>
        <a:bodyPr/>
        <a:lstStyle/>
        <a:p>
          <a:r>
            <a:rPr lang="en-GB" altLang="en-US" b="0" dirty="0">
              <a:solidFill>
                <a:schemeClr val="tx1"/>
              </a:solidFill>
              <a:latin typeface="+mn-lt"/>
              <a:ea typeface="ＭＳ Ｐゴシック" panose="020B0600070205080204" pitchFamily="34" charset="-128"/>
            </a:rPr>
            <a:t>Memory issues exacerbated by stress and anxiety</a:t>
          </a:r>
        </a:p>
      </dgm:t>
    </dgm:pt>
    <dgm:pt modelId="{7349FBC3-D7CB-4058-A08D-A263743766B5}" type="parTrans" cxnId="{9E8E5821-B35D-4E13-B4AE-FF4F3F5C36A0}">
      <dgm:prSet/>
      <dgm:spPr/>
      <dgm:t>
        <a:bodyPr/>
        <a:lstStyle/>
        <a:p>
          <a:endParaRPr lang="en-GB"/>
        </a:p>
      </dgm:t>
    </dgm:pt>
    <dgm:pt modelId="{D61EF0C2-D557-483B-8CBB-49D74AEC6B64}" type="sibTrans" cxnId="{9E8E5821-B35D-4E13-B4AE-FF4F3F5C36A0}">
      <dgm:prSet/>
      <dgm:spPr/>
      <dgm:t>
        <a:bodyPr/>
        <a:lstStyle/>
        <a:p>
          <a:endParaRPr lang="en-GB"/>
        </a:p>
      </dgm:t>
    </dgm:pt>
    <dgm:pt modelId="{ABC22A4C-273E-4629-A84C-53A9468AAC93}">
      <dgm:prSet/>
      <dgm:spPr/>
      <dgm:t>
        <a:bodyPr/>
        <a:lstStyle/>
        <a:p>
          <a:r>
            <a:rPr lang="en-GB" altLang="en-US" b="0" dirty="0">
              <a:solidFill>
                <a:schemeClr val="tx1"/>
              </a:solidFill>
              <a:latin typeface="+mn-lt"/>
              <a:ea typeface="ＭＳ Ｐゴシック" panose="020B0600070205080204" pitchFamily="34" charset="-128"/>
            </a:rPr>
            <a:t>Side affects of medication – slowed thinking, slurred speech</a:t>
          </a:r>
        </a:p>
      </dgm:t>
    </dgm:pt>
    <dgm:pt modelId="{D6370D24-413A-4928-860B-317D048E0D84}" type="parTrans" cxnId="{1D5B26D2-F34B-43BC-B61E-DF914288F19B}">
      <dgm:prSet/>
      <dgm:spPr/>
      <dgm:t>
        <a:bodyPr/>
        <a:lstStyle/>
        <a:p>
          <a:endParaRPr lang="en-GB"/>
        </a:p>
      </dgm:t>
    </dgm:pt>
    <dgm:pt modelId="{5619EA05-75D7-4D8F-8547-888A5FBA6BDE}" type="sibTrans" cxnId="{1D5B26D2-F34B-43BC-B61E-DF914288F19B}">
      <dgm:prSet/>
      <dgm:spPr/>
      <dgm:t>
        <a:bodyPr/>
        <a:lstStyle/>
        <a:p>
          <a:endParaRPr lang="en-GB"/>
        </a:p>
      </dgm:t>
    </dgm:pt>
    <dgm:pt modelId="{FB14B847-CBF8-42D6-8385-BDE678421568}" type="pres">
      <dgm:prSet presAssocID="{81340F40-B047-48C1-B015-F94F84D2195B}" presName="diagram" presStyleCnt="0">
        <dgm:presLayoutVars>
          <dgm:dir/>
          <dgm:resizeHandles val="exact"/>
        </dgm:presLayoutVars>
      </dgm:prSet>
      <dgm:spPr/>
    </dgm:pt>
    <dgm:pt modelId="{9FA442FF-D171-4D34-B03F-5FFB2F6E270D}" type="pres">
      <dgm:prSet presAssocID="{3A7C802A-4551-4221-B837-B320EAF73FD3}" presName="node" presStyleLbl="node1" presStyleIdx="0" presStyleCnt="4">
        <dgm:presLayoutVars>
          <dgm:bulletEnabled val="1"/>
        </dgm:presLayoutVars>
      </dgm:prSet>
      <dgm:spPr/>
    </dgm:pt>
    <dgm:pt modelId="{4F55C2C5-E9B9-45FC-8535-AEA57B49A6CE}" type="pres">
      <dgm:prSet presAssocID="{8ECDA70E-B7FF-4DEA-8726-9ED04DB15E02}" presName="sibTrans" presStyleCnt="0"/>
      <dgm:spPr/>
    </dgm:pt>
    <dgm:pt modelId="{F986FE0D-3469-4079-A971-039EED9B1E78}" type="pres">
      <dgm:prSet presAssocID="{D83F8C6C-BC28-4E6F-80F3-BD7C1B95A8D6}" presName="node" presStyleLbl="node1" presStyleIdx="1" presStyleCnt="4">
        <dgm:presLayoutVars>
          <dgm:bulletEnabled val="1"/>
        </dgm:presLayoutVars>
      </dgm:prSet>
      <dgm:spPr/>
    </dgm:pt>
    <dgm:pt modelId="{E8AD076B-DC11-4914-A929-F7E4ADAF0E6D}" type="pres">
      <dgm:prSet presAssocID="{65D464D8-D46B-4A19-95C4-271486DFDBC8}" presName="sibTrans" presStyleCnt="0"/>
      <dgm:spPr/>
    </dgm:pt>
    <dgm:pt modelId="{F678066B-676B-46E9-95B0-8EB517533F69}" type="pres">
      <dgm:prSet presAssocID="{E178CBAA-19A2-45DC-912B-D1814216EE84}" presName="node" presStyleLbl="node1" presStyleIdx="2" presStyleCnt="4">
        <dgm:presLayoutVars>
          <dgm:bulletEnabled val="1"/>
        </dgm:presLayoutVars>
      </dgm:prSet>
      <dgm:spPr/>
    </dgm:pt>
    <dgm:pt modelId="{658EA073-E00F-4D9C-8C74-DB470F43AF69}" type="pres">
      <dgm:prSet presAssocID="{D61EF0C2-D557-483B-8CBB-49D74AEC6B64}" presName="sibTrans" presStyleCnt="0"/>
      <dgm:spPr/>
    </dgm:pt>
    <dgm:pt modelId="{E26166B0-6FF3-4471-B539-B4A8545549AC}" type="pres">
      <dgm:prSet presAssocID="{ABC22A4C-273E-4629-A84C-53A9468AAC93}" presName="node" presStyleLbl="node1" presStyleIdx="3" presStyleCnt="4">
        <dgm:presLayoutVars>
          <dgm:bulletEnabled val="1"/>
        </dgm:presLayoutVars>
      </dgm:prSet>
      <dgm:spPr/>
    </dgm:pt>
  </dgm:ptLst>
  <dgm:cxnLst>
    <dgm:cxn modelId="{9E8E5821-B35D-4E13-B4AE-FF4F3F5C36A0}" srcId="{81340F40-B047-48C1-B015-F94F84D2195B}" destId="{E178CBAA-19A2-45DC-912B-D1814216EE84}" srcOrd="2" destOrd="0" parTransId="{7349FBC3-D7CB-4058-A08D-A263743766B5}" sibTransId="{D61EF0C2-D557-483B-8CBB-49D74AEC6B64}"/>
    <dgm:cxn modelId="{06A3525F-9F1E-40ED-8CE0-58CF90EED1F4}" srcId="{81340F40-B047-48C1-B015-F94F84D2195B}" destId="{3A7C802A-4551-4221-B837-B320EAF73FD3}" srcOrd="0" destOrd="0" parTransId="{7AD0546A-4727-4D47-B613-8C37D2509D2B}" sibTransId="{8ECDA70E-B7FF-4DEA-8726-9ED04DB15E02}"/>
    <dgm:cxn modelId="{1070E986-5E3B-4DD4-ACF8-9D686405886B}" type="presOf" srcId="{81340F40-B047-48C1-B015-F94F84D2195B}" destId="{FB14B847-CBF8-42D6-8385-BDE678421568}" srcOrd="0" destOrd="0" presId="urn:microsoft.com/office/officeart/2005/8/layout/default"/>
    <dgm:cxn modelId="{A2BFA799-9DD3-4DE2-8497-3DF2DE39EB70}" type="presOf" srcId="{D83F8C6C-BC28-4E6F-80F3-BD7C1B95A8D6}" destId="{F986FE0D-3469-4079-A971-039EED9B1E78}" srcOrd="0" destOrd="0" presId="urn:microsoft.com/office/officeart/2005/8/layout/default"/>
    <dgm:cxn modelId="{2B81B4B8-FEE7-4D39-B551-E50477B845FD}" type="presOf" srcId="{3A7C802A-4551-4221-B837-B320EAF73FD3}" destId="{9FA442FF-D171-4D34-B03F-5FFB2F6E270D}" srcOrd="0" destOrd="0" presId="urn:microsoft.com/office/officeart/2005/8/layout/default"/>
    <dgm:cxn modelId="{0BD2B0C7-9234-4C85-A3AF-E9F9B6E57134}" type="presOf" srcId="{E178CBAA-19A2-45DC-912B-D1814216EE84}" destId="{F678066B-676B-46E9-95B0-8EB517533F69}" srcOrd="0" destOrd="0" presId="urn:microsoft.com/office/officeart/2005/8/layout/default"/>
    <dgm:cxn modelId="{3DDBDAC8-D686-438A-AF72-5A75DFFB16EF}" srcId="{81340F40-B047-48C1-B015-F94F84D2195B}" destId="{D83F8C6C-BC28-4E6F-80F3-BD7C1B95A8D6}" srcOrd="1" destOrd="0" parTransId="{97612DB0-6596-4DEA-9C62-E8A2A497B76F}" sibTransId="{65D464D8-D46B-4A19-95C4-271486DFDBC8}"/>
    <dgm:cxn modelId="{FABF78C9-0312-4426-8042-F5483E96B1A9}" type="presOf" srcId="{ABC22A4C-273E-4629-A84C-53A9468AAC93}" destId="{E26166B0-6FF3-4471-B539-B4A8545549AC}" srcOrd="0" destOrd="0" presId="urn:microsoft.com/office/officeart/2005/8/layout/default"/>
    <dgm:cxn modelId="{1D5B26D2-F34B-43BC-B61E-DF914288F19B}" srcId="{81340F40-B047-48C1-B015-F94F84D2195B}" destId="{ABC22A4C-273E-4629-A84C-53A9468AAC93}" srcOrd="3" destOrd="0" parTransId="{D6370D24-413A-4928-860B-317D048E0D84}" sibTransId="{5619EA05-75D7-4D8F-8547-888A5FBA6BDE}"/>
    <dgm:cxn modelId="{C919C620-7CE6-4345-A446-B557ABB1CC52}" type="presParOf" srcId="{FB14B847-CBF8-42D6-8385-BDE678421568}" destId="{9FA442FF-D171-4D34-B03F-5FFB2F6E270D}" srcOrd="0" destOrd="0" presId="urn:microsoft.com/office/officeart/2005/8/layout/default"/>
    <dgm:cxn modelId="{3DD6CB68-68F5-4585-B46B-96EB67C03B9C}" type="presParOf" srcId="{FB14B847-CBF8-42D6-8385-BDE678421568}" destId="{4F55C2C5-E9B9-45FC-8535-AEA57B49A6CE}" srcOrd="1" destOrd="0" presId="urn:microsoft.com/office/officeart/2005/8/layout/default"/>
    <dgm:cxn modelId="{FB9312D7-234C-4F33-8E35-F94C0A609CA3}" type="presParOf" srcId="{FB14B847-CBF8-42D6-8385-BDE678421568}" destId="{F986FE0D-3469-4079-A971-039EED9B1E78}" srcOrd="2" destOrd="0" presId="urn:microsoft.com/office/officeart/2005/8/layout/default"/>
    <dgm:cxn modelId="{08A8A6B0-0A27-4881-A7EA-C9A2B9741F0C}" type="presParOf" srcId="{FB14B847-CBF8-42D6-8385-BDE678421568}" destId="{E8AD076B-DC11-4914-A929-F7E4ADAF0E6D}" srcOrd="3" destOrd="0" presId="urn:microsoft.com/office/officeart/2005/8/layout/default"/>
    <dgm:cxn modelId="{6E34BECC-8DD6-49EF-9BA8-2E031F971593}" type="presParOf" srcId="{FB14B847-CBF8-42D6-8385-BDE678421568}" destId="{F678066B-676B-46E9-95B0-8EB517533F69}" srcOrd="4" destOrd="0" presId="urn:microsoft.com/office/officeart/2005/8/layout/default"/>
    <dgm:cxn modelId="{0843F1E6-00EB-43C3-BE75-E94388A6358D}" type="presParOf" srcId="{FB14B847-CBF8-42D6-8385-BDE678421568}" destId="{658EA073-E00F-4D9C-8C74-DB470F43AF69}" srcOrd="5" destOrd="0" presId="urn:microsoft.com/office/officeart/2005/8/layout/default"/>
    <dgm:cxn modelId="{67D25E70-2ADE-4113-A769-F8CAC68ECA06}" type="presParOf" srcId="{FB14B847-CBF8-42D6-8385-BDE678421568}" destId="{E26166B0-6FF3-4471-B539-B4A8545549AC}"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0427739-1C09-416D-B9B9-53CDA5768C9C}"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GB"/>
        </a:p>
      </dgm:t>
    </dgm:pt>
    <dgm:pt modelId="{0826A721-D9B1-468F-9A87-A7C311499A95}">
      <dgm:prSet phldrT="[Text]"/>
      <dgm:spPr/>
      <dgm:t>
        <a:bodyPr/>
        <a:lstStyle/>
        <a:p>
          <a:pPr>
            <a:buClrTx/>
            <a:buSzTx/>
            <a:buFont typeface="+mj-lt"/>
            <a:buAutoNum type="arabicPeriod"/>
          </a:pPr>
          <a:r>
            <a:rPr kumimoji="0" lang="en-GB" b="1" i="0" u="none" strike="noStrike" cap="none" spc="0" normalizeH="0" baseline="0" noProof="0" dirty="0">
              <a:ln/>
              <a:solidFill>
                <a:schemeClr val="tx1"/>
              </a:solidFill>
              <a:effectLst/>
              <a:uLnTx/>
              <a:uFillTx/>
              <a:latin typeface="+mn-lt"/>
              <a:ea typeface="ＭＳ Ｐゴシック" panose="020B0600070205080204" pitchFamily="34" charset="-128"/>
              <a:cs typeface="Arial" panose="020B0604020202020204" pitchFamily="34" charset="0"/>
            </a:rPr>
            <a:t>Mental Health Act 1983 </a:t>
          </a:r>
          <a:endParaRPr lang="en-GB" dirty="0">
            <a:solidFill>
              <a:schemeClr val="tx1"/>
            </a:solidFill>
            <a:latin typeface="+mn-lt"/>
          </a:endParaRPr>
        </a:p>
      </dgm:t>
    </dgm:pt>
    <dgm:pt modelId="{603EA979-C474-4A57-9995-FB46EB5E84A0}" type="parTrans" cxnId="{7C46887A-627E-443D-8C9B-87BD8C47A42A}">
      <dgm:prSet/>
      <dgm:spPr/>
      <dgm:t>
        <a:bodyPr/>
        <a:lstStyle/>
        <a:p>
          <a:endParaRPr lang="en-GB"/>
        </a:p>
      </dgm:t>
    </dgm:pt>
    <dgm:pt modelId="{C102FC56-EFB5-41D2-AC88-1524DE3C34EB}" type="sibTrans" cxnId="{7C46887A-627E-443D-8C9B-87BD8C47A42A}">
      <dgm:prSet/>
      <dgm:spPr/>
      <dgm:t>
        <a:bodyPr/>
        <a:lstStyle/>
        <a:p>
          <a:endParaRPr lang="en-GB"/>
        </a:p>
      </dgm:t>
    </dgm:pt>
    <dgm:pt modelId="{D67DF67C-3DD4-4EB2-8EA4-4F99B6F16A2C}">
      <dgm:prSet phldrT="[Text]"/>
      <dgm:spPr/>
      <dgm:t>
        <a:bodyPr/>
        <a:lstStyle/>
        <a:p>
          <a:r>
            <a:rPr lang="en-GB" b="0" dirty="0">
              <a:solidFill>
                <a:schemeClr val="tx1"/>
              </a:solidFill>
              <a:latin typeface="+mn-lt"/>
            </a:rPr>
            <a:t>As amended by </a:t>
          </a:r>
          <a:r>
            <a:rPr kumimoji="0" lang="en-GB" b="0" i="0" u="none" strike="noStrike" cap="none" spc="0" normalizeH="0" baseline="0" noProof="0" dirty="0">
              <a:ln/>
              <a:solidFill>
                <a:schemeClr val="tx1"/>
              </a:solidFill>
              <a:effectLst/>
              <a:uLnTx/>
              <a:uFillTx/>
              <a:latin typeface="+mn-lt"/>
              <a:ea typeface="ＭＳ Ｐゴシック" panose="020B0600070205080204" pitchFamily="34" charset="-128"/>
              <a:cs typeface="Arial" panose="020B0604020202020204" pitchFamily="34" charset="0"/>
            </a:rPr>
            <a:t>Mental Health Act 2007</a:t>
          </a:r>
          <a:endParaRPr lang="en-GB" b="0" dirty="0">
            <a:solidFill>
              <a:schemeClr val="tx1"/>
            </a:solidFill>
            <a:latin typeface="+mn-lt"/>
          </a:endParaRPr>
        </a:p>
      </dgm:t>
    </dgm:pt>
    <dgm:pt modelId="{F3CC8F0F-8579-4E4D-9B06-ACAC19E13A43}" type="parTrans" cxnId="{4D1FA6E4-8BEE-4ADE-B744-02B222C519A4}">
      <dgm:prSet/>
      <dgm:spPr/>
      <dgm:t>
        <a:bodyPr/>
        <a:lstStyle/>
        <a:p>
          <a:endParaRPr lang="en-GB"/>
        </a:p>
      </dgm:t>
    </dgm:pt>
    <dgm:pt modelId="{9C0B11BD-16B4-4B6B-A39D-CE9EBEB963B4}" type="sibTrans" cxnId="{4D1FA6E4-8BEE-4ADE-B744-02B222C519A4}">
      <dgm:prSet/>
      <dgm:spPr/>
      <dgm:t>
        <a:bodyPr/>
        <a:lstStyle/>
        <a:p>
          <a:endParaRPr lang="en-GB"/>
        </a:p>
      </dgm:t>
    </dgm:pt>
    <dgm:pt modelId="{43D4C80E-EF7C-49AF-B8C4-1CC22AE4E01E}">
      <dgm:prSet phldrT="[Text]"/>
      <dgm:spPr/>
      <dgm:t>
        <a:bodyPr/>
        <a:lstStyle/>
        <a:p>
          <a:r>
            <a:rPr lang="en-GB" b="1" dirty="0">
              <a:solidFill>
                <a:schemeClr val="tx1"/>
              </a:solidFill>
              <a:latin typeface="+mn-lt"/>
            </a:rPr>
            <a:t>Code of Practice 2015</a:t>
          </a:r>
        </a:p>
      </dgm:t>
    </dgm:pt>
    <dgm:pt modelId="{6F15C4C5-41CC-4EC5-B174-C613CCA82BB7}" type="parTrans" cxnId="{104EAACC-C54E-4D0F-ABC7-B8B745D4C94E}">
      <dgm:prSet/>
      <dgm:spPr/>
      <dgm:t>
        <a:bodyPr/>
        <a:lstStyle/>
        <a:p>
          <a:endParaRPr lang="en-GB"/>
        </a:p>
      </dgm:t>
    </dgm:pt>
    <dgm:pt modelId="{857671FD-5BEF-41F0-AE11-A725DB2C148E}" type="sibTrans" cxnId="{104EAACC-C54E-4D0F-ABC7-B8B745D4C94E}">
      <dgm:prSet/>
      <dgm:spPr/>
      <dgm:t>
        <a:bodyPr/>
        <a:lstStyle/>
        <a:p>
          <a:endParaRPr lang="en-GB"/>
        </a:p>
      </dgm:t>
    </dgm:pt>
    <dgm:pt modelId="{7C68F553-DE98-4F76-B55F-C64F55A716D6}">
      <dgm:prSet phldrT="[Text]"/>
      <dgm:spPr/>
      <dgm:t>
        <a:bodyPr/>
        <a:lstStyle/>
        <a:p>
          <a:r>
            <a:rPr lang="en-GB" altLang="en-US" baseline="0" dirty="0">
              <a:solidFill>
                <a:schemeClr val="tx1"/>
              </a:solidFill>
              <a:latin typeface="+mn-lt"/>
              <a:cs typeface="Arial" panose="020B0604020202020204" pitchFamily="34" charset="0"/>
            </a:rPr>
            <a:t>This shows professionals, including Police how to carry out their roles and responsibilities under the MHA 1983</a:t>
          </a:r>
          <a:endParaRPr lang="en-GB" dirty="0">
            <a:solidFill>
              <a:schemeClr val="tx1"/>
            </a:solidFill>
            <a:latin typeface="+mn-lt"/>
          </a:endParaRPr>
        </a:p>
      </dgm:t>
    </dgm:pt>
    <dgm:pt modelId="{8A1FB737-B482-4D3F-85BB-E12449DE16C1}" type="parTrans" cxnId="{0608261F-1339-4F62-8136-00BD4FB4B557}">
      <dgm:prSet/>
      <dgm:spPr/>
      <dgm:t>
        <a:bodyPr/>
        <a:lstStyle/>
        <a:p>
          <a:endParaRPr lang="en-GB"/>
        </a:p>
      </dgm:t>
    </dgm:pt>
    <dgm:pt modelId="{DCC8F83A-DDCF-44D5-9250-2237D8811245}" type="sibTrans" cxnId="{0608261F-1339-4F62-8136-00BD4FB4B557}">
      <dgm:prSet/>
      <dgm:spPr/>
      <dgm:t>
        <a:bodyPr/>
        <a:lstStyle/>
        <a:p>
          <a:endParaRPr lang="en-GB"/>
        </a:p>
      </dgm:t>
    </dgm:pt>
    <dgm:pt modelId="{1326F384-0DD4-4885-84E4-197C81429C22}">
      <dgm:prSet phldrT="[Text]"/>
      <dgm:spPr/>
      <dgm:t>
        <a:bodyPr/>
        <a:lstStyle/>
        <a:p>
          <a:r>
            <a:rPr lang="en-GB" b="0" dirty="0">
              <a:solidFill>
                <a:schemeClr val="tx1"/>
              </a:solidFill>
              <a:latin typeface="+mn-lt"/>
            </a:rPr>
            <a:t>As amended by Police and Crime Act 2017</a:t>
          </a:r>
        </a:p>
      </dgm:t>
    </dgm:pt>
    <dgm:pt modelId="{A65F45B2-5301-4673-9461-3D3A5F5F1F8E}" type="parTrans" cxnId="{FC8E0C3B-2087-4B6D-A326-D943451728C1}">
      <dgm:prSet/>
      <dgm:spPr/>
      <dgm:t>
        <a:bodyPr/>
        <a:lstStyle/>
        <a:p>
          <a:endParaRPr lang="en-GB"/>
        </a:p>
      </dgm:t>
    </dgm:pt>
    <dgm:pt modelId="{3F2E2FC9-7CEC-4393-8346-438361759BED}" type="sibTrans" cxnId="{FC8E0C3B-2087-4B6D-A326-D943451728C1}">
      <dgm:prSet/>
      <dgm:spPr/>
      <dgm:t>
        <a:bodyPr/>
        <a:lstStyle/>
        <a:p>
          <a:endParaRPr lang="en-GB"/>
        </a:p>
      </dgm:t>
    </dgm:pt>
    <dgm:pt modelId="{9A9E93C1-DF29-4207-BA36-8148F08A9B6A}">
      <dgm:prSet/>
      <dgm:spPr/>
      <dgm:t>
        <a:bodyPr/>
        <a:lstStyle/>
        <a:p>
          <a:r>
            <a:rPr kumimoji="0" lang="en-GB" b="1" i="0" u="none" strike="noStrike" cap="none" spc="0" normalizeH="0" baseline="0" noProof="0" dirty="0">
              <a:ln/>
              <a:solidFill>
                <a:schemeClr val="tx1"/>
              </a:solidFill>
              <a:effectLst/>
              <a:uLnTx/>
              <a:uFillTx/>
              <a:latin typeface="+mn-lt"/>
              <a:ea typeface="ＭＳ Ｐゴシック" panose="020B0600070205080204" pitchFamily="34" charset="-128"/>
              <a:cs typeface="Arial" panose="020B0604020202020204" pitchFamily="34" charset="0"/>
            </a:rPr>
            <a:t>Mental Capacity Act 2005</a:t>
          </a:r>
        </a:p>
      </dgm:t>
    </dgm:pt>
    <dgm:pt modelId="{3D54EE56-D44F-40E2-8A2C-A7F9D8F6E29C}" type="parTrans" cxnId="{6A03B5C7-64ED-4996-B16A-C90F0042E2AA}">
      <dgm:prSet/>
      <dgm:spPr/>
      <dgm:t>
        <a:bodyPr/>
        <a:lstStyle/>
        <a:p>
          <a:endParaRPr lang="en-GB"/>
        </a:p>
      </dgm:t>
    </dgm:pt>
    <dgm:pt modelId="{4DBD14BA-D3F1-4161-8F2E-5EC2FF613250}" type="sibTrans" cxnId="{6A03B5C7-64ED-4996-B16A-C90F0042E2AA}">
      <dgm:prSet/>
      <dgm:spPr/>
      <dgm:t>
        <a:bodyPr/>
        <a:lstStyle/>
        <a:p>
          <a:endParaRPr lang="en-GB"/>
        </a:p>
      </dgm:t>
    </dgm:pt>
    <dgm:pt modelId="{67AF4D1A-F161-453A-9AE3-D35ED57C1AE2}" type="pres">
      <dgm:prSet presAssocID="{E0427739-1C09-416D-B9B9-53CDA5768C9C}" presName="linear" presStyleCnt="0">
        <dgm:presLayoutVars>
          <dgm:animLvl val="lvl"/>
          <dgm:resizeHandles val="exact"/>
        </dgm:presLayoutVars>
      </dgm:prSet>
      <dgm:spPr/>
    </dgm:pt>
    <dgm:pt modelId="{341C9CF6-5BAD-4B25-9CD3-BF1FB876ECF5}" type="pres">
      <dgm:prSet presAssocID="{0826A721-D9B1-468F-9A87-A7C311499A95}" presName="parentText" presStyleLbl="node1" presStyleIdx="0" presStyleCnt="3">
        <dgm:presLayoutVars>
          <dgm:chMax val="0"/>
          <dgm:bulletEnabled val="1"/>
        </dgm:presLayoutVars>
      </dgm:prSet>
      <dgm:spPr/>
    </dgm:pt>
    <dgm:pt modelId="{493C0C99-CDAB-462D-9AFC-C817F118A018}" type="pres">
      <dgm:prSet presAssocID="{0826A721-D9B1-468F-9A87-A7C311499A95}" presName="childText" presStyleLbl="revTx" presStyleIdx="0" presStyleCnt="2">
        <dgm:presLayoutVars>
          <dgm:bulletEnabled val="1"/>
        </dgm:presLayoutVars>
      </dgm:prSet>
      <dgm:spPr/>
    </dgm:pt>
    <dgm:pt modelId="{B596C08B-72F9-40D8-8E01-DA2BE1CBB462}" type="pres">
      <dgm:prSet presAssocID="{43D4C80E-EF7C-49AF-B8C4-1CC22AE4E01E}" presName="parentText" presStyleLbl="node1" presStyleIdx="1" presStyleCnt="3">
        <dgm:presLayoutVars>
          <dgm:chMax val="0"/>
          <dgm:bulletEnabled val="1"/>
        </dgm:presLayoutVars>
      </dgm:prSet>
      <dgm:spPr/>
    </dgm:pt>
    <dgm:pt modelId="{87AFA755-003D-4F2C-8087-39646D209D20}" type="pres">
      <dgm:prSet presAssocID="{43D4C80E-EF7C-49AF-B8C4-1CC22AE4E01E}" presName="childText" presStyleLbl="revTx" presStyleIdx="1" presStyleCnt="2">
        <dgm:presLayoutVars>
          <dgm:bulletEnabled val="1"/>
        </dgm:presLayoutVars>
      </dgm:prSet>
      <dgm:spPr/>
    </dgm:pt>
    <dgm:pt modelId="{DFED9CAB-D595-4369-9150-EDACD82D8FBC}" type="pres">
      <dgm:prSet presAssocID="{9A9E93C1-DF29-4207-BA36-8148F08A9B6A}" presName="parentText" presStyleLbl="node1" presStyleIdx="2" presStyleCnt="3">
        <dgm:presLayoutVars>
          <dgm:chMax val="0"/>
          <dgm:bulletEnabled val="1"/>
        </dgm:presLayoutVars>
      </dgm:prSet>
      <dgm:spPr/>
    </dgm:pt>
  </dgm:ptLst>
  <dgm:cxnLst>
    <dgm:cxn modelId="{09ED8100-1A7E-4F72-A8D2-30E2432BF35E}" type="presOf" srcId="{1326F384-0DD4-4885-84E4-197C81429C22}" destId="{493C0C99-CDAB-462D-9AFC-C817F118A018}" srcOrd="0" destOrd="1" presId="urn:microsoft.com/office/officeart/2005/8/layout/vList2"/>
    <dgm:cxn modelId="{0608261F-1339-4F62-8136-00BD4FB4B557}" srcId="{43D4C80E-EF7C-49AF-B8C4-1CC22AE4E01E}" destId="{7C68F553-DE98-4F76-B55F-C64F55A716D6}" srcOrd="0" destOrd="0" parTransId="{8A1FB737-B482-4D3F-85BB-E12449DE16C1}" sibTransId="{DCC8F83A-DDCF-44D5-9250-2237D8811245}"/>
    <dgm:cxn modelId="{51602D27-97EA-4C99-9D61-98A3060009B8}" type="presOf" srcId="{D67DF67C-3DD4-4EB2-8EA4-4F99B6F16A2C}" destId="{493C0C99-CDAB-462D-9AFC-C817F118A018}" srcOrd="0" destOrd="0" presId="urn:microsoft.com/office/officeart/2005/8/layout/vList2"/>
    <dgm:cxn modelId="{FC8E0C3B-2087-4B6D-A326-D943451728C1}" srcId="{0826A721-D9B1-468F-9A87-A7C311499A95}" destId="{1326F384-0DD4-4885-84E4-197C81429C22}" srcOrd="1" destOrd="0" parTransId="{A65F45B2-5301-4673-9461-3D3A5F5F1F8E}" sibTransId="{3F2E2FC9-7CEC-4393-8346-438361759BED}"/>
    <dgm:cxn modelId="{EE45A369-8B22-4660-9953-CDEE529B18DF}" type="presOf" srcId="{9A9E93C1-DF29-4207-BA36-8148F08A9B6A}" destId="{DFED9CAB-D595-4369-9150-EDACD82D8FBC}" srcOrd="0" destOrd="0" presId="urn:microsoft.com/office/officeart/2005/8/layout/vList2"/>
    <dgm:cxn modelId="{7C46887A-627E-443D-8C9B-87BD8C47A42A}" srcId="{E0427739-1C09-416D-B9B9-53CDA5768C9C}" destId="{0826A721-D9B1-468F-9A87-A7C311499A95}" srcOrd="0" destOrd="0" parTransId="{603EA979-C474-4A57-9995-FB46EB5E84A0}" sibTransId="{C102FC56-EFB5-41D2-AC88-1524DE3C34EB}"/>
    <dgm:cxn modelId="{AAC14D7F-6CFD-4338-8A84-C3FAA6CD3AE2}" type="presOf" srcId="{43D4C80E-EF7C-49AF-B8C4-1CC22AE4E01E}" destId="{B596C08B-72F9-40D8-8E01-DA2BE1CBB462}" srcOrd="0" destOrd="0" presId="urn:microsoft.com/office/officeart/2005/8/layout/vList2"/>
    <dgm:cxn modelId="{E110D186-C24C-4CF8-B6EA-8614CC43F106}" type="presOf" srcId="{E0427739-1C09-416D-B9B9-53CDA5768C9C}" destId="{67AF4D1A-F161-453A-9AE3-D35ED57C1AE2}" srcOrd="0" destOrd="0" presId="urn:microsoft.com/office/officeart/2005/8/layout/vList2"/>
    <dgm:cxn modelId="{49C60E93-AB2A-4DBA-BD5C-0ACEA05C5370}" type="presOf" srcId="{7C68F553-DE98-4F76-B55F-C64F55A716D6}" destId="{87AFA755-003D-4F2C-8087-39646D209D20}" srcOrd="0" destOrd="0" presId="urn:microsoft.com/office/officeart/2005/8/layout/vList2"/>
    <dgm:cxn modelId="{AEB310B5-C3C7-41F3-A60F-863A80A7AB6B}" type="presOf" srcId="{0826A721-D9B1-468F-9A87-A7C311499A95}" destId="{341C9CF6-5BAD-4B25-9CD3-BF1FB876ECF5}" srcOrd="0" destOrd="0" presId="urn:microsoft.com/office/officeart/2005/8/layout/vList2"/>
    <dgm:cxn modelId="{6A03B5C7-64ED-4996-B16A-C90F0042E2AA}" srcId="{E0427739-1C09-416D-B9B9-53CDA5768C9C}" destId="{9A9E93C1-DF29-4207-BA36-8148F08A9B6A}" srcOrd="2" destOrd="0" parTransId="{3D54EE56-D44F-40E2-8A2C-A7F9D8F6E29C}" sibTransId="{4DBD14BA-D3F1-4161-8F2E-5EC2FF613250}"/>
    <dgm:cxn modelId="{104EAACC-C54E-4D0F-ABC7-B8B745D4C94E}" srcId="{E0427739-1C09-416D-B9B9-53CDA5768C9C}" destId="{43D4C80E-EF7C-49AF-B8C4-1CC22AE4E01E}" srcOrd="1" destOrd="0" parTransId="{6F15C4C5-41CC-4EC5-B174-C613CCA82BB7}" sibTransId="{857671FD-5BEF-41F0-AE11-A725DB2C148E}"/>
    <dgm:cxn modelId="{4D1FA6E4-8BEE-4ADE-B744-02B222C519A4}" srcId="{0826A721-D9B1-468F-9A87-A7C311499A95}" destId="{D67DF67C-3DD4-4EB2-8EA4-4F99B6F16A2C}" srcOrd="0" destOrd="0" parTransId="{F3CC8F0F-8579-4E4D-9B06-ACAC19E13A43}" sibTransId="{9C0B11BD-16B4-4B6B-A39D-CE9EBEB963B4}"/>
    <dgm:cxn modelId="{5FC6AEFA-A91B-437D-ABD1-0CA830B5BE7A}" type="presParOf" srcId="{67AF4D1A-F161-453A-9AE3-D35ED57C1AE2}" destId="{341C9CF6-5BAD-4B25-9CD3-BF1FB876ECF5}" srcOrd="0" destOrd="0" presId="urn:microsoft.com/office/officeart/2005/8/layout/vList2"/>
    <dgm:cxn modelId="{2B6D3BCA-2B37-441E-BA6C-46A0CFA8E070}" type="presParOf" srcId="{67AF4D1A-F161-453A-9AE3-D35ED57C1AE2}" destId="{493C0C99-CDAB-462D-9AFC-C817F118A018}" srcOrd="1" destOrd="0" presId="urn:microsoft.com/office/officeart/2005/8/layout/vList2"/>
    <dgm:cxn modelId="{60FA7F3F-1557-4160-B995-D9C766B2FCA5}" type="presParOf" srcId="{67AF4D1A-F161-453A-9AE3-D35ED57C1AE2}" destId="{B596C08B-72F9-40D8-8E01-DA2BE1CBB462}" srcOrd="2" destOrd="0" presId="urn:microsoft.com/office/officeart/2005/8/layout/vList2"/>
    <dgm:cxn modelId="{137FBB1E-1859-4F6C-9D4F-D8DFF2EF12E3}" type="presParOf" srcId="{67AF4D1A-F161-453A-9AE3-D35ED57C1AE2}" destId="{87AFA755-003D-4F2C-8087-39646D209D20}" srcOrd="3" destOrd="0" presId="urn:microsoft.com/office/officeart/2005/8/layout/vList2"/>
    <dgm:cxn modelId="{893EB9B6-BAD2-4F50-986E-3E3AF86F60CE}" type="presParOf" srcId="{67AF4D1A-F161-453A-9AE3-D35ED57C1AE2}" destId="{DFED9CAB-D595-4369-9150-EDACD82D8FB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F898C0C-9B09-454D-95AE-80DA209FD443}"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GB"/>
        </a:p>
      </dgm:t>
    </dgm:pt>
    <dgm:pt modelId="{8A687A2C-7BF3-4405-A767-76E38140C244}">
      <dgm:prSet phldrT="[Text]"/>
      <dgm:spPr/>
      <dgm:t>
        <a:bodyPr/>
        <a:lstStyle/>
        <a:p>
          <a:r>
            <a:rPr lang="en-GB" altLang="en-US" b="1" dirty="0">
              <a:solidFill>
                <a:schemeClr val="tx1"/>
              </a:solidFill>
              <a:latin typeface="+mn-lt"/>
              <a:cs typeface="Arial" pitchFamily="34" charset="0"/>
            </a:rPr>
            <a:t>A doctor</a:t>
          </a:r>
          <a:endParaRPr lang="en-GB" b="1" dirty="0">
            <a:solidFill>
              <a:schemeClr val="tx1"/>
            </a:solidFill>
          </a:endParaRPr>
        </a:p>
      </dgm:t>
    </dgm:pt>
    <dgm:pt modelId="{AFE749F2-707E-44DF-A270-7C59B6796095}" type="parTrans" cxnId="{0723BAB8-9E21-43C2-BB87-3D10AE0A38EE}">
      <dgm:prSet/>
      <dgm:spPr/>
      <dgm:t>
        <a:bodyPr/>
        <a:lstStyle/>
        <a:p>
          <a:endParaRPr lang="en-GB"/>
        </a:p>
      </dgm:t>
    </dgm:pt>
    <dgm:pt modelId="{DFE917D8-2910-4F7E-B12B-531A6C27E85F}" type="sibTrans" cxnId="{0723BAB8-9E21-43C2-BB87-3D10AE0A38EE}">
      <dgm:prSet/>
      <dgm:spPr/>
      <dgm:t>
        <a:bodyPr/>
        <a:lstStyle/>
        <a:p>
          <a:endParaRPr lang="en-GB"/>
        </a:p>
      </dgm:t>
    </dgm:pt>
    <dgm:pt modelId="{E5D0186A-D210-404B-A75D-68C53BEDEDD4}">
      <dgm:prSet phldrT="[Text]"/>
      <dgm:spPr/>
      <dgm:t>
        <a:bodyPr/>
        <a:lstStyle/>
        <a:p>
          <a:r>
            <a:rPr lang="en-GB" altLang="en-US" b="1">
              <a:solidFill>
                <a:schemeClr val="tx1"/>
              </a:solidFill>
              <a:latin typeface="+mn-lt"/>
              <a:cs typeface="Arial" pitchFamily="34" charset="0"/>
            </a:rPr>
            <a:t>A registered nurse</a:t>
          </a:r>
          <a:endParaRPr lang="en-GB" b="1" dirty="0">
            <a:solidFill>
              <a:schemeClr val="tx1"/>
            </a:solidFill>
          </a:endParaRPr>
        </a:p>
      </dgm:t>
    </dgm:pt>
    <dgm:pt modelId="{89A38869-5593-439D-9EA3-B65E29190D3F}" type="sibTrans" cxnId="{93BEBCD6-D388-4532-B5C4-695DD03EBD7F}">
      <dgm:prSet/>
      <dgm:spPr/>
      <dgm:t>
        <a:bodyPr/>
        <a:lstStyle/>
        <a:p>
          <a:endParaRPr lang="en-GB"/>
        </a:p>
      </dgm:t>
    </dgm:pt>
    <dgm:pt modelId="{E2D90B7B-DED0-4ABB-AA7A-AD5F878BE5FB}" type="parTrans" cxnId="{93BEBCD6-D388-4532-B5C4-695DD03EBD7F}">
      <dgm:prSet/>
      <dgm:spPr/>
      <dgm:t>
        <a:bodyPr/>
        <a:lstStyle/>
        <a:p>
          <a:endParaRPr lang="en-GB"/>
        </a:p>
      </dgm:t>
    </dgm:pt>
    <dgm:pt modelId="{805A5AA5-4E4D-4B49-8C07-6FF8607C9004}">
      <dgm:prSet phldrT="[Text]"/>
      <dgm:spPr/>
      <dgm:t>
        <a:bodyPr/>
        <a:lstStyle/>
        <a:p>
          <a:r>
            <a:rPr lang="en-GB" altLang="en-US" b="1">
              <a:solidFill>
                <a:schemeClr val="tx1"/>
              </a:solidFill>
              <a:latin typeface="+mn-lt"/>
              <a:cs typeface="Arial" pitchFamily="34" charset="0"/>
            </a:rPr>
            <a:t>An approved mental health professional</a:t>
          </a:r>
          <a:endParaRPr lang="en-GB" b="1" dirty="0">
            <a:solidFill>
              <a:schemeClr val="tx1"/>
            </a:solidFill>
          </a:endParaRPr>
        </a:p>
      </dgm:t>
    </dgm:pt>
    <dgm:pt modelId="{3AAD38A8-8E42-48D5-97AE-22C5C1DFE017}" type="sibTrans" cxnId="{54F918DC-0A44-48BA-847D-244E7C581594}">
      <dgm:prSet/>
      <dgm:spPr/>
      <dgm:t>
        <a:bodyPr/>
        <a:lstStyle/>
        <a:p>
          <a:endParaRPr lang="en-GB"/>
        </a:p>
      </dgm:t>
    </dgm:pt>
    <dgm:pt modelId="{3FFB8FB6-59A4-43B8-B1F9-5B1ACC398E89}" type="parTrans" cxnId="{54F918DC-0A44-48BA-847D-244E7C581594}">
      <dgm:prSet/>
      <dgm:spPr/>
      <dgm:t>
        <a:bodyPr/>
        <a:lstStyle/>
        <a:p>
          <a:endParaRPr lang="en-GB"/>
        </a:p>
      </dgm:t>
    </dgm:pt>
    <dgm:pt modelId="{A8C3E54A-6400-4FAC-811D-DED970C485F1}">
      <dgm:prSet phldrT="[Text]"/>
      <dgm:spPr/>
      <dgm:t>
        <a:bodyPr/>
        <a:lstStyle/>
        <a:p>
          <a:r>
            <a:rPr lang="en-GB" altLang="en-US" b="1">
              <a:solidFill>
                <a:schemeClr val="tx1"/>
              </a:solidFill>
              <a:latin typeface="+mn-lt"/>
              <a:cs typeface="Arial" pitchFamily="34" charset="0"/>
            </a:rPr>
            <a:t>A registered medical practitioner</a:t>
          </a:r>
          <a:endParaRPr lang="en-GB" b="1" dirty="0">
            <a:solidFill>
              <a:schemeClr val="tx1"/>
            </a:solidFill>
          </a:endParaRPr>
        </a:p>
      </dgm:t>
    </dgm:pt>
    <dgm:pt modelId="{8513A259-0FD2-42AB-AF6F-25870BC633A3}" type="sibTrans" cxnId="{F3644C43-F270-42C7-B14E-1A4ED43E94C2}">
      <dgm:prSet/>
      <dgm:spPr/>
      <dgm:t>
        <a:bodyPr/>
        <a:lstStyle/>
        <a:p>
          <a:endParaRPr lang="en-GB"/>
        </a:p>
      </dgm:t>
    </dgm:pt>
    <dgm:pt modelId="{B6F9ED0A-7B20-457A-BCCE-1420C10F6507}" type="parTrans" cxnId="{F3644C43-F270-42C7-B14E-1A4ED43E94C2}">
      <dgm:prSet/>
      <dgm:spPr/>
      <dgm:t>
        <a:bodyPr/>
        <a:lstStyle/>
        <a:p>
          <a:endParaRPr lang="en-GB"/>
        </a:p>
      </dgm:t>
    </dgm:pt>
    <dgm:pt modelId="{E47F6BDC-AB7C-4E7C-9E76-A86588AB11B1}">
      <dgm:prSet/>
      <dgm:spPr/>
      <dgm:t>
        <a:bodyPr/>
        <a:lstStyle/>
        <a:p>
          <a:r>
            <a:rPr lang="en-GB" altLang="en-US" b="1" dirty="0">
              <a:solidFill>
                <a:schemeClr val="tx1"/>
              </a:solidFill>
              <a:latin typeface="+mn-lt"/>
              <a:cs typeface="Arial" pitchFamily="34" charset="0"/>
            </a:rPr>
            <a:t>A paramedic</a:t>
          </a:r>
          <a:endParaRPr lang="en-GB" b="1" dirty="0">
            <a:solidFill>
              <a:schemeClr val="tx1"/>
            </a:solidFill>
          </a:endParaRPr>
        </a:p>
      </dgm:t>
    </dgm:pt>
    <dgm:pt modelId="{3F0738B3-F57B-4876-AF7E-2CA54A8B64FC}" type="parTrans" cxnId="{FFAAC0B5-2BB2-479E-B489-D6174BF22EBD}">
      <dgm:prSet/>
      <dgm:spPr/>
      <dgm:t>
        <a:bodyPr/>
        <a:lstStyle/>
        <a:p>
          <a:endParaRPr lang="en-GB"/>
        </a:p>
      </dgm:t>
    </dgm:pt>
    <dgm:pt modelId="{B8686037-B2C6-4690-B13E-AAAA4FF8D1A6}" type="sibTrans" cxnId="{FFAAC0B5-2BB2-479E-B489-D6174BF22EBD}">
      <dgm:prSet/>
      <dgm:spPr/>
      <dgm:t>
        <a:bodyPr/>
        <a:lstStyle/>
        <a:p>
          <a:endParaRPr lang="en-GB"/>
        </a:p>
      </dgm:t>
    </dgm:pt>
    <dgm:pt modelId="{283BC42B-C3D1-4248-AB96-00977EA59DBE}">
      <dgm:prSet/>
      <dgm:spPr/>
      <dgm:t>
        <a:bodyPr/>
        <a:lstStyle/>
        <a:p>
          <a:r>
            <a:rPr lang="en-GB" altLang="en-US" b="1">
              <a:solidFill>
                <a:schemeClr val="tx1"/>
              </a:solidFill>
              <a:latin typeface="+mn-lt"/>
              <a:cs typeface="Arial" pitchFamily="34" charset="0"/>
            </a:rPr>
            <a:t>An occupational therapist</a:t>
          </a:r>
          <a:endParaRPr lang="en-GB" b="1" dirty="0">
            <a:solidFill>
              <a:schemeClr val="tx1"/>
            </a:solidFill>
          </a:endParaRPr>
        </a:p>
      </dgm:t>
    </dgm:pt>
    <dgm:pt modelId="{2F529A3B-1292-4398-9C85-1EE19357AF0E}" type="parTrans" cxnId="{42D92BB8-D55D-4A67-8044-524A2B8EDDD8}">
      <dgm:prSet/>
      <dgm:spPr/>
      <dgm:t>
        <a:bodyPr/>
        <a:lstStyle/>
        <a:p>
          <a:endParaRPr lang="en-GB"/>
        </a:p>
      </dgm:t>
    </dgm:pt>
    <dgm:pt modelId="{764CAAD3-3626-40CF-8533-42084DECFD3A}" type="sibTrans" cxnId="{42D92BB8-D55D-4A67-8044-524A2B8EDDD8}">
      <dgm:prSet/>
      <dgm:spPr/>
      <dgm:t>
        <a:bodyPr/>
        <a:lstStyle/>
        <a:p>
          <a:endParaRPr lang="en-GB"/>
        </a:p>
      </dgm:t>
    </dgm:pt>
    <dgm:pt modelId="{CB51D8BC-2E73-4EBD-9C67-B2A259521A38}" type="pres">
      <dgm:prSet presAssocID="{8F898C0C-9B09-454D-95AE-80DA209FD443}" presName="diagram" presStyleCnt="0">
        <dgm:presLayoutVars>
          <dgm:dir/>
          <dgm:resizeHandles val="exact"/>
        </dgm:presLayoutVars>
      </dgm:prSet>
      <dgm:spPr/>
    </dgm:pt>
    <dgm:pt modelId="{3DD49F55-B723-4E9A-8D4E-F2D440FC3AF7}" type="pres">
      <dgm:prSet presAssocID="{8A687A2C-7BF3-4405-A767-76E38140C244}" presName="node" presStyleLbl="node1" presStyleIdx="0" presStyleCnt="6">
        <dgm:presLayoutVars>
          <dgm:bulletEnabled val="1"/>
        </dgm:presLayoutVars>
      </dgm:prSet>
      <dgm:spPr/>
    </dgm:pt>
    <dgm:pt modelId="{602085B1-AE81-47CD-8753-AFED59F09462}" type="pres">
      <dgm:prSet presAssocID="{DFE917D8-2910-4F7E-B12B-531A6C27E85F}" presName="sibTrans" presStyleCnt="0"/>
      <dgm:spPr/>
    </dgm:pt>
    <dgm:pt modelId="{C8C604A2-214F-4CF0-83B3-902092AA276A}" type="pres">
      <dgm:prSet presAssocID="{E5D0186A-D210-404B-A75D-68C53BEDEDD4}" presName="node" presStyleLbl="node1" presStyleIdx="1" presStyleCnt="6">
        <dgm:presLayoutVars>
          <dgm:bulletEnabled val="1"/>
        </dgm:presLayoutVars>
      </dgm:prSet>
      <dgm:spPr/>
    </dgm:pt>
    <dgm:pt modelId="{070D0B40-69C6-4BFB-B99E-ED0C785F4966}" type="pres">
      <dgm:prSet presAssocID="{89A38869-5593-439D-9EA3-B65E29190D3F}" presName="sibTrans" presStyleCnt="0"/>
      <dgm:spPr/>
    </dgm:pt>
    <dgm:pt modelId="{A95AE103-F4E8-40FB-983C-2797C8818E26}" type="pres">
      <dgm:prSet presAssocID="{805A5AA5-4E4D-4B49-8C07-6FF8607C9004}" presName="node" presStyleLbl="node1" presStyleIdx="2" presStyleCnt="6">
        <dgm:presLayoutVars>
          <dgm:bulletEnabled val="1"/>
        </dgm:presLayoutVars>
      </dgm:prSet>
      <dgm:spPr/>
    </dgm:pt>
    <dgm:pt modelId="{970FE51A-61B5-4730-A596-B9CDFB1FBD55}" type="pres">
      <dgm:prSet presAssocID="{3AAD38A8-8E42-48D5-97AE-22C5C1DFE017}" presName="sibTrans" presStyleCnt="0"/>
      <dgm:spPr/>
    </dgm:pt>
    <dgm:pt modelId="{FB124143-C57E-4984-AA30-0ED6727A8DCD}" type="pres">
      <dgm:prSet presAssocID="{A8C3E54A-6400-4FAC-811D-DED970C485F1}" presName="node" presStyleLbl="node1" presStyleIdx="3" presStyleCnt="6">
        <dgm:presLayoutVars>
          <dgm:bulletEnabled val="1"/>
        </dgm:presLayoutVars>
      </dgm:prSet>
      <dgm:spPr/>
    </dgm:pt>
    <dgm:pt modelId="{27A63E48-F394-4045-B3A1-A294A5AC0223}" type="pres">
      <dgm:prSet presAssocID="{8513A259-0FD2-42AB-AF6F-25870BC633A3}" presName="sibTrans" presStyleCnt="0"/>
      <dgm:spPr/>
    </dgm:pt>
    <dgm:pt modelId="{95BBBCA9-B344-4D7C-9AC8-A39965FFC919}" type="pres">
      <dgm:prSet presAssocID="{E47F6BDC-AB7C-4E7C-9E76-A86588AB11B1}" presName="node" presStyleLbl="node1" presStyleIdx="4" presStyleCnt="6">
        <dgm:presLayoutVars>
          <dgm:bulletEnabled val="1"/>
        </dgm:presLayoutVars>
      </dgm:prSet>
      <dgm:spPr/>
    </dgm:pt>
    <dgm:pt modelId="{F5EB5A5E-F741-46EA-A99D-9EE12750CB2F}" type="pres">
      <dgm:prSet presAssocID="{B8686037-B2C6-4690-B13E-AAAA4FF8D1A6}" presName="sibTrans" presStyleCnt="0"/>
      <dgm:spPr/>
    </dgm:pt>
    <dgm:pt modelId="{93129048-E916-463B-8718-36229B2762A8}" type="pres">
      <dgm:prSet presAssocID="{283BC42B-C3D1-4248-AB96-00977EA59DBE}" presName="node" presStyleLbl="node1" presStyleIdx="5" presStyleCnt="6">
        <dgm:presLayoutVars>
          <dgm:bulletEnabled val="1"/>
        </dgm:presLayoutVars>
      </dgm:prSet>
      <dgm:spPr/>
    </dgm:pt>
  </dgm:ptLst>
  <dgm:cxnLst>
    <dgm:cxn modelId="{FA6C9B37-7230-4151-921B-BE9A342B82C7}" type="presOf" srcId="{283BC42B-C3D1-4248-AB96-00977EA59DBE}" destId="{93129048-E916-463B-8718-36229B2762A8}" srcOrd="0" destOrd="0" presId="urn:microsoft.com/office/officeart/2005/8/layout/default"/>
    <dgm:cxn modelId="{A3529D37-19D0-4B20-9B04-D6DAF0E8C2B3}" type="presOf" srcId="{E5D0186A-D210-404B-A75D-68C53BEDEDD4}" destId="{C8C604A2-214F-4CF0-83B3-902092AA276A}" srcOrd="0" destOrd="0" presId="urn:microsoft.com/office/officeart/2005/8/layout/default"/>
    <dgm:cxn modelId="{F3644C43-F270-42C7-B14E-1A4ED43E94C2}" srcId="{8F898C0C-9B09-454D-95AE-80DA209FD443}" destId="{A8C3E54A-6400-4FAC-811D-DED970C485F1}" srcOrd="3" destOrd="0" parTransId="{B6F9ED0A-7B20-457A-BCCE-1420C10F6507}" sibTransId="{8513A259-0FD2-42AB-AF6F-25870BC633A3}"/>
    <dgm:cxn modelId="{DC4CCD48-2F6B-419D-BF7F-B19ECE27B898}" type="presOf" srcId="{A8C3E54A-6400-4FAC-811D-DED970C485F1}" destId="{FB124143-C57E-4984-AA30-0ED6727A8DCD}" srcOrd="0" destOrd="0" presId="urn:microsoft.com/office/officeart/2005/8/layout/default"/>
    <dgm:cxn modelId="{1D476476-3D3E-44D7-B7CF-01998F206867}" type="presOf" srcId="{805A5AA5-4E4D-4B49-8C07-6FF8607C9004}" destId="{A95AE103-F4E8-40FB-983C-2797C8818E26}" srcOrd="0" destOrd="0" presId="urn:microsoft.com/office/officeart/2005/8/layout/default"/>
    <dgm:cxn modelId="{2543E381-8D30-4A8F-8BAF-FB3D12F40671}" type="presOf" srcId="{E47F6BDC-AB7C-4E7C-9E76-A86588AB11B1}" destId="{95BBBCA9-B344-4D7C-9AC8-A39965FFC919}" srcOrd="0" destOrd="0" presId="urn:microsoft.com/office/officeart/2005/8/layout/default"/>
    <dgm:cxn modelId="{2D806682-00A5-41F8-9D43-15FEA91938B0}" type="presOf" srcId="{8A687A2C-7BF3-4405-A767-76E38140C244}" destId="{3DD49F55-B723-4E9A-8D4E-F2D440FC3AF7}" srcOrd="0" destOrd="0" presId="urn:microsoft.com/office/officeart/2005/8/layout/default"/>
    <dgm:cxn modelId="{FFAAC0B5-2BB2-479E-B489-D6174BF22EBD}" srcId="{8F898C0C-9B09-454D-95AE-80DA209FD443}" destId="{E47F6BDC-AB7C-4E7C-9E76-A86588AB11B1}" srcOrd="4" destOrd="0" parTransId="{3F0738B3-F57B-4876-AF7E-2CA54A8B64FC}" sibTransId="{B8686037-B2C6-4690-B13E-AAAA4FF8D1A6}"/>
    <dgm:cxn modelId="{42D92BB8-D55D-4A67-8044-524A2B8EDDD8}" srcId="{8F898C0C-9B09-454D-95AE-80DA209FD443}" destId="{283BC42B-C3D1-4248-AB96-00977EA59DBE}" srcOrd="5" destOrd="0" parTransId="{2F529A3B-1292-4398-9C85-1EE19357AF0E}" sibTransId="{764CAAD3-3626-40CF-8533-42084DECFD3A}"/>
    <dgm:cxn modelId="{0723BAB8-9E21-43C2-BB87-3D10AE0A38EE}" srcId="{8F898C0C-9B09-454D-95AE-80DA209FD443}" destId="{8A687A2C-7BF3-4405-A767-76E38140C244}" srcOrd="0" destOrd="0" parTransId="{AFE749F2-707E-44DF-A270-7C59B6796095}" sibTransId="{DFE917D8-2910-4F7E-B12B-531A6C27E85F}"/>
    <dgm:cxn modelId="{93BEBCD6-D388-4532-B5C4-695DD03EBD7F}" srcId="{8F898C0C-9B09-454D-95AE-80DA209FD443}" destId="{E5D0186A-D210-404B-A75D-68C53BEDEDD4}" srcOrd="1" destOrd="0" parTransId="{E2D90B7B-DED0-4ABB-AA7A-AD5F878BE5FB}" sibTransId="{89A38869-5593-439D-9EA3-B65E29190D3F}"/>
    <dgm:cxn modelId="{54F918DC-0A44-48BA-847D-244E7C581594}" srcId="{8F898C0C-9B09-454D-95AE-80DA209FD443}" destId="{805A5AA5-4E4D-4B49-8C07-6FF8607C9004}" srcOrd="2" destOrd="0" parTransId="{3FFB8FB6-59A4-43B8-B1F9-5B1ACC398E89}" sibTransId="{3AAD38A8-8E42-48D5-97AE-22C5C1DFE017}"/>
    <dgm:cxn modelId="{09D3F1F3-9F76-4A65-96F6-2CD56F1C0910}" type="presOf" srcId="{8F898C0C-9B09-454D-95AE-80DA209FD443}" destId="{CB51D8BC-2E73-4EBD-9C67-B2A259521A38}" srcOrd="0" destOrd="0" presId="urn:microsoft.com/office/officeart/2005/8/layout/default"/>
    <dgm:cxn modelId="{7CA595C2-33FE-44D2-AB61-34306753E683}" type="presParOf" srcId="{CB51D8BC-2E73-4EBD-9C67-B2A259521A38}" destId="{3DD49F55-B723-4E9A-8D4E-F2D440FC3AF7}" srcOrd="0" destOrd="0" presId="urn:microsoft.com/office/officeart/2005/8/layout/default"/>
    <dgm:cxn modelId="{9F16E318-907C-4B7A-AAC9-FF02B45467F1}" type="presParOf" srcId="{CB51D8BC-2E73-4EBD-9C67-B2A259521A38}" destId="{602085B1-AE81-47CD-8753-AFED59F09462}" srcOrd="1" destOrd="0" presId="urn:microsoft.com/office/officeart/2005/8/layout/default"/>
    <dgm:cxn modelId="{ABF9505F-B3A5-43C4-A5E3-DA71B98162FA}" type="presParOf" srcId="{CB51D8BC-2E73-4EBD-9C67-B2A259521A38}" destId="{C8C604A2-214F-4CF0-83B3-902092AA276A}" srcOrd="2" destOrd="0" presId="urn:microsoft.com/office/officeart/2005/8/layout/default"/>
    <dgm:cxn modelId="{5D2244CA-575E-44F5-81DA-9207F35CAB69}" type="presParOf" srcId="{CB51D8BC-2E73-4EBD-9C67-B2A259521A38}" destId="{070D0B40-69C6-4BFB-B99E-ED0C785F4966}" srcOrd="3" destOrd="0" presId="urn:microsoft.com/office/officeart/2005/8/layout/default"/>
    <dgm:cxn modelId="{7B0E9F5E-6A7B-455C-86A9-B0F94B0C6B17}" type="presParOf" srcId="{CB51D8BC-2E73-4EBD-9C67-B2A259521A38}" destId="{A95AE103-F4E8-40FB-983C-2797C8818E26}" srcOrd="4" destOrd="0" presId="urn:microsoft.com/office/officeart/2005/8/layout/default"/>
    <dgm:cxn modelId="{CABE73A5-F531-4CA8-8960-53FE3A5A0E3A}" type="presParOf" srcId="{CB51D8BC-2E73-4EBD-9C67-B2A259521A38}" destId="{970FE51A-61B5-4730-A596-B9CDFB1FBD55}" srcOrd="5" destOrd="0" presId="urn:microsoft.com/office/officeart/2005/8/layout/default"/>
    <dgm:cxn modelId="{41E62AAC-CABB-4D20-BDB8-FDCFE8843DDB}" type="presParOf" srcId="{CB51D8BC-2E73-4EBD-9C67-B2A259521A38}" destId="{FB124143-C57E-4984-AA30-0ED6727A8DCD}" srcOrd="6" destOrd="0" presId="urn:microsoft.com/office/officeart/2005/8/layout/default"/>
    <dgm:cxn modelId="{7C4BAA90-F826-4501-8F52-10A1BB13370F}" type="presParOf" srcId="{CB51D8BC-2E73-4EBD-9C67-B2A259521A38}" destId="{27A63E48-F394-4045-B3A1-A294A5AC0223}" srcOrd="7" destOrd="0" presId="urn:microsoft.com/office/officeart/2005/8/layout/default"/>
    <dgm:cxn modelId="{167ADF43-145A-422D-B808-1734870B44B2}" type="presParOf" srcId="{CB51D8BC-2E73-4EBD-9C67-B2A259521A38}" destId="{95BBBCA9-B344-4D7C-9AC8-A39965FFC919}" srcOrd="8" destOrd="0" presId="urn:microsoft.com/office/officeart/2005/8/layout/default"/>
    <dgm:cxn modelId="{568AC049-9DA2-465E-8A64-BCCDB8D5E3B9}" type="presParOf" srcId="{CB51D8BC-2E73-4EBD-9C67-B2A259521A38}" destId="{F5EB5A5E-F741-46EA-A99D-9EE12750CB2F}" srcOrd="9" destOrd="0" presId="urn:microsoft.com/office/officeart/2005/8/layout/default"/>
    <dgm:cxn modelId="{60AEB4CC-13F3-44BD-B280-375197F4CAC0}" type="presParOf" srcId="{CB51D8BC-2E73-4EBD-9C67-B2A259521A38}" destId="{93129048-E916-463B-8718-36229B2762A8}"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C5E71B2-A417-4E75-89E1-937687DA6041}"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GB"/>
        </a:p>
      </dgm:t>
    </dgm:pt>
    <dgm:pt modelId="{413F086A-5A37-43E2-8EE1-08AF94B9465E}">
      <dgm:prSet phldrT="[Text]"/>
      <dgm:spPr/>
      <dgm:t>
        <a:bodyPr/>
        <a:lstStyle/>
        <a:p>
          <a:r>
            <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The person must appear to the officer to be suffering from mental disorder</a:t>
          </a:r>
          <a:endParaRPr lang="en-GB" b="1" dirty="0">
            <a:solidFill>
              <a:schemeClr val="tx1"/>
            </a:solidFill>
          </a:endParaRPr>
        </a:p>
      </dgm:t>
    </dgm:pt>
    <dgm:pt modelId="{967B203A-BA54-44A9-86FD-6DCDAB6F634F}" type="parTrans" cxnId="{D14F9956-5205-47DD-B9ED-33697AB77AD5}">
      <dgm:prSet/>
      <dgm:spPr/>
      <dgm:t>
        <a:bodyPr/>
        <a:lstStyle/>
        <a:p>
          <a:endParaRPr lang="en-GB"/>
        </a:p>
      </dgm:t>
    </dgm:pt>
    <dgm:pt modelId="{1080AD82-6AA6-4DD8-A3B9-BDE87EC9B0B7}" type="sibTrans" cxnId="{D14F9956-5205-47DD-B9ED-33697AB77AD5}">
      <dgm:prSet/>
      <dgm:spPr/>
      <dgm:t>
        <a:bodyPr/>
        <a:lstStyle/>
        <a:p>
          <a:endParaRPr lang="en-GB"/>
        </a:p>
      </dgm:t>
    </dgm:pt>
    <dgm:pt modelId="{7E85B5D0-8C03-4A43-880B-38EA52153461}">
      <dgm:prSet phldrT="[Text]"/>
      <dgm:spPr/>
      <dgm:t>
        <a:bodyPr/>
        <a:lstStyle/>
        <a:p>
          <a:r>
            <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The officer must believe that they need removing in their own interests or for the protection of others</a:t>
          </a:r>
          <a:endParaRPr lang="en-GB" b="1" dirty="0">
            <a:solidFill>
              <a:schemeClr val="tx1"/>
            </a:solidFill>
          </a:endParaRPr>
        </a:p>
      </dgm:t>
    </dgm:pt>
    <dgm:pt modelId="{5786CD68-BCD9-40F2-A0CC-3C7CEA304A04}" type="parTrans" cxnId="{7ABF32EA-B62B-4925-A5F1-FBB04A19C152}">
      <dgm:prSet/>
      <dgm:spPr/>
      <dgm:t>
        <a:bodyPr/>
        <a:lstStyle/>
        <a:p>
          <a:endParaRPr lang="en-GB"/>
        </a:p>
      </dgm:t>
    </dgm:pt>
    <dgm:pt modelId="{73BEB384-0165-43DB-B58E-11CFEC3C6221}" type="sibTrans" cxnId="{7ABF32EA-B62B-4925-A5F1-FBB04A19C152}">
      <dgm:prSet/>
      <dgm:spPr/>
      <dgm:t>
        <a:bodyPr/>
        <a:lstStyle/>
        <a:p>
          <a:endParaRPr lang="en-GB"/>
        </a:p>
      </dgm:t>
    </dgm:pt>
    <dgm:pt modelId="{0E53AA68-0FFC-42A4-98F0-6B556E0F82CC}">
      <dgm:prSet/>
      <dgm:spPr/>
      <dgm:t>
        <a:bodyPr/>
        <a:lstStyle/>
        <a:p>
          <a:r>
            <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They must appear to the officer to be in immediate need of care or control</a:t>
          </a:r>
          <a:br>
            <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br>
          <a:endParaRPr lang="en-GB" b="1" dirty="0">
            <a:solidFill>
              <a:schemeClr val="tx1"/>
            </a:solidFill>
          </a:endParaRPr>
        </a:p>
      </dgm:t>
    </dgm:pt>
    <dgm:pt modelId="{E1E55A92-8D72-472A-B6B2-BDE6C6E0883A}" type="parTrans" cxnId="{ECD333EC-E37A-4758-B53E-2F6774D32486}">
      <dgm:prSet/>
      <dgm:spPr/>
      <dgm:t>
        <a:bodyPr/>
        <a:lstStyle/>
        <a:p>
          <a:endParaRPr lang="en-GB"/>
        </a:p>
      </dgm:t>
    </dgm:pt>
    <dgm:pt modelId="{48BE8839-434E-4853-AF85-962E38123077}" type="sibTrans" cxnId="{ECD333EC-E37A-4758-B53E-2F6774D32486}">
      <dgm:prSet/>
      <dgm:spPr/>
      <dgm:t>
        <a:bodyPr/>
        <a:lstStyle/>
        <a:p>
          <a:endParaRPr lang="en-GB"/>
        </a:p>
      </dgm:t>
    </dgm:pt>
    <dgm:pt modelId="{FC75B8FF-9EDE-4AD5-9ABD-95D1B10E7A23}" type="pres">
      <dgm:prSet presAssocID="{7C5E71B2-A417-4E75-89E1-937687DA6041}" presName="diagram" presStyleCnt="0">
        <dgm:presLayoutVars>
          <dgm:dir/>
          <dgm:resizeHandles val="exact"/>
        </dgm:presLayoutVars>
      </dgm:prSet>
      <dgm:spPr/>
    </dgm:pt>
    <dgm:pt modelId="{662BB818-A216-426C-B872-7767C0D77EE6}" type="pres">
      <dgm:prSet presAssocID="{413F086A-5A37-43E2-8EE1-08AF94B9465E}" presName="node" presStyleLbl="node1" presStyleIdx="0" presStyleCnt="3" custLinFactNeighborX="15390" custLinFactNeighborY="-33044">
        <dgm:presLayoutVars>
          <dgm:bulletEnabled val="1"/>
        </dgm:presLayoutVars>
      </dgm:prSet>
      <dgm:spPr/>
    </dgm:pt>
    <dgm:pt modelId="{28025BEE-BCB0-4BF1-BB42-BACB4ECA79C4}" type="pres">
      <dgm:prSet presAssocID="{1080AD82-6AA6-4DD8-A3B9-BDE87EC9B0B7}" presName="sibTrans" presStyleCnt="0"/>
      <dgm:spPr/>
    </dgm:pt>
    <dgm:pt modelId="{7F3882A2-7829-4BC8-B88C-AE6B3E2C4F64}" type="pres">
      <dgm:prSet presAssocID="{0E53AA68-0FFC-42A4-98F0-6B556E0F82CC}" presName="node" presStyleLbl="node1" presStyleIdx="1" presStyleCnt="3" custLinFactNeighborX="7785" custLinFactNeighborY="-33044">
        <dgm:presLayoutVars>
          <dgm:bulletEnabled val="1"/>
        </dgm:presLayoutVars>
      </dgm:prSet>
      <dgm:spPr/>
    </dgm:pt>
    <dgm:pt modelId="{AD0FF144-A37E-417D-8558-C139081898DD}" type="pres">
      <dgm:prSet presAssocID="{48BE8839-434E-4853-AF85-962E38123077}" presName="sibTrans" presStyleCnt="0"/>
      <dgm:spPr/>
    </dgm:pt>
    <dgm:pt modelId="{354C09EA-92AF-411E-9FB2-354A516ED959}" type="pres">
      <dgm:prSet presAssocID="{7E85B5D0-8C03-4A43-880B-38EA52153461}" presName="node" presStyleLbl="node1" presStyleIdx="2" presStyleCnt="3" custLinFactNeighborX="0" custLinFactNeighborY="-33740">
        <dgm:presLayoutVars>
          <dgm:bulletEnabled val="1"/>
        </dgm:presLayoutVars>
      </dgm:prSet>
      <dgm:spPr/>
    </dgm:pt>
  </dgm:ptLst>
  <dgm:cxnLst>
    <dgm:cxn modelId="{E824910D-83D2-4B1B-95B2-38D60580E330}" type="presOf" srcId="{7E85B5D0-8C03-4A43-880B-38EA52153461}" destId="{354C09EA-92AF-411E-9FB2-354A516ED959}" srcOrd="0" destOrd="0" presId="urn:microsoft.com/office/officeart/2005/8/layout/default"/>
    <dgm:cxn modelId="{40E53C3C-CEC5-44D6-A95E-B031EA698204}" type="presOf" srcId="{7C5E71B2-A417-4E75-89E1-937687DA6041}" destId="{FC75B8FF-9EDE-4AD5-9ABD-95D1B10E7A23}" srcOrd="0" destOrd="0" presId="urn:microsoft.com/office/officeart/2005/8/layout/default"/>
    <dgm:cxn modelId="{D98CE069-78E5-4070-94DF-F91669C2EC36}" type="presOf" srcId="{413F086A-5A37-43E2-8EE1-08AF94B9465E}" destId="{662BB818-A216-426C-B872-7767C0D77EE6}" srcOrd="0" destOrd="0" presId="urn:microsoft.com/office/officeart/2005/8/layout/default"/>
    <dgm:cxn modelId="{D14F9956-5205-47DD-B9ED-33697AB77AD5}" srcId="{7C5E71B2-A417-4E75-89E1-937687DA6041}" destId="{413F086A-5A37-43E2-8EE1-08AF94B9465E}" srcOrd="0" destOrd="0" parTransId="{967B203A-BA54-44A9-86FD-6DCDAB6F634F}" sibTransId="{1080AD82-6AA6-4DD8-A3B9-BDE87EC9B0B7}"/>
    <dgm:cxn modelId="{7D545187-5A6C-4E45-A7E7-13CCB30607DB}" type="presOf" srcId="{0E53AA68-0FFC-42A4-98F0-6B556E0F82CC}" destId="{7F3882A2-7829-4BC8-B88C-AE6B3E2C4F64}" srcOrd="0" destOrd="0" presId="urn:microsoft.com/office/officeart/2005/8/layout/default"/>
    <dgm:cxn modelId="{7ABF32EA-B62B-4925-A5F1-FBB04A19C152}" srcId="{7C5E71B2-A417-4E75-89E1-937687DA6041}" destId="{7E85B5D0-8C03-4A43-880B-38EA52153461}" srcOrd="2" destOrd="0" parTransId="{5786CD68-BCD9-40F2-A0CC-3C7CEA304A04}" sibTransId="{73BEB384-0165-43DB-B58E-11CFEC3C6221}"/>
    <dgm:cxn modelId="{ECD333EC-E37A-4758-B53E-2F6774D32486}" srcId="{7C5E71B2-A417-4E75-89E1-937687DA6041}" destId="{0E53AA68-0FFC-42A4-98F0-6B556E0F82CC}" srcOrd="1" destOrd="0" parTransId="{E1E55A92-8D72-472A-B6B2-BDE6C6E0883A}" sibTransId="{48BE8839-434E-4853-AF85-962E38123077}"/>
    <dgm:cxn modelId="{49E397B6-624C-4428-9144-29CECDE658AA}" type="presParOf" srcId="{FC75B8FF-9EDE-4AD5-9ABD-95D1B10E7A23}" destId="{662BB818-A216-426C-B872-7767C0D77EE6}" srcOrd="0" destOrd="0" presId="urn:microsoft.com/office/officeart/2005/8/layout/default"/>
    <dgm:cxn modelId="{EBD09729-6C47-44E4-991F-86A3848C1E0F}" type="presParOf" srcId="{FC75B8FF-9EDE-4AD5-9ABD-95D1B10E7A23}" destId="{28025BEE-BCB0-4BF1-BB42-BACB4ECA79C4}" srcOrd="1" destOrd="0" presId="urn:microsoft.com/office/officeart/2005/8/layout/default"/>
    <dgm:cxn modelId="{4ABAF9C7-9E80-46C7-90A0-5A5137A6ED34}" type="presParOf" srcId="{FC75B8FF-9EDE-4AD5-9ABD-95D1B10E7A23}" destId="{7F3882A2-7829-4BC8-B88C-AE6B3E2C4F64}" srcOrd="2" destOrd="0" presId="urn:microsoft.com/office/officeart/2005/8/layout/default"/>
    <dgm:cxn modelId="{3A5AAC8C-C7BB-4E74-AACE-8B9C5B42DF82}" type="presParOf" srcId="{FC75B8FF-9EDE-4AD5-9ABD-95D1B10E7A23}" destId="{AD0FF144-A37E-417D-8558-C139081898DD}" srcOrd="3" destOrd="0" presId="urn:microsoft.com/office/officeart/2005/8/layout/default"/>
    <dgm:cxn modelId="{A3CBF3C2-55D4-488D-94B2-581458C8F2EE}" type="presParOf" srcId="{FC75B8FF-9EDE-4AD5-9ABD-95D1B10E7A23}" destId="{354C09EA-92AF-411E-9FB2-354A516ED959}"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CA9E75F-3BF1-4A2A-B452-D0ACD692807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3121015-0EA0-439A-ABF5-5A17A228CDD1}">
      <dgm:prSet phldrT="[Text]"/>
      <dgm:spPr>
        <a:solidFill>
          <a:schemeClr val="accent2">
            <a:lumMod val="40000"/>
            <a:lumOff val="60000"/>
          </a:schemeClr>
        </a:solidFill>
      </dgm:spPr>
      <dgm:t>
        <a:bodyPr/>
        <a:lstStyle/>
        <a:p>
          <a:r>
            <a:rPr lang="en-GB" b="1" dirty="0">
              <a:solidFill>
                <a:schemeClr val="tx1"/>
              </a:solidFill>
            </a:rPr>
            <a:t>Hallucinating </a:t>
          </a:r>
        </a:p>
      </dgm:t>
    </dgm:pt>
    <dgm:pt modelId="{427B24BF-1A39-4A6F-900E-429BE6C47882}" type="parTrans" cxnId="{8EA73A34-738E-43C3-B189-E13419BE5767}">
      <dgm:prSet/>
      <dgm:spPr/>
      <dgm:t>
        <a:bodyPr/>
        <a:lstStyle/>
        <a:p>
          <a:endParaRPr lang="en-GB"/>
        </a:p>
      </dgm:t>
    </dgm:pt>
    <dgm:pt modelId="{056E34E6-5425-43DD-8B2E-1368E416CBB4}" type="sibTrans" cxnId="{8EA73A34-738E-43C3-B189-E13419BE5767}">
      <dgm:prSet/>
      <dgm:spPr/>
      <dgm:t>
        <a:bodyPr/>
        <a:lstStyle/>
        <a:p>
          <a:endParaRPr lang="en-GB"/>
        </a:p>
      </dgm:t>
    </dgm:pt>
    <dgm:pt modelId="{9C37953E-1519-423A-991C-AFEB416C60DB}">
      <dgm:prSet phldrT="[Text]"/>
      <dgm:spPr>
        <a:solidFill>
          <a:schemeClr val="accent2">
            <a:lumMod val="40000"/>
            <a:lumOff val="60000"/>
          </a:schemeClr>
        </a:solidFill>
      </dgm:spPr>
      <dgm:t>
        <a:bodyPr/>
        <a:lstStyle/>
        <a:p>
          <a:r>
            <a:rPr kumimoji="0" lang="en-GB" altLang="en-US" b="1" i="0" u="none" strike="noStrike" cap="none" spc="0" normalizeH="0" baseline="0" noProof="0" dirty="0">
              <a:ln>
                <a:noFill/>
              </a:ln>
              <a:solidFill>
                <a:schemeClr val="tx1"/>
              </a:solidFill>
              <a:effectLst/>
              <a:uLnTx/>
              <a:uFillTx/>
              <a:latin typeface="Calibri"/>
              <a:ea typeface="ＭＳ Ｐゴシック" panose="020B0600070205080204" pitchFamily="34" charset="-128"/>
              <a:cs typeface="+mj-cs"/>
            </a:rPr>
            <a:t>Suicide</a:t>
          </a:r>
          <a:endParaRPr lang="en-GB" b="1" dirty="0">
            <a:solidFill>
              <a:schemeClr val="tx1"/>
            </a:solidFill>
          </a:endParaRPr>
        </a:p>
      </dgm:t>
    </dgm:pt>
    <dgm:pt modelId="{1E5EC33E-7C4F-441C-A8AF-B0273A40A5A7}" type="parTrans" cxnId="{585CDF59-DC8C-4370-93A0-DF4878A19E8A}">
      <dgm:prSet/>
      <dgm:spPr/>
      <dgm:t>
        <a:bodyPr/>
        <a:lstStyle/>
        <a:p>
          <a:endParaRPr lang="en-GB"/>
        </a:p>
      </dgm:t>
    </dgm:pt>
    <dgm:pt modelId="{420FA76C-D34C-4C40-8A47-A1842A8D1952}" type="sibTrans" cxnId="{585CDF59-DC8C-4370-93A0-DF4878A19E8A}">
      <dgm:prSet/>
      <dgm:spPr/>
      <dgm:t>
        <a:bodyPr/>
        <a:lstStyle/>
        <a:p>
          <a:endParaRPr lang="en-GB"/>
        </a:p>
      </dgm:t>
    </dgm:pt>
    <dgm:pt modelId="{60A724DB-B2B9-41DD-8A3C-D6C68EA166F8}">
      <dgm:prSet phldrT="[Text]"/>
      <dgm:spPr>
        <a:solidFill>
          <a:schemeClr val="accent2">
            <a:lumMod val="40000"/>
            <a:lumOff val="60000"/>
          </a:schemeClr>
        </a:solidFill>
      </dgm:spPr>
      <dgm:t>
        <a:bodyPr/>
        <a:lstStyle/>
        <a:p>
          <a:r>
            <a:rPr lang="en-GB" b="1" dirty="0">
              <a:solidFill>
                <a:schemeClr val="tx1"/>
              </a:solidFill>
            </a:rPr>
            <a:t>Self harm</a:t>
          </a:r>
        </a:p>
      </dgm:t>
    </dgm:pt>
    <dgm:pt modelId="{3AD2EAA4-C794-4109-A4FE-DD9E697F7C94}" type="parTrans" cxnId="{49664235-A860-4FBA-9012-7A007A4737DB}">
      <dgm:prSet/>
      <dgm:spPr/>
      <dgm:t>
        <a:bodyPr/>
        <a:lstStyle/>
        <a:p>
          <a:endParaRPr lang="en-GB"/>
        </a:p>
      </dgm:t>
    </dgm:pt>
    <dgm:pt modelId="{9F217F68-C619-43A2-9C07-35E0EAEB70B1}" type="sibTrans" cxnId="{49664235-A860-4FBA-9012-7A007A4737DB}">
      <dgm:prSet/>
      <dgm:spPr/>
      <dgm:t>
        <a:bodyPr/>
        <a:lstStyle/>
        <a:p>
          <a:endParaRPr lang="en-GB"/>
        </a:p>
      </dgm:t>
    </dgm:pt>
    <dgm:pt modelId="{7D1E9270-C309-47C4-9F8B-F8EFCE277F52}">
      <dgm:prSet phldrT="[Text]"/>
      <dgm:spPr>
        <a:solidFill>
          <a:schemeClr val="accent2">
            <a:lumMod val="40000"/>
            <a:lumOff val="60000"/>
          </a:schemeClr>
        </a:solidFill>
      </dgm:spPr>
      <dgm:t>
        <a:bodyPr/>
        <a:lstStyle/>
        <a:p>
          <a:r>
            <a:rPr lang="en-GB" b="1" dirty="0">
              <a:solidFill>
                <a:schemeClr val="tx1"/>
              </a:solidFill>
            </a:rPr>
            <a:t>Dementia</a:t>
          </a:r>
        </a:p>
      </dgm:t>
    </dgm:pt>
    <dgm:pt modelId="{7C3FA75B-3865-40C9-870F-962E16F3BC5B}" type="parTrans" cxnId="{E0C03B45-2BC6-48AA-B984-4E45724C0A34}">
      <dgm:prSet/>
      <dgm:spPr/>
      <dgm:t>
        <a:bodyPr/>
        <a:lstStyle/>
        <a:p>
          <a:endParaRPr lang="en-GB"/>
        </a:p>
      </dgm:t>
    </dgm:pt>
    <dgm:pt modelId="{BF0C4FDC-F0CB-4557-8FEF-CD69C327F5FC}" type="sibTrans" cxnId="{E0C03B45-2BC6-48AA-B984-4E45724C0A34}">
      <dgm:prSet/>
      <dgm:spPr/>
      <dgm:t>
        <a:bodyPr/>
        <a:lstStyle/>
        <a:p>
          <a:endParaRPr lang="en-GB"/>
        </a:p>
      </dgm:t>
    </dgm:pt>
    <dgm:pt modelId="{E26E6006-9E10-49A2-A383-1845FB42C882}">
      <dgm:prSet phldrT="[Text]"/>
      <dgm:spPr>
        <a:solidFill>
          <a:schemeClr val="accent2">
            <a:lumMod val="40000"/>
            <a:lumOff val="60000"/>
          </a:schemeClr>
        </a:solidFill>
      </dgm:spPr>
      <dgm:t>
        <a:bodyPr/>
        <a:lstStyle/>
        <a:p>
          <a:r>
            <a:rPr lang="en-GB" b="1" dirty="0">
              <a:solidFill>
                <a:schemeClr val="tx1"/>
              </a:solidFill>
            </a:rPr>
            <a:t>Unable to care for themselves</a:t>
          </a:r>
        </a:p>
      </dgm:t>
    </dgm:pt>
    <dgm:pt modelId="{059F9D50-B73F-4C2B-AFCF-19C940F71C79}" type="parTrans" cxnId="{7F1754F0-5159-4820-AFF2-FF28B03B3DA9}">
      <dgm:prSet/>
      <dgm:spPr/>
      <dgm:t>
        <a:bodyPr/>
        <a:lstStyle/>
        <a:p>
          <a:endParaRPr lang="en-GB"/>
        </a:p>
      </dgm:t>
    </dgm:pt>
    <dgm:pt modelId="{BB7F97C1-4211-4184-B6C7-E8909BF60B7D}" type="sibTrans" cxnId="{7F1754F0-5159-4820-AFF2-FF28B03B3DA9}">
      <dgm:prSet/>
      <dgm:spPr/>
      <dgm:t>
        <a:bodyPr/>
        <a:lstStyle/>
        <a:p>
          <a:endParaRPr lang="en-GB"/>
        </a:p>
      </dgm:t>
    </dgm:pt>
    <dgm:pt modelId="{964E947B-805E-490A-AE06-EED997A600F3}">
      <dgm:prSet phldrT="[Text]"/>
      <dgm:spPr>
        <a:solidFill>
          <a:schemeClr val="accent2">
            <a:lumMod val="40000"/>
            <a:lumOff val="60000"/>
          </a:schemeClr>
        </a:solidFill>
      </dgm:spPr>
      <dgm:t>
        <a:bodyPr/>
        <a:lstStyle/>
        <a:p>
          <a:r>
            <a:rPr lang="en-GB" b="1" dirty="0">
              <a:solidFill>
                <a:schemeClr val="tx1"/>
              </a:solidFill>
            </a:rPr>
            <a:t>Vulnerable </a:t>
          </a:r>
          <a:r>
            <a:rPr lang="en-GB" b="1" dirty="0" err="1">
              <a:solidFill>
                <a:schemeClr val="tx1"/>
              </a:solidFill>
            </a:rPr>
            <a:t>misper</a:t>
          </a:r>
          <a:endParaRPr lang="en-GB" b="1" dirty="0">
            <a:solidFill>
              <a:schemeClr val="tx1"/>
            </a:solidFill>
          </a:endParaRPr>
        </a:p>
      </dgm:t>
    </dgm:pt>
    <dgm:pt modelId="{43E8E5E6-0DD4-4DB8-88AA-CBE6027DE3D9}" type="parTrans" cxnId="{828EF5FE-A29C-4C96-808A-A9B8D77BCF67}">
      <dgm:prSet/>
      <dgm:spPr/>
      <dgm:t>
        <a:bodyPr/>
        <a:lstStyle/>
        <a:p>
          <a:endParaRPr lang="en-GB"/>
        </a:p>
      </dgm:t>
    </dgm:pt>
    <dgm:pt modelId="{B40218B4-2AED-469F-8F4C-7FECF09E8F0A}" type="sibTrans" cxnId="{828EF5FE-A29C-4C96-808A-A9B8D77BCF67}">
      <dgm:prSet/>
      <dgm:spPr/>
      <dgm:t>
        <a:bodyPr/>
        <a:lstStyle/>
        <a:p>
          <a:endParaRPr lang="en-GB"/>
        </a:p>
      </dgm:t>
    </dgm:pt>
    <dgm:pt modelId="{9912D503-375A-4894-AC5D-6C408ADECC71}">
      <dgm:prSet phldrT="[Text]"/>
      <dgm:spPr>
        <a:solidFill>
          <a:schemeClr val="accent2">
            <a:lumMod val="40000"/>
            <a:lumOff val="60000"/>
          </a:schemeClr>
        </a:solidFill>
      </dgm:spPr>
      <dgm:t>
        <a:bodyPr/>
        <a:lstStyle/>
        <a:p>
          <a:r>
            <a:rPr lang="en-GB" b="1" dirty="0">
              <a:solidFill>
                <a:schemeClr val="tx1"/>
              </a:solidFill>
            </a:rPr>
            <a:t>Psychotic Illness</a:t>
          </a:r>
        </a:p>
      </dgm:t>
    </dgm:pt>
    <dgm:pt modelId="{2E05FAC3-9630-495C-8F6B-535EDBB9CA06}" type="parTrans" cxnId="{DAD5E5D3-785A-4403-93AB-3C3EE9C99472}">
      <dgm:prSet/>
      <dgm:spPr/>
      <dgm:t>
        <a:bodyPr/>
        <a:lstStyle/>
        <a:p>
          <a:endParaRPr lang="en-GB"/>
        </a:p>
      </dgm:t>
    </dgm:pt>
    <dgm:pt modelId="{2D1FCAC7-F134-44C5-B589-A7B1EE0D2BEC}" type="sibTrans" cxnId="{DAD5E5D3-785A-4403-93AB-3C3EE9C99472}">
      <dgm:prSet/>
      <dgm:spPr/>
      <dgm:t>
        <a:bodyPr/>
        <a:lstStyle/>
        <a:p>
          <a:endParaRPr lang="en-GB"/>
        </a:p>
      </dgm:t>
    </dgm:pt>
    <dgm:pt modelId="{7E02A304-C308-4B56-A035-D6B2515084FB}" type="pres">
      <dgm:prSet presAssocID="{1CA9E75F-3BF1-4A2A-B452-D0ACD6928079}" presName="diagram" presStyleCnt="0">
        <dgm:presLayoutVars>
          <dgm:dir/>
          <dgm:resizeHandles val="exact"/>
        </dgm:presLayoutVars>
      </dgm:prSet>
      <dgm:spPr/>
    </dgm:pt>
    <dgm:pt modelId="{47209743-565B-4655-98F2-0425FD859C10}" type="pres">
      <dgm:prSet presAssocID="{83121015-0EA0-439A-ABF5-5A17A228CDD1}" presName="node" presStyleLbl="node1" presStyleIdx="0" presStyleCnt="7" custLinFactNeighborY="-1159">
        <dgm:presLayoutVars>
          <dgm:bulletEnabled val="1"/>
        </dgm:presLayoutVars>
      </dgm:prSet>
      <dgm:spPr/>
    </dgm:pt>
    <dgm:pt modelId="{8B350026-0401-4A9B-978B-F3E5B5F87CB3}" type="pres">
      <dgm:prSet presAssocID="{056E34E6-5425-43DD-8B2E-1368E416CBB4}" presName="sibTrans" presStyleCnt="0"/>
      <dgm:spPr/>
    </dgm:pt>
    <dgm:pt modelId="{41A46E64-D56C-4458-8758-6BC87BD9C137}" type="pres">
      <dgm:prSet presAssocID="{9C37953E-1519-423A-991C-AFEB416C60DB}" presName="node" presStyleLbl="node1" presStyleIdx="1" presStyleCnt="7">
        <dgm:presLayoutVars>
          <dgm:bulletEnabled val="1"/>
        </dgm:presLayoutVars>
      </dgm:prSet>
      <dgm:spPr/>
    </dgm:pt>
    <dgm:pt modelId="{18AD6DB5-B201-496F-ACA1-E08D820049D8}" type="pres">
      <dgm:prSet presAssocID="{420FA76C-D34C-4C40-8A47-A1842A8D1952}" presName="sibTrans" presStyleCnt="0"/>
      <dgm:spPr/>
    </dgm:pt>
    <dgm:pt modelId="{46F1497C-3B79-4E3B-90F9-A451BF7468EE}" type="pres">
      <dgm:prSet presAssocID="{60A724DB-B2B9-41DD-8A3C-D6C68EA166F8}" presName="node" presStyleLbl="node1" presStyleIdx="2" presStyleCnt="7">
        <dgm:presLayoutVars>
          <dgm:bulletEnabled val="1"/>
        </dgm:presLayoutVars>
      </dgm:prSet>
      <dgm:spPr/>
    </dgm:pt>
    <dgm:pt modelId="{759D3185-0B83-4D6F-B7E7-389FA8D4AB2C}" type="pres">
      <dgm:prSet presAssocID="{9F217F68-C619-43A2-9C07-35E0EAEB70B1}" presName="sibTrans" presStyleCnt="0"/>
      <dgm:spPr/>
    </dgm:pt>
    <dgm:pt modelId="{C19857D1-2A45-432C-B8ED-E40BDBEA3958}" type="pres">
      <dgm:prSet presAssocID="{7D1E9270-C309-47C4-9F8B-F8EFCE277F52}" presName="node" presStyleLbl="node1" presStyleIdx="3" presStyleCnt="7">
        <dgm:presLayoutVars>
          <dgm:bulletEnabled val="1"/>
        </dgm:presLayoutVars>
      </dgm:prSet>
      <dgm:spPr/>
    </dgm:pt>
    <dgm:pt modelId="{585D4709-8372-4F9F-9784-C6FA7B44D8FC}" type="pres">
      <dgm:prSet presAssocID="{BF0C4FDC-F0CB-4557-8FEF-CD69C327F5FC}" presName="sibTrans" presStyleCnt="0"/>
      <dgm:spPr/>
    </dgm:pt>
    <dgm:pt modelId="{C59C649A-1D6C-480B-9EE8-1F93E1E11CEA}" type="pres">
      <dgm:prSet presAssocID="{E26E6006-9E10-49A2-A383-1845FB42C882}" presName="node" presStyleLbl="node1" presStyleIdx="4" presStyleCnt="7">
        <dgm:presLayoutVars>
          <dgm:bulletEnabled val="1"/>
        </dgm:presLayoutVars>
      </dgm:prSet>
      <dgm:spPr/>
    </dgm:pt>
    <dgm:pt modelId="{C5224876-8861-4DC2-BEC8-F658264F4D26}" type="pres">
      <dgm:prSet presAssocID="{BB7F97C1-4211-4184-B6C7-E8909BF60B7D}" presName="sibTrans" presStyleCnt="0"/>
      <dgm:spPr/>
    </dgm:pt>
    <dgm:pt modelId="{26891365-B5A6-4855-A918-A9E5C031CFB7}" type="pres">
      <dgm:prSet presAssocID="{964E947B-805E-490A-AE06-EED997A600F3}" presName="node" presStyleLbl="node1" presStyleIdx="5" presStyleCnt="7">
        <dgm:presLayoutVars>
          <dgm:bulletEnabled val="1"/>
        </dgm:presLayoutVars>
      </dgm:prSet>
      <dgm:spPr/>
    </dgm:pt>
    <dgm:pt modelId="{A06A2C79-F9FF-455B-AF1C-193C5EBAB79D}" type="pres">
      <dgm:prSet presAssocID="{B40218B4-2AED-469F-8F4C-7FECF09E8F0A}" presName="sibTrans" presStyleCnt="0"/>
      <dgm:spPr/>
    </dgm:pt>
    <dgm:pt modelId="{E73D85AF-FABD-4A7E-A287-3CF211F55D8F}" type="pres">
      <dgm:prSet presAssocID="{9912D503-375A-4894-AC5D-6C408ADECC71}" presName="node" presStyleLbl="node1" presStyleIdx="6" presStyleCnt="7">
        <dgm:presLayoutVars>
          <dgm:bulletEnabled val="1"/>
        </dgm:presLayoutVars>
      </dgm:prSet>
      <dgm:spPr/>
    </dgm:pt>
  </dgm:ptLst>
  <dgm:cxnLst>
    <dgm:cxn modelId="{8EA73A34-738E-43C3-B189-E13419BE5767}" srcId="{1CA9E75F-3BF1-4A2A-B452-D0ACD6928079}" destId="{83121015-0EA0-439A-ABF5-5A17A228CDD1}" srcOrd="0" destOrd="0" parTransId="{427B24BF-1A39-4A6F-900E-429BE6C47882}" sibTransId="{056E34E6-5425-43DD-8B2E-1368E416CBB4}"/>
    <dgm:cxn modelId="{49664235-A860-4FBA-9012-7A007A4737DB}" srcId="{1CA9E75F-3BF1-4A2A-B452-D0ACD6928079}" destId="{60A724DB-B2B9-41DD-8A3C-D6C68EA166F8}" srcOrd="2" destOrd="0" parTransId="{3AD2EAA4-C794-4109-A4FE-DD9E697F7C94}" sibTransId="{9F217F68-C619-43A2-9C07-35E0EAEB70B1}"/>
    <dgm:cxn modelId="{4034143B-D403-463B-8CED-8B7DA14A880A}" type="presOf" srcId="{7D1E9270-C309-47C4-9F8B-F8EFCE277F52}" destId="{C19857D1-2A45-432C-B8ED-E40BDBEA3958}" srcOrd="0" destOrd="0" presId="urn:microsoft.com/office/officeart/2005/8/layout/default"/>
    <dgm:cxn modelId="{43B3B43D-8D1F-470D-98E4-3674CC206A2D}" type="presOf" srcId="{E26E6006-9E10-49A2-A383-1845FB42C882}" destId="{C59C649A-1D6C-480B-9EE8-1F93E1E11CEA}" srcOrd="0" destOrd="0" presId="urn:microsoft.com/office/officeart/2005/8/layout/default"/>
    <dgm:cxn modelId="{E0C03B45-2BC6-48AA-B984-4E45724C0A34}" srcId="{1CA9E75F-3BF1-4A2A-B452-D0ACD6928079}" destId="{7D1E9270-C309-47C4-9F8B-F8EFCE277F52}" srcOrd="3" destOrd="0" parTransId="{7C3FA75B-3865-40C9-870F-962E16F3BC5B}" sibTransId="{BF0C4FDC-F0CB-4557-8FEF-CD69C327F5FC}"/>
    <dgm:cxn modelId="{070E4377-980F-4563-A508-D84E1145D6EC}" type="presOf" srcId="{964E947B-805E-490A-AE06-EED997A600F3}" destId="{26891365-B5A6-4855-A918-A9E5C031CFB7}" srcOrd="0" destOrd="0" presId="urn:microsoft.com/office/officeart/2005/8/layout/default"/>
    <dgm:cxn modelId="{585CDF59-DC8C-4370-93A0-DF4878A19E8A}" srcId="{1CA9E75F-3BF1-4A2A-B452-D0ACD6928079}" destId="{9C37953E-1519-423A-991C-AFEB416C60DB}" srcOrd="1" destOrd="0" parTransId="{1E5EC33E-7C4F-441C-A8AF-B0273A40A5A7}" sibTransId="{420FA76C-D34C-4C40-8A47-A1842A8D1952}"/>
    <dgm:cxn modelId="{F0F96E83-6718-48CA-A67D-A792181FBB89}" type="presOf" srcId="{9912D503-375A-4894-AC5D-6C408ADECC71}" destId="{E73D85AF-FABD-4A7E-A287-3CF211F55D8F}" srcOrd="0" destOrd="0" presId="urn:microsoft.com/office/officeart/2005/8/layout/default"/>
    <dgm:cxn modelId="{ACBBD890-92BB-4C4B-8343-AD13717E8641}" type="presOf" srcId="{9C37953E-1519-423A-991C-AFEB416C60DB}" destId="{41A46E64-D56C-4458-8758-6BC87BD9C137}" srcOrd="0" destOrd="0" presId="urn:microsoft.com/office/officeart/2005/8/layout/default"/>
    <dgm:cxn modelId="{131B82CE-CC5B-4312-8365-DB30B387B532}" type="presOf" srcId="{60A724DB-B2B9-41DD-8A3C-D6C68EA166F8}" destId="{46F1497C-3B79-4E3B-90F9-A451BF7468EE}" srcOrd="0" destOrd="0" presId="urn:microsoft.com/office/officeart/2005/8/layout/default"/>
    <dgm:cxn modelId="{DAD5E5D3-785A-4403-93AB-3C3EE9C99472}" srcId="{1CA9E75F-3BF1-4A2A-B452-D0ACD6928079}" destId="{9912D503-375A-4894-AC5D-6C408ADECC71}" srcOrd="6" destOrd="0" parTransId="{2E05FAC3-9630-495C-8F6B-535EDBB9CA06}" sibTransId="{2D1FCAC7-F134-44C5-B589-A7B1EE0D2BEC}"/>
    <dgm:cxn modelId="{7F1754F0-5159-4820-AFF2-FF28B03B3DA9}" srcId="{1CA9E75F-3BF1-4A2A-B452-D0ACD6928079}" destId="{E26E6006-9E10-49A2-A383-1845FB42C882}" srcOrd="4" destOrd="0" parTransId="{059F9D50-B73F-4C2B-AFCF-19C940F71C79}" sibTransId="{BB7F97C1-4211-4184-B6C7-E8909BF60B7D}"/>
    <dgm:cxn modelId="{E26621F2-B489-4738-B608-7B29782CE550}" type="presOf" srcId="{83121015-0EA0-439A-ABF5-5A17A228CDD1}" destId="{47209743-565B-4655-98F2-0425FD859C10}" srcOrd="0" destOrd="0" presId="urn:microsoft.com/office/officeart/2005/8/layout/default"/>
    <dgm:cxn modelId="{C2FDC0F5-D200-46B1-BEB2-35C8B4CEEA7F}" type="presOf" srcId="{1CA9E75F-3BF1-4A2A-B452-D0ACD6928079}" destId="{7E02A304-C308-4B56-A035-D6B2515084FB}" srcOrd="0" destOrd="0" presId="urn:microsoft.com/office/officeart/2005/8/layout/default"/>
    <dgm:cxn modelId="{828EF5FE-A29C-4C96-808A-A9B8D77BCF67}" srcId="{1CA9E75F-3BF1-4A2A-B452-D0ACD6928079}" destId="{964E947B-805E-490A-AE06-EED997A600F3}" srcOrd="5" destOrd="0" parTransId="{43E8E5E6-0DD4-4DB8-88AA-CBE6027DE3D9}" sibTransId="{B40218B4-2AED-469F-8F4C-7FECF09E8F0A}"/>
    <dgm:cxn modelId="{78CBDFFF-DD0B-4B75-B85A-EBD471D45BF2}" type="presParOf" srcId="{7E02A304-C308-4B56-A035-D6B2515084FB}" destId="{47209743-565B-4655-98F2-0425FD859C10}" srcOrd="0" destOrd="0" presId="urn:microsoft.com/office/officeart/2005/8/layout/default"/>
    <dgm:cxn modelId="{76E2C6A0-8F6E-4641-AB81-A32EDD73B1C3}" type="presParOf" srcId="{7E02A304-C308-4B56-A035-D6B2515084FB}" destId="{8B350026-0401-4A9B-978B-F3E5B5F87CB3}" srcOrd="1" destOrd="0" presId="urn:microsoft.com/office/officeart/2005/8/layout/default"/>
    <dgm:cxn modelId="{26ED2322-707F-4DFF-B5A4-5A52B2B75822}" type="presParOf" srcId="{7E02A304-C308-4B56-A035-D6B2515084FB}" destId="{41A46E64-D56C-4458-8758-6BC87BD9C137}" srcOrd="2" destOrd="0" presId="urn:microsoft.com/office/officeart/2005/8/layout/default"/>
    <dgm:cxn modelId="{CFAAC1CA-0E79-4D39-8FE5-E4DFFFE78486}" type="presParOf" srcId="{7E02A304-C308-4B56-A035-D6B2515084FB}" destId="{18AD6DB5-B201-496F-ACA1-E08D820049D8}" srcOrd="3" destOrd="0" presId="urn:microsoft.com/office/officeart/2005/8/layout/default"/>
    <dgm:cxn modelId="{B93C7366-411C-44C0-9634-A3DA39573F83}" type="presParOf" srcId="{7E02A304-C308-4B56-A035-D6B2515084FB}" destId="{46F1497C-3B79-4E3B-90F9-A451BF7468EE}" srcOrd="4" destOrd="0" presId="urn:microsoft.com/office/officeart/2005/8/layout/default"/>
    <dgm:cxn modelId="{DFFDF729-DDF2-4638-ABCB-3510B18A33DA}" type="presParOf" srcId="{7E02A304-C308-4B56-A035-D6B2515084FB}" destId="{759D3185-0B83-4D6F-B7E7-389FA8D4AB2C}" srcOrd="5" destOrd="0" presId="urn:microsoft.com/office/officeart/2005/8/layout/default"/>
    <dgm:cxn modelId="{405C6B9B-54C5-431E-83B7-B91389705D36}" type="presParOf" srcId="{7E02A304-C308-4B56-A035-D6B2515084FB}" destId="{C19857D1-2A45-432C-B8ED-E40BDBEA3958}" srcOrd="6" destOrd="0" presId="urn:microsoft.com/office/officeart/2005/8/layout/default"/>
    <dgm:cxn modelId="{1707DC7F-F47B-4E30-BE7F-5908FDCC5E93}" type="presParOf" srcId="{7E02A304-C308-4B56-A035-D6B2515084FB}" destId="{585D4709-8372-4F9F-9784-C6FA7B44D8FC}" srcOrd="7" destOrd="0" presId="urn:microsoft.com/office/officeart/2005/8/layout/default"/>
    <dgm:cxn modelId="{4A54A399-6CDA-4184-ABB9-1331B235D78E}" type="presParOf" srcId="{7E02A304-C308-4B56-A035-D6B2515084FB}" destId="{C59C649A-1D6C-480B-9EE8-1F93E1E11CEA}" srcOrd="8" destOrd="0" presId="urn:microsoft.com/office/officeart/2005/8/layout/default"/>
    <dgm:cxn modelId="{86FB8138-E8A0-4A06-AD87-C4E3D390AF6E}" type="presParOf" srcId="{7E02A304-C308-4B56-A035-D6B2515084FB}" destId="{C5224876-8861-4DC2-BEC8-F658264F4D26}" srcOrd="9" destOrd="0" presId="urn:microsoft.com/office/officeart/2005/8/layout/default"/>
    <dgm:cxn modelId="{03E1132C-3B13-4ECE-B351-8544C09E9E1D}" type="presParOf" srcId="{7E02A304-C308-4B56-A035-D6B2515084FB}" destId="{26891365-B5A6-4855-A918-A9E5C031CFB7}" srcOrd="10" destOrd="0" presId="urn:microsoft.com/office/officeart/2005/8/layout/default"/>
    <dgm:cxn modelId="{2214AFDD-C121-4602-A7C3-98F172560376}" type="presParOf" srcId="{7E02A304-C308-4B56-A035-D6B2515084FB}" destId="{A06A2C79-F9FF-455B-AF1C-193C5EBAB79D}" srcOrd="11" destOrd="0" presId="urn:microsoft.com/office/officeart/2005/8/layout/default"/>
    <dgm:cxn modelId="{DF475132-51F9-4F27-BD15-088C1E2C5E25}" type="presParOf" srcId="{7E02A304-C308-4B56-A035-D6B2515084FB}" destId="{E73D85AF-FABD-4A7E-A287-3CF211F55D8F}"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7CBFE9C-1F05-46A4-A19A-B9EB41A48FC4}"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GB"/>
        </a:p>
      </dgm:t>
    </dgm:pt>
    <dgm:pt modelId="{62E508BD-05DB-4189-ADD1-C97F8996A1F0}">
      <dgm:prSet phldrT="[Text]"/>
      <dgm:spPr/>
      <dgm:t>
        <a:bodyPr/>
        <a:lstStyle/>
        <a:p>
          <a:r>
            <a:rPr lang="en-GB" b="1" i="0" dirty="0">
              <a:solidFill>
                <a:schemeClr val="tx1"/>
              </a:solidFill>
              <a:effectLst/>
              <a:latin typeface="Arial" panose="020B0604020202020204" pitchFamily="34" charset="0"/>
            </a:rPr>
            <a:t>Residential accommodation provided by a local social services authority</a:t>
          </a:r>
          <a:endParaRPr lang="en-GB" b="1" dirty="0">
            <a:solidFill>
              <a:schemeClr val="tx1"/>
            </a:solidFill>
          </a:endParaRPr>
        </a:p>
      </dgm:t>
    </dgm:pt>
    <dgm:pt modelId="{0C6D4017-2D80-48D1-B246-531208713AAE}" type="parTrans" cxnId="{61074CFC-1D12-4B0A-B0B2-E45A139EE090}">
      <dgm:prSet/>
      <dgm:spPr/>
      <dgm:t>
        <a:bodyPr/>
        <a:lstStyle/>
        <a:p>
          <a:endParaRPr lang="en-GB"/>
        </a:p>
      </dgm:t>
    </dgm:pt>
    <dgm:pt modelId="{D1522791-68B1-4A59-A0B7-51DE8FE82B41}" type="sibTrans" cxnId="{61074CFC-1D12-4B0A-B0B2-E45A139EE090}">
      <dgm:prSet/>
      <dgm:spPr/>
      <dgm:t>
        <a:bodyPr/>
        <a:lstStyle/>
        <a:p>
          <a:endParaRPr lang="en-GB"/>
        </a:p>
      </dgm:t>
    </dgm:pt>
    <dgm:pt modelId="{CE0D8A40-FFBE-4902-A4D3-F1D2CB6E96B1}">
      <dgm:prSet phldrT="[Text]"/>
      <dgm:spPr/>
      <dgm:t>
        <a:bodyPr/>
        <a:lstStyle/>
        <a:p>
          <a:pPr>
            <a:buFont typeface="Arial" panose="020B0604020202020204" pitchFamily="34" charset="0"/>
            <a:buChar char="•"/>
          </a:pPr>
          <a:r>
            <a:rPr lang="en-GB" b="1" i="0" dirty="0">
              <a:solidFill>
                <a:schemeClr val="tx1"/>
              </a:solidFill>
              <a:effectLst/>
              <a:latin typeface="Arial" panose="020B0604020202020204" pitchFamily="34" charset="0"/>
            </a:rPr>
            <a:t>Hospital (as defined by this act)</a:t>
          </a:r>
          <a:endParaRPr lang="en-GB" b="1" dirty="0">
            <a:solidFill>
              <a:schemeClr val="tx1"/>
            </a:solidFill>
          </a:endParaRPr>
        </a:p>
      </dgm:t>
    </dgm:pt>
    <dgm:pt modelId="{95062293-DE52-4999-BB19-01769B387A60}" type="parTrans" cxnId="{BE398CFA-0C84-4EDD-8E0F-5CE7E9DEB226}">
      <dgm:prSet/>
      <dgm:spPr/>
      <dgm:t>
        <a:bodyPr/>
        <a:lstStyle/>
        <a:p>
          <a:endParaRPr lang="en-GB"/>
        </a:p>
      </dgm:t>
    </dgm:pt>
    <dgm:pt modelId="{1F57003C-98CC-4E02-9063-93D8F1665FA3}" type="sibTrans" cxnId="{BE398CFA-0C84-4EDD-8E0F-5CE7E9DEB226}">
      <dgm:prSet/>
      <dgm:spPr/>
      <dgm:t>
        <a:bodyPr/>
        <a:lstStyle/>
        <a:p>
          <a:endParaRPr lang="en-GB"/>
        </a:p>
      </dgm:t>
    </dgm:pt>
    <dgm:pt modelId="{6449AD5C-344F-4ED9-917A-6C057118C8FD}">
      <dgm:prSet/>
      <dgm:spPr/>
      <dgm:t>
        <a:bodyPr/>
        <a:lstStyle/>
        <a:p>
          <a:r>
            <a:rPr lang="en-GB" b="1" i="0" dirty="0">
              <a:solidFill>
                <a:schemeClr val="tx1"/>
              </a:solidFill>
              <a:effectLst/>
              <a:latin typeface="Arial" panose="020B0604020202020204" pitchFamily="34" charset="0"/>
            </a:rPr>
            <a:t>Police station*</a:t>
          </a:r>
        </a:p>
      </dgm:t>
    </dgm:pt>
    <dgm:pt modelId="{1B621CDA-13E6-48FD-8111-B08D4BFE4614}" type="parTrans" cxnId="{4B7DCD32-EF57-4114-A5DD-BEBD1E4486D2}">
      <dgm:prSet/>
      <dgm:spPr/>
      <dgm:t>
        <a:bodyPr/>
        <a:lstStyle/>
        <a:p>
          <a:endParaRPr lang="en-GB"/>
        </a:p>
      </dgm:t>
    </dgm:pt>
    <dgm:pt modelId="{AF4D6D97-2BC4-4547-9E47-E366BB7424D7}" type="sibTrans" cxnId="{4B7DCD32-EF57-4114-A5DD-BEBD1E4486D2}">
      <dgm:prSet/>
      <dgm:spPr/>
      <dgm:t>
        <a:bodyPr/>
        <a:lstStyle/>
        <a:p>
          <a:endParaRPr lang="en-GB"/>
        </a:p>
      </dgm:t>
    </dgm:pt>
    <dgm:pt modelId="{EBC6CCB2-4B5C-4FBC-A06F-9CF376CC255D}">
      <dgm:prSet/>
      <dgm:spPr/>
      <dgm:t>
        <a:bodyPr/>
        <a:lstStyle/>
        <a:p>
          <a:r>
            <a:rPr lang="en-GB" b="1" i="0" dirty="0">
              <a:solidFill>
                <a:schemeClr val="tx1"/>
              </a:solidFill>
              <a:effectLst/>
              <a:latin typeface="Arial" panose="020B0604020202020204" pitchFamily="34" charset="0"/>
            </a:rPr>
            <a:t>Independent hospital or care home for people who are mentally disordered</a:t>
          </a:r>
        </a:p>
      </dgm:t>
    </dgm:pt>
    <dgm:pt modelId="{B45A25DB-ED76-4FB4-9FAC-2C02795876B6}" type="parTrans" cxnId="{F4F23EF4-B784-42E9-AC7C-55248D4D4BDC}">
      <dgm:prSet/>
      <dgm:spPr/>
      <dgm:t>
        <a:bodyPr/>
        <a:lstStyle/>
        <a:p>
          <a:endParaRPr lang="en-GB"/>
        </a:p>
      </dgm:t>
    </dgm:pt>
    <dgm:pt modelId="{8C596C6D-51D6-4186-9846-7CB0B51F7EB6}" type="sibTrans" cxnId="{F4F23EF4-B784-42E9-AC7C-55248D4D4BDC}">
      <dgm:prSet/>
      <dgm:spPr/>
      <dgm:t>
        <a:bodyPr/>
        <a:lstStyle/>
        <a:p>
          <a:endParaRPr lang="en-GB"/>
        </a:p>
      </dgm:t>
    </dgm:pt>
    <dgm:pt modelId="{A49D88AE-4B48-4815-BC65-49833A546643}">
      <dgm:prSet/>
      <dgm:spPr/>
      <dgm:t>
        <a:bodyPr/>
        <a:lstStyle/>
        <a:p>
          <a:r>
            <a:rPr lang="en-GB" b="1" i="0" dirty="0">
              <a:solidFill>
                <a:schemeClr val="tx1"/>
              </a:solidFill>
              <a:effectLst/>
              <a:latin typeface="Arial" panose="020B0604020202020204" pitchFamily="34" charset="0"/>
            </a:rPr>
            <a:t>Any other suitable place</a:t>
          </a:r>
          <a:endParaRPr lang="en-GB" b="1" dirty="0">
            <a:solidFill>
              <a:schemeClr val="tx1"/>
            </a:solidFill>
          </a:endParaRPr>
        </a:p>
      </dgm:t>
    </dgm:pt>
    <dgm:pt modelId="{EDE4E11B-A918-4552-9CE7-8247FBE66ACA}" type="parTrans" cxnId="{68C927D0-B9AD-489A-B389-361E47053619}">
      <dgm:prSet/>
      <dgm:spPr/>
      <dgm:t>
        <a:bodyPr/>
        <a:lstStyle/>
        <a:p>
          <a:endParaRPr lang="en-GB"/>
        </a:p>
      </dgm:t>
    </dgm:pt>
    <dgm:pt modelId="{38409636-0079-41E7-845E-91EF7EF42F1F}" type="sibTrans" cxnId="{68C927D0-B9AD-489A-B389-361E47053619}">
      <dgm:prSet/>
      <dgm:spPr/>
      <dgm:t>
        <a:bodyPr/>
        <a:lstStyle/>
        <a:p>
          <a:endParaRPr lang="en-GB"/>
        </a:p>
      </dgm:t>
    </dgm:pt>
    <dgm:pt modelId="{B879C02D-F021-4187-9449-4F9FA8BB1F64}" type="pres">
      <dgm:prSet presAssocID="{97CBFE9C-1F05-46A4-A19A-B9EB41A48FC4}" presName="diagram" presStyleCnt="0">
        <dgm:presLayoutVars>
          <dgm:dir/>
          <dgm:resizeHandles val="exact"/>
        </dgm:presLayoutVars>
      </dgm:prSet>
      <dgm:spPr/>
    </dgm:pt>
    <dgm:pt modelId="{63DAFAFF-0D68-4CAF-A53B-823B34674DF6}" type="pres">
      <dgm:prSet presAssocID="{62E508BD-05DB-4189-ADD1-C97F8996A1F0}" presName="node" presStyleLbl="node1" presStyleIdx="0" presStyleCnt="5">
        <dgm:presLayoutVars>
          <dgm:bulletEnabled val="1"/>
        </dgm:presLayoutVars>
      </dgm:prSet>
      <dgm:spPr/>
    </dgm:pt>
    <dgm:pt modelId="{A05D3B13-E044-4F3B-9FEB-8B1D02849627}" type="pres">
      <dgm:prSet presAssocID="{D1522791-68B1-4A59-A0B7-51DE8FE82B41}" presName="sibTrans" presStyleCnt="0"/>
      <dgm:spPr/>
    </dgm:pt>
    <dgm:pt modelId="{6305A34C-8100-4D82-81AE-15C7CFABDCB2}" type="pres">
      <dgm:prSet presAssocID="{CE0D8A40-FFBE-4902-A4D3-F1D2CB6E96B1}" presName="node" presStyleLbl="node1" presStyleIdx="1" presStyleCnt="5">
        <dgm:presLayoutVars>
          <dgm:bulletEnabled val="1"/>
        </dgm:presLayoutVars>
      </dgm:prSet>
      <dgm:spPr/>
    </dgm:pt>
    <dgm:pt modelId="{FA65A996-73DF-44B1-A38A-4F754A59DC4D}" type="pres">
      <dgm:prSet presAssocID="{1F57003C-98CC-4E02-9063-93D8F1665FA3}" presName="sibTrans" presStyleCnt="0"/>
      <dgm:spPr/>
    </dgm:pt>
    <dgm:pt modelId="{D7FB428B-4497-4783-B52A-6F14D27886E3}" type="pres">
      <dgm:prSet presAssocID="{6449AD5C-344F-4ED9-917A-6C057118C8FD}" presName="node" presStyleLbl="node1" presStyleIdx="2" presStyleCnt="5">
        <dgm:presLayoutVars>
          <dgm:bulletEnabled val="1"/>
        </dgm:presLayoutVars>
      </dgm:prSet>
      <dgm:spPr/>
    </dgm:pt>
    <dgm:pt modelId="{D52B60C4-D23A-41AD-93DE-701C49A0E6F3}" type="pres">
      <dgm:prSet presAssocID="{AF4D6D97-2BC4-4547-9E47-E366BB7424D7}" presName="sibTrans" presStyleCnt="0"/>
      <dgm:spPr/>
    </dgm:pt>
    <dgm:pt modelId="{A3004E78-6D38-44F9-9EF7-505FAA8A92F2}" type="pres">
      <dgm:prSet presAssocID="{EBC6CCB2-4B5C-4FBC-A06F-9CF376CC255D}" presName="node" presStyleLbl="node1" presStyleIdx="3" presStyleCnt="5">
        <dgm:presLayoutVars>
          <dgm:bulletEnabled val="1"/>
        </dgm:presLayoutVars>
      </dgm:prSet>
      <dgm:spPr/>
    </dgm:pt>
    <dgm:pt modelId="{E60B7E29-0EA1-458D-8F4D-5BCC087F5A7E}" type="pres">
      <dgm:prSet presAssocID="{8C596C6D-51D6-4186-9846-7CB0B51F7EB6}" presName="sibTrans" presStyleCnt="0"/>
      <dgm:spPr/>
    </dgm:pt>
    <dgm:pt modelId="{5ED9BE86-ACAC-4F77-96CC-ABA7FF3EC823}" type="pres">
      <dgm:prSet presAssocID="{A49D88AE-4B48-4815-BC65-49833A546643}" presName="node" presStyleLbl="node1" presStyleIdx="4" presStyleCnt="5">
        <dgm:presLayoutVars>
          <dgm:bulletEnabled val="1"/>
        </dgm:presLayoutVars>
      </dgm:prSet>
      <dgm:spPr/>
    </dgm:pt>
  </dgm:ptLst>
  <dgm:cxnLst>
    <dgm:cxn modelId="{2C499319-EC4F-465F-B161-8C0AC853EDF8}" type="presOf" srcId="{A49D88AE-4B48-4815-BC65-49833A546643}" destId="{5ED9BE86-ACAC-4F77-96CC-ABA7FF3EC823}" srcOrd="0" destOrd="0" presId="urn:microsoft.com/office/officeart/2005/8/layout/default"/>
    <dgm:cxn modelId="{1800C72D-BFA2-4D09-A44C-97A92FD65526}" type="presOf" srcId="{6449AD5C-344F-4ED9-917A-6C057118C8FD}" destId="{D7FB428B-4497-4783-B52A-6F14D27886E3}" srcOrd="0" destOrd="0" presId="urn:microsoft.com/office/officeart/2005/8/layout/default"/>
    <dgm:cxn modelId="{4B7DCD32-EF57-4114-A5DD-BEBD1E4486D2}" srcId="{97CBFE9C-1F05-46A4-A19A-B9EB41A48FC4}" destId="{6449AD5C-344F-4ED9-917A-6C057118C8FD}" srcOrd="2" destOrd="0" parTransId="{1B621CDA-13E6-48FD-8111-B08D4BFE4614}" sibTransId="{AF4D6D97-2BC4-4547-9E47-E366BB7424D7}"/>
    <dgm:cxn modelId="{93FE8F3A-5D27-465B-A29F-9DBC6541A89D}" type="presOf" srcId="{62E508BD-05DB-4189-ADD1-C97F8996A1F0}" destId="{63DAFAFF-0D68-4CAF-A53B-823B34674DF6}" srcOrd="0" destOrd="0" presId="urn:microsoft.com/office/officeart/2005/8/layout/default"/>
    <dgm:cxn modelId="{5CBA4F7D-8E5A-4F9B-8A38-C532625E3BC8}" type="presOf" srcId="{97CBFE9C-1F05-46A4-A19A-B9EB41A48FC4}" destId="{B879C02D-F021-4187-9449-4F9FA8BB1F64}" srcOrd="0" destOrd="0" presId="urn:microsoft.com/office/officeart/2005/8/layout/default"/>
    <dgm:cxn modelId="{77B9488C-5333-4254-BE5D-E0C3F2472C5B}" type="presOf" srcId="{CE0D8A40-FFBE-4902-A4D3-F1D2CB6E96B1}" destId="{6305A34C-8100-4D82-81AE-15C7CFABDCB2}" srcOrd="0" destOrd="0" presId="urn:microsoft.com/office/officeart/2005/8/layout/default"/>
    <dgm:cxn modelId="{78861C9B-6206-4E60-A9AA-31B4B79912E0}" type="presOf" srcId="{EBC6CCB2-4B5C-4FBC-A06F-9CF376CC255D}" destId="{A3004E78-6D38-44F9-9EF7-505FAA8A92F2}" srcOrd="0" destOrd="0" presId="urn:microsoft.com/office/officeart/2005/8/layout/default"/>
    <dgm:cxn modelId="{68C927D0-B9AD-489A-B389-361E47053619}" srcId="{97CBFE9C-1F05-46A4-A19A-B9EB41A48FC4}" destId="{A49D88AE-4B48-4815-BC65-49833A546643}" srcOrd="4" destOrd="0" parTransId="{EDE4E11B-A918-4552-9CE7-8247FBE66ACA}" sibTransId="{38409636-0079-41E7-845E-91EF7EF42F1F}"/>
    <dgm:cxn modelId="{F4F23EF4-B784-42E9-AC7C-55248D4D4BDC}" srcId="{97CBFE9C-1F05-46A4-A19A-B9EB41A48FC4}" destId="{EBC6CCB2-4B5C-4FBC-A06F-9CF376CC255D}" srcOrd="3" destOrd="0" parTransId="{B45A25DB-ED76-4FB4-9FAC-2C02795876B6}" sibTransId="{8C596C6D-51D6-4186-9846-7CB0B51F7EB6}"/>
    <dgm:cxn modelId="{BE398CFA-0C84-4EDD-8E0F-5CE7E9DEB226}" srcId="{97CBFE9C-1F05-46A4-A19A-B9EB41A48FC4}" destId="{CE0D8A40-FFBE-4902-A4D3-F1D2CB6E96B1}" srcOrd="1" destOrd="0" parTransId="{95062293-DE52-4999-BB19-01769B387A60}" sibTransId="{1F57003C-98CC-4E02-9063-93D8F1665FA3}"/>
    <dgm:cxn modelId="{61074CFC-1D12-4B0A-B0B2-E45A139EE090}" srcId="{97CBFE9C-1F05-46A4-A19A-B9EB41A48FC4}" destId="{62E508BD-05DB-4189-ADD1-C97F8996A1F0}" srcOrd="0" destOrd="0" parTransId="{0C6D4017-2D80-48D1-B246-531208713AAE}" sibTransId="{D1522791-68B1-4A59-A0B7-51DE8FE82B41}"/>
    <dgm:cxn modelId="{EAFF044E-DAC3-4E8E-BE10-E476DFCAD080}" type="presParOf" srcId="{B879C02D-F021-4187-9449-4F9FA8BB1F64}" destId="{63DAFAFF-0D68-4CAF-A53B-823B34674DF6}" srcOrd="0" destOrd="0" presId="urn:microsoft.com/office/officeart/2005/8/layout/default"/>
    <dgm:cxn modelId="{99275C40-4260-4E91-88EE-73FA9620FB67}" type="presParOf" srcId="{B879C02D-F021-4187-9449-4F9FA8BB1F64}" destId="{A05D3B13-E044-4F3B-9FEB-8B1D02849627}" srcOrd="1" destOrd="0" presId="urn:microsoft.com/office/officeart/2005/8/layout/default"/>
    <dgm:cxn modelId="{FA4A0848-3050-41B0-93FA-474AEFDD9564}" type="presParOf" srcId="{B879C02D-F021-4187-9449-4F9FA8BB1F64}" destId="{6305A34C-8100-4D82-81AE-15C7CFABDCB2}" srcOrd="2" destOrd="0" presId="urn:microsoft.com/office/officeart/2005/8/layout/default"/>
    <dgm:cxn modelId="{0FC1CB13-96DD-4CB6-958E-4494007946A8}" type="presParOf" srcId="{B879C02D-F021-4187-9449-4F9FA8BB1F64}" destId="{FA65A996-73DF-44B1-A38A-4F754A59DC4D}" srcOrd="3" destOrd="0" presId="urn:microsoft.com/office/officeart/2005/8/layout/default"/>
    <dgm:cxn modelId="{DE72AA90-5C33-42BE-AFDB-724A0AE5D1B2}" type="presParOf" srcId="{B879C02D-F021-4187-9449-4F9FA8BB1F64}" destId="{D7FB428B-4497-4783-B52A-6F14D27886E3}" srcOrd="4" destOrd="0" presId="urn:microsoft.com/office/officeart/2005/8/layout/default"/>
    <dgm:cxn modelId="{C38CF75B-79EC-4F6D-9284-0F42E50DE3AA}" type="presParOf" srcId="{B879C02D-F021-4187-9449-4F9FA8BB1F64}" destId="{D52B60C4-D23A-41AD-93DE-701C49A0E6F3}" srcOrd="5" destOrd="0" presId="urn:microsoft.com/office/officeart/2005/8/layout/default"/>
    <dgm:cxn modelId="{2E03A244-2BFC-4AED-B799-FF37A87278E8}" type="presParOf" srcId="{B879C02D-F021-4187-9449-4F9FA8BB1F64}" destId="{A3004E78-6D38-44F9-9EF7-505FAA8A92F2}" srcOrd="6" destOrd="0" presId="urn:microsoft.com/office/officeart/2005/8/layout/default"/>
    <dgm:cxn modelId="{F0A917DB-030E-41CA-BF2B-AD9DB0F91594}" type="presParOf" srcId="{B879C02D-F021-4187-9449-4F9FA8BB1F64}" destId="{E60B7E29-0EA1-458D-8F4D-5BCC087F5A7E}" srcOrd="7" destOrd="0" presId="urn:microsoft.com/office/officeart/2005/8/layout/default"/>
    <dgm:cxn modelId="{449FD1F6-DF16-48AB-9157-EBEC58366D1C}" type="presParOf" srcId="{B879C02D-F021-4187-9449-4F9FA8BB1F64}" destId="{5ED9BE86-ACAC-4F77-96CC-ABA7FF3EC823}"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B186684-8E2A-4E8D-97EB-90BE7173FF3E}" type="doc">
      <dgm:prSet loTypeId="urn:diagrams.loki3.com/VaryingWidthList" loCatId="list" qsTypeId="urn:microsoft.com/office/officeart/2005/8/quickstyle/simple1" qsCatId="simple" csTypeId="urn:microsoft.com/office/officeart/2005/8/colors/accent2_5" csCatId="accent2" phldr="1"/>
      <dgm:spPr/>
    </dgm:pt>
    <dgm:pt modelId="{C18E6FAD-B778-4B0C-914C-7C35F0A030EC}">
      <dgm:prSet phldrT="[Text]" custT="1"/>
      <dgm:spPr/>
      <dgm:t>
        <a:bodyPr/>
        <a:lstStyle/>
        <a:p>
          <a:r>
            <a:rPr lang="en-GB" sz="3200" b="1" dirty="0">
              <a:solidFill>
                <a:schemeClr val="tx1"/>
              </a:solidFill>
            </a:rPr>
            <a:t>Police Stations/Custody Suites are classified as a place of safety for S136 </a:t>
          </a:r>
        </a:p>
      </dgm:t>
    </dgm:pt>
    <dgm:pt modelId="{CED86C2B-0371-4719-9A2B-E164ED74E8DB}" type="parTrans" cxnId="{20FB960B-9492-4B58-AD53-E7F110146726}">
      <dgm:prSet/>
      <dgm:spPr/>
      <dgm:t>
        <a:bodyPr/>
        <a:lstStyle/>
        <a:p>
          <a:endParaRPr lang="en-GB"/>
        </a:p>
      </dgm:t>
    </dgm:pt>
    <dgm:pt modelId="{3B7BDB7B-0555-4D8A-BDF9-25412E4DCE9C}" type="sibTrans" cxnId="{20FB960B-9492-4B58-AD53-E7F110146726}">
      <dgm:prSet/>
      <dgm:spPr/>
      <dgm:t>
        <a:bodyPr/>
        <a:lstStyle/>
        <a:p>
          <a:endParaRPr lang="en-GB"/>
        </a:p>
      </dgm:t>
    </dgm:pt>
    <dgm:pt modelId="{0CD8A197-5ECB-4774-B9CD-472C11AD76D2}">
      <dgm:prSet custT="1"/>
      <dgm:spPr/>
      <dgm:t>
        <a:bodyPr/>
        <a:lstStyle/>
        <a:p>
          <a:r>
            <a:rPr lang="en-GB" sz="3200" b="1" dirty="0">
              <a:solidFill>
                <a:schemeClr val="tx1"/>
              </a:solidFill>
            </a:rPr>
            <a:t>However, they are </a:t>
          </a:r>
          <a:r>
            <a:rPr lang="en-GB" sz="3200" b="1" u="sng" dirty="0">
              <a:solidFill>
                <a:schemeClr val="tx1"/>
              </a:solidFill>
            </a:rPr>
            <a:t>a last resort </a:t>
          </a:r>
          <a:r>
            <a:rPr lang="en-GB" sz="3200" b="1" dirty="0">
              <a:solidFill>
                <a:schemeClr val="tx1"/>
              </a:solidFill>
            </a:rPr>
            <a:t>and should only be used in certain situations. </a:t>
          </a:r>
        </a:p>
      </dgm:t>
    </dgm:pt>
    <dgm:pt modelId="{1C929FF3-86AE-4DE6-8B96-A59911BFB82F}" type="parTrans" cxnId="{176BB4C2-28A6-4029-8E74-666ACD95A81F}">
      <dgm:prSet/>
      <dgm:spPr/>
      <dgm:t>
        <a:bodyPr/>
        <a:lstStyle/>
        <a:p>
          <a:endParaRPr lang="en-GB"/>
        </a:p>
      </dgm:t>
    </dgm:pt>
    <dgm:pt modelId="{3AA06DB5-31D1-48A5-9478-228B343D6E9F}" type="sibTrans" cxnId="{176BB4C2-28A6-4029-8E74-666ACD95A81F}">
      <dgm:prSet/>
      <dgm:spPr/>
      <dgm:t>
        <a:bodyPr/>
        <a:lstStyle/>
        <a:p>
          <a:endParaRPr lang="en-GB"/>
        </a:p>
      </dgm:t>
    </dgm:pt>
    <dgm:pt modelId="{39DA7B3F-85ED-436E-A494-6ABC43554EFB}">
      <dgm:prSet custT="1"/>
      <dgm:spPr/>
      <dgm:t>
        <a:bodyPr/>
        <a:lstStyle/>
        <a:p>
          <a:r>
            <a:rPr lang="en-GB" sz="3200" b="1" dirty="0">
              <a:solidFill>
                <a:schemeClr val="tx1"/>
              </a:solidFill>
            </a:rPr>
            <a:t>i.e. If the prisoner is extremely violent and it’s not practical to take them to hospital</a:t>
          </a:r>
        </a:p>
      </dgm:t>
    </dgm:pt>
    <dgm:pt modelId="{666A436B-9A64-4B3A-B9BE-76F440E93C2D}" type="parTrans" cxnId="{F0908957-CAA5-4962-A1E2-10866327EA23}">
      <dgm:prSet/>
      <dgm:spPr/>
      <dgm:t>
        <a:bodyPr/>
        <a:lstStyle/>
        <a:p>
          <a:endParaRPr lang="en-GB"/>
        </a:p>
      </dgm:t>
    </dgm:pt>
    <dgm:pt modelId="{744973ED-B407-44EF-B881-AC6BB0C5A01D}" type="sibTrans" cxnId="{F0908957-CAA5-4962-A1E2-10866327EA23}">
      <dgm:prSet/>
      <dgm:spPr/>
      <dgm:t>
        <a:bodyPr/>
        <a:lstStyle/>
        <a:p>
          <a:endParaRPr lang="en-GB"/>
        </a:p>
      </dgm:t>
    </dgm:pt>
    <dgm:pt modelId="{139A8BD6-9D73-4B0A-A6D3-AF556D507867}" type="pres">
      <dgm:prSet presAssocID="{FB186684-8E2A-4E8D-97EB-90BE7173FF3E}" presName="Name0" presStyleCnt="0">
        <dgm:presLayoutVars>
          <dgm:resizeHandles/>
        </dgm:presLayoutVars>
      </dgm:prSet>
      <dgm:spPr/>
    </dgm:pt>
    <dgm:pt modelId="{60CC88B5-4106-4664-AC4F-164BF1C437BD}" type="pres">
      <dgm:prSet presAssocID="{C18E6FAD-B778-4B0C-914C-7C35F0A030EC}" presName="text" presStyleLbl="node1" presStyleIdx="0" presStyleCnt="3" custScaleX="158651">
        <dgm:presLayoutVars>
          <dgm:bulletEnabled val="1"/>
        </dgm:presLayoutVars>
      </dgm:prSet>
      <dgm:spPr/>
    </dgm:pt>
    <dgm:pt modelId="{CDCC8BC8-4B5A-48DC-B52C-04551310A900}" type="pres">
      <dgm:prSet presAssocID="{3B7BDB7B-0555-4D8A-BDF9-25412E4DCE9C}" presName="space" presStyleCnt="0"/>
      <dgm:spPr/>
    </dgm:pt>
    <dgm:pt modelId="{2290E9CE-4DCC-457F-AEA8-F733C3022179}" type="pres">
      <dgm:prSet presAssocID="{0CD8A197-5ECB-4774-B9CD-472C11AD76D2}" presName="text" presStyleLbl="node1" presStyleIdx="1" presStyleCnt="3" custScaleX="158651">
        <dgm:presLayoutVars>
          <dgm:bulletEnabled val="1"/>
        </dgm:presLayoutVars>
      </dgm:prSet>
      <dgm:spPr/>
    </dgm:pt>
    <dgm:pt modelId="{2C8B44C9-5C21-4A13-BD13-604B0A4EA6A7}" type="pres">
      <dgm:prSet presAssocID="{3AA06DB5-31D1-48A5-9478-228B343D6E9F}" presName="space" presStyleCnt="0"/>
      <dgm:spPr/>
    </dgm:pt>
    <dgm:pt modelId="{10D5FB05-2004-4E4D-954A-6C3C69374C62}" type="pres">
      <dgm:prSet presAssocID="{39DA7B3F-85ED-436E-A494-6ABC43554EFB}" presName="text" presStyleLbl="node1" presStyleIdx="2" presStyleCnt="3" custScaleX="158651">
        <dgm:presLayoutVars>
          <dgm:bulletEnabled val="1"/>
        </dgm:presLayoutVars>
      </dgm:prSet>
      <dgm:spPr/>
    </dgm:pt>
  </dgm:ptLst>
  <dgm:cxnLst>
    <dgm:cxn modelId="{20FB960B-9492-4B58-AD53-E7F110146726}" srcId="{FB186684-8E2A-4E8D-97EB-90BE7173FF3E}" destId="{C18E6FAD-B778-4B0C-914C-7C35F0A030EC}" srcOrd="0" destOrd="0" parTransId="{CED86C2B-0371-4719-9A2B-E164ED74E8DB}" sibTransId="{3B7BDB7B-0555-4D8A-BDF9-25412E4DCE9C}"/>
    <dgm:cxn modelId="{A50C1541-0D3B-4087-9C88-01832BE6813E}" type="presOf" srcId="{C18E6FAD-B778-4B0C-914C-7C35F0A030EC}" destId="{60CC88B5-4106-4664-AC4F-164BF1C437BD}" srcOrd="0" destOrd="0" presId="urn:diagrams.loki3.com/VaryingWidthList"/>
    <dgm:cxn modelId="{F0908957-CAA5-4962-A1E2-10866327EA23}" srcId="{FB186684-8E2A-4E8D-97EB-90BE7173FF3E}" destId="{39DA7B3F-85ED-436E-A494-6ABC43554EFB}" srcOrd="2" destOrd="0" parTransId="{666A436B-9A64-4B3A-B9BE-76F440E93C2D}" sibTransId="{744973ED-B407-44EF-B881-AC6BB0C5A01D}"/>
    <dgm:cxn modelId="{8272A4AC-34DA-4C4D-8DFE-3027A05B8F75}" type="presOf" srcId="{39DA7B3F-85ED-436E-A494-6ABC43554EFB}" destId="{10D5FB05-2004-4E4D-954A-6C3C69374C62}" srcOrd="0" destOrd="0" presId="urn:diagrams.loki3.com/VaryingWidthList"/>
    <dgm:cxn modelId="{176BB4C2-28A6-4029-8E74-666ACD95A81F}" srcId="{FB186684-8E2A-4E8D-97EB-90BE7173FF3E}" destId="{0CD8A197-5ECB-4774-B9CD-472C11AD76D2}" srcOrd="1" destOrd="0" parTransId="{1C929FF3-86AE-4DE6-8B96-A59911BFB82F}" sibTransId="{3AA06DB5-31D1-48A5-9478-228B343D6E9F}"/>
    <dgm:cxn modelId="{5A09F2CD-030E-4535-BB37-702DAE3B51DE}" type="presOf" srcId="{0CD8A197-5ECB-4774-B9CD-472C11AD76D2}" destId="{2290E9CE-4DCC-457F-AEA8-F733C3022179}" srcOrd="0" destOrd="0" presId="urn:diagrams.loki3.com/VaryingWidthList"/>
    <dgm:cxn modelId="{A1B6C0EA-5FD6-4A6C-A058-61926EE04135}" type="presOf" srcId="{FB186684-8E2A-4E8D-97EB-90BE7173FF3E}" destId="{139A8BD6-9D73-4B0A-A6D3-AF556D507867}" srcOrd="0" destOrd="0" presId="urn:diagrams.loki3.com/VaryingWidthList"/>
    <dgm:cxn modelId="{037312E9-8D7A-4AC9-91EE-3E2F22B466E2}" type="presParOf" srcId="{139A8BD6-9D73-4B0A-A6D3-AF556D507867}" destId="{60CC88B5-4106-4664-AC4F-164BF1C437BD}" srcOrd="0" destOrd="0" presId="urn:diagrams.loki3.com/VaryingWidthList"/>
    <dgm:cxn modelId="{FD368107-A222-404C-8553-50D4314F9E13}" type="presParOf" srcId="{139A8BD6-9D73-4B0A-A6D3-AF556D507867}" destId="{CDCC8BC8-4B5A-48DC-B52C-04551310A900}" srcOrd="1" destOrd="0" presId="urn:diagrams.loki3.com/VaryingWidthList"/>
    <dgm:cxn modelId="{5B3D1515-C60F-485D-8C11-C80772AB3DEC}" type="presParOf" srcId="{139A8BD6-9D73-4B0A-A6D3-AF556D507867}" destId="{2290E9CE-4DCC-457F-AEA8-F733C3022179}" srcOrd="2" destOrd="0" presId="urn:diagrams.loki3.com/VaryingWidthList"/>
    <dgm:cxn modelId="{F415AA9D-F095-4CF6-83EE-19DE353B52ED}" type="presParOf" srcId="{139A8BD6-9D73-4B0A-A6D3-AF556D507867}" destId="{2C8B44C9-5C21-4A13-BD13-604B0A4EA6A7}" srcOrd="3" destOrd="0" presId="urn:diagrams.loki3.com/VaryingWidthList"/>
    <dgm:cxn modelId="{92042FEF-7223-4E02-9022-E437D685DC2C}" type="presParOf" srcId="{139A8BD6-9D73-4B0A-A6D3-AF556D507867}" destId="{10D5FB05-2004-4E4D-954A-6C3C69374C62}" srcOrd="4" destOrd="0" presId="urn:diagrams.loki3.com/VaryingWidth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9315E21-EC75-4870-BE9B-CC4BDAD5E4D6}"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GB"/>
        </a:p>
      </dgm:t>
    </dgm:pt>
    <dgm:pt modelId="{EDA3244D-4495-4DEF-B5A1-8E5293C95668}">
      <dgm:prSet phldrT="[Text]"/>
      <dgm:spPr/>
      <dgm:t>
        <a:bodyPr/>
        <a:lstStyle/>
        <a:p>
          <a:pPr>
            <a:buClrTx/>
            <a:buSzTx/>
            <a:buFontTx/>
            <a:buNone/>
          </a:pPr>
          <a:r>
            <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mj-cs"/>
            </a:rPr>
            <a:t>1. Injuries</a:t>
          </a:r>
          <a:endParaRPr lang="en-GB" dirty="0">
            <a:solidFill>
              <a:schemeClr val="tx1"/>
            </a:solidFill>
          </a:endParaRPr>
        </a:p>
      </dgm:t>
    </dgm:pt>
    <dgm:pt modelId="{FF02032A-F985-4319-868F-DA31AD4DD772}" type="parTrans" cxnId="{0A71CC7C-D612-488A-9DD8-B8AC548E874D}">
      <dgm:prSet/>
      <dgm:spPr/>
      <dgm:t>
        <a:bodyPr/>
        <a:lstStyle/>
        <a:p>
          <a:endParaRPr lang="en-GB"/>
        </a:p>
      </dgm:t>
    </dgm:pt>
    <dgm:pt modelId="{F6FAFA55-7F4C-4E24-A47F-44E80D610F8E}" type="sibTrans" cxnId="{0A71CC7C-D612-488A-9DD8-B8AC548E874D}">
      <dgm:prSet/>
      <dgm:spPr/>
      <dgm:t>
        <a:bodyPr/>
        <a:lstStyle/>
        <a:p>
          <a:endParaRPr lang="en-GB"/>
        </a:p>
      </dgm:t>
    </dgm:pt>
    <dgm:pt modelId="{62C9E6C9-220E-47A4-AB17-392B73B933B0}">
      <dgm:prSet phldrT="[Text]"/>
      <dgm:spPr/>
      <dgm:t>
        <a:bodyPr/>
        <a:lstStyle/>
        <a:p>
          <a:pPr>
            <a:buClrTx/>
            <a:buSzTx/>
            <a:buFontTx/>
            <a:buNone/>
          </a:pPr>
          <a:r>
            <a:rPr kumimoji="0" lang="en-GB" altLang="en-US" b="0" i="0" u="none" strike="noStrike" cap="none" spc="0" normalizeH="0" baseline="0" noProof="0" dirty="0">
              <a:ln/>
              <a:effectLst/>
              <a:uLnTx/>
              <a:uFillTx/>
              <a:latin typeface="Calibri"/>
              <a:ea typeface="ＭＳ Ｐゴシック" panose="020B0600070205080204" pitchFamily="34" charset="-128"/>
              <a:cs typeface="+mn-cs"/>
            </a:rPr>
            <a:t>You have exercised your power under S136 </a:t>
          </a:r>
          <a:r>
            <a:rPr kumimoji="0" lang="en-GB" altLang="en-US" b="0" i="0" u="none" strike="noStrike" cap="none" spc="0" normalizeH="0" baseline="0" noProof="0">
              <a:ln/>
              <a:effectLst/>
              <a:uLnTx/>
              <a:uFillTx/>
              <a:latin typeface="Calibri"/>
              <a:ea typeface="ＭＳ Ｐゴシック" panose="020B0600070205080204" pitchFamily="34" charset="-128"/>
              <a:cs typeface="+mn-cs"/>
            </a:rPr>
            <a:t>and the person </a:t>
          </a:r>
          <a:r>
            <a:rPr kumimoji="0" lang="en-GB" altLang="en-US" b="0" i="0" u="none" strike="noStrike" cap="none" spc="0" normalizeH="0" baseline="0" noProof="0" dirty="0">
              <a:ln/>
              <a:effectLst/>
              <a:uLnTx/>
              <a:uFillTx/>
              <a:latin typeface="Calibri"/>
              <a:ea typeface="ＭＳ Ｐゴシック" panose="020B0600070205080204" pitchFamily="34" charset="-128"/>
              <a:cs typeface="+mn-cs"/>
            </a:rPr>
            <a:t>concerned has an injury which requires medical attention.</a:t>
          </a:r>
          <a:endParaRPr lang="en-GB" dirty="0"/>
        </a:p>
      </dgm:t>
    </dgm:pt>
    <dgm:pt modelId="{B185EB7B-1CC6-4AFE-A7DA-583EA373B729}" type="parTrans" cxnId="{FD12368B-41A4-4FCA-8DBE-864A852E31EC}">
      <dgm:prSet/>
      <dgm:spPr/>
      <dgm:t>
        <a:bodyPr/>
        <a:lstStyle/>
        <a:p>
          <a:endParaRPr lang="en-GB"/>
        </a:p>
      </dgm:t>
    </dgm:pt>
    <dgm:pt modelId="{EC3887FC-1F67-42C6-928D-5CC872A7B170}" type="sibTrans" cxnId="{FD12368B-41A4-4FCA-8DBE-864A852E31EC}">
      <dgm:prSet/>
      <dgm:spPr/>
      <dgm:t>
        <a:bodyPr/>
        <a:lstStyle/>
        <a:p>
          <a:endParaRPr lang="en-GB"/>
        </a:p>
      </dgm:t>
    </dgm:pt>
    <dgm:pt modelId="{8A618C27-F656-4E2A-809C-400A2AFB3EA6}">
      <dgm:prSet phldrT="[Text]"/>
      <dgm:spPr/>
      <dgm:t>
        <a:bodyPr/>
        <a:lstStyle/>
        <a:p>
          <a:pPr>
            <a:buClrTx/>
            <a:buSzTx/>
            <a:buFontTx/>
            <a:buNone/>
          </a:pPr>
          <a:r>
            <a:rPr kumimoji="0" lang="en-GB" altLang="en-US" b="1" i="0" u="none" strike="noStrike" cap="none" spc="0" normalizeH="0" baseline="0" noProof="0" dirty="0">
              <a:ln/>
              <a:solidFill>
                <a:schemeClr val="tx1"/>
              </a:solidFill>
              <a:effectLst/>
              <a:uLnTx/>
              <a:uFillTx/>
              <a:latin typeface="Calibri" panose="020F0502020204030204" pitchFamily="34" charset="0"/>
              <a:ea typeface="ＭＳ Ｐゴシック" panose="020B0600070205080204" pitchFamily="34" charset="-128"/>
            </a:rPr>
            <a:t>2. Crime</a:t>
          </a:r>
          <a:endParaRPr lang="en-GB" dirty="0">
            <a:solidFill>
              <a:schemeClr val="tx1"/>
            </a:solidFill>
          </a:endParaRPr>
        </a:p>
      </dgm:t>
    </dgm:pt>
    <dgm:pt modelId="{A49FE165-CD9A-4674-83B9-577D88BDEE20}" type="parTrans" cxnId="{6545D576-AD6F-49CF-8C6C-3EC670B46030}">
      <dgm:prSet/>
      <dgm:spPr/>
      <dgm:t>
        <a:bodyPr/>
        <a:lstStyle/>
        <a:p>
          <a:endParaRPr lang="en-GB"/>
        </a:p>
      </dgm:t>
    </dgm:pt>
    <dgm:pt modelId="{34EAB479-08D0-49E6-9663-DCB9C22BEC4A}" type="sibTrans" cxnId="{6545D576-AD6F-49CF-8C6C-3EC670B46030}">
      <dgm:prSet/>
      <dgm:spPr/>
      <dgm:t>
        <a:bodyPr/>
        <a:lstStyle/>
        <a:p>
          <a:endParaRPr lang="en-GB"/>
        </a:p>
      </dgm:t>
    </dgm:pt>
    <dgm:pt modelId="{D4D83EAF-734B-413F-8EA2-E4B0D1D8DF14}">
      <dgm:prSet phldrT="[Text]"/>
      <dgm:spPr/>
      <dgm:t>
        <a:bodyPr/>
        <a:lstStyle/>
        <a:p>
          <a:pPr>
            <a:buClrTx/>
            <a:buSzTx/>
            <a:buFontTx/>
            <a:buNone/>
          </a:pPr>
          <a:r>
            <a:rPr kumimoji="0" lang="en-GB" altLang="en-US" b="0" i="0" u="none" strike="noStrike" cap="none" spc="0" normalizeH="0" baseline="0" noProof="0" dirty="0">
              <a:ln/>
              <a:effectLst/>
              <a:uLnTx/>
              <a:uFillTx/>
              <a:latin typeface="Calibri" panose="020F0502020204030204" pitchFamily="34" charset="0"/>
              <a:ea typeface="ＭＳ Ｐゴシック" panose="020B0600070205080204" pitchFamily="34" charset="-128"/>
            </a:rPr>
            <a:t>You have attended at a report of Criminal Damage in a public place.  It appears to you that the suspect is suffering from mental disorder and is in immediate                                  need of care or control.</a:t>
          </a:r>
          <a:endParaRPr lang="en-GB" dirty="0"/>
        </a:p>
      </dgm:t>
    </dgm:pt>
    <dgm:pt modelId="{7637A6E4-589C-442A-9E91-3FF3975B516D}" type="parTrans" cxnId="{E063F146-A6B9-4734-8FE8-05D0676A09D9}">
      <dgm:prSet/>
      <dgm:spPr/>
      <dgm:t>
        <a:bodyPr/>
        <a:lstStyle/>
        <a:p>
          <a:endParaRPr lang="en-GB"/>
        </a:p>
      </dgm:t>
    </dgm:pt>
    <dgm:pt modelId="{C5E3B3DD-611C-47ED-B3B4-9307167238F7}" type="sibTrans" cxnId="{E063F146-A6B9-4734-8FE8-05D0676A09D9}">
      <dgm:prSet/>
      <dgm:spPr/>
      <dgm:t>
        <a:bodyPr/>
        <a:lstStyle/>
        <a:p>
          <a:endParaRPr lang="en-GB"/>
        </a:p>
      </dgm:t>
    </dgm:pt>
    <dgm:pt modelId="{0C60F020-84D7-4D08-A72B-38A4E0665A02}">
      <dgm:prSet phldrT="[Text]"/>
      <dgm:spPr/>
      <dgm:t>
        <a:bodyPr/>
        <a:lstStyle/>
        <a:p>
          <a:pPr>
            <a:buClrTx/>
            <a:buSzTx/>
            <a:buFontTx/>
            <a:buNone/>
          </a:pPr>
          <a:r>
            <a:rPr kumimoji="0" lang="en-GB" altLang="en-US" b="1" i="1" u="none" strike="noStrike" cap="none" spc="0" normalizeH="0" baseline="0" noProof="0">
              <a:ln/>
              <a:effectLst/>
              <a:uLnTx/>
              <a:uFillTx/>
              <a:latin typeface="Calibri"/>
              <a:ea typeface="ＭＳ Ｐゴシック" panose="020B0600070205080204" pitchFamily="34" charset="-128"/>
              <a:cs typeface="+mn-cs"/>
            </a:rPr>
            <a:t>How would you deal with this?</a:t>
          </a:r>
          <a:endParaRPr lang="en-GB" dirty="0"/>
        </a:p>
      </dgm:t>
    </dgm:pt>
    <dgm:pt modelId="{889C8AEC-9EAB-45C4-B4BC-2B5FD7DCDA4F}" type="parTrans" cxnId="{272943B6-2696-4D74-8483-7FDC0A23CCCF}">
      <dgm:prSet/>
      <dgm:spPr/>
      <dgm:t>
        <a:bodyPr/>
        <a:lstStyle/>
        <a:p>
          <a:endParaRPr lang="en-GB"/>
        </a:p>
      </dgm:t>
    </dgm:pt>
    <dgm:pt modelId="{EBE4778E-805D-439E-B7C6-AA44C8C7D752}" type="sibTrans" cxnId="{272943B6-2696-4D74-8483-7FDC0A23CCCF}">
      <dgm:prSet/>
      <dgm:spPr/>
      <dgm:t>
        <a:bodyPr/>
        <a:lstStyle/>
        <a:p>
          <a:endParaRPr lang="en-GB"/>
        </a:p>
      </dgm:t>
    </dgm:pt>
    <dgm:pt modelId="{85BF4198-01FA-4A06-A3EA-F1E44609B578}">
      <dgm:prSet phldrT="[Text]"/>
      <dgm:spPr/>
      <dgm:t>
        <a:bodyPr/>
        <a:lstStyle/>
        <a:p>
          <a:pPr>
            <a:buClrTx/>
            <a:buSzTx/>
            <a:buFontTx/>
            <a:buNone/>
          </a:pPr>
          <a:r>
            <a:rPr kumimoji="0" lang="en-GB" altLang="en-US" b="1" i="1" u="none" strike="noStrike" cap="none" spc="0" normalizeH="0" baseline="0" noProof="0">
              <a:ln/>
              <a:effectLst/>
              <a:uLnTx/>
              <a:uFillTx/>
              <a:latin typeface="Calibri" panose="020F0502020204030204" pitchFamily="34" charset="0"/>
              <a:ea typeface="ＭＳ Ｐゴシック" panose="020B0600070205080204" pitchFamily="34" charset="-128"/>
            </a:rPr>
            <a:t>How would you deal with this?</a:t>
          </a:r>
          <a:endParaRPr lang="en-GB" dirty="0"/>
        </a:p>
      </dgm:t>
    </dgm:pt>
    <dgm:pt modelId="{1D6BE91E-B653-473A-AF22-EBC3701E7003}" type="parTrans" cxnId="{6B6C9722-3A4C-4AC3-A081-89D8C2131C5E}">
      <dgm:prSet/>
      <dgm:spPr/>
      <dgm:t>
        <a:bodyPr/>
        <a:lstStyle/>
        <a:p>
          <a:endParaRPr lang="en-GB"/>
        </a:p>
      </dgm:t>
    </dgm:pt>
    <dgm:pt modelId="{0076516C-7747-42CB-AB4E-C52F9256327D}" type="sibTrans" cxnId="{6B6C9722-3A4C-4AC3-A081-89D8C2131C5E}">
      <dgm:prSet/>
      <dgm:spPr/>
      <dgm:t>
        <a:bodyPr/>
        <a:lstStyle/>
        <a:p>
          <a:endParaRPr lang="en-GB"/>
        </a:p>
      </dgm:t>
    </dgm:pt>
    <dgm:pt modelId="{A7E73B22-7E16-4641-9F15-2324920D6122}" type="pres">
      <dgm:prSet presAssocID="{C9315E21-EC75-4870-BE9B-CC4BDAD5E4D6}" presName="linear" presStyleCnt="0">
        <dgm:presLayoutVars>
          <dgm:animLvl val="lvl"/>
          <dgm:resizeHandles val="exact"/>
        </dgm:presLayoutVars>
      </dgm:prSet>
      <dgm:spPr/>
    </dgm:pt>
    <dgm:pt modelId="{80672E62-A4CE-4EA3-8FE7-42CAF6220F32}" type="pres">
      <dgm:prSet presAssocID="{EDA3244D-4495-4DEF-B5A1-8E5293C95668}" presName="parentText" presStyleLbl="node1" presStyleIdx="0" presStyleCnt="2">
        <dgm:presLayoutVars>
          <dgm:chMax val="0"/>
          <dgm:bulletEnabled val="1"/>
        </dgm:presLayoutVars>
      </dgm:prSet>
      <dgm:spPr/>
    </dgm:pt>
    <dgm:pt modelId="{18A545F5-4376-40D0-A71E-9BA091B4010E}" type="pres">
      <dgm:prSet presAssocID="{EDA3244D-4495-4DEF-B5A1-8E5293C95668}" presName="childText" presStyleLbl="revTx" presStyleIdx="0" presStyleCnt="2">
        <dgm:presLayoutVars>
          <dgm:bulletEnabled val="1"/>
        </dgm:presLayoutVars>
      </dgm:prSet>
      <dgm:spPr/>
    </dgm:pt>
    <dgm:pt modelId="{2E5F24ED-88ED-453B-921B-979CFEEDA964}" type="pres">
      <dgm:prSet presAssocID="{8A618C27-F656-4E2A-809C-400A2AFB3EA6}" presName="parentText" presStyleLbl="node1" presStyleIdx="1" presStyleCnt="2">
        <dgm:presLayoutVars>
          <dgm:chMax val="0"/>
          <dgm:bulletEnabled val="1"/>
        </dgm:presLayoutVars>
      </dgm:prSet>
      <dgm:spPr/>
    </dgm:pt>
    <dgm:pt modelId="{212E7B43-6FA0-4D60-874E-759D2175386B}" type="pres">
      <dgm:prSet presAssocID="{8A618C27-F656-4E2A-809C-400A2AFB3EA6}" presName="childText" presStyleLbl="revTx" presStyleIdx="1" presStyleCnt="2">
        <dgm:presLayoutVars>
          <dgm:bulletEnabled val="1"/>
        </dgm:presLayoutVars>
      </dgm:prSet>
      <dgm:spPr/>
    </dgm:pt>
  </dgm:ptLst>
  <dgm:cxnLst>
    <dgm:cxn modelId="{6518801E-2963-4378-8666-FA5FCEB66AD6}" type="presOf" srcId="{62C9E6C9-220E-47A4-AB17-392B73B933B0}" destId="{18A545F5-4376-40D0-A71E-9BA091B4010E}" srcOrd="0" destOrd="0" presId="urn:microsoft.com/office/officeart/2005/8/layout/vList2"/>
    <dgm:cxn modelId="{6B6C9722-3A4C-4AC3-A081-89D8C2131C5E}" srcId="{8A618C27-F656-4E2A-809C-400A2AFB3EA6}" destId="{85BF4198-01FA-4A06-A3EA-F1E44609B578}" srcOrd="1" destOrd="0" parTransId="{1D6BE91E-B653-473A-AF22-EBC3701E7003}" sibTransId="{0076516C-7747-42CB-AB4E-C52F9256327D}"/>
    <dgm:cxn modelId="{DBB50327-084C-45DE-9033-CC730D4175AE}" type="presOf" srcId="{0C60F020-84D7-4D08-A72B-38A4E0665A02}" destId="{18A545F5-4376-40D0-A71E-9BA091B4010E}" srcOrd="0" destOrd="1" presId="urn:microsoft.com/office/officeart/2005/8/layout/vList2"/>
    <dgm:cxn modelId="{E063F146-A6B9-4734-8FE8-05D0676A09D9}" srcId="{8A618C27-F656-4E2A-809C-400A2AFB3EA6}" destId="{D4D83EAF-734B-413F-8EA2-E4B0D1D8DF14}" srcOrd="0" destOrd="0" parTransId="{7637A6E4-589C-442A-9E91-3FF3975B516D}" sibTransId="{C5E3B3DD-611C-47ED-B3B4-9307167238F7}"/>
    <dgm:cxn modelId="{081C2E4B-EFB8-4B5A-897D-05934284A633}" type="presOf" srcId="{C9315E21-EC75-4870-BE9B-CC4BDAD5E4D6}" destId="{A7E73B22-7E16-4641-9F15-2324920D6122}" srcOrd="0" destOrd="0" presId="urn:microsoft.com/office/officeart/2005/8/layout/vList2"/>
    <dgm:cxn modelId="{6545D576-AD6F-49CF-8C6C-3EC670B46030}" srcId="{C9315E21-EC75-4870-BE9B-CC4BDAD5E4D6}" destId="{8A618C27-F656-4E2A-809C-400A2AFB3EA6}" srcOrd="1" destOrd="0" parTransId="{A49FE165-CD9A-4674-83B9-577D88BDEE20}" sibTransId="{34EAB479-08D0-49E6-9663-DCB9C22BEC4A}"/>
    <dgm:cxn modelId="{0A71CC7C-D612-488A-9DD8-B8AC548E874D}" srcId="{C9315E21-EC75-4870-BE9B-CC4BDAD5E4D6}" destId="{EDA3244D-4495-4DEF-B5A1-8E5293C95668}" srcOrd="0" destOrd="0" parTransId="{FF02032A-F985-4319-868F-DA31AD4DD772}" sibTransId="{F6FAFA55-7F4C-4E24-A47F-44E80D610F8E}"/>
    <dgm:cxn modelId="{FD12368B-41A4-4FCA-8DBE-864A852E31EC}" srcId="{EDA3244D-4495-4DEF-B5A1-8E5293C95668}" destId="{62C9E6C9-220E-47A4-AB17-392B73B933B0}" srcOrd="0" destOrd="0" parTransId="{B185EB7B-1CC6-4AFE-A7DA-583EA373B729}" sibTransId="{EC3887FC-1F67-42C6-928D-5CC872A7B170}"/>
    <dgm:cxn modelId="{599CAF8D-960B-45E2-AA44-6FD7D918784A}" type="presOf" srcId="{8A618C27-F656-4E2A-809C-400A2AFB3EA6}" destId="{2E5F24ED-88ED-453B-921B-979CFEEDA964}" srcOrd="0" destOrd="0" presId="urn:microsoft.com/office/officeart/2005/8/layout/vList2"/>
    <dgm:cxn modelId="{272943B6-2696-4D74-8483-7FDC0A23CCCF}" srcId="{EDA3244D-4495-4DEF-B5A1-8E5293C95668}" destId="{0C60F020-84D7-4D08-A72B-38A4E0665A02}" srcOrd="1" destOrd="0" parTransId="{889C8AEC-9EAB-45C4-B4BC-2B5FD7DCDA4F}" sibTransId="{EBE4778E-805D-439E-B7C6-AA44C8C7D752}"/>
    <dgm:cxn modelId="{15811ABD-D9B0-4F27-B854-7C81E9076279}" type="presOf" srcId="{EDA3244D-4495-4DEF-B5A1-8E5293C95668}" destId="{80672E62-A4CE-4EA3-8FE7-42CAF6220F32}" srcOrd="0" destOrd="0" presId="urn:microsoft.com/office/officeart/2005/8/layout/vList2"/>
    <dgm:cxn modelId="{60E06AD8-8CCA-40D1-BA38-A10836E74B5F}" type="presOf" srcId="{D4D83EAF-734B-413F-8EA2-E4B0D1D8DF14}" destId="{212E7B43-6FA0-4D60-874E-759D2175386B}" srcOrd="0" destOrd="0" presId="urn:microsoft.com/office/officeart/2005/8/layout/vList2"/>
    <dgm:cxn modelId="{BD6BDCDA-671A-4515-8CC0-F39B2AF9CE77}" type="presOf" srcId="{85BF4198-01FA-4A06-A3EA-F1E44609B578}" destId="{212E7B43-6FA0-4D60-874E-759D2175386B}" srcOrd="0" destOrd="1" presId="urn:microsoft.com/office/officeart/2005/8/layout/vList2"/>
    <dgm:cxn modelId="{60B003CC-0D31-45DB-A9F3-135CC5A28A11}" type="presParOf" srcId="{A7E73B22-7E16-4641-9F15-2324920D6122}" destId="{80672E62-A4CE-4EA3-8FE7-42CAF6220F32}" srcOrd="0" destOrd="0" presId="urn:microsoft.com/office/officeart/2005/8/layout/vList2"/>
    <dgm:cxn modelId="{9FC4EF0A-B6AA-4388-9768-BF84B425C8AD}" type="presParOf" srcId="{A7E73B22-7E16-4641-9F15-2324920D6122}" destId="{18A545F5-4376-40D0-A71E-9BA091B4010E}" srcOrd="1" destOrd="0" presId="urn:microsoft.com/office/officeart/2005/8/layout/vList2"/>
    <dgm:cxn modelId="{08E60909-CEF8-46E9-A799-50B4DBF211D6}" type="presParOf" srcId="{A7E73B22-7E16-4641-9F15-2324920D6122}" destId="{2E5F24ED-88ED-453B-921B-979CFEEDA964}" srcOrd="2" destOrd="0" presId="urn:microsoft.com/office/officeart/2005/8/layout/vList2"/>
    <dgm:cxn modelId="{67496314-64EF-40DB-8B88-37970CCC0E78}" type="presParOf" srcId="{A7E73B22-7E16-4641-9F15-2324920D6122}" destId="{212E7B43-6FA0-4D60-874E-759D2175386B}"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B1393E5-9C82-437E-82C4-5A190F0909B8}" type="doc">
      <dgm:prSet loTypeId="urn:microsoft.com/office/officeart/2005/8/layout/cycle5" loCatId="cycle" qsTypeId="urn:microsoft.com/office/officeart/2005/8/quickstyle/simple1" qsCatId="simple" csTypeId="urn:microsoft.com/office/officeart/2005/8/colors/accent2_2" csCatId="accent2" phldr="1"/>
      <dgm:spPr/>
      <dgm:t>
        <a:bodyPr/>
        <a:lstStyle/>
        <a:p>
          <a:endParaRPr lang="en-GB"/>
        </a:p>
      </dgm:t>
    </dgm:pt>
    <dgm:pt modelId="{2ECCD1D0-F8BE-4C1E-87C8-81DFCA33E31E}">
      <dgm:prSet phldrT="[Text]" custT="1"/>
      <dgm:spPr>
        <a:xfrm>
          <a:off x="3037063" y="869"/>
          <a:ext cx="1680737" cy="1092479"/>
        </a:xfrm>
        <a:prstGeom prst="roundRect">
          <a:avLst/>
        </a:prstGeom>
      </dgm:spPr>
      <dgm:t>
        <a:bodyPr/>
        <a:lstStyle/>
        <a:p>
          <a:r>
            <a:rPr lang="en-GB" sz="2000" b="1" dirty="0">
              <a:solidFill>
                <a:schemeClr val="tx1"/>
              </a:solidFill>
              <a:latin typeface="Calibri"/>
              <a:ea typeface="+mn-ea"/>
              <a:cs typeface="+mn-cs"/>
            </a:rPr>
            <a:t>Capacity must be assumed</a:t>
          </a:r>
        </a:p>
      </dgm:t>
    </dgm:pt>
    <dgm:pt modelId="{09E4D600-AE87-4BA3-9878-09451F634A41}" type="parTrans" cxnId="{F1DFC4AC-E903-4762-AD8D-565414CE2C81}">
      <dgm:prSet/>
      <dgm:spPr/>
      <dgm:t>
        <a:bodyPr/>
        <a:lstStyle/>
        <a:p>
          <a:endParaRPr lang="en-GB"/>
        </a:p>
      </dgm:t>
    </dgm:pt>
    <dgm:pt modelId="{BD726652-9E72-4898-BA86-D8984E769058}" type="sibTrans" cxnId="{F1DFC4AC-E903-4762-AD8D-565414CE2C81}">
      <dgm:prSet/>
      <dgm:spPr>
        <a:xfrm>
          <a:off x="1695981" y="547109"/>
          <a:ext cx="4362900" cy="4362900"/>
        </a:xfrm>
        <a:custGeom>
          <a:avLst/>
          <a:gdLst/>
          <a:ahLst/>
          <a:cxnLst/>
          <a:rect l="0" t="0" r="0" b="0"/>
          <a:pathLst>
            <a:path>
              <a:moveTo>
                <a:pt x="3246686" y="277770"/>
              </a:moveTo>
              <a:arcTo wR="2181450" hR="2181450" stAng="17953796" swAng="1210966"/>
            </a:path>
          </a:pathLst>
        </a:custGeom>
      </dgm:spPr>
      <dgm:t>
        <a:bodyPr/>
        <a:lstStyle/>
        <a:p>
          <a:endParaRPr lang="en-GB"/>
        </a:p>
      </dgm:t>
    </dgm:pt>
    <dgm:pt modelId="{119FAB14-F7F4-4332-B736-827A7BC0D471}">
      <dgm:prSet phldrT="[Text]" custT="1"/>
      <dgm:spPr>
        <a:xfrm>
          <a:off x="4935385" y="1508214"/>
          <a:ext cx="2033457" cy="1092479"/>
        </a:xfrm>
        <a:prstGeom prst="roundRect">
          <a:avLst/>
        </a:prstGeom>
      </dgm:spPr>
      <dgm:t>
        <a:bodyPr/>
        <a:lstStyle/>
        <a:p>
          <a:r>
            <a:rPr lang="en-GB" sz="2000" b="1" dirty="0">
              <a:solidFill>
                <a:schemeClr val="tx1"/>
              </a:solidFill>
              <a:latin typeface="Calibri"/>
              <a:ea typeface="+mn-ea"/>
              <a:cs typeface="+mn-cs"/>
            </a:rPr>
            <a:t>All steps must be taken to help them understand</a:t>
          </a:r>
        </a:p>
      </dgm:t>
    </dgm:pt>
    <dgm:pt modelId="{A61AFE0D-D961-4619-B7D7-453EC7FA3082}" type="parTrans" cxnId="{7CABE2FD-EA24-4ACB-B9D4-2B23359B2B14}">
      <dgm:prSet/>
      <dgm:spPr/>
      <dgm:t>
        <a:bodyPr/>
        <a:lstStyle/>
        <a:p>
          <a:endParaRPr lang="en-GB"/>
        </a:p>
      </dgm:t>
    </dgm:pt>
    <dgm:pt modelId="{CA718141-CC8E-412E-9FDE-9A53F074EEDC}" type="sibTrans" cxnId="{7CABE2FD-EA24-4ACB-B9D4-2B23359B2B14}">
      <dgm:prSet/>
      <dgm:spPr>
        <a:xfrm>
          <a:off x="1694524" y="519240"/>
          <a:ext cx="4362900" cy="4362900"/>
        </a:xfrm>
        <a:custGeom>
          <a:avLst/>
          <a:gdLst/>
          <a:ahLst/>
          <a:cxnLst/>
          <a:rect l="0" t="0" r="0" b="0"/>
          <a:pathLst>
            <a:path>
              <a:moveTo>
                <a:pt x="4358669" y="2317242"/>
              </a:moveTo>
              <a:arcTo wR="2181450" hR="2181450" stAng="21814133" swAng="1138741"/>
            </a:path>
          </a:pathLst>
        </a:custGeom>
      </dgm:spPr>
      <dgm:t>
        <a:bodyPr/>
        <a:lstStyle/>
        <a:p>
          <a:endParaRPr lang="en-GB"/>
        </a:p>
      </dgm:t>
    </dgm:pt>
    <dgm:pt modelId="{3E9DF90F-6F12-4CE3-B28F-A5E850B259C9}">
      <dgm:prSet phldrT="[Text]" custT="1"/>
      <dgm:spPr>
        <a:xfrm>
          <a:off x="3963976" y="3749746"/>
          <a:ext cx="2819320" cy="1092479"/>
        </a:xfrm>
        <a:prstGeom prst="roundRect">
          <a:avLst/>
        </a:prstGeom>
      </dgm:spPr>
      <dgm:t>
        <a:bodyPr/>
        <a:lstStyle/>
        <a:p>
          <a:r>
            <a:rPr lang="en-GB" sz="2000" b="1" dirty="0">
              <a:solidFill>
                <a:schemeClr val="tx1"/>
              </a:solidFill>
              <a:latin typeface="Calibri"/>
              <a:ea typeface="+mn-ea"/>
              <a:cs typeface="+mn-cs"/>
            </a:rPr>
            <a:t>An Unwise Decision does not mean they lack Capacity</a:t>
          </a:r>
        </a:p>
      </dgm:t>
    </dgm:pt>
    <dgm:pt modelId="{ADB2817F-DF51-46F1-ABC5-123840454E33}" type="parTrans" cxnId="{777250AC-3389-4117-B476-63DFF34F7814}">
      <dgm:prSet/>
      <dgm:spPr/>
      <dgm:t>
        <a:bodyPr/>
        <a:lstStyle/>
        <a:p>
          <a:endParaRPr lang="en-GB"/>
        </a:p>
      </dgm:t>
    </dgm:pt>
    <dgm:pt modelId="{6F9AD916-9A08-422A-9817-2B8AF3730CE9}" type="sibTrans" cxnId="{777250AC-3389-4117-B476-63DFF34F7814}">
      <dgm:prSet/>
      <dgm:spPr>
        <a:xfrm>
          <a:off x="1522075" y="578810"/>
          <a:ext cx="4362900" cy="4362900"/>
        </a:xfrm>
        <a:custGeom>
          <a:avLst/>
          <a:gdLst/>
          <a:ahLst/>
          <a:cxnLst/>
          <a:rect l="0" t="0" r="0" b="0"/>
          <a:pathLst>
            <a:path>
              <a:moveTo>
                <a:pt x="2542803" y="4332763"/>
              </a:moveTo>
              <a:arcTo wR="2181450" hR="2181450" stAng="4827906" swAng="1458746"/>
            </a:path>
          </a:pathLst>
        </a:custGeom>
      </dgm:spPr>
      <dgm:t>
        <a:bodyPr/>
        <a:lstStyle/>
        <a:p>
          <a:endParaRPr lang="en-GB"/>
        </a:p>
      </dgm:t>
    </dgm:pt>
    <dgm:pt modelId="{1EA94A83-A1EF-49D1-A283-E3EED096C85B}">
      <dgm:prSet phldrT="[Text]" custT="1"/>
      <dgm:spPr>
        <a:xfrm>
          <a:off x="1167367" y="3681529"/>
          <a:ext cx="1978178" cy="1092479"/>
        </a:xfrm>
        <a:prstGeom prst="roundRect">
          <a:avLst/>
        </a:prstGeom>
      </dgm:spPr>
      <dgm:t>
        <a:bodyPr/>
        <a:lstStyle/>
        <a:p>
          <a:r>
            <a:rPr lang="en-GB" sz="2000" b="1" dirty="0">
              <a:solidFill>
                <a:schemeClr val="tx1"/>
              </a:solidFill>
              <a:latin typeface="Calibri"/>
              <a:ea typeface="+mn-ea"/>
              <a:cs typeface="+mn-cs"/>
            </a:rPr>
            <a:t>Any decisions must be in their Best Interest</a:t>
          </a:r>
        </a:p>
      </dgm:t>
    </dgm:pt>
    <dgm:pt modelId="{B96F9936-0CAD-4971-A199-9BC8CC743E11}" type="parTrans" cxnId="{732433D2-BCA0-4759-A25E-ADB2135904DC}">
      <dgm:prSet/>
      <dgm:spPr/>
      <dgm:t>
        <a:bodyPr/>
        <a:lstStyle/>
        <a:p>
          <a:endParaRPr lang="en-GB"/>
        </a:p>
      </dgm:t>
    </dgm:pt>
    <dgm:pt modelId="{343BCDBF-CD5C-47CE-B793-D705357CBA23}" type="sibTrans" cxnId="{732433D2-BCA0-4759-A25E-ADB2135904DC}">
      <dgm:prSet/>
      <dgm:spPr>
        <a:xfrm>
          <a:off x="1621722" y="628300"/>
          <a:ext cx="4362900" cy="4362900"/>
        </a:xfrm>
        <a:custGeom>
          <a:avLst/>
          <a:gdLst/>
          <a:ahLst/>
          <a:cxnLst/>
          <a:rect l="0" t="0" r="0" b="0"/>
          <a:pathLst>
            <a:path>
              <a:moveTo>
                <a:pt x="103921" y="2846730"/>
              </a:moveTo>
              <a:arcTo wR="2181450" hR="2181450" stAng="9734612" swAng="1062889"/>
            </a:path>
          </a:pathLst>
        </a:custGeom>
      </dgm:spPr>
      <dgm:t>
        <a:bodyPr/>
        <a:lstStyle/>
        <a:p>
          <a:endParaRPr lang="en-GB"/>
        </a:p>
      </dgm:t>
    </dgm:pt>
    <dgm:pt modelId="{C2C8042C-4FBE-41E2-BE9B-228D8D3FAB7E}">
      <dgm:prSet phldrT="[Text]" custT="1"/>
      <dgm:spPr>
        <a:xfrm>
          <a:off x="894641" y="1498447"/>
          <a:ext cx="1680737" cy="1092479"/>
        </a:xfrm>
        <a:prstGeom prst="roundRect">
          <a:avLst/>
        </a:prstGeom>
      </dgm:spPr>
      <dgm:t>
        <a:bodyPr/>
        <a:lstStyle/>
        <a:p>
          <a:r>
            <a:rPr lang="en-GB" sz="2000" b="1" dirty="0">
              <a:solidFill>
                <a:schemeClr val="tx1"/>
              </a:solidFill>
              <a:latin typeface="Calibri"/>
              <a:ea typeface="+mn-ea"/>
              <a:cs typeface="+mn-cs"/>
            </a:rPr>
            <a:t>Actions taken must be Least Restrictive</a:t>
          </a:r>
        </a:p>
      </dgm:t>
    </dgm:pt>
    <dgm:pt modelId="{AD49E77D-EB0C-4EBF-AEB6-74B150C75E9E}" type="parTrans" cxnId="{2A96928C-05A8-4476-B89F-BC656D959722}">
      <dgm:prSet/>
      <dgm:spPr/>
      <dgm:t>
        <a:bodyPr/>
        <a:lstStyle/>
        <a:p>
          <a:endParaRPr lang="en-GB"/>
        </a:p>
      </dgm:t>
    </dgm:pt>
    <dgm:pt modelId="{2A94F153-F535-4EC2-B0ED-BCDE5F6C6793}" type="sibTrans" cxnId="{2A96928C-05A8-4476-B89F-BC656D959722}">
      <dgm:prSet/>
      <dgm:spPr>
        <a:xfrm>
          <a:off x="1584800" y="589995"/>
          <a:ext cx="4362900" cy="4362900"/>
        </a:xfrm>
        <a:custGeom>
          <a:avLst/>
          <a:gdLst/>
          <a:ahLst/>
          <a:cxnLst/>
          <a:rect l="0" t="0" r="0" b="0"/>
          <a:pathLst>
            <a:path>
              <a:moveTo>
                <a:pt x="574377" y="706308"/>
              </a:moveTo>
              <a:arcTo wR="2181450" hR="2181450" stAng="13352940" swAng="1264502"/>
            </a:path>
          </a:pathLst>
        </a:custGeom>
      </dgm:spPr>
      <dgm:t>
        <a:bodyPr/>
        <a:lstStyle/>
        <a:p>
          <a:endParaRPr lang="en-GB"/>
        </a:p>
      </dgm:t>
    </dgm:pt>
    <dgm:pt modelId="{21C3E62E-E615-401D-95DB-A0A7A635D446}" type="pres">
      <dgm:prSet presAssocID="{8B1393E5-9C82-437E-82C4-5A190F0909B8}" presName="cycle" presStyleCnt="0">
        <dgm:presLayoutVars>
          <dgm:dir/>
          <dgm:resizeHandles val="exact"/>
        </dgm:presLayoutVars>
      </dgm:prSet>
      <dgm:spPr/>
    </dgm:pt>
    <dgm:pt modelId="{7A30F136-F505-4B93-B39F-6215D7C78C12}" type="pres">
      <dgm:prSet presAssocID="{2ECCD1D0-F8BE-4C1E-87C8-81DFCA33E31E}" presName="node" presStyleLbl="node1" presStyleIdx="0" presStyleCnt="5">
        <dgm:presLayoutVars>
          <dgm:bulletEnabled val="1"/>
        </dgm:presLayoutVars>
      </dgm:prSet>
      <dgm:spPr/>
    </dgm:pt>
    <dgm:pt modelId="{88D48026-1A4D-436A-94A8-F3DDBAE49EB4}" type="pres">
      <dgm:prSet presAssocID="{2ECCD1D0-F8BE-4C1E-87C8-81DFCA33E31E}" presName="spNode" presStyleCnt="0"/>
      <dgm:spPr/>
    </dgm:pt>
    <dgm:pt modelId="{F1BAEC29-4146-472B-B4C2-2E965FD570FB}" type="pres">
      <dgm:prSet presAssocID="{BD726652-9E72-4898-BA86-D8984E769058}" presName="sibTrans" presStyleLbl="sibTrans1D1" presStyleIdx="0" presStyleCnt="5"/>
      <dgm:spPr/>
    </dgm:pt>
    <dgm:pt modelId="{806FDC63-BEDC-46A1-9843-26FA042C39D9}" type="pres">
      <dgm:prSet presAssocID="{119FAB14-F7F4-4332-B736-827A7BC0D471}" presName="node" presStyleLbl="node1" presStyleIdx="1" presStyleCnt="5" custScaleX="173764">
        <dgm:presLayoutVars>
          <dgm:bulletEnabled val="1"/>
        </dgm:presLayoutVars>
      </dgm:prSet>
      <dgm:spPr/>
    </dgm:pt>
    <dgm:pt modelId="{9EB97DB1-08F9-41FA-923C-9C12204BAE3B}" type="pres">
      <dgm:prSet presAssocID="{119FAB14-F7F4-4332-B736-827A7BC0D471}" presName="spNode" presStyleCnt="0"/>
      <dgm:spPr/>
    </dgm:pt>
    <dgm:pt modelId="{CD679A57-9048-42F4-B93C-CE683665CAA5}" type="pres">
      <dgm:prSet presAssocID="{CA718141-CC8E-412E-9FDE-9A53F074EEDC}" presName="sibTrans" presStyleLbl="sibTrans1D1" presStyleIdx="1" presStyleCnt="5"/>
      <dgm:spPr/>
    </dgm:pt>
    <dgm:pt modelId="{F1D6713E-38AC-43B1-A3EF-6BAE43759B28}" type="pres">
      <dgm:prSet presAssocID="{3E9DF90F-6F12-4CE3-B28F-A5E850B259C9}" presName="node" presStyleLbl="node1" presStyleIdx="2" presStyleCnt="5" custScaleX="167743" custRadScaleRad="96106" custRadScaleInc="-39725">
        <dgm:presLayoutVars>
          <dgm:bulletEnabled val="1"/>
        </dgm:presLayoutVars>
      </dgm:prSet>
      <dgm:spPr/>
    </dgm:pt>
    <dgm:pt modelId="{703ED0F1-EF02-4637-9945-6B623B7268FE}" type="pres">
      <dgm:prSet presAssocID="{3E9DF90F-6F12-4CE3-B28F-A5E850B259C9}" presName="spNode" presStyleCnt="0"/>
      <dgm:spPr/>
    </dgm:pt>
    <dgm:pt modelId="{13C4D046-085D-4AEA-8BC8-50C26E0ED282}" type="pres">
      <dgm:prSet presAssocID="{6F9AD916-9A08-422A-9817-2B8AF3730CE9}" presName="sibTrans" presStyleLbl="sibTrans1D1" presStyleIdx="2" presStyleCnt="5"/>
      <dgm:spPr/>
    </dgm:pt>
    <dgm:pt modelId="{D18B7CD5-34CF-4B44-8352-355873689A72}" type="pres">
      <dgm:prSet presAssocID="{1EA94A83-A1EF-49D1-A283-E3EED096C85B}" presName="node" presStyleLbl="node1" presStyleIdx="3" presStyleCnt="5" custScaleX="175696" custRadScaleRad="104628" custRadScaleInc="53915">
        <dgm:presLayoutVars>
          <dgm:bulletEnabled val="1"/>
        </dgm:presLayoutVars>
      </dgm:prSet>
      <dgm:spPr/>
    </dgm:pt>
    <dgm:pt modelId="{AD0A2B5F-7D84-4787-BD54-463D148B7B65}" type="pres">
      <dgm:prSet presAssocID="{1EA94A83-A1EF-49D1-A283-E3EED096C85B}" presName="spNode" presStyleCnt="0"/>
      <dgm:spPr/>
    </dgm:pt>
    <dgm:pt modelId="{6585C1CF-DE83-4811-A52B-680F8235DF2C}" type="pres">
      <dgm:prSet presAssocID="{343BCDBF-CD5C-47CE-B793-D705357CBA23}" presName="sibTrans" presStyleLbl="sibTrans1D1" presStyleIdx="3" presStyleCnt="5"/>
      <dgm:spPr/>
    </dgm:pt>
    <dgm:pt modelId="{0A78B849-8C5A-498D-823E-678539275C79}" type="pres">
      <dgm:prSet presAssocID="{C2C8042C-4FBE-41E2-BE9B-228D8D3FAB7E}" presName="node" presStyleLbl="node1" presStyleIdx="4" presStyleCnt="5" custScaleX="189092" custRadScaleRad="103093" custRadScaleInc="-1236">
        <dgm:presLayoutVars>
          <dgm:bulletEnabled val="1"/>
        </dgm:presLayoutVars>
      </dgm:prSet>
      <dgm:spPr/>
    </dgm:pt>
    <dgm:pt modelId="{CE2288BC-D011-48C1-9824-097D0D89C62A}" type="pres">
      <dgm:prSet presAssocID="{C2C8042C-4FBE-41E2-BE9B-228D8D3FAB7E}" presName="spNode" presStyleCnt="0"/>
      <dgm:spPr/>
    </dgm:pt>
    <dgm:pt modelId="{9E4A5A5A-E0EF-4D30-89BE-B7EFDB40F8DA}" type="pres">
      <dgm:prSet presAssocID="{2A94F153-F535-4EC2-B0ED-BCDE5F6C6793}" presName="sibTrans" presStyleLbl="sibTrans1D1" presStyleIdx="4" presStyleCnt="5"/>
      <dgm:spPr/>
    </dgm:pt>
  </dgm:ptLst>
  <dgm:cxnLst>
    <dgm:cxn modelId="{F14D5608-25A7-4C93-9910-B1B0A1FF2AD0}" type="presOf" srcId="{2A94F153-F535-4EC2-B0ED-BCDE5F6C6793}" destId="{9E4A5A5A-E0EF-4D30-89BE-B7EFDB40F8DA}" srcOrd="0" destOrd="0" presId="urn:microsoft.com/office/officeart/2005/8/layout/cycle5"/>
    <dgm:cxn modelId="{9E818008-F637-4585-9E7F-706C17C9022C}" type="presOf" srcId="{CA718141-CC8E-412E-9FDE-9A53F074EEDC}" destId="{CD679A57-9048-42F4-B93C-CE683665CAA5}" srcOrd="0" destOrd="0" presId="urn:microsoft.com/office/officeart/2005/8/layout/cycle5"/>
    <dgm:cxn modelId="{2E66241E-D0CD-49AE-B8F1-25AC0C3A9C04}" type="presOf" srcId="{8B1393E5-9C82-437E-82C4-5A190F0909B8}" destId="{21C3E62E-E615-401D-95DB-A0A7A635D446}" srcOrd="0" destOrd="0" presId="urn:microsoft.com/office/officeart/2005/8/layout/cycle5"/>
    <dgm:cxn modelId="{235D0766-8551-4442-94B1-D8A31D9FBEC8}" type="presOf" srcId="{2ECCD1D0-F8BE-4C1E-87C8-81DFCA33E31E}" destId="{7A30F136-F505-4B93-B39F-6215D7C78C12}" srcOrd="0" destOrd="0" presId="urn:microsoft.com/office/officeart/2005/8/layout/cycle5"/>
    <dgm:cxn modelId="{025D8266-52B6-4F43-9927-F29C0CC42A25}" type="presOf" srcId="{C2C8042C-4FBE-41E2-BE9B-228D8D3FAB7E}" destId="{0A78B849-8C5A-498D-823E-678539275C79}" srcOrd="0" destOrd="0" presId="urn:microsoft.com/office/officeart/2005/8/layout/cycle5"/>
    <dgm:cxn modelId="{31399352-E3A0-4514-907E-F596A87C30FF}" type="presOf" srcId="{1EA94A83-A1EF-49D1-A283-E3EED096C85B}" destId="{D18B7CD5-34CF-4B44-8352-355873689A72}" srcOrd="0" destOrd="0" presId="urn:microsoft.com/office/officeart/2005/8/layout/cycle5"/>
    <dgm:cxn modelId="{2A96928C-05A8-4476-B89F-BC656D959722}" srcId="{8B1393E5-9C82-437E-82C4-5A190F0909B8}" destId="{C2C8042C-4FBE-41E2-BE9B-228D8D3FAB7E}" srcOrd="4" destOrd="0" parTransId="{AD49E77D-EB0C-4EBF-AEB6-74B150C75E9E}" sibTransId="{2A94F153-F535-4EC2-B0ED-BCDE5F6C6793}"/>
    <dgm:cxn modelId="{A561BCA5-9117-45E7-AB94-7330D16CC19E}" type="presOf" srcId="{343BCDBF-CD5C-47CE-B793-D705357CBA23}" destId="{6585C1CF-DE83-4811-A52B-680F8235DF2C}" srcOrd="0" destOrd="0" presId="urn:microsoft.com/office/officeart/2005/8/layout/cycle5"/>
    <dgm:cxn modelId="{777250AC-3389-4117-B476-63DFF34F7814}" srcId="{8B1393E5-9C82-437E-82C4-5A190F0909B8}" destId="{3E9DF90F-6F12-4CE3-B28F-A5E850B259C9}" srcOrd="2" destOrd="0" parTransId="{ADB2817F-DF51-46F1-ABC5-123840454E33}" sibTransId="{6F9AD916-9A08-422A-9817-2B8AF3730CE9}"/>
    <dgm:cxn modelId="{F1DFC4AC-E903-4762-AD8D-565414CE2C81}" srcId="{8B1393E5-9C82-437E-82C4-5A190F0909B8}" destId="{2ECCD1D0-F8BE-4C1E-87C8-81DFCA33E31E}" srcOrd="0" destOrd="0" parTransId="{09E4D600-AE87-4BA3-9878-09451F634A41}" sibTransId="{BD726652-9E72-4898-BA86-D8984E769058}"/>
    <dgm:cxn modelId="{C53ED8AD-BDAD-4D08-8DED-0AB51342768A}" type="presOf" srcId="{6F9AD916-9A08-422A-9817-2B8AF3730CE9}" destId="{13C4D046-085D-4AEA-8BC8-50C26E0ED282}" srcOrd="0" destOrd="0" presId="urn:microsoft.com/office/officeart/2005/8/layout/cycle5"/>
    <dgm:cxn modelId="{FDAB61CF-864B-4F0B-AF90-2D749BCEB631}" type="presOf" srcId="{119FAB14-F7F4-4332-B736-827A7BC0D471}" destId="{806FDC63-BEDC-46A1-9843-26FA042C39D9}" srcOrd="0" destOrd="0" presId="urn:microsoft.com/office/officeart/2005/8/layout/cycle5"/>
    <dgm:cxn modelId="{9DA102D0-F357-4711-9574-108136B0D1DB}" type="presOf" srcId="{BD726652-9E72-4898-BA86-D8984E769058}" destId="{F1BAEC29-4146-472B-B4C2-2E965FD570FB}" srcOrd="0" destOrd="0" presId="urn:microsoft.com/office/officeart/2005/8/layout/cycle5"/>
    <dgm:cxn modelId="{732433D2-BCA0-4759-A25E-ADB2135904DC}" srcId="{8B1393E5-9C82-437E-82C4-5A190F0909B8}" destId="{1EA94A83-A1EF-49D1-A283-E3EED096C85B}" srcOrd="3" destOrd="0" parTransId="{B96F9936-0CAD-4971-A199-9BC8CC743E11}" sibTransId="{343BCDBF-CD5C-47CE-B793-D705357CBA23}"/>
    <dgm:cxn modelId="{AF873BE0-2BC2-430A-B89B-7641F16C07C2}" type="presOf" srcId="{3E9DF90F-6F12-4CE3-B28F-A5E850B259C9}" destId="{F1D6713E-38AC-43B1-A3EF-6BAE43759B28}" srcOrd="0" destOrd="0" presId="urn:microsoft.com/office/officeart/2005/8/layout/cycle5"/>
    <dgm:cxn modelId="{7CABE2FD-EA24-4ACB-B9D4-2B23359B2B14}" srcId="{8B1393E5-9C82-437E-82C4-5A190F0909B8}" destId="{119FAB14-F7F4-4332-B736-827A7BC0D471}" srcOrd="1" destOrd="0" parTransId="{A61AFE0D-D961-4619-B7D7-453EC7FA3082}" sibTransId="{CA718141-CC8E-412E-9FDE-9A53F074EEDC}"/>
    <dgm:cxn modelId="{2079D327-02EE-4AE5-A2B8-CFEB9CE4C8F5}" type="presParOf" srcId="{21C3E62E-E615-401D-95DB-A0A7A635D446}" destId="{7A30F136-F505-4B93-B39F-6215D7C78C12}" srcOrd="0" destOrd="0" presId="urn:microsoft.com/office/officeart/2005/8/layout/cycle5"/>
    <dgm:cxn modelId="{8ADF2CD5-ABF9-43B1-A700-917E06016574}" type="presParOf" srcId="{21C3E62E-E615-401D-95DB-A0A7A635D446}" destId="{88D48026-1A4D-436A-94A8-F3DDBAE49EB4}" srcOrd="1" destOrd="0" presId="urn:microsoft.com/office/officeart/2005/8/layout/cycle5"/>
    <dgm:cxn modelId="{5C00A43C-A79D-4FD1-A75B-A0A7149C1D47}" type="presParOf" srcId="{21C3E62E-E615-401D-95DB-A0A7A635D446}" destId="{F1BAEC29-4146-472B-B4C2-2E965FD570FB}" srcOrd="2" destOrd="0" presId="urn:microsoft.com/office/officeart/2005/8/layout/cycle5"/>
    <dgm:cxn modelId="{2F733F79-E577-482A-8A3C-ABA22576E53C}" type="presParOf" srcId="{21C3E62E-E615-401D-95DB-A0A7A635D446}" destId="{806FDC63-BEDC-46A1-9843-26FA042C39D9}" srcOrd="3" destOrd="0" presId="urn:microsoft.com/office/officeart/2005/8/layout/cycle5"/>
    <dgm:cxn modelId="{8D39D7C2-BFFE-44E4-BF03-40C5170CB4E9}" type="presParOf" srcId="{21C3E62E-E615-401D-95DB-A0A7A635D446}" destId="{9EB97DB1-08F9-41FA-923C-9C12204BAE3B}" srcOrd="4" destOrd="0" presId="urn:microsoft.com/office/officeart/2005/8/layout/cycle5"/>
    <dgm:cxn modelId="{70B8A677-74C1-414A-8A0E-BAFDDB458754}" type="presParOf" srcId="{21C3E62E-E615-401D-95DB-A0A7A635D446}" destId="{CD679A57-9048-42F4-B93C-CE683665CAA5}" srcOrd="5" destOrd="0" presId="urn:microsoft.com/office/officeart/2005/8/layout/cycle5"/>
    <dgm:cxn modelId="{FDCEE8DE-F31F-4530-AF52-E5C1B01B88B4}" type="presParOf" srcId="{21C3E62E-E615-401D-95DB-A0A7A635D446}" destId="{F1D6713E-38AC-43B1-A3EF-6BAE43759B28}" srcOrd="6" destOrd="0" presId="urn:microsoft.com/office/officeart/2005/8/layout/cycle5"/>
    <dgm:cxn modelId="{495A2E82-E516-4C61-AF8A-E313B39A52CE}" type="presParOf" srcId="{21C3E62E-E615-401D-95DB-A0A7A635D446}" destId="{703ED0F1-EF02-4637-9945-6B623B7268FE}" srcOrd="7" destOrd="0" presId="urn:microsoft.com/office/officeart/2005/8/layout/cycle5"/>
    <dgm:cxn modelId="{218FB2B0-5BF3-4757-BD25-D7A0A67B3D9B}" type="presParOf" srcId="{21C3E62E-E615-401D-95DB-A0A7A635D446}" destId="{13C4D046-085D-4AEA-8BC8-50C26E0ED282}" srcOrd="8" destOrd="0" presId="urn:microsoft.com/office/officeart/2005/8/layout/cycle5"/>
    <dgm:cxn modelId="{529A9913-B9E0-4C1F-8AB8-F8D32D5D40C5}" type="presParOf" srcId="{21C3E62E-E615-401D-95DB-A0A7A635D446}" destId="{D18B7CD5-34CF-4B44-8352-355873689A72}" srcOrd="9" destOrd="0" presId="urn:microsoft.com/office/officeart/2005/8/layout/cycle5"/>
    <dgm:cxn modelId="{CF7851E3-0EF9-4BF9-9152-CC0E016BC7C1}" type="presParOf" srcId="{21C3E62E-E615-401D-95DB-A0A7A635D446}" destId="{AD0A2B5F-7D84-4787-BD54-463D148B7B65}" srcOrd="10" destOrd="0" presId="urn:microsoft.com/office/officeart/2005/8/layout/cycle5"/>
    <dgm:cxn modelId="{5240F791-C254-4EF0-9D7C-B1CE612724A6}" type="presParOf" srcId="{21C3E62E-E615-401D-95DB-A0A7A635D446}" destId="{6585C1CF-DE83-4811-A52B-680F8235DF2C}" srcOrd="11" destOrd="0" presId="urn:microsoft.com/office/officeart/2005/8/layout/cycle5"/>
    <dgm:cxn modelId="{B6333BA9-141E-42A2-B5C6-B14BDE8E7C49}" type="presParOf" srcId="{21C3E62E-E615-401D-95DB-A0A7A635D446}" destId="{0A78B849-8C5A-498D-823E-678539275C79}" srcOrd="12" destOrd="0" presId="urn:microsoft.com/office/officeart/2005/8/layout/cycle5"/>
    <dgm:cxn modelId="{9F274635-5EBA-400B-92DF-ED3DFE3342EA}" type="presParOf" srcId="{21C3E62E-E615-401D-95DB-A0A7A635D446}" destId="{CE2288BC-D011-48C1-9824-097D0D89C62A}" srcOrd="13" destOrd="0" presId="urn:microsoft.com/office/officeart/2005/8/layout/cycle5"/>
    <dgm:cxn modelId="{0201847F-AC52-498E-B2F9-C8908B95FEC1}" type="presParOf" srcId="{21C3E62E-E615-401D-95DB-A0A7A635D446}" destId="{9E4A5A5A-E0EF-4D30-89BE-B7EFDB40F8DA}" srcOrd="14"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EDCC8B0-F02B-4BC3-A6C7-CBD9B4DDB7DE}"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GB"/>
        </a:p>
      </dgm:t>
    </dgm:pt>
    <dgm:pt modelId="{A7623D68-B40D-464C-AF32-CBB08A27C8E3}">
      <dgm:prSet phldrT="[Text]"/>
      <dgm:spPr/>
      <dgm:t>
        <a:bodyPr/>
        <a:lstStyle/>
        <a:p>
          <a:r>
            <a:rPr lang="en-GB" altLang="en-US" b="1" dirty="0">
              <a:solidFill>
                <a:schemeClr val="tx1"/>
              </a:solidFill>
              <a:cs typeface="Arial" panose="020B0604020202020204" pitchFamily="34" charset="0"/>
            </a:rPr>
            <a:t>If they CANNOT understand information given to them about the decision to be made</a:t>
          </a:r>
          <a:endParaRPr lang="en-GB" b="1" dirty="0">
            <a:solidFill>
              <a:schemeClr val="tx1"/>
            </a:solidFill>
          </a:endParaRPr>
        </a:p>
      </dgm:t>
    </dgm:pt>
    <dgm:pt modelId="{8F96E45E-A44C-489C-B21A-DE44E6415BF7}" type="parTrans" cxnId="{40559088-1C4D-496A-A0A7-9708E4F43F9F}">
      <dgm:prSet/>
      <dgm:spPr/>
      <dgm:t>
        <a:bodyPr/>
        <a:lstStyle/>
        <a:p>
          <a:endParaRPr lang="en-GB"/>
        </a:p>
      </dgm:t>
    </dgm:pt>
    <dgm:pt modelId="{1665B538-720A-4D52-997F-BC410B078923}" type="sibTrans" cxnId="{40559088-1C4D-496A-A0A7-9708E4F43F9F}">
      <dgm:prSet/>
      <dgm:spPr/>
      <dgm:t>
        <a:bodyPr/>
        <a:lstStyle/>
        <a:p>
          <a:endParaRPr lang="en-GB"/>
        </a:p>
      </dgm:t>
    </dgm:pt>
    <dgm:pt modelId="{40E7256E-720D-4F4D-A4FD-8BED54A4DD4B}">
      <dgm:prSet/>
      <dgm:spPr/>
      <dgm:t>
        <a:bodyPr/>
        <a:lstStyle/>
        <a:p>
          <a:r>
            <a:rPr lang="en-GB" altLang="en-US" b="1" dirty="0">
              <a:solidFill>
                <a:schemeClr val="tx1"/>
              </a:solidFill>
              <a:cs typeface="Arial" panose="020B0604020202020204" pitchFamily="34" charset="0"/>
            </a:rPr>
            <a:t>If they CANNOT retain that information long enough to be able to make the decision</a:t>
          </a:r>
        </a:p>
      </dgm:t>
    </dgm:pt>
    <dgm:pt modelId="{CA521DDC-D4D1-4F20-8219-07D5654A610A}" type="parTrans" cxnId="{D3353DF5-2918-4A60-993D-50DC30BC90C3}">
      <dgm:prSet/>
      <dgm:spPr/>
      <dgm:t>
        <a:bodyPr/>
        <a:lstStyle/>
        <a:p>
          <a:endParaRPr lang="en-GB"/>
        </a:p>
      </dgm:t>
    </dgm:pt>
    <dgm:pt modelId="{4E5BD679-33C8-40A3-8F46-702198B93E10}" type="sibTrans" cxnId="{D3353DF5-2918-4A60-993D-50DC30BC90C3}">
      <dgm:prSet/>
      <dgm:spPr/>
      <dgm:t>
        <a:bodyPr/>
        <a:lstStyle/>
        <a:p>
          <a:endParaRPr lang="en-GB"/>
        </a:p>
      </dgm:t>
    </dgm:pt>
    <dgm:pt modelId="{E2576819-89A3-45C1-9684-B314BA592EA7}">
      <dgm:prSet/>
      <dgm:spPr/>
      <dgm:t>
        <a:bodyPr/>
        <a:lstStyle/>
        <a:p>
          <a:r>
            <a:rPr lang="en-GB" altLang="en-US" b="1" dirty="0">
              <a:solidFill>
                <a:schemeClr val="tx1"/>
              </a:solidFill>
              <a:cs typeface="Arial" panose="020B0604020202020204" pitchFamily="34" charset="0"/>
            </a:rPr>
            <a:t>If they CANNOT use or weigh up that information as part of the decision-making process</a:t>
          </a:r>
        </a:p>
      </dgm:t>
    </dgm:pt>
    <dgm:pt modelId="{C3570BDE-3CD1-49E9-9C0D-EDBC10345F5E}" type="parTrans" cxnId="{7EA9F412-97E6-4F4D-91FE-EE1731C552D7}">
      <dgm:prSet/>
      <dgm:spPr/>
      <dgm:t>
        <a:bodyPr/>
        <a:lstStyle/>
        <a:p>
          <a:endParaRPr lang="en-GB"/>
        </a:p>
      </dgm:t>
    </dgm:pt>
    <dgm:pt modelId="{4FEEB2EA-F7BF-4315-858D-2E2CDF48DA94}" type="sibTrans" cxnId="{7EA9F412-97E6-4F4D-91FE-EE1731C552D7}">
      <dgm:prSet/>
      <dgm:spPr/>
      <dgm:t>
        <a:bodyPr/>
        <a:lstStyle/>
        <a:p>
          <a:endParaRPr lang="en-GB"/>
        </a:p>
      </dgm:t>
    </dgm:pt>
    <dgm:pt modelId="{565A4381-8B46-4178-9EE6-609C9F321270}">
      <dgm:prSet/>
      <dgm:spPr/>
      <dgm:t>
        <a:bodyPr/>
        <a:lstStyle/>
        <a:p>
          <a:r>
            <a:rPr lang="en-GB" altLang="en-US" b="1" dirty="0">
              <a:solidFill>
                <a:schemeClr val="tx1"/>
              </a:solidFill>
              <a:cs typeface="Arial" panose="020B0604020202020204" pitchFamily="34" charset="0"/>
            </a:rPr>
            <a:t>If they CANNOT communicate information</a:t>
          </a:r>
        </a:p>
      </dgm:t>
    </dgm:pt>
    <dgm:pt modelId="{AEF48E51-3DD1-4550-AC2A-C41C05E09EC6}" type="parTrans" cxnId="{F75F9A8E-079B-46FA-BECC-872E44A651C9}">
      <dgm:prSet/>
      <dgm:spPr/>
      <dgm:t>
        <a:bodyPr/>
        <a:lstStyle/>
        <a:p>
          <a:endParaRPr lang="en-GB"/>
        </a:p>
      </dgm:t>
    </dgm:pt>
    <dgm:pt modelId="{7C8B246C-A7EF-45A4-A0DD-E77CEE09BD92}" type="sibTrans" cxnId="{F75F9A8E-079B-46FA-BECC-872E44A651C9}">
      <dgm:prSet/>
      <dgm:spPr/>
      <dgm:t>
        <a:bodyPr/>
        <a:lstStyle/>
        <a:p>
          <a:endParaRPr lang="en-GB"/>
        </a:p>
      </dgm:t>
    </dgm:pt>
    <dgm:pt modelId="{B7B685CC-ECAD-42A4-83A0-0B6A9CC0EA1B}" type="pres">
      <dgm:prSet presAssocID="{EEDCC8B0-F02B-4BC3-A6C7-CBD9B4DDB7DE}" presName="diagram" presStyleCnt="0">
        <dgm:presLayoutVars>
          <dgm:dir/>
          <dgm:resizeHandles val="exact"/>
        </dgm:presLayoutVars>
      </dgm:prSet>
      <dgm:spPr/>
    </dgm:pt>
    <dgm:pt modelId="{A944D458-34B3-4B62-A7D9-5BF842B32319}" type="pres">
      <dgm:prSet presAssocID="{A7623D68-B40D-464C-AF32-CBB08A27C8E3}" presName="node" presStyleLbl="node1" presStyleIdx="0" presStyleCnt="4">
        <dgm:presLayoutVars>
          <dgm:bulletEnabled val="1"/>
        </dgm:presLayoutVars>
      </dgm:prSet>
      <dgm:spPr/>
    </dgm:pt>
    <dgm:pt modelId="{0A3AE6CE-37FA-44B0-BDE0-1219687418C3}" type="pres">
      <dgm:prSet presAssocID="{1665B538-720A-4D52-997F-BC410B078923}" presName="sibTrans" presStyleCnt="0"/>
      <dgm:spPr/>
    </dgm:pt>
    <dgm:pt modelId="{ECF4253F-CCFA-4C32-8326-224A43AC17AE}" type="pres">
      <dgm:prSet presAssocID="{40E7256E-720D-4F4D-A4FD-8BED54A4DD4B}" presName="node" presStyleLbl="node1" presStyleIdx="1" presStyleCnt="4">
        <dgm:presLayoutVars>
          <dgm:bulletEnabled val="1"/>
        </dgm:presLayoutVars>
      </dgm:prSet>
      <dgm:spPr/>
    </dgm:pt>
    <dgm:pt modelId="{2CA3CE41-66B7-408B-93EF-50A720F0C16A}" type="pres">
      <dgm:prSet presAssocID="{4E5BD679-33C8-40A3-8F46-702198B93E10}" presName="sibTrans" presStyleCnt="0"/>
      <dgm:spPr/>
    </dgm:pt>
    <dgm:pt modelId="{29120235-E29E-43CA-9997-8D9E101E206C}" type="pres">
      <dgm:prSet presAssocID="{E2576819-89A3-45C1-9684-B314BA592EA7}" presName="node" presStyleLbl="node1" presStyleIdx="2" presStyleCnt="4" custLinFactX="-100000" custLinFactY="7130" custLinFactNeighborX="-121635" custLinFactNeighborY="100000">
        <dgm:presLayoutVars>
          <dgm:bulletEnabled val="1"/>
        </dgm:presLayoutVars>
      </dgm:prSet>
      <dgm:spPr/>
    </dgm:pt>
    <dgm:pt modelId="{A7701BA9-CE31-473D-80AE-712EA59239CC}" type="pres">
      <dgm:prSet presAssocID="{4FEEB2EA-F7BF-4315-858D-2E2CDF48DA94}" presName="sibTrans" presStyleCnt="0"/>
      <dgm:spPr/>
    </dgm:pt>
    <dgm:pt modelId="{D0C28732-917F-433C-AF45-36ACFF4B0CAF}" type="pres">
      <dgm:prSet presAssocID="{565A4381-8B46-4178-9EE6-609C9F321270}" presName="node" presStyleLbl="node1" presStyleIdx="3" presStyleCnt="4" custLinFactNeighborX="417" custLinFactNeighborY="-11826">
        <dgm:presLayoutVars>
          <dgm:bulletEnabled val="1"/>
        </dgm:presLayoutVars>
      </dgm:prSet>
      <dgm:spPr/>
    </dgm:pt>
  </dgm:ptLst>
  <dgm:cxnLst>
    <dgm:cxn modelId="{7EA9F412-97E6-4F4D-91FE-EE1731C552D7}" srcId="{EEDCC8B0-F02B-4BC3-A6C7-CBD9B4DDB7DE}" destId="{E2576819-89A3-45C1-9684-B314BA592EA7}" srcOrd="2" destOrd="0" parTransId="{C3570BDE-3CD1-49E9-9C0D-EDBC10345F5E}" sibTransId="{4FEEB2EA-F7BF-4315-858D-2E2CDF48DA94}"/>
    <dgm:cxn modelId="{20D30914-6789-417B-8C4D-441ED9110A86}" type="presOf" srcId="{40E7256E-720D-4F4D-A4FD-8BED54A4DD4B}" destId="{ECF4253F-CCFA-4C32-8326-224A43AC17AE}" srcOrd="0" destOrd="0" presId="urn:microsoft.com/office/officeart/2005/8/layout/default"/>
    <dgm:cxn modelId="{A378FF1F-AA81-41AD-8E55-8015DEAE844A}" type="presOf" srcId="{A7623D68-B40D-464C-AF32-CBB08A27C8E3}" destId="{A944D458-34B3-4B62-A7D9-5BF842B32319}" srcOrd="0" destOrd="0" presId="urn:microsoft.com/office/officeart/2005/8/layout/default"/>
    <dgm:cxn modelId="{61108023-25AC-4B32-9716-86018310E703}" type="presOf" srcId="{E2576819-89A3-45C1-9684-B314BA592EA7}" destId="{29120235-E29E-43CA-9997-8D9E101E206C}" srcOrd="0" destOrd="0" presId="urn:microsoft.com/office/officeart/2005/8/layout/default"/>
    <dgm:cxn modelId="{62B7717E-0047-4E58-A9CD-E43E8C40430D}" type="presOf" srcId="{565A4381-8B46-4178-9EE6-609C9F321270}" destId="{D0C28732-917F-433C-AF45-36ACFF4B0CAF}" srcOrd="0" destOrd="0" presId="urn:microsoft.com/office/officeart/2005/8/layout/default"/>
    <dgm:cxn modelId="{40559088-1C4D-496A-A0A7-9708E4F43F9F}" srcId="{EEDCC8B0-F02B-4BC3-A6C7-CBD9B4DDB7DE}" destId="{A7623D68-B40D-464C-AF32-CBB08A27C8E3}" srcOrd="0" destOrd="0" parTransId="{8F96E45E-A44C-489C-B21A-DE44E6415BF7}" sibTransId="{1665B538-720A-4D52-997F-BC410B078923}"/>
    <dgm:cxn modelId="{F75F9A8E-079B-46FA-BECC-872E44A651C9}" srcId="{EEDCC8B0-F02B-4BC3-A6C7-CBD9B4DDB7DE}" destId="{565A4381-8B46-4178-9EE6-609C9F321270}" srcOrd="3" destOrd="0" parTransId="{AEF48E51-3DD1-4550-AC2A-C41C05E09EC6}" sibTransId="{7C8B246C-A7EF-45A4-A0DD-E77CEE09BD92}"/>
    <dgm:cxn modelId="{BB13B0F0-1E21-49EF-9042-D4C2EF765D30}" type="presOf" srcId="{EEDCC8B0-F02B-4BC3-A6C7-CBD9B4DDB7DE}" destId="{B7B685CC-ECAD-42A4-83A0-0B6A9CC0EA1B}" srcOrd="0" destOrd="0" presId="urn:microsoft.com/office/officeart/2005/8/layout/default"/>
    <dgm:cxn modelId="{D3353DF5-2918-4A60-993D-50DC30BC90C3}" srcId="{EEDCC8B0-F02B-4BC3-A6C7-CBD9B4DDB7DE}" destId="{40E7256E-720D-4F4D-A4FD-8BED54A4DD4B}" srcOrd="1" destOrd="0" parTransId="{CA521DDC-D4D1-4F20-8219-07D5654A610A}" sibTransId="{4E5BD679-33C8-40A3-8F46-702198B93E10}"/>
    <dgm:cxn modelId="{5DCD6BF7-D4CF-471E-8617-094C0EDD753D}" type="presParOf" srcId="{B7B685CC-ECAD-42A4-83A0-0B6A9CC0EA1B}" destId="{A944D458-34B3-4B62-A7D9-5BF842B32319}" srcOrd="0" destOrd="0" presId="urn:microsoft.com/office/officeart/2005/8/layout/default"/>
    <dgm:cxn modelId="{C3BD6BC2-9F2D-4C62-9CCC-888B348148EC}" type="presParOf" srcId="{B7B685CC-ECAD-42A4-83A0-0B6A9CC0EA1B}" destId="{0A3AE6CE-37FA-44B0-BDE0-1219687418C3}" srcOrd="1" destOrd="0" presId="urn:microsoft.com/office/officeart/2005/8/layout/default"/>
    <dgm:cxn modelId="{D32814CE-5964-414C-9EAE-AD057B395EF3}" type="presParOf" srcId="{B7B685CC-ECAD-42A4-83A0-0B6A9CC0EA1B}" destId="{ECF4253F-CCFA-4C32-8326-224A43AC17AE}" srcOrd="2" destOrd="0" presId="urn:microsoft.com/office/officeart/2005/8/layout/default"/>
    <dgm:cxn modelId="{BDE0A08F-0B51-44D6-A092-D5C571F0337D}" type="presParOf" srcId="{B7B685CC-ECAD-42A4-83A0-0B6A9CC0EA1B}" destId="{2CA3CE41-66B7-408B-93EF-50A720F0C16A}" srcOrd="3" destOrd="0" presId="urn:microsoft.com/office/officeart/2005/8/layout/default"/>
    <dgm:cxn modelId="{C3690C04-51D1-44B3-85BA-FA66469E83ED}" type="presParOf" srcId="{B7B685CC-ECAD-42A4-83A0-0B6A9CC0EA1B}" destId="{29120235-E29E-43CA-9997-8D9E101E206C}" srcOrd="4" destOrd="0" presId="urn:microsoft.com/office/officeart/2005/8/layout/default"/>
    <dgm:cxn modelId="{E2E280F9-9D6A-48D1-8E90-A48371758102}" type="presParOf" srcId="{B7B685CC-ECAD-42A4-83A0-0B6A9CC0EA1B}" destId="{A7701BA9-CE31-473D-80AE-712EA59239CC}" srcOrd="5" destOrd="0" presId="urn:microsoft.com/office/officeart/2005/8/layout/default"/>
    <dgm:cxn modelId="{64C41797-626B-4CB9-BD27-42571C1877AB}" type="presParOf" srcId="{B7B685CC-ECAD-42A4-83A0-0B6A9CC0EA1B}" destId="{D0C28732-917F-433C-AF45-36ACFF4B0CAF}"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D00265-F3CC-4B59-85E9-B618D8B1BD73}">
      <dsp:nvSpPr>
        <dsp:cNvPr id="0" name=""/>
        <dsp:cNvSpPr/>
      </dsp:nvSpPr>
      <dsp:spPr>
        <a:xfrm>
          <a:off x="967836" y="602"/>
          <a:ext cx="1848184" cy="1108910"/>
        </a:xfrm>
        <a:prstGeom prst="roundRect">
          <a:avLst>
            <a:gd name="adj" fmla="val 10000"/>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ClrTx/>
            <a:buSzTx/>
            <a:buNone/>
          </a:pPr>
          <a:r>
            <a:rPr kumimoji="0" lang="en-GB" altLang="en-US"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Victims, Witnesses and suspects</a:t>
          </a:r>
          <a:endParaRPr lang="en-GB" sz="1600" kern="1200" dirty="0">
            <a:solidFill>
              <a:schemeClr val="tx1"/>
            </a:solidFill>
          </a:endParaRPr>
        </a:p>
      </dsp:txBody>
      <dsp:txXfrm>
        <a:off x="1000315" y="33081"/>
        <a:ext cx="1783226" cy="1043952"/>
      </dsp:txXfrm>
    </dsp:sp>
    <dsp:sp modelId="{1934487A-23BB-4CBE-A8D7-C5A19A5381BD}">
      <dsp:nvSpPr>
        <dsp:cNvPr id="0" name=""/>
        <dsp:cNvSpPr/>
      </dsp:nvSpPr>
      <dsp:spPr>
        <a:xfrm>
          <a:off x="2978661" y="325883"/>
          <a:ext cx="391815" cy="458349"/>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2978661" y="417553"/>
        <a:ext cx="274271" cy="275009"/>
      </dsp:txXfrm>
    </dsp:sp>
    <dsp:sp modelId="{8E115512-5A08-452C-B29E-2293C4D3D4AE}">
      <dsp:nvSpPr>
        <dsp:cNvPr id="0" name=""/>
        <dsp:cNvSpPr/>
      </dsp:nvSpPr>
      <dsp:spPr>
        <a:xfrm>
          <a:off x="3555294" y="602"/>
          <a:ext cx="1848184" cy="1108910"/>
        </a:xfrm>
        <a:prstGeom prst="roundRect">
          <a:avLst>
            <a:gd name="adj" fmla="val 10000"/>
          </a:avLst>
        </a:prstGeom>
        <a:solidFill>
          <a:schemeClr val="accent2">
            <a:alpha val="90000"/>
            <a:hueOff val="0"/>
            <a:satOff val="0"/>
            <a:lumOff val="0"/>
            <a:alphaOff val="-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altLang="en-US"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Those receiving care in the community</a:t>
          </a:r>
        </a:p>
      </dsp:txBody>
      <dsp:txXfrm>
        <a:off x="3587773" y="33081"/>
        <a:ext cx="1783226" cy="1043952"/>
      </dsp:txXfrm>
    </dsp:sp>
    <dsp:sp modelId="{03D742AA-D44C-4EE5-808A-1932B868E3DB}">
      <dsp:nvSpPr>
        <dsp:cNvPr id="0" name=""/>
        <dsp:cNvSpPr/>
      </dsp:nvSpPr>
      <dsp:spPr>
        <a:xfrm>
          <a:off x="5566119" y="325883"/>
          <a:ext cx="391815" cy="458349"/>
        </a:xfrm>
        <a:prstGeom prst="rightArrow">
          <a:avLst>
            <a:gd name="adj1" fmla="val 60000"/>
            <a:gd name="adj2" fmla="val 50000"/>
          </a:avLst>
        </a:prstGeom>
        <a:solidFill>
          <a:schemeClr val="accent2">
            <a:shade val="90000"/>
            <a:hueOff val="6547"/>
            <a:satOff val="-108"/>
            <a:lumOff val="320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5566119" y="417553"/>
        <a:ext cx="274271" cy="275009"/>
      </dsp:txXfrm>
    </dsp:sp>
    <dsp:sp modelId="{B87F8776-76BB-4E81-8B3F-6FA7343B18EA}">
      <dsp:nvSpPr>
        <dsp:cNvPr id="0" name=""/>
        <dsp:cNvSpPr/>
      </dsp:nvSpPr>
      <dsp:spPr>
        <a:xfrm>
          <a:off x="6142753" y="602"/>
          <a:ext cx="1848184" cy="1108910"/>
        </a:xfrm>
        <a:prstGeom prst="roundRect">
          <a:avLst>
            <a:gd name="adj" fmla="val 10000"/>
          </a:avLst>
        </a:prstGeom>
        <a:solidFill>
          <a:schemeClr val="accent2">
            <a:alpha val="90000"/>
            <a:hueOff val="0"/>
            <a:satOff val="0"/>
            <a:lumOff val="0"/>
            <a:alphaOff val="-1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altLang="en-US"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Patients missing or AWOL from Mental Health Unit</a:t>
          </a:r>
        </a:p>
      </dsp:txBody>
      <dsp:txXfrm>
        <a:off x="6175232" y="33081"/>
        <a:ext cx="1783226" cy="1043952"/>
      </dsp:txXfrm>
    </dsp:sp>
    <dsp:sp modelId="{B3ABFFAB-7DDD-42E2-A5E6-2F99E3CD82E3}">
      <dsp:nvSpPr>
        <dsp:cNvPr id="0" name=""/>
        <dsp:cNvSpPr/>
      </dsp:nvSpPr>
      <dsp:spPr>
        <a:xfrm rot="5400000">
          <a:off x="6870937" y="1238886"/>
          <a:ext cx="391815" cy="458349"/>
        </a:xfrm>
        <a:prstGeom prst="rightArrow">
          <a:avLst>
            <a:gd name="adj1" fmla="val 60000"/>
            <a:gd name="adj2" fmla="val 50000"/>
          </a:avLst>
        </a:prstGeom>
        <a:solidFill>
          <a:schemeClr val="accent2">
            <a:shade val="90000"/>
            <a:hueOff val="13095"/>
            <a:satOff val="-216"/>
            <a:lumOff val="641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5400000">
        <a:off x="6929340" y="1272153"/>
        <a:ext cx="275009" cy="274271"/>
      </dsp:txXfrm>
    </dsp:sp>
    <dsp:sp modelId="{E21614A6-A391-4AB1-9B42-11FF02B99D35}">
      <dsp:nvSpPr>
        <dsp:cNvPr id="0" name=""/>
        <dsp:cNvSpPr/>
      </dsp:nvSpPr>
      <dsp:spPr>
        <a:xfrm>
          <a:off x="6142753" y="1848787"/>
          <a:ext cx="1848184" cy="1108910"/>
        </a:xfrm>
        <a:prstGeom prst="roundRect">
          <a:avLst>
            <a:gd name="adj" fmla="val 10000"/>
          </a:avLst>
        </a:prstGeom>
        <a:solidFill>
          <a:schemeClr val="accent2">
            <a:alpha val="90000"/>
            <a:hueOff val="0"/>
            <a:satOff val="0"/>
            <a:lumOff val="0"/>
            <a:alphaOff val="-1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altLang="en-US"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Those found in a public place/suffering mental illness S136</a:t>
          </a:r>
        </a:p>
      </dsp:txBody>
      <dsp:txXfrm>
        <a:off x="6175232" y="1881266"/>
        <a:ext cx="1783226" cy="1043952"/>
      </dsp:txXfrm>
    </dsp:sp>
    <dsp:sp modelId="{6E7DC0C6-DBE5-40D4-8EF4-4285D66F2223}">
      <dsp:nvSpPr>
        <dsp:cNvPr id="0" name=""/>
        <dsp:cNvSpPr/>
      </dsp:nvSpPr>
      <dsp:spPr>
        <a:xfrm rot="10800000">
          <a:off x="5588297" y="2174067"/>
          <a:ext cx="391815" cy="458349"/>
        </a:xfrm>
        <a:prstGeom prst="rightArrow">
          <a:avLst>
            <a:gd name="adj1" fmla="val 60000"/>
            <a:gd name="adj2" fmla="val 50000"/>
          </a:avLst>
        </a:prstGeom>
        <a:solidFill>
          <a:schemeClr val="accent2">
            <a:shade val="90000"/>
            <a:hueOff val="19642"/>
            <a:satOff val="-324"/>
            <a:lumOff val="962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5705841" y="2265737"/>
        <a:ext cx="274271" cy="275009"/>
      </dsp:txXfrm>
    </dsp:sp>
    <dsp:sp modelId="{B4A8459F-B9A1-4DAB-AA41-63A5A0900B6A}">
      <dsp:nvSpPr>
        <dsp:cNvPr id="0" name=""/>
        <dsp:cNvSpPr/>
      </dsp:nvSpPr>
      <dsp:spPr>
        <a:xfrm>
          <a:off x="3555294" y="1848787"/>
          <a:ext cx="1848184" cy="1108910"/>
        </a:xfrm>
        <a:prstGeom prst="roundRect">
          <a:avLst>
            <a:gd name="adj" fmla="val 10000"/>
          </a:avLst>
        </a:prstGeom>
        <a:solidFill>
          <a:schemeClr val="accent2">
            <a:alpha val="90000"/>
            <a:hueOff val="0"/>
            <a:satOff val="0"/>
            <a:lumOff val="0"/>
            <a:alphaOff val="-2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altLang="en-US"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Those in private premises/suffering mental disorder S135</a:t>
          </a:r>
        </a:p>
      </dsp:txBody>
      <dsp:txXfrm>
        <a:off x="3587773" y="1881266"/>
        <a:ext cx="1783226" cy="1043952"/>
      </dsp:txXfrm>
    </dsp:sp>
    <dsp:sp modelId="{F522AE71-2DEE-4DA7-AA82-76507C038439}">
      <dsp:nvSpPr>
        <dsp:cNvPr id="0" name=""/>
        <dsp:cNvSpPr/>
      </dsp:nvSpPr>
      <dsp:spPr>
        <a:xfrm rot="10800000">
          <a:off x="3000839" y="2174067"/>
          <a:ext cx="391815" cy="458349"/>
        </a:xfrm>
        <a:prstGeom prst="rightArrow">
          <a:avLst>
            <a:gd name="adj1" fmla="val 60000"/>
            <a:gd name="adj2" fmla="val 50000"/>
          </a:avLst>
        </a:prstGeom>
        <a:solidFill>
          <a:schemeClr val="accent2">
            <a:shade val="90000"/>
            <a:hueOff val="26189"/>
            <a:satOff val="-432"/>
            <a:lumOff val="1283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3118383" y="2265737"/>
        <a:ext cx="274271" cy="275009"/>
      </dsp:txXfrm>
    </dsp:sp>
    <dsp:sp modelId="{6400EAF3-2EE2-4B04-8976-7C90912A99B4}">
      <dsp:nvSpPr>
        <dsp:cNvPr id="0" name=""/>
        <dsp:cNvSpPr/>
      </dsp:nvSpPr>
      <dsp:spPr>
        <a:xfrm>
          <a:off x="967836" y="1848787"/>
          <a:ext cx="1848184" cy="1108910"/>
        </a:xfrm>
        <a:prstGeom prst="roundRect">
          <a:avLst>
            <a:gd name="adj" fmla="val 10000"/>
          </a:avLst>
        </a:prstGeom>
        <a:solidFill>
          <a:schemeClr val="accent2">
            <a:alpha val="90000"/>
            <a:hueOff val="0"/>
            <a:satOff val="0"/>
            <a:lumOff val="0"/>
            <a:alphaOff val="-2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latin typeface="Calibri"/>
              <a:cs typeface="Arial" panose="020B0604020202020204" pitchFamily="34" charset="0"/>
            </a:rPr>
            <a:t>Offenders suffering with mental illness</a:t>
          </a:r>
          <a:endParaRPr kumimoji="0" lang="en-GB" altLang="en-US"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endParaRPr>
        </a:p>
      </dsp:txBody>
      <dsp:txXfrm>
        <a:off x="1000315" y="1881266"/>
        <a:ext cx="1783226" cy="1043952"/>
      </dsp:txXfrm>
    </dsp:sp>
    <dsp:sp modelId="{FE8FC768-FC47-49E8-8597-1E0A20890D93}">
      <dsp:nvSpPr>
        <dsp:cNvPr id="0" name=""/>
        <dsp:cNvSpPr/>
      </dsp:nvSpPr>
      <dsp:spPr>
        <a:xfrm rot="5400000">
          <a:off x="1696021" y="3087070"/>
          <a:ext cx="391815" cy="458349"/>
        </a:xfrm>
        <a:prstGeom prst="rightArrow">
          <a:avLst>
            <a:gd name="adj1" fmla="val 60000"/>
            <a:gd name="adj2" fmla="val 50000"/>
          </a:avLst>
        </a:prstGeom>
        <a:solidFill>
          <a:schemeClr val="accent2">
            <a:shade val="90000"/>
            <a:hueOff val="32737"/>
            <a:satOff val="-540"/>
            <a:lumOff val="1603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5400000">
        <a:off x="1754424" y="3120337"/>
        <a:ext cx="275009" cy="274271"/>
      </dsp:txXfrm>
    </dsp:sp>
    <dsp:sp modelId="{E34BBA8F-5B5C-4C7F-8F12-45495E5C32F3}">
      <dsp:nvSpPr>
        <dsp:cNvPr id="0" name=""/>
        <dsp:cNvSpPr/>
      </dsp:nvSpPr>
      <dsp:spPr>
        <a:xfrm>
          <a:off x="967836" y="3696971"/>
          <a:ext cx="1848184" cy="1108910"/>
        </a:xfrm>
        <a:prstGeom prst="roundRect">
          <a:avLst>
            <a:gd name="adj" fmla="val 10000"/>
          </a:avLst>
        </a:prstGeom>
        <a:solidFill>
          <a:schemeClr val="accent2">
            <a:alpha val="90000"/>
            <a:hueOff val="0"/>
            <a:satOff val="0"/>
            <a:lumOff val="0"/>
            <a:alphaOff val="-3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altLang="en-US" sz="1600" b="1" i="0" u="none" strike="noStrike" kern="1200" cap="none" spc="0" normalizeH="0" baseline="0" noProof="0">
              <a:ln/>
              <a:solidFill>
                <a:schemeClr val="tx1"/>
              </a:solidFill>
              <a:effectLst/>
              <a:uLnTx/>
              <a:uFillTx/>
              <a:latin typeface="Calibri"/>
              <a:ea typeface="ＭＳ Ｐゴシック" panose="020B0600070205080204" pitchFamily="34" charset="-128"/>
              <a:cs typeface="Arial" panose="020B0604020202020204" pitchFamily="34" charset="0"/>
            </a:rPr>
            <a:t>Attempt Suicide</a:t>
          </a:r>
          <a:endParaRPr kumimoji="0" lang="en-GB" altLang="en-US"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endParaRPr>
        </a:p>
      </dsp:txBody>
      <dsp:txXfrm>
        <a:off x="1000315" y="3729450"/>
        <a:ext cx="1783226" cy="1043952"/>
      </dsp:txXfrm>
    </dsp:sp>
    <dsp:sp modelId="{C0C74CA6-39EA-43D7-8ECB-D73E336F5902}">
      <dsp:nvSpPr>
        <dsp:cNvPr id="0" name=""/>
        <dsp:cNvSpPr/>
      </dsp:nvSpPr>
      <dsp:spPr>
        <a:xfrm>
          <a:off x="2978661" y="4022252"/>
          <a:ext cx="391815" cy="458349"/>
        </a:xfrm>
        <a:prstGeom prst="rightArrow">
          <a:avLst>
            <a:gd name="adj1" fmla="val 60000"/>
            <a:gd name="adj2" fmla="val 50000"/>
          </a:avLst>
        </a:prstGeom>
        <a:solidFill>
          <a:schemeClr val="accent2">
            <a:shade val="90000"/>
            <a:hueOff val="39284"/>
            <a:satOff val="-648"/>
            <a:lumOff val="1924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2978661" y="4113922"/>
        <a:ext cx="274271" cy="275009"/>
      </dsp:txXfrm>
    </dsp:sp>
    <dsp:sp modelId="{D40BDA6C-22A0-43E0-AB7A-70DD677147F4}">
      <dsp:nvSpPr>
        <dsp:cNvPr id="0" name=""/>
        <dsp:cNvSpPr/>
      </dsp:nvSpPr>
      <dsp:spPr>
        <a:xfrm>
          <a:off x="3555294" y="3696971"/>
          <a:ext cx="1848184" cy="1108910"/>
        </a:xfrm>
        <a:prstGeom prst="roundRect">
          <a:avLst>
            <a:gd name="adj" fmla="val 10000"/>
          </a:avLst>
        </a:prstGeom>
        <a:solidFill>
          <a:schemeClr val="accent2">
            <a:alpha val="90000"/>
            <a:hueOff val="0"/>
            <a:satOff val="0"/>
            <a:lumOff val="0"/>
            <a:alphaOff val="-3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altLang="en-US"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Persons walking in front of vehicles</a:t>
          </a:r>
        </a:p>
      </dsp:txBody>
      <dsp:txXfrm>
        <a:off x="3587773" y="3729450"/>
        <a:ext cx="1783226" cy="1043952"/>
      </dsp:txXfrm>
    </dsp:sp>
    <dsp:sp modelId="{DD4CE2BC-56ED-49A7-8A46-8DDE8206AC5C}">
      <dsp:nvSpPr>
        <dsp:cNvPr id="0" name=""/>
        <dsp:cNvSpPr/>
      </dsp:nvSpPr>
      <dsp:spPr>
        <a:xfrm>
          <a:off x="5566119" y="4022252"/>
          <a:ext cx="391815" cy="458349"/>
        </a:xfrm>
        <a:prstGeom prst="rightArrow">
          <a:avLst>
            <a:gd name="adj1" fmla="val 60000"/>
            <a:gd name="adj2" fmla="val 50000"/>
          </a:avLst>
        </a:prstGeom>
        <a:solidFill>
          <a:schemeClr val="accent2">
            <a:shade val="90000"/>
            <a:hueOff val="45831"/>
            <a:satOff val="-756"/>
            <a:lumOff val="2245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5566119" y="4113922"/>
        <a:ext cx="274271" cy="275009"/>
      </dsp:txXfrm>
    </dsp:sp>
    <dsp:sp modelId="{B96CB34A-5D60-4240-919C-7D32BD006121}">
      <dsp:nvSpPr>
        <dsp:cNvPr id="0" name=""/>
        <dsp:cNvSpPr/>
      </dsp:nvSpPr>
      <dsp:spPr>
        <a:xfrm>
          <a:off x="6142753" y="3696971"/>
          <a:ext cx="1848184" cy="1108910"/>
        </a:xfrm>
        <a:prstGeom prst="roundRect">
          <a:avLst>
            <a:gd name="adj" fmla="val 10000"/>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altLang="en-US"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Threatening behaviour in street or disputes</a:t>
          </a:r>
        </a:p>
      </dsp:txBody>
      <dsp:txXfrm>
        <a:off x="6175232" y="3729450"/>
        <a:ext cx="1783226" cy="10439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9DDB00-298B-4406-9661-F7ECB02110B6}">
      <dsp:nvSpPr>
        <dsp:cNvPr id="0" name=""/>
        <dsp:cNvSpPr/>
      </dsp:nvSpPr>
      <dsp:spPr>
        <a:xfrm>
          <a:off x="3328" y="276226"/>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ClrTx/>
            <a:buSzTx/>
            <a:buFont typeface="Arial" panose="020B0604020202020204" pitchFamily="34" charset="0"/>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itchFamily="34" charset="0"/>
            </a:rPr>
            <a:t>Losing touch with reality</a:t>
          </a:r>
          <a:endParaRPr lang="en-GB" sz="1600" b="1" kern="1200" dirty="0">
            <a:solidFill>
              <a:schemeClr val="tx1"/>
            </a:solidFill>
          </a:endParaRPr>
        </a:p>
      </dsp:txBody>
      <dsp:txXfrm>
        <a:off x="3328" y="276226"/>
        <a:ext cx="1802301" cy="1081380"/>
      </dsp:txXfrm>
    </dsp:sp>
    <dsp:sp modelId="{1EB44C6A-DE01-47A4-8AC3-8EE1211FCA4F}">
      <dsp:nvSpPr>
        <dsp:cNvPr id="0" name=""/>
        <dsp:cNvSpPr/>
      </dsp:nvSpPr>
      <dsp:spPr>
        <a:xfrm>
          <a:off x="1985860" y="276226"/>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itchFamily="34" charset="0"/>
            </a:rPr>
            <a:t>Feelings of anxiety and helplessness </a:t>
          </a:r>
        </a:p>
      </dsp:txBody>
      <dsp:txXfrm>
        <a:off x="1985860" y="276226"/>
        <a:ext cx="1802301" cy="1081380"/>
      </dsp:txXfrm>
    </dsp:sp>
    <dsp:sp modelId="{5521FED8-A0D8-448D-8C6B-D3BEF0E8A032}">
      <dsp:nvSpPr>
        <dsp:cNvPr id="0" name=""/>
        <dsp:cNvSpPr/>
      </dsp:nvSpPr>
      <dsp:spPr>
        <a:xfrm>
          <a:off x="3968392" y="276226"/>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itchFamily="34" charset="0"/>
            </a:rPr>
            <a:t>Unable to form close relationships with others</a:t>
          </a:r>
        </a:p>
      </dsp:txBody>
      <dsp:txXfrm>
        <a:off x="3968392" y="276226"/>
        <a:ext cx="1802301" cy="1081380"/>
      </dsp:txXfrm>
    </dsp:sp>
    <dsp:sp modelId="{98BE6E10-8A4F-4133-942A-B4048ED5AE92}">
      <dsp:nvSpPr>
        <dsp:cNvPr id="0" name=""/>
        <dsp:cNvSpPr/>
      </dsp:nvSpPr>
      <dsp:spPr>
        <a:xfrm>
          <a:off x="5950923" y="276226"/>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a:ln/>
              <a:solidFill>
                <a:schemeClr val="tx1"/>
              </a:solidFill>
              <a:effectLst/>
              <a:uLnTx/>
              <a:uFillTx/>
              <a:latin typeface="Calibri"/>
              <a:ea typeface="ＭＳ Ｐゴシック" panose="020B0600070205080204" pitchFamily="34" charset="-128"/>
              <a:cs typeface="Arial" pitchFamily="34" charset="0"/>
            </a:rPr>
            <a:t>Difficulty in communicating feelings </a:t>
          </a:r>
          <a:endPar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itchFamily="34" charset="0"/>
          </a:endParaRPr>
        </a:p>
      </dsp:txBody>
      <dsp:txXfrm>
        <a:off x="5950923" y="276226"/>
        <a:ext cx="1802301" cy="1081380"/>
      </dsp:txXfrm>
    </dsp:sp>
    <dsp:sp modelId="{B9DAE117-2E12-4F02-BA63-FD65BE9F6611}">
      <dsp:nvSpPr>
        <dsp:cNvPr id="0" name=""/>
        <dsp:cNvSpPr/>
      </dsp:nvSpPr>
      <dsp:spPr>
        <a:xfrm>
          <a:off x="7933455" y="276226"/>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kumimoji="0" lang="en-GB" sz="14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itchFamily="34" charset="0"/>
            </a:rPr>
            <a:t>Unable to cope with everyday activities- work, looking after children, attending to personal care </a:t>
          </a:r>
        </a:p>
      </dsp:txBody>
      <dsp:txXfrm>
        <a:off x="7933455" y="276226"/>
        <a:ext cx="1802301" cy="1081380"/>
      </dsp:txXfrm>
    </dsp:sp>
    <dsp:sp modelId="{FA249E3E-E01C-4E4C-9079-F5683A3DF70C}">
      <dsp:nvSpPr>
        <dsp:cNvPr id="0" name=""/>
        <dsp:cNvSpPr/>
      </dsp:nvSpPr>
      <dsp:spPr>
        <a:xfrm>
          <a:off x="3328" y="1537837"/>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ClrTx/>
            <a:buSzTx/>
            <a:buFont typeface="Arial" panose="020B0604020202020204" pitchFamily="34" charset="0"/>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rPr>
            <a:t>Distracted</a:t>
          </a:r>
          <a:endParaRPr lang="en-GB" sz="1600" b="1" kern="1200" dirty="0">
            <a:solidFill>
              <a:schemeClr val="tx1"/>
            </a:solidFill>
          </a:endParaRPr>
        </a:p>
      </dsp:txBody>
      <dsp:txXfrm>
        <a:off x="3328" y="1537837"/>
        <a:ext cx="1802301" cy="1081380"/>
      </dsp:txXfrm>
    </dsp:sp>
    <dsp:sp modelId="{B17CD9F9-68E3-436D-A4D2-0FA88EAB29BB}">
      <dsp:nvSpPr>
        <dsp:cNvPr id="0" name=""/>
        <dsp:cNvSpPr/>
      </dsp:nvSpPr>
      <dsp:spPr>
        <a:xfrm>
          <a:off x="1985860" y="1537837"/>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rPr>
            <a:t>Visibly angry</a:t>
          </a:r>
        </a:p>
      </dsp:txBody>
      <dsp:txXfrm>
        <a:off x="1985860" y="1537837"/>
        <a:ext cx="1802301" cy="1081380"/>
      </dsp:txXfrm>
    </dsp:sp>
    <dsp:sp modelId="{49CC9A90-BBB3-4985-9856-E8D954BBE521}">
      <dsp:nvSpPr>
        <dsp:cNvPr id="0" name=""/>
        <dsp:cNvSpPr/>
      </dsp:nvSpPr>
      <dsp:spPr>
        <a:xfrm>
          <a:off x="3968392" y="1537837"/>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rPr>
            <a:t>Talking to thin air</a:t>
          </a:r>
        </a:p>
      </dsp:txBody>
      <dsp:txXfrm>
        <a:off x="3968392" y="1537837"/>
        <a:ext cx="1802301" cy="1081380"/>
      </dsp:txXfrm>
    </dsp:sp>
    <dsp:sp modelId="{4E369233-8B0A-49DE-A0AF-C1FD4F34D478}">
      <dsp:nvSpPr>
        <dsp:cNvPr id="0" name=""/>
        <dsp:cNvSpPr/>
      </dsp:nvSpPr>
      <dsp:spPr>
        <a:xfrm>
          <a:off x="5950923" y="1537837"/>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rPr>
            <a:t>Self harm</a:t>
          </a:r>
        </a:p>
      </dsp:txBody>
      <dsp:txXfrm>
        <a:off x="5950923" y="1537837"/>
        <a:ext cx="1802301" cy="1081380"/>
      </dsp:txXfrm>
    </dsp:sp>
    <dsp:sp modelId="{4142DE11-8CF1-4BEE-A58A-D96A2DB0B55D}">
      <dsp:nvSpPr>
        <dsp:cNvPr id="0" name=""/>
        <dsp:cNvSpPr/>
      </dsp:nvSpPr>
      <dsp:spPr>
        <a:xfrm>
          <a:off x="7933455" y="1537837"/>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rPr>
            <a:t>High energy</a:t>
          </a:r>
        </a:p>
      </dsp:txBody>
      <dsp:txXfrm>
        <a:off x="7933455" y="1537837"/>
        <a:ext cx="1802301" cy="1081380"/>
      </dsp:txXfrm>
    </dsp:sp>
    <dsp:sp modelId="{ECD5E068-EDB2-4A96-979F-718D7B721ECE}">
      <dsp:nvSpPr>
        <dsp:cNvPr id="0" name=""/>
        <dsp:cNvSpPr/>
      </dsp:nvSpPr>
      <dsp:spPr>
        <a:xfrm>
          <a:off x="3328" y="2799448"/>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rPr>
            <a:t>Fatigue, decreased energy,</a:t>
          </a:r>
          <a:r>
            <a:rPr kumimoji="0" lang="en-GB" sz="1600" b="1" i="0" u="none" strike="noStrike" kern="1200" cap="none" spc="0" normalizeH="0" noProof="0" dirty="0">
              <a:ln/>
              <a:solidFill>
                <a:schemeClr val="tx1"/>
              </a:solidFill>
              <a:effectLst/>
              <a:uLnTx/>
              <a:uFillTx/>
              <a:latin typeface="Calibri"/>
              <a:ea typeface="ＭＳ Ｐゴシック" panose="020B0600070205080204" pitchFamily="34" charset="-128"/>
              <a:cs typeface="+mn-cs"/>
            </a:rPr>
            <a:t> l</a:t>
          </a: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rPr>
            <a:t>ethargic</a:t>
          </a:r>
        </a:p>
      </dsp:txBody>
      <dsp:txXfrm>
        <a:off x="3328" y="2799448"/>
        <a:ext cx="1802301" cy="1081380"/>
      </dsp:txXfrm>
    </dsp:sp>
    <dsp:sp modelId="{D335204B-E410-4528-B1D6-187F9DC93BC7}">
      <dsp:nvSpPr>
        <dsp:cNvPr id="0" name=""/>
        <dsp:cNvSpPr/>
      </dsp:nvSpPr>
      <dsp:spPr>
        <a:xfrm>
          <a:off x="1985860" y="2799448"/>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rPr>
            <a:t>Difficulty concentrating</a:t>
          </a:r>
        </a:p>
      </dsp:txBody>
      <dsp:txXfrm>
        <a:off x="1985860" y="2799448"/>
        <a:ext cx="1802301" cy="1081380"/>
      </dsp:txXfrm>
    </dsp:sp>
    <dsp:sp modelId="{B93E6508-88CB-47EA-8E0D-E6DF81DE0CA0}">
      <dsp:nvSpPr>
        <dsp:cNvPr id="0" name=""/>
        <dsp:cNvSpPr/>
      </dsp:nvSpPr>
      <dsp:spPr>
        <a:xfrm>
          <a:off x="3968392" y="2799448"/>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a:ln/>
              <a:solidFill>
                <a:schemeClr val="tx1"/>
              </a:solidFill>
              <a:effectLst/>
              <a:uLnTx/>
              <a:uFillTx/>
              <a:latin typeface="Calibri"/>
              <a:ea typeface="ＭＳ Ｐゴシック" panose="020B0600070205080204" pitchFamily="34" charset="-128"/>
              <a:cs typeface="+mn-cs"/>
            </a:rPr>
            <a:t>Incongruent responses</a:t>
          </a:r>
          <a:endPar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endParaRPr>
        </a:p>
      </dsp:txBody>
      <dsp:txXfrm>
        <a:off x="3968392" y="2799448"/>
        <a:ext cx="1802301" cy="1081380"/>
      </dsp:txXfrm>
    </dsp:sp>
    <dsp:sp modelId="{8E558682-19C0-417F-A0F4-BC2FB39DFB3B}">
      <dsp:nvSpPr>
        <dsp:cNvPr id="0" name=""/>
        <dsp:cNvSpPr/>
      </dsp:nvSpPr>
      <dsp:spPr>
        <a:xfrm>
          <a:off x="5950923" y="2799448"/>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a:ln/>
              <a:solidFill>
                <a:schemeClr val="tx1"/>
              </a:solidFill>
              <a:effectLst/>
              <a:uLnTx/>
              <a:uFillTx/>
              <a:latin typeface="Calibri"/>
              <a:ea typeface="ＭＳ Ｐゴシック" panose="020B0600070205080204" pitchFamily="34" charset="-128"/>
              <a:cs typeface="+mn-cs"/>
            </a:rPr>
            <a:t>Paranoia</a:t>
          </a:r>
          <a:endPar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endParaRPr>
        </a:p>
      </dsp:txBody>
      <dsp:txXfrm>
        <a:off x="5950923" y="2799448"/>
        <a:ext cx="1802301" cy="1081380"/>
      </dsp:txXfrm>
    </dsp:sp>
    <dsp:sp modelId="{9E779C48-D2D6-437F-8C79-392D67214503}">
      <dsp:nvSpPr>
        <dsp:cNvPr id="0" name=""/>
        <dsp:cNvSpPr/>
      </dsp:nvSpPr>
      <dsp:spPr>
        <a:xfrm>
          <a:off x="7933455" y="2799448"/>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a:ln/>
              <a:solidFill>
                <a:schemeClr val="tx1"/>
              </a:solidFill>
              <a:effectLst/>
              <a:uLnTx/>
              <a:uFillTx/>
              <a:latin typeface="Calibri"/>
              <a:ea typeface="ＭＳ Ｐゴシック" panose="020B0600070205080204" pitchFamily="34" charset="-128"/>
              <a:cs typeface="+mn-cs"/>
            </a:rPr>
            <a:t>Hallucinations [Hearing voices]</a:t>
          </a:r>
          <a:endPar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endParaRPr>
        </a:p>
      </dsp:txBody>
      <dsp:txXfrm>
        <a:off x="7933455" y="2799448"/>
        <a:ext cx="1802301" cy="1081380"/>
      </dsp:txXfrm>
    </dsp:sp>
    <dsp:sp modelId="{AF7E657B-BC3D-4DF2-A2BD-652D602E3E57}">
      <dsp:nvSpPr>
        <dsp:cNvPr id="0" name=""/>
        <dsp:cNvSpPr/>
      </dsp:nvSpPr>
      <dsp:spPr>
        <a:xfrm>
          <a:off x="1985860" y="4061059"/>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a:ln/>
              <a:solidFill>
                <a:schemeClr val="tx1"/>
              </a:solidFill>
              <a:effectLst/>
              <a:uLnTx/>
              <a:uFillTx/>
              <a:latin typeface="Calibri"/>
              <a:ea typeface="ＭＳ Ｐゴシック" panose="020B0600070205080204" pitchFamily="34" charset="-128"/>
              <a:cs typeface="+mn-cs"/>
            </a:rPr>
            <a:t>Social withdrawal</a:t>
          </a:r>
          <a:endPar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endParaRPr>
        </a:p>
      </dsp:txBody>
      <dsp:txXfrm>
        <a:off x="1985860" y="4061059"/>
        <a:ext cx="1802301" cy="1081380"/>
      </dsp:txXfrm>
    </dsp:sp>
    <dsp:sp modelId="{206484A0-45B7-412A-9458-A5443035C6D1}">
      <dsp:nvSpPr>
        <dsp:cNvPr id="0" name=""/>
        <dsp:cNvSpPr/>
      </dsp:nvSpPr>
      <dsp:spPr>
        <a:xfrm>
          <a:off x="3968392" y="4061059"/>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a:ln/>
              <a:solidFill>
                <a:schemeClr val="tx1"/>
              </a:solidFill>
              <a:effectLst/>
              <a:uLnTx/>
              <a:uFillTx/>
              <a:latin typeface="Calibri"/>
              <a:ea typeface="ＭＳ Ｐゴシック" panose="020B0600070205080204" pitchFamily="34" charset="-128"/>
              <a:cs typeface="+mn-cs"/>
            </a:rPr>
            <a:t>Drugs, alcohol</a:t>
          </a:r>
          <a:endPar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endParaRPr>
        </a:p>
      </dsp:txBody>
      <dsp:txXfrm>
        <a:off x="3968392" y="4061059"/>
        <a:ext cx="1802301" cy="1081380"/>
      </dsp:txXfrm>
    </dsp:sp>
    <dsp:sp modelId="{77BF754A-B5EC-4ECC-AAB8-5CFC2A479EA8}">
      <dsp:nvSpPr>
        <dsp:cNvPr id="0" name=""/>
        <dsp:cNvSpPr/>
      </dsp:nvSpPr>
      <dsp:spPr>
        <a:xfrm>
          <a:off x="5950923" y="4061059"/>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a:ln/>
              <a:solidFill>
                <a:schemeClr val="tx1"/>
              </a:solidFill>
              <a:effectLst/>
              <a:uLnTx/>
              <a:uFillTx/>
              <a:latin typeface="Calibri"/>
              <a:ea typeface="ＭＳ Ｐゴシック" panose="020B0600070205080204" pitchFamily="34" charset="-128"/>
              <a:cs typeface="+mn-cs"/>
            </a:rPr>
            <a:t>Medical</a:t>
          </a:r>
          <a:endPar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endParaRPr>
        </a:p>
      </dsp:txBody>
      <dsp:txXfrm>
        <a:off x="5950923" y="4061059"/>
        <a:ext cx="1802301" cy="10813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DB007C-22E5-4094-ADFD-C21F808B9804}">
      <dsp:nvSpPr>
        <dsp:cNvPr id="0" name=""/>
        <dsp:cNvSpPr/>
      </dsp:nvSpPr>
      <dsp:spPr>
        <a:xfrm>
          <a:off x="2381" y="159014"/>
          <a:ext cx="1889124" cy="1133475"/>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cs typeface="Arial" panose="020B0604020202020204" pitchFamily="34" charset="0"/>
            </a:rPr>
            <a:t>Introduce yourself explain why you are there</a:t>
          </a:r>
          <a:endParaRPr lang="en-GB" sz="1600" b="1" kern="1200" dirty="0"/>
        </a:p>
      </dsp:txBody>
      <dsp:txXfrm>
        <a:off x="2381" y="159014"/>
        <a:ext cx="1889124" cy="1133475"/>
      </dsp:txXfrm>
    </dsp:sp>
    <dsp:sp modelId="{F3936159-A280-4CC6-9CE1-AA9A32A0B6E7}">
      <dsp:nvSpPr>
        <dsp:cNvPr id="0" name=""/>
        <dsp:cNvSpPr/>
      </dsp:nvSpPr>
      <dsp:spPr>
        <a:xfrm>
          <a:off x="2080418" y="159014"/>
          <a:ext cx="1889124" cy="1133475"/>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cs typeface="Arial" panose="020B0604020202020204" pitchFamily="34" charset="0"/>
            </a:rPr>
            <a:t>Explain to them you are concerned with their safety</a:t>
          </a:r>
        </a:p>
      </dsp:txBody>
      <dsp:txXfrm>
        <a:off x="2080418" y="159014"/>
        <a:ext cx="1889124" cy="1133475"/>
      </dsp:txXfrm>
    </dsp:sp>
    <dsp:sp modelId="{E580A84B-B08E-4561-ABFC-0470F46458E5}">
      <dsp:nvSpPr>
        <dsp:cNvPr id="0" name=""/>
        <dsp:cNvSpPr/>
      </dsp:nvSpPr>
      <dsp:spPr>
        <a:xfrm>
          <a:off x="4158456" y="159014"/>
          <a:ext cx="1889124" cy="1133475"/>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cs typeface="Arial" panose="020B0604020202020204" pitchFamily="34" charset="0"/>
            </a:rPr>
            <a:t>Ask if anything has happened to them, consider repeating your request</a:t>
          </a:r>
        </a:p>
      </dsp:txBody>
      <dsp:txXfrm>
        <a:off x="4158456" y="159014"/>
        <a:ext cx="1889124" cy="1133475"/>
      </dsp:txXfrm>
    </dsp:sp>
    <dsp:sp modelId="{37E21803-84E6-448D-AB53-832E5CDC12F8}">
      <dsp:nvSpPr>
        <dsp:cNvPr id="0" name=""/>
        <dsp:cNvSpPr/>
      </dsp:nvSpPr>
      <dsp:spPr>
        <a:xfrm>
          <a:off x="6236493" y="159014"/>
          <a:ext cx="1889124" cy="1133475"/>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cs typeface="Arial" panose="020B0604020202020204" pitchFamily="34" charset="0"/>
            </a:rPr>
            <a:t>Explain procedure</a:t>
          </a:r>
        </a:p>
      </dsp:txBody>
      <dsp:txXfrm>
        <a:off x="6236493" y="159014"/>
        <a:ext cx="1889124" cy="1133475"/>
      </dsp:txXfrm>
    </dsp:sp>
    <dsp:sp modelId="{8C42A773-741A-48AF-B5C5-908F1AD79591}">
      <dsp:nvSpPr>
        <dsp:cNvPr id="0" name=""/>
        <dsp:cNvSpPr/>
      </dsp:nvSpPr>
      <dsp:spPr>
        <a:xfrm>
          <a:off x="2381" y="1481402"/>
          <a:ext cx="1889124" cy="1133475"/>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cs typeface="Arial" panose="020B0604020202020204" pitchFamily="34" charset="0"/>
            </a:rPr>
            <a:t>Respectful</a:t>
          </a:r>
        </a:p>
      </dsp:txBody>
      <dsp:txXfrm>
        <a:off x="2381" y="1481402"/>
        <a:ext cx="1889124" cy="1133475"/>
      </dsp:txXfrm>
    </dsp:sp>
    <dsp:sp modelId="{ED1CAA69-CFAF-4E85-AD1C-2539CBD37B9C}">
      <dsp:nvSpPr>
        <dsp:cNvPr id="0" name=""/>
        <dsp:cNvSpPr/>
      </dsp:nvSpPr>
      <dsp:spPr>
        <a:xfrm>
          <a:off x="2080418" y="1481402"/>
          <a:ext cx="1889124" cy="1133475"/>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cs typeface="Arial" panose="020B0604020202020204" pitchFamily="34" charset="0"/>
            </a:rPr>
            <a:t>Give them space [Think Safety]</a:t>
          </a:r>
        </a:p>
      </dsp:txBody>
      <dsp:txXfrm>
        <a:off x="2080418" y="1481402"/>
        <a:ext cx="1889124" cy="1133475"/>
      </dsp:txXfrm>
    </dsp:sp>
    <dsp:sp modelId="{5D00BECC-8A51-4A01-BE6A-CE039EC360D9}">
      <dsp:nvSpPr>
        <dsp:cNvPr id="0" name=""/>
        <dsp:cNvSpPr/>
      </dsp:nvSpPr>
      <dsp:spPr>
        <a:xfrm>
          <a:off x="4158456" y="1481402"/>
          <a:ext cx="1889124" cy="1133475"/>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cs typeface="Arial" panose="020B0604020202020204" pitchFamily="34" charset="0"/>
            </a:rPr>
            <a:t>Avoid direct radio contact within hearing of person [Be tactful]</a:t>
          </a:r>
        </a:p>
      </dsp:txBody>
      <dsp:txXfrm>
        <a:off x="4158456" y="1481402"/>
        <a:ext cx="1889124" cy="1133475"/>
      </dsp:txXfrm>
    </dsp:sp>
    <dsp:sp modelId="{42332662-8732-421C-842A-AE05F5AAA26C}">
      <dsp:nvSpPr>
        <dsp:cNvPr id="0" name=""/>
        <dsp:cNvSpPr/>
      </dsp:nvSpPr>
      <dsp:spPr>
        <a:xfrm>
          <a:off x="6236493" y="1481402"/>
          <a:ext cx="1889124" cy="1133475"/>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rPr>
            <a:t>Awareness of surroundings</a:t>
          </a:r>
          <a:endParaRPr lang="en-GB" sz="1600" b="1" kern="1200" dirty="0"/>
        </a:p>
      </dsp:txBody>
      <dsp:txXfrm>
        <a:off x="6236493" y="1481402"/>
        <a:ext cx="1889124" cy="1133475"/>
      </dsp:txXfrm>
    </dsp:sp>
    <dsp:sp modelId="{FE9C7196-871E-4807-A833-286E238E6660}">
      <dsp:nvSpPr>
        <dsp:cNvPr id="0" name=""/>
        <dsp:cNvSpPr/>
      </dsp:nvSpPr>
      <dsp:spPr>
        <a:xfrm>
          <a:off x="2381" y="2803789"/>
          <a:ext cx="1889124" cy="1133475"/>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rPr>
            <a:t>Remember types of incident</a:t>
          </a:r>
        </a:p>
      </dsp:txBody>
      <dsp:txXfrm>
        <a:off x="2381" y="2803789"/>
        <a:ext cx="1889124" cy="1133475"/>
      </dsp:txXfrm>
    </dsp:sp>
    <dsp:sp modelId="{0B3C4464-580F-45E7-A701-EA24193775F6}">
      <dsp:nvSpPr>
        <dsp:cNvPr id="0" name=""/>
        <dsp:cNvSpPr/>
      </dsp:nvSpPr>
      <dsp:spPr>
        <a:xfrm>
          <a:off x="2080418" y="2803789"/>
          <a:ext cx="1889124" cy="1133475"/>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rPr>
            <a:t>Recognise agitation</a:t>
          </a:r>
        </a:p>
      </dsp:txBody>
      <dsp:txXfrm>
        <a:off x="2080418" y="2803789"/>
        <a:ext cx="1889124" cy="1133475"/>
      </dsp:txXfrm>
    </dsp:sp>
    <dsp:sp modelId="{47F78A5E-E08C-4170-9E61-70CD7E381BB8}">
      <dsp:nvSpPr>
        <dsp:cNvPr id="0" name=""/>
        <dsp:cNvSpPr/>
      </dsp:nvSpPr>
      <dsp:spPr>
        <a:xfrm>
          <a:off x="4158456" y="2803789"/>
          <a:ext cx="1889124" cy="1133475"/>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rPr>
            <a:t>Consider police powers and Personal Safety</a:t>
          </a:r>
        </a:p>
      </dsp:txBody>
      <dsp:txXfrm>
        <a:off x="4158456" y="2803789"/>
        <a:ext cx="1889124" cy="1133475"/>
      </dsp:txXfrm>
    </dsp:sp>
    <dsp:sp modelId="{B1FABBD4-7CBC-42F5-8AAA-360C3D4FE509}">
      <dsp:nvSpPr>
        <dsp:cNvPr id="0" name=""/>
        <dsp:cNvSpPr/>
      </dsp:nvSpPr>
      <dsp:spPr>
        <a:xfrm>
          <a:off x="6236493" y="2803789"/>
          <a:ext cx="1889124" cy="1133475"/>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rPr>
            <a:t>Calm voice - Consider repeating message</a:t>
          </a:r>
        </a:p>
      </dsp:txBody>
      <dsp:txXfrm>
        <a:off x="6236493" y="2803789"/>
        <a:ext cx="1889124" cy="1133475"/>
      </dsp:txXfrm>
    </dsp:sp>
    <dsp:sp modelId="{30A62468-2965-428C-BC78-F728B70E03AB}">
      <dsp:nvSpPr>
        <dsp:cNvPr id="0" name=""/>
        <dsp:cNvSpPr/>
      </dsp:nvSpPr>
      <dsp:spPr>
        <a:xfrm>
          <a:off x="2080418" y="4126177"/>
          <a:ext cx="1889124" cy="1133475"/>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rPr>
            <a:t>Reduce height</a:t>
          </a:r>
        </a:p>
      </dsp:txBody>
      <dsp:txXfrm>
        <a:off x="2080418" y="4126177"/>
        <a:ext cx="1889124" cy="1133475"/>
      </dsp:txXfrm>
    </dsp:sp>
    <dsp:sp modelId="{9D1EB1FF-609C-49D7-BFA2-442599161F0B}">
      <dsp:nvSpPr>
        <dsp:cNvPr id="0" name=""/>
        <dsp:cNvSpPr/>
      </dsp:nvSpPr>
      <dsp:spPr>
        <a:xfrm>
          <a:off x="4158456" y="4126177"/>
          <a:ext cx="1889124" cy="1133475"/>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rPr>
            <a:t>Don’t whispe</a:t>
          </a:r>
          <a:r>
            <a:rPr lang="en-GB" altLang="en-US" sz="1600" b="1" kern="1200" dirty="0">
              <a:solidFill>
                <a:schemeClr val="tx1"/>
              </a:solidFill>
              <a:ea typeface="ＭＳ Ｐゴシック" pitchFamily="34" charset="-128"/>
              <a:cs typeface="Arial" panose="020B0604020202020204" pitchFamily="34" charset="0"/>
            </a:rPr>
            <a:t>r</a:t>
          </a:r>
        </a:p>
      </dsp:txBody>
      <dsp:txXfrm>
        <a:off x="4158456" y="4126177"/>
        <a:ext cx="1889124" cy="11334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A00681-E1E2-4210-AFDD-EC5D59759337}">
      <dsp:nvSpPr>
        <dsp:cNvPr id="0" name=""/>
        <dsp:cNvSpPr/>
      </dsp:nvSpPr>
      <dsp:spPr>
        <a:xfrm>
          <a:off x="708" y="294681"/>
          <a:ext cx="2763950" cy="165837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b="1" kern="1200" dirty="0">
              <a:solidFill>
                <a:schemeClr val="tx1"/>
              </a:solidFill>
              <a:ea typeface="ＭＳ Ｐゴシック" panose="020B0600070205080204" pitchFamily="34" charset="-128"/>
            </a:rPr>
            <a:t>Psychotic disorders</a:t>
          </a:r>
          <a:endParaRPr lang="en-GB" sz="3700" kern="1200" dirty="0">
            <a:solidFill>
              <a:schemeClr val="tx1"/>
            </a:solidFill>
          </a:endParaRPr>
        </a:p>
      </dsp:txBody>
      <dsp:txXfrm>
        <a:off x="708" y="294681"/>
        <a:ext cx="2763950" cy="1658370"/>
      </dsp:txXfrm>
    </dsp:sp>
    <dsp:sp modelId="{4524D888-B615-4519-97AE-19D4E5BC3A1D}">
      <dsp:nvSpPr>
        <dsp:cNvPr id="0" name=""/>
        <dsp:cNvSpPr/>
      </dsp:nvSpPr>
      <dsp:spPr>
        <a:xfrm>
          <a:off x="3041054" y="294681"/>
          <a:ext cx="2763950" cy="165837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b="1" kern="1200">
              <a:solidFill>
                <a:schemeClr val="tx1"/>
              </a:solidFill>
              <a:ea typeface="ＭＳ Ｐゴシック" panose="020B0600070205080204" pitchFamily="34" charset="-128"/>
            </a:rPr>
            <a:t>Mood disorders</a:t>
          </a:r>
          <a:endParaRPr lang="en-GB" sz="3700" b="1" kern="1200" dirty="0">
            <a:solidFill>
              <a:schemeClr val="tx1"/>
            </a:solidFill>
            <a:ea typeface="ＭＳ Ｐゴシック" panose="020B0600070205080204" pitchFamily="34" charset="-128"/>
          </a:endParaRPr>
        </a:p>
      </dsp:txBody>
      <dsp:txXfrm>
        <a:off x="3041054" y="294681"/>
        <a:ext cx="2763950" cy="1658370"/>
      </dsp:txXfrm>
    </dsp:sp>
    <dsp:sp modelId="{6F0F16C0-523D-4723-A147-7A0962C67CB3}">
      <dsp:nvSpPr>
        <dsp:cNvPr id="0" name=""/>
        <dsp:cNvSpPr/>
      </dsp:nvSpPr>
      <dsp:spPr>
        <a:xfrm>
          <a:off x="708" y="2229447"/>
          <a:ext cx="2763950" cy="165837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b="1" kern="1200">
              <a:solidFill>
                <a:schemeClr val="tx1"/>
              </a:solidFill>
              <a:ea typeface="ＭＳ Ｐゴシック" panose="020B0600070205080204" pitchFamily="34" charset="-128"/>
            </a:rPr>
            <a:t>Personality  disorders</a:t>
          </a:r>
          <a:endParaRPr lang="en-GB" sz="3700" b="1" kern="1200" dirty="0">
            <a:solidFill>
              <a:schemeClr val="tx1"/>
            </a:solidFill>
            <a:ea typeface="ＭＳ Ｐゴシック" panose="020B0600070205080204" pitchFamily="34" charset="-128"/>
          </a:endParaRPr>
        </a:p>
      </dsp:txBody>
      <dsp:txXfrm>
        <a:off x="708" y="2229447"/>
        <a:ext cx="2763950" cy="1658370"/>
      </dsp:txXfrm>
    </dsp:sp>
    <dsp:sp modelId="{B31AB9B6-53F3-4665-87A2-E1AD7129EEB4}">
      <dsp:nvSpPr>
        <dsp:cNvPr id="0" name=""/>
        <dsp:cNvSpPr/>
      </dsp:nvSpPr>
      <dsp:spPr>
        <a:xfrm>
          <a:off x="3041054" y="2229447"/>
          <a:ext cx="2763950" cy="165837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b="1" kern="1200" dirty="0">
              <a:solidFill>
                <a:schemeClr val="tx1"/>
              </a:solidFill>
              <a:ea typeface="ＭＳ Ｐゴシック" panose="020B0600070205080204" pitchFamily="34" charset="-128"/>
            </a:rPr>
            <a:t>Anxiety disorders</a:t>
          </a:r>
          <a:endParaRPr lang="en-US" sz="3700" b="1" kern="1200" dirty="0">
            <a:solidFill>
              <a:schemeClr val="tx1"/>
            </a:solidFill>
            <a:ea typeface="ＭＳ Ｐゴシック" panose="020B0600070205080204" pitchFamily="34" charset="-128"/>
          </a:endParaRPr>
        </a:p>
      </dsp:txBody>
      <dsp:txXfrm>
        <a:off x="3041054" y="2229447"/>
        <a:ext cx="2763950" cy="165837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A442FF-D171-4D34-B03F-5FFB2F6E270D}">
      <dsp:nvSpPr>
        <dsp:cNvPr id="0" name=""/>
        <dsp:cNvSpPr/>
      </dsp:nvSpPr>
      <dsp:spPr>
        <a:xfrm>
          <a:off x="992" y="194138"/>
          <a:ext cx="3869531" cy="2321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altLang="en-US" sz="3800" b="0" kern="1200" dirty="0">
              <a:solidFill>
                <a:schemeClr val="tx1"/>
              </a:solidFill>
              <a:latin typeface="+mn-lt"/>
              <a:ea typeface="ＭＳ Ｐゴシック" panose="020B0600070205080204" pitchFamily="34" charset="-128"/>
            </a:rPr>
            <a:t>Experiencing hallucinations or delusional thoughts</a:t>
          </a:r>
          <a:endParaRPr lang="en-GB" sz="3800" kern="1200" dirty="0">
            <a:solidFill>
              <a:schemeClr val="tx1"/>
            </a:solidFill>
          </a:endParaRPr>
        </a:p>
      </dsp:txBody>
      <dsp:txXfrm>
        <a:off x="992" y="194138"/>
        <a:ext cx="3869531" cy="2321718"/>
      </dsp:txXfrm>
    </dsp:sp>
    <dsp:sp modelId="{F986FE0D-3469-4079-A971-039EED9B1E78}">
      <dsp:nvSpPr>
        <dsp:cNvPr id="0" name=""/>
        <dsp:cNvSpPr/>
      </dsp:nvSpPr>
      <dsp:spPr>
        <a:xfrm>
          <a:off x="4257476" y="194138"/>
          <a:ext cx="3869531" cy="2321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altLang="en-US" sz="3800" b="0" kern="1200" dirty="0">
              <a:solidFill>
                <a:schemeClr val="tx1"/>
              </a:solidFill>
              <a:latin typeface="+mn-lt"/>
              <a:ea typeface="ＭＳ Ｐゴシック" panose="020B0600070205080204" pitchFamily="34" charset="-128"/>
            </a:rPr>
            <a:t>Disconnected and jumbled speech</a:t>
          </a:r>
        </a:p>
      </dsp:txBody>
      <dsp:txXfrm>
        <a:off x="4257476" y="194138"/>
        <a:ext cx="3869531" cy="2321718"/>
      </dsp:txXfrm>
    </dsp:sp>
    <dsp:sp modelId="{F678066B-676B-46E9-95B0-8EB517533F69}">
      <dsp:nvSpPr>
        <dsp:cNvPr id="0" name=""/>
        <dsp:cNvSpPr/>
      </dsp:nvSpPr>
      <dsp:spPr>
        <a:xfrm>
          <a:off x="992" y="2902810"/>
          <a:ext cx="3869531" cy="2321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altLang="en-US" sz="3800" b="0" kern="1200" dirty="0">
              <a:solidFill>
                <a:schemeClr val="tx1"/>
              </a:solidFill>
              <a:latin typeface="+mn-lt"/>
              <a:ea typeface="ＭＳ Ｐゴシック" panose="020B0600070205080204" pitchFamily="34" charset="-128"/>
            </a:rPr>
            <a:t>Memory issues exacerbated by stress and anxiety</a:t>
          </a:r>
        </a:p>
      </dsp:txBody>
      <dsp:txXfrm>
        <a:off x="992" y="2902810"/>
        <a:ext cx="3869531" cy="2321718"/>
      </dsp:txXfrm>
    </dsp:sp>
    <dsp:sp modelId="{E26166B0-6FF3-4471-B539-B4A8545549AC}">
      <dsp:nvSpPr>
        <dsp:cNvPr id="0" name=""/>
        <dsp:cNvSpPr/>
      </dsp:nvSpPr>
      <dsp:spPr>
        <a:xfrm>
          <a:off x="4257476" y="2902810"/>
          <a:ext cx="3869531" cy="2321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altLang="en-US" sz="3800" b="0" kern="1200" dirty="0">
              <a:solidFill>
                <a:schemeClr val="tx1"/>
              </a:solidFill>
              <a:latin typeface="+mn-lt"/>
              <a:ea typeface="ＭＳ Ｐゴシック" panose="020B0600070205080204" pitchFamily="34" charset="-128"/>
            </a:rPr>
            <a:t>Side affects of medication – slowed thinking, slurred speech</a:t>
          </a:r>
        </a:p>
      </dsp:txBody>
      <dsp:txXfrm>
        <a:off x="4257476" y="2902810"/>
        <a:ext cx="3869531" cy="232171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1C9CF6-5BAD-4B25-9CD3-BF1FB876ECF5}">
      <dsp:nvSpPr>
        <dsp:cNvPr id="0" name=""/>
        <dsp:cNvSpPr/>
      </dsp:nvSpPr>
      <dsp:spPr>
        <a:xfrm>
          <a:off x="0" y="32298"/>
          <a:ext cx="8045422" cy="842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ClrTx/>
            <a:buSzTx/>
            <a:buFont typeface="+mj-lt"/>
            <a:buNone/>
          </a:pPr>
          <a:r>
            <a:rPr kumimoji="0" lang="en-GB" sz="3600" b="1" i="0" u="none" strike="noStrike" kern="1200" cap="none" spc="0" normalizeH="0" baseline="0" noProof="0" dirty="0">
              <a:ln/>
              <a:solidFill>
                <a:schemeClr val="tx1"/>
              </a:solidFill>
              <a:effectLst/>
              <a:uLnTx/>
              <a:uFillTx/>
              <a:latin typeface="+mn-lt"/>
              <a:ea typeface="ＭＳ Ｐゴシック" panose="020B0600070205080204" pitchFamily="34" charset="-128"/>
              <a:cs typeface="Arial" panose="020B0604020202020204" pitchFamily="34" charset="0"/>
            </a:rPr>
            <a:t>Mental Health Act 1983 </a:t>
          </a:r>
          <a:endParaRPr lang="en-GB" sz="3600" kern="1200" dirty="0">
            <a:solidFill>
              <a:schemeClr val="tx1"/>
            </a:solidFill>
            <a:latin typeface="+mn-lt"/>
          </a:endParaRPr>
        </a:p>
      </dsp:txBody>
      <dsp:txXfrm>
        <a:off x="41123" y="73421"/>
        <a:ext cx="7963176" cy="760154"/>
      </dsp:txXfrm>
    </dsp:sp>
    <dsp:sp modelId="{493C0C99-CDAB-462D-9AFC-C817F118A018}">
      <dsp:nvSpPr>
        <dsp:cNvPr id="0" name=""/>
        <dsp:cNvSpPr/>
      </dsp:nvSpPr>
      <dsp:spPr>
        <a:xfrm>
          <a:off x="0" y="874698"/>
          <a:ext cx="8045422" cy="931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5442" tIns="45720" rIns="256032" bIns="45720" numCol="1" spcCol="1270" anchor="t" anchorCtr="0">
          <a:noAutofit/>
        </a:bodyPr>
        <a:lstStyle/>
        <a:p>
          <a:pPr marL="285750" lvl="1" indent="-285750" algn="l" defTabSz="1244600">
            <a:lnSpc>
              <a:spcPct val="90000"/>
            </a:lnSpc>
            <a:spcBef>
              <a:spcPct val="0"/>
            </a:spcBef>
            <a:spcAft>
              <a:spcPct val="20000"/>
            </a:spcAft>
            <a:buChar char="•"/>
          </a:pPr>
          <a:r>
            <a:rPr lang="en-GB" sz="2800" b="0" kern="1200" dirty="0">
              <a:solidFill>
                <a:schemeClr val="tx1"/>
              </a:solidFill>
              <a:latin typeface="+mn-lt"/>
            </a:rPr>
            <a:t>As amended by </a:t>
          </a:r>
          <a:r>
            <a:rPr kumimoji="0" lang="en-GB" sz="2800" b="0" i="0" u="none" strike="noStrike" kern="1200" cap="none" spc="0" normalizeH="0" baseline="0" noProof="0" dirty="0">
              <a:ln/>
              <a:solidFill>
                <a:schemeClr val="tx1"/>
              </a:solidFill>
              <a:effectLst/>
              <a:uLnTx/>
              <a:uFillTx/>
              <a:latin typeface="+mn-lt"/>
              <a:ea typeface="ＭＳ Ｐゴシック" panose="020B0600070205080204" pitchFamily="34" charset="-128"/>
              <a:cs typeface="Arial" panose="020B0604020202020204" pitchFamily="34" charset="0"/>
            </a:rPr>
            <a:t>Mental Health Act 2007</a:t>
          </a:r>
          <a:endParaRPr lang="en-GB" sz="2800" b="0" kern="1200" dirty="0">
            <a:solidFill>
              <a:schemeClr val="tx1"/>
            </a:solidFill>
            <a:latin typeface="+mn-lt"/>
          </a:endParaRPr>
        </a:p>
        <a:p>
          <a:pPr marL="285750" lvl="1" indent="-285750" algn="l" defTabSz="1244600">
            <a:lnSpc>
              <a:spcPct val="90000"/>
            </a:lnSpc>
            <a:spcBef>
              <a:spcPct val="0"/>
            </a:spcBef>
            <a:spcAft>
              <a:spcPct val="20000"/>
            </a:spcAft>
            <a:buChar char="•"/>
          </a:pPr>
          <a:r>
            <a:rPr lang="en-GB" sz="2800" b="0" kern="1200" dirty="0">
              <a:solidFill>
                <a:schemeClr val="tx1"/>
              </a:solidFill>
              <a:latin typeface="+mn-lt"/>
            </a:rPr>
            <a:t>As amended by Police and Crime Act 2017</a:t>
          </a:r>
        </a:p>
      </dsp:txBody>
      <dsp:txXfrm>
        <a:off x="0" y="874698"/>
        <a:ext cx="8045422" cy="931500"/>
      </dsp:txXfrm>
    </dsp:sp>
    <dsp:sp modelId="{B596C08B-72F9-40D8-8E01-DA2BE1CBB462}">
      <dsp:nvSpPr>
        <dsp:cNvPr id="0" name=""/>
        <dsp:cNvSpPr/>
      </dsp:nvSpPr>
      <dsp:spPr>
        <a:xfrm>
          <a:off x="0" y="1806199"/>
          <a:ext cx="8045422" cy="842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b="1" kern="1200" dirty="0">
              <a:solidFill>
                <a:schemeClr val="tx1"/>
              </a:solidFill>
              <a:latin typeface="+mn-lt"/>
            </a:rPr>
            <a:t>Code of Practice 2015</a:t>
          </a:r>
        </a:p>
      </dsp:txBody>
      <dsp:txXfrm>
        <a:off x="41123" y="1847322"/>
        <a:ext cx="7963176" cy="760154"/>
      </dsp:txXfrm>
    </dsp:sp>
    <dsp:sp modelId="{87AFA755-003D-4F2C-8087-39646D209D20}">
      <dsp:nvSpPr>
        <dsp:cNvPr id="0" name=""/>
        <dsp:cNvSpPr/>
      </dsp:nvSpPr>
      <dsp:spPr>
        <a:xfrm>
          <a:off x="0" y="2648599"/>
          <a:ext cx="8045422" cy="1229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5442" tIns="45720" rIns="256032" bIns="45720" numCol="1" spcCol="1270" anchor="t" anchorCtr="0">
          <a:noAutofit/>
        </a:bodyPr>
        <a:lstStyle/>
        <a:p>
          <a:pPr marL="285750" lvl="1" indent="-285750" algn="l" defTabSz="1244600">
            <a:lnSpc>
              <a:spcPct val="90000"/>
            </a:lnSpc>
            <a:spcBef>
              <a:spcPct val="0"/>
            </a:spcBef>
            <a:spcAft>
              <a:spcPct val="20000"/>
            </a:spcAft>
            <a:buChar char="•"/>
          </a:pPr>
          <a:r>
            <a:rPr lang="en-GB" altLang="en-US" sz="2800" kern="1200" baseline="0" dirty="0">
              <a:solidFill>
                <a:schemeClr val="tx1"/>
              </a:solidFill>
              <a:latin typeface="+mn-lt"/>
              <a:cs typeface="Arial" panose="020B0604020202020204" pitchFamily="34" charset="0"/>
            </a:rPr>
            <a:t>This shows professionals, including Police how to carry out their roles and responsibilities under the MHA 1983</a:t>
          </a:r>
          <a:endParaRPr lang="en-GB" sz="2800" kern="1200" dirty="0">
            <a:solidFill>
              <a:schemeClr val="tx1"/>
            </a:solidFill>
            <a:latin typeface="+mn-lt"/>
          </a:endParaRPr>
        </a:p>
      </dsp:txBody>
      <dsp:txXfrm>
        <a:off x="0" y="2648599"/>
        <a:ext cx="8045422" cy="1229580"/>
      </dsp:txXfrm>
    </dsp:sp>
    <dsp:sp modelId="{DFED9CAB-D595-4369-9150-EDACD82D8FBC}">
      <dsp:nvSpPr>
        <dsp:cNvPr id="0" name=""/>
        <dsp:cNvSpPr/>
      </dsp:nvSpPr>
      <dsp:spPr>
        <a:xfrm>
          <a:off x="0" y="3878179"/>
          <a:ext cx="8045422" cy="842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kumimoji="0" lang="en-GB" sz="3600" b="1" i="0" u="none" strike="noStrike" kern="1200" cap="none" spc="0" normalizeH="0" baseline="0" noProof="0" dirty="0">
              <a:ln/>
              <a:solidFill>
                <a:schemeClr val="tx1"/>
              </a:solidFill>
              <a:effectLst/>
              <a:uLnTx/>
              <a:uFillTx/>
              <a:latin typeface="+mn-lt"/>
              <a:ea typeface="ＭＳ Ｐゴシック" panose="020B0600070205080204" pitchFamily="34" charset="-128"/>
              <a:cs typeface="Arial" panose="020B0604020202020204" pitchFamily="34" charset="0"/>
            </a:rPr>
            <a:t>Mental Capacity Act 2005</a:t>
          </a:r>
        </a:p>
      </dsp:txBody>
      <dsp:txXfrm>
        <a:off x="41123" y="3919302"/>
        <a:ext cx="7963176" cy="76015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D49F55-B723-4E9A-8D4E-F2D440FC3AF7}">
      <dsp:nvSpPr>
        <dsp:cNvPr id="0" name=""/>
        <dsp:cNvSpPr/>
      </dsp:nvSpPr>
      <dsp:spPr>
        <a:xfrm>
          <a:off x="0" y="16964"/>
          <a:ext cx="2571749" cy="15430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b="1" kern="1200" dirty="0">
              <a:solidFill>
                <a:schemeClr val="tx1"/>
              </a:solidFill>
              <a:latin typeface="+mn-lt"/>
              <a:cs typeface="Arial" pitchFamily="34" charset="0"/>
            </a:rPr>
            <a:t>A doctor</a:t>
          </a:r>
          <a:endParaRPr lang="en-GB" sz="2800" b="1" kern="1200" dirty="0">
            <a:solidFill>
              <a:schemeClr val="tx1"/>
            </a:solidFill>
          </a:endParaRPr>
        </a:p>
      </dsp:txBody>
      <dsp:txXfrm>
        <a:off x="0" y="16964"/>
        <a:ext cx="2571749" cy="1543049"/>
      </dsp:txXfrm>
    </dsp:sp>
    <dsp:sp modelId="{C8C604A2-214F-4CF0-83B3-902092AA276A}">
      <dsp:nvSpPr>
        <dsp:cNvPr id="0" name=""/>
        <dsp:cNvSpPr/>
      </dsp:nvSpPr>
      <dsp:spPr>
        <a:xfrm>
          <a:off x="2828924" y="16964"/>
          <a:ext cx="2571749" cy="15430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b="1" kern="1200">
              <a:solidFill>
                <a:schemeClr val="tx1"/>
              </a:solidFill>
              <a:latin typeface="+mn-lt"/>
              <a:cs typeface="Arial" pitchFamily="34" charset="0"/>
            </a:rPr>
            <a:t>A registered nurse</a:t>
          </a:r>
          <a:endParaRPr lang="en-GB" sz="2800" b="1" kern="1200" dirty="0">
            <a:solidFill>
              <a:schemeClr val="tx1"/>
            </a:solidFill>
          </a:endParaRPr>
        </a:p>
      </dsp:txBody>
      <dsp:txXfrm>
        <a:off x="2828924" y="16964"/>
        <a:ext cx="2571749" cy="1543049"/>
      </dsp:txXfrm>
    </dsp:sp>
    <dsp:sp modelId="{A95AE103-F4E8-40FB-983C-2797C8818E26}">
      <dsp:nvSpPr>
        <dsp:cNvPr id="0" name=""/>
        <dsp:cNvSpPr/>
      </dsp:nvSpPr>
      <dsp:spPr>
        <a:xfrm>
          <a:off x="5657849" y="16964"/>
          <a:ext cx="2571749" cy="15430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b="1" kern="1200">
              <a:solidFill>
                <a:schemeClr val="tx1"/>
              </a:solidFill>
              <a:latin typeface="+mn-lt"/>
              <a:cs typeface="Arial" pitchFamily="34" charset="0"/>
            </a:rPr>
            <a:t>An approved mental health professional</a:t>
          </a:r>
          <a:endParaRPr lang="en-GB" sz="2800" b="1" kern="1200" dirty="0">
            <a:solidFill>
              <a:schemeClr val="tx1"/>
            </a:solidFill>
          </a:endParaRPr>
        </a:p>
      </dsp:txBody>
      <dsp:txXfrm>
        <a:off x="5657849" y="16964"/>
        <a:ext cx="2571749" cy="1543049"/>
      </dsp:txXfrm>
    </dsp:sp>
    <dsp:sp modelId="{FB124143-C57E-4984-AA30-0ED6727A8DCD}">
      <dsp:nvSpPr>
        <dsp:cNvPr id="0" name=""/>
        <dsp:cNvSpPr/>
      </dsp:nvSpPr>
      <dsp:spPr>
        <a:xfrm>
          <a:off x="0" y="1817189"/>
          <a:ext cx="2571749" cy="15430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b="1" kern="1200">
              <a:solidFill>
                <a:schemeClr val="tx1"/>
              </a:solidFill>
              <a:latin typeface="+mn-lt"/>
              <a:cs typeface="Arial" pitchFamily="34" charset="0"/>
            </a:rPr>
            <a:t>A registered medical practitioner</a:t>
          </a:r>
          <a:endParaRPr lang="en-GB" sz="2800" b="1" kern="1200" dirty="0">
            <a:solidFill>
              <a:schemeClr val="tx1"/>
            </a:solidFill>
          </a:endParaRPr>
        </a:p>
      </dsp:txBody>
      <dsp:txXfrm>
        <a:off x="0" y="1817189"/>
        <a:ext cx="2571749" cy="1543049"/>
      </dsp:txXfrm>
    </dsp:sp>
    <dsp:sp modelId="{95BBBCA9-B344-4D7C-9AC8-A39965FFC919}">
      <dsp:nvSpPr>
        <dsp:cNvPr id="0" name=""/>
        <dsp:cNvSpPr/>
      </dsp:nvSpPr>
      <dsp:spPr>
        <a:xfrm>
          <a:off x="2828924" y="1817189"/>
          <a:ext cx="2571749" cy="15430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b="1" kern="1200" dirty="0">
              <a:solidFill>
                <a:schemeClr val="tx1"/>
              </a:solidFill>
              <a:latin typeface="+mn-lt"/>
              <a:cs typeface="Arial" pitchFamily="34" charset="0"/>
            </a:rPr>
            <a:t>A paramedic</a:t>
          </a:r>
          <a:endParaRPr lang="en-GB" sz="2800" b="1" kern="1200" dirty="0">
            <a:solidFill>
              <a:schemeClr val="tx1"/>
            </a:solidFill>
          </a:endParaRPr>
        </a:p>
      </dsp:txBody>
      <dsp:txXfrm>
        <a:off x="2828924" y="1817189"/>
        <a:ext cx="2571749" cy="1543049"/>
      </dsp:txXfrm>
    </dsp:sp>
    <dsp:sp modelId="{93129048-E916-463B-8718-36229B2762A8}">
      <dsp:nvSpPr>
        <dsp:cNvPr id="0" name=""/>
        <dsp:cNvSpPr/>
      </dsp:nvSpPr>
      <dsp:spPr>
        <a:xfrm>
          <a:off x="5657849" y="1817189"/>
          <a:ext cx="2571749" cy="15430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b="1" kern="1200">
              <a:solidFill>
                <a:schemeClr val="tx1"/>
              </a:solidFill>
              <a:latin typeface="+mn-lt"/>
              <a:cs typeface="Arial" pitchFamily="34" charset="0"/>
            </a:rPr>
            <a:t>An occupational therapist</a:t>
          </a:r>
          <a:endParaRPr lang="en-GB" sz="2800" b="1" kern="1200" dirty="0">
            <a:solidFill>
              <a:schemeClr val="tx1"/>
            </a:solidFill>
          </a:endParaRPr>
        </a:p>
      </dsp:txBody>
      <dsp:txXfrm>
        <a:off x="5657849" y="1817189"/>
        <a:ext cx="2571749" cy="154304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2BB818-A216-426C-B872-7767C0D77EE6}">
      <dsp:nvSpPr>
        <dsp:cNvPr id="0" name=""/>
        <dsp:cNvSpPr/>
      </dsp:nvSpPr>
      <dsp:spPr>
        <a:xfrm>
          <a:off x="567116" y="0"/>
          <a:ext cx="3684968" cy="221098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kumimoji="0" lang="en-GB" altLang="en-US" sz="28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The person must appear to the officer to be suffering from mental disorder</a:t>
          </a:r>
          <a:endParaRPr lang="en-GB" sz="2800" b="1" kern="1200" dirty="0">
            <a:solidFill>
              <a:schemeClr val="tx1"/>
            </a:solidFill>
          </a:endParaRPr>
        </a:p>
      </dsp:txBody>
      <dsp:txXfrm>
        <a:off x="567116" y="0"/>
        <a:ext cx="3684968" cy="2210981"/>
      </dsp:txXfrm>
    </dsp:sp>
    <dsp:sp modelId="{7F3882A2-7829-4BC8-B88C-AE6B3E2C4F64}">
      <dsp:nvSpPr>
        <dsp:cNvPr id="0" name=""/>
        <dsp:cNvSpPr/>
      </dsp:nvSpPr>
      <dsp:spPr>
        <a:xfrm>
          <a:off x="4340340" y="0"/>
          <a:ext cx="3684968" cy="221098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kumimoji="0" lang="en-GB" altLang="en-US" sz="28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They must appear to the officer to be in immediate need of care or control</a:t>
          </a:r>
          <a:br>
            <a:rPr kumimoji="0" lang="en-GB" altLang="en-US" sz="28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br>
          <a:endParaRPr lang="en-GB" sz="2800" b="1" kern="1200" dirty="0">
            <a:solidFill>
              <a:schemeClr val="tx1"/>
            </a:solidFill>
          </a:endParaRPr>
        </a:p>
      </dsp:txBody>
      <dsp:txXfrm>
        <a:off x="4340340" y="0"/>
        <a:ext cx="3684968" cy="2210981"/>
      </dsp:txXfrm>
    </dsp:sp>
    <dsp:sp modelId="{354C09EA-92AF-411E-9FB2-354A516ED959}">
      <dsp:nvSpPr>
        <dsp:cNvPr id="0" name=""/>
        <dsp:cNvSpPr/>
      </dsp:nvSpPr>
      <dsp:spPr>
        <a:xfrm>
          <a:off x="8106930" y="0"/>
          <a:ext cx="3684968" cy="221098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kumimoji="0" lang="en-GB" altLang="en-US" sz="28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The officer must believe that they need removing in their own interests or for the protection of others</a:t>
          </a:r>
          <a:endParaRPr lang="en-GB" sz="2800" b="1" kern="1200" dirty="0">
            <a:solidFill>
              <a:schemeClr val="tx1"/>
            </a:solidFill>
          </a:endParaRPr>
        </a:p>
      </dsp:txBody>
      <dsp:txXfrm>
        <a:off x="8106930" y="0"/>
        <a:ext cx="3684968" cy="221098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209743-565B-4655-98F2-0425FD859C10}">
      <dsp:nvSpPr>
        <dsp:cNvPr id="0" name=""/>
        <dsp:cNvSpPr/>
      </dsp:nvSpPr>
      <dsp:spPr>
        <a:xfrm>
          <a:off x="90688" y="0"/>
          <a:ext cx="2384394" cy="1430636"/>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chemeClr val="tx1"/>
              </a:solidFill>
            </a:rPr>
            <a:t>Hallucinating </a:t>
          </a:r>
        </a:p>
      </dsp:txBody>
      <dsp:txXfrm>
        <a:off x="90688" y="0"/>
        <a:ext cx="2384394" cy="1430636"/>
      </dsp:txXfrm>
    </dsp:sp>
    <dsp:sp modelId="{41A46E64-D56C-4458-8758-6BC87BD9C137}">
      <dsp:nvSpPr>
        <dsp:cNvPr id="0" name=""/>
        <dsp:cNvSpPr/>
      </dsp:nvSpPr>
      <dsp:spPr>
        <a:xfrm>
          <a:off x="2713522" y="1037"/>
          <a:ext cx="2384394" cy="1430636"/>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kumimoji="0" lang="en-GB" altLang="en-US" sz="2700" b="1" i="0" u="none" strike="noStrike" kern="1200" cap="none" spc="0" normalizeH="0" baseline="0" noProof="0" dirty="0">
              <a:ln>
                <a:noFill/>
              </a:ln>
              <a:solidFill>
                <a:schemeClr val="tx1"/>
              </a:solidFill>
              <a:effectLst/>
              <a:uLnTx/>
              <a:uFillTx/>
              <a:latin typeface="Calibri"/>
              <a:ea typeface="ＭＳ Ｐゴシック" panose="020B0600070205080204" pitchFamily="34" charset="-128"/>
              <a:cs typeface="+mj-cs"/>
            </a:rPr>
            <a:t>Suicide</a:t>
          </a:r>
          <a:endParaRPr lang="en-GB" sz="2700" b="1" kern="1200" dirty="0">
            <a:solidFill>
              <a:schemeClr val="tx1"/>
            </a:solidFill>
          </a:endParaRPr>
        </a:p>
      </dsp:txBody>
      <dsp:txXfrm>
        <a:off x="2713522" y="1037"/>
        <a:ext cx="2384394" cy="1430636"/>
      </dsp:txXfrm>
    </dsp:sp>
    <dsp:sp modelId="{46F1497C-3B79-4E3B-90F9-A451BF7468EE}">
      <dsp:nvSpPr>
        <dsp:cNvPr id="0" name=""/>
        <dsp:cNvSpPr/>
      </dsp:nvSpPr>
      <dsp:spPr>
        <a:xfrm>
          <a:off x="5336355" y="1037"/>
          <a:ext cx="2384394" cy="1430636"/>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chemeClr val="tx1"/>
              </a:solidFill>
            </a:rPr>
            <a:t>Self harm</a:t>
          </a:r>
        </a:p>
      </dsp:txBody>
      <dsp:txXfrm>
        <a:off x="5336355" y="1037"/>
        <a:ext cx="2384394" cy="1430636"/>
      </dsp:txXfrm>
    </dsp:sp>
    <dsp:sp modelId="{C19857D1-2A45-432C-B8ED-E40BDBEA3958}">
      <dsp:nvSpPr>
        <dsp:cNvPr id="0" name=""/>
        <dsp:cNvSpPr/>
      </dsp:nvSpPr>
      <dsp:spPr>
        <a:xfrm>
          <a:off x="7959189" y="1037"/>
          <a:ext cx="2384394" cy="1430636"/>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chemeClr val="tx1"/>
              </a:solidFill>
            </a:rPr>
            <a:t>Dementia</a:t>
          </a:r>
        </a:p>
      </dsp:txBody>
      <dsp:txXfrm>
        <a:off x="7959189" y="1037"/>
        <a:ext cx="2384394" cy="1430636"/>
      </dsp:txXfrm>
    </dsp:sp>
    <dsp:sp modelId="{C59C649A-1D6C-480B-9EE8-1F93E1E11CEA}">
      <dsp:nvSpPr>
        <dsp:cNvPr id="0" name=""/>
        <dsp:cNvSpPr/>
      </dsp:nvSpPr>
      <dsp:spPr>
        <a:xfrm>
          <a:off x="1402105" y="1670113"/>
          <a:ext cx="2384394" cy="1430636"/>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chemeClr val="tx1"/>
              </a:solidFill>
            </a:rPr>
            <a:t>Unable to care for themselves</a:t>
          </a:r>
        </a:p>
      </dsp:txBody>
      <dsp:txXfrm>
        <a:off x="1402105" y="1670113"/>
        <a:ext cx="2384394" cy="1430636"/>
      </dsp:txXfrm>
    </dsp:sp>
    <dsp:sp modelId="{26891365-B5A6-4855-A918-A9E5C031CFB7}">
      <dsp:nvSpPr>
        <dsp:cNvPr id="0" name=""/>
        <dsp:cNvSpPr/>
      </dsp:nvSpPr>
      <dsp:spPr>
        <a:xfrm>
          <a:off x="4024938" y="1670113"/>
          <a:ext cx="2384394" cy="1430636"/>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chemeClr val="tx1"/>
              </a:solidFill>
            </a:rPr>
            <a:t>Vulnerable </a:t>
          </a:r>
          <a:r>
            <a:rPr lang="en-GB" sz="2700" b="1" kern="1200" dirty="0" err="1">
              <a:solidFill>
                <a:schemeClr val="tx1"/>
              </a:solidFill>
            </a:rPr>
            <a:t>misper</a:t>
          </a:r>
          <a:endParaRPr lang="en-GB" sz="2700" b="1" kern="1200" dirty="0">
            <a:solidFill>
              <a:schemeClr val="tx1"/>
            </a:solidFill>
          </a:endParaRPr>
        </a:p>
      </dsp:txBody>
      <dsp:txXfrm>
        <a:off x="4024938" y="1670113"/>
        <a:ext cx="2384394" cy="1430636"/>
      </dsp:txXfrm>
    </dsp:sp>
    <dsp:sp modelId="{E73D85AF-FABD-4A7E-A287-3CF211F55D8F}">
      <dsp:nvSpPr>
        <dsp:cNvPr id="0" name=""/>
        <dsp:cNvSpPr/>
      </dsp:nvSpPr>
      <dsp:spPr>
        <a:xfrm>
          <a:off x="6647772" y="1670113"/>
          <a:ext cx="2384394" cy="1430636"/>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chemeClr val="tx1"/>
              </a:solidFill>
            </a:rPr>
            <a:t>Psychotic Illness</a:t>
          </a:r>
        </a:p>
      </dsp:txBody>
      <dsp:txXfrm>
        <a:off x="6647772" y="1670113"/>
        <a:ext cx="2384394" cy="143063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DAFAFF-0D68-4CAF-A53B-823B34674DF6}">
      <dsp:nvSpPr>
        <dsp:cNvPr id="0" name=""/>
        <dsp:cNvSpPr/>
      </dsp:nvSpPr>
      <dsp:spPr>
        <a:xfrm>
          <a:off x="0" y="725705"/>
          <a:ext cx="3051735" cy="183104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0" kern="1200" dirty="0">
              <a:solidFill>
                <a:schemeClr val="tx1"/>
              </a:solidFill>
              <a:effectLst/>
              <a:latin typeface="Arial" panose="020B0604020202020204" pitchFamily="34" charset="0"/>
            </a:rPr>
            <a:t>Residential accommodation provided by a local social services authority</a:t>
          </a:r>
          <a:endParaRPr lang="en-GB" sz="2400" b="1" kern="1200" dirty="0">
            <a:solidFill>
              <a:schemeClr val="tx1"/>
            </a:solidFill>
          </a:endParaRPr>
        </a:p>
      </dsp:txBody>
      <dsp:txXfrm>
        <a:off x="0" y="725705"/>
        <a:ext cx="3051735" cy="1831041"/>
      </dsp:txXfrm>
    </dsp:sp>
    <dsp:sp modelId="{6305A34C-8100-4D82-81AE-15C7CFABDCB2}">
      <dsp:nvSpPr>
        <dsp:cNvPr id="0" name=""/>
        <dsp:cNvSpPr/>
      </dsp:nvSpPr>
      <dsp:spPr>
        <a:xfrm>
          <a:off x="3356908" y="725705"/>
          <a:ext cx="3051735" cy="183104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GB" sz="2400" b="1" i="0" kern="1200" dirty="0">
              <a:solidFill>
                <a:schemeClr val="tx1"/>
              </a:solidFill>
              <a:effectLst/>
              <a:latin typeface="Arial" panose="020B0604020202020204" pitchFamily="34" charset="0"/>
            </a:rPr>
            <a:t>Hospital (as defined by this act)</a:t>
          </a:r>
          <a:endParaRPr lang="en-GB" sz="2400" b="1" kern="1200" dirty="0">
            <a:solidFill>
              <a:schemeClr val="tx1"/>
            </a:solidFill>
          </a:endParaRPr>
        </a:p>
      </dsp:txBody>
      <dsp:txXfrm>
        <a:off x="3356908" y="725705"/>
        <a:ext cx="3051735" cy="1831041"/>
      </dsp:txXfrm>
    </dsp:sp>
    <dsp:sp modelId="{D7FB428B-4497-4783-B52A-6F14D27886E3}">
      <dsp:nvSpPr>
        <dsp:cNvPr id="0" name=""/>
        <dsp:cNvSpPr/>
      </dsp:nvSpPr>
      <dsp:spPr>
        <a:xfrm>
          <a:off x="6713817" y="725705"/>
          <a:ext cx="3051735" cy="183104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0" kern="1200" dirty="0">
              <a:solidFill>
                <a:schemeClr val="tx1"/>
              </a:solidFill>
              <a:effectLst/>
              <a:latin typeface="Arial" panose="020B0604020202020204" pitchFamily="34" charset="0"/>
            </a:rPr>
            <a:t>Police station*</a:t>
          </a:r>
        </a:p>
      </dsp:txBody>
      <dsp:txXfrm>
        <a:off x="6713817" y="725705"/>
        <a:ext cx="3051735" cy="1831041"/>
      </dsp:txXfrm>
    </dsp:sp>
    <dsp:sp modelId="{A3004E78-6D38-44F9-9EF7-505FAA8A92F2}">
      <dsp:nvSpPr>
        <dsp:cNvPr id="0" name=""/>
        <dsp:cNvSpPr/>
      </dsp:nvSpPr>
      <dsp:spPr>
        <a:xfrm>
          <a:off x="1678454" y="2861920"/>
          <a:ext cx="3051735" cy="183104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0" kern="1200" dirty="0">
              <a:solidFill>
                <a:schemeClr val="tx1"/>
              </a:solidFill>
              <a:effectLst/>
              <a:latin typeface="Arial" panose="020B0604020202020204" pitchFamily="34" charset="0"/>
            </a:rPr>
            <a:t>Independent hospital or care home for people who are mentally disordered</a:t>
          </a:r>
        </a:p>
      </dsp:txBody>
      <dsp:txXfrm>
        <a:off x="1678454" y="2861920"/>
        <a:ext cx="3051735" cy="1831041"/>
      </dsp:txXfrm>
    </dsp:sp>
    <dsp:sp modelId="{5ED9BE86-ACAC-4F77-96CC-ABA7FF3EC823}">
      <dsp:nvSpPr>
        <dsp:cNvPr id="0" name=""/>
        <dsp:cNvSpPr/>
      </dsp:nvSpPr>
      <dsp:spPr>
        <a:xfrm>
          <a:off x="5035363" y="2861920"/>
          <a:ext cx="3051735" cy="183104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0" kern="1200" dirty="0">
              <a:solidFill>
                <a:schemeClr val="tx1"/>
              </a:solidFill>
              <a:effectLst/>
              <a:latin typeface="Arial" panose="020B0604020202020204" pitchFamily="34" charset="0"/>
            </a:rPr>
            <a:t>Any other suitable place</a:t>
          </a:r>
          <a:endParaRPr lang="en-GB" sz="2400" b="1" kern="1200" dirty="0">
            <a:solidFill>
              <a:schemeClr val="tx1"/>
            </a:solidFill>
          </a:endParaRPr>
        </a:p>
      </dsp:txBody>
      <dsp:txXfrm>
        <a:off x="5035363" y="2861920"/>
        <a:ext cx="3051735" cy="183104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CC88B5-4106-4664-AC4F-164BF1C437BD}">
      <dsp:nvSpPr>
        <dsp:cNvPr id="0" name=""/>
        <dsp:cNvSpPr/>
      </dsp:nvSpPr>
      <dsp:spPr>
        <a:xfrm>
          <a:off x="85614" y="2187"/>
          <a:ext cx="7424866" cy="1443443"/>
        </a:xfrm>
        <a:prstGeom prst="rect">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1422400">
            <a:lnSpc>
              <a:spcPct val="90000"/>
            </a:lnSpc>
            <a:spcBef>
              <a:spcPct val="0"/>
            </a:spcBef>
            <a:spcAft>
              <a:spcPct val="35000"/>
            </a:spcAft>
            <a:buNone/>
          </a:pPr>
          <a:r>
            <a:rPr lang="en-GB" sz="3200" b="1" kern="1200" dirty="0">
              <a:solidFill>
                <a:schemeClr val="tx1"/>
              </a:solidFill>
            </a:rPr>
            <a:t>Police Stations/Custody Suites are classified as a place of safety for S136 </a:t>
          </a:r>
        </a:p>
      </dsp:txBody>
      <dsp:txXfrm>
        <a:off x="85614" y="2187"/>
        <a:ext cx="7424866" cy="1443443"/>
      </dsp:txXfrm>
    </dsp:sp>
    <dsp:sp modelId="{2290E9CE-4DCC-457F-AEA8-F733C3022179}">
      <dsp:nvSpPr>
        <dsp:cNvPr id="0" name=""/>
        <dsp:cNvSpPr/>
      </dsp:nvSpPr>
      <dsp:spPr>
        <a:xfrm>
          <a:off x="0" y="1517802"/>
          <a:ext cx="7596095" cy="1443443"/>
        </a:xfrm>
        <a:prstGeom prst="rect">
          <a:avLst/>
        </a:prstGeom>
        <a:solidFill>
          <a:schemeClr val="accent2">
            <a:alpha val="90000"/>
            <a:hueOff val="0"/>
            <a:satOff val="0"/>
            <a:lumOff val="0"/>
            <a:alphaOff val="-2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1422400">
            <a:lnSpc>
              <a:spcPct val="90000"/>
            </a:lnSpc>
            <a:spcBef>
              <a:spcPct val="0"/>
            </a:spcBef>
            <a:spcAft>
              <a:spcPct val="35000"/>
            </a:spcAft>
            <a:buNone/>
          </a:pPr>
          <a:r>
            <a:rPr lang="en-GB" sz="3200" b="1" kern="1200" dirty="0">
              <a:solidFill>
                <a:schemeClr val="tx1"/>
              </a:solidFill>
            </a:rPr>
            <a:t>However, they are </a:t>
          </a:r>
          <a:r>
            <a:rPr lang="en-GB" sz="3200" b="1" u="sng" kern="1200" dirty="0">
              <a:solidFill>
                <a:schemeClr val="tx1"/>
              </a:solidFill>
            </a:rPr>
            <a:t>a last resort </a:t>
          </a:r>
          <a:r>
            <a:rPr lang="en-GB" sz="3200" b="1" kern="1200" dirty="0">
              <a:solidFill>
                <a:schemeClr val="tx1"/>
              </a:solidFill>
            </a:rPr>
            <a:t>and should only be used in certain situations. </a:t>
          </a:r>
        </a:p>
      </dsp:txBody>
      <dsp:txXfrm>
        <a:off x="0" y="1517802"/>
        <a:ext cx="7596095" cy="1443443"/>
      </dsp:txXfrm>
    </dsp:sp>
    <dsp:sp modelId="{10D5FB05-2004-4E4D-954A-6C3C69374C62}">
      <dsp:nvSpPr>
        <dsp:cNvPr id="0" name=""/>
        <dsp:cNvSpPr/>
      </dsp:nvSpPr>
      <dsp:spPr>
        <a:xfrm>
          <a:off x="0" y="3033418"/>
          <a:ext cx="7596095" cy="1443443"/>
        </a:xfrm>
        <a:prstGeom prst="rect">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1422400">
            <a:lnSpc>
              <a:spcPct val="90000"/>
            </a:lnSpc>
            <a:spcBef>
              <a:spcPct val="0"/>
            </a:spcBef>
            <a:spcAft>
              <a:spcPct val="35000"/>
            </a:spcAft>
            <a:buNone/>
          </a:pPr>
          <a:r>
            <a:rPr lang="en-GB" sz="3200" b="1" kern="1200" dirty="0">
              <a:solidFill>
                <a:schemeClr val="tx1"/>
              </a:solidFill>
            </a:rPr>
            <a:t>i.e. If the prisoner is extremely violent and it’s not practical to take them to hospital</a:t>
          </a:r>
        </a:p>
      </dsp:txBody>
      <dsp:txXfrm>
        <a:off x="0" y="3033418"/>
        <a:ext cx="7596095" cy="144344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672E62-A4CE-4EA3-8FE7-42CAF6220F32}">
      <dsp:nvSpPr>
        <dsp:cNvPr id="0" name=""/>
        <dsp:cNvSpPr/>
      </dsp:nvSpPr>
      <dsp:spPr>
        <a:xfrm>
          <a:off x="0" y="11178"/>
          <a:ext cx="8128000" cy="8154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ClrTx/>
            <a:buSzTx/>
            <a:buFontTx/>
            <a:buNone/>
          </a:pPr>
          <a:r>
            <a:rPr kumimoji="0" lang="en-GB" altLang="en-US" sz="34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j-cs"/>
            </a:rPr>
            <a:t>1. Injuries</a:t>
          </a:r>
          <a:endParaRPr lang="en-GB" sz="3400" kern="1200" dirty="0">
            <a:solidFill>
              <a:schemeClr val="tx1"/>
            </a:solidFill>
          </a:endParaRPr>
        </a:p>
      </dsp:txBody>
      <dsp:txXfrm>
        <a:off x="39809" y="50987"/>
        <a:ext cx="8048382" cy="735872"/>
      </dsp:txXfrm>
    </dsp:sp>
    <dsp:sp modelId="{18A545F5-4376-40D0-A71E-9BA091B4010E}">
      <dsp:nvSpPr>
        <dsp:cNvPr id="0" name=""/>
        <dsp:cNvSpPr/>
      </dsp:nvSpPr>
      <dsp:spPr>
        <a:xfrm>
          <a:off x="0" y="826668"/>
          <a:ext cx="8128000" cy="1689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8064" tIns="43180" rIns="241808" bIns="43180" numCol="1" spcCol="1270" anchor="t" anchorCtr="0">
          <a:noAutofit/>
        </a:bodyPr>
        <a:lstStyle/>
        <a:p>
          <a:pPr marL="228600" lvl="1" indent="-228600" algn="l" defTabSz="1200150">
            <a:lnSpc>
              <a:spcPct val="90000"/>
            </a:lnSpc>
            <a:spcBef>
              <a:spcPct val="0"/>
            </a:spcBef>
            <a:spcAft>
              <a:spcPct val="20000"/>
            </a:spcAft>
            <a:buClrTx/>
            <a:buSzTx/>
            <a:buFontTx/>
            <a:buNone/>
          </a:pPr>
          <a:r>
            <a:rPr kumimoji="0" lang="en-GB" altLang="en-US" sz="2700" b="0" i="0" u="none" strike="noStrike" kern="1200" cap="none" spc="0" normalizeH="0" baseline="0" noProof="0" dirty="0">
              <a:ln/>
              <a:effectLst/>
              <a:uLnTx/>
              <a:uFillTx/>
              <a:latin typeface="Calibri"/>
              <a:ea typeface="ＭＳ Ｐゴシック" panose="020B0600070205080204" pitchFamily="34" charset="-128"/>
              <a:cs typeface="+mn-cs"/>
            </a:rPr>
            <a:t>You have exercised your power under S136 </a:t>
          </a:r>
          <a:r>
            <a:rPr kumimoji="0" lang="en-GB" altLang="en-US" sz="2700" b="0" i="0" u="none" strike="noStrike" kern="1200" cap="none" spc="0" normalizeH="0" baseline="0" noProof="0">
              <a:ln/>
              <a:effectLst/>
              <a:uLnTx/>
              <a:uFillTx/>
              <a:latin typeface="Calibri"/>
              <a:ea typeface="ＭＳ Ｐゴシック" panose="020B0600070205080204" pitchFamily="34" charset="-128"/>
              <a:cs typeface="+mn-cs"/>
            </a:rPr>
            <a:t>and the person </a:t>
          </a:r>
          <a:r>
            <a:rPr kumimoji="0" lang="en-GB" altLang="en-US" sz="2700" b="0" i="0" u="none" strike="noStrike" kern="1200" cap="none" spc="0" normalizeH="0" baseline="0" noProof="0" dirty="0">
              <a:ln/>
              <a:effectLst/>
              <a:uLnTx/>
              <a:uFillTx/>
              <a:latin typeface="Calibri"/>
              <a:ea typeface="ＭＳ Ｐゴシック" panose="020B0600070205080204" pitchFamily="34" charset="-128"/>
              <a:cs typeface="+mn-cs"/>
            </a:rPr>
            <a:t>concerned has an injury which requires medical attention.</a:t>
          </a:r>
          <a:endParaRPr lang="en-GB" sz="2700" kern="1200" dirty="0"/>
        </a:p>
        <a:p>
          <a:pPr marL="228600" lvl="1" indent="-228600" algn="l" defTabSz="1200150">
            <a:lnSpc>
              <a:spcPct val="90000"/>
            </a:lnSpc>
            <a:spcBef>
              <a:spcPct val="0"/>
            </a:spcBef>
            <a:spcAft>
              <a:spcPct val="20000"/>
            </a:spcAft>
            <a:buClrTx/>
            <a:buSzTx/>
            <a:buFontTx/>
            <a:buNone/>
          </a:pPr>
          <a:r>
            <a:rPr kumimoji="0" lang="en-GB" altLang="en-US" sz="2700" b="1" i="1" u="none" strike="noStrike" kern="1200" cap="none" spc="0" normalizeH="0" baseline="0" noProof="0">
              <a:ln/>
              <a:effectLst/>
              <a:uLnTx/>
              <a:uFillTx/>
              <a:latin typeface="Calibri"/>
              <a:ea typeface="ＭＳ Ｐゴシック" panose="020B0600070205080204" pitchFamily="34" charset="-128"/>
              <a:cs typeface="+mn-cs"/>
            </a:rPr>
            <a:t>How would you deal with this?</a:t>
          </a:r>
          <a:endParaRPr lang="en-GB" sz="2700" kern="1200" dirty="0"/>
        </a:p>
      </dsp:txBody>
      <dsp:txXfrm>
        <a:off x="0" y="826668"/>
        <a:ext cx="8128000" cy="1689120"/>
      </dsp:txXfrm>
    </dsp:sp>
    <dsp:sp modelId="{2E5F24ED-88ED-453B-921B-979CFEEDA964}">
      <dsp:nvSpPr>
        <dsp:cNvPr id="0" name=""/>
        <dsp:cNvSpPr/>
      </dsp:nvSpPr>
      <dsp:spPr>
        <a:xfrm>
          <a:off x="0" y="2515788"/>
          <a:ext cx="8128000" cy="8154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ClrTx/>
            <a:buSzTx/>
            <a:buFontTx/>
            <a:buNone/>
          </a:pPr>
          <a:r>
            <a:rPr kumimoji="0" lang="en-GB" altLang="en-US" sz="3400" b="1" i="0" u="none" strike="noStrike" kern="1200" cap="none" spc="0" normalizeH="0" baseline="0" noProof="0" dirty="0">
              <a:ln/>
              <a:solidFill>
                <a:schemeClr val="tx1"/>
              </a:solidFill>
              <a:effectLst/>
              <a:uLnTx/>
              <a:uFillTx/>
              <a:latin typeface="Calibri" panose="020F0502020204030204" pitchFamily="34" charset="0"/>
              <a:ea typeface="ＭＳ Ｐゴシック" panose="020B0600070205080204" pitchFamily="34" charset="-128"/>
            </a:rPr>
            <a:t>2. Crime</a:t>
          </a:r>
          <a:endParaRPr lang="en-GB" sz="3400" kern="1200" dirty="0">
            <a:solidFill>
              <a:schemeClr val="tx1"/>
            </a:solidFill>
          </a:endParaRPr>
        </a:p>
      </dsp:txBody>
      <dsp:txXfrm>
        <a:off x="39809" y="2555597"/>
        <a:ext cx="8048382" cy="735872"/>
      </dsp:txXfrm>
    </dsp:sp>
    <dsp:sp modelId="{212E7B43-6FA0-4D60-874E-759D2175386B}">
      <dsp:nvSpPr>
        <dsp:cNvPr id="0" name=""/>
        <dsp:cNvSpPr/>
      </dsp:nvSpPr>
      <dsp:spPr>
        <a:xfrm>
          <a:off x="0" y="3331278"/>
          <a:ext cx="8128000" cy="2076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8064" tIns="43180" rIns="241808" bIns="43180" numCol="1" spcCol="1270" anchor="t" anchorCtr="0">
          <a:noAutofit/>
        </a:bodyPr>
        <a:lstStyle/>
        <a:p>
          <a:pPr marL="228600" lvl="1" indent="-228600" algn="l" defTabSz="1200150">
            <a:lnSpc>
              <a:spcPct val="90000"/>
            </a:lnSpc>
            <a:spcBef>
              <a:spcPct val="0"/>
            </a:spcBef>
            <a:spcAft>
              <a:spcPct val="20000"/>
            </a:spcAft>
            <a:buClrTx/>
            <a:buSzTx/>
            <a:buFontTx/>
            <a:buNone/>
          </a:pPr>
          <a:r>
            <a:rPr kumimoji="0" lang="en-GB" altLang="en-US" sz="2700" b="0" i="0" u="none" strike="noStrike" kern="1200" cap="none" spc="0" normalizeH="0" baseline="0" noProof="0" dirty="0">
              <a:ln/>
              <a:effectLst/>
              <a:uLnTx/>
              <a:uFillTx/>
              <a:latin typeface="Calibri" panose="020F0502020204030204" pitchFamily="34" charset="0"/>
              <a:ea typeface="ＭＳ Ｐゴシック" panose="020B0600070205080204" pitchFamily="34" charset="-128"/>
            </a:rPr>
            <a:t>You have attended at a report of Criminal Damage in a public place.  It appears to you that the suspect is suffering from mental disorder and is in immediate                                  need of care or control.</a:t>
          </a:r>
          <a:endParaRPr lang="en-GB" sz="2700" kern="1200" dirty="0"/>
        </a:p>
        <a:p>
          <a:pPr marL="228600" lvl="1" indent="-228600" algn="l" defTabSz="1200150">
            <a:lnSpc>
              <a:spcPct val="90000"/>
            </a:lnSpc>
            <a:spcBef>
              <a:spcPct val="0"/>
            </a:spcBef>
            <a:spcAft>
              <a:spcPct val="20000"/>
            </a:spcAft>
            <a:buClrTx/>
            <a:buSzTx/>
            <a:buFontTx/>
            <a:buNone/>
          </a:pPr>
          <a:r>
            <a:rPr kumimoji="0" lang="en-GB" altLang="en-US" sz="2700" b="1" i="1" u="none" strike="noStrike" kern="1200" cap="none" spc="0" normalizeH="0" baseline="0" noProof="0">
              <a:ln/>
              <a:effectLst/>
              <a:uLnTx/>
              <a:uFillTx/>
              <a:latin typeface="Calibri" panose="020F0502020204030204" pitchFamily="34" charset="0"/>
              <a:ea typeface="ＭＳ Ｐゴシック" panose="020B0600070205080204" pitchFamily="34" charset="-128"/>
            </a:rPr>
            <a:t>How would you deal with this?</a:t>
          </a:r>
          <a:endParaRPr lang="en-GB" sz="2700" kern="1200" dirty="0"/>
        </a:p>
      </dsp:txBody>
      <dsp:txXfrm>
        <a:off x="0" y="3331278"/>
        <a:ext cx="8128000" cy="207621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30F136-F505-4B93-B39F-6215D7C78C12}">
      <dsp:nvSpPr>
        <dsp:cNvPr id="0" name=""/>
        <dsp:cNvSpPr/>
      </dsp:nvSpPr>
      <dsp:spPr>
        <a:xfrm>
          <a:off x="3189648" y="869"/>
          <a:ext cx="1680737" cy="1092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latin typeface="Calibri"/>
              <a:ea typeface="+mn-ea"/>
              <a:cs typeface="+mn-cs"/>
            </a:rPr>
            <a:t>Capacity must be assumed</a:t>
          </a:r>
        </a:p>
      </dsp:txBody>
      <dsp:txXfrm>
        <a:off x="3242978" y="54199"/>
        <a:ext cx="1574077" cy="985819"/>
      </dsp:txXfrm>
    </dsp:sp>
    <dsp:sp modelId="{F1BAEC29-4146-472B-B4C2-2E965FD570FB}">
      <dsp:nvSpPr>
        <dsp:cNvPr id="0" name=""/>
        <dsp:cNvSpPr/>
      </dsp:nvSpPr>
      <dsp:spPr>
        <a:xfrm>
          <a:off x="1848567" y="547109"/>
          <a:ext cx="4362900" cy="4362900"/>
        </a:xfrm>
        <a:custGeom>
          <a:avLst/>
          <a:gdLst/>
          <a:ahLst/>
          <a:cxnLst/>
          <a:rect l="0" t="0" r="0" b="0"/>
          <a:pathLst>
            <a:path>
              <a:moveTo>
                <a:pt x="3246686" y="277770"/>
              </a:moveTo>
              <a:arcTo wR="2181450" hR="2181450" stAng="17953796" swAng="1210966"/>
            </a:path>
          </a:pathLst>
        </a:custGeom>
        <a:noFill/>
        <a:ln w="635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806FDC63-BEDC-46A1-9843-26FA042C39D9}">
      <dsp:nvSpPr>
        <dsp:cNvPr id="0" name=""/>
        <dsp:cNvSpPr/>
      </dsp:nvSpPr>
      <dsp:spPr>
        <a:xfrm>
          <a:off x="4644441" y="1508214"/>
          <a:ext cx="2920517" cy="1092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latin typeface="Calibri"/>
              <a:ea typeface="+mn-ea"/>
              <a:cs typeface="+mn-cs"/>
            </a:rPr>
            <a:t>All steps must be taken to help them understand</a:t>
          </a:r>
        </a:p>
      </dsp:txBody>
      <dsp:txXfrm>
        <a:off x="4697771" y="1561544"/>
        <a:ext cx="2813857" cy="985819"/>
      </dsp:txXfrm>
    </dsp:sp>
    <dsp:sp modelId="{CD679A57-9048-42F4-B93C-CE683665CAA5}">
      <dsp:nvSpPr>
        <dsp:cNvPr id="0" name=""/>
        <dsp:cNvSpPr/>
      </dsp:nvSpPr>
      <dsp:spPr>
        <a:xfrm>
          <a:off x="1845303" y="373180"/>
          <a:ext cx="4362900" cy="4362900"/>
        </a:xfrm>
        <a:custGeom>
          <a:avLst/>
          <a:gdLst/>
          <a:ahLst/>
          <a:cxnLst/>
          <a:rect l="0" t="0" r="0" b="0"/>
          <a:pathLst>
            <a:path>
              <a:moveTo>
                <a:pt x="4358669" y="2317242"/>
              </a:moveTo>
              <a:arcTo wR="2181450" hR="2181450" stAng="21814133" swAng="1138741"/>
            </a:path>
          </a:pathLst>
        </a:custGeom>
        <a:noFill/>
        <a:ln w="635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F1D6713E-38AC-43B1-A3EF-6BAE43759B28}">
      <dsp:nvSpPr>
        <dsp:cNvPr id="0" name=""/>
        <dsp:cNvSpPr/>
      </dsp:nvSpPr>
      <dsp:spPr>
        <a:xfrm>
          <a:off x="4116562" y="3650891"/>
          <a:ext cx="2819320" cy="1092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latin typeface="Calibri"/>
              <a:ea typeface="+mn-ea"/>
              <a:cs typeface="+mn-cs"/>
            </a:rPr>
            <a:t>An Unwise Decision does not mean they lack Capacity</a:t>
          </a:r>
        </a:p>
      </dsp:txBody>
      <dsp:txXfrm>
        <a:off x="4169892" y="3704221"/>
        <a:ext cx="2712660" cy="985819"/>
      </dsp:txXfrm>
    </dsp:sp>
    <dsp:sp modelId="{13C4D046-085D-4AEA-8BC8-50C26E0ED282}">
      <dsp:nvSpPr>
        <dsp:cNvPr id="0" name=""/>
        <dsp:cNvSpPr/>
      </dsp:nvSpPr>
      <dsp:spPr>
        <a:xfrm>
          <a:off x="1592924" y="546680"/>
          <a:ext cx="4362900" cy="4362900"/>
        </a:xfrm>
        <a:custGeom>
          <a:avLst/>
          <a:gdLst/>
          <a:ahLst/>
          <a:cxnLst/>
          <a:rect l="0" t="0" r="0" b="0"/>
          <a:pathLst>
            <a:path>
              <a:moveTo>
                <a:pt x="2542803" y="4332763"/>
              </a:moveTo>
              <a:arcTo wR="2181450" hR="2181450" stAng="4827906" swAng="1458746"/>
            </a:path>
          </a:pathLst>
        </a:custGeom>
        <a:noFill/>
        <a:ln w="635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D18B7CD5-34CF-4B44-8352-355873689A72}">
      <dsp:nvSpPr>
        <dsp:cNvPr id="0" name=""/>
        <dsp:cNvSpPr/>
      </dsp:nvSpPr>
      <dsp:spPr>
        <a:xfrm>
          <a:off x="832547" y="3681529"/>
          <a:ext cx="2952989" cy="1092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latin typeface="Calibri"/>
              <a:ea typeface="+mn-ea"/>
              <a:cs typeface="+mn-cs"/>
            </a:rPr>
            <a:t>Any decisions must be in their Best Interest</a:t>
          </a:r>
        </a:p>
      </dsp:txBody>
      <dsp:txXfrm>
        <a:off x="885877" y="3734859"/>
        <a:ext cx="2846329" cy="985819"/>
      </dsp:txXfrm>
    </dsp:sp>
    <dsp:sp modelId="{6585C1CF-DE83-4811-A52B-680F8235DF2C}">
      <dsp:nvSpPr>
        <dsp:cNvPr id="0" name=""/>
        <dsp:cNvSpPr/>
      </dsp:nvSpPr>
      <dsp:spPr>
        <a:xfrm>
          <a:off x="1774307" y="628300"/>
          <a:ext cx="4362900" cy="4362900"/>
        </a:xfrm>
        <a:custGeom>
          <a:avLst/>
          <a:gdLst/>
          <a:ahLst/>
          <a:cxnLst/>
          <a:rect l="0" t="0" r="0" b="0"/>
          <a:pathLst>
            <a:path>
              <a:moveTo>
                <a:pt x="103921" y="2846730"/>
              </a:moveTo>
              <a:arcTo wR="2181450" hR="2181450" stAng="9734612" swAng="1062889"/>
            </a:path>
          </a:pathLst>
        </a:custGeom>
        <a:noFill/>
        <a:ln w="635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0A78B849-8C5A-498D-823E-678539275C79}">
      <dsp:nvSpPr>
        <dsp:cNvPr id="0" name=""/>
        <dsp:cNvSpPr/>
      </dsp:nvSpPr>
      <dsp:spPr>
        <a:xfrm>
          <a:off x="298525" y="1498447"/>
          <a:ext cx="3178140" cy="1092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latin typeface="Calibri"/>
              <a:ea typeface="+mn-ea"/>
              <a:cs typeface="+mn-cs"/>
            </a:rPr>
            <a:t>Actions taken must be Least Restrictive</a:t>
          </a:r>
        </a:p>
      </dsp:txBody>
      <dsp:txXfrm>
        <a:off x="351855" y="1551777"/>
        <a:ext cx="3071480" cy="985819"/>
      </dsp:txXfrm>
    </dsp:sp>
    <dsp:sp modelId="{9E4A5A5A-E0EF-4D30-89BE-B7EFDB40F8DA}">
      <dsp:nvSpPr>
        <dsp:cNvPr id="0" name=""/>
        <dsp:cNvSpPr/>
      </dsp:nvSpPr>
      <dsp:spPr>
        <a:xfrm>
          <a:off x="1737386" y="589995"/>
          <a:ext cx="4362900" cy="4362900"/>
        </a:xfrm>
        <a:custGeom>
          <a:avLst/>
          <a:gdLst/>
          <a:ahLst/>
          <a:cxnLst/>
          <a:rect l="0" t="0" r="0" b="0"/>
          <a:pathLst>
            <a:path>
              <a:moveTo>
                <a:pt x="574377" y="706308"/>
              </a:moveTo>
              <a:arcTo wR="2181450" hR="2181450" stAng="13352940" swAng="1264502"/>
            </a:path>
          </a:pathLst>
        </a:custGeom>
        <a:noFill/>
        <a:ln w="635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44D458-34B3-4B62-A7D9-5BF842B32319}">
      <dsp:nvSpPr>
        <dsp:cNvPr id="0" name=""/>
        <dsp:cNvSpPr/>
      </dsp:nvSpPr>
      <dsp:spPr>
        <a:xfrm>
          <a:off x="683591" y="2418"/>
          <a:ext cx="2990711" cy="17944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altLang="en-US" sz="2300" b="1" kern="1200" dirty="0">
              <a:solidFill>
                <a:schemeClr val="tx1"/>
              </a:solidFill>
              <a:cs typeface="Arial" panose="020B0604020202020204" pitchFamily="34" charset="0"/>
            </a:rPr>
            <a:t>If they CANNOT understand information given to them about the decision to be made</a:t>
          </a:r>
          <a:endParaRPr lang="en-GB" sz="2300" b="1" kern="1200" dirty="0">
            <a:solidFill>
              <a:schemeClr val="tx1"/>
            </a:solidFill>
          </a:endParaRPr>
        </a:p>
      </dsp:txBody>
      <dsp:txXfrm>
        <a:off x="683591" y="2418"/>
        <a:ext cx="2990711" cy="1794427"/>
      </dsp:txXfrm>
    </dsp:sp>
    <dsp:sp modelId="{ECF4253F-CCFA-4C32-8326-224A43AC17AE}">
      <dsp:nvSpPr>
        <dsp:cNvPr id="0" name=""/>
        <dsp:cNvSpPr/>
      </dsp:nvSpPr>
      <dsp:spPr>
        <a:xfrm>
          <a:off x="3973374" y="2418"/>
          <a:ext cx="2990711" cy="17944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altLang="en-US" sz="2300" b="1" kern="1200" dirty="0">
              <a:solidFill>
                <a:schemeClr val="tx1"/>
              </a:solidFill>
              <a:cs typeface="Arial" panose="020B0604020202020204" pitchFamily="34" charset="0"/>
            </a:rPr>
            <a:t>If they CANNOT retain that information long enough to be able to make the decision</a:t>
          </a:r>
        </a:p>
      </dsp:txBody>
      <dsp:txXfrm>
        <a:off x="3973374" y="2418"/>
        <a:ext cx="2990711" cy="1794427"/>
      </dsp:txXfrm>
    </dsp:sp>
    <dsp:sp modelId="{29120235-E29E-43CA-9997-8D9E101E206C}">
      <dsp:nvSpPr>
        <dsp:cNvPr id="0" name=""/>
        <dsp:cNvSpPr/>
      </dsp:nvSpPr>
      <dsp:spPr>
        <a:xfrm>
          <a:off x="634693" y="1924788"/>
          <a:ext cx="2990711" cy="17944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altLang="en-US" sz="2300" b="1" kern="1200" dirty="0">
              <a:solidFill>
                <a:schemeClr val="tx1"/>
              </a:solidFill>
              <a:cs typeface="Arial" panose="020B0604020202020204" pitchFamily="34" charset="0"/>
            </a:rPr>
            <a:t>If they CANNOT use or weigh up that information as part of the decision-making process</a:t>
          </a:r>
        </a:p>
      </dsp:txBody>
      <dsp:txXfrm>
        <a:off x="634693" y="1924788"/>
        <a:ext cx="2990711" cy="1794427"/>
      </dsp:txXfrm>
    </dsp:sp>
    <dsp:sp modelId="{D0C28732-917F-433C-AF45-36ACFF4B0CAF}">
      <dsp:nvSpPr>
        <dsp:cNvPr id="0" name=""/>
        <dsp:cNvSpPr/>
      </dsp:nvSpPr>
      <dsp:spPr>
        <a:xfrm>
          <a:off x="3985845" y="1883707"/>
          <a:ext cx="2990711" cy="17944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altLang="en-US" sz="2300" b="1" kern="1200" dirty="0">
              <a:solidFill>
                <a:schemeClr val="tx1"/>
              </a:solidFill>
              <a:cs typeface="Arial" panose="020B0604020202020204" pitchFamily="34" charset="0"/>
            </a:rPr>
            <a:t>If they CANNOT communicate information</a:t>
          </a:r>
        </a:p>
      </dsp:txBody>
      <dsp:txXfrm>
        <a:off x="3985845" y="1883707"/>
        <a:ext cx="2990711" cy="1794427"/>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26/08/2022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26/08/2022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WcSUs9iZv-g"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gov.uk/government/publications/code-of-practice-mental-health-act-1983"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www.legislation.gov.uk/ukpga/1983/20/section/136"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www.legislation.gov.uk/ukpga/1983/20/section/135" TargetMode="External"/><Relationship Id="rId2" Type="http://schemas.openxmlformats.org/officeDocument/2006/relationships/slide" Target="../slides/slide20.xml"/><Relationship Id="rId1" Type="http://schemas.openxmlformats.org/officeDocument/2006/relationships/notesMaster" Target="../notesMasters/notesMaster1.xml"/><Relationship Id="rId5" Type="http://schemas.openxmlformats.org/officeDocument/2006/relationships/hyperlink" Target="http://www.legislation.gov.uk/anaw/2014/4/pdfs/anaw_20140004_en.pdf" TargetMode="External"/><Relationship Id="rId4" Type="http://schemas.openxmlformats.org/officeDocument/2006/relationships/hyperlink" Target="http://www.legislation.gov.uk/ukpga/2014/23/part/1/enacted"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a:solidFill>
                  <a:schemeClr val="tx1"/>
                </a:solidFill>
                <a:effectLst/>
                <a:latin typeface="Arial" panose="020B0604020202020204" pitchFamily="34" charset="0"/>
                <a:ea typeface="+mn-ea"/>
                <a:cs typeface="Arial" panose="020B0604020202020204" pitchFamily="34" charset="0"/>
              </a:rPr>
              <a:t>On successful completion of this module, learners will be able to:</a:t>
            </a:r>
          </a:p>
          <a:p>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 </a:t>
            </a:r>
          </a:p>
          <a:p>
            <a:pPr marL="228600" lvl="0" indent="-228600">
              <a:buFont typeface="+mj-lt"/>
              <a:buAutoNum type="arabicPeriod"/>
            </a:pPr>
            <a:r>
              <a:rPr lang="en-GB" sz="1100" b="1" kern="1200" dirty="0">
                <a:solidFill>
                  <a:schemeClr val="tx1"/>
                </a:solidFill>
                <a:effectLst/>
                <a:latin typeface="Arial" panose="020B0604020202020204" pitchFamily="34" charset="0"/>
                <a:ea typeface="+mn-ea"/>
                <a:cs typeface="Arial" panose="020B0604020202020204" pitchFamily="34" charset="0"/>
              </a:rPr>
              <a:t>Define</a:t>
            </a:r>
            <a:r>
              <a:rPr lang="en-GB" sz="1100" kern="1200" dirty="0">
                <a:solidFill>
                  <a:schemeClr val="tx1"/>
                </a:solidFill>
                <a:effectLst/>
                <a:latin typeface="Arial" panose="020B0604020202020204" pitchFamily="34" charset="0"/>
                <a:ea typeface="+mn-ea"/>
                <a:cs typeface="Arial" panose="020B0604020202020204" pitchFamily="34" charset="0"/>
              </a:rPr>
              <a:t> vulnerability within the context of operational policing including the personal aspect of vulnerability.</a:t>
            </a:r>
          </a:p>
          <a:p>
            <a:pPr marL="228600" lvl="0" indent="-228600">
              <a:buFont typeface="+mj-lt"/>
              <a:buAutoNum type="arabicPeriod"/>
            </a:pPr>
            <a:r>
              <a:rPr lang="en-GB" sz="1100" b="1" kern="1200" dirty="0">
                <a:solidFill>
                  <a:schemeClr val="tx1"/>
                </a:solidFill>
                <a:effectLst/>
                <a:latin typeface="Arial" panose="020B0604020202020204" pitchFamily="34" charset="0"/>
                <a:ea typeface="+mn-ea"/>
                <a:cs typeface="Arial" panose="020B0604020202020204" pitchFamily="34" charset="0"/>
              </a:rPr>
              <a:t>Identify</a:t>
            </a:r>
            <a:r>
              <a:rPr lang="en-GB" sz="1100" kern="1200" dirty="0">
                <a:solidFill>
                  <a:schemeClr val="tx1"/>
                </a:solidFill>
                <a:effectLst/>
                <a:latin typeface="Arial" panose="020B0604020202020204" pitchFamily="34" charset="0"/>
                <a:ea typeface="+mn-ea"/>
                <a:cs typeface="Arial" panose="020B0604020202020204" pitchFamily="34" charset="0"/>
              </a:rPr>
              <a:t> how the police service can provide a professional and ethical service to vulnerable or at risk individuals or those who may be at risk.</a:t>
            </a:r>
          </a:p>
          <a:p>
            <a:pPr marL="228600" lvl="0" indent="-228600">
              <a:buFont typeface="+mj-lt"/>
              <a:buAutoNum type="arabicPeriod"/>
            </a:pPr>
            <a:r>
              <a:rPr lang="en-GB" sz="1100" b="1" kern="1200" dirty="0">
                <a:solidFill>
                  <a:schemeClr val="tx1"/>
                </a:solidFill>
                <a:effectLst/>
                <a:latin typeface="Arial" panose="020B0604020202020204" pitchFamily="34" charset="0"/>
                <a:ea typeface="+mn-ea"/>
                <a:cs typeface="Arial" panose="020B0604020202020204" pitchFamily="34" charset="0"/>
              </a:rPr>
              <a:t>Outline</a:t>
            </a:r>
            <a:r>
              <a:rPr lang="en-GB" sz="1100" kern="1200" dirty="0">
                <a:solidFill>
                  <a:schemeClr val="tx1"/>
                </a:solidFill>
                <a:effectLst/>
                <a:latin typeface="Arial" panose="020B0604020202020204" pitchFamily="34" charset="0"/>
                <a:ea typeface="+mn-ea"/>
                <a:cs typeface="Arial" panose="020B0604020202020204" pitchFamily="34" charset="0"/>
              </a:rPr>
              <a:t> factors and influences that can result in harm, or risk of harm to a vulnerable person.</a:t>
            </a:r>
          </a:p>
          <a:p>
            <a:pPr marL="228600" lvl="0" indent="-228600">
              <a:buFont typeface="+mj-lt"/>
              <a:buAutoNum type="arabicPeriod"/>
            </a:pPr>
            <a:r>
              <a:rPr lang="en-GB" sz="1100" b="1" kern="1200" dirty="0">
                <a:solidFill>
                  <a:schemeClr val="tx1"/>
                </a:solidFill>
                <a:effectLst/>
                <a:latin typeface="Arial" panose="020B0604020202020204" pitchFamily="34" charset="0"/>
                <a:ea typeface="+mn-ea"/>
                <a:cs typeface="Arial" panose="020B0604020202020204" pitchFamily="34" charset="0"/>
              </a:rPr>
              <a:t>Describe</a:t>
            </a:r>
            <a:r>
              <a:rPr lang="en-GB" sz="1100" kern="1200" dirty="0">
                <a:solidFill>
                  <a:schemeClr val="tx1"/>
                </a:solidFill>
                <a:effectLst/>
                <a:latin typeface="Arial" panose="020B0604020202020204" pitchFamily="34" charset="0"/>
                <a:ea typeface="+mn-ea"/>
                <a:cs typeface="Arial" panose="020B0604020202020204" pitchFamily="34" charset="0"/>
              </a:rPr>
              <a:t> key considerations when responding to, initially dealing with and supporting a person who may be vulnerable, including how a vulnerable person may respond to police presence.</a:t>
            </a:r>
          </a:p>
          <a:p>
            <a:pPr marL="228600" lvl="0" indent="-228600">
              <a:buFont typeface="+mj-lt"/>
              <a:buAutoNum type="arabicPeriod"/>
            </a:pPr>
            <a:r>
              <a:rPr lang="en-GB" sz="1100" b="1" kern="1200" dirty="0">
                <a:solidFill>
                  <a:schemeClr val="tx1"/>
                </a:solidFill>
                <a:effectLst/>
                <a:latin typeface="Arial" panose="020B0604020202020204" pitchFamily="34" charset="0"/>
                <a:ea typeface="+mn-ea"/>
                <a:cs typeface="Arial" panose="020B0604020202020204" pitchFamily="34" charset="0"/>
              </a:rPr>
              <a:t>Describe</a:t>
            </a:r>
            <a:r>
              <a:rPr lang="en-GB" sz="1100" kern="1200" dirty="0">
                <a:solidFill>
                  <a:schemeClr val="tx1"/>
                </a:solidFill>
                <a:effectLst/>
                <a:latin typeface="Arial" panose="020B0604020202020204" pitchFamily="34" charset="0"/>
                <a:ea typeface="+mn-ea"/>
                <a:cs typeface="Arial" panose="020B0604020202020204" pitchFamily="34" charset="0"/>
              </a:rPr>
              <a:t> key legislation and guidance used when dealing with a vulnerable person, including juveniles, places of safety and transport.</a:t>
            </a:r>
          </a:p>
          <a:p>
            <a:pPr marL="228600" lvl="0" indent="-228600">
              <a:buFont typeface="+mj-lt"/>
              <a:buAutoNum type="arabicPeriod"/>
            </a:pPr>
            <a:r>
              <a:rPr lang="en-GB" sz="1100" b="1" kern="1200" dirty="0">
                <a:solidFill>
                  <a:schemeClr val="tx1"/>
                </a:solidFill>
                <a:effectLst/>
                <a:latin typeface="Arial" panose="020B0604020202020204" pitchFamily="34" charset="0"/>
                <a:ea typeface="+mn-ea"/>
                <a:cs typeface="Arial" panose="020B0604020202020204" pitchFamily="34" charset="0"/>
              </a:rPr>
              <a:t>Identify</a:t>
            </a:r>
            <a:r>
              <a:rPr lang="en-GB" sz="1100" kern="1200" dirty="0">
                <a:solidFill>
                  <a:schemeClr val="tx1"/>
                </a:solidFill>
                <a:effectLst/>
                <a:latin typeface="Arial" panose="020B0604020202020204" pitchFamily="34" charset="0"/>
                <a:ea typeface="+mn-ea"/>
                <a:cs typeface="Arial" panose="020B0604020202020204" pitchFamily="34" charset="0"/>
              </a:rPr>
              <a:t> different legislation to be used when dealing with a vulnerable person in their own home.</a:t>
            </a:r>
          </a:p>
          <a:p>
            <a:pPr marL="228600" lvl="0" indent="-228600">
              <a:buFont typeface="+mj-lt"/>
              <a:buAutoNum type="arabicPeriod"/>
            </a:pPr>
            <a:r>
              <a:rPr lang="en-GB" sz="1100" b="1" kern="1200" dirty="0">
                <a:solidFill>
                  <a:schemeClr val="tx1"/>
                </a:solidFill>
                <a:effectLst/>
                <a:latin typeface="Arial" panose="020B0604020202020204" pitchFamily="34" charset="0"/>
                <a:ea typeface="+mn-ea"/>
                <a:cs typeface="Arial" panose="020B0604020202020204" pitchFamily="34" charset="0"/>
              </a:rPr>
              <a:t>Summarise</a:t>
            </a:r>
            <a:r>
              <a:rPr lang="en-GB" sz="1100" kern="1200" dirty="0">
                <a:solidFill>
                  <a:schemeClr val="tx1"/>
                </a:solidFill>
                <a:effectLst/>
                <a:latin typeface="Arial" panose="020B0604020202020204" pitchFamily="34" charset="0"/>
                <a:ea typeface="+mn-ea"/>
                <a:cs typeface="Arial" panose="020B0604020202020204" pitchFamily="34" charset="0"/>
              </a:rPr>
              <a:t> key considerations for use of restraint when dealing with a person suffering from mental ill health</a:t>
            </a:r>
          </a:p>
          <a:p>
            <a:r>
              <a:rPr lang="en-GB" sz="1100" kern="1200" dirty="0">
                <a:solidFill>
                  <a:schemeClr val="tx1"/>
                </a:solidFill>
                <a:effectLst/>
                <a:latin typeface="Arial" panose="020B0604020202020204" pitchFamily="34" charset="0"/>
                <a:ea typeface="+mn-ea"/>
                <a:cs typeface="Arial" panose="020B0604020202020204" pitchFamily="34" charset="0"/>
              </a:rPr>
              <a:t> </a:t>
            </a:r>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35230783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15761328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u="sng" dirty="0">
                <a:latin typeface="Arial" panose="020B0604020202020204" pitchFamily="34" charset="0"/>
                <a:cs typeface="Arial" panose="020B0604020202020204" pitchFamily="34" charset="0"/>
              </a:rPr>
              <a:t>HEALTH WARNING </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You</a:t>
            </a:r>
            <a:r>
              <a:rPr lang="en-US" altLang="en-US" sz="1100" baseline="0" dirty="0">
                <a:latin typeface="Arial" panose="020B0604020202020204" pitchFamily="34" charset="0"/>
                <a:cs typeface="Arial" panose="020B0604020202020204" pitchFamily="34" charset="0"/>
              </a:rPr>
              <a:t> Tube </a:t>
            </a:r>
            <a:r>
              <a:rPr lang="en-US" altLang="en-US" sz="1100" dirty="0">
                <a:latin typeface="Arial" panose="020B0604020202020204" pitchFamily="34" charset="0"/>
                <a:cs typeface="Arial" panose="020B0604020202020204" pitchFamily="34" charset="0"/>
              </a:rPr>
              <a:t>RELATES TO A PERSON WHO JUMPED OFF THE GOLDEN GATE BRIDGE [5MINUTE 27 SEC] – click on red play button</a:t>
            </a:r>
          </a:p>
          <a:p>
            <a:r>
              <a:rPr lang="en-GB" altLang="en-US" sz="1100" b="1" dirty="0">
                <a:cs typeface="Times New Roman" panose="02020603050405020304" pitchFamily="18" charset="0"/>
                <a:hlinkClick r:id="rId3"/>
              </a:rPr>
              <a:t>https://www.youtube.com/watch?v=WcSUs9iZv-g</a:t>
            </a:r>
            <a:endParaRPr lang="en-US" altLang="en-US" sz="1100" dirty="0">
              <a:latin typeface="Arial" panose="020B0604020202020204" pitchFamily="34" charset="0"/>
              <a:cs typeface="Arial" panose="020B0604020202020204" pitchFamily="34" charset="0"/>
            </a:endParaRP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Sadly people who attempt to commit suicide, do not really feel they want to end their lives but feel it maybe the best option at that particular time.</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If we can intervene and save somebody’s life, then it maybe a turning point in their lives – through this session we will look at the powers that we have as Police Officers to help those suffering MH crisis.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2463795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solidFill>
                  <a:srgbClr val="FF0000"/>
                </a:solidFill>
                <a:effectLst/>
                <a:latin typeface="Calibri" panose="020F0502020204030204" pitchFamily="34" charset="0"/>
                <a:ea typeface="Times New Roman" panose="02020603050405020304" pitchFamily="18" charset="0"/>
              </a:rPr>
              <a:t>QTS</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Calibri" panose="020F0502020204030204" pitchFamily="34" charset="0"/>
                <a:ea typeface="Times New Roman" panose="02020603050405020304" pitchFamily="18" charset="0"/>
              </a:rPr>
              <a:t>What is mental health?</a:t>
            </a:r>
            <a:endParaRPr lang="en-GB" sz="1800" dirty="0">
              <a:effectLst/>
              <a:latin typeface="Times New Roman" panose="02020603050405020304" pitchFamily="18" charset="0"/>
              <a:ea typeface="Times New Roman" panose="02020603050405020304" pitchFamily="18" charset="0"/>
            </a:endParaRPr>
          </a:p>
          <a:p>
            <a:pPr eaLnBrk="1" hangingPunct="1">
              <a:spcBef>
                <a:spcPct val="0"/>
              </a:spcBef>
              <a:defRPr/>
            </a:pPr>
            <a:endParaRPr lang="en-GB" altLang="en-US" sz="1100" dirty="0">
              <a:latin typeface="Arial" panose="020B0604020202020204" pitchFamily="34" charset="0"/>
              <a:cs typeface="Arial" panose="020B0604020202020204" pitchFamily="34" charset="0"/>
            </a:endParaRPr>
          </a:p>
          <a:p>
            <a:pPr eaLnBrk="1" hangingPunct="1">
              <a:spcBef>
                <a:spcPct val="0"/>
              </a:spcBef>
              <a:defRPr/>
            </a:pPr>
            <a:r>
              <a:rPr lang="en-GB" altLang="en-US" sz="1100" dirty="0">
                <a:latin typeface="Arial" panose="020B0604020202020204" pitchFamily="34" charset="0"/>
                <a:cs typeface="Arial" panose="020B0604020202020204" pitchFamily="34" charset="0"/>
              </a:rPr>
              <a:t>Trainer - Board blast.....5 minutes</a:t>
            </a:r>
          </a:p>
          <a:p>
            <a:pPr eaLnBrk="1" hangingPunct="1">
              <a:spcBef>
                <a:spcPct val="0"/>
              </a:spcBef>
              <a:defRPr/>
            </a:pPr>
            <a:endParaRPr lang="en-GB" altLang="en-US"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lang="en-GB" altLang="en-US" sz="1100" dirty="0">
                <a:latin typeface="Arial" panose="020B0604020202020204" pitchFamily="34" charset="0"/>
                <a:cs typeface="Arial" panose="020B0604020202020204" pitchFamily="34" charset="0"/>
              </a:rPr>
              <a:t>MHA defines a </a:t>
            </a:r>
            <a:r>
              <a:rPr lang="en-GB" sz="1600" b="1" i="0" dirty="0">
                <a:solidFill>
                  <a:srgbClr val="282560"/>
                </a:solidFill>
                <a:effectLst/>
                <a:latin typeface="Arial" panose="020B0604020202020204" pitchFamily="34" charset="0"/>
              </a:rPr>
              <a:t>Mental disorder </a:t>
            </a:r>
            <a:r>
              <a:rPr lang="en-GB" sz="1600" b="0" i="0" dirty="0">
                <a:solidFill>
                  <a:srgbClr val="282560"/>
                </a:solidFill>
                <a:effectLst/>
                <a:latin typeface="Arial" panose="020B0604020202020204" pitchFamily="34" charset="0"/>
              </a:rPr>
              <a:t>as </a:t>
            </a:r>
            <a:r>
              <a:rPr lang="en-GB" sz="1100" i="1" dirty="0">
                <a:solidFill>
                  <a:schemeClr val="tx1"/>
                </a:solidFill>
                <a:latin typeface="Calibri"/>
                <a:ea typeface="ＭＳ Ｐゴシック" panose="020B0600070205080204" pitchFamily="34" charset="-128"/>
              </a:rPr>
              <a:t>'any disorder or disability of the mind includes a brain injury</a:t>
            </a:r>
            <a:r>
              <a:rPr lang="en-GB" sz="1100" i="0" dirty="0">
                <a:solidFill>
                  <a:schemeClr val="tx1"/>
                </a:solidFill>
                <a:latin typeface="Calibri"/>
                <a:ea typeface="ＭＳ Ｐゴシック" panose="020B0600070205080204" pitchFamily="34" charset="-128"/>
              </a:rPr>
              <a:t>.’</a:t>
            </a:r>
            <a:r>
              <a:rPr lang="en-US" sz="1100" i="0" dirty="0">
                <a:solidFill>
                  <a:schemeClr val="tx1"/>
                </a:solidFill>
                <a:latin typeface="Calibri"/>
                <a:ea typeface="ＭＳ Ｐゴシック" panose="020B0600070205080204" pitchFamily="34" charset="-128"/>
                <a:cs typeface="+mn-cs"/>
              </a:rPr>
              <a:t>  We will use the term Mental Disorder throughout this session </a:t>
            </a:r>
            <a:endParaRPr lang="en-GB" altLang="en-US" sz="1100" i="0" dirty="0">
              <a:latin typeface="Arial" panose="020B0604020202020204" pitchFamily="34" charset="0"/>
              <a:cs typeface="Arial" panose="020B0604020202020204" pitchFamily="34" charset="0"/>
            </a:endParaRPr>
          </a:p>
          <a:p>
            <a:pPr eaLnBrk="1" hangingPunct="1">
              <a:spcBef>
                <a:spcPct val="0"/>
              </a:spcBef>
              <a:defRPr/>
            </a:pPr>
            <a:endParaRPr lang="en-GB" altLang="en-US" sz="1100" dirty="0">
              <a:latin typeface="Arial" panose="020B0604020202020204" pitchFamily="34" charset="0"/>
              <a:cs typeface="Arial" panose="020B0604020202020204" pitchFamily="34" charset="0"/>
            </a:endParaRPr>
          </a:p>
          <a:p>
            <a:pPr eaLnBrk="1" hangingPunct="1">
              <a:spcBef>
                <a:spcPct val="0"/>
              </a:spcBef>
              <a:defRPr/>
            </a:pPr>
            <a:r>
              <a:rPr lang="en-GB" altLang="en-US" sz="1100" dirty="0">
                <a:latin typeface="Arial" panose="020B0604020202020204" pitchFamily="34" charset="0"/>
                <a:cs typeface="Arial" panose="020B0604020202020204" pitchFamily="34" charset="0"/>
              </a:rPr>
              <a:t>Learning disabilities is arrested or incomplete of the mind. It is not a mental disorder unless accompanied by aggravating features such as violence.</a:t>
            </a:r>
          </a:p>
          <a:p>
            <a:pPr eaLnBrk="1" hangingPunct="1">
              <a:spcBef>
                <a:spcPct val="0"/>
              </a:spcBef>
              <a:defRPr/>
            </a:pPr>
            <a:r>
              <a:rPr lang="en-GB" altLang="en-US" sz="1100" dirty="0">
                <a:latin typeface="Arial" panose="020B0604020202020204" pitchFamily="34" charset="0"/>
                <a:cs typeface="Arial" panose="020B0604020202020204" pitchFamily="34" charset="0"/>
              </a:rPr>
              <a:t>Examples of Learning difficulties is Down Syndrome, Autism and Asperger's</a:t>
            </a:r>
          </a:p>
          <a:p>
            <a:pPr marL="285750" indent="-285750" eaLnBrk="1" hangingPunct="1">
              <a:spcBef>
                <a:spcPct val="0"/>
              </a:spcBef>
              <a:buFont typeface="Arial" panose="020B0604020202020204" pitchFamily="34" charset="0"/>
              <a:buChar char="•"/>
              <a:defRPr/>
            </a:pPr>
            <a:r>
              <a:rPr lang="en-GB" altLang="en-US" sz="1100" dirty="0">
                <a:latin typeface="Arial" panose="020B0604020202020204" pitchFamily="34" charset="0"/>
                <a:cs typeface="Arial" panose="020B0604020202020204" pitchFamily="34" charset="0"/>
              </a:rPr>
              <a:t>17% adults experience diagnosable mental health problems</a:t>
            </a:r>
          </a:p>
          <a:p>
            <a:pPr marL="285750" indent="-285750" eaLnBrk="1" hangingPunct="1">
              <a:spcBef>
                <a:spcPct val="0"/>
              </a:spcBef>
              <a:buFont typeface="Arial" panose="020B0604020202020204" pitchFamily="34" charset="0"/>
              <a:buChar char="•"/>
              <a:defRPr/>
            </a:pPr>
            <a:r>
              <a:rPr lang="en-GB" altLang="en-US" sz="1100" dirty="0">
                <a:latin typeface="Arial" panose="020B0604020202020204" pitchFamily="34" charset="0"/>
                <a:cs typeface="Arial" panose="020B0604020202020204" pitchFamily="34" charset="0"/>
              </a:rPr>
              <a:t>2-3% estimated to have a learning disability</a:t>
            </a:r>
          </a:p>
          <a:p>
            <a:pPr marL="285750" indent="-285750" eaLnBrk="1" hangingPunct="1">
              <a:spcBef>
                <a:spcPct val="0"/>
              </a:spcBef>
              <a:buFont typeface="Arial" panose="020B0604020202020204" pitchFamily="34" charset="0"/>
              <a:buChar char="•"/>
              <a:defRPr/>
            </a:pPr>
            <a:r>
              <a:rPr lang="en-GB" altLang="en-US" sz="1100" dirty="0">
                <a:latin typeface="Arial" panose="020B0604020202020204" pitchFamily="34" charset="0"/>
                <a:cs typeface="Arial" panose="020B0604020202020204" pitchFamily="34" charset="0"/>
              </a:rPr>
              <a:t>4% Have severe dyslexia</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41524935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b="1" dirty="0">
                <a:latin typeface="Arial" panose="020B0604020202020204" pitchFamily="34" charset="0"/>
                <a:cs typeface="Arial" panose="020B0604020202020204" pitchFamily="34" charset="0"/>
              </a:rPr>
              <a:t>Group work</a:t>
            </a:r>
          </a:p>
          <a:p>
            <a:pPr eaLnBrk="1" hangingPunct="1">
              <a:spcBef>
                <a:spcPct val="0"/>
              </a:spcBef>
            </a:pPr>
            <a:r>
              <a:rPr lang="en-GB" altLang="en-US" sz="1100" dirty="0">
                <a:latin typeface="Arial" panose="020B0604020202020204" pitchFamily="34" charset="0"/>
                <a:cs typeface="Arial" panose="020B0604020202020204" pitchFamily="34" charset="0"/>
              </a:rPr>
              <a:t>20 minutes Carousel Exercise [Trainer </a:t>
            </a:r>
            <a:r>
              <a:rPr lang="en-GB" altLang="en-US" sz="1100" dirty="0" err="1">
                <a:latin typeface="Arial" panose="020B0604020202020204" pitchFamily="34" charset="0"/>
                <a:cs typeface="Arial" panose="020B0604020202020204" pitchFamily="34" charset="0"/>
              </a:rPr>
              <a:t>Discression</a:t>
            </a:r>
            <a:r>
              <a:rPr lang="en-GB" altLang="en-US" sz="1100" dirty="0">
                <a:latin typeface="Arial" panose="020B0604020202020204" pitchFamily="34" charset="0"/>
                <a:cs typeface="Arial" panose="020B0604020202020204" pitchFamily="34" charset="0"/>
              </a:rPr>
              <a:t>]</a:t>
            </a:r>
          </a:p>
          <a:p>
            <a:pPr eaLnBrk="1" hangingPunct="1">
              <a:spcBef>
                <a:spcPct val="0"/>
              </a:spcBef>
            </a:pPr>
            <a:r>
              <a:rPr lang="en-GB" altLang="en-US" sz="1100" dirty="0">
                <a:latin typeface="Arial" panose="020B0604020202020204" pitchFamily="34" charset="0"/>
                <a:cs typeface="Arial" panose="020B0604020202020204" pitchFamily="34" charset="0"/>
              </a:rPr>
              <a:t>Discuss and record  the various situations where police officers would come across someone who appears to be suffering from mental illness. </a:t>
            </a:r>
          </a:p>
          <a:p>
            <a:pPr eaLnBrk="1" hangingPunct="1">
              <a:spcBef>
                <a:spcPct val="0"/>
              </a:spcBef>
            </a:pPr>
            <a:r>
              <a:rPr lang="en-GB" altLang="en-US" sz="1100" dirty="0">
                <a:latin typeface="Arial" panose="020B0604020202020204" pitchFamily="34" charset="0"/>
                <a:cs typeface="Arial" panose="020B0604020202020204" pitchFamily="34" charset="0"/>
              </a:rPr>
              <a:t>Flip chart in groups. Spokes person to feed back</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b="1" dirty="0">
                <a:latin typeface="Arial" panose="020B0604020202020204" pitchFamily="34" charset="0"/>
                <a:cs typeface="Arial" panose="020B0604020202020204" pitchFamily="34" charset="0"/>
              </a:rPr>
              <a:t>Feedback should include:</a:t>
            </a:r>
          </a:p>
          <a:p>
            <a:pPr eaLnBrk="1" hangingPunct="1">
              <a:spcBef>
                <a:spcPct val="0"/>
              </a:spcBef>
            </a:pPr>
            <a:r>
              <a:rPr lang="en-GB" altLang="en-US" sz="1100" dirty="0">
                <a:latin typeface="Arial" panose="020B0604020202020204" pitchFamily="34" charset="0"/>
                <a:cs typeface="Arial" panose="020B0604020202020204" pitchFamily="34" charset="0"/>
              </a:rPr>
              <a:t>Those receiving Care in the community , including CTO &amp; SCT</a:t>
            </a:r>
          </a:p>
          <a:p>
            <a:pPr eaLnBrk="1" hangingPunct="1">
              <a:spcBef>
                <a:spcPct val="0"/>
              </a:spcBef>
            </a:pPr>
            <a:r>
              <a:rPr lang="en-GB" altLang="en-US" sz="1100" dirty="0">
                <a:latin typeface="Arial" panose="020B0604020202020204" pitchFamily="34" charset="0"/>
                <a:cs typeface="Arial" panose="020B0604020202020204" pitchFamily="34" charset="0"/>
              </a:rPr>
              <a:t>Mentally disordered offenders</a:t>
            </a:r>
          </a:p>
          <a:p>
            <a:pPr eaLnBrk="1" hangingPunct="1">
              <a:spcBef>
                <a:spcPct val="0"/>
              </a:spcBef>
            </a:pPr>
            <a:r>
              <a:rPr lang="en-GB" altLang="en-US" sz="1100" dirty="0">
                <a:latin typeface="Arial" panose="020B0604020202020204" pitchFamily="34" charset="0"/>
                <a:cs typeface="Arial" panose="020B0604020202020204" pitchFamily="34" charset="0"/>
              </a:rPr>
              <a:t>S.136</a:t>
            </a:r>
          </a:p>
          <a:p>
            <a:pPr eaLnBrk="1" hangingPunct="1">
              <a:spcBef>
                <a:spcPct val="0"/>
              </a:spcBef>
            </a:pPr>
            <a:r>
              <a:rPr lang="en-GB" altLang="en-US" sz="1100" dirty="0">
                <a:latin typeface="Arial" panose="020B0604020202020204" pitchFamily="34" charset="0"/>
                <a:cs typeface="Arial" panose="020B0604020202020204" pitchFamily="34" charset="0"/>
              </a:rPr>
              <a:t>Absconded/missing/AWOL from hospital</a:t>
            </a:r>
          </a:p>
          <a:p>
            <a:pPr eaLnBrk="1" hangingPunct="1">
              <a:spcBef>
                <a:spcPct val="0"/>
              </a:spcBef>
            </a:pPr>
            <a:r>
              <a:rPr lang="en-GB" altLang="en-US" sz="1100" dirty="0">
                <a:latin typeface="Arial" panose="020B0604020202020204" pitchFamily="34" charset="0"/>
                <a:cs typeface="Arial" panose="020B0604020202020204" pitchFamily="34" charset="0"/>
              </a:rPr>
              <a:t>Victim or witness</a:t>
            </a:r>
          </a:p>
          <a:p>
            <a:pPr eaLnBrk="1" hangingPunct="1">
              <a:spcBef>
                <a:spcPct val="0"/>
              </a:spcBef>
            </a:pPr>
            <a:r>
              <a:rPr lang="en-GB" altLang="en-US" sz="1100" dirty="0">
                <a:latin typeface="Arial" panose="020B0604020202020204" pitchFamily="34" charset="0"/>
                <a:cs typeface="Arial" panose="020B0604020202020204" pitchFamily="34" charset="0"/>
              </a:rPr>
              <a:t>Explore Roles of key professionals</a:t>
            </a:r>
          </a:p>
          <a:p>
            <a:pPr eaLnBrk="1" hangingPunct="1">
              <a:spcBef>
                <a:spcPct val="0"/>
              </a:spcBef>
            </a:pPr>
            <a:r>
              <a:rPr lang="en-GB" altLang="en-US" sz="1100" dirty="0">
                <a:latin typeface="Arial" panose="020B0604020202020204" pitchFamily="34" charset="0"/>
                <a:cs typeface="Arial" panose="020B0604020202020204" pitchFamily="34" charset="0"/>
              </a:rPr>
              <a:t>Discuss referral methods/mechanisms</a:t>
            </a:r>
          </a:p>
          <a:p>
            <a:pPr eaLnBrk="1" hangingPunct="1">
              <a:spcBef>
                <a:spcPct val="0"/>
              </a:spcBef>
            </a:pPr>
            <a:r>
              <a:rPr lang="en-GB" altLang="en-US" sz="1100" dirty="0">
                <a:latin typeface="Arial" panose="020B0604020202020204" pitchFamily="34" charset="0"/>
                <a:cs typeface="Arial" panose="020B0604020202020204" pitchFamily="34" charset="0"/>
              </a:rPr>
              <a:t>Whose job is it to refer?</a:t>
            </a:r>
          </a:p>
          <a:p>
            <a:pPr eaLnBrk="1" hangingPunct="1">
              <a:spcBef>
                <a:spcPct val="0"/>
              </a:spcBef>
            </a:pPr>
            <a:r>
              <a:rPr lang="en-GB" altLang="en-US" sz="1100" dirty="0">
                <a:latin typeface="Arial" panose="020B0604020202020204" pitchFamily="34" charset="0"/>
                <a:cs typeface="Arial" panose="020B0604020202020204" pitchFamily="34" charset="0"/>
              </a:rPr>
              <a:t>What is available locally?</a:t>
            </a:r>
          </a:p>
          <a:p>
            <a:pPr eaLnBrk="1" hangingPunct="1">
              <a:spcBef>
                <a:spcPct val="0"/>
              </a:spcBef>
            </a:pPr>
            <a:r>
              <a:rPr lang="en-GB" altLang="en-US" sz="1100" dirty="0">
                <a:latin typeface="Arial" panose="020B0604020202020204" pitchFamily="34" charset="0"/>
                <a:cs typeface="Arial" panose="020B0604020202020204" pitchFamily="34" charset="0"/>
              </a:rPr>
              <a:t>We will explore, each of these in turn later.</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3332049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z="1800" b="1" dirty="0">
                <a:effectLst/>
                <a:latin typeface="Calibri" panose="020F0502020204030204" pitchFamily="34" charset="0"/>
                <a:ea typeface="Times New Roman" panose="02020603050405020304" pitchFamily="18" charset="0"/>
              </a:rPr>
              <a:t>Q. What type of situations or incidents might the police have to attend where mental health is a consideration?</a:t>
            </a:r>
            <a:endParaRPr lang="en-GB" sz="1800" dirty="0">
              <a:effectLst/>
              <a:latin typeface="Times New Roman" panose="02020603050405020304" pitchFamily="18" charset="0"/>
              <a:ea typeface="Times New Roman" panose="02020603050405020304" pitchFamily="18" charset="0"/>
            </a:endParaRPr>
          </a:p>
          <a:p>
            <a:pPr eaLnBrk="1" hangingPunct="1">
              <a:spcBef>
                <a:spcPct val="0"/>
              </a:spcBef>
            </a:pPr>
            <a:endParaRPr lang="en-GB" altLang="en-US" sz="1100" b="1"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Police officers need to focus on the behaviour and state of mind of a person experiencing a mental health crisis.</a:t>
            </a:r>
          </a:p>
          <a:p>
            <a:pPr eaLnBrk="1" hangingPunct="1">
              <a:spcBef>
                <a:spcPct val="0"/>
              </a:spcBef>
            </a:pPr>
            <a:r>
              <a:rPr lang="en-GB" altLang="en-US" sz="1100" dirty="0">
                <a:latin typeface="Arial" panose="020B0604020202020204" pitchFamily="34" charset="0"/>
                <a:cs typeface="Arial" panose="020B0604020202020204" pitchFamily="34" charset="0"/>
              </a:rPr>
              <a:t>Empathise it is not the label of the condition which is important, it is how we deal with the person.</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Police officers are not medically trained- we can’t diagnose- but we can get help and should get it from MH professionals.</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Officers also need to be aware that some behaviour associated with medical illness can also be due to a range of medical conditions. These can include diabetes and epilepsy.</a:t>
            </a:r>
          </a:p>
          <a:p>
            <a:pPr eaLnBrk="1" hangingPunct="1">
              <a:spcBef>
                <a:spcPct val="0"/>
              </a:spcBef>
            </a:pPr>
            <a:r>
              <a:rPr lang="en-GB" altLang="en-US" sz="1100" dirty="0">
                <a:latin typeface="Arial" panose="020B0604020202020204" pitchFamily="34" charset="0"/>
                <a:cs typeface="Arial" panose="020B0604020202020204" pitchFamily="34" charset="0"/>
              </a:rPr>
              <a:t>Urinary tract infections, strokes as well as alcohol and drugs may also account for behaviour often associated with mental health problems.</a:t>
            </a:r>
          </a:p>
          <a:p>
            <a:pPr eaLnBrk="1" hangingPunct="1">
              <a:spcBef>
                <a:spcPct val="0"/>
              </a:spcBef>
            </a:pPr>
            <a:r>
              <a:rPr lang="en-GB" altLang="en-US" sz="1100" dirty="0">
                <a:latin typeface="Arial" panose="020B0604020202020204" pitchFamily="34" charset="0"/>
                <a:cs typeface="Arial" panose="020B0604020202020204" pitchFamily="34" charset="0"/>
              </a:rPr>
              <a:t>List is not </a:t>
            </a:r>
            <a:r>
              <a:rPr lang="en-GB" altLang="en-US" sz="1100" dirty="0" err="1">
                <a:latin typeface="Arial" panose="020B0604020202020204" pitchFamily="34" charset="0"/>
                <a:cs typeface="Arial" panose="020B0604020202020204" pitchFamily="34" charset="0"/>
              </a:rPr>
              <a:t>exhaustable</a:t>
            </a:r>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36633806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Calibri" panose="020F0502020204030204" pitchFamily="34" charset="0"/>
                <a:ea typeface="Times New Roman" panose="02020603050405020304" pitchFamily="18" charset="0"/>
              </a:rPr>
              <a:t>Q. What are the signs and behaviours of someone suffering a mental health episode?</a:t>
            </a:r>
            <a:endParaRPr lang="en-GB"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cs typeface="Arial" panose="020B0604020202020204" pitchFamily="34" charset="0"/>
              </a:rPr>
              <a:t>5 minutes for feedback</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14687297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Calibri" panose="020F0502020204030204" pitchFamily="34" charset="0"/>
                <a:ea typeface="Times New Roman" panose="02020603050405020304" pitchFamily="18" charset="0"/>
              </a:rPr>
              <a:t>Q. What initial support can we offer to a person suffering from mental health?</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37451203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dirty="0">
                <a:latin typeface="Arial" panose="020B0604020202020204" pitchFamily="34" charset="0"/>
                <a:cs typeface="Arial" panose="020B0604020202020204" pitchFamily="34" charset="0"/>
              </a:rPr>
              <a:t>These are just a</a:t>
            </a:r>
            <a:r>
              <a:rPr lang="en-GB" sz="1100" b="0" baseline="0" dirty="0">
                <a:latin typeface="Arial" panose="020B0604020202020204" pitchFamily="34" charset="0"/>
                <a:cs typeface="Arial" panose="020B0604020202020204" pitchFamily="34" charset="0"/>
              </a:rPr>
              <a:t> partnership agencies within South Wales… There are many more, does anyone know of any? </a:t>
            </a:r>
          </a:p>
          <a:p>
            <a:endParaRPr lang="en-GB" sz="1100" b="1" baseline="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Advocacy Support </a:t>
            </a:r>
            <a:r>
              <a:rPr lang="en-GB" sz="1100" b="1" dirty="0" err="1">
                <a:latin typeface="Arial" panose="020B0604020202020204" pitchFamily="34" charset="0"/>
                <a:cs typeface="Arial" panose="020B0604020202020204" pitchFamily="34" charset="0"/>
              </a:rPr>
              <a:t>Cymru</a:t>
            </a:r>
            <a:r>
              <a:rPr lang="en-GB" sz="1100" b="1" dirty="0">
                <a:latin typeface="Arial" panose="020B0604020202020204" pitchFamily="34" charset="0"/>
                <a:cs typeface="Arial" panose="020B0604020202020204" pitchFamily="34" charset="0"/>
              </a:rPr>
              <a:t> (ASC)</a:t>
            </a:r>
            <a:r>
              <a:rPr lang="en-GB" sz="1100" dirty="0">
                <a:latin typeface="Arial" panose="020B0604020202020204" pitchFamily="34" charset="0"/>
                <a:cs typeface="Arial" panose="020B0604020202020204" pitchFamily="34" charset="0"/>
              </a:rPr>
              <a:t> is a registered charity that specialises in the provision of professional, confidential and independent advocacy for those eligible in secondary care and community mental health settings.</a:t>
            </a:r>
          </a:p>
          <a:p>
            <a:endParaRPr lang="en-GB" sz="1100" dirty="0">
              <a:effectLst/>
              <a:latin typeface="Arial" panose="020B0604020202020204" pitchFamily="34" charset="0"/>
              <a:cs typeface="Arial" panose="020B0604020202020204" pitchFamily="34" charset="0"/>
            </a:endParaRPr>
          </a:p>
          <a:p>
            <a:r>
              <a:rPr lang="en-GB" sz="1100" b="1" dirty="0" err="1">
                <a:effectLst/>
                <a:latin typeface="Arial" panose="020B0604020202020204" pitchFamily="34" charset="0"/>
                <a:cs typeface="Arial" panose="020B0604020202020204" pitchFamily="34" charset="0"/>
              </a:rPr>
              <a:t>Cavamh</a:t>
            </a:r>
            <a:r>
              <a:rPr lang="en-GB" sz="1100" b="1" dirty="0">
                <a:effectLst/>
                <a:latin typeface="Arial" panose="020B0604020202020204" pitchFamily="34" charset="0"/>
                <a:cs typeface="Arial" panose="020B0604020202020204" pitchFamily="34" charset="0"/>
              </a:rPr>
              <a:t> - </a:t>
            </a:r>
            <a:r>
              <a:rPr lang="en-GB" sz="1100" b="0" dirty="0">
                <a:effectLst/>
                <a:latin typeface="Arial" panose="020B0604020202020204" pitchFamily="34" charset="0"/>
                <a:cs typeface="Arial" panose="020B0604020202020204" pitchFamily="34" charset="0"/>
              </a:rPr>
              <a:t>Supporting voluntary sector, service user and carer involvement in the development of mental health services across Cardiff and the Vale of Glamorgan through:</a:t>
            </a:r>
          </a:p>
          <a:p>
            <a:r>
              <a:rPr lang="en-GB" sz="1100" b="0" dirty="0">
                <a:effectLst/>
                <a:latin typeface="Arial" panose="020B0604020202020204" pitchFamily="34" charset="0"/>
                <a:cs typeface="Arial" panose="020B0604020202020204" pitchFamily="34" charset="0"/>
              </a:rPr>
              <a:t>Mental Health Forum - The voice of the voluntary sector</a:t>
            </a:r>
          </a:p>
          <a:p>
            <a:r>
              <a:rPr lang="en-GB" sz="1100" b="0" dirty="0" err="1">
                <a:effectLst/>
                <a:latin typeface="Arial" panose="020B0604020202020204" pitchFamily="34" charset="0"/>
                <a:cs typeface="Arial" panose="020B0604020202020204" pitchFamily="34" charset="0"/>
              </a:rPr>
              <a:t>Sefyll</a:t>
            </a:r>
            <a:r>
              <a:rPr lang="en-GB" sz="1100" b="0" dirty="0">
                <a:effectLst/>
                <a:latin typeface="Arial" panose="020B0604020202020204" pitchFamily="34" charset="0"/>
                <a:cs typeface="Arial" panose="020B0604020202020204" pitchFamily="34" charset="0"/>
              </a:rPr>
              <a:t> - Involvement in adult mental health services</a:t>
            </a:r>
          </a:p>
          <a:p>
            <a:r>
              <a:rPr lang="en-GB" sz="1100" b="0" dirty="0">
                <a:effectLst/>
                <a:latin typeface="Arial" panose="020B0604020202020204" pitchFamily="34" charset="0"/>
                <a:cs typeface="Arial" panose="020B0604020202020204" pitchFamily="34" charset="0"/>
              </a:rPr>
              <a:t>Nexus - Involvement in older people's mental health services</a:t>
            </a:r>
          </a:p>
          <a:p>
            <a:endParaRPr lang="en-GB" sz="1100" b="0" dirty="0">
              <a:effectLst/>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Primary Mental Health Care and Services – Wales</a:t>
            </a:r>
            <a:r>
              <a:rPr lang="en-GB" sz="1100" b="1" baseline="0" dirty="0">
                <a:latin typeface="Arial" panose="020B0604020202020204" pitchFamily="34" charset="0"/>
                <a:cs typeface="Arial" panose="020B0604020202020204" pitchFamily="34" charset="0"/>
              </a:rPr>
              <a:t> </a:t>
            </a:r>
            <a:r>
              <a:rPr lang="en-GB" sz="1100" b="0" baseline="0" dirty="0">
                <a:latin typeface="Arial" panose="020B0604020202020204" pitchFamily="34" charset="0"/>
                <a:cs typeface="Arial" panose="020B0604020202020204" pitchFamily="34" charset="0"/>
              </a:rPr>
              <a:t>Their a</a:t>
            </a:r>
            <a:r>
              <a:rPr lang="en-GB" sz="1100" b="0" dirty="0">
                <a:latin typeface="Arial" panose="020B0604020202020204" pitchFamily="34" charset="0"/>
                <a:cs typeface="Arial" panose="020B0604020202020204" pitchFamily="34" charset="0"/>
              </a:rPr>
              <a:t>im is to promote primary mental health care and improve mental health services across Wales.</a:t>
            </a:r>
          </a:p>
          <a:p>
            <a:endParaRPr lang="en-GB" sz="1100" b="0" dirty="0">
              <a:effectLst/>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NHS Wales – Mental</a:t>
            </a:r>
            <a:r>
              <a:rPr lang="en-GB" sz="1100" b="1" baseline="0" dirty="0">
                <a:latin typeface="Arial" panose="020B0604020202020204" pitchFamily="34" charset="0"/>
                <a:cs typeface="Arial" panose="020B0604020202020204" pitchFamily="34" charset="0"/>
              </a:rPr>
              <a:t> Health. </a:t>
            </a:r>
            <a:r>
              <a:rPr lang="en-GB" sz="1100" dirty="0">
                <a:latin typeface="Arial" panose="020B0604020202020204" pitchFamily="34" charset="0"/>
                <a:cs typeface="Arial" panose="020B0604020202020204" pitchFamily="34" charset="0"/>
              </a:rPr>
              <a:t>The Welsh Government document </a:t>
            </a:r>
            <a:r>
              <a:rPr lang="en-GB" sz="1100" i="1" dirty="0">
                <a:latin typeface="Arial" panose="020B0604020202020204" pitchFamily="34" charset="0"/>
                <a:cs typeface="Arial" panose="020B0604020202020204" pitchFamily="34" charset="0"/>
              </a:rPr>
              <a:t>Together for Mental Health: A Strategy for Mental Health and Wellbeing in Wales</a:t>
            </a:r>
            <a:r>
              <a:rPr lang="en-GB" sz="1100" dirty="0">
                <a:latin typeface="Arial" panose="020B0604020202020204" pitchFamily="34" charset="0"/>
                <a:cs typeface="Arial" panose="020B0604020202020204" pitchFamily="34" charset="0"/>
              </a:rPr>
              <a:t> is a 10-year strategy for improving the lives of people using mental health services, their carers and their families.</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Mind</a:t>
            </a:r>
            <a:r>
              <a:rPr lang="en-GB" sz="1100" dirty="0">
                <a:latin typeface="Arial" panose="020B0604020202020204" pitchFamily="34" charset="0"/>
                <a:cs typeface="Arial" panose="020B0604020202020204" pitchFamily="34" charset="0"/>
              </a:rPr>
              <a:t> - We provide advice and support to empower anyone experiencing a mental health problem. We campaign to improve services, raise awareness and promote understanding.</a:t>
            </a:r>
          </a:p>
          <a:p>
            <a:endParaRPr lang="en-GB" sz="1100" dirty="0">
              <a:latin typeface="Arial" panose="020B0604020202020204" pitchFamily="34" charset="0"/>
              <a:cs typeface="Arial" panose="020B0604020202020204" pitchFamily="34" charset="0"/>
            </a:endParaRPr>
          </a:p>
          <a:p>
            <a:pPr eaLnBrk="1" hangingPunct="1">
              <a:defRPr/>
            </a:pPr>
            <a:r>
              <a:rPr lang="en-GB" sz="1100" kern="0" dirty="0">
                <a:solidFill>
                  <a:srgbClr val="002060"/>
                </a:solidFill>
                <a:latin typeface="Arial" panose="020B0604020202020204" pitchFamily="34" charset="0"/>
                <a:cs typeface="Arial" panose="020B0604020202020204" pitchFamily="34" charset="0"/>
              </a:rPr>
              <a:t>Consider:</a:t>
            </a:r>
          </a:p>
          <a:p>
            <a:pPr eaLnBrk="1" hangingPunct="1">
              <a:defRPr/>
            </a:pPr>
            <a:r>
              <a:rPr lang="en-GB" sz="1100" kern="0" dirty="0">
                <a:solidFill>
                  <a:srgbClr val="002060"/>
                </a:solidFill>
                <a:latin typeface="Arial" panose="020B0604020202020204" pitchFamily="34" charset="0"/>
                <a:cs typeface="Arial" panose="020B0604020202020204" pitchFamily="34" charset="0"/>
              </a:rPr>
              <a:t>AMHP</a:t>
            </a:r>
            <a:r>
              <a:rPr lang="en-GB" sz="1100" b="0" kern="0" dirty="0">
                <a:solidFill>
                  <a:srgbClr val="002060"/>
                </a:solidFill>
                <a:latin typeface="Arial" panose="020B0604020202020204" pitchFamily="34" charset="0"/>
                <a:cs typeface="Arial" panose="020B0604020202020204" pitchFamily="34" charset="0"/>
              </a:rPr>
              <a:t> – approved mental health professional</a:t>
            </a:r>
          </a:p>
          <a:p>
            <a:pPr eaLnBrk="1" hangingPunct="1">
              <a:defRPr/>
            </a:pPr>
            <a:r>
              <a:rPr lang="en-GB" sz="1100" kern="0" dirty="0">
                <a:solidFill>
                  <a:srgbClr val="002060"/>
                </a:solidFill>
                <a:latin typeface="Arial" panose="020B0604020202020204" pitchFamily="34" charset="0"/>
                <a:cs typeface="Arial" panose="020B0604020202020204" pitchFamily="34" charset="0"/>
              </a:rPr>
              <a:t>GP – </a:t>
            </a:r>
            <a:r>
              <a:rPr lang="en-GB" sz="1100" b="0" kern="0" dirty="0">
                <a:solidFill>
                  <a:srgbClr val="002060"/>
                </a:solidFill>
                <a:latin typeface="Arial" panose="020B0604020202020204" pitchFamily="34" charset="0"/>
                <a:cs typeface="Arial" panose="020B0604020202020204" pitchFamily="34" charset="0"/>
              </a:rPr>
              <a:t>general practitioner</a:t>
            </a:r>
          </a:p>
          <a:p>
            <a:pPr eaLnBrk="1" hangingPunct="1">
              <a:defRPr/>
            </a:pPr>
            <a:r>
              <a:rPr lang="en-GB" sz="1100" kern="0" dirty="0">
                <a:solidFill>
                  <a:srgbClr val="002060"/>
                </a:solidFill>
                <a:latin typeface="Arial" panose="020B0604020202020204" pitchFamily="34" charset="0"/>
                <a:cs typeface="Arial" panose="020B0604020202020204" pitchFamily="34" charset="0"/>
              </a:rPr>
              <a:t>CPN</a:t>
            </a:r>
            <a:r>
              <a:rPr lang="en-GB" sz="1100" b="0" kern="0" dirty="0">
                <a:solidFill>
                  <a:srgbClr val="002060"/>
                </a:solidFill>
                <a:latin typeface="Arial" panose="020B0604020202020204" pitchFamily="34" charset="0"/>
                <a:cs typeface="Arial" panose="020B0604020202020204" pitchFamily="34" charset="0"/>
              </a:rPr>
              <a:t> – community psychiatric nurse</a:t>
            </a:r>
          </a:p>
          <a:p>
            <a:pPr eaLnBrk="1" hangingPunct="1">
              <a:defRPr/>
            </a:pPr>
            <a:r>
              <a:rPr lang="en-GB" sz="1100" kern="0" dirty="0">
                <a:solidFill>
                  <a:srgbClr val="002060"/>
                </a:solidFill>
                <a:latin typeface="Arial" panose="020B0604020202020204" pitchFamily="34" charset="0"/>
                <a:cs typeface="Arial" panose="020B0604020202020204" pitchFamily="34" charset="0"/>
              </a:rPr>
              <a:t>CMHT</a:t>
            </a:r>
            <a:r>
              <a:rPr lang="en-GB" sz="1100" b="0" kern="0" dirty="0">
                <a:solidFill>
                  <a:srgbClr val="002060"/>
                </a:solidFill>
                <a:latin typeface="Arial" panose="020B0604020202020204" pitchFamily="34" charset="0"/>
                <a:cs typeface="Arial" panose="020B0604020202020204" pitchFamily="34" charset="0"/>
              </a:rPr>
              <a:t> – community  mental health team</a:t>
            </a:r>
          </a:p>
          <a:p>
            <a:pPr eaLnBrk="1" hangingPunct="1">
              <a:defRPr/>
            </a:pPr>
            <a:r>
              <a:rPr lang="en-GB" sz="1100" b="0" kern="0" dirty="0">
                <a:solidFill>
                  <a:srgbClr val="002060"/>
                </a:solidFill>
                <a:latin typeface="Arial" panose="020B0604020202020204" pitchFamily="34" charset="0"/>
                <a:cs typeface="Arial" panose="020B0604020202020204" pitchFamily="34" charset="0"/>
              </a:rPr>
              <a:t>C.A.L.L – community advice &amp; listening line</a:t>
            </a:r>
          </a:p>
          <a:p>
            <a:pPr eaLnBrk="1" hangingPunct="1">
              <a:defRPr/>
            </a:pPr>
            <a:r>
              <a:rPr lang="en-GB" sz="1100" b="0" kern="0" dirty="0">
                <a:solidFill>
                  <a:srgbClr val="002060"/>
                </a:solidFill>
                <a:latin typeface="Arial" panose="020B0604020202020204" pitchFamily="34" charset="0"/>
                <a:cs typeface="Arial" panose="020B0604020202020204" pitchFamily="34" charset="0"/>
              </a:rPr>
              <a:t>RMP Registered Medical Practitioners</a:t>
            </a:r>
            <a:r>
              <a:rPr lang="en-GB" sz="1100" b="0" kern="0" baseline="0" dirty="0">
                <a:solidFill>
                  <a:srgbClr val="002060"/>
                </a:solidFill>
                <a:latin typeface="Arial" panose="020B0604020202020204" pitchFamily="34" charset="0"/>
                <a:cs typeface="Arial" panose="020B0604020202020204" pitchFamily="34" charset="0"/>
              </a:rPr>
              <a:t> </a:t>
            </a:r>
            <a:r>
              <a:rPr lang="en-GB" sz="1100" b="0" kern="0" dirty="0">
                <a:solidFill>
                  <a:srgbClr val="002060"/>
                </a:solidFill>
                <a:latin typeface="Arial" panose="020B0604020202020204" pitchFamily="34" charset="0"/>
                <a:cs typeface="Arial" panose="020B0604020202020204" pitchFamily="34" charset="0"/>
              </a:rPr>
              <a:t>Crisis teams</a:t>
            </a:r>
          </a:p>
          <a:p>
            <a:pPr eaLnBrk="1" hangingPunct="1">
              <a:defRPr/>
            </a:pPr>
            <a:r>
              <a:rPr lang="en-GB" sz="1100" b="0" kern="0" dirty="0">
                <a:solidFill>
                  <a:srgbClr val="002060"/>
                </a:solidFill>
                <a:latin typeface="Arial" panose="020B0604020202020204" pitchFamily="34" charset="0"/>
                <a:cs typeface="Arial" panose="020B0604020202020204" pitchFamily="34" charset="0"/>
              </a:rPr>
              <a:t>SWP Force Advisors</a:t>
            </a:r>
          </a:p>
          <a:p>
            <a:pPr eaLnBrk="1" hangingPunct="1">
              <a:defRPr/>
            </a:pPr>
            <a:endParaRPr lang="en-GB" sz="1200" b="0" kern="0" dirty="0">
              <a:solidFill>
                <a:srgbClr val="002060"/>
              </a:solidFill>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31384399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dirty="0">
                <a:latin typeface="Arial" panose="020B0604020202020204" pitchFamily="34" charset="0"/>
                <a:cs typeface="Arial" panose="020B0604020202020204" pitchFamily="34" charset="0"/>
              </a:rPr>
              <a:t>Trainer –A sense of worthless, low esteem. Walking into a room and feeling anonymous, low mood, poor coping skills.</a:t>
            </a:r>
          </a:p>
          <a:p>
            <a:pPr eaLnBrk="1" hangingPunct="1">
              <a:spcBef>
                <a:spcPct val="0"/>
              </a:spcBef>
            </a:pPr>
            <a:r>
              <a:rPr lang="en-GB" altLang="en-US" sz="1100" dirty="0">
                <a:latin typeface="Arial" panose="020B0604020202020204" pitchFamily="34" charset="0"/>
                <a:cs typeface="Arial" panose="020B0604020202020204" pitchFamily="34" charset="0"/>
              </a:rPr>
              <a:t>Low self worth</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11498213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a:latin typeface="Arial" panose="020B0604020202020204" pitchFamily="34" charset="0"/>
                <a:cs typeface="Arial" panose="020B0604020202020204" pitchFamily="34" charset="0"/>
              </a:rPr>
              <a:t>PSYCHOTIC  DISORDERS- Persons ability to think clearly ,make judgements.ie schizophrenia Hallucinations [Hearing voices].Illness can increase with substance abuse</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MOOD DISORDERS- Concerns a persons emotional state. Depression and bi polar disorder. Depression is negative thoughts. Bi polar reoccurring mood swings. Not going out</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PERSONALITY  DISORDERS- Medically described as ‘deeply ingrained mal-adaptive patterns of behavior that are formed in childhood or adolescence’.  Inflexible and display pattern of behavior that cause problems in coping with work life and interaction with others.</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ANXIETY DISORDERS – Excessive uncontrollable. Worrying about every day things.</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Panic disorders such as palpitations, sweating and trembling</a:t>
            </a:r>
          </a:p>
          <a:p>
            <a:r>
              <a:rPr lang="en-US" altLang="en-US" sz="1100" dirty="0">
                <a:latin typeface="Arial" panose="020B0604020202020204" pitchFamily="34" charset="0"/>
                <a:cs typeface="Arial" panose="020B0604020202020204" pitchFamily="34" charset="0"/>
              </a:rPr>
              <a:t>Obsessive Compulsive disorder [OCD] E.g. cleanliness ,taking showers</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YOUTUBE LINK-HOW TO SPOT MENTAL ILLNESS [5MIN 17 SECONDS] – click on red play button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21000414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Barriers to communication</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they are experiencing hallucinations (which can involve any of the senses), be aware that the hallucinations or the delusions they experience are their reality. You will not be able to talk them out of their reality. They may experience the hallucinations or delusional thoughts as real and be motivated by them.</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People with disordered thinking find it hard to keep a logical order to their ideas and their thoughts and speech may be jumbled and disconnected, giving the impression that they are talking nonsense.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Memory issues exacerbated by stress and anxiety</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Side affects of medication – loss of mental sharpness, dizziness, memory problems,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poor concentration;</a:t>
            </a:r>
          </a:p>
          <a:p>
            <a:pPr marL="0" indent="0">
              <a:buFontTx/>
              <a:buNone/>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 rapid heartbeat;</a:t>
            </a:r>
          </a:p>
          <a:p>
            <a:pPr marL="0" indent="0">
              <a:buFontTx/>
              <a:buNone/>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 shaking or muscle spasms;</a:t>
            </a:r>
          </a:p>
          <a:p>
            <a:pPr marL="0" indent="0">
              <a:buFontTx/>
              <a:buNone/>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 sleep disturbance;</a:t>
            </a:r>
          </a:p>
          <a:p>
            <a:pPr marL="0" indent="0">
              <a:buFontTx/>
              <a:buNone/>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 slowed thinking;</a:t>
            </a:r>
          </a:p>
          <a:p>
            <a:pPr marL="0" indent="0">
              <a:buFontTx/>
              <a:buNone/>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 slurred speech;</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Many of these presentations you may find in people who are under the influence of drugs or alcohol. </a:t>
            </a:r>
          </a:p>
          <a:p>
            <a:endParaRPr lang="en-GB" altLang="en-US" dirty="0">
              <a:latin typeface="Arial" panose="020B0604020202020204" pitchFamily="34" charset="0"/>
              <a:ea typeface="ＭＳ Ｐゴシック" panose="020B0600070205080204" pitchFamily="34" charset="-128"/>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18905798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solidFill>
                  <a:srgbClr val="FF0000"/>
                </a:solidFill>
                <a:effectLst/>
                <a:latin typeface="Calibri" panose="020F0502020204030204" pitchFamily="34" charset="0"/>
                <a:ea typeface="Times New Roman" panose="02020603050405020304" pitchFamily="18" charset="0"/>
              </a:rPr>
              <a:t>QTS</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Calibri" panose="020F0502020204030204" pitchFamily="34" charset="0"/>
                <a:ea typeface="Times New Roman" panose="02020603050405020304" pitchFamily="18" charset="0"/>
              </a:rPr>
              <a:t>How might you communicate with a person experiencing mental illness?</a:t>
            </a:r>
            <a:endParaRPr lang="en-GB" sz="1800" dirty="0">
              <a:effectLst/>
              <a:latin typeface="Times New Roman" panose="02020603050405020304" pitchFamily="18" charset="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How might you communicate with somebody experiencing…..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Sensitivity to lights/ noise </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Keep Calm</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Personal Space</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Non threatening approach </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Speak to them by name</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Allow time to process information </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Avoid Sarcasm </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Give direction in a clear manner </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Communication Top Tips</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Initial police contact can exacerbate a difficult situation.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 The use of handcuffs and restraint may be extremely frightening for someone who does not understand what is happening and may not be able to communicate their fears in an appropriate way. This, coupled with the use of loud sirens, may result in sensory overload, causing the person to try to run away or hit out at people, including the police. The very presence of the police may cause great anxiety to a law-abiding autistic person who has no comprehension of the crime they may have committed.</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Switch off sirens and flashing lights.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Keep calm. People on the autism spectrum can often sense anxiety in other people, which in turn can make them more anxious.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Autistic people may not understand personal space. They may invade your personal space, or they may need more personal space than other people.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Approach the person in a non-threatening way and keep facial expressions and gestures to a minimum.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you know the person's name, use it at the start of each sentence so that they know you are addressing them.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Give clear, slow and direct instructions. Avoid ambiguity</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Allow the person time to process information and don't expect an immediate response to instructions.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Avoid using sarcasm, metaphors or irony. An autistic person may take what you say literally.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Do not shout at the person.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Make sure you explain clearly what is happening and where you are taking them.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Here are some suggestions for interviewing autistic people to help elicit the correct response.</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asked a yes or no question, they may repeat back the first or last word said with no understanding of the question. Try asking a series of yes or no questions to determine the style and dependability of the response, and then follow this up with the key yes or no questions you need an answer to.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Keep your facial expressions and hand gestures to a minimum. </a:t>
            </a:r>
          </a:p>
          <a:p>
            <a:endParaRPr lang="en-GB" altLang="en-US"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41447895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z="1800" b="1" dirty="0">
                <a:effectLst/>
                <a:latin typeface="Calibri" panose="020F0502020204030204" pitchFamily="34" charset="0"/>
                <a:ea typeface="Times New Roman" panose="02020603050405020304" pitchFamily="18" charset="0"/>
              </a:rPr>
              <a:t>Q. What are the main pieces of legislation police officers use when dealing with mental health or vulnerability issues? </a:t>
            </a:r>
            <a:endParaRPr lang="en-GB" sz="1800" dirty="0">
              <a:effectLst/>
              <a:latin typeface="Times New Roman" panose="02020603050405020304" pitchFamily="18" charset="0"/>
              <a:ea typeface="Times New Roman" panose="02020603050405020304" pitchFamily="18" charset="0"/>
            </a:endParaRPr>
          </a:p>
          <a:p>
            <a:pPr eaLnBrk="1" hangingPunct="1">
              <a:spcBef>
                <a:spcPct val="0"/>
              </a:spcBef>
            </a:pPr>
            <a:endParaRPr lang="en-GB" altLang="en-US" sz="1100" b="0" dirty="0">
              <a:latin typeface="Arial" panose="020B0604020202020204" pitchFamily="34" charset="0"/>
              <a:cs typeface="Arial" panose="020B0604020202020204" pitchFamily="34" charset="0"/>
            </a:endParaRPr>
          </a:p>
          <a:p>
            <a:pPr eaLnBrk="1" hangingPunct="1">
              <a:spcBef>
                <a:spcPct val="0"/>
              </a:spcBef>
            </a:pPr>
            <a:r>
              <a:rPr lang="en-GB" altLang="en-US" sz="1100" b="0" dirty="0">
                <a:latin typeface="Arial" panose="020B0604020202020204" pitchFamily="34" charset="0"/>
                <a:cs typeface="Arial" panose="020B0604020202020204" pitchFamily="34" charset="0"/>
              </a:rPr>
              <a:t>The following legislation covers police powers in relation to MH. </a:t>
            </a:r>
          </a:p>
          <a:p>
            <a:pPr eaLnBrk="1" hangingPunct="1">
              <a:spcBef>
                <a:spcPct val="0"/>
              </a:spcBef>
            </a:pPr>
            <a:endParaRPr lang="en-GB" altLang="en-US" sz="1100" b="0" dirty="0">
              <a:latin typeface="Arial" panose="020B0604020202020204" pitchFamily="34" charset="0"/>
              <a:cs typeface="Arial" panose="020B0604020202020204" pitchFamily="34" charset="0"/>
            </a:endParaRPr>
          </a:p>
          <a:p>
            <a:pPr eaLnBrk="1" hangingPunct="1">
              <a:spcBef>
                <a:spcPct val="0"/>
              </a:spcBef>
            </a:pPr>
            <a:r>
              <a:rPr lang="en-GB" altLang="en-US" sz="1100" b="1" dirty="0">
                <a:latin typeface="Arial" panose="020B0604020202020204" pitchFamily="34" charset="0"/>
                <a:cs typeface="Arial" panose="020B0604020202020204" pitchFamily="34" charset="0"/>
              </a:rPr>
              <a:t>Mental Health Act 1983 </a:t>
            </a:r>
            <a:r>
              <a:rPr lang="en-GB" altLang="en-US" sz="1100" dirty="0">
                <a:latin typeface="Arial" panose="020B0604020202020204" pitchFamily="34" charset="0"/>
                <a:cs typeface="Arial" panose="020B0604020202020204" pitchFamily="34" charset="0"/>
              </a:rPr>
              <a:t>[As amended by the Mental Health Act 2007 &amp; PACA 2017]  This is the Act that gives the police power to deal with those in MH Crisis – we will look at these powers in detail in this session.</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b="1" dirty="0">
                <a:latin typeface="Arial" panose="020B0604020202020204" pitchFamily="34" charset="0"/>
                <a:cs typeface="Arial" panose="020B0604020202020204" pitchFamily="34" charset="0"/>
              </a:rPr>
              <a:t>Code of Practice (2015)</a:t>
            </a:r>
            <a:r>
              <a:rPr lang="en-GB" altLang="en-US" sz="1100" baseline="0" dirty="0">
                <a:latin typeface="Arial" panose="020B0604020202020204" pitchFamily="34" charset="0"/>
                <a:cs typeface="Arial" panose="020B0604020202020204" pitchFamily="34" charset="0"/>
              </a:rPr>
              <a:t> – This shows professionals how to carry out their roles and responsibilities under the MHA 1983, to ensure that all patients receive high quality and safe care. </a:t>
            </a:r>
          </a:p>
          <a:p>
            <a:pPr eaLnBrk="1" hangingPunct="1">
              <a:spcBef>
                <a:spcPct val="0"/>
              </a:spcBef>
            </a:pPr>
            <a:endParaRPr lang="en-GB" altLang="en-US" sz="1100" dirty="0">
              <a:latin typeface="Arial" panose="020B0604020202020204" pitchFamily="34" charset="0"/>
              <a:cs typeface="Arial" panose="020B0604020202020204" pitchFamily="34" charset="0"/>
            </a:endParaRPr>
          </a:p>
          <a:p>
            <a:r>
              <a:rPr lang="en-GB" sz="1200" b="0" i="0" kern="1200" dirty="0">
                <a:solidFill>
                  <a:schemeClr val="tx1"/>
                </a:solidFill>
                <a:effectLst/>
                <a:latin typeface="+mn-lt"/>
                <a:ea typeface="+mn-ea"/>
                <a:cs typeface="+mn-cs"/>
              </a:rPr>
              <a:t>There have been significant changes in legislation, case law, policy and professional practice since the last code was published in 2008.</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a:t>
            </a:r>
            <a:r>
              <a:rPr lang="en-GB" sz="1200" b="0" i="0" kern="1200" dirty="0">
                <a:solidFill>
                  <a:schemeClr val="tx1"/>
                </a:solidFill>
                <a:effectLst/>
                <a:latin typeface="+mn-lt"/>
                <a:ea typeface="+mn-ea"/>
                <a:cs typeface="+mn-cs"/>
                <a:hlinkClick r:id="rId3"/>
              </a:rPr>
              <a:t>revised code</a:t>
            </a:r>
            <a:r>
              <a:rPr lang="en-GB" sz="1200" b="0" i="0" kern="1200" dirty="0">
                <a:solidFill>
                  <a:schemeClr val="tx1"/>
                </a:solidFill>
                <a:effectLst/>
                <a:latin typeface="+mn-lt"/>
                <a:ea typeface="+mn-ea"/>
                <a:cs typeface="+mn-cs"/>
              </a:rPr>
              <a:t> aims to provide stronger protection for patients and clarify roles, rights and responsibilities. This includes:</a:t>
            </a:r>
          </a:p>
          <a:p>
            <a:r>
              <a:rPr lang="en-GB" sz="1200" b="0" i="0" kern="1200" dirty="0">
                <a:solidFill>
                  <a:schemeClr val="tx1"/>
                </a:solidFill>
                <a:effectLst/>
                <a:latin typeface="+mn-lt"/>
                <a:ea typeface="+mn-ea"/>
                <a:cs typeface="+mn-cs"/>
              </a:rPr>
              <a:t>involving the patient and, where appropriate, their families and carers in discussions about the patient’s care at every stage</a:t>
            </a:r>
          </a:p>
          <a:p>
            <a:r>
              <a:rPr lang="en-GB" sz="1200" b="0" i="0" kern="1200" dirty="0">
                <a:solidFill>
                  <a:schemeClr val="tx1"/>
                </a:solidFill>
                <a:effectLst/>
                <a:latin typeface="+mn-lt"/>
                <a:ea typeface="+mn-ea"/>
                <a:cs typeface="+mn-cs"/>
              </a:rPr>
              <a:t>providing personalised care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minimising the use of inappropriate blanket restrictions, restrictive interventions and the use of police cells as places of safety.</a:t>
            </a:r>
          </a:p>
          <a:p>
            <a:r>
              <a:rPr lang="en-GB" sz="1200" b="0" i="0" kern="1200" dirty="0">
                <a:solidFill>
                  <a:schemeClr val="tx1"/>
                </a:solidFill>
                <a:effectLst/>
                <a:latin typeface="+mn-lt"/>
                <a:ea typeface="+mn-ea"/>
                <a:cs typeface="+mn-cs"/>
              </a:rPr>
              <a:t>The main changes to the code include:</a:t>
            </a:r>
          </a:p>
          <a:p>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5 new guiding principles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new chapters on care planning, human rights, equality and health inequalities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consideration of when to use the Mental Health Act and when to use the Mental Capacity Act 2005 and Deprivation of Liberty Safeguards and information to support victims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new sections on physical health care, blanket restrictions, duties to support patients with dementia and immigration detainees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significantly updated chapters on the appropriate use of restrictive interventions, particularly seclusion and long-term segregation, police powers and places of safety</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further guidance on how to support children and young people, those with a learning disability or autism.</a:t>
            </a: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pPr marL="0" indent="0">
              <a:buFont typeface="Arial" panose="020B0604020202020204" pitchFamily="34" charset="0"/>
              <a:buNone/>
            </a:pPr>
            <a:r>
              <a:rPr lang="en-GB" sz="1200" b="0" i="0" kern="1200" dirty="0">
                <a:solidFill>
                  <a:schemeClr val="tx1"/>
                </a:solidFill>
                <a:effectLst/>
                <a:latin typeface="+mn-lt"/>
                <a:ea typeface="+mn-ea"/>
                <a:cs typeface="+mn-cs"/>
              </a:rPr>
              <a:t>This</a:t>
            </a:r>
            <a:r>
              <a:rPr lang="en-GB" sz="1200" b="0" i="0" kern="1200" baseline="0" dirty="0">
                <a:solidFill>
                  <a:schemeClr val="tx1"/>
                </a:solidFill>
                <a:effectLst/>
                <a:latin typeface="+mn-lt"/>
                <a:ea typeface="+mn-ea"/>
                <a:cs typeface="+mn-cs"/>
              </a:rPr>
              <a:t> code came into force on 1</a:t>
            </a:r>
            <a:r>
              <a:rPr lang="en-GB" sz="1200" b="0" i="0" kern="1200" baseline="30000" dirty="0">
                <a:solidFill>
                  <a:schemeClr val="tx1"/>
                </a:solidFill>
                <a:effectLst/>
                <a:latin typeface="+mn-lt"/>
                <a:ea typeface="+mn-ea"/>
                <a:cs typeface="+mn-cs"/>
              </a:rPr>
              <a:t>st</a:t>
            </a:r>
            <a:r>
              <a:rPr lang="en-GB" sz="1200" b="0" i="0" kern="1200" baseline="0" dirty="0">
                <a:solidFill>
                  <a:schemeClr val="tx1"/>
                </a:solidFill>
                <a:effectLst/>
                <a:latin typeface="+mn-lt"/>
                <a:ea typeface="+mn-ea"/>
                <a:cs typeface="+mn-cs"/>
              </a:rPr>
              <a:t> April 2015</a:t>
            </a:r>
            <a:endParaRPr lang="en-GB" sz="1200" b="0" i="0" kern="1200" dirty="0">
              <a:solidFill>
                <a:schemeClr val="tx1"/>
              </a:solidFill>
              <a:effectLst/>
              <a:latin typeface="+mn-lt"/>
              <a:ea typeface="+mn-ea"/>
              <a:cs typeface="+mn-cs"/>
            </a:endParaRPr>
          </a:p>
          <a:p>
            <a:endParaRPr lang="en-GB" dirty="0"/>
          </a:p>
          <a:p>
            <a:r>
              <a:rPr lang="en-GB" b="1" dirty="0"/>
              <a:t>Mental Capacity Act 2005 </a:t>
            </a:r>
          </a:p>
          <a:p>
            <a:r>
              <a:rPr lang="en-GB" b="0" dirty="0"/>
              <a:t>Another Act which gives the police powers to assist those suffering mental health concerns – again we will look at out powers under this act during this session.</a:t>
            </a:r>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9196819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b="1" dirty="0">
                <a:latin typeface="Arial" panose="020B0604020202020204" pitchFamily="34" charset="0"/>
                <a:cs typeface="Arial" panose="020B0604020202020204" pitchFamily="34" charset="0"/>
              </a:rPr>
              <a:t>QTS – Has anyone got any knowledge or experience of S136 of MHA?</a:t>
            </a:r>
          </a:p>
          <a:p>
            <a:pPr marL="0" marR="0" lvl="0" indent="0" algn="l" defTabSz="914400" rtl="0" eaLnBrk="1" fontAlgn="auto" latinLnBrk="0" hangingPunct="1">
              <a:lnSpc>
                <a:spcPct val="100000"/>
              </a:lnSpc>
              <a:spcBef>
                <a:spcPct val="0"/>
              </a:spcBef>
              <a:spcAft>
                <a:spcPts val="0"/>
              </a:spcAft>
              <a:buClrTx/>
              <a:buSzTx/>
              <a:buFontTx/>
              <a:buNone/>
              <a:tabLst/>
              <a:defRPr/>
            </a:pPr>
            <a:r>
              <a:rPr lang="en-GB" sz="1800" b="1" dirty="0">
                <a:effectLst/>
                <a:latin typeface="Calibri" panose="020F0502020204030204" pitchFamily="34" charset="0"/>
                <a:ea typeface="Times New Roman" panose="02020603050405020304" pitchFamily="18" charset="0"/>
              </a:rPr>
              <a:t>Q. Does anyone have any experience of dealing with mental health issues involving anyone they know that they’re comfortable with sharing?</a:t>
            </a:r>
            <a:endParaRPr lang="en-GB" sz="1800" dirty="0">
              <a:effectLst/>
              <a:latin typeface="Times New Roman" panose="02020603050405020304" pitchFamily="18" charset="0"/>
              <a:ea typeface="Times New Roman" panose="02020603050405020304" pitchFamily="18" charset="0"/>
            </a:endParaRPr>
          </a:p>
          <a:p>
            <a:pPr eaLnBrk="1" hangingPunct="1">
              <a:spcBef>
                <a:spcPct val="0"/>
              </a:spcBef>
            </a:pPr>
            <a:endParaRPr lang="en-GB" altLang="en-US" sz="1100" b="1"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Establish student experiences of S136.</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E.G Persons walking close to Hazards/ putting themselves or others in danger/Threatening /Engaged in self Harm</a:t>
            </a:r>
          </a:p>
          <a:p>
            <a:endParaRPr lang="en-GB" dirty="0"/>
          </a:p>
          <a:p>
            <a:r>
              <a:rPr lang="en-GB" dirty="0"/>
              <a:t>Click – Discuss the places where S136 powers can be used by police</a:t>
            </a:r>
          </a:p>
          <a:p>
            <a:endParaRPr lang="en-GB" dirty="0"/>
          </a:p>
          <a:p>
            <a:r>
              <a:rPr lang="en-US" altLang="en-US" sz="1200" dirty="0">
                <a:latin typeface="Arial" panose="020B0604020202020204" pitchFamily="34" charset="0"/>
                <a:cs typeface="Arial" panose="020B0604020202020204" pitchFamily="34" charset="0"/>
              </a:rPr>
              <a:t>S136 is an emergency power to resolve difficulties associated with a person suffering mental health crisis in a public place.</a:t>
            </a:r>
          </a:p>
          <a:p>
            <a:r>
              <a:rPr lang="en-US" altLang="en-US" sz="1200" dirty="0">
                <a:latin typeface="Arial" panose="020B0604020202020204" pitchFamily="34" charset="0"/>
                <a:cs typeface="Arial" panose="020B0604020202020204" pitchFamily="34" charset="0"/>
              </a:rPr>
              <a:t>Act has been changed from ‘found in a public place’ to ‘remove from a public place.’</a:t>
            </a:r>
          </a:p>
          <a:p>
            <a:endParaRPr lang="en-US" altLang="en-US" sz="1200" dirty="0">
              <a:latin typeface="Arial" panose="020B0604020202020204" pitchFamily="34" charset="0"/>
              <a:cs typeface="Arial" panose="020B0604020202020204" pitchFamily="34" charset="0"/>
            </a:endParaRPr>
          </a:p>
          <a:p>
            <a:r>
              <a:rPr lang="en-US" altLang="en-US" sz="1200" dirty="0">
                <a:latin typeface="Arial" panose="020B0604020202020204" pitchFamily="34" charset="0"/>
                <a:cs typeface="Arial" panose="020B0604020202020204" pitchFamily="34" charset="0"/>
              </a:rPr>
              <a:t>You can now use S136 in any public or private place except for the below:-</a:t>
            </a:r>
          </a:p>
          <a:p>
            <a:endParaRPr lang="en-US"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Section 136 (1A) now applies anywhere </a:t>
            </a:r>
            <a:r>
              <a:rPr lang="en-GB" altLang="en-US" sz="1200" b="1" dirty="0">
                <a:latin typeface="Arial" panose="020B0604020202020204" pitchFamily="34" charset="0"/>
                <a:cs typeface="Arial" panose="020B0604020202020204" pitchFamily="34" charset="0"/>
              </a:rPr>
              <a:t>except</a:t>
            </a:r>
            <a:r>
              <a:rPr lang="en-GB" altLang="en-US" sz="1200" dirty="0">
                <a:latin typeface="Arial" panose="020B0604020202020204" pitchFamily="34" charset="0"/>
                <a:cs typeface="Arial" panose="020B0604020202020204" pitchFamily="34" charset="0"/>
              </a:rPr>
              <a:t> </a:t>
            </a:r>
            <a:r>
              <a:rPr lang="en-GB" altLang="en-US" sz="1200" b="1" dirty="0">
                <a:latin typeface="Arial" panose="020B0604020202020204" pitchFamily="34" charset="0"/>
                <a:cs typeface="Arial" panose="020B0604020202020204" pitchFamily="34" charset="0"/>
              </a:rPr>
              <a:t>a ‘house, flat or room’ where someone lives or any</a:t>
            </a:r>
            <a:r>
              <a:rPr lang="en-GB" altLang="en-US" sz="1200" b="1" baseline="0" dirty="0">
                <a:latin typeface="Arial" panose="020B0604020202020204" pitchFamily="34" charset="0"/>
                <a:cs typeface="Arial" panose="020B0604020202020204" pitchFamily="34" charset="0"/>
              </a:rPr>
              <a:t> </a:t>
            </a:r>
            <a:r>
              <a:rPr lang="en-GB" altLang="en-US" sz="1200" b="1" dirty="0">
                <a:latin typeface="Arial" panose="020B0604020202020204" pitchFamily="34" charset="0"/>
                <a:cs typeface="Arial" panose="020B0604020202020204" pitchFamily="34" charset="0"/>
              </a:rPr>
              <a:t>non communal ,’yard, garden, garage or outhouse’ </a:t>
            </a:r>
            <a:r>
              <a:rPr lang="en-GB" altLang="en-US" sz="1200" dirty="0">
                <a:latin typeface="Arial" panose="020B0604020202020204" pitchFamily="34" charset="0"/>
                <a:cs typeface="Arial" panose="020B0604020202020204" pitchFamily="34" charset="0"/>
              </a:rPr>
              <a:t>but includes railway lines, private vehicles, hospital wards, rooftops of buildings, hotel rooms (if</a:t>
            </a:r>
            <a:r>
              <a:rPr lang="en-GB" altLang="en-US" sz="1200" baseline="0" dirty="0">
                <a:latin typeface="Arial" panose="020B0604020202020204" pitchFamily="34" charset="0"/>
                <a:cs typeface="Arial" panose="020B0604020202020204" pitchFamily="34" charset="0"/>
              </a:rPr>
              <a:t> you are staying for a night or short term you can use your powers under S136(1A) but not if it is longer term it is considered a dwelling so you would not be able to use your S136 powers - please see additional handout of updated S136 guidance) </a:t>
            </a:r>
            <a:r>
              <a:rPr lang="en-GB" altLang="en-US" sz="1200" dirty="0">
                <a:latin typeface="Arial" panose="020B0604020202020204" pitchFamily="34" charset="0"/>
                <a:cs typeface="Arial" panose="020B0604020202020204" pitchFamily="34" charset="0"/>
              </a:rPr>
              <a:t>and the workplace.</a:t>
            </a:r>
          </a:p>
          <a:p>
            <a:endParaRPr lang="en-GB" dirty="0"/>
          </a:p>
          <a:p>
            <a:endParaRPr lang="en-GB" dirty="0"/>
          </a:p>
          <a:p>
            <a:pPr algn="l" fontAlgn="base"/>
            <a:r>
              <a:rPr lang="en-GB" b="0" i="0" dirty="0">
                <a:solidFill>
                  <a:srgbClr val="1F2025"/>
                </a:solidFill>
                <a:effectLst/>
                <a:latin typeface="LatoWebBold"/>
              </a:rPr>
              <a:t>Example of Locations Where S136 Can Be Now Used</a:t>
            </a:r>
          </a:p>
          <a:p>
            <a:pPr algn="l" fontAlgn="base">
              <a:buFont typeface="Arial" panose="020B0604020202020204" pitchFamily="34" charset="0"/>
              <a:buChar char="•"/>
            </a:pPr>
            <a:r>
              <a:rPr lang="en-GB" b="0" i="0" dirty="0">
                <a:solidFill>
                  <a:srgbClr val="1F2025"/>
                </a:solidFill>
                <a:effectLst/>
                <a:latin typeface="inherit"/>
              </a:rPr>
              <a:t>Railway lines</a:t>
            </a:r>
          </a:p>
          <a:p>
            <a:pPr algn="l" fontAlgn="base">
              <a:buFont typeface="Arial" panose="020B0604020202020204" pitchFamily="34" charset="0"/>
              <a:buChar char="•"/>
            </a:pPr>
            <a:r>
              <a:rPr lang="en-GB" b="0" i="0" dirty="0">
                <a:solidFill>
                  <a:srgbClr val="1F2025"/>
                </a:solidFill>
                <a:effectLst/>
                <a:latin typeface="inherit"/>
              </a:rPr>
              <a:t>Private vehicles*</a:t>
            </a:r>
          </a:p>
          <a:p>
            <a:pPr algn="l" fontAlgn="base">
              <a:buFont typeface="Arial" panose="020B0604020202020204" pitchFamily="34" charset="0"/>
              <a:buChar char="•"/>
            </a:pPr>
            <a:r>
              <a:rPr lang="en-GB" b="0" i="0" dirty="0">
                <a:solidFill>
                  <a:srgbClr val="1F2025"/>
                </a:solidFill>
                <a:effectLst/>
                <a:latin typeface="inherit"/>
              </a:rPr>
              <a:t>Rooftops of buildings</a:t>
            </a:r>
          </a:p>
          <a:p>
            <a:pPr algn="l" fontAlgn="base">
              <a:buFont typeface="Arial" panose="020B0604020202020204" pitchFamily="34" charset="0"/>
              <a:buChar char="•"/>
            </a:pPr>
            <a:r>
              <a:rPr lang="en-GB" b="0" i="0" dirty="0">
                <a:solidFill>
                  <a:srgbClr val="1F2025"/>
                </a:solidFill>
                <a:effectLst/>
                <a:latin typeface="inherit"/>
              </a:rPr>
              <a:t>Shopping centres</a:t>
            </a:r>
          </a:p>
          <a:p>
            <a:pPr algn="l" fontAlgn="base">
              <a:buFont typeface="Arial" panose="020B0604020202020204" pitchFamily="34" charset="0"/>
              <a:buChar char="•"/>
            </a:pPr>
            <a:r>
              <a:rPr lang="en-GB" b="0" i="0" dirty="0">
                <a:solidFill>
                  <a:srgbClr val="1F2025"/>
                </a:solidFill>
                <a:effectLst/>
                <a:latin typeface="inherit"/>
              </a:rPr>
              <a:t>Police stations (includes custody)</a:t>
            </a:r>
          </a:p>
          <a:p>
            <a:pPr algn="l" fontAlgn="base">
              <a:buFont typeface="Arial" panose="020B0604020202020204" pitchFamily="34" charset="0"/>
              <a:buChar char="•"/>
            </a:pPr>
            <a:r>
              <a:rPr lang="en-GB" b="0" i="0" dirty="0">
                <a:solidFill>
                  <a:srgbClr val="1F2025"/>
                </a:solidFill>
                <a:effectLst/>
                <a:latin typeface="inherit"/>
              </a:rPr>
              <a:t>Offices</a:t>
            </a:r>
          </a:p>
          <a:p>
            <a:pPr algn="l" fontAlgn="base">
              <a:buFont typeface="Arial" panose="020B0604020202020204" pitchFamily="34" charset="0"/>
              <a:buChar char="•"/>
            </a:pPr>
            <a:r>
              <a:rPr lang="en-GB" b="0" i="0" dirty="0">
                <a:solidFill>
                  <a:srgbClr val="1F2025"/>
                </a:solidFill>
                <a:effectLst/>
                <a:latin typeface="inherit"/>
              </a:rPr>
              <a:t>Schools</a:t>
            </a:r>
          </a:p>
          <a:p>
            <a:pPr algn="l" fontAlgn="base">
              <a:buFont typeface="Arial" panose="020B0604020202020204" pitchFamily="34" charset="0"/>
              <a:buChar char="•"/>
            </a:pPr>
            <a:r>
              <a:rPr lang="en-GB" altLang="en-US" sz="1200" dirty="0">
                <a:solidFill>
                  <a:schemeClr val="tx1"/>
                </a:solidFill>
                <a:latin typeface="Arial" panose="020B0604020202020204" pitchFamily="34" charset="0"/>
                <a:cs typeface="Arial" panose="020B0604020202020204" pitchFamily="34" charset="0"/>
              </a:rPr>
              <a:t>Workplace</a:t>
            </a:r>
          </a:p>
          <a:p>
            <a:r>
              <a:rPr lang="en-GB" altLang="en-US" sz="1200" dirty="0">
                <a:latin typeface="Arial" panose="020B0604020202020204" pitchFamily="34" charset="0"/>
                <a:cs typeface="Arial" panose="020B0604020202020204" pitchFamily="34" charset="0"/>
              </a:rPr>
              <a:t>•Hospital wards</a:t>
            </a:r>
          </a:p>
          <a:p>
            <a:r>
              <a:rPr lang="en-GB" altLang="en-US" sz="1200" dirty="0">
                <a:latin typeface="Arial" panose="020B0604020202020204" pitchFamily="34" charset="0"/>
                <a:cs typeface="Arial" panose="020B0604020202020204" pitchFamily="34" charset="0"/>
              </a:rPr>
              <a:t>•Gardens and car parks associated with communal residential property</a:t>
            </a:r>
          </a:p>
          <a:p>
            <a:r>
              <a:rPr lang="en-GB" altLang="en-US" sz="1200" dirty="0">
                <a:latin typeface="Arial" panose="020B0604020202020204" pitchFamily="34" charset="0"/>
                <a:cs typeface="Arial" panose="020B0604020202020204" pitchFamily="34" charset="0"/>
              </a:rPr>
              <a:t>•Non-residential parts of residential buildings with restricted entry</a:t>
            </a:r>
            <a:endParaRPr lang="en-GB" b="0" i="0" dirty="0">
              <a:solidFill>
                <a:srgbClr val="1F2025"/>
              </a:solidFill>
              <a:effectLst/>
              <a:latin typeface="inherit"/>
            </a:endParaRPr>
          </a:p>
          <a:p>
            <a:pPr algn="l" fontAlgn="base"/>
            <a:endParaRPr lang="en-GB" b="0" i="0" dirty="0">
              <a:solidFill>
                <a:srgbClr val="1F2025"/>
              </a:solidFill>
              <a:effectLst/>
              <a:latin typeface="LatoWebBold"/>
            </a:endParaRPr>
          </a:p>
          <a:p>
            <a:pPr algn="l" fontAlgn="base"/>
            <a:r>
              <a:rPr lang="en-GB" b="0" i="0" dirty="0">
                <a:solidFill>
                  <a:srgbClr val="1F2025"/>
                </a:solidFill>
                <a:effectLst/>
                <a:latin typeface="LatoWebBold"/>
              </a:rPr>
              <a:t>Locations Where S136 Cannot Be Used</a:t>
            </a:r>
          </a:p>
          <a:p>
            <a:pPr algn="l" fontAlgn="base">
              <a:buFont typeface="Arial" panose="020B0604020202020204" pitchFamily="34" charset="0"/>
              <a:buChar char="•"/>
            </a:pPr>
            <a:r>
              <a:rPr lang="en-GB" b="1" i="0" dirty="0">
                <a:solidFill>
                  <a:srgbClr val="1F2025"/>
                </a:solidFill>
                <a:effectLst/>
                <a:latin typeface="inherit"/>
              </a:rPr>
              <a:t>In or on a dwelling including the associated grounds (i.e. garden)</a:t>
            </a:r>
          </a:p>
          <a:p>
            <a:pPr algn="l" fontAlgn="base">
              <a:buFont typeface="Arial" panose="020B0604020202020204" pitchFamily="34" charset="0"/>
              <a:buChar char="•"/>
            </a:pPr>
            <a:r>
              <a:rPr lang="en-GB" b="0" i="0" dirty="0">
                <a:solidFill>
                  <a:srgbClr val="1F2025"/>
                </a:solidFill>
                <a:effectLst/>
                <a:latin typeface="inherit"/>
              </a:rPr>
              <a:t>A tent</a:t>
            </a:r>
          </a:p>
          <a:p>
            <a:pPr algn="l" fontAlgn="base">
              <a:buFont typeface="Arial" panose="020B0604020202020204" pitchFamily="34" charset="0"/>
              <a:buChar char="•"/>
            </a:pPr>
            <a:r>
              <a:rPr lang="en-GB" b="0" i="0" dirty="0">
                <a:solidFill>
                  <a:srgbClr val="1F2025"/>
                </a:solidFill>
                <a:effectLst/>
                <a:latin typeface="inherit"/>
              </a:rPr>
              <a:t>A caravan or campervan*</a:t>
            </a:r>
          </a:p>
          <a:p>
            <a:pPr algn="l" fontAlgn="base">
              <a:buFont typeface="Arial" panose="020B0604020202020204" pitchFamily="34" charset="0"/>
              <a:buChar char="•"/>
            </a:pPr>
            <a:r>
              <a:rPr lang="en-GB" b="0" i="0" dirty="0">
                <a:solidFill>
                  <a:srgbClr val="1F2025"/>
                </a:solidFill>
                <a:effectLst/>
                <a:latin typeface="inherit"/>
              </a:rPr>
              <a:t>A private room in a care home where a person lives</a:t>
            </a:r>
          </a:p>
          <a:p>
            <a:pPr algn="l" fontAlgn="base">
              <a:buFont typeface="Arial" panose="020B0604020202020204" pitchFamily="34" charset="0"/>
              <a:buChar char="•"/>
            </a:pPr>
            <a:r>
              <a:rPr lang="en-GB" b="0" i="0" dirty="0">
                <a:solidFill>
                  <a:srgbClr val="1F2025"/>
                </a:solidFill>
                <a:effectLst/>
                <a:latin typeface="inherit"/>
              </a:rPr>
              <a:t>A place of state detention e.g. prison</a:t>
            </a:r>
          </a:p>
          <a:p>
            <a:pPr algn="l" fontAlgn="base">
              <a:buFont typeface="Arial" panose="020B0604020202020204" pitchFamily="34" charset="0"/>
              <a:buChar char="•"/>
            </a:pPr>
            <a:endParaRPr lang="en-GB" b="0" i="0" dirty="0">
              <a:solidFill>
                <a:srgbClr val="1F2025"/>
              </a:solidFill>
              <a:effectLst/>
              <a:latin typeface="inherit"/>
            </a:endParaRPr>
          </a:p>
          <a:p>
            <a:pPr algn="l" fontAlgn="base"/>
            <a:r>
              <a:rPr lang="en-GB" b="0" i="0" dirty="0">
                <a:solidFill>
                  <a:srgbClr val="1F2025"/>
                </a:solidFill>
                <a:effectLst/>
                <a:latin typeface="Lato-Regular"/>
              </a:rPr>
              <a:t>*The availability of S136 in relation to a person in a vehicle, such as a campervan or caravan, will partly depend upon where the vehicle is situated. For example, if it is parked on a public road S136 could be used. However, if it is situated on private land, to which the public do not generally have access, S136 could not be used.</a:t>
            </a:r>
          </a:p>
          <a:p>
            <a:pPr algn="l" fontAlgn="base"/>
            <a:endParaRPr lang="en-GB" b="0" i="0" dirty="0">
              <a:solidFill>
                <a:srgbClr val="1F2025"/>
              </a:solidFill>
              <a:effectLst/>
              <a:latin typeface="Lato-Regular"/>
            </a:endParaRPr>
          </a:p>
          <a:p>
            <a:pPr algn="l" fontAlgn="base"/>
            <a:r>
              <a:rPr lang="en-GB" b="0" i="0" dirty="0">
                <a:solidFill>
                  <a:srgbClr val="1F2025"/>
                </a:solidFill>
                <a:effectLst/>
                <a:latin typeface="Lato-Regular"/>
              </a:rPr>
              <a:t>Police can enter any location where S136 can be used, if necessary by force, to find and remove a person. Where possible, the help of a person responsible for that place to gain entry should be sought.</a:t>
            </a:r>
          </a:p>
          <a:p>
            <a:r>
              <a:rPr lang="en-GB" altLang="en-US" sz="1200" b="1" dirty="0">
                <a:latin typeface="Arial" panose="020B0604020202020204" pitchFamily="34" charset="0"/>
                <a:cs typeface="Arial" panose="020B0604020202020204" pitchFamily="34" charset="0"/>
              </a:rPr>
              <a:t>You may force entry (S136</a:t>
            </a:r>
            <a:r>
              <a:rPr lang="en-GB" altLang="en-US" sz="1200" b="1" baseline="0" dirty="0">
                <a:latin typeface="Arial" panose="020B0604020202020204" pitchFamily="34" charset="0"/>
                <a:cs typeface="Arial" panose="020B0604020202020204" pitchFamily="34" charset="0"/>
              </a:rPr>
              <a:t> (1B))</a:t>
            </a:r>
            <a:r>
              <a:rPr lang="en-GB" altLang="en-US" sz="1200" b="1" dirty="0">
                <a:latin typeface="Arial" panose="020B0604020202020204" pitchFamily="34" charset="0"/>
                <a:cs typeface="Arial" panose="020B0604020202020204" pitchFamily="34" charset="0"/>
              </a:rPr>
              <a:t> to any premises where S136 may be utilised in order to do so. This will be useful when S17 saving life and limb does not apply. </a:t>
            </a:r>
            <a:r>
              <a:rPr lang="en-GB" altLang="en-US" sz="1200" b="1" dirty="0" err="1">
                <a:latin typeface="Arial" panose="020B0604020202020204" pitchFamily="34" charset="0"/>
                <a:cs typeface="Arial" panose="020B0604020202020204" pitchFamily="34" charset="0"/>
              </a:rPr>
              <a:t>i.e</a:t>
            </a:r>
            <a:r>
              <a:rPr lang="en-GB" altLang="en-US" sz="1200" b="1" dirty="0">
                <a:latin typeface="Arial" panose="020B0604020202020204" pitchFamily="34" charset="0"/>
                <a:cs typeface="Arial" panose="020B0604020202020204" pitchFamily="34" charset="0"/>
              </a:rPr>
              <a:t> S136(1B) can be used where there are concerns for someone’s welfare (but not quite as serious as S17 saving life</a:t>
            </a:r>
            <a:r>
              <a:rPr lang="en-GB" altLang="en-US" sz="1200" b="1" baseline="0" dirty="0">
                <a:latin typeface="Arial" panose="020B0604020202020204" pitchFamily="34" charset="0"/>
                <a:cs typeface="Arial" panose="020B0604020202020204" pitchFamily="34" charset="0"/>
              </a:rPr>
              <a:t> and limb) and there is a suggestion that someone is in immediate need of care or control because of a mental disorder, the police can force entry to private premises, other then dwellings, in order to exercise powers under S136. </a:t>
            </a:r>
            <a:endParaRPr lang="en-GB" altLang="en-US" sz="1200" b="1" dirty="0">
              <a:latin typeface="Arial" panose="020B0604020202020204" pitchFamily="34" charset="0"/>
              <a:cs typeface="Arial" panose="020B0604020202020204" pitchFamily="34" charset="0"/>
            </a:endParaRPr>
          </a:p>
          <a:p>
            <a:pPr algn="l" fontAlgn="base"/>
            <a:endParaRPr lang="en-GB" b="0" i="0" dirty="0">
              <a:solidFill>
                <a:srgbClr val="1F2025"/>
              </a:solidFill>
              <a:effectLst/>
              <a:latin typeface="Lato-Regular"/>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33372404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a:latin typeface="Arial" panose="020B0604020202020204" pitchFamily="34" charset="0"/>
                <a:cs typeface="Arial" panose="020B0604020202020204" pitchFamily="34" charset="0"/>
              </a:rPr>
              <a:t>Basically- </a:t>
            </a:r>
            <a:r>
              <a:rPr lang="en-US" altLang="en-US" sz="1100" dirty="0">
                <a:latin typeface="Arial" panose="020B0604020202020204" pitchFamily="34" charset="0"/>
                <a:cs typeface="Arial" panose="020B0604020202020204" pitchFamily="34" charset="0"/>
              </a:rPr>
              <a:t>Detention and conveyance to a place of safety.</a:t>
            </a:r>
          </a:p>
          <a:p>
            <a:endParaRPr lang="en-US" altLang="en-US"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a:latin typeface="Arial" panose="020B0604020202020204" pitchFamily="34" charset="0"/>
                <a:cs typeface="Arial" panose="020B0604020202020204" pitchFamily="34" charset="0"/>
              </a:rPr>
              <a:t>The belief is the Police Officer’s - </a:t>
            </a:r>
            <a:r>
              <a:rPr lang="en-GB" sz="1800" dirty="0">
                <a:effectLst/>
                <a:latin typeface="Segoe UI" panose="020B0502040204020203" pitchFamily="34" charset="0"/>
              </a:rPr>
              <a:t>This is the decision of the police officer - not Dr or Nurse or any other person</a:t>
            </a:r>
            <a:endParaRPr lang="en-GB" sz="1800" dirty="0">
              <a:effectLst/>
              <a:latin typeface="Arial" panose="020B0604020202020204" pitchFamily="34" charset="0"/>
            </a:endParaRP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S136 is a preserved power of arrest so you do not need to use the Necessity criteria or caution the subject..</a:t>
            </a:r>
          </a:p>
          <a:p>
            <a:r>
              <a:rPr lang="en-US" altLang="en-US" sz="1100" dirty="0">
                <a:latin typeface="Arial" panose="020B0604020202020204" pitchFamily="34" charset="0"/>
                <a:cs typeface="Arial" panose="020B0604020202020204" pitchFamily="34" charset="0"/>
              </a:rPr>
              <a:t>The CoP advises against using the word arrest when detaining a person under S136.    </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A good phrase might be, ‘’ I am GOING TO LOOK AFTER YOU OR TAKE CARE OF YOU , you are being detained for your own safety…’’</a:t>
            </a:r>
          </a:p>
          <a:p>
            <a:endParaRPr lang="en-US" altLang="en-US" sz="1100" dirty="0">
              <a:solidFill>
                <a:srgbClr val="FF3300"/>
              </a:solidFill>
              <a:latin typeface="Arial" panose="020B0604020202020204" pitchFamily="34" charset="0"/>
              <a:cs typeface="Arial" panose="020B0604020202020204" pitchFamily="34" charset="0"/>
            </a:endParaRPr>
          </a:p>
          <a:p>
            <a:pPr algn="l"/>
            <a:r>
              <a:rPr lang="en-GB" sz="1600" b="0" i="0" dirty="0">
                <a:solidFill>
                  <a:srgbClr val="333333"/>
                </a:solidFill>
                <a:effectLst/>
                <a:latin typeface="Arial" panose="020B0604020202020204" pitchFamily="34" charset="0"/>
              </a:rPr>
              <a:t>Arrest or detention by the police is normally associated with suspicion of criminal behaviour, therefore, telling a person who is mentally vulnerable (detained under MHA 1983), without any further explanation, that they have been arrested (or are being detained) may cause considerable additional distress.</a:t>
            </a:r>
          </a:p>
          <a:p>
            <a:pPr algn="l"/>
            <a:r>
              <a:rPr lang="en-GB" sz="1600" b="0" i="0" dirty="0">
                <a:solidFill>
                  <a:srgbClr val="333333"/>
                </a:solidFill>
                <a:effectLst/>
                <a:latin typeface="Arial" panose="020B0604020202020204" pitchFamily="34" charset="0"/>
              </a:rPr>
              <a:t>When using </a:t>
            </a:r>
            <a:r>
              <a:rPr lang="en-GB" sz="1600" b="0" i="0" u="sng" dirty="0">
                <a:solidFill>
                  <a:srgbClr val="065E80"/>
                </a:solidFill>
                <a:effectLst/>
                <a:latin typeface="Arial" panose="020B0604020202020204" pitchFamily="34" charset="0"/>
                <a:hlinkClick r:id="rId3"/>
              </a:rPr>
              <a:t>section 136</a:t>
            </a:r>
            <a:r>
              <a:rPr lang="en-GB" sz="1600" b="0" i="0" dirty="0">
                <a:solidFill>
                  <a:srgbClr val="333333"/>
                </a:solidFill>
                <a:effectLst/>
                <a:latin typeface="Arial" panose="020B0604020202020204" pitchFamily="34" charset="0"/>
              </a:rPr>
              <a:t> MHA 1983, officers should make it clear to people that they will </a:t>
            </a:r>
            <a:r>
              <a:rPr lang="en-GB" sz="1600" b="1" i="0" dirty="0">
                <a:solidFill>
                  <a:srgbClr val="333333"/>
                </a:solidFill>
                <a:effectLst/>
                <a:latin typeface="Arial" panose="020B0604020202020204" pitchFamily="34" charset="0"/>
              </a:rPr>
              <a:t>have to come with the police because of the officer’s concern for their wellbeing, and that they have no choice in the matter.</a:t>
            </a:r>
          </a:p>
          <a:p>
            <a:endParaRPr lang="en-US" altLang="en-US" sz="1100" dirty="0">
              <a:solidFill>
                <a:srgbClr val="FF3300"/>
              </a:solidFill>
              <a:latin typeface="Arial" panose="020B0604020202020204" pitchFamily="34" charset="0"/>
              <a:cs typeface="Arial" panose="020B0604020202020204" pitchFamily="34" charset="0"/>
            </a:endParaRPr>
          </a:p>
          <a:p>
            <a:r>
              <a:rPr lang="en-GB" altLang="en-US" sz="1100" b="1" dirty="0">
                <a:solidFill>
                  <a:srgbClr val="FF0000"/>
                </a:solidFill>
                <a:latin typeface="Arial" panose="020B0604020202020204" pitchFamily="34" charset="0"/>
                <a:cs typeface="Arial" panose="020B0604020202020204" pitchFamily="34" charset="0"/>
              </a:rPr>
              <a:t>Persons detained under Section 136 are deemed to be in legal custody and can be searched under Section 32, PACE 1984. The police officer may search the person at any time whilst the person is detained if they have reasonable ground for believing that the person:</a:t>
            </a:r>
          </a:p>
          <a:p>
            <a:r>
              <a:rPr lang="en-GB" altLang="en-US" sz="1100" b="1" dirty="0">
                <a:solidFill>
                  <a:srgbClr val="FF0000"/>
                </a:solidFill>
                <a:latin typeface="Arial" panose="020B0604020202020204" pitchFamily="34" charset="0"/>
                <a:cs typeface="Arial" panose="020B0604020202020204" pitchFamily="34" charset="0"/>
              </a:rPr>
              <a:t>a)	 May present a danger to themselves or others and</a:t>
            </a:r>
          </a:p>
          <a:p>
            <a:r>
              <a:rPr lang="en-GB" altLang="en-US" sz="1100" b="1" dirty="0">
                <a:solidFill>
                  <a:srgbClr val="FF0000"/>
                </a:solidFill>
                <a:latin typeface="Arial" panose="020B0604020202020204" pitchFamily="34" charset="0"/>
                <a:cs typeface="Arial" panose="020B0604020202020204" pitchFamily="34" charset="0"/>
              </a:rPr>
              <a:t>b)	 Is concealing an item that could be used to cause physical injury to themselves or others.</a:t>
            </a:r>
          </a:p>
          <a:p>
            <a:endParaRPr lang="en-US" altLang="en-US" sz="1100" b="1" dirty="0">
              <a:solidFill>
                <a:srgbClr val="FF0000"/>
              </a:solidFill>
              <a:latin typeface="Arial" panose="020B0604020202020204" pitchFamily="34" charset="0"/>
              <a:cs typeface="Arial" panose="020B0604020202020204" pitchFamily="34" charset="0"/>
            </a:endParaRPr>
          </a:p>
          <a:p>
            <a:endParaRPr lang="en-US" altLang="en-US" sz="1100" b="1" dirty="0">
              <a:solidFill>
                <a:srgbClr val="FF0000"/>
              </a:solidFill>
              <a:latin typeface="Arial" panose="020B0604020202020204" pitchFamily="34" charset="0"/>
              <a:cs typeface="Arial" panose="020B0604020202020204" pitchFamily="34" charset="0"/>
            </a:endParaRPr>
          </a:p>
          <a:p>
            <a:r>
              <a:rPr lang="en-US" altLang="en-US" sz="1100" b="1" dirty="0">
                <a:solidFill>
                  <a:srgbClr val="FF0000"/>
                </a:solidFill>
                <a:latin typeface="Arial" panose="020B0604020202020204" pitchFamily="34" charset="0"/>
                <a:cs typeface="Arial" panose="020B0604020202020204" pitchFamily="34" charset="0"/>
              </a:rPr>
              <a:t>WHAT KINDS OF BEHAVIOUR WOULD SUPPORT </a:t>
            </a:r>
            <a:r>
              <a:rPr lang="en-US" altLang="en-US" sz="1100" dirty="0">
                <a:solidFill>
                  <a:srgbClr val="FF0000"/>
                </a:solidFill>
                <a:latin typeface="Arial" panose="020B0604020202020204" pitchFamily="34" charset="0"/>
                <a:cs typeface="Arial" panose="020B0604020202020204" pitchFamily="34" charset="0"/>
              </a:rPr>
              <a:t>‘’immediate need of care or control?’’</a:t>
            </a:r>
          </a:p>
          <a:p>
            <a:r>
              <a:rPr lang="en-US" altLang="en-US" sz="1100" dirty="0">
                <a:solidFill>
                  <a:srgbClr val="FF0000"/>
                </a:solidFill>
                <a:latin typeface="Arial" panose="020B0604020202020204" pitchFamily="34" charset="0"/>
                <a:cs typeface="Arial" panose="020B0604020202020204" pitchFamily="34" charset="0"/>
              </a:rPr>
              <a:t>It is not enough to be suffering from a mental disorder alone as people live successfully in the community despite suffering from mental illness.</a:t>
            </a:r>
          </a:p>
          <a:p>
            <a:endParaRPr lang="en-US" altLang="en-US" sz="1100" dirty="0">
              <a:solidFill>
                <a:srgbClr val="FF0000"/>
              </a:solidFill>
              <a:latin typeface="Arial" panose="020B0604020202020204" pitchFamily="34" charset="0"/>
              <a:cs typeface="Arial" panose="020B0604020202020204" pitchFamily="34" charset="0"/>
            </a:endParaRPr>
          </a:p>
          <a:p>
            <a:r>
              <a:rPr lang="en-US" altLang="en-US" sz="1100" dirty="0">
                <a:solidFill>
                  <a:srgbClr val="FF0000"/>
                </a:solidFill>
                <a:latin typeface="Arial" panose="020B0604020202020204" pitchFamily="34" charset="0"/>
                <a:cs typeface="Arial" panose="020B0604020202020204" pitchFamily="34" charset="0"/>
              </a:rPr>
              <a:t>We will discuss what is a place of safety? later in the session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1038689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0" dirty="0">
                <a:latin typeface="+mn-lt"/>
                <a:cs typeface="Arial" pitchFamily="34" charset="0"/>
              </a:rPr>
              <a:t>Under the amendment from the </a:t>
            </a:r>
            <a:r>
              <a:rPr lang="en-GB" altLang="en-US" sz="1100" b="1" dirty="0">
                <a:latin typeface="+mn-lt"/>
                <a:cs typeface="Arial" pitchFamily="34" charset="0"/>
              </a:rPr>
              <a:t>POLICE AND CRIME ACT 2017 </a:t>
            </a:r>
            <a:r>
              <a:rPr lang="en-GB" altLang="en-US" sz="1100" b="0" dirty="0">
                <a:latin typeface="+mn-lt"/>
                <a:cs typeface="Arial" pitchFamily="34" charset="0"/>
              </a:rPr>
              <a:t>there is now a r</a:t>
            </a:r>
            <a:r>
              <a:rPr lang="en-GB" altLang="en-US" sz="1100" b="0" dirty="0">
                <a:latin typeface="Arial" panose="020B0604020202020204" pitchFamily="34" charset="0"/>
                <a:cs typeface="Arial" panose="020B0604020202020204" pitchFamily="34" charset="0"/>
              </a:rPr>
              <a:t>equirement </a:t>
            </a:r>
            <a:r>
              <a:rPr lang="en-GB" altLang="en-US" sz="1100" dirty="0">
                <a:latin typeface="Arial" panose="020B0604020202020204" pitchFamily="34" charset="0"/>
                <a:cs typeface="Arial" panose="020B0604020202020204" pitchFamily="34" charset="0"/>
              </a:rPr>
              <a:t>for Police to Seek Health Advice Before Detaining Under S136 Mental Health Act 1983</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Before deciding to remove a person to, or keep a person at, a place of safety</a:t>
            </a:r>
          </a:p>
          <a:p>
            <a:r>
              <a:rPr lang="en-GB" altLang="en-US" sz="1100" dirty="0">
                <a:latin typeface="Arial" panose="020B0604020202020204" pitchFamily="34" charset="0"/>
                <a:cs typeface="Arial" panose="020B0604020202020204" pitchFamily="34" charset="0"/>
              </a:rPr>
              <a:t>The police officer must, if it is practicable to do so, consult with-</a:t>
            </a:r>
          </a:p>
          <a:p>
            <a:pPr algn="l">
              <a:buFont typeface="Arial" panose="020B0604020202020204" pitchFamily="34" charset="0"/>
              <a:buChar char="•"/>
            </a:pPr>
            <a:r>
              <a:rPr lang="en-GB" sz="1600" b="0" i="0" dirty="0">
                <a:solidFill>
                  <a:srgbClr val="333333"/>
                </a:solidFill>
                <a:effectLst/>
                <a:latin typeface="Arial" panose="020B0604020202020204" pitchFamily="34" charset="0"/>
              </a:rPr>
              <a:t>Doctor</a:t>
            </a:r>
          </a:p>
          <a:p>
            <a:pPr algn="l">
              <a:buFont typeface="Arial" panose="020B0604020202020204" pitchFamily="34" charset="0"/>
              <a:buChar char="•"/>
            </a:pPr>
            <a:r>
              <a:rPr lang="en-GB" sz="1600" b="0" i="0" dirty="0">
                <a:solidFill>
                  <a:srgbClr val="333333"/>
                </a:solidFill>
                <a:effectLst/>
                <a:latin typeface="Arial" panose="020B0604020202020204" pitchFamily="34" charset="0"/>
              </a:rPr>
              <a:t>Nurse</a:t>
            </a:r>
          </a:p>
          <a:p>
            <a:pPr algn="l">
              <a:buFont typeface="Arial" panose="020B0604020202020204" pitchFamily="34" charset="0"/>
              <a:buChar char="•"/>
            </a:pPr>
            <a:r>
              <a:rPr lang="en-GB" sz="1600" b="0" i="0" dirty="0">
                <a:solidFill>
                  <a:srgbClr val="333333"/>
                </a:solidFill>
                <a:effectLst/>
                <a:latin typeface="Arial" panose="020B0604020202020204" pitchFamily="34" charset="0"/>
              </a:rPr>
              <a:t>Approved Mental Health Professional</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600" dirty="0">
                <a:latin typeface="Arial" panose="020B0604020202020204" pitchFamily="34" charset="0"/>
                <a:cs typeface="Arial" panose="020B0604020202020204" pitchFamily="34" charset="0"/>
              </a:rPr>
              <a:t>A registered medical practitioner,</a:t>
            </a:r>
            <a:endParaRPr lang="en-GB" sz="1600" b="0" i="0" dirty="0">
              <a:solidFill>
                <a:srgbClr val="333333"/>
              </a:solidFill>
              <a:effectLst/>
              <a:latin typeface="Arial" panose="020B0604020202020204" pitchFamily="34" charset="0"/>
            </a:endParaRPr>
          </a:p>
          <a:p>
            <a:pPr algn="l">
              <a:buFont typeface="Arial" panose="020B0604020202020204" pitchFamily="34" charset="0"/>
              <a:buChar char="•"/>
            </a:pPr>
            <a:r>
              <a:rPr lang="en-GB" sz="1600" b="0" i="0" dirty="0">
                <a:solidFill>
                  <a:srgbClr val="333333"/>
                </a:solidFill>
                <a:effectLst/>
                <a:latin typeface="Arial" panose="020B0604020202020204" pitchFamily="34" charset="0"/>
              </a:rPr>
              <a:t>Paramedic</a:t>
            </a:r>
          </a:p>
          <a:p>
            <a:pPr algn="l">
              <a:buFont typeface="Arial" panose="020B0604020202020204" pitchFamily="34" charset="0"/>
              <a:buChar char="•"/>
            </a:pPr>
            <a:r>
              <a:rPr lang="en-GB" sz="1600" b="0" i="0" dirty="0">
                <a:solidFill>
                  <a:srgbClr val="333333"/>
                </a:solidFill>
                <a:effectLst/>
                <a:latin typeface="Arial" panose="020B0604020202020204" pitchFamily="34" charset="0"/>
              </a:rPr>
              <a:t>occupational therapist.</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This requirement would provide officers an additional safeguard on section136 powers which would require a health professional is consulted, prior to the person being formally detained under section136, provided that the situation was not so urgent that the patient, the police officer, or others would not be put at risk by doing so.</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police are not medically qualified and are only using their individual judgement as to the situation at the time. Benefit of advice  over the telephone from a mental health nurse a proportion of section136 detentions can be averted because the health professional can access medical records to help assess the risk, and use their professional expertise to assist the police in deciding whether or not the person needs to be detained or whether an alternative resolution would be appropriate.</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It is not envisaged that, in a section136 detention, a health professional would be required to authorise the use of the power. The police officer may be called upon to make a quick decision and a health professional may not always be available. The police officer must take responsibility for whether or not to use their powers if they consider that the person satisfies the criteria for removal under section136 , and while they have regard for the advice give them by a health professional, the decision remains their own.</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Therefore, this advice requires police officers to consult a suitable health professional prior to detaining a person under section 136, provided if it is practicable to do so. This will mean telephoning the relevant crisis team in each local health board within the force area prior to detention. </a:t>
            </a:r>
          </a:p>
          <a:p>
            <a:endParaRPr lang="en-US" altLang="en-US" sz="1100" dirty="0">
              <a:latin typeface="Arial" panose="020B0604020202020204" pitchFamily="34" charset="0"/>
              <a:cs typeface="Arial" panose="020B0604020202020204" pitchFamily="34" charset="0"/>
            </a:endParaRPr>
          </a:p>
          <a:p>
            <a:r>
              <a:rPr lang="en-US" altLang="en-US" sz="1100" b="1" dirty="0">
                <a:solidFill>
                  <a:srgbClr val="FF0000"/>
                </a:solidFill>
                <a:latin typeface="Arial" panose="020B0604020202020204" pitchFamily="34" charset="0"/>
                <a:cs typeface="Arial" panose="020B0604020202020204" pitchFamily="34" charset="0"/>
              </a:rPr>
              <a:t>S136 FINAL DECISION IS ALWAYS THE POLICE OFFICER [JPLANE]</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Force policies cover exactly how to contact medical professionals. – once operational you will be told the contact numbers for your local MH places of safety.</a:t>
            </a:r>
          </a:p>
          <a:p>
            <a:endParaRPr lang="en-US" altLang="en-US" sz="1100" b="1"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Best Practice of Sec 136-</a:t>
            </a:r>
          </a:p>
          <a:p>
            <a:r>
              <a:rPr lang="en-US" altLang="en-US" sz="1100" dirty="0">
                <a:latin typeface="Arial" panose="020B0604020202020204" pitchFamily="34" charset="0"/>
                <a:cs typeface="Arial" panose="020B0604020202020204" pitchFamily="34" charset="0"/>
              </a:rPr>
              <a:t>At place of Safety relay circumstances to shift coordinator.</a:t>
            </a:r>
          </a:p>
          <a:p>
            <a:r>
              <a:rPr lang="en-US" altLang="en-US" sz="1100" dirty="0">
                <a:latin typeface="Arial" panose="020B0604020202020204" pitchFamily="34" charset="0"/>
                <a:cs typeface="Arial" panose="020B0604020202020204" pitchFamily="34" charset="0"/>
              </a:rPr>
              <a:t>Ask them if they are going to accept the detention.</a:t>
            </a:r>
          </a:p>
          <a:p>
            <a:r>
              <a:rPr lang="en-US" altLang="en-US" sz="1100" dirty="0">
                <a:latin typeface="Arial" panose="020B0604020202020204" pitchFamily="34" charset="0"/>
                <a:cs typeface="Arial" panose="020B0604020202020204" pitchFamily="34" charset="0"/>
              </a:rPr>
              <a:t>If they do, the detention powers become joint as health </a:t>
            </a:r>
            <a:r>
              <a:rPr lang="en-US" altLang="en-US" sz="1100" dirty="0" err="1">
                <a:latin typeface="Arial" panose="020B0604020202020204" pitchFamily="34" charset="0"/>
                <a:cs typeface="Arial" panose="020B0604020202020204" pitchFamily="34" charset="0"/>
              </a:rPr>
              <a:t>carers</a:t>
            </a:r>
            <a:r>
              <a:rPr lang="en-US" altLang="en-US" sz="1100" dirty="0">
                <a:latin typeface="Arial" panose="020B0604020202020204" pitchFamily="34" charset="0"/>
                <a:cs typeface="Arial" panose="020B0604020202020204" pitchFamily="34" charset="0"/>
              </a:rPr>
              <a:t> have the same powers to stop the individual leaving the place of safety.[This is important as it determines if you remain at the place of safety].</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If they refuse. Ask the reason why? </a:t>
            </a:r>
            <a:r>
              <a:rPr lang="en-US" altLang="en-US" sz="1100" dirty="0">
                <a:solidFill>
                  <a:srgbClr val="FF3300"/>
                </a:solidFill>
                <a:latin typeface="Arial" panose="020B0604020202020204" pitchFamily="34" charset="0"/>
                <a:cs typeface="Arial" panose="020B0604020202020204" pitchFamily="34" charset="0"/>
              </a:rPr>
              <a:t>If necessary refer to Bronze for arbitration</a:t>
            </a:r>
            <a:r>
              <a:rPr lang="en-US" altLang="en-US" sz="1100" dirty="0">
                <a:latin typeface="Arial" panose="020B0604020202020204" pitchFamily="34" charset="0"/>
                <a:cs typeface="Arial" panose="020B0604020202020204" pitchFamily="34" charset="0"/>
              </a:rPr>
              <a:t>.</a:t>
            </a:r>
          </a:p>
          <a:p>
            <a:r>
              <a:rPr lang="en-US" altLang="en-US" sz="1100" dirty="0">
                <a:latin typeface="Arial" panose="020B0604020202020204" pitchFamily="34" charset="0"/>
                <a:cs typeface="Arial" panose="020B0604020202020204" pitchFamily="34" charset="0"/>
              </a:rPr>
              <a:t>Complete S136 form [see later in PPT]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38374643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altLang="en-US" sz="1100" dirty="0">
                <a:latin typeface="Arial" panose="020B0604020202020204" pitchFamily="34" charset="0"/>
                <a:cs typeface="Arial" panose="020B0604020202020204" pitchFamily="34" charset="0"/>
              </a:rPr>
              <a:t>The clear stance is that the officer must believe the person or someone else may suffer some kind of harm if they do not take action to remove them.</a:t>
            </a:r>
          </a:p>
          <a:p>
            <a:pPr algn="l"/>
            <a:endParaRPr lang="en-GB" altLang="en-US" sz="1100" b="0" dirty="0">
              <a:latin typeface="Arial" panose="020B0604020202020204" pitchFamily="34" charset="0"/>
              <a:cs typeface="Arial" panose="020B0604020202020204" pitchFamily="34" charset="0"/>
            </a:endParaRPr>
          </a:p>
          <a:p>
            <a:pPr algn="l"/>
            <a:r>
              <a:rPr lang="en-GB" altLang="en-US" sz="1100" b="1" dirty="0">
                <a:latin typeface="Arial" panose="020B0604020202020204" pitchFamily="34" charset="0"/>
                <a:cs typeface="Arial" panose="020B0604020202020204" pitchFamily="34" charset="0"/>
              </a:rPr>
              <a:t>Simply behaving in an odd or unusual way does not necessarily mean they should be removed.</a:t>
            </a:r>
          </a:p>
          <a:p>
            <a:pPr algn="l"/>
            <a:endParaRPr lang="en-GB" altLang="en-US" sz="1100" b="1" dirty="0">
              <a:latin typeface="Arial" panose="020B0604020202020204" pitchFamily="34" charset="0"/>
              <a:cs typeface="Arial" panose="020B0604020202020204" pitchFamily="34" charset="0"/>
            </a:endParaRPr>
          </a:p>
          <a:p>
            <a:pPr algn="l"/>
            <a:r>
              <a:rPr lang="en-GB" altLang="en-US" sz="1100" dirty="0">
                <a:latin typeface="Arial" panose="020B0604020202020204" pitchFamily="34" charset="0"/>
                <a:cs typeface="Arial" panose="020B0604020202020204" pitchFamily="34" charset="0"/>
              </a:rPr>
              <a:t>The power to remove under Section 136 does not expect police officers to attempt to make a diagnosis of someone’s mental state but provides power to officers who believe in good faith that someone is mentally disordered and requires immediate care and control to remove them to a place of safety. </a:t>
            </a:r>
            <a:endParaRPr lang="en-US" altLang="en-US" sz="1100" dirty="0">
              <a:latin typeface="Arial" panose="020B0604020202020204" pitchFamily="34" charset="0"/>
              <a:cs typeface="Arial" panose="020B0604020202020204" pitchFamily="34" charset="0"/>
            </a:endParaRPr>
          </a:p>
          <a:p>
            <a:pPr algn="ct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16193331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err="1">
                <a:effectLst/>
                <a:latin typeface="Segoe UI" panose="020B0502040204020203" pitchFamily="34" charset="0"/>
              </a:rPr>
              <a:t>Boardblast</a:t>
            </a:r>
            <a:r>
              <a:rPr lang="en-GB" sz="1800" dirty="0">
                <a:effectLst/>
                <a:latin typeface="Segoe UI" panose="020B0502040204020203" pitchFamily="34" charset="0"/>
              </a:rPr>
              <a:t>: Ask student when they would consider to use 136. Discuss with class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Segoe UI"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Segoe UI" panose="020B0502040204020203" pitchFamily="34" charset="0"/>
              </a:rPr>
              <a:t>There may be many more options that students come up with.</a:t>
            </a:r>
            <a:endParaRPr lang="en-GB" sz="1800" dirty="0">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a:latin typeface="Arial" panose="020B0604020202020204" pitchFamily="34" charset="0"/>
                <a:cs typeface="Arial" panose="020B0604020202020204" pitchFamily="34" charset="0"/>
              </a:rPr>
              <a:t>Trainer</a:t>
            </a:r>
            <a:r>
              <a:rPr lang="en-US" altLang="en-US" sz="1100" baseline="0" dirty="0">
                <a:latin typeface="Arial" panose="020B0604020202020204" pitchFamily="34" charset="0"/>
                <a:cs typeface="Arial" panose="020B0604020202020204" pitchFamily="34" charset="0"/>
              </a:rPr>
              <a:t> to discuss each example in turn. Trainer to give examples</a:t>
            </a:r>
            <a:endParaRPr lang="en-US"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33396474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600" b="1" i="0" dirty="0">
                <a:solidFill>
                  <a:srgbClr val="282560"/>
                </a:solidFill>
                <a:effectLst/>
                <a:latin typeface="Arial" panose="020B0604020202020204" pitchFamily="34" charset="0"/>
              </a:rPr>
              <a:t>A place of safety</a:t>
            </a:r>
            <a:endParaRPr lang="en-GB" sz="1600" b="0" i="0" dirty="0">
              <a:solidFill>
                <a:srgbClr val="282560"/>
              </a:solidFill>
              <a:effectLst/>
              <a:latin typeface="Arial" panose="020B0604020202020204" pitchFamily="34" charset="0"/>
            </a:endParaRPr>
          </a:p>
          <a:p>
            <a:pPr algn="l"/>
            <a:r>
              <a:rPr lang="en-GB" sz="1600" b="0" i="0" u="sng" dirty="0">
                <a:solidFill>
                  <a:srgbClr val="065E80"/>
                </a:solidFill>
                <a:effectLst/>
                <a:latin typeface="Arial" panose="020B0604020202020204" pitchFamily="34" charset="0"/>
                <a:hlinkClick r:id="rId3"/>
              </a:rPr>
              <a:t>Section 135</a:t>
            </a:r>
            <a:r>
              <a:rPr lang="en-GB" sz="1600" b="0" i="0" dirty="0">
                <a:solidFill>
                  <a:srgbClr val="282560"/>
                </a:solidFill>
                <a:effectLst/>
                <a:latin typeface="Arial" panose="020B0604020202020204" pitchFamily="34" charset="0"/>
              </a:rPr>
              <a:t>(6) MHA 1983 defines a place of safety as:</a:t>
            </a:r>
          </a:p>
          <a:p>
            <a:pPr algn="l">
              <a:buFont typeface="Arial" panose="020B0604020202020204" pitchFamily="34" charset="0"/>
              <a:buChar char="•"/>
            </a:pPr>
            <a:r>
              <a:rPr lang="en-GB" sz="1600" b="0" i="0" dirty="0">
                <a:solidFill>
                  <a:srgbClr val="333333"/>
                </a:solidFill>
                <a:effectLst/>
                <a:latin typeface="Arial" panose="020B0604020202020204" pitchFamily="34" charset="0"/>
              </a:rPr>
              <a:t>residential accommodation provided by a local social services authority under </a:t>
            </a:r>
            <a:r>
              <a:rPr lang="en-GB" sz="1600" b="0" i="0" u="sng" dirty="0">
                <a:solidFill>
                  <a:srgbClr val="065E80"/>
                </a:solidFill>
                <a:effectLst/>
                <a:latin typeface="Arial" panose="020B0604020202020204" pitchFamily="34" charset="0"/>
                <a:hlinkClick r:id="rId4"/>
              </a:rPr>
              <a:t>Part I</a:t>
            </a:r>
            <a:r>
              <a:rPr lang="en-GB" sz="1600" b="0" i="0" dirty="0">
                <a:solidFill>
                  <a:srgbClr val="333333"/>
                </a:solidFill>
                <a:effectLst/>
                <a:latin typeface="Arial" panose="020B0604020202020204" pitchFamily="34" charset="0"/>
              </a:rPr>
              <a:t> of the Care Act 2014 or </a:t>
            </a:r>
            <a:r>
              <a:rPr lang="en-GB" sz="1600" b="0" i="0" u="sng" dirty="0">
                <a:solidFill>
                  <a:srgbClr val="065E80"/>
                </a:solidFill>
                <a:effectLst/>
                <a:latin typeface="Arial" panose="020B0604020202020204" pitchFamily="34" charset="0"/>
                <a:hlinkClick r:id="rId5"/>
              </a:rPr>
              <a:t>Part IV</a:t>
            </a:r>
            <a:r>
              <a:rPr lang="en-GB" sz="1600" b="0" i="0" dirty="0">
                <a:solidFill>
                  <a:srgbClr val="333333"/>
                </a:solidFill>
                <a:effectLst/>
                <a:latin typeface="Arial" panose="020B0604020202020204" pitchFamily="34" charset="0"/>
              </a:rPr>
              <a:t> of the Social Services and Well-being (Wales) Act 2014</a:t>
            </a:r>
          </a:p>
          <a:p>
            <a:pPr algn="l">
              <a:buFont typeface="Arial" panose="020B0604020202020204" pitchFamily="34" charset="0"/>
              <a:buChar char="•"/>
            </a:pPr>
            <a:r>
              <a:rPr lang="en-GB" sz="1600" b="0" i="0" dirty="0">
                <a:solidFill>
                  <a:srgbClr val="333333"/>
                </a:solidFill>
                <a:effectLst/>
                <a:latin typeface="Arial" panose="020B0604020202020204" pitchFamily="34" charset="0"/>
              </a:rPr>
              <a:t>a hospital (as defined by this act)</a:t>
            </a:r>
          </a:p>
          <a:p>
            <a:pPr algn="l">
              <a:buFont typeface="Arial" panose="020B0604020202020204" pitchFamily="34" charset="0"/>
              <a:buChar char="•"/>
            </a:pPr>
            <a:r>
              <a:rPr lang="en-GB" sz="1600" b="0" i="0" dirty="0">
                <a:solidFill>
                  <a:srgbClr val="333333"/>
                </a:solidFill>
                <a:effectLst/>
                <a:latin typeface="Arial" panose="020B0604020202020204" pitchFamily="34" charset="0"/>
              </a:rPr>
              <a:t>a police station – more about this on next two slides</a:t>
            </a:r>
          </a:p>
          <a:p>
            <a:pPr algn="l">
              <a:buFont typeface="Arial" panose="020B0604020202020204" pitchFamily="34" charset="0"/>
              <a:buChar char="•"/>
            </a:pPr>
            <a:r>
              <a:rPr lang="en-GB" sz="1600" b="0" i="0" dirty="0">
                <a:solidFill>
                  <a:srgbClr val="333333"/>
                </a:solidFill>
                <a:effectLst/>
                <a:latin typeface="Arial" panose="020B0604020202020204" pitchFamily="34" charset="0"/>
              </a:rPr>
              <a:t>an independent hospital or care home for people who are mentally disordered</a:t>
            </a:r>
          </a:p>
          <a:p>
            <a:pPr algn="l">
              <a:buFont typeface="Arial" panose="020B0604020202020204" pitchFamily="34" charset="0"/>
              <a:buChar char="•"/>
            </a:pPr>
            <a:r>
              <a:rPr lang="en-GB" sz="1600" b="0" i="0" dirty="0">
                <a:solidFill>
                  <a:srgbClr val="333333"/>
                </a:solidFill>
                <a:effectLst/>
                <a:latin typeface="Arial" panose="020B0604020202020204" pitchFamily="34" charset="0"/>
              </a:rPr>
              <a:t>any other suitable place.</a:t>
            </a:r>
          </a:p>
          <a:p>
            <a:pPr algn="l"/>
            <a:endParaRPr lang="en-US" altLang="en-US" sz="1100" dirty="0">
              <a:latin typeface="Arial" panose="020B0604020202020204" pitchFamily="34" charset="0"/>
              <a:cs typeface="Arial" panose="020B0604020202020204" pitchFamily="34" charset="0"/>
            </a:endParaRPr>
          </a:p>
          <a:p>
            <a:pPr algn="l"/>
            <a:r>
              <a:rPr lang="en-US" altLang="en-US" sz="1100" dirty="0">
                <a:latin typeface="Arial" panose="020B0604020202020204" pitchFamily="34" charset="0"/>
                <a:cs typeface="Arial" panose="020B0604020202020204" pitchFamily="34" charset="0"/>
              </a:rPr>
              <a:t>Search BOB via Mental Health and click on contact details and telephone numbers</a:t>
            </a:r>
          </a:p>
          <a:p>
            <a:pPr algn="l"/>
            <a:r>
              <a:rPr lang="en-US" altLang="en-US" sz="1100" dirty="0">
                <a:latin typeface="Arial" panose="020B0604020202020204" pitchFamily="34" charset="0"/>
                <a:cs typeface="Arial" panose="020B0604020202020204" pitchFamily="34" charset="0"/>
              </a:rPr>
              <a:t>SWP Places of Safety - </a:t>
            </a:r>
          </a:p>
          <a:p>
            <a:pPr marL="342900" indent="-342900" eaLnBrk="0" fontAlgn="base" hangingPunct="0">
              <a:spcBef>
                <a:spcPct val="0"/>
              </a:spcBef>
              <a:spcAft>
                <a:spcPct val="0"/>
              </a:spcAft>
              <a:buFont typeface="Arial" panose="020B0604020202020204" pitchFamily="34" charset="0"/>
              <a:buChar char="•"/>
              <a:defRPr/>
            </a:pPr>
            <a:r>
              <a:rPr lang="en-GB" sz="1100" b="1" dirty="0">
                <a:ea typeface="ＭＳ Ｐゴシック" panose="020B0600070205080204" pitchFamily="34" charset="-128"/>
              </a:rPr>
              <a:t>Royal Glamorgan Hospital </a:t>
            </a:r>
            <a:r>
              <a:rPr lang="en-GB" sz="1100" dirty="0">
                <a:ea typeface="ＭＳ Ｐゴシック" panose="020B0600070205080204" pitchFamily="34" charset="-128"/>
              </a:rPr>
              <a:t>– Mental Health Unit</a:t>
            </a:r>
          </a:p>
          <a:p>
            <a:pPr marL="342900" indent="-342900" eaLnBrk="0" fontAlgn="base" hangingPunct="0">
              <a:spcBef>
                <a:spcPct val="0"/>
              </a:spcBef>
              <a:spcAft>
                <a:spcPct val="0"/>
              </a:spcAft>
              <a:buFont typeface="Arial" panose="020B0604020202020204" pitchFamily="34" charset="0"/>
              <a:buChar char="•"/>
              <a:defRPr/>
            </a:pPr>
            <a:r>
              <a:rPr lang="en-GB" sz="1100" b="1" dirty="0">
                <a:ea typeface="ＭＳ Ｐゴシック" panose="020B0600070205080204" pitchFamily="34" charset="-128"/>
              </a:rPr>
              <a:t>Prince Charles Hospital, Merthyr </a:t>
            </a:r>
            <a:r>
              <a:rPr lang="en-GB" sz="1100" dirty="0">
                <a:ea typeface="ＭＳ Ｐゴシック" panose="020B0600070205080204" pitchFamily="34" charset="-128"/>
              </a:rPr>
              <a:t>- The Crisis Suite </a:t>
            </a:r>
          </a:p>
          <a:p>
            <a:pPr marL="342900" indent="-342900" eaLnBrk="0" fontAlgn="base" hangingPunct="0">
              <a:spcBef>
                <a:spcPct val="0"/>
              </a:spcBef>
              <a:spcAft>
                <a:spcPct val="0"/>
              </a:spcAft>
              <a:buFont typeface="Arial" panose="020B0604020202020204" pitchFamily="34" charset="0"/>
              <a:buChar char="•"/>
              <a:defRPr/>
            </a:pPr>
            <a:r>
              <a:rPr lang="en-GB" sz="1100" b="1" dirty="0" err="1">
                <a:ea typeface="ＭＳ Ｐゴシック" panose="020B0600070205080204" pitchFamily="34" charset="-128"/>
              </a:rPr>
              <a:t>Llandough</a:t>
            </a:r>
            <a:r>
              <a:rPr lang="en-GB" sz="1100" b="1" dirty="0">
                <a:ea typeface="ＭＳ Ｐゴシック" panose="020B0600070205080204" pitchFamily="34" charset="-128"/>
              </a:rPr>
              <a:t> Hospital, Cardiff </a:t>
            </a:r>
            <a:r>
              <a:rPr lang="en-GB" sz="1100" dirty="0">
                <a:ea typeface="ＭＳ Ｐゴシック" panose="020B0600070205080204" pitchFamily="34" charset="-128"/>
              </a:rPr>
              <a:t>- </a:t>
            </a:r>
            <a:r>
              <a:rPr lang="en-GB" sz="1100" dirty="0" err="1">
                <a:ea typeface="ＭＳ Ｐゴシック" panose="020B0600070205080204" pitchFamily="34" charset="-128"/>
              </a:rPr>
              <a:t>Hafan</a:t>
            </a:r>
            <a:r>
              <a:rPr lang="en-GB" sz="1100" dirty="0">
                <a:ea typeface="ＭＳ Ｐゴシック" panose="020B0600070205080204" pitchFamily="34" charset="-128"/>
              </a:rPr>
              <a:t> y </a:t>
            </a:r>
            <a:r>
              <a:rPr lang="en-GB" sz="1100" dirty="0" err="1">
                <a:ea typeface="ＭＳ Ｐゴシック" panose="020B0600070205080204" pitchFamily="34" charset="-128"/>
              </a:rPr>
              <a:t>Coed</a:t>
            </a:r>
            <a:r>
              <a:rPr lang="en-GB" sz="1100" dirty="0">
                <a:ea typeface="ＭＳ Ｐゴシック" panose="020B0600070205080204" pitchFamily="34" charset="-128"/>
              </a:rPr>
              <a:t> </a:t>
            </a:r>
          </a:p>
          <a:p>
            <a:pPr marL="342900" indent="-342900" eaLnBrk="0" fontAlgn="base" hangingPunct="0">
              <a:spcBef>
                <a:spcPct val="0"/>
              </a:spcBef>
              <a:spcAft>
                <a:spcPct val="0"/>
              </a:spcAft>
              <a:buFont typeface="Arial" panose="020B0604020202020204" pitchFamily="34" charset="0"/>
              <a:buChar char="•"/>
              <a:defRPr/>
            </a:pPr>
            <a:r>
              <a:rPr lang="en-GB" sz="1100" b="1" dirty="0">
                <a:ea typeface="ＭＳ Ｐゴシック" panose="020B0600070205080204" pitchFamily="34" charset="-128"/>
              </a:rPr>
              <a:t>Princess Of Wales Hospital, Bridgend </a:t>
            </a:r>
            <a:r>
              <a:rPr lang="en-GB" sz="1100" dirty="0">
                <a:ea typeface="ＭＳ Ｐゴシック" panose="020B0600070205080204" pitchFamily="34" charset="-128"/>
              </a:rPr>
              <a:t>- The </a:t>
            </a:r>
            <a:r>
              <a:rPr lang="en-GB" sz="1100" dirty="0" err="1">
                <a:ea typeface="ＭＳ Ｐゴシック" panose="020B0600070205080204" pitchFamily="34" charset="-128"/>
              </a:rPr>
              <a:t>Coity</a:t>
            </a:r>
            <a:r>
              <a:rPr lang="en-GB" sz="1100" dirty="0">
                <a:ea typeface="ＭＳ Ｐゴシック" panose="020B0600070205080204" pitchFamily="34" charset="-128"/>
              </a:rPr>
              <a:t> Clinic </a:t>
            </a:r>
          </a:p>
          <a:p>
            <a:pPr marL="342900" indent="-342900" eaLnBrk="0" fontAlgn="base" hangingPunct="0">
              <a:spcBef>
                <a:spcPct val="0"/>
              </a:spcBef>
              <a:spcAft>
                <a:spcPct val="0"/>
              </a:spcAft>
              <a:buFont typeface="Arial" panose="020B0604020202020204" pitchFamily="34" charset="0"/>
              <a:buChar char="•"/>
              <a:defRPr/>
            </a:pPr>
            <a:r>
              <a:rPr lang="en-GB" sz="1100" b="1" dirty="0">
                <a:ea typeface="ＭＳ Ｐゴシック" panose="020B0600070205080204" pitchFamily="34" charset="-128"/>
              </a:rPr>
              <a:t>Neath Port Talbot Hospital </a:t>
            </a:r>
            <a:r>
              <a:rPr lang="en-GB" sz="1100" dirty="0">
                <a:ea typeface="ＭＳ Ｐゴシック" panose="020B0600070205080204" pitchFamily="34" charset="-128"/>
              </a:rPr>
              <a:t>– Ward F Mental Health Unit</a:t>
            </a:r>
          </a:p>
          <a:p>
            <a:pPr marL="342900" indent="-342900" eaLnBrk="0" fontAlgn="base" hangingPunct="0">
              <a:spcBef>
                <a:spcPct val="0"/>
              </a:spcBef>
              <a:spcAft>
                <a:spcPct val="0"/>
              </a:spcAft>
              <a:buFont typeface="Arial" panose="020B0604020202020204" pitchFamily="34" charset="0"/>
              <a:buChar char="•"/>
              <a:defRPr/>
            </a:pPr>
            <a:r>
              <a:rPr lang="en-GB" sz="1100" b="1" dirty="0" err="1">
                <a:ea typeface="ＭＳ Ｐゴシック" panose="020B0600070205080204" pitchFamily="34" charset="-128"/>
              </a:rPr>
              <a:t>Cefn</a:t>
            </a:r>
            <a:r>
              <a:rPr lang="en-GB" sz="1100" b="1" dirty="0">
                <a:ea typeface="ＭＳ Ｐゴシック" panose="020B0600070205080204" pitchFamily="34" charset="-128"/>
              </a:rPr>
              <a:t> </a:t>
            </a:r>
            <a:r>
              <a:rPr lang="en-GB" sz="1100" b="1" dirty="0" err="1">
                <a:ea typeface="ＭＳ Ｐゴシック" panose="020B0600070205080204" pitchFamily="34" charset="-128"/>
              </a:rPr>
              <a:t>Coed</a:t>
            </a:r>
            <a:r>
              <a:rPr lang="en-GB" sz="1100" b="1" dirty="0">
                <a:ea typeface="ＭＳ Ｐゴシック" panose="020B0600070205080204" pitchFamily="34" charset="-128"/>
              </a:rPr>
              <a:t> Hospital, Swansea</a:t>
            </a:r>
          </a:p>
          <a:p>
            <a:pPr marL="342900" indent="-342900" eaLnBrk="0" fontAlgn="base" hangingPunct="0">
              <a:spcBef>
                <a:spcPct val="0"/>
              </a:spcBef>
              <a:spcAft>
                <a:spcPct val="0"/>
              </a:spcAft>
              <a:buFont typeface="Arial" panose="020B0604020202020204" pitchFamily="34" charset="0"/>
              <a:buChar char="•"/>
              <a:defRPr/>
            </a:pPr>
            <a:endParaRPr lang="en-GB" sz="1100" b="1" dirty="0">
              <a:ea typeface="ＭＳ Ｐゴシック" panose="020B0600070205080204" pitchFamily="34" charset="-128"/>
            </a:endParaRPr>
          </a:p>
          <a:p>
            <a:pPr marL="0" indent="0" eaLnBrk="0" fontAlgn="base" hangingPunct="0">
              <a:spcBef>
                <a:spcPct val="0"/>
              </a:spcBef>
              <a:spcAft>
                <a:spcPct val="0"/>
              </a:spcAft>
              <a:buFont typeface="Arial" panose="020B0604020202020204" pitchFamily="34" charset="0"/>
              <a:buNone/>
              <a:defRPr/>
            </a:pPr>
            <a:r>
              <a:rPr lang="en-GB" sz="1100" b="0" dirty="0">
                <a:ea typeface="ＭＳ Ｐゴシック" panose="020B0600070205080204" pitchFamily="34" charset="-128"/>
              </a:rPr>
              <a:t>Gwent Place of Safety –</a:t>
            </a:r>
          </a:p>
          <a:p>
            <a:pPr marL="171450" indent="-171450" eaLnBrk="0" fontAlgn="base" hangingPunct="0">
              <a:spcBef>
                <a:spcPct val="0"/>
              </a:spcBef>
              <a:spcAft>
                <a:spcPct val="0"/>
              </a:spcAft>
              <a:buFont typeface="Arial" panose="020B0604020202020204" pitchFamily="34" charset="0"/>
              <a:buChar char="•"/>
              <a:defRPr/>
            </a:pPr>
            <a:r>
              <a:rPr lang="en-GB" sz="1800" b="1" dirty="0">
                <a:solidFill>
                  <a:srgbClr val="000000"/>
                </a:solidFill>
                <a:effectLst/>
                <a:latin typeface="Arial" panose="020B0604020202020204" pitchFamily="34" charset="0"/>
                <a:ea typeface="Calibri" panose="020F0502020204030204" pitchFamily="34" charset="0"/>
              </a:rPr>
              <a:t>St </a:t>
            </a:r>
            <a:r>
              <a:rPr lang="en-GB" sz="1800" b="1" dirty="0" err="1">
                <a:solidFill>
                  <a:srgbClr val="000000"/>
                </a:solidFill>
                <a:effectLst/>
                <a:latin typeface="Arial" panose="020B0604020202020204" pitchFamily="34" charset="0"/>
                <a:ea typeface="Calibri" panose="020F0502020204030204" pitchFamily="34" charset="0"/>
              </a:rPr>
              <a:t>Cadocs</a:t>
            </a:r>
            <a:r>
              <a:rPr lang="en-GB" sz="1800" b="1" dirty="0">
                <a:solidFill>
                  <a:srgbClr val="000000"/>
                </a:solidFill>
                <a:effectLst/>
                <a:latin typeface="Arial" panose="020B0604020202020204" pitchFamily="34" charset="0"/>
                <a:ea typeface="Calibri" panose="020F0502020204030204" pitchFamily="34" charset="0"/>
              </a:rPr>
              <a:t> hospital, Caerleon, Newport</a:t>
            </a:r>
            <a:endParaRPr lang="en-GB" altLang="en-US" sz="1100" b="1" dirty="0">
              <a:solidFill>
                <a:srgbClr val="FF0000"/>
              </a:solidFill>
              <a:latin typeface="Arial" panose="020B0604020202020204" pitchFamily="34" charset="0"/>
              <a:cs typeface="Arial" panose="020B0604020202020204" pitchFamily="34" charset="0"/>
            </a:endParaRPr>
          </a:p>
          <a:p>
            <a:pPr algn="l"/>
            <a:endParaRPr lang="en-US" altLang="en-US" sz="1100" dirty="0">
              <a:solidFill>
                <a:srgbClr val="FF0000"/>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20909339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Calibri" panose="020F0502020204030204" pitchFamily="34" charset="0"/>
                <a:ea typeface="Times New Roman" panose="02020603050405020304" pitchFamily="18" charset="0"/>
              </a:rPr>
              <a:t>Q. Can police take a juvenile vulnerable person to a custody suite?</a:t>
            </a:r>
            <a:endParaRPr lang="en-GB" sz="1800" dirty="0">
              <a:effectLst/>
              <a:latin typeface="Times New Roman" panose="02020603050405020304" pitchFamily="18" charset="0"/>
              <a:ea typeface="Times New Roman" panose="02020603050405020304" pitchFamily="18" charset="0"/>
            </a:endParaRPr>
          </a:p>
          <a:p>
            <a:pPr algn="l"/>
            <a:endParaRPr lang="en-GB" sz="1100" b="1" i="0" dirty="0">
              <a:solidFill>
                <a:srgbClr val="282560"/>
              </a:solidFill>
              <a:effectLst/>
              <a:latin typeface="Arial" panose="020B0604020202020204" pitchFamily="34" charset="0"/>
            </a:endParaRPr>
          </a:p>
          <a:p>
            <a:pPr algn="l"/>
            <a:r>
              <a:rPr lang="en-GB" sz="1100" b="1" i="0" dirty="0">
                <a:solidFill>
                  <a:srgbClr val="282560"/>
                </a:solidFill>
                <a:effectLst/>
                <a:latin typeface="Arial" panose="020B0604020202020204" pitchFamily="34" charset="0"/>
              </a:rPr>
              <a:t>Police cells </a:t>
            </a:r>
            <a:r>
              <a:rPr lang="en-GB" sz="1100" b="0" i="0" dirty="0">
                <a:solidFill>
                  <a:srgbClr val="282560"/>
                </a:solidFill>
                <a:effectLst/>
                <a:latin typeface="Arial" panose="020B0604020202020204" pitchFamily="34" charset="0"/>
              </a:rPr>
              <a:t>are not suitable places to detain people thought to have mental health problems. </a:t>
            </a:r>
          </a:p>
          <a:p>
            <a:pPr algn="l"/>
            <a:endParaRPr lang="en-GB" sz="1100" b="0" i="0" dirty="0">
              <a:solidFill>
                <a:srgbClr val="282560"/>
              </a:solidFill>
              <a:effectLst/>
              <a:latin typeface="Arial" panose="020B0604020202020204" pitchFamily="34" charset="0"/>
            </a:endParaRPr>
          </a:p>
          <a:p>
            <a:pPr algn="l"/>
            <a:r>
              <a:rPr lang="en-GB" sz="1100" b="1" i="0" dirty="0">
                <a:solidFill>
                  <a:srgbClr val="282560"/>
                </a:solidFill>
                <a:effectLst/>
                <a:latin typeface="Arial" panose="020B0604020202020204" pitchFamily="34" charset="0"/>
              </a:rPr>
              <a:t>Under 18 years should not be detained in a police station as a Place of Safety, in any circumstances.</a:t>
            </a:r>
            <a:r>
              <a:rPr lang="en-GB" sz="1100" b="0" i="0" dirty="0">
                <a:solidFill>
                  <a:srgbClr val="282560"/>
                </a:solidFill>
                <a:effectLst/>
                <a:latin typeface="Arial" panose="020B0604020202020204" pitchFamily="34" charset="0"/>
              </a:rPr>
              <a:t> </a:t>
            </a:r>
          </a:p>
          <a:p>
            <a:endParaRPr lang="en-GB" altLang="en-US" sz="1100" b="1"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TRAINER TO EMPATHISE ONLY TO A DESIGNATED PLACE OF SAFETY</a:t>
            </a:r>
          </a:p>
          <a:p>
            <a:endParaRPr lang="en-GB" altLang="en-US" sz="1100" b="1"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Juveniles detained under the MHA never attend a police</a:t>
            </a:r>
            <a:r>
              <a:rPr lang="en-GB" altLang="en-US" sz="1100" baseline="0" dirty="0">
                <a:latin typeface="Arial" panose="020B0604020202020204" pitchFamily="34" charset="0"/>
                <a:cs typeface="Arial" panose="020B0604020202020204" pitchFamily="34" charset="0"/>
              </a:rPr>
              <a:t> station</a:t>
            </a:r>
            <a:r>
              <a:rPr lang="en-GB" altLang="en-US" sz="1100" dirty="0">
                <a:latin typeface="Arial" panose="020B0604020202020204" pitchFamily="34" charset="0"/>
                <a:cs typeface="Arial" panose="020B0604020202020204" pitchFamily="34" charset="0"/>
              </a:rPr>
              <a:t>. The Legal amendment</a:t>
            </a:r>
            <a:r>
              <a:rPr lang="en-GB" altLang="en-US" sz="1100" baseline="0" dirty="0">
                <a:latin typeface="Arial" panose="020B0604020202020204" pitchFamily="34" charset="0"/>
                <a:cs typeface="Arial" panose="020B0604020202020204" pitchFamily="34" charset="0"/>
              </a:rPr>
              <a:t> of S81 </a:t>
            </a:r>
            <a:r>
              <a:rPr lang="en-GB" altLang="en-US" sz="1100" baseline="0" dirty="0" err="1">
                <a:latin typeface="Arial" panose="020B0604020202020204" pitchFamily="34" charset="0"/>
                <a:cs typeface="Arial" panose="020B0604020202020204" pitchFamily="34" charset="0"/>
              </a:rPr>
              <a:t>PaCa</a:t>
            </a:r>
            <a:r>
              <a:rPr lang="en-GB" altLang="en-US" sz="1100" baseline="0" dirty="0">
                <a:latin typeface="Arial" panose="020B0604020202020204" pitchFamily="34" charset="0"/>
                <a:cs typeface="Arial" panose="020B0604020202020204" pitchFamily="34" charset="0"/>
              </a:rPr>
              <a:t> (Police and Crime Act) states</a:t>
            </a:r>
            <a:r>
              <a:rPr lang="en-GB" altLang="en-US" sz="1100" b="1" baseline="0" dirty="0">
                <a:latin typeface="Arial" panose="020B0604020202020204" pitchFamily="34" charset="0"/>
                <a:cs typeface="Arial" panose="020B0604020202020204" pitchFamily="34" charset="0"/>
              </a:rPr>
              <a:t>, “A child may not, in the exercise of a power to which this section applies, be removed to, kept at or taken to a place of safety that is a police station.” </a:t>
            </a:r>
            <a:r>
              <a:rPr lang="en-GB" altLang="en-US" sz="1100" baseline="0" dirty="0">
                <a:latin typeface="Arial" panose="020B0604020202020204" pitchFamily="34" charset="0"/>
                <a:cs typeface="Arial" panose="020B0604020202020204" pitchFamily="34" charset="0"/>
              </a:rPr>
              <a:t>(S136A MHA, as it will be amended)</a:t>
            </a:r>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Juveniles only a designated place of safety</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Under the age of 18</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new Sec 136A [1] Means that it is unlawful to use a police station as a place of safety for a person under the age of 18 under any circumstances.</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amendment is a ban on the use of police stations – any child detained under S135/136</a:t>
            </a:r>
            <a:r>
              <a:rPr lang="en-GB" altLang="en-US" sz="1100" baseline="0" dirty="0">
                <a:latin typeface="Arial" panose="020B0604020202020204" pitchFamily="34" charset="0"/>
                <a:cs typeface="Arial" panose="020B0604020202020204" pitchFamily="34" charset="0"/>
              </a:rPr>
              <a:t> </a:t>
            </a:r>
            <a:r>
              <a:rPr lang="en-GB" altLang="en-US" sz="1100" b="1" baseline="0" dirty="0">
                <a:latin typeface="Arial" panose="020B0604020202020204" pitchFamily="34" charset="0"/>
                <a:cs typeface="Arial" panose="020B0604020202020204" pitchFamily="34" charset="0"/>
              </a:rPr>
              <a:t>cannot be accommodated in any part </a:t>
            </a:r>
            <a:r>
              <a:rPr lang="en-GB" altLang="en-US" sz="1100" baseline="0" dirty="0">
                <a:latin typeface="Arial" panose="020B0604020202020204" pitchFamily="34" charset="0"/>
                <a:cs typeface="Arial" panose="020B0604020202020204" pitchFamily="34" charset="0"/>
              </a:rPr>
              <a:t>of a police station.</a:t>
            </a:r>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Local partners </a:t>
            </a:r>
            <a:r>
              <a:rPr lang="en-GB" altLang="en-US" sz="1100" b="1" dirty="0">
                <a:solidFill>
                  <a:srgbClr val="FF0000"/>
                </a:solidFill>
                <a:latin typeface="Arial" panose="020B0604020202020204" pitchFamily="34" charset="0"/>
                <a:cs typeface="Arial" panose="020B0604020202020204" pitchFamily="34" charset="0"/>
              </a:rPr>
              <a:t>should plan </a:t>
            </a:r>
            <a:r>
              <a:rPr lang="en-GB" altLang="en-US" sz="1100" dirty="0">
                <a:latin typeface="Arial" panose="020B0604020202020204" pitchFamily="34" charset="0"/>
                <a:cs typeface="Arial" panose="020B0604020202020204" pitchFamily="34" charset="0"/>
              </a:rPr>
              <a:t>for this eventuality</a:t>
            </a:r>
          </a:p>
          <a:p>
            <a:r>
              <a:rPr lang="en-GB" altLang="en-US" sz="1100" dirty="0">
                <a:latin typeface="Arial" panose="020B0604020202020204" pitchFamily="34" charset="0"/>
                <a:cs typeface="Arial" panose="020B0604020202020204" pitchFamily="34" charset="0"/>
              </a:rPr>
              <a:t>The legal framework governing the admission to hospital and treatment of children is complex. Children of any age may be detained using section 136 of the Mental Health Act (MHA), and any person under 18 may be taken into police protection using </a:t>
            </a:r>
            <a:r>
              <a:rPr lang="en-GB" altLang="en-US" sz="1100" b="1" dirty="0">
                <a:latin typeface="Arial" panose="020B0604020202020204" pitchFamily="34" charset="0"/>
                <a:cs typeface="Arial" panose="020B0604020202020204" pitchFamily="34" charset="0"/>
              </a:rPr>
              <a:t>section 46 of the Children Act 1989. [ This is the preferred option],</a:t>
            </a:r>
            <a:r>
              <a:rPr lang="en-GB" altLang="en-US" sz="1100" dirty="0">
                <a:latin typeface="Arial" panose="020B0604020202020204" pitchFamily="34" charset="0"/>
                <a:cs typeface="Arial" panose="020B0604020202020204" pitchFamily="34" charset="0"/>
              </a:rPr>
              <a:t>Information about the application of MHA powers to children and young people under the age of 18 is provided in Chapter 19 of the MHA Code of Practice for Wales</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There has been a suggestion that the police could</a:t>
            </a:r>
            <a:r>
              <a:rPr lang="en-GB" altLang="en-US" sz="1100" baseline="0" dirty="0">
                <a:latin typeface="Arial" panose="020B0604020202020204" pitchFamily="34" charset="0"/>
                <a:cs typeface="Arial" panose="020B0604020202020204" pitchFamily="34" charset="0"/>
              </a:rPr>
              <a:t> ‘get around’ the amendment be arresting instead for other legal reasons where significant resistance or aggression is encountered. However, the whole point of S136 is to provide an ability to intervene without any resort to criminal law because of a principle concern about someone’s wellbeing. The whole point of the </a:t>
            </a:r>
            <a:r>
              <a:rPr lang="en-GB" altLang="en-US" sz="1100" baseline="0" dirty="0" err="1">
                <a:latin typeface="Arial" panose="020B0604020202020204" pitchFamily="34" charset="0"/>
                <a:cs typeface="Arial" panose="020B0604020202020204" pitchFamily="34" charset="0"/>
              </a:rPr>
              <a:t>PaCA</a:t>
            </a:r>
            <a:r>
              <a:rPr lang="en-GB" altLang="en-US" sz="1100" baseline="0" dirty="0">
                <a:latin typeface="Arial" panose="020B0604020202020204" pitchFamily="34" charset="0"/>
                <a:cs typeface="Arial" panose="020B0604020202020204" pitchFamily="34" charset="0"/>
              </a:rPr>
              <a:t> amendments is to reduce even further the reliance upon police custody to avoid criminalising young, vulnerable people. </a:t>
            </a:r>
            <a:endParaRPr lang="en-GB" altLang="en-US"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8177384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100" b="1" i="0" dirty="0">
                <a:solidFill>
                  <a:srgbClr val="282560"/>
                </a:solidFill>
                <a:effectLst/>
                <a:latin typeface="Arial" panose="020B0604020202020204" pitchFamily="34" charset="0"/>
              </a:rPr>
              <a:t>Police cells </a:t>
            </a:r>
            <a:r>
              <a:rPr lang="en-GB" sz="1100" b="0" i="0" dirty="0">
                <a:solidFill>
                  <a:srgbClr val="282560"/>
                </a:solidFill>
                <a:effectLst/>
                <a:latin typeface="Arial" panose="020B0604020202020204" pitchFamily="34" charset="0"/>
              </a:rPr>
              <a:t>are not suitable places to detain people thought to have mental health problems. </a:t>
            </a:r>
          </a:p>
          <a:p>
            <a:pPr algn="l"/>
            <a:endParaRPr lang="en-GB" sz="1100" b="0" i="0" dirty="0">
              <a:solidFill>
                <a:srgbClr val="282560"/>
              </a:solidFill>
              <a:effectLst/>
              <a:latin typeface="Arial" panose="020B0604020202020204" pitchFamily="34" charset="0"/>
            </a:endParaRPr>
          </a:p>
          <a:p>
            <a:pPr algn="l"/>
            <a:r>
              <a:rPr lang="en-GB" sz="1100" b="0" i="0" dirty="0">
                <a:solidFill>
                  <a:srgbClr val="282560"/>
                </a:solidFill>
                <a:effectLst/>
                <a:latin typeface="Arial" panose="020B0604020202020204" pitchFamily="34" charset="0"/>
              </a:rPr>
              <a:t>For adults they should only be used in exceptional circumstances. A person’s condition may be exacerbated by being held in this environment.</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This must be emphasised</a:t>
            </a:r>
            <a:r>
              <a:rPr lang="en-GB" altLang="en-US" sz="1100" baseline="0" dirty="0">
                <a:latin typeface="Arial" panose="020B0604020202020204" pitchFamily="34" charset="0"/>
                <a:cs typeface="Arial" panose="020B0604020202020204" pitchFamily="34" charset="0"/>
              </a:rPr>
              <a:t> to students. </a:t>
            </a:r>
          </a:p>
          <a:p>
            <a:endParaRPr lang="en-GB" altLang="en-US" sz="1100" baseline="0" dirty="0">
              <a:latin typeface="Arial" panose="020B0604020202020204" pitchFamily="34" charset="0"/>
              <a:cs typeface="Arial" panose="020B0604020202020204" pitchFamily="34" charset="0"/>
            </a:endParaRPr>
          </a:p>
          <a:p>
            <a:r>
              <a:rPr lang="en-GB" altLang="en-US" sz="1100" b="1" u="sng" baseline="0" dirty="0">
                <a:latin typeface="Arial" panose="020B0604020202020204" pitchFamily="34" charset="0"/>
                <a:cs typeface="Arial" panose="020B0604020202020204" pitchFamily="34" charset="0"/>
              </a:rPr>
              <a:t>Under the MHA(Police Stations as a Place Of Safety) Regulations 2017</a:t>
            </a:r>
          </a:p>
          <a:p>
            <a:endParaRPr lang="en-GB" altLang="en-US" sz="1100" b="1" u="sng" baseline="0" dirty="0">
              <a:latin typeface="Arial" panose="020B0604020202020204" pitchFamily="34" charset="0"/>
              <a:cs typeface="Arial" panose="020B0604020202020204" pitchFamily="34" charset="0"/>
            </a:endParaRPr>
          </a:p>
          <a:p>
            <a:r>
              <a:rPr lang="en-GB" altLang="en-US" sz="1100" baseline="0" dirty="0">
                <a:latin typeface="Arial" panose="020B0604020202020204" pitchFamily="34" charset="0"/>
                <a:cs typeface="Arial" panose="020B0604020202020204" pitchFamily="34" charset="0"/>
              </a:rPr>
              <a:t>3 criteria must exist in order to allow police stations to be used IN EXCEPTIONAL CIRCUMSTANCES. </a:t>
            </a:r>
            <a:r>
              <a:rPr lang="en-GB" altLang="en-US" sz="1100" b="1" baseline="0" dirty="0">
                <a:latin typeface="Arial" panose="020B0604020202020204" pitchFamily="34" charset="0"/>
                <a:cs typeface="Arial" panose="020B0604020202020204" pitchFamily="34" charset="0"/>
              </a:rPr>
              <a:t>NB</a:t>
            </a:r>
            <a:r>
              <a:rPr lang="en-GB" altLang="en-US" sz="1100" baseline="0" dirty="0">
                <a:latin typeface="Arial" panose="020B0604020202020204" pitchFamily="34" charset="0"/>
                <a:cs typeface="Arial" panose="020B0604020202020204" pitchFamily="34" charset="0"/>
              </a:rPr>
              <a:t>, this is about police stations as a whole, not just police custody areas:-</a:t>
            </a:r>
          </a:p>
          <a:p>
            <a:endParaRPr lang="en-GB" altLang="en-US" sz="1100" baseline="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altLang="en-US" sz="1100" baseline="0" dirty="0">
                <a:latin typeface="Arial" panose="020B0604020202020204" pitchFamily="34" charset="0"/>
                <a:cs typeface="Arial" panose="020B0604020202020204" pitchFamily="34" charset="0"/>
              </a:rPr>
              <a:t>The detaining officers must reasonably consider that the behaviour of the person poses an imminent risk of serious injury or death, either to themselves or another person; AND</a:t>
            </a:r>
          </a:p>
          <a:p>
            <a:pPr marL="171450" indent="-171450">
              <a:buFont typeface="Arial" panose="020B0604020202020204" pitchFamily="34" charset="0"/>
              <a:buChar char="•"/>
            </a:pPr>
            <a:r>
              <a:rPr lang="en-GB" altLang="en-US" sz="1100" baseline="0" dirty="0">
                <a:latin typeface="Arial" panose="020B0604020202020204" pitchFamily="34" charset="0"/>
                <a:cs typeface="Arial" panose="020B0604020202020204" pitchFamily="34" charset="0"/>
              </a:rPr>
              <a:t>The officer must believe that no Place of Safety in the police force area could safely manage that risk; AND</a:t>
            </a:r>
          </a:p>
          <a:p>
            <a:pPr marL="171450" indent="-171450">
              <a:buFont typeface="Arial" panose="020B0604020202020204" pitchFamily="34" charset="0"/>
              <a:buChar char="•"/>
            </a:pPr>
            <a:r>
              <a:rPr lang="en-GB" altLang="en-US" sz="1100" baseline="0" dirty="0">
                <a:latin typeface="Arial" panose="020B0604020202020204" pitchFamily="34" charset="0"/>
                <a:cs typeface="Arial" panose="020B0604020202020204" pitchFamily="34" charset="0"/>
              </a:rPr>
              <a:t>The decision to rely upon a police station must be authorised by an officer at the rank of Inspector – unless the detaining officer is already of that rank, in which case no further authorisation is required.  </a:t>
            </a:r>
          </a:p>
          <a:p>
            <a:pPr marL="171450" indent="-171450">
              <a:buFont typeface="Arial" panose="020B0604020202020204" pitchFamily="34" charset="0"/>
              <a:buChar char="•"/>
            </a:pPr>
            <a:endParaRPr lang="en-GB" altLang="en-US" sz="1100" baseline="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tLang="en-US" sz="1100" b="1" u="sng" baseline="0" dirty="0">
                <a:latin typeface="Arial" panose="020B0604020202020204" pitchFamily="34" charset="0"/>
                <a:cs typeface="Arial" panose="020B0604020202020204" pitchFamily="34" charset="0"/>
              </a:rPr>
              <a:t>In addition, once detained:- </a:t>
            </a:r>
          </a:p>
          <a:p>
            <a:pPr marL="171450" indent="-171450">
              <a:buFont typeface="Arial" panose="020B0604020202020204" pitchFamily="34" charset="0"/>
              <a:buChar char="•"/>
            </a:pPr>
            <a:r>
              <a:rPr lang="en-GB" altLang="en-US" sz="1100" baseline="0" dirty="0">
                <a:latin typeface="Arial" panose="020B0604020202020204" pitchFamily="34" charset="0"/>
                <a:cs typeface="Arial" panose="020B0604020202020204" pitchFamily="34" charset="0"/>
              </a:rPr>
              <a:t>So far as reasonably practicable, a healthcare professional will be present at the police station and will be available to them</a:t>
            </a:r>
          </a:p>
          <a:p>
            <a:pPr marL="171450" indent="-171450">
              <a:buFont typeface="Arial" panose="020B0604020202020204" pitchFamily="34" charset="0"/>
              <a:buChar char="•"/>
            </a:pPr>
            <a:r>
              <a:rPr lang="en-GB" altLang="en-US" sz="1100" baseline="0" dirty="0">
                <a:latin typeface="Arial" panose="020B0604020202020204" pitchFamily="34" charset="0"/>
                <a:cs typeface="Arial" panose="020B0604020202020204" pitchFamily="34" charset="0"/>
              </a:rPr>
              <a:t>A check by a healthcare professional, </a:t>
            </a:r>
            <a:r>
              <a:rPr lang="en-GB" altLang="en-US" sz="1100" b="1" baseline="0" dirty="0">
                <a:latin typeface="Arial" panose="020B0604020202020204" pitchFamily="34" charset="0"/>
                <a:cs typeface="Arial" panose="020B0604020202020204" pitchFamily="34" charset="0"/>
              </a:rPr>
              <a:t>every 30 minutes</a:t>
            </a:r>
            <a:r>
              <a:rPr lang="en-GB" altLang="en-US" sz="1100" baseline="0" dirty="0">
                <a:latin typeface="Arial" panose="020B0604020202020204" pitchFamily="34" charset="0"/>
                <a:cs typeface="Arial" panose="020B0604020202020204" pitchFamily="34" charset="0"/>
              </a:rPr>
              <a:t>.</a:t>
            </a:r>
          </a:p>
          <a:p>
            <a:pPr algn="l"/>
            <a:endParaRPr lang="en-GB" altLang="en-US" sz="1100" dirty="0">
              <a:solidFill>
                <a:srgbClr val="FF0000"/>
              </a:solidFill>
              <a:latin typeface="Arial" panose="020B0604020202020204" pitchFamily="34" charset="0"/>
              <a:cs typeface="Arial" panose="020B0604020202020204" pitchFamily="34" charset="0"/>
            </a:endParaRPr>
          </a:p>
          <a:p>
            <a:pPr algn="l"/>
            <a:endParaRPr lang="en-GB" altLang="en-US" sz="1100" dirty="0">
              <a:solidFill>
                <a:srgbClr val="FF0000"/>
              </a:solidFill>
              <a:latin typeface="Arial" panose="020B0604020202020204" pitchFamily="34" charset="0"/>
              <a:cs typeface="Arial" panose="020B0604020202020204" pitchFamily="34" charset="0"/>
            </a:endParaRPr>
          </a:p>
          <a:p>
            <a:pPr algn="l"/>
            <a:r>
              <a:rPr lang="en-GB" altLang="en-US" sz="1100" b="1" dirty="0">
                <a:solidFill>
                  <a:srgbClr val="FF0000"/>
                </a:solidFill>
                <a:latin typeface="Arial" panose="020B0604020202020204" pitchFamily="34" charset="0"/>
                <a:cs typeface="Arial" panose="020B0604020202020204" pitchFamily="34" charset="0"/>
              </a:rPr>
              <a:t>Arresting Officer Responsibility</a:t>
            </a:r>
          </a:p>
          <a:p>
            <a:pPr algn="l"/>
            <a:r>
              <a:rPr lang="en-GB" altLang="en-US" sz="1100" dirty="0">
                <a:solidFill>
                  <a:srgbClr val="FF0000"/>
                </a:solidFill>
                <a:latin typeface="Arial" panose="020B0604020202020204" pitchFamily="34" charset="0"/>
                <a:cs typeface="Arial" panose="020B0604020202020204" pitchFamily="34" charset="0"/>
              </a:rPr>
              <a:t>On arrival at the custody suite following detention under section 136, the police officer will complete the section 136 monitoring form, parts A and B on NICHE and inform the custody sergeant when completed so the sergeant can complete the relevant custody sections.</a:t>
            </a:r>
          </a:p>
          <a:p>
            <a:pPr algn="l"/>
            <a:r>
              <a:rPr lang="en-GB" altLang="en-US" sz="1100" dirty="0">
                <a:solidFill>
                  <a:srgbClr val="FF0000"/>
                </a:solidFill>
                <a:latin typeface="Arial" panose="020B0604020202020204" pitchFamily="34" charset="0"/>
                <a:cs typeface="Arial" panose="020B0604020202020204" pitchFamily="34" charset="0"/>
              </a:rPr>
              <a:t>At this point the custody sergeant will commence the custody handling procedures.</a:t>
            </a:r>
          </a:p>
          <a:p>
            <a:pPr algn="l"/>
            <a:endParaRPr lang="en-GB" altLang="en-US" sz="1100" dirty="0">
              <a:solidFill>
                <a:srgbClr val="FF0000"/>
              </a:solidFill>
              <a:latin typeface="Arial" panose="020B0604020202020204" pitchFamily="34" charset="0"/>
              <a:cs typeface="Arial" panose="020B0604020202020204" pitchFamily="34" charset="0"/>
            </a:endParaRPr>
          </a:p>
          <a:p>
            <a:pPr algn="l"/>
            <a:endParaRPr lang="en-GB" altLang="en-US"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31443562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Calibri" panose="020F0502020204030204" pitchFamily="34" charset="0"/>
                <a:ea typeface="Times New Roman" panose="02020603050405020304" pitchFamily="18" charset="0"/>
              </a:rPr>
              <a:t>Q. Why do we use police vehicles for S136? (Transportation)</a:t>
            </a:r>
            <a:endParaRPr lang="en-GB" sz="1800" dirty="0">
              <a:effectLst/>
              <a:latin typeface="Times New Roman" panose="02020603050405020304" pitchFamily="18" charset="0"/>
              <a:ea typeface="Times New Roman" panose="02020603050405020304" pitchFamily="18" charset="0"/>
            </a:endParaRP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This is one of the biggest issues-Ambulances are often not available to attend physical injuries let alone S136 </a:t>
            </a:r>
            <a:r>
              <a:rPr lang="en-US" altLang="en-US" sz="1100" dirty="0" err="1">
                <a:latin typeface="Arial" panose="020B0604020202020204" pitchFamily="34" charset="0"/>
                <a:cs typeface="Arial" panose="020B0604020202020204" pitchFamily="34" charset="0"/>
              </a:rPr>
              <a:t>conveyance..Transport</a:t>
            </a:r>
            <a:r>
              <a:rPr lang="en-US" altLang="en-US" sz="1100" dirty="0">
                <a:latin typeface="Arial" panose="020B0604020202020204" pitchFamily="34" charset="0"/>
                <a:cs typeface="Arial" panose="020B0604020202020204" pitchFamily="34" charset="0"/>
              </a:rPr>
              <a:t> of S136 [and S135] to a place of safety should be by Ambulance.</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Only violent persons should be conveyed in a police van-with a paramedic accompanying in the vehicle and the ambulance following.</a:t>
            </a:r>
          </a:p>
          <a:p>
            <a:endParaRPr lang="en-US" altLang="en-US" sz="1100" dirty="0">
              <a:latin typeface="Arial" panose="020B0604020202020204" pitchFamily="34" charset="0"/>
              <a:cs typeface="Arial" panose="020B0604020202020204" pitchFamily="34" charset="0"/>
            </a:endParaRPr>
          </a:p>
          <a:p>
            <a:r>
              <a:rPr lang="en-US" altLang="en-US" sz="1100" b="1" dirty="0">
                <a:latin typeface="Arial" panose="020B0604020202020204" pitchFamily="34" charset="0"/>
                <a:cs typeface="Arial" panose="020B0604020202020204" pitchFamily="34" charset="0"/>
              </a:rPr>
              <a:t>So why do we use police vehicles for S136 ?</a:t>
            </a:r>
          </a:p>
          <a:p>
            <a:endParaRPr lang="en-US" altLang="en-US" sz="1100" b="1"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Easier than waiting…</a:t>
            </a:r>
          </a:p>
          <a:p>
            <a:endParaRPr lang="en-US" altLang="en-US" sz="1100" dirty="0">
              <a:latin typeface="Arial" panose="020B0604020202020204" pitchFamily="34" charset="0"/>
              <a:cs typeface="Arial" panose="020B0604020202020204" pitchFamily="34" charset="0"/>
            </a:endParaRPr>
          </a:p>
          <a:p>
            <a:r>
              <a:rPr lang="en-US" altLang="en-US" sz="1100" b="1" dirty="0">
                <a:latin typeface="Arial" panose="020B0604020202020204" pitchFamily="34" charset="0"/>
                <a:cs typeface="Arial" panose="020B0604020202020204" pitchFamily="34" charset="0"/>
              </a:rPr>
              <a:t>SWP Guidance</a:t>
            </a:r>
          </a:p>
          <a:p>
            <a:r>
              <a:rPr lang="en-US" altLang="en-US" sz="1100" dirty="0">
                <a:latin typeface="Arial" panose="020B0604020202020204" pitchFamily="34" charset="0"/>
                <a:cs typeface="Arial" panose="020B0604020202020204" pitchFamily="34" charset="0"/>
              </a:rPr>
              <a:t>OFFICERS ARE TO INITIALLY REQUEST Ambulance attendance for transport via 999 facility and ask for an Ambulance themselves and </a:t>
            </a:r>
            <a:r>
              <a:rPr lang="en-US" altLang="en-US" sz="1100" b="1" dirty="0">
                <a:solidFill>
                  <a:srgbClr val="FF3300"/>
                </a:solidFill>
                <a:latin typeface="Arial" panose="020B0604020202020204" pitchFamily="34" charset="0"/>
                <a:cs typeface="Arial" panose="020B0604020202020204" pitchFamily="34" charset="0"/>
              </a:rPr>
              <a:t>not via </a:t>
            </a:r>
            <a:r>
              <a:rPr lang="en-US" altLang="en-US" sz="1100" dirty="0">
                <a:latin typeface="Arial" panose="020B0604020202020204" pitchFamily="34" charset="0"/>
                <a:cs typeface="Arial" panose="020B0604020202020204" pitchFamily="34" charset="0"/>
              </a:rPr>
              <a:t>PSC.</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If an ambulance is not available within 30 minutes,</a:t>
            </a:r>
            <a:r>
              <a:rPr lang="en-GB" altLang="en-US" sz="1100" dirty="0">
                <a:latin typeface="Arial" panose="020B0604020202020204" pitchFamily="34" charset="0"/>
                <a:cs typeface="Arial" panose="020B0604020202020204" pitchFamily="34" charset="0"/>
              </a:rPr>
              <a:t> or it is inappropriate to wait for one because the person is in need of urgent physical or medical intervention or treatment, police transport will be used to convey the person detained under Section 136 to an Emergency Department .</a:t>
            </a:r>
          </a:p>
          <a:p>
            <a:endParaRPr lang="en-GB"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 Seek authorization from Bronze Inspector[Via PSC-Not point to point] to convey the detainee to the place of safety by police vehicle.</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Also given the detainee’s condition worsening or the possibility of self harm, an ambulance is the best place for them. We may need to justify why this was not done.</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In any case is a police vehicle the best place for somebody suffering with MH issues? NO</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19169210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altLang="en-US" sz="1100" b="1" dirty="0">
                <a:latin typeface="Arial" panose="020B0604020202020204" pitchFamily="34" charset="0"/>
                <a:cs typeface="Arial" panose="020B0604020202020204" pitchFamily="34" charset="0"/>
              </a:rPr>
              <a:t>Activity</a:t>
            </a:r>
            <a:r>
              <a:rPr lang="en-US" altLang="en-US" sz="1100" dirty="0">
                <a:latin typeface="Arial" panose="020B0604020202020204" pitchFamily="34" charset="0"/>
                <a:cs typeface="Arial" panose="020B0604020202020204" pitchFamily="34" charset="0"/>
              </a:rPr>
              <a:t> – Split class into 4 groups. Give</a:t>
            </a:r>
            <a:r>
              <a:rPr lang="en-US" altLang="en-US" sz="1100" baseline="0" dirty="0">
                <a:latin typeface="Arial" panose="020B0604020202020204" pitchFamily="34" charset="0"/>
                <a:cs typeface="Arial" panose="020B0604020202020204" pitchFamily="34" charset="0"/>
              </a:rPr>
              <a:t> 2 groups – question 1 &amp; the other groups question 2. Ask groups to discuss what actions they would take and feedback to class. </a:t>
            </a:r>
          </a:p>
          <a:p>
            <a:pPr algn="l"/>
            <a:endParaRPr lang="en-US" altLang="en-US" sz="1100" dirty="0">
              <a:latin typeface="Arial" panose="020B0604020202020204" pitchFamily="34" charset="0"/>
              <a:cs typeface="Arial" panose="020B0604020202020204" pitchFamily="34" charset="0"/>
            </a:endParaRPr>
          </a:p>
          <a:p>
            <a:pPr algn="l"/>
            <a:r>
              <a:rPr lang="en-US" altLang="en-US" sz="1100" dirty="0">
                <a:latin typeface="Arial" panose="020B0604020202020204" pitchFamily="34" charset="0"/>
                <a:cs typeface="Arial" panose="020B0604020202020204" pitchFamily="34" charset="0"/>
              </a:rPr>
              <a:t>INJURIES- Take them to A &amp; E but remember they are still in your custody!!!</a:t>
            </a:r>
          </a:p>
          <a:p>
            <a:pPr algn="l"/>
            <a:endParaRPr lang="en-US" altLang="en-US" sz="1100" dirty="0">
              <a:latin typeface="Arial" panose="020B0604020202020204" pitchFamily="34" charset="0"/>
              <a:cs typeface="Arial" panose="020B0604020202020204" pitchFamily="34" charset="0"/>
            </a:endParaRPr>
          </a:p>
          <a:p>
            <a:pPr algn="l"/>
            <a:r>
              <a:rPr lang="en-US" altLang="en-US" sz="1100" dirty="0">
                <a:latin typeface="Arial" panose="020B0604020202020204" pitchFamily="34" charset="0"/>
                <a:cs typeface="Arial" panose="020B0604020202020204" pitchFamily="34" charset="0"/>
              </a:rPr>
              <a:t>If the detainee can be treated for the physical injury at that time then you remain with them and afterward take them to the place of safety.</a:t>
            </a:r>
          </a:p>
          <a:p>
            <a:pPr algn="l"/>
            <a:endParaRPr lang="en-US" altLang="en-US" sz="1100" dirty="0">
              <a:latin typeface="Arial" panose="020B0604020202020204" pitchFamily="34" charset="0"/>
              <a:cs typeface="Arial" panose="020B0604020202020204" pitchFamily="34" charset="0"/>
            </a:endParaRPr>
          </a:p>
          <a:p>
            <a:pPr algn="l"/>
            <a:r>
              <a:rPr lang="en-US" altLang="en-US" sz="1100" dirty="0">
                <a:latin typeface="Arial" panose="020B0604020202020204" pitchFamily="34" charset="0"/>
                <a:cs typeface="Arial" panose="020B0604020202020204" pitchFamily="34" charset="0"/>
              </a:rPr>
              <a:t>If the detainee cannot be treated for the physical injury at that time and needs to be admitted:</a:t>
            </a:r>
          </a:p>
          <a:p>
            <a:pPr algn="l"/>
            <a:r>
              <a:rPr lang="en-US" altLang="en-US" sz="1100" dirty="0">
                <a:latin typeface="Arial" panose="020B0604020202020204" pitchFamily="34" charset="0"/>
                <a:cs typeface="Arial" panose="020B0604020202020204" pitchFamily="34" charset="0"/>
              </a:rPr>
              <a:t>Once the doctor accepts the detainee they take responsibility for the and arrange a MH assessment. You can then leave. The officer is released from escort guard of the patient.</a:t>
            </a:r>
          </a:p>
          <a:p>
            <a:pPr algn="l"/>
            <a:endParaRPr lang="en-US" altLang="en-US" sz="1100" dirty="0">
              <a:latin typeface="Arial" panose="020B0604020202020204" pitchFamily="34" charset="0"/>
              <a:cs typeface="Arial" panose="020B0604020202020204" pitchFamily="34" charset="0"/>
            </a:endParaRPr>
          </a:p>
          <a:p>
            <a:pPr algn="l"/>
            <a:r>
              <a:rPr lang="en-US" altLang="en-US" sz="1100" dirty="0">
                <a:latin typeface="Arial" panose="020B0604020202020204" pitchFamily="34" charset="0"/>
                <a:cs typeface="Arial" panose="020B0604020202020204" pitchFamily="34" charset="0"/>
              </a:rPr>
              <a:t>Crime- Deal with the criminal offence in the same way unless they need medical attention first.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164178874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Criminal matter -  officers must not elect to use sec 136 when there are clear criminal offences – unless victimless and trivial offence – officer to dynamic risk assess.</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Officers are not in a position to say that the criminal matter was conducted because of the person’s mental health condition. Officers are not qualified to make this kind of medical assessment.  Officers cannot assess mental health capacity in relation to criminal offences.</a:t>
            </a:r>
          </a:p>
          <a:p>
            <a:endParaRPr lang="en-GB" altLang="en-US"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solidFill>
                  <a:srgbClr val="FF0000"/>
                </a:solidFill>
                <a:latin typeface="Arial" panose="020B0604020202020204" pitchFamily="34" charset="0"/>
                <a:cs typeface="Arial" panose="020B0604020202020204" pitchFamily="34" charset="0"/>
              </a:rPr>
              <a:t>If</a:t>
            </a:r>
            <a:r>
              <a:rPr lang="en-GB" altLang="en-US" sz="1100" baseline="0" dirty="0">
                <a:solidFill>
                  <a:srgbClr val="FF0000"/>
                </a:solidFill>
                <a:latin typeface="Arial" panose="020B0604020202020204" pitchFamily="34" charset="0"/>
                <a:cs typeface="Arial" panose="020B0604020202020204" pitchFamily="34" charset="0"/>
              </a:rPr>
              <a:t> </a:t>
            </a:r>
            <a:r>
              <a:rPr lang="en-GB" altLang="en-US" sz="1100" dirty="0">
                <a:solidFill>
                  <a:srgbClr val="FF0000"/>
                </a:solidFill>
                <a:latin typeface="Arial" panose="020B0604020202020204" pitchFamily="34" charset="0"/>
                <a:cs typeface="Arial" panose="020B0604020202020204" pitchFamily="34" charset="0"/>
              </a:rPr>
              <a:t>the detainee has been lawfully arrested for a substantive criminal offence in their own home who is then released from police custody, they may be subject to S136 MHA as long as the arrest was,</a:t>
            </a:r>
            <a:r>
              <a:rPr lang="en-GB" altLang="en-US" sz="1100" baseline="0" dirty="0">
                <a:solidFill>
                  <a:srgbClr val="FF0000"/>
                </a:solidFill>
                <a:latin typeface="Arial" panose="020B0604020202020204" pitchFamily="34" charset="0"/>
                <a:cs typeface="Arial" panose="020B0604020202020204" pitchFamily="34" charset="0"/>
              </a:rPr>
              <a:t> in itself done for a legitimate policing purposes and not a manufactured  ‘stepping stone’ to create conditions in which to justify the use of S136. Custody Sgts may wish to bear this in mind when deciding how to handle the detention of those arrested for minor crimes who are then deemed to require an assessment under the MHA.</a:t>
            </a:r>
            <a:endParaRPr lang="en-GB" altLang="en-US" sz="1100" dirty="0">
              <a:solidFill>
                <a:srgbClr val="FF0000"/>
              </a:solidFill>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Concerns about the person’s mental health, still detain for the criminal offence – when at custody bring your concerns to the attention of the Custody Sergeant and update LOG.</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MHA 1983 - Sec 35 and 36: allow patients who have been charged with a criminal offence to be remanded to hospital for treatment and psychiatric reports (section 35) or for treatment pending trial (section 36).</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MHA 1983 - Sec 38 : allows courts to impose an interim hospital order following conviction in court. This allows clinicians to form a view as to whether a full hospital order under section 37 would be an appropriate disposal for a defendant.</a:t>
            </a:r>
          </a:p>
          <a:p>
            <a:endParaRPr lang="en-GB" altLang="en-US"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pPr algn="l">
              <a:defRPr/>
            </a:pPr>
            <a:r>
              <a:rPr lang="en-GB" sz="1100" b="1" dirty="0">
                <a:solidFill>
                  <a:srgbClr val="FFFF66"/>
                </a:solidFill>
                <a:latin typeface="Arial" panose="020B0604020202020204" pitchFamily="34" charset="0"/>
                <a:ea typeface="ＭＳ Ｐゴシック" pitchFamily="1" charset="-128"/>
                <a:cs typeface="Arial" panose="020B0604020202020204" pitchFamily="34" charset="0"/>
              </a:rPr>
              <a:t>A police power of detention</a:t>
            </a:r>
            <a:endParaRPr lang="en-GB" sz="1100" dirty="0">
              <a:solidFill>
                <a:srgbClr val="FFFF66"/>
              </a:solidFill>
              <a:latin typeface="Arial" panose="020B0604020202020204" pitchFamily="34" charset="0"/>
              <a:ea typeface="ＭＳ Ｐゴシック" pitchFamily="1" charset="-128"/>
              <a:cs typeface="Arial" panose="020B0604020202020204" pitchFamily="34" charset="0"/>
            </a:endParaRPr>
          </a:p>
          <a:p>
            <a:pPr marL="342900" indent="-342900" algn="l">
              <a:buFont typeface="Arial" panose="020B0604020202020204" pitchFamily="34" charset="0"/>
              <a:buChar char="•"/>
              <a:defRPr/>
            </a:pPr>
            <a:r>
              <a:rPr lang="en-GB" sz="1100" dirty="0">
                <a:solidFill>
                  <a:srgbClr val="FFFF66"/>
                </a:solidFill>
                <a:latin typeface="Arial" panose="020B0604020202020204" pitchFamily="34" charset="0"/>
                <a:ea typeface="ＭＳ Ｐゴシック" pitchFamily="1" charset="-128"/>
                <a:cs typeface="Arial" panose="020B0604020202020204" pitchFamily="34" charset="0"/>
              </a:rPr>
              <a:t>Allows detention up to 24 hours</a:t>
            </a:r>
          </a:p>
          <a:p>
            <a:pPr marL="342900" indent="-342900" algn="l">
              <a:buFont typeface="Arial" panose="020B0604020202020204" pitchFamily="34" charset="0"/>
              <a:buChar char="•"/>
              <a:defRPr/>
            </a:pPr>
            <a:r>
              <a:rPr lang="en-GB" sz="1100" dirty="0">
                <a:solidFill>
                  <a:srgbClr val="FFFF66"/>
                </a:solidFill>
                <a:latin typeface="Arial" panose="020B0604020202020204" pitchFamily="34" charset="0"/>
                <a:ea typeface="ＭＳ Ｐゴシック" pitchFamily="1" charset="-128"/>
                <a:cs typeface="Arial" panose="020B0604020202020204" pitchFamily="34" charset="0"/>
              </a:rPr>
              <a:t>For a mental health assessment (does not necessarily lead to admission)</a:t>
            </a:r>
          </a:p>
          <a:p>
            <a:pPr marL="342900" indent="-342900" algn="l">
              <a:buFont typeface="Arial" panose="020B0604020202020204" pitchFamily="34" charset="0"/>
              <a:buChar char="•"/>
              <a:defRPr/>
            </a:pPr>
            <a:r>
              <a:rPr lang="en-GB" sz="1100" dirty="0">
                <a:solidFill>
                  <a:srgbClr val="FFFF66"/>
                </a:solidFill>
                <a:latin typeface="Arial" panose="020B0604020202020204" pitchFamily="34" charset="0"/>
                <a:ea typeface="ＭＳ Ｐゴシック" pitchFamily="1" charset="-128"/>
                <a:cs typeface="Arial" panose="020B0604020202020204" pitchFamily="34" charset="0"/>
              </a:rPr>
              <a:t>To the nearest place of safety</a:t>
            </a:r>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43028920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spcBef>
                <a:spcPct val="0"/>
              </a:spcBef>
            </a:pPr>
            <a:r>
              <a:rPr lang="en-GB" altLang="en-US" sz="1100" dirty="0">
                <a:latin typeface="Arial" panose="020B0604020202020204" pitchFamily="34" charset="0"/>
                <a:cs typeface="Arial" panose="020B0604020202020204" pitchFamily="34" charset="0"/>
              </a:rPr>
              <a:t>We would not be able to use S136 in this circumstances - </a:t>
            </a:r>
          </a:p>
          <a:p>
            <a:pPr algn="l" eaLnBrk="1" hangingPunct="1">
              <a:spcBef>
                <a:spcPct val="0"/>
              </a:spcBef>
            </a:pPr>
            <a:r>
              <a:rPr lang="en-GB" altLang="en-US" sz="1100" dirty="0">
                <a:latin typeface="Arial" panose="020B0604020202020204" pitchFamily="34" charset="0"/>
                <a:cs typeface="Arial" panose="020B0604020202020204" pitchFamily="34" charset="0"/>
              </a:rPr>
              <a:t>Voluntary Assessments.,</a:t>
            </a:r>
          </a:p>
          <a:p>
            <a:pPr algn="l" eaLnBrk="1" hangingPunct="1">
              <a:spcBef>
                <a:spcPct val="0"/>
              </a:spcBef>
            </a:pPr>
            <a:r>
              <a:rPr lang="en-GB" altLang="en-US" sz="1100" dirty="0">
                <a:latin typeface="Arial" panose="020B0604020202020204" pitchFamily="34" charset="0"/>
                <a:cs typeface="Arial" panose="020B0604020202020204" pitchFamily="34" charset="0"/>
              </a:rPr>
              <a:t>Telephoning the CRISIS TEAM</a:t>
            </a:r>
          </a:p>
          <a:p>
            <a:pPr algn="l" eaLnBrk="1" hangingPunct="1">
              <a:spcBef>
                <a:spcPct val="0"/>
              </a:spcBef>
            </a:pPr>
            <a:r>
              <a:rPr lang="en-GB" altLang="en-US" sz="1100" dirty="0">
                <a:latin typeface="Arial" panose="020B0604020202020204" pitchFamily="34" charset="0"/>
                <a:cs typeface="Arial" panose="020B0604020202020204" pitchFamily="34" charset="0"/>
              </a:rPr>
              <a:t>Call Ambulance</a:t>
            </a:r>
          </a:p>
          <a:p>
            <a:pPr algn="l" eaLnBrk="1" hangingPunct="1">
              <a:spcBef>
                <a:spcPct val="0"/>
              </a:spcBef>
            </a:pPr>
            <a:r>
              <a:rPr lang="en-GB" altLang="en-US" sz="1100" dirty="0">
                <a:latin typeface="Arial" panose="020B0604020202020204" pitchFamily="34" charset="0"/>
                <a:cs typeface="Arial" panose="020B0604020202020204" pitchFamily="34" charset="0"/>
              </a:rPr>
              <a:t>Consider the Mental Capacity Act</a:t>
            </a:r>
          </a:p>
          <a:p>
            <a:pPr algn="l" eaLnBrk="1" hangingPunct="1">
              <a:spcBef>
                <a:spcPct val="0"/>
              </a:spcBef>
            </a:pPr>
            <a:r>
              <a:rPr lang="en-GB" altLang="en-US" sz="1100" dirty="0">
                <a:latin typeface="Arial" panose="020B0604020202020204" pitchFamily="34" charset="0"/>
                <a:cs typeface="Arial" panose="020B0604020202020204" pitchFamily="34" charset="0"/>
              </a:rPr>
              <a:t>Consider Breach of the Peace.[ Towards another and not themselves]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287764578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What we need to know -</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Warrants under S.135</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Who applies for a Warrant?</a:t>
            </a:r>
          </a:p>
          <a:p>
            <a:pPr lvl="0">
              <a:lnSpc>
                <a:spcPct val="100000"/>
              </a:lnSpc>
              <a:defRPr/>
            </a:pPr>
            <a:r>
              <a:rPr lang="en-GB" sz="1100" dirty="0">
                <a:solidFill>
                  <a:srgbClr val="002060"/>
                </a:solidFill>
                <a:latin typeface="Arial" panose="020B0604020202020204" pitchFamily="34" charset="0"/>
                <a:cs typeface="Arial" panose="020B0604020202020204" pitchFamily="34" charset="0"/>
              </a:rPr>
              <a:t>Reasons for Warrant</a:t>
            </a:r>
          </a:p>
          <a:p>
            <a:pPr lvl="0">
              <a:lnSpc>
                <a:spcPct val="100000"/>
              </a:lnSpc>
              <a:defRPr/>
            </a:pPr>
            <a:r>
              <a:rPr lang="en-GB" sz="1100" dirty="0">
                <a:solidFill>
                  <a:srgbClr val="002060"/>
                </a:solidFill>
                <a:latin typeface="Arial" panose="020B0604020202020204" pitchFamily="34" charset="0"/>
                <a:cs typeface="Arial" panose="020B0604020202020204" pitchFamily="34" charset="0"/>
              </a:rPr>
              <a:t>What is the purpose of Police attendance at a S.135 Warrant?</a:t>
            </a:r>
          </a:p>
          <a:p>
            <a:pPr lvl="0">
              <a:lnSpc>
                <a:spcPct val="100000"/>
              </a:lnSpc>
              <a:defRPr/>
            </a:pPr>
            <a:r>
              <a:rPr lang="en-GB" sz="1100" dirty="0">
                <a:solidFill>
                  <a:srgbClr val="002060"/>
                </a:solidFill>
                <a:latin typeface="Arial" panose="020B0604020202020204" pitchFamily="34" charset="0"/>
                <a:cs typeface="Arial" panose="020B0604020202020204" pitchFamily="34" charset="0"/>
              </a:rPr>
              <a:t>Use of force – Power of entry</a:t>
            </a:r>
          </a:p>
          <a:p>
            <a:pPr eaLnBrk="1" hangingPunct="1">
              <a:lnSpc>
                <a:spcPct val="100000"/>
              </a:lnSpc>
              <a:spcBef>
                <a:spcPct val="0"/>
              </a:spcBef>
            </a:pPr>
            <a:endParaRPr lang="en-GB" altLang="en-US" sz="1100" dirty="0">
              <a:latin typeface="Arial" panose="020B0604020202020204" pitchFamily="34" charset="0"/>
              <a:cs typeface="Arial" panose="020B0604020202020204" pitchFamily="34" charset="0"/>
            </a:endParaRPr>
          </a:p>
          <a:p>
            <a:pPr eaLnBrk="1" hangingPunct="1">
              <a:lnSpc>
                <a:spcPct val="100000"/>
              </a:lnSpc>
              <a:spcBef>
                <a:spcPct val="0"/>
              </a:spcBef>
            </a:pPr>
            <a:endParaRPr lang="en-GB" altLang="en-US" sz="1100" dirty="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Overview of police powers under Mental Health Act</a:t>
            </a: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Sec 135 executing a warrant to search for and remove patients in a household,</a:t>
            </a: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Warrant application by</a:t>
            </a:r>
            <a:r>
              <a:rPr lang="en-GB" altLang="en-US" sz="1100" dirty="0">
                <a:solidFill>
                  <a:srgbClr val="FF0000"/>
                </a:solidFill>
                <a:latin typeface="Arial" panose="020B0604020202020204" pitchFamily="34" charset="0"/>
                <a:cs typeface="Arial" panose="020B0604020202020204" pitchFamily="34" charset="0"/>
              </a:rPr>
              <a:t> AMHP</a:t>
            </a:r>
            <a:r>
              <a:rPr lang="en-GB" altLang="en-US" sz="1100" dirty="0">
                <a:latin typeface="Arial" panose="020B0604020202020204" pitchFamily="34" charset="0"/>
                <a:cs typeface="Arial" panose="020B0604020202020204" pitchFamily="34" charset="0"/>
              </a:rPr>
              <a:t>, local policy? A person will usually be transported to hospital by ambulance. At times it may be more appropriate to be transferred by police. </a:t>
            </a:r>
          </a:p>
          <a:p>
            <a:pPr eaLnBrk="1" hangingPunct="1">
              <a:lnSpc>
                <a:spcPct val="100000"/>
              </a:lnSpc>
              <a:spcBef>
                <a:spcPct val="0"/>
              </a:spcBef>
            </a:pPr>
            <a:endParaRPr lang="en-GB" altLang="en-US" sz="1100" dirty="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Police Role- If the person refuses to let anyone in and there is no one else present to grant entry, then force can be used, ONLY IF.. The police officer has a warrant under S135 MHA authorising a search to remove persons believed to be suffering from a mental disorder OR there is a breach of the peace OR to save life or limb or prevent serious damage to property</a:t>
            </a: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Consider methods of least restraint</a:t>
            </a: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Do we need to use a marked vehicle? NO</a:t>
            </a: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Planning in advance can prevent an escalation of risk</a:t>
            </a: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This is actually a planned activity based on a number of Mental Health assessments that are done in the home, we need to know why police attendance is necessary at this particular one.</a:t>
            </a: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We must consider the potential risk of resistance, violence or escape.</a:t>
            </a:r>
          </a:p>
          <a:p>
            <a:pPr eaLnBrk="1" hangingPunct="1">
              <a:lnSpc>
                <a:spcPct val="100000"/>
              </a:lnSpc>
              <a:spcBef>
                <a:spcPct val="0"/>
              </a:spcBef>
            </a:pPr>
            <a:endParaRPr lang="en-GB" altLang="en-US" sz="1100" dirty="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Requests for s135 attendance is most often due to the risk of violence [self harm or escape], to gain entry.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14072190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Sec 135(1) Warrant.</a:t>
            </a:r>
          </a:p>
          <a:p>
            <a:r>
              <a:rPr lang="en-GB" altLang="en-US" sz="1100" dirty="0">
                <a:latin typeface="Arial" panose="020B0604020202020204" pitchFamily="34" charset="0"/>
                <a:cs typeface="Arial" panose="020B0604020202020204" pitchFamily="34" charset="0"/>
              </a:rPr>
              <a:t>Officer must accompany the AMPH and </a:t>
            </a:r>
            <a:r>
              <a:rPr lang="en-GB" altLang="en-US" sz="1100" dirty="0" err="1">
                <a:latin typeface="Arial" panose="020B0604020202020204" pitchFamily="34" charset="0"/>
                <a:cs typeface="Arial" panose="020B0604020202020204" pitchFamily="34" charset="0"/>
              </a:rPr>
              <a:t>Reg</a:t>
            </a:r>
            <a:r>
              <a:rPr lang="en-GB" altLang="en-US" sz="1100" dirty="0">
                <a:latin typeface="Arial" panose="020B0604020202020204" pitchFamily="34" charset="0"/>
                <a:cs typeface="Arial" panose="020B0604020202020204" pitchFamily="34" charset="0"/>
              </a:rPr>
              <a:t> Med Professional to effect entry.</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Warrant authorises the officer to use force for entry/restrain the individual/remove to place of safety/restrict movement of other people inside the premises</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Person may be removed to place of safety and detained for the new max 24 HOURS. (possibility of 12 hour extension)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If there are other persons present at the address where the assessment is to be carried out and they are causing an obstruction to such assessment, they are guilty of an offence under s129 MHA 1983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72898751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Section 135 (2) Warrant</a:t>
            </a:r>
          </a:p>
          <a:p>
            <a:r>
              <a:rPr lang="en-GB" altLang="en-US" sz="1100" dirty="0">
                <a:latin typeface="Arial" panose="020B0604020202020204" pitchFamily="34" charset="0"/>
                <a:cs typeface="Arial" panose="020B0604020202020204" pitchFamily="34" charset="0"/>
              </a:rPr>
              <a:t>Warrant can be applied for by POLICE (or other authorised person)</a:t>
            </a:r>
          </a:p>
          <a:p>
            <a:r>
              <a:rPr lang="en-GB" altLang="en-US" sz="1100" dirty="0">
                <a:latin typeface="Arial" panose="020B0604020202020204" pitchFamily="34" charset="0"/>
                <a:cs typeface="Arial" panose="020B0604020202020204" pitchFamily="34" charset="0"/>
              </a:rPr>
              <a:t>Executed by Police (who doesn’t have to be accompanied by a doctor, but best practise is to do so)</a:t>
            </a:r>
          </a:p>
          <a:p>
            <a:r>
              <a:rPr lang="en-GB" altLang="en-US" sz="1100" dirty="0">
                <a:latin typeface="Arial" panose="020B0604020202020204" pitchFamily="34" charset="0"/>
                <a:cs typeface="Arial" panose="020B0604020202020204" pitchFamily="34" charset="0"/>
              </a:rPr>
              <a:t>Used to enter specified premises to remove a person who;</a:t>
            </a:r>
          </a:p>
          <a:p>
            <a:r>
              <a:rPr lang="en-GB" altLang="en-US" sz="1100" dirty="0">
                <a:latin typeface="Arial" panose="020B0604020202020204" pitchFamily="34" charset="0"/>
                <a:cs typeface="Arial" panose="020B0604020202020204" pitchFamily="34" charset="0"/>
              </a:rPr>
              <a:t>is liable to be taken or returned to hospital where they are absent without leave or they have breached a community treatment order.</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In cases where the person hasn’t been seen for some time and there are concerns for their safety, officer can consider Sec 17 PACE (save life/limb) however this should be discussed with supervisory.</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Absent</a:t>
            </a:r>
            <a:r>
              <a:rPr lang="en-GB" altLang="en-US" sz="1100" baseline="0" dirty="0">
                <a:latin typeface="Arial" panose="020B0604020202020204" pitchFamily="34" charset="0"/>
                <a:cs typeface="Arial" panose="020B0604020202020204" pitchFamily="34" charset="0"/>
              </a:rPr>
              <a:t> Without Leave </a:t>
            </a:r>
          </a:p>
          <a:p>
            <a:r>
              <a:rPr lang="en-GB" altLang="en-US" sz="1100" baseline="0" dirty="0">
                <a:latin typeface="Arial" panose="020B0604020202020204" pitchFamily="34" charset="0"/>
                <a:cs typeface="Arial" panose="020B0604020202020204" pitchFamily="34" charset="0"/>
              </a:rPr>
              <a:t>A p</a:t>
            </a:r>
            <a:r>
              <a:rPr lang="en-GB" altLang="en-US" sz="1100" dirty="0">
                <a:latin typeface="Arial" panose="020B0604020202020204" pitchFamily="34" charset="0"/>
                <a:cs typeface="Arial" panose="020B0604020202020204" pitchFamily="34" charset="0"/>
              </a:rPr>
              <a:t>atient is AWOL under sec 18(1) MHA if:</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They fail to return to hospital after a period of leave or being recalled from leave</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Absent from any place they are meant to reside in accordance with conditions of granted leave</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Community Treatment Order (CTO), are when patients who fail to return to hospital when recalled or subsequently abscond from hospital</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Patients subject to guardianship are absent from the place they are required to live by their guardian</a:t>
            </a:r>
          </a:p>
          <a:p>
            <a:endParaRPr lang="en-GB" altLang="en-US" sz="1100"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***For SWP students only***</a:t>
            </a:r>
          </a:p>
          <a:p>
            <a:endParaRPr lang="en-GB" altLang="en-US" sz="1100" b="1"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Trainer to distribute/ email handouts ‘Guidance on s135 V2’ and 2G MH section 135 doc’ which provides SWP policy guidance and the process to follow when out on BCU.</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Tree>
    <p:extLst>
      <p:ext uri="{BB962C8B-B14F-4D97-AF65-F5344CB8AC3E}">
        <p14:creationId xmlns:p14="http://schemas.microsoft.com/office/powerpoint/2010/main" val="1059932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ltLang="en-US" sz="1100" dirty="0">
                <a:latin typeface="Arial" panose="020B0604020202020204" pitchFamily="34" charset="0"/>
                <a:cs typeface="Arial" panose="020B0604020202020204" pitchFamily="34" charset="0"/>
              </a:rPr>
              <a:t>The Magistrate will authorise a warrant on the grounds below and on RAVE factors (Risk Aggression Violent Escape)</a:t>
            </a:r>
          </a:p>
          <a:p>
            <a:pPr>
              <a:defRPr/>
            </a:pPr>
            <a:endParaRPr lang="en-GB" altLang="en-US" sz="1100" dirty="0">
              <a:latin typeface="Arial" panose="020B0604020202020204" pitchFamily="34" charset="0"/>
              <a:cs typeface="Arial" panose="020B0604020202020204" pitchFamily="34" charset="0"/>
            </a:endParaRPr>
          </a:p>
          <a:p>
            <a:pPr>
              <a:defRPr/>
            </a:pPr>
            <a:r>
              <a:rPr lang="en-GB" altLang="en-US" sz="1100" dirty="0">
                <a:latin typeface="Arial" panose="020B0604020202020204" pitchFamily="34" charset="0"/>
                <a:cs typeface="Arial" panose="020B0604020202020204" pitchFamily="34" charset="0"/>
              </a:rPr>
              <a:t>They have reasonable cause to believe that the patient is to be found on premises; and   </a:t>
            </a:r>
          </a:p>
          <a:p>
            <a:pPr>
              <a:defRPr/>
            </a:pPr>
            <a:r>
              <a:rPr lang="en-GB" altLang="en-US" sz="1100" dirty="0">
                <a:latin typeface="Arial" panose="020B0604020202020204" pitchFamily="34" charset="0"/>
                <a:cs typeface="Arial" panose="020B0604020202020204" pitchFamily="34" charset="0"/>
              </a:rPr>
              <a:t>Admittance to the premises has been refused </a:t>
            </a:r>
          </a:p>
          <a:p>
            <a:pPr>
              <a:defRPr/>
            </a:pPr>
            <a:r>
              <a:rPr lang="en-GB" altLang="en-US" sz="1100" dirty="0">
                <a:latin typeface="Arial" panose="020B0604020202020204" pitchFamily="34" charset="0"/>
                <a:cs typeface="Arial" panose="020B0604020202020204" pitchFamily="34" charset="0"/>
              </a:rPr>
              <a:t>A refusal of such admittance is expected. </a:t>
            </a:r>
          </a:p>
          <a:p>
            <a:pPr lvl="1">
              <a:defRPr/>
            </a:pPr>
            <a:endParaRPr lang="en-GB" altLang="en-US"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Reiterate the below:</a:t>
            </a:r>
          </a:p>
          <a:p>
            <a:pP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The Warrant authorises any constable to enter, if need be by force – premises specified on the warrant.</a:t>
            </a:r>
          </a:p>
          <a:p>
            <a:pP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A warrant will allow a constable to:</a:t>
            </a:r>
          </a:p>
          <a:p>
            <a:pPr>
              <a:defRPr/>
            </a:pPr>
            <a:endParaRPr lang="en-GB" sz="1100" dirty="0">
              <a:latin typeface="Arial" panose="020B0604020202020204" pitchFamily="34" charset="0"/>
              <a:cs typeface="Arial" panose="020B0604020202020204" pitchFamily="34" charset="0"/>
            </a:endParaRPr>
          </a:p>
          <a:p>
            <a:pPr marL="172667" indent="-172667">
              <a:buFontTx/>
              <a:buChar char="-"/>
              <a:defRPr/>
            </a:pPr>
            <a:r>
              <a:rPr lang="en-GB" sz="1100" dirty="0">
                <a:latin typeface="Arial" panose="020B0604020202020204" pitchFamily="34" charset="0"/>
                <a:cs typeface="Arial" panose="020B0604020202020204" pitchFamily="34" charset="0"/>
              </a:rPr>
              <a:t>Restrain individual and thereby safely control the assessment process</a:t>
            </a:r>
          </a:p>
          <a:p>
            <a:pPr marL="172667" indent="-172667">
              <a:buFontTx/>
              <a:buChar char="-"/>
              <a:defRPr/>
            </a:pPr>
            <a:r>
              <a:rPr lang="en-GB" sz="1100" dirty="0">
                <a:latin typeface="Arial" panose="020B0604020202020204" pitchFamily="34" charset="0"/>
                <a:cs typeface="Arial" panose="020B0604020202020204" pitchFamily="34" charset="0"/>
              </a:rPr>
              <a:t>Remove to a place of safety</a:t>
            </a:r>
          </a:p>
          <a:p>
            <a:pPr marL="172667" indent="-172667">
              <a:buFontTx/>
              <a:buChar char="-"/>
              <a:defRPr/>
            </a:pPr>
            <a:r>
              <a:rPr lang="en-GB" sz="1100" dirty="0">
                <a:latin typeface="Arial" panose="020B0604020202020204" pitchFamily="34" charset="0"/>
                <a:cs typeface="Arial" panose="020B0604020202020204" pitchFamily="34" charset="0"/>
              </a:rPr>
              <a:t>Restrict movement of other people inside the premises in limited circumstances</a:t>
            </a:r>
          </a:p>
          <a:p>
            <a:pPr marL="172667" indent="-172667">
              <a:buFontTx/>
              <a:buChar char="-"/>
              <a:defRPr/>
            </a:pPr>
            <a:endParaRPr lang="en-GB" sz="1100" dirty="0">
              <a:latin typeface="Arial" panose="020B0604020202020204" pitchFamily="34" charset="0"/>
              <a:cs typeface="Arial" panose="020B0604020202020204" pitchFamily="34" charset="0"/>
            </a:endParaRPr>
          </a:p>
          <a:p>
            <a:pPr marL="172667" indent="-172667">
              <a:buFontTx/>
              <a:buChar char="-"/>
              <a:defRPr/>
            </a:pPr>
            <a:r>
              <a:rPr lang="en-GB" sz="1100" dirty="0">
                <a:latin typeface="Arial" panose="020B0604020202020204" pitchFamily="34" charset="0"/>
                <a:cs typeface="Arial" panose="020B0604020202020204" pitchFamily="34" charset="0"/>
              </a:rPr>
              <a:t>Summarise:</a:t>
            </a:r>
          </a:p>
          <a:p>
            <a:pPr marL="172667" indent="-172667">
              <a:buFontTx/>
              <a:buChar cha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S135 (1) Warrant </a:t>
            </a:r>
          </a:p>
          <a:p>
            <a:pPr>
              <a:buFont typeface="Arial" panose="020B0604020202020204" pitchFamily="34" charset="0"/>
              <a:buNone/>
              <a:defRPr/>
            </a:pPr>
            <a:r>
              <a:rPr lang="en-GB" sz="1100" dirty="0">
                <a:latin typeface="Arial" panose="020B0604020202020204" pitchFamily="34" charset="0"/>
                <a:cs typeface="Arial" panose="020B0604020202020204" pitchFamily="34" charset="0"/>
              </a:rPr>
              <a:t>	Purpose to detain for assessment</a:t>
            </a:r>
          </a:p>
          <a:p>
            <a:pPr>
              <a:buFont typeface="Arial" panose="020B0604020202020204" pitchFamily="34" charset="0"/>
              <a:buNone/>
              <a:defRPr/>
            </a:pPr>
            <a:r>
              <a:rPr lang="en-GB" sz="1100" dirty="0">
                <a:latin typeface="Arial" panose="020B0604020202020204" pitchFamily="34" charset="0"/>
                <a:cs typeface="Arial" panose="020B0604020202020204" pitchFamily="34" charset="0"/>
              </a:rPr>
              <a:t>	Only AMPH can apply and AMPH must be present when executed</a:t>
            </a:r>
          </a:p>
          <a:p>
            <a:pPr>
              <a:defRPr/>
            </a:pPr>
            <a:r>
              <a:rPr lang="en-GB" sz="1100" dirty="0">
                <a:latin typeface="Arial" panose="020B0604020202020204" pitchFamily="34" charset="0"/>
                <a:cs typeface="Arial" panose="020B0604020202020204" pitchFamily="34" charset="0"/>
              </a:rPr>
              <a:t>S135(2) </a:t>
            </a:r>
          </a:p>
          <a:p>
            <a:pPr lvl="1">
              <a:buFont typeface="Arial" panose="020B0604020202020204" pitchFamily="34" charset="0"/>
              <a:buNone/>
              <a:defRPr/>
            </a:pPr>
            <a:r>
              <a:rPr lang="en-GB" sz="1100" dirty="0">
                <a:latin typeface="Arial" panose="020B0604020202020204" pitchFamily="34" charset="0"/>
                <a:cs typeface="Arial" panose="020B0604020202020204" pitchFamily="34" charset="0"/>
              </a:rPr>
              <a:t>	Purpose to re-detain for assessment or person does not return after permitted leave.</a:t>
            </a:r>
          </a:p>
          <a:p>
            <a:pPr lvl="1">
              <a:buFont typeface="Arial" panose="020B0604020202020204" pitchFamily="34" charset="0"/>
              <a:buNone/>
              <a:defRPr/>
            </a:pPr>
            <a:r>
              <a:rPr lang="en-GB" sz="1100" dirty="0">
                <a:latin typeface="Arial" panose="020B0604020202020204" pitchFamily="34" charset="0"/>
                <a:cs typeface="Arial" panose="020B0604020202020204" pitchFamily="34" charset="0"/>
              </a:rPr>
              <a:t>	AMPH or authorised under MHA or Police can apply and Police can execute without AMPH or Doctor present but SWP best practice advises medical professionals to apply and be present for execution.</a:t>
            </a:r>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88093735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Calibri" panose="020F0502020204030204" pitchFamily="34" charset="0"/>
                <a:ea typeface="Times New Roman" panose="02020603050405020304" pitchFamily="18" charset="0"/>
              </a:rPr>
              <a:t>Q.</a:t>
            </a:r>
            <a:r>
              <a:rPr lang="en-GB" sz="1800" dirty="0">
                <a:effectLst/>
                <a:latin typeface="Calibri" panose="020F0502020204030204" pitchFamily="34" charset="0"/>
                <a:ea typeface="Times New Roman" panose="02020603050405020304" pitchFamily="18" charset="0"/>
              </a:rPr>
              <a:t> </a:t>
            </a:r>
            <a:r>
              <a:rPr lang="en-GB" sz="1800" b="1" dirty="0">
                <a:effectLst/>
                <a:latin typeface="Calibri" panose="020F0502020204030204" pitchFamily="34" charset="0"/>
                <a:ea typeface="Times New Roman" panose="02020603050405020304" pitchFamily="18" charset="0"/>
              </a:rPr>
              <a:t>What do you think of when you hear the term ‘Mental Capacity’?</a:t>
            </a:r>
            <a:endParaRPr lang="en-GB" sz="1800" dirty="0">
              <a:effectLst/>
              <a:latin typeface="Times New Roman" panose="02020603050405020304" pitchFamily="18" charset="0"/>
              <a:ea typeface="Times New Roman" panose="02020603050405020304" pitchFamily="18" charset="0"/>
            </a:endParaRPr>
          </a:p>
          <a:p>
            <a:endParaRPr lang="en-US" altLang="en-US" sz="1100" b="1" dirty="0">
              <a:latin typeface="Arial" panose="020B0604020202020204" pitchFamily="34" charset="0"/>
              <a:cs typeface="Arial" panose="020B0604020202020204" pitchFamily="34" charset="0"/>
            </a:endParaRPr>
          </a:p>
          <a:p>
            <a:endParaRPr lang="en-US" altLang="en-US" sz="1100" b="1" dirty="0">
              <a:latin typeface="Arial" panose="020B0604020202020204" pitchFamily="34" charset="0"/>
              <a:cs typeface="Arial" panose="020B0604020202020204" pitchFamily="34" charset="0"/>
            </a:endParaRPr>
          </a:p>
          <a:p>
            <a:r>
              <a:rPr lang="en-US" altLang="en-US" sz="1100" b="1" dirty="0">
                <a:latin typeface="Arial" panose="020B0604020202020204" pitchFamily="34" charset="0"/>
                <a:cs typeface="Arial" panose="020B0604020202020204" pitchFamily="34" charset="0"/>
              </a:rPr>
              <a:t>MENTAL CAPACITY ACT 2005 -</a:t>
            </a:r>
            <a:r>
              <a:rPr lang="en-US" altLang="en-US" sz="1100" dirty="0">
                <a:latin typeface="Arial" panose="020B0604020202020204" pitchFamily="34" charset="0"/>
                <a:cs typeface="Arial" panose="020B0604020202020204" pitchFamily="34" charset="0"/>
              </a:rPr>
              <a:t> Applies to persons 16 and over in Public and private places.</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PUBLIC</a:t>
            </a:r>
          </a:p>
          <a:p>
            <a:r>
              <a:rPr lang="en-US" altLang="en-US" sz="1100" dirty="0">
                <a:latin typeface="Arial" panose="020B0604020202020204" pitchFamily="34" charset="0"/>
                <a:cs typeface="Arial" panose="020B0604020202020204" pitchFamily="34" charset="0"/>
              </a:rPr>
              <a:t>E.G Person at RTC with a bad head injury who have lost capacity and refuse to go to the hospital. This is a restraining power and not a detention. You can only take them to A.E.</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PRIVATE</a:t>
            </a:r>
          </a:p>
          <a:p>
            <a:r>
              <a:rPr lang="en-US" altLang="en-US" sz="1100" dirty="0">
                <a:latin typeface="Arial" panose="020B0604020202020204" pitchFamily="34" charset="0"/>
                <a:cs typeface="Arial" panose="020B0604020202020204" pitchFamily="34" charset="0"/>
              </a:rPr>
              <a:t>E.G They have taken a drugs overdose at their home and they refuse to go to hospital.</a:t>
            </a:r>
          </a:p>
          <a:p>
            <a:endParaRPr lang="en-GB"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The Act offers protection to </a:t>
            </a:r>
            <a:r>
              <a:rPr lang="en-US" altLang="en-US" sz="1100" dirty="0" err="1">
                <a:latin typeface="Arial" panose="020B0604020202020204" pitchFamily="34" charset="0"/>
                <a:cs typeface="Arial" panose="020B0604020202020204" pitchFamily="34" charset="0"/>
              </a:rPr>
              <a:t>carers</a:t>
            </a:r>
            <a:r>
              <a:rPr lang="en-US" altLang="en-US" sz="1100" dirty="0">
                <a:latin typeface="Arial" panose="020B0604020202020204" pitchFamily="34" charset="0"/>
                <a:cs typeface="Arial" panose="020B0604020202020204" pitchFamily="34" charset="0"/>
              </a:rPr>
              <a:t> and others [such as police officers], who find themselves involved in the protection of vulnerable adults.</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The MCA is most likely to be necessary in emergency situations when officers are faced with someone…who’s life may be at risk or who may suffer harm if action is not taken. Examples include people threatening suicide, victims of serious assaults and victims who are declining medical assistance.</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In many such situations officers will not have time to discuss, negotiate or explain their actions.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429213629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MCA primarily aimed at Health &amp; Social Care professionals who are making decisions about a person’s welfare</a:t>
            </a:r>
          </a:p>
          <a:p>
            <a:r>
              <a:rPr lang="en-GB" altLang="en-US" sz="1100" dirty="0">
                <a:latin typeface="Arial" panose="020B0604020202020204" pitchFamily="34" charset="0"/>
                <a:cs typeface="Arial" panose="020B0604020202020204" pitchFamily="34" charset="0"/>
              </a:rPr>
              <a:t>Sometimes applicable to police officers who may need to  make immediate decisions</a:t>
            </a:r>
          </a:p>
          <a:p>
            <a:r>
              <a:rPr lang="en-GB" altLang="en-US" sz="1100" dirty="0">
                <a:latin typeface="Arial" panose="020B0604020202020204" pitchFamily="34" charset="0"/>
                <a:cs typeface="Arial" panose="020B0604020202020204" pitchFamily="34" charset="0"/>
              </a:rPr>
              <a:t>The </a:t>
            </a:r>
            <a:r>
              <a:rPr lang="en-GB" altLang="en-US" sz="1100" b="1" dirty="0">
                <a:solidFill>
                  <a:srgbClr val="FF3300"/>
                </a:solidFill>
                <a:latin typeface="Arial" panose="020B0604020202020204" pitchFamily="34" charset="0"/>
                <a:cs typeface="Arial" panose="020B0604020202020204" pitchFamily="34" charset="0"/>
              </a:rPr>
              <a:t>five principles shown above  </a:t>
            </a:r>
            <a:r>
              <a:rPr lang="en-GB" altLang="en-US" sz="1100" dirty="0">
                <a:latin typeface="Arial" panose="020B0604020202020204" pitchFamily="34" charset="0"/>
                <a:cs typeface="Arial" panose="020B0604020202020204" pitchFamily="34" charset="0"/>
              </a:rPr>
              <a:t>should govern police responses</a:t>
            </a:r>
          </a:p>
          <a:p>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1. Officers must  assume that a person  have capacity unless it  can be established that they lack</a:t>
            </a:r>
          </a:p>
          <a:p>
            <a:r>
              <a:rPr lang="en-GB" altLang="en-US" sz="1100" dirty="0">
                <a:latin typeface="Arial" panose="020B0604020202020204" pitchFamily="34" charset="0"/>
                <a:cs typeface="Arial" panose="020B0604020202020204" pitchFamily="34" charset="0"/>
              </a:rPr>
              <a:t>2. Officers should not treat a person who is unable to make a decision unless they have taken all practicable steps to help that person to do  so  without success.</a:t>
            </a:r>
          </a:p>
          <a:p>
            <a:r>
              <a:rPr lang="en-GB" altLang="en-US" sz="1100" dirty="0">
                <a:latin typeface="Arial" panose="020B0604020202020204" pitchFamily="34" charset="0"/>
                <a:cs typeface="Arial" panose="020B0604020202020204" pitchFamily="34" charset="0"/>
              </a:rPr>
              <a:t>3. Officers should not treat a person as unable to make a decision </a:t>
            </a:r>
            <a:r>
              <a:rPr lang="en-GB" altLang="en-US" sz="1100" b="1" dirty="0">
                <a:latin typeface="Arial" panose="020B0604020202020204" pitchFamily="34" charset="0"/>
                <a:cs typeface="Arial" panose="020B0604020202020204" pitchFamily="34" charset="0"/>
              </a:rPr>
              <a:t>merely because </a:t>
            </a:r>
            <a:r>
              <a:rPr lang="en-GB" altLang="en-US" sz="1100" dirty="0">
                <a:latin typeface="Arial" panose="020B0604020202020204" pitchFamily="34" charset="0"/>
                <a:cs typeface="Arial" panose="020B0604020202020204" pitchFamily="34" charset="0"/>
              </a:rPr>
              <a:t>they make an unwise decision</a:t>
            </a:r>
          </a:p>
          <a:p>
            <a:r>
              <a:rPr lang="en-GB" altLang="en-US" sz="1100" dirty="0">
                <a:latin typeface="Arial" panose="020B0604020202020204" pitchFamily="34" charset="0"/>
                <a:cs typeface="Arial" panose="020B0604020202020204" pitchFamily="34" charset="0"/>
              </a:rPr>
              <a:t>4. Officers should Act or Make decisions, under this Act for, or on behalf of, a person who lacks capacity must be done, in his/her </a:t>
            </a:r>
            <a:r>
              <a:rPr lang="en-GB" altLang="en-US" sz="1100" b="1" dirty="0">
                <a:latin typeface="Arial" panose="020B0604020202020204" pitchFamily="34" charset="0"/>
                <a:cs typeface="Arial" panose="020B0604020202020204" pitchFamily="34" charset="0"/>
              </a:rPr>
              <a:t>best interests</a:t>
            </a:r>
            <a:r>
              <a:rPr lang="en-GB" altLang="en-US" sz="1100" dirty="0">
                <a:latin typeface="Arial" panose="020B0604020202020204" pitchFamily="34" charset="0"/>
                <a:cs typeface="Arial" panose="020B0604020202020204" pitchFamily="34" charset="0"/>
              </a:rPr>
              <a:t>. S1 [5]</a:t>
            </a:r>
          </a:p>
          <a:p>
            <a:r>
              <a:rPr lang="en-GB" altLang="en-US" sz="1100" dirty="0">
                <a:latin typeface="Arial" panose="020B0604020202020204" pitchFamily="34" charset="0"/>
                <a:cs typeface="Arial" panose="020B0604020202020204" pitchFamily="34" charset="0"/>
              </a:rPr>
              <a:t>5. Before acting or making a decision, officers must have regard to whether they can achieve the purpose for which it is needed as effectively in a way that is less restrictive of the person’s rights and freedom of action.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10829131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JUDGING A PERSONS MENTAL CAPACITY SECTION 2-Capacity is the ability to take in information and use that information to make a decision.</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1.This inability to make decisions could be as a result of impairment of, or a disturbance in the functioning of, the mind or brain.</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2. It does not matter whether the impairment or disturbance is permanent or temporary.</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3.A lack of capacity cannot be established merely by reference to-</a:t>
            </a:r>
          </a:p>
          <a:p>
            <a:r>
              <a:rPr lang="en-GB" altLang="en-US" sz="1100" dirty="0">
                <a:latin typeface="Arial" panose="020B0604020202020204" pitchFamily="34" charset="0"/>
                <a:cs typeface="Arial" panose="020B0604020202020204" pitchFamily="34" charset="0"/>
              </a:rPr>
              <a:t>[a] A persons age or appearance, or</a:t>
            </a:r>
          </a:p>
          <a:p>
            <a:r>
              <a:rPr lang="en-GB" altLang="en-US" sz="1100" dirty="0">
                <a:latin typeface="Arial" panose="020B0604020202020204" pitchFamily="34" charset="0"/>
                <a:cs typeface="Arial" panose="020B0604020202020204" pitchFamily="34" charset="0"/>
              </a:rPr>
              <a:t>[b] A condition of his, or an aspect of his behaviour, which might lead others to make unjustified assumptions about his capacity.</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In proceedings under this Act or any other enactment, any question whether a person lacks capacity within the meaning of the Act must be decided on the balance of probabilities.</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Not applicable to a person under 16.</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33</a:t>
            </a:fld>
            <a:endParaRPr lang="en-GB"/>
          </a:p>
        </p:txBody>
      </p:sp>
    </p:spTree>
    <p:extLst>
      <p:ext uri="{BB962C8B-B14F-4D97-AF65-F5344CB8AC3E}">
        <p14:creationId xmlns:p14="http://schemas.microsoft.com/office/powerpoint/2010/main" val="165148039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defRPr/>
            </a:pPr>
            <a:r>
              <a:rPr lang="en-GB" altLang="en-US" sz="1100" dirty="0">
                <a:latin typeface="Arial" panose="020B0604020202020204" pitchFamily="34" charset="0"/>
                <a:cs typeface="Arial" panose="020B0604020202020204" pitchFamily="34" charset="0"/>
              </a:rPr>
              <a:t>People are unable to make a particular decision if they cannot do one or more of the following  things.</a:t>
            </a:r>
          </a:p>
          <a:p>
            <a:pPr eaLnBrk="1" hangingPunct="1">
              <a:spcBef>
                <a:spcPct val="0"/>
              </a:spcBef>
              <a:defRPr/>
            </a:pPr>
            <a:r>
              <a:rPr lang="en-GB" altLang="en-US" sz="1100" dirty="0">
                <a:latin typeface="Arial" panose="020B0604020202020204" pitchFamily="34" charset="0"/>
                <a:cs typeface="Arial" panose="020B0604020202020204" pitchFamily="34" charset="0"/>
              </a:rPr>
              <a:t>In these situations officers can use restraints and can covey to A+E for treatment.</a:t>
            </a:r>
          </a:p>
          <a:p>
            <a:pPr eaLnBrk="1" hangingPunct="1">
              <a:spcBef>
                <a:spcPct val="0"/>
              </a:spcBef>
              <a:defRPr/>
            </a:pPr>
            <a:r>
              <a:rPr lang="en-GB" altLang="en-US" sz="1100" dirty="0">
                <a:latin typeface="Arial" panose="020B0604020202020204" pitchFamily="34" charset="0"/>
                <a:cs typeface="Arial" panose="020B0604020202020204" pitchFamily="34" charset="0"/>
              </a:rPr>
              <a:t>Complete F299. How to assess capacity.</a:t>
            </a:r>
          </a:p>
          <a:p>
            <a:pPr eaLnBrk="1" hangingPunct="1">
              <a:spcBef>
                <a:spcPct val="0"/>
              </a:spcBef>
              <a:defRPr/>
            </a:pPr>
            <a:endParaRPr lang="en-GB" altLang="en-US" sz="1100" dirty="0">
              <a:latin typeface="Arial" panose="020B0604020202020204" pitchFamily="34" charset="0"/>
              <a:cs typeface="Arial" panose="020B0604020202020204" pitchFamily="34" charset="0"/>
            </a:endParaRPr>
          </a:p>
          <a:p>
            <a:pPr eaLnBrk="1" hangingPunct="1">
              <a:spcBef>
                <a:spcPct val="0"/>
              </a:spcBef>
              <a:defRPr/>
            </a:pPr>
            <a:r>
              <a:rPr lang="en-GB" altLang="en-US" sz="1100" dirty="0">
                <a:latin typeface="Arial" panose="020B0604020202020204" pitchFamily="34" charset="0"/>
                <a:cs typeface="Arial" panose="020B0604020202020204" pitchFamily="34" charset="0"/>
              </a:rPr>
              <a:t>Should only be used in emergency situations.</a:t>
            </a:r>
          </a:p>
          <a:p>
            <a:pPr eaLnBrk="1" hangingPunct="1">
              <a:spcBef>
                <a:spcPct val="0"/>
              </a:spcBef>
              <a:defRPr/>
            </a:pPr>
            <a:r>
              <a:rPr lang="en-GB" altLang="en-US" sz="1100" dirty="0">
                <a:latin typeface="Arial" panose="020B0604020202020204" pitchFamily="34" charset="0"/>
                <a:cs typeface="Arial" panose="020B0604020202020204" pitchFamily="34" charset="0"/>
              </a:rPr>
              <a:t>Where the person is in their own house and the following applies-</a:t>
            </a:r>
          </a:p>
          <a:p>
            <a:pPr marL="230223" indent="-230223" eaLnBrk="1" hangingPunct="1">
              <a:spcBef>
                <a:spcPct val="0"/>
              </a:spcBef>
              <a:buFontTx/>
              <a:buAutoNum type="arabicPeriod"/>
              <a:defRPr/>
            </a:pPr>
            <a:r>
              <a:rPr lang="en-GB" altLang="en-US" sz="1100" dirty="0">
                <a:latin typeface="Arial" panose="020B0604020202020204" pitchFamily="34" charset="0"/>
                <a:cs typeface="Arial" panose="020B0604020202020204" pitchFamily="34" charset="0"/>
              </a:rPr>
              <a:t>They have suffered a physical Injury</a:t>
            </a:r>
          </a:p>
          <a:p>
            <a:pPr marL="230223" indent="-230223" eaLnBrk="1" hangingPunct="1">
              <a:spcBef>
                <a:spcPct val="0"/>
              </a:spcBef>
              <a:buFontTx/>
              <a:buAutoNum type="arabicPeriod"/>
              <a:defRPr/>
            </a:pPr>
            <a:r>
              <a:rPr lang="en-GB" altLang="en-US" sz="1100" dirty="0">
                <a:latin typeface="Arial" panose="020B0604020202020204" pitchFamily="34" charset="0"/>
                <a:cs typeface="Arial" panose="020B0604020202020204" pitchFamily="34" charset="0"/>
              </a:rPr>
              <a:t> Harmful Substances taken</a:t>
            </a:r>
          </a:p>
          <a:p>
            <a:pPr marL="230223" indent="-230223" eaLnBrk="1" hangingPunct="1">
              <a:spcBef>
                <a:spcPct val="0"/>
              </a:spcBef>
              <a:buFontTx/>
              <a:buAutoNum type="arabicPeriod"/>
              <a:defRPr/>
            </a:pPr>
            <a:r>
              <a:rPr lang="en-GB" altLang="en-US" sz="1100" dirty="0">
                <a:latin typeface="Arial" panose="020B0604020202020204" pitchFamily="34" charset="0"/>
                <a:cs typeface="Arial" panose="020B0604020202020204" pitchFamily="34" charset="0"/>
              </a:rPr>
              <a:t>Intoxicated with Alcohol or drugs.</a:t>
            </a:r>
          </a:p>
          <a:p>
            <a:pPr marL="230223" indent="-230223" eaLnBrk="1" hangingPunct="1">
              <a:spcBef>
                <a:spcPct val="0"/>
              </a:spcBef>
              <a:buFontTx/>
              <a:buAutoNum type="arabicPeriod"/>
              <a:defRPr/>
            </a:pPr>
            <a:r>
              <a:rPr lang="en-GB" altLang="en-US" sz="1100" dirty="0">
                <a:latin typeface="Arial" panose="020B0604020202020204" pitchFamily="34" charset="0"/>
                <a:cs typeface="Arial" panose="020B0604020202020204" pitchFamily="34" charset="0"/>
              </a:rPr>
              <a:t>In these circumstances restrain and convey to A+ E if you feel you are acting in the interests of that person.[You are protected from liability]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34</a:t>
            </a:fld>
            <a:endParaRPr lang="en-GB"/>
          </a:p>
        </p:txBody>
      </p:sp>
    </p:spTree>
    <p:extLst>
      <p:ext uri="{BB962C8B-B14F-4D97-AF65-F5344CB8AC3E}">
        <p14:creationId xmlns:p14="http://schemas.microsoft.com/office/powerpoint/2010/main" val="134415428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Police Involvement with MCA</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E.g.</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attempting/threatening suicide,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victims of serious assaults,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Casualties of major incidents</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individuals with serious injuries who decline medical aid</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In many such situations officers will not have time to discuss, negotiate or explain their actions.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Case: </a:t>
            </a:r>
          </a:p>
          <a:p>
            <a:r>
              <a:rPr lang="en-GB" altLang="en-US" sz="1100" dirty="0">
                <a:latin typeface="Arial" panose="020B0604020202020204" pitchFamily="34" charset="0"/>
                <a:cs typeface="Arial" panose="020B0604020202020204" pitchFamily="34" charset="0"/>
              </a:rPr>
              <a:t>R (on the application of </a:t>
            </a:r>
            <a:r>
              <a:rPr lang="en-GB" altLang="en-US" sz="1100" dirty="0" err="1">
                <a:latin typeface="Arial" panose="020B0604020202020204" pitchFamily="34" charset="0"/>
                <a:cs typeface="Arial" panose="020B0604020202020204" pitchFamily="34" charset="0"/>
              </a:rPr>
              <a:t>Sessay</a:t>
            </a:r>
            <a:r>
              <a:rPr lang="en-GB" altLang="en-US" sz="1100" dirty="0">
                <a:latin typeface="Arial" panose="020B0604020202020204" pitchFamily="34" charset="0"/>
                <a:cs typeface="Arial" panose="020B0604020202020204" pitchFamily="34" charset="0"/>
              </a:rPr>
              <a:t>) v South London and </a:t>
            </a:r>
            <a:r>
              <a:rPr lang="en-GB" altLang="en-US" sz="1100" dirty="0" err="1">
                <a:latin typeface="Arial" panose="020B0604020202020204" pitchFamily="34" charset="0"/>
                <a:cs typeface="Arial" panose="020B0604020202020204" pitchFamily="34" charset="0"/>
              </a:rPr>
              <a:t>Maudsley</a:t>
            </a:r>
            <a:r>
              <a:rPr lang="en-GB" altLang="en-US" sz="1100" dirty="0">
                <a:latin typeface="Arial" panose="020B0604020202020204" pitchFamily="34" charset="0"/>
                <a:cs typeface="Arial" panose="020B0604020202020204" pitchFamily="34" charset="0"/>
              </a:rPr>
              <a:t> NHS Foundation Trust [2011] EWHC 2617 (QB) (2010) </a:t>
            </a:r>
          </a:p>
          <a:p>
            <a:r>
              <a:rPr lang="en-GB" altLang="en-US" sz="1100" dirty="0">
                <a:latin typeface="Arial" panose="020B0604020202020204" pitchFamily="34" charset="0"/>
                <a:cs typeface="Arial" panose="020B0604020202020204" pitchFamily="34" charset="0"/>
              </a:rPr>
              <a:t>Police attended the home of a woman after concerns about her mental health were raised. Police removed her from her accommodation and brought her to a hospital, stating that they had used their powers under the Mental Capacity Act 2005 to bring her to hospital. (They could not have used the Mental Health Act, because the woman was detained in her home). The court ruled that the Mental Capacity Act provided no basis for this action, because it did not involve a set of circumstances that were life-threatening. They should have contacted an AMHP and a doctor to assess the woman under the Mental Health Act in her own home. Officers need to know how to access a mental health assessment in their force and how to contact their supervisor where they encounter problems. If their concerns are only regarding MH…then MCA is not appropriate</a:t>
            </a:r>
          </a:p>
          <a:p>
            <a:endParaRPr lang="en-GB"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Trainer can link back to the exercise “ambulance requiring assistance” … best interest:  health and protection of person/others.</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Do not make assumptions.</a:t>
            </a:r>
          </a:p>
          <a:p>
            <a:r>
              <a:rPr lang="en-GB" altLang="en-US" sz="1100" dirty="0">
                <a:latin typeface="Arial" panose="020B0604020202020204" pitchFamily="34" charset="0"/>
                <a:cs typeface="Arial" panose="020B0604020202020204" pitchFamily="34" charset="0"/>
              </a:rPr>
              <a:t>Do encourage the person to participate.</a:t>
            </a:r>
          </a:p>
          <a:p>
            <a:r>
              <a:rPr lang="en-GB" altLang="en-US" sz="1100" dirty="0">
                <a:latin typeface="Arial" panose="020B0604020202020204" pitchFamily="34" charset="0"/>
                <a:cs typeface="Arial" panose="020B0604020202020204" pitchFamily="34" charset="0"/>
              </a:rPr>
              <a:t>Do consider the person’s past and present beliefs, values wishes and feelings. </a:t>
            </a:r>
          </a:p>
          <a:p>
            <a:r>
              <a:rPr lang="en-GB" altLang="en-US" sz="1100" dirty="0">
                <a:latin typeface="Arial" panose="020B0604020202020204" pitchFamily="34" charset="0"/>
                <a:cs typeface="Arial" panose="020B0604020202020204" pitchFamily="34" charset="0"/>
              </a:rPr>
              <a:t>Do take into account the views of others. </a:t>
            </a:r>
          </a:p>
          <a:p>
            <a:r>
              <a:rPr lang="en-GB" altLang="en-US" sz="1100" dirty="0">
                <a:latin typeface="Arial" panose="020B0604020202020204" pitchFamily="34" charset="0"/>
                <a:cs typeface="Arial" panose="020B0604020202020204" pitchFamily="34" charset="0"/>
              </a:rPr>
              <a:t>Do consider the least restrictive option.</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Best Interest</a:t>
            </a:r>
          </a:p>
          <a:p>
            <a:r>
              <a:rPr lang="en-GB" altLang="en-US" sz="1100" dirty="0">
                <a:latin typeface="Arial" panose="020B0604020202020204" pitchFamily="34" charset="0"/>
                <a:cs typeface="Arial" panose="020B0604020202020204" pitchFamily="34" charset="0"/>
              </a:rPr>
              <a:t>Reasonable believe a person lacks Mental Capacity to make rational decisions </a:t>
            </a:r>
          </a:p>
          <a:p>
            <a:r>
              <a:rPr lang="en-GB" altLang="en-US" sz="1100" dirty="0">
                <a:latin typeface="Arial" panose="020B0604020202020204" pitchFamily="34" charset="0"/>
                <a:cs typeface="Arial" panose="020B0604020202020204" pitchFamily="34" charset="0"/>
              </a:rPr>
              <a:t>Will not incur any liability if they act in respect of care and treatment and believe it is in the persons best interest</a:t>
            </a:r>
          </a:p>
          <a:p>
            <a:r>
              <a:rPr lang="en-GB" altLang="en-US" sz="1100" dirty="0">
                <a:latin typeface="Arial" panose="020B0604020202020204" pitchFamily="34" charset="0"/>
                <a:cs typeface="Arial" panose="020B0604020202020204" pitchFamily="34" charset="0"/>
              </a:rPr>
              <a:t>Restraint – proportionate to prevent likely harm </a:t>
            </a:r>
          </a:p>
          <a:p>
            <a:endParaRPr lang="en-GB" altLang="en-US" sz="1100"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MCA allows Police Officers to convey a person direct to hospital when they have made a decision based on an honest held belief that the person lacks capacity to make a decision.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35</a:t>
            </a:fld>
            <a:endParaRPr lang="en-GB"/>
          </a:p>
        </p:txBody>
      </p:sp>
    </p:spTree>
    <p:extLst>
      <p:ext uri="{BB962C8B-B14F-4D97-AF65-F5344CB8AC3E}">
        <p14:creationId xmlns:p14="http://schemas.microsoft.com/office/powerpoint/2010/main" val="62821643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37</a:t>
            </a:fld>
            <a:endParaRPr lang="en-GB"/>
          </a:p>
        </p:txBody>
      </p:sp>
    </p:spTree>
    <p:extLst>
      <p:ext uri="{BB962C8B-B14F-4D97-AF65-F5344CB8AC3E}">
        <p14:creationId xmlns:p14="http://schemas.microsoft.com/office/powerpoint/2010/main" val="10088093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A8B2DD80-2896-40E9-A8FD-0602C065F1AE}" type="datetimeFigureOut">
              <a:rPr lang="en-GB" smtClean="0"/>
              <a:t>26/08/2022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9855994"/>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B2DD80-2896-40E9-A8FD-0602C065F1AE}" type="datetimeFigureOut">
              <a:rPr lang="en-GB" smtClean="0"/>
              <a:t>26/08/2022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4941108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A8B2DD80-2896-40E9-A8FD-0602C065F1AE}" type="datetimeFigureOut">
              <a:rPr lang="en-GB" smtClean="0"/>
              <a:t>26/08/2022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30544094"/>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8B2DD80-2896-40E9-A8FD-0602C065F1AE}" type="datetimeFigureOut">
              <a:rPr lang="en-GB" smtClean="0"/>
              <a:t>26/08/2022</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2277710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A8B2DD80-2896-40E9-A8FD-0602C065F1AE}" type="datetimeFigureOut">
              <a:rPr lang="en-GB" smtClean="0"/>
              <a:t>26/08/2022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61316972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B2DD80-2896-40E9-A8FD-0602C065F1AE}" type="datetimeFigureOut">
              <a:rPr lang="en-GB" smtClean="0"/>
              <a:t>26/08/2022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63973962"/>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26/08/2022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2094810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A8B2DD80-2896-40E9-A8FD-0602C065F1AE}" type="datetimeFigureOut">
              <a:rPr lang="en-GB" smtClean="0"/>
              <a:t>26/08/2022</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2126805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A8B2DD80-2896-40E9-A8FD-0602C065F1AE}" type="datetimeFigureOut">
              <a:rPr lang="en-GB" smtClean="0"/>
              <a:t>26/08/2022</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2710789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26/08/2022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9329283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26/08/2022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47877908"/>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A8B2DD80-2896-40E9-A8FD-0602C065F1AE}" type="datetimeFigureOut">
              <a:rPr lang="en-GB" smtClean="0"/>
              <a:t>26/08/2022</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9CD8273B-68E9-4CF8-A930-4D4BAB7B953D}" type="slidenum">
              <a:rPr lang="en-GB" smtClean="0"/>
              <a:t>‹#›</a:t>
            </a:fld>
            <a:endParaRPr lang="en-GB"/>
          </a:p>
        </p:txBody>
      </p:sp>
      <p:sp>
        <p:nvSpPr>
          <p:cNvPr id="7" name="hl" descr=" ">
            <a:extLst>
              <a:ext uri="{FF2B5EF4-FFF2-40B4-BE49-F238E27FC236}">
                <a16:creationId xmlns:a16="http://schemas.microsoft.com/office/drawing/2014/main" id="{6E9D6E15-8DD6-180E-9886-A12267695142}"/>
              </a:ext>
            </a:extLst>
          </p:cNvPr>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a:extLst>
              <a:ext uri="{FF2B5EF4-FFF2-40B4-BE49-F238E27FC236}">
                <a16:creationId xmlns:a16="http://schemas.microsoft.com/office/drawing/2014/main" id="{53359C4D-0247-EEBB-496F-AA4B34BC65A2}"/>
              </a:ext>
            </a:extLst>
          </p:cNvPr>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554616136"/>
      </p:ext>
    </p:extLst>
  </p:cSld>
  <p:clrMap bg1="lt1" tx1="dk1" bg2="lt2" tx2="dk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app=desktop&amp;v=WcSUs9iZv-g"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comments" Target="../comments/comment1.xm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7.jpeg"/><Relationship Id="rId7"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cid:image002.jpg@01CD73E8.AEC86CF0"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hyperlink" Target="https://youtu.be/FB49AezFJxs" TargetMode="External"/><Relationship Id="rId7" Type="http://schemas.openxmlformats.org/officeDocument/2006/relationships/diagramQuickStyle" Target="../diagrams/quickStyle4.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4.png"/><Relationship Id="rId9" Type="http://schemas.microsoft.com/office/2007/relationships/diagramDrawing" Target="../diagrams/drawing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comments" Target="../comments/comment2.xml"/><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66957" y="1770050"/>
            <a:ext cx="4551903" cy="1015663"/>
          </a:xfrm>
          <a:prstGeom prst="rect">
            <a:avLst/>
          </a:prstGeom>
          <a:noFill/>
        </p:spPr>
        <p:txBody>
          <a:bodyPr wrap="square" rtlCol="0">
            <a:spAutoFit/>
          </a:bodyPr>
          <a:lstStyle/>
          <a:p>
            <a:pPr algn="ctr"/>
            <a:endParaRPr lang="en-GB" sz="4000" b="1" dirty="0">
              <a:solidFill>
                <a:srgbClr val="CD1141"/>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3"/>
          <a:stretch>
            <a:fillRect/>
          </a:stretch>
        </p:blipFill>
        <p:spPr>
          <a:xfrm>
            <a:off x="785767" y="812895"/>
            <a:ext cx="792549" cy="957155"/>
          </a:xfrm>
          <a:prstGeom prst="rect">
            <a:avLst/>
          </a:prstGeom>
        </p:spPr>
      </p:pic>
      <p:pic>
        <p:nvPicPr>
          <p:cNvPr id="2050" name="Picture 2" descr="See the source image">
            <a:extLst>
              <a:ext uri="{FF2B5EF4-FFF2-40B4-BE49-F238E27FC236}">
                <a16:creationId xmlns:a16="http://schemas.microsoft.com/office/drawing/2014/main" id="{0272C543-4CD9-1AD2-56A8-8101909A2292}"/>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297018" y="-27734"/>
            <a:ext cx="6858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80631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6CA47B81-B424-64AB-E36C-AAC753373D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72105" y="280780"/>
            <a:ext cx="4514850" cy="17907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0B49AF1-9DF9-BF12-C407-09B77F2F9641}"/>
              </a:ext>
            </a:extLst>
          </p:cNvPr>
          <p:cNvSpPr txBox="1"/>
          <p:nvPr/>
        </p:nvSpPr>
        <p:spPr>
          <a:xfrm>
            <a:off x="834886" y="1973858"/>
            <a:ext cx="8362122" cy="4708981"/>
          </a:xfrm>
          <a:prstGeom prst="rect">
            <a:avLst/>
          </a:prstGeom>
          <a:noFill/>
        </p:spPr>
        <p:txBody>
          <a:bodyPr wrap="square">
            <a:spAutoFit/>
          </a:bodyPr>
          <a:lstStyle/>
          <a:p>
            <a:pPr marL="228600" lvl="0" indent="-228600">
              <a:buFont typeface="+mj-lt"/>
              <a:buAutoNum type="arabicPeriod"/>
            </a:pPr>
            <a:r>
              <a:rPr lang="en-GB" sz="2000" b="1" kern="1200" dirty="0">
                <a:solidFill>
                  <a:schemeClr val="tx1"/>
                </a:solidFill>
                <a:effectLst/>
                <a:latin typeface="Arial" panose="020B0604020202020204" pitchFamily="34" charset="0"/>
                <a:ea typeface="+mn-ea"/>
                <a:cs typeface="Arial" panose="020B0604020202020204" pitchFamily="34" charset="0"/>
              </a:rPr>
              <a:t>Define</a:t>
            </a:r>
            <a:r>
              <a:rPr lang="en-GB" sz="2000" kern="1200" dirty="0">
                <a:solidFill>
                  <a:schemeClr val="tx1"/>
                </a:solidFill>
                <a:effectLst/>
                <a:latin typeface="Arial" panose="020B0604020202020204" pitchFamily="34" charset="0"/>
                <a:ea typeface="+mn-ea"/>
                <a:cs typeface="Arial" panose="020B0604020202020204" pitchFamily="34" charset="0"/>
              </a:rPr>
              <a:t> vulnerability within the context of operational policing including the personal aspect of vulnerability.</a:t>
            </a:r>
          </a:p>
          <a:p>
            <a:pPr marL="228600" lvl="0" indent="-228600">
              <a:buFont typeface="+mj-lt"/>
              <a:buAutoNum type="arabicPeriod"/>
            </a:pPr>
            <a:r>
              <a:rPr lang="en-GB" sz="2000" b="1" kern="1200" dirty="0">
                <a:solidFill>
                  <a:schemeClr val="tx1"/>
                </a:solidFill>
                <a:effectLst/>
                <a:latin typeface="Arial" panose="020B0604020202020204" pitchFamily="34" charset="0"/>
                <a:ea typeface="+mn-ea"/>
                <a:cs typeface="Arial" panose="020B0604020202020204" pitchFamily="34" charset="0"/>
              </a:rPr>
              <a:t>Identify</a:t>
            </a:r>
            <a:r>
              <a:rPr lang="en-GB" sz="2000" kern="1200" dirty="0">
                <a:solidFill>
                  <a:schemeClr val="tx1"/>
                </a:solidFill>
                <a:effectLst/>
                <a:latin typeface="Arial" panose="020B0604020202020204" pitchFamily="34" charset="0"/>
                <a:ea typeface="+mn-ea"/>
                <a:cs typeface="Arial" panose="020B0604020202020204" pitchFamily="34" charset="0"/>
              </a:rPr>
              <a:t> how the police service can provide a professional and ethical service to vulnerable or at risk individuals or those who may be at risk.</a:t>
            </a:r>
          </a:p>
          <a:p>
            <a:pPr marL="228600" lvl="0" indent="-228600">
              <a:buFont typeface="+mj-lt"/>
              <a:buAutoNum type="arabicPeriod"/>
            </a:pPr>
            <a:r>
              <a:rPr lang="en-GB" sz="2000" b="1" kern="1200" dirty="0">
                <a:solidFill>
                  <a:schemeClr val="tx1"/>
                </a:solidFill>
                <a:effectLst/>
                <a:latin typeface="Arial" panose="020B0604020202020204" pitchFamily="34" charset="0"/>
                <a:ea typeface="+mn-ea"/>
                <a:cs typeface="Arial" panose="020B0604020202020204" pitchFamily="34" charset="0"/>
              </a:rPr>
              <a:t>Outline</a:t>
            </a:r>
            <a:r>
              <a:rPr lang="en-GB" sz="2000" kern="1200" dirty="0">
                <a:solidFill>
                  <a:schemeClr val="tx1"/>
                </a:solidFill>
                <a:effectLst/>
                <a:latin typeface="Arial" panose="020B0604020202020204" pitchFamily="34" charset="0"/>
                <a:ea typeface="+mn-ea"/>
                <a:cs typeface="Arial" panose="020B0604020202020204" pitchFamily="34" charset="0"/>
              </a:rPr>
              <a:t> factors and influences that can result in harm, or risk of harm to a vulnerable person.</a:t>
            </a:r>
          </a:p>
          <a:p>
            <a:pPr marL="228600" lvl="0" indent="-228600">
              <a:buFont typeface="+mj-lt"/>
              <a:buAutoNum type="arabicPeriod"/>
            </a:pPr>
            <a:r>
              <a:rPr lang="en-GB" sz="2000" b="1" kern="1200" dirty="0">
                <a:solidFill>
                  <a:schemeClr val="tx1"/>
                </a:solidFill>
                <a:effectLst/>
                <a:latin typeface="Arial" panose="020B0604020202020204" pitchFamily="34" charset="0"/>
                <a:ea typeface="+mn-ea"/>
                <a:cs typeface="Arial" panose="020B0604020202020204" pitchFamily="34" charset="0"/>
              </a:rPr>
              <a:t>Describe</a:t>
            </a:r>
            <a:r>
              <a:rPr lang="en-GB" sz="2000" kern="1200" dirty="0">
                <a:solidFill>
                  <a:schemeClr val="tx1"/>
                </a:solidFill>
                <a:effectLst/>
                <a:latin typeface="Arial" panose="020B0604020202020204" pitchFamily="34" charset="0"/>
                <a:ea typeface="+mn-ea"/>
                <a:cs typeface="Arial" panose="020B0604020202020204" pitchFamily="34" charset="0"/>
              </a:rPr>
              <a:t> key considerations when responding to, initially dealing with and supporting a person who may be vulnerable, including how a vulnerable person may respond to police presence.</a:t>
            </a:r>
          </a:p>
          <a:p>
            <a:pPr marL="228600" lvl="0" indent="-228600">
              <a:buFont typeface="+mj-lt"/>
              <a:buAutoNum type="arabicPeriod"/>
            </a:pPr>
            <a:r>
              <a:rPr lang="en-GB" sz="2000" b="1" kern="1200" dirty="0">
                <a:solidFill>
                  <a:schemeClr val="tx1"/>
                </a:solidFill>
                <a:effectLst/>
                <a:latin typeface="Arial" panose="020B0604020202020204" pitchFamily="34" charset="0"/>
                <a:ea typeface="+mn-ea"/>
                <a:cs typeface="Arial" panose="020B0604020202020204" pitchFamily="34" charset="0"/>
              </a:rPr>
              <a:t>Describe</a:t>
            </a:r>
            <a:r>
              <a:rPr lang="en-GB" sz="2000" kern="1200" dirty="0">
                <a:solidFill>
                  <a:schemeClr val="tx1"/>
                </a:solidFill>
                <a:effectLst/>
                <a:latin typeface="Arial" panose="020B0604020202020204" pitchFamily="34" charset="0"/>
                <a:ea typeface="+mn-ea"/>
                <a:cs typeface="Arial" panose="020B0604020202020204" pitchFamily="34" charset="0"/>
              </a:rPr>
              <a:t> key legislation and guidance used when dealing with a vulnerable person, including juveniles, places of safety and transport.</a:t>
            </a:r>
          </a:p>
          <a:p>
            <a:pPr marL="228600" lvl="0" indent="-228600">
              <a:buFont typeface="+mj-lt"/>
              <a:buAutoNum type="arabicPeriod"/>
            </a:pPr>
            <a:r>
              <a:rPr lang="en-GB" sz="2000" b="1" kern="1200" dirty="0">
                <a:solidFill>
                  <a:schemeClr val="tx1"/>
                </a:solidFill>
                <a:effectLst/>
                <a:latin typeface="Arial" panose="020B0604020202020204" pitchFamily="34" charset="0"/>
                <a:ea typeface="+mn-ea"/>
                <a:cs typeface="Arial" panose="020B0604020202020204" pitchFamily="34" charset="0"/>
              </a:rPr>
              <a:t>Identify</a:t>
            </a:r>
            <a:r>
              <a:rPr lang="en-GB" sz="2000" kern="1200" dirty="0">
                <a:solidFill>
                  <a:schemeClr val="tx1"/>
                </a:solidFill>
                <a:effectLst/>
                <a:latin typeface="Arial" panose="020B0604020202020204" pitchFamily="34" charset="0"/>
                <a:ea typeface="+mn-ea"/>
                <a:cs typeface="Arial" panose="020B0604020202020204" pitchFamily="34" charset="0"/>
              </a:rPr>
              <a:t> different legislation to be used when dealing with a vulnerable person in their own home.</a:t>
            </a:r>
          </a:p>
          <a:p>
            <a:pPr marL="228600" lvl="0" indent="-228600">
              <a:buFont typeface="+mj-lt"/>
              <a:buAutoNum type="arabicPeriod"/>
            </a:pPr>
            <a:r>
              <a:rPr lang="en-GB" sz="2000" b="1" kern="1200" dirty="0">
                <a:solidFill>
                  <a:schemeClr val="tx1"/>
                </a:solidFill>
                <a:effectLst/>
                <a:latin typeface="Arial" panose="020B0604020202020204" pitchFamily="34" charset="0"/>
                <a:ea typeface="+mn-ea"/>
                <a:cs typeface="Arial" panose="020B0604020202020204" pitchFamily="34" charset="0"/>
              </a:rPr>
              <a:t>Summarise</a:t>
            </a:r>
            <a:r>
              <a:rPr lang="en-GB" sz="2000" kern="1200" dirty="0">
                <a:solidFill>
                  <a:schemeClr val="tx1"/>
                </a:solidFill>
                <a:effectLst/>
                <a:latin typeface="Arial" panose="020B0604020202020204" pitchFamily="34" charset="0"/>
                <a:ea typeface="+mn-ea"/>
                <a:cs typeface="Arial" panose="020B0604020202020204" pitchFamily="34" charset="0"/>
              </a:rPr>
              <a:t> key considerations for use of restraint when dealing with a person suffering from mental ill health</a:t>
            </a:r>
          </a:p>
        </p:txBody>
      </p:sp>
    </p:spTree>
    <p:extLst>
      <p:ext uri="{BB962C8B-B14F-4D97-AF65-F5344CB8AC3E}">
        <p14:creationId xmlns:p14="http://schemas.microsoft.com/office/powerpoint/2010/main" val="1728889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1705768" y="5226238"/>
            <a:ext cx="878046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0" fontAlgn="base" hangingPunct="0">
              <a:spcBef>
                <a:spcPct val="0"/>
              </a:spcBef>
              <a:spcAft>
                <a:spcPct val="0"/>
              </a:spcAft>
              <a:buFontTx/>
              <a:buNone/>
            </a:pPr>
            <a:r>
              <a:rPr lang="en-GB" altLang="en-US" sz="2400" b="1" u="sng" dirty="0">
                <a:solidFill>
                  <a:srgbClr val="000000"/>
                </a:solidFill>
                <a:cs typeface="Times New Roman" panose="02020603050405020304" pitchFamily="18" charset="0"/>
              </a:rPr>
              <a:t>Golden Gate Story</a:t>
            </a:r>
          </a:p>
        </p:txBody>
      </p:sp>
      <p:sp>
        <p:nvSpPr>
          <p:cNvPr id="3" name="TextBox 2"/>
          <p:cNvSpPr txBox="1"/>
          <p:nvPr/>
        </p:nvSpPr>
        <p:spPr>
          <a:xfrm>
            <a:off x="2059227" y="337920"/>
            <a:ext cx="832845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Golden Gate Story</a:t>
            </a:r>
          </a:p>
        </p:txBody>
      </p:sp>
      <p:pic>
        <p:nvPicPr>
          <p:cNvPr id="4" name="Picture 3">
            <a:hlinkClick r:id="rId3"/>
          </p:cNvPr>
          <p:cNvPicPr>
            <a:picLocks noChangeAspect="1"/>
          </p:cNvPicPr>
          <p:nvPr/>
        </p:nvPicPr>
        <p:blipFill>
          <a:blip r:embed="rId4"/>
          <a:stretch>
            <a:fillRect/>
          </a:stretch>
        </p:blipFill>
        <p:spPr>
          <a:xfrm>
            <a:off x="10676238" y="4557834"/>
            <a:ext cx="1145779" cy="796508"/>
          </a:xfrm>
          <a:prstGeom prst="rect">
            <a:avLst/>
          </a:prstGeom>
        </p:spPr>
      </p:pic>
      <p:pic>
        <p:nvPicPr>
          <p:cNvPr id="7" name="Picture 6"/>
          <p:cNvPicPr>
            <a:picLocks noChangeAspect="1"/>
          </p:cNvPicPr>
          <p:nvPr/>
        </p:nvPicPr>
        <p:blipFill>
          <a:blip r:embed="rId5"/>
          <a:stretch>
            <a:fillRect/>
          </a:stretch>
        </p:blipFill>
        <p:spPr>
          <a:xfrm>
            <a:off x="3550224" y="1333841"/>
            <a:ext cx="5346459" cy="3557825"/>
          </a:xfrm>
          <a:prstGeom prst="rect">
            <a:avLst/>
          </a:prstGeom>
        </p:spPr>
      </p:pic>
    </p:spTree>
    <p:extLst>
      <p:ext uri="{BB962C8B-B14F-4D97-AF65-F5344CB8AC3E}">
        <p14:creationId xmlns:p14="http://schemas.microsoft.com/office/powerpoint/2010/main" val="1235316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170417" y="418850"/>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What is Mental Health?</a:t>
            </a:r>
          </a:p>
        </p:txBody>
      </p:sp>
      <p:sp>
        <p:nvSpPr>
          <p:cNvPr id="2" name="Rectangle: Rounded Corners 1">
            <a:extLst>
              <a:ext uri="{FF2B5EF4-FFF2-40B4-BE49-F238E27FC236}">
                <a16:creationId xmlns:a16="http://schemas.microsoft.com/office/drawing/2014/main" id="{EFA628A8-8C63-450A-A46B-F26C826A0E49}"/>
              </a:ext>
            </a:extLst>
          </p:cNvPr>
          <p:cNvSpPr/>
          <p:nvPr/>
        </p:nvSpPr>
        <p:spPr>
          <a:xfrm>
            <a:off x="1759527" y="1537855"/>
            <a:ext cx="8714509" cy="3657600"/>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0"/>
              </a:spcBef>
              <a:buFontTx/>
              <a:buNone/>
              <a:defRPr/>
            </a:pPr>
            <a:r>
              <a:rPr lang="en-GB" sz="3200" dirty="0">
                <a:solidFill>
                  <a:schemeClr val="tx1"/>
                </a:solidFill>
                <a:latin typeface="Calibri"/>
                <a:ea typeface="ＭＳ Ｐゴシック" panose="020B0600070205080204" pitchFamily="34" charset="-128"/>
              </a:rPr>
              <a:t>Defined in the Mental Health Act [sec 1] 1983 as:</a:t>
            </a:r>
          </a:p>
          <a:p>
            <a:pPr marL="265113" indent="-265113">
              <a:lnSpc>
                <a:spcPct val="150000"/>
              </a:lnSpc>
              <a:spcBef>
                <a:spcPts val="0"/>
              </a:spcBef>
              <a:defRPr/>
            </a:pPr>
            <a:endParaRPr lang="en-GB" sz="3200" dirty="0">
              <a:solidFill>
                <a:schemeClr val="tx1"/>
              </a:solidFill>
              <a:latin typeface="Calibri"/>
              <a:ea typeface="ＭＳ Ｐゴシック" panose="020B0600070205080204" pitchFamily="34" charset="-128"/>
            </a:endParaRPr>
          </a:p>
          <a:p>
            <a:pPr algn="ctr">
              <a:lnSpc>
                <a:spcPct val="150000"/>
              </a:lnSpc>
              <a:spcBef>
                <a:spcPts val="0"/>
              </a:spcBef>
              <a:buFontTx/>
              <a:buNone/>
              <a:defRPr/>
            </a:pPr>
            <a:r>
              <a:rPr lang="en-GB" sz="3200" i="1" dirty="0">
                <a:solidFill>
                  <a:schemeClr val="tx1"/>
                </a:solidFill>
                <a:latin typeface="Calibri"/>
                <a:ea typeface="ＭＳ Ｐゴシック" panose="020B0600070205080204" pitchFamily="34" charset="-128"/>
              </a:rPr>
              <a:t>'any disorder or disability of the mind includes a brain injury.’</a:t>
            </a:r>
            <a:endParaRPr lang="en-US" sz="3200" i="1" dirty="0">
              <a:solidFill>
                <a:schemeClr val="tx1"/>
              </a:solidFill>
              <a:latin typeface="Calibri"/>
              <a:ea typeface="ＭＳ Ｐゴシック" panose="020B0600070205080204" pitchFamily="34" charset="-128"/>
            </a:endParaRPr>
          </a:p>
          <a:p>
            <a:pPr fontAlgn="base">
              <a:spcBef>
                <a:spcPct val="0"/>
              </a:spcBef>
              <a:spcAft>
                <a:spcPct val="0"/>
              </a:spcAft>
              <a:defRPr/>
            </a:pPr>
            <a:endParaRPr lang="en-GB" altLang="en-US" b="1" dirty="0">
              <a:solidFill>
                <a:srgbClr val="000000"/>
              </a:solidFill>
              <a:ea typeface="ＭＳ Ｐゴシック" panose="020B0600070205080204" pitchFamily="34" charset="-128"/>
            </a:endParaRPr>
          </a:p>
        </p:txBody>
      </p:sp>
    </p:spTree>
    <p:extLst>
      <p:ext uri="{BB962C8B-B14F-4D97-AF65-F5344CB8AC3E}">
        <p14:creationId xmlns:p14="http://schemas.microsoft.com/office/powerpoint/2010/main" val="7196405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42655" y="876158"/>
            <a:ext cx="8340436" cy="4369126"/>
          </a:xfrm>
          <a:prstGeom prst="rect">
            <a:avLst/>
          </a:prstGeom>
        </p:spPr>
      </p:pic>
    </p:spTree>
    <p:extLst>
      <p:ext uri="{BB962C8B-B14F-4D97-AF65-F5344CB8AC3E}">
        <p14:creationId xmlns:p14="http://schemas.microsoft.com/office/powerpoint/2010/main" val="31978134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7837" y="626123"/>
            <a:ext cx="10948086"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Situations we may receive calls to involving mental health</a:t>
            </a:r>
          </a:p>
        </p:txBody>
      </p:sp>
      <p:graphicFrame>
        <p:nvGraphicFramePr>
          <p:cNvPr id="2" name="Diagram 1">
            <a:extLst>
              <a:ext uri="{FF2B5EF4-FFF2-40B4-BE49-F238E27FC236}">
                <a16:creationId xmlns:a16="http://schemas.microsoft.com/office/drawing/2014/main" id="{2A852F43-BED7-4B88-89DF-872EDED43651}"/>
              </a:ext>
            </a:extLst>
          </p:cNvPr>
          <p:cNvGraphicFramePr/>
          <p:nvPr>
            <p:extLst>
              <p:ext uri="{D42A27DB-BD31-4B8C-83A1-F6EECF244321}">
                <p14:modId xmlns:p14="http://schemas.microsoft.com/office/powerpoint/2010/main" val="3743146249"/>
              </p:ext>
            </p:extLst>
          </p:nvPr>
        </p:nvGraphicFramePr>
        <p:xfrm>
          <a:off x="1612493" y="1275660"/>
          <a:ext cx="8958774" cy="48064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9609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95D00265-F3CC-4B59-85E9-B618D8B1BD73}"/>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1934487A-23BB-4CBE-A8D7-C5A19A5381BD}"/>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graphicEl>
                                              <a:dgm id="{8E115512-5A08-452C-B29E-2293C4D3D4AE}"/>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graphicEl>
                                              <a:dgm id="{03D742AA-D44C-4EE5-808A-1932B868E3DB}"/>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graphicEl>
                                              <a:dgm id="{B87F8776-76BB-4E81-8B3F-6FA7343B18EA}"/>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graphicEl>
                                              <a:dgm id="{B3ABFFAB-7DDD-42E2-A5E6-2F99E3CD82E3}"/>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
                                            <p:graphicEl>
                                              <a:dgm id="{E21614A6-A391-4AB1-9B42-11FF02B99D35}"/>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
                                            <p:graphicEl>
                                              <a:dgm id="{6E7DC0C6-DBE5-40D4-8EF4-4285D66F2223}"/>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
                                            <p:graphicEl>
                                              <a:dgm id="{B4A8459F-B9A1-4DAB-AA41-63A5A0900B6A}"/>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graphicEl>
                                              <a:dgm id="{F522AE71-2DEE-4DA7-AA82-76507C038439}"/>
                                            </p:graphic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
                                            <p:graphicEl>
                                              <a:dgm id="{6400EAF3-2EE2-4B04-8976-7C90912A99B4}"/>
                                            </p:graphic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2">
                                            <p:graphicEl>
                                              <a:dgm id="{FE8FC768-FC47-49E8-8597-1E0A20890D93}"/>
                                            </p:graphic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
                                            <p:graphicEl>
                                              <a:dgm id="{E34BBA8F-5B5C-4C7F-8F12-45495E5C32F3}"/>
                                            </p:graphic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
                                            <p:graphicEl>
                                              <a:dgm id="{C0C74CA6-39EA-43D7-8ECB-D73E336F5902}"/>
                                            </p:graphic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2">
                                            <p:graphicEl>
                                              <a:dgm id="{D40BDA6C-22A0-43E0-AB7A-70DD677147F4}"/>
                                            </p:graphic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2">
                                            <p:graphicEl>
                                              <a:dgm id="{DD4CE2BC-56ED-49A7-8A46-8DDE8206AC5C}"/>
                                            </p:graphicEl>
                                          </p:spTgt>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2">
                                            <p:graphicEl>
                                              <a:dgm id="{B96CB34A-5D60-4240-919C-7D32BD006121}"/>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140827" y="340877"/>
            <a:ext cx="997893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Signs and Behaviours of Mental Health</a:t>
            </a:r>
          </a:p>
        </p:txBody>
      </p:sp>
      <p:graphicFrame>
        <p:nvGraphicFramePr>
          <p:cNvPr id="2" name="Diagram 1">
            <a:extLst>
              <a:ext uri="{FF2B5EF4-FFF2-40B4-BE49-F238E27FC236}">
                <a16:creationId xmlns:a16="http://schemas.microsoft.com/office/drawing/2014/main" id="{AA3E1464-B952-45BB-B503-B5F13481781B}"/>
              </a:ext>
            </a:extLst>
          </p:cNvPr>
          <p:cNvGraphicFramePr/>
          <p:nvPr>
            <p:extLst>
              <p:ext uri="{D42A27DB-BD31-4B8C-83A1-F6EECF244321}">
                <p14:modId xmlns:p14="http://schemas.microsoft.com/office/powerpoint/2010/main" val="2652311055"/>
              </p:ext>
            </p:extLst>
          </p:nvPr>
        </p:nvGraphicFramePr>
        <p:xfrm>
          <a:off x="1260749" y="925652"/>
          <a:ext cx="9739086"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5819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169DDB00-298B-4406-9661-F7ECB02110B6}"/>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1EB44C6A-DE01-47A4-8AC3-8EE1211FCA4F}"/>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graphicEl>
                                              <a:dgm id="{5521FED8-A0D8-448D-8C6B-D3BEF0E8A032}"/>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graphicEl>
                                              <a:dgm id="{98BE6E10-8A4F-4133-942A-B4048ED5AE92}"/>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graphicEl>
                                              <a:dgm id="{B9DAE117-2E12-4F02-BA63-FD65BE9F6611}"/>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graphicEl>
                                              <a:dgm id="{FA249E3E-E01C-4E4C-9079-F5683A3DF70C}"/>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graphicEl>
                                              <a:dgm id="{B17CD9F9-68E3-436D-A4D2-0FA88EAB29BB}"/>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graphicEl>
                                              <a:dgm id="{49CC9A90-BBB3-4985-9856-E8D954BBE521}"/>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graphicEl>
                                              <a:dgm id="{4E369233-8B0A-49DE-A0AF-C1FD4F34D478}"/>
                                            </p:graphic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graphicEl>
                                              <a:dgm id="{4142DE11-8CF1-4BEE-A58A-D96A2DB0B55D}"/>
                                            </p:graphic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
                                            <p:graphicEl>
                                              <a:dgm id="{ECD5E068-EDB2-4A96-979F-718D7B721ECE}"/>
                                            </p:graphic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
                                            <p:graphicEl>
                                              <a:dgm id="{D335204B-E410-4528-B1D6-187F9DC93BC7}"/>
                                            </p:graphic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2">
                                            <p:graphicEl>
                                              <a:dgm id="{B93E6508-88CB-47EA-8E0D-E6DF81DE0CA0}"/>
                                            </p:graphic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
                                            <p:graphicEl>
                                              <a:dgm id="{8E558682-19C0-417F-A0F4-BC2FB39DFB3B}"/>
                                            </p:graphic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2">
                                            <p:graphicEl>
                                              <a:dgm id="{9E779C48-D2D6-437F-8C79-392D67214503}"/>
                                            </p:graphic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2">
                                            <p:graphicEl>
                                              <a:dgm id="{AF7E657B-BC3D-4DF2-A2BD-652D602E3E57}"/>
                                            </p:graphic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2">
                                            <p:graphicEl>
                                              <a:dgm id="{206484A0-45B7-412A-9458-A5443035C6D1}"/>
                                            </p:graphic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2">
                                            <p:graphicEl>
                                              <a:dgm id="{77BF754A-B5EC-4ECC-AAB8-5CFC2A479EA8}"/>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18984" y="316164"/>
            <a:ext cx="10972800"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Initial Support to a Person Experiencing Mental Ill Health</a:t>
            </a:r>
          </a:p>
        </p:txBody>
      </p:sp>
      <p:graphicFrame>
        <p:nvGraphicFramePr>
          <p:cNvPr id="2" name="Diagram 1">
            <a:extLst>
              <a:ext uri="{FF2B5EF4-FFF2-40B4-BE49-F238E27FC236}">
                <a16:creationId xmlns:a16="http://schemas.microsoft.com/office/drawing/2014/main" id="{9DF3B2EF-0FD9-44DE-B906-5D8BA0829E00}"/>
              </a:ext>
            </a:extLst>
          </p:cNvPr>
          <p:cNvGraphicFramePr/>
          <p:nvPr>
            <p:extLst>
              <p:ext uri="{D42A27DB-BD31-4B8C-83A1-F6EECF244321}">
                <p14:modId xmlns:p14="http://schemas.microsoft.com/office/powerpoint/2010/main" val="1039799210"/>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8357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CADB007C-22E5-4094-ADFD-C21F808B9804}"/>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F3936159-A280-4CC6-9CE1-AA9A32A0B6E7}"/>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graphicEl>
                                              <a:dgm id="{E580A84B-B08E-4561-ABFC-0470F46458E5}"/>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graphicEl>
                                              <a:dgm id="{37E21803-84E6-448D-AB53-832E5CDC12F8}"/>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graphicEl>
                                              <a:dgm id="{8C42A773-741A-48AF-B5C5-908F1AD79591}"/>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graphicEl>
                                              <a:dgm id="{ED1CAA69-CFAF-4E85-AD1C-2539CBD37B9C}"/>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graphicEl>
                                              <a:dgm id="{5D00BECC-8A51-4A01-BE6A-CE039EC360D9}"/>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graphicEl>
                                              <a:dgm id="{42332662-8732-421C-842A-AE05F5AAA26C}"/>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graphicEl>
                                              <a:dgm id="{FE9C7196-871E-4807-A833-286E238E6660}"/>
                                            </p:graphic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graphicEl>
                                              <a:dgm id="{0B3C4464-580F-45E7-A701-EA24193775F6}"/>
                                            </p:graphic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
                                            <p:graphicEl>
                                              <a:dgm id="{47F78A5E-E08C-4170-9E61-70CD7E381BB8}"/>
                                            </p:graphic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
                                            <p:graphicEl>
                                              <a:dgm id="{B1FABBD4-7CBC-42F5-8AAA-360C3D4FE509}"/>
                                            </p:graphic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2">
                                            <p:graphicEl>
                                              <a:dgm id="{30A62468-2965-428C-BC78-F728B70E03AB}"/>
                                            </p:graphic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
                                            <p:graphicEl>
                                              <a:dgm id="{9D1EB1FF-609C-49D7-BFA2-442599161F0B}"/>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7" descr="BCU Health Board Logo Colou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7558015" y="959080"/>
            <a:ext cx="3261886" cy="137210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5"/>
          <a:stretch>
            <a:fillRect/>
          </a:stretch>
        </p:blipFill>
        <p:spPr>
          <a:xfrm>
            <a:off x="1677346" y="959080"/>
            <a:ext cx="2802187" cy="1013557"/>
          </a:xfrm>
          <a:prstGeom prst="rect">
            <a:avLst/>
          </a:prstGeom>
        </p:spPr>
      </p:pic>
      <p:pic>
        <p:nvPicPr>
          <p:cNvPr id="6" name="Picture 5"/>
          <p:cNvPicPr>
            <a:picLocks noChangeAspect="1"/>
          </p:cNvPicPr>
          <p:nvPr/>
        </p:nvPicPr>
        <p:blipFill>
          <a:blip r:embed="rId6"/>
          <a:stretch>
            <a:fillRect/>
          </a:stretch>
        </p:blipFill>
        <p:spPr>
          <a:xfrm>
            <a:off x="1438703" y="3790132"/>
            <a:ext cx="3040830" cy="1322629"/>
          </a:xfrm>
          <a:prstGeom prst="rect">
            <a:avLst/>
          </a:prstGeom>
          <a:ln>
            <a:solidFill>
              <a:schemeClr val="tx1"/>
            </a:solidFill>
          </a:ln>
        </p:spPr>
      </p:pic>
      <p:pic>
        <p:nvPicPr>
          <p:cNvPr id="7" name="Picture 6"/>
          <p:cNvPicPr>
            <a:picLocks noChangeAspect="1"/>
          </p:cNvPicPr>
          <p:nvPr/>
        </p:nvPicPr>
        <p:blipFill>
          <a:blip r:embed="rId7"/>
          <a:stretch>
            <a:fillRect/>
          </a:stretch>
        </p:blipFill>
        <p:spPr>
          <a:xfrm>
            <a:off x="4947212" y="2065135"/>
            <a:ext cx="2143125" cy="2143125"/>
          </a:xfrm>
          <a:prstGeom prst="rect">
            <a:avLst/>
          </a:prstGeom>
        </p:spPr>
      </p:pic>
      <p:pic>
        <p:nvPicPr>
          <p:cNvPr id="8" name="Picture 7"/>
          <p:cNvPicPr>
            <a:picLocks noChangeAspect="1"/>
          </p:cNvPicPr>
          <p:nvPr/>
        </p:nvPicPr>
        <p:blipFill>
          <a:blip r:embed="rId8"/>
          <a:stretch>
            <a:fillRect/>
          </a:stretch>
        </p:blipFill>
        <p:spPr>
          <a:xfrm>
            <a:off x="8399374" y="2969636"/>
            <a:ext cx="2143125" cy="2143125"/>
          </a:xfrm>
          <a:prstGeom prst="rect">
            <a:avLst/>
          </a:prstGeom>
        </p:spPr>
      </p:pic>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07163019-C449-4236-93A0-A8F8B5DC6C6C}"/>
              </a:ext>
            </a:extLst>
          </p:cNvPr>
          <p:cNvSpPr/>
          <p:nvPr/>
        </p:nvSpPr>
        <p:spPr>
          <a:xfrm>
            <a:off x="1920240" y="2106030"/>
            <a:ext cx="8556171" cy="2674976"/>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5"/>
          <p:cNvSpPr txBox="1">
            <a:spLocks/>
          </p:cNvSpPr>
          <p:nvPr/>
        </p:nvSpPr>
        <p:spPr bwMode="auto">
          <a:xfrm>
            <a:off x="2154962" y="2106030"/>
            <a:ext cx="8229600" cy="2540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ＭＳ Ｐゴシック" panose="020B0600070205080204" pitchFamily="34" charset="-128"/>
                <a:cs typeface="+mj-cs"/>
              </a:defRPr>
            </a:lvl1pPr>
            <a:lvl2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2pPr>
            <a:lvl3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3pPr>
            <a:lvl4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4pPr>
            <a:lvl5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5pPr>
            <a:lvl6pPr marL="4572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6pPr>
            <a:lvl7pPr marL="9144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7pPr>
            <a:lvl8pPr marL="13716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8pPr>
            <a:lvl9pPr marL="18288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200" b="0" i="0" u="none" strike="noStrike" kern="1200" cap="none" spc="0" normalizeH="0" baseline="0" noProof="0" dirty="0">
                <a:ln>
                  <a:noFill/>
                </a:ln>
                <a:effectLst/>
                <a:uLnTx/>
                <a:uFillTx/>
                <a:latin typeface="Calibri"/>
                <a:ea typeface="ＭＳ Ｐゴシック" panose="020B0600070205080204" pitchFamily="34" charset="-128"/>
                <a:cs typeface="+mj-cs"/>
              </a:rPr>
              <a:t>Mental ill health can be seen as a lack of things. The lack of resilience in the face of life's highs and lows, the lack of a ‘positive sense of wellbeing’ and the lack of a belief in oneself and in the dignity and worth of others. </a:t>
            </a:r>
          </a:p>
        </p:txBody>
      </p:sp>
      <p:sp>
        <p:nvSpPr>
          <p:cNvPr id="3" name="TextBox 2"/>
          <p:cNvSpPr txBox="1"/>
          <p:nvPr/>
        </p:nvSpPr>
        <p:spPr>
          <a:xfrm>
            <a:off x="2154962" y="691721"/>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Mental Illness Awareness</a:t>
            </a:r>
          </a:p>
        </p:txBody>
      </p:sp>
    </p:spTree>
    <p:extLst>
      <p:ext uri="{BB962C8B-B14F-4D97-AF65-F5344CB8AC3E}">
        <p14:creationId xmlns:p14="http://schemas.microsoft.com/office/powerpoint/2010/main" val="1852950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59581" y="316164"/>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Mental Illness</a:t>
            </a:r>
          </a:p>
        </p:txBody>
      </p:sp>
      <p:pic>
        <p:nvPicPr>
          <p:cNvPr id="5" name="Picture 4">
            <a:hlinkClick r:id="rId3"/>
          </p:cNvPr>
          <p:cNvPicPr>
            <a:picLocks noChangeAspect="1"/>
          </p:cNvPicPr>
          <p:nvPr/>
        </p:nvPicPr>
        <p:blipFill>
          <a:blip r:embed="rId4"/>
          <a:stretch>
            <a:fillRect/>
          </a:stretch>
        </p:blipFill>
        <p:spPr>
          <a:xfrm>
            <a:off x="10676238" y="4557834"/>
            <a:ext cx="1145779" cy="796508"/>
          </a:xfrm>
          <a:prstGeom prst="rect">
            <a:avLst/>
          </a:prstGeom>
        </p:spPr>
      </p:pic>
      <p:sp>
        <p:nvSpPr>
          <p:cNvPr id="3" name="Rectangle: Rounded Corners 2">
            <a:extLst>
              <a:ext uri="{FF2B5EF4-FFF2-40B4-BE49-F238E27FC236}">
                <a16:creationId xmlns:a16="http://schemas.microsoft.com/office/drawing/2014/main" id="{9EB705FC-E5D4-4AA6-A83A-1B94178208C4}"/>
              </a:ext>
            </a:extLst>
          </p:cNvPr>
          <p:cNvSpPr/>
          <p:nvPr/>
        </p:nvSpPr>
        <p:spPr>
          <a:xfrm>
            <a:off x="2758440" y="1051480"/>
            <a:ext cx="6675120" cy="904356"/>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ea typeface="ＭＳ Ｐゴシック" panose="020B0600070205080204" pitchFamily="34" charset="-128"/>
              </a:rPr>
              <a:t>Can be categorised as:</a:t>
            </a:r>
          </a:p>
          <a:p>
            <a:pPr algn="ctr"/>
            <a:endParaRPr lang="en-GB" dirty="0"/>
          </a:p>
        </p:txBody>
      </p:sp>
      <p:graphicFrame>
        <p:nvGraphicFramePr>
          <p:cNvPr id="6" name="Diagram 5">
            <a:extLst>
              <a:ext uri="{FF2B5EF4-FFF2-40B4-BE49-F238E27FC236}">
                <a16:creationId xmlns:a16="http://schemas.microsoft.com/office/drawing/2014/main" id="{56CCD2B8-AABF-41D7-B3E7-090A91376915}"/>
              </a:ext>
            </a:extLst>
          </p:cNvPr>
          <p:cNvGraphicFramePr/>
          <p:nvPr>
            <p:extLst>
              <p:ext uri="{D42A27DB-BD31-4B8C-83A1-F6EECF244321}">
                <p14:modId xmlns:p14="http://schemas.microsoft.com/office/powerpoint/2010/main" val="4182820692"/>
              </p:ext>
            </p:extLst>
          </p:nvPr>
        </p:nvGraphicFramePr>
        <p:xfrm>
          <a:off x="3193143" y="1955836"/>
          <a:ext cx="5805714" cy="418249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4985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graphicEl>
                                              <a:dgm id="{38A00681-E1E2-4210-AFDD-EC5D59759337}"/>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graphicEl>
                                              <a:dgm id="{4524D888-B615-4519-97AE-19D4E5BC3A1D}"/>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graphicEl>
                                              <a:dgm id="{6F0F16C0-523D-4723-A147-7A0962C67CB3}"/>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graphicEl>
                                              <a:dgm id="{B31AB9B6-53F3-4665-87A2-E1AD7129EEB4}"/>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6"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026997" y="237787"/>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Barriers to Communication</a:t>
            </a:r>
          </a:p>
        </p:txBody>
      </p:sp>
      <p:graphicFrame>
        <p:nvGraphicFramePr>
          <p:cNvPr id="2" name="Diagram 1">
            <a:extLst>
              <a:ext uri="{FF2B5EF4-FFF2-40B4-BE49-F238E27FC236}">
                <a16:creationId xmlns:a16="http://schemas.microsoft.com/office/drawing/2014/main" id="{FA5B0007-D710-4B77-AAC9-7FB0AFD6AF64}"/>
              </a:ext>
            </a:extLst>
          </p:cNvPr>
          <p:cNvGraphicFramePr/>
          <p:nvPr>
            <p:extLst>
              <p:ext uri="{D42A27DB-BD31-4B8C-83A1-F6EECF244321}">
                <p14:modId xmlns:p14="http://schemas.microsoft.com/office/powerpoint/2010/main" val="106679839"/>
              </p:ext>
            </p:extLst>
          </p:nvPr>
        </p:nvGraphicFramePr>
        <p:xfrm>
          <a:off x="1985708"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9FA442FF-D171-4D34-B03F-5FFB2F6E270D}"/>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F986FE0D-3469-4079-A971-039EED9B1E78}"/>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graphicEl>
                                              <a:dgm id="{F678066B-676B-46E9-95B0-8EB517533F69}"/>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graphicEl>
                                              <a:dgm id="{E26166B0-6FF3-4471-B539-B4A8545549AC}"/>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59581" y="316164"/>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Communication Skills</a:t>
            </a:r>
          </a:p>
        </p:txBody>
      </p:sp>
      <p:sp>
        <p:nvSpPr>
          <p:cNvPr id="2" name="Rectangle: Rounded Corners 1">
            <a:extLst>
              <a:ext uri="{FF2B5EF4-FFF2-40B4-BE49-F238E27FC236}">
                <a16:creationId xmlns:a16="http://schemas.microsoft.com/office/drawing/2014/main" id="{87AD0CE0-4EA4-4E79-9419-7BB137A6B4B5}"/>
              </a:ext>
            </a:extLst>
          </p:cNvPr>
          <p:cNvSpPr/>
          <p:nvPr/>
        </p:nvSpPr>
        <p:spPr>
          <a:xfrm>
            <a:off x="2547257" y="1606730"/>
            <a:ext cx="7132320" cy="2847703"/>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3600" b="1" dirty="0">
                <a:solidFill>
                  <a:schemeClr val="tx1"/>
                </a:solidFill>
                <a:latin typeface="+mn-lt"/>
                <a:ea typeface="ＭＳ Ｐゴシック" panose="020B0600070205080204" pitchFamily="34" charset="-128"/>
              </a:rPr>
              <a:t>How might you communicate with somebody experiencing Mental Health?</a:t>
            </a:r>
          </a:p>
          <a:p>
            <a:pPr algn="ctr"/>
            <a:endParaRPr lang="en-GB" sz="3600" dirty="0"/>
          </a:p>
        </p:txBody>
      </p:sp>
    </p:spTree>
    <p:extLst>
      <p:ext uri="{BB962C8B-B14F-4D97-AF65-F5344CB8AC3E}">
        <p14:creationId xmlns:p14="http://schemas.microsoft.com/office/powerpoint/2010/main" val="11661540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059581" y="316164"/>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Legislation</a:t>
            </a:r>
          </a:p>
        </p:txBody>
      </p:sp>
      <p:graphicFrame>
        <p:nvGraphicFramePr>
          <p:cNvPr id="5" name="Diagram 4">
            <a:extLst>
              <a:ext uri="{FF2B5EF4-FFF2-40B4-BE49-F238E27FC236}">
                <a16:creationId xmlns:a16="http://schemas.microsoft.com/office/drawing/2014/main" id="{C6DC750F-A658-40FC-9F8A-4356DD4436D5}"/>
              </a:ext>
            </a:extLst>
          </p:cNvPr>
          <p:cNvGraphicFramePr/>
          <p:nvPr>
            <p:extLst>
              <p:ext uri="{D42A27DB-BD31-4B8C-83A1-F6EECF244321}">
                <p14:modId xmlns:p14="http://schemas.microsoft.com/office/powerpoint/2010/main" val="2779138350"/>
              </p:ext>
            </p:extLst>
          </p:nvPr>
        </p:nvGraphicFramePr>
        <p:xfrm>
          <a:off x="2032000" y="1052561"/>
          <a:ext cx="8045422" cy="47528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9776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341C9CF6-5BAD-4B25-9CD3-BF1FB876ECF5}"/>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493C0C99-CDAB-462D-9AFC-C817F118A018}"/>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B596C08B-72F9-40D8-8E01-DA2BE1CBB462}"/>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87AFA755-003D-4F2C-8087-39646D209D20}"/>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DFED9CAB-D595-4369-9150-EDACD82D8FBC}"/>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82595" y="1132592"/>
            <a:ext cx="10626810" cy="954107"/>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S136(1) Mental Health Act 1983 as amended by the Police and Crime Act 2017</a:t>
            </a:r>
          </a:p>
        </p:txBody>
      </p:sp>
      <p:sp>
        <p:nvSpPr>
          <p:cNvPr id="4" name="Rectangle 3"/>
          <p:cNvSpPr/>
          <p:nvPr/>
        </p:nvSpPr>
        <p:spPr>
          <a:xfrm>
            <a:off x="2619447" y="2890391"/>
            <a:ext cx="6953106" cy="1077218"/>
          </a:xfrm>
          <a:prstGeom prst="rect">
            <a:avLst/>
          </a:prstGeom>
          <a:solidFill>
            <a:schemeClr val="accent2">
              <a:lumMod val="60000"/>
              <a:lumOff val="40000"/>
            </a:schemeClr>
          </a:solidFill>
        </p:spPr>
        <p:txBody>
          <a:bodyPr wrap="square">
            <a:spAutoFit/>
          </a:bodyPr>
          <a:lstStyle/>
          <a:p>
            <a:pPr lvl="0" algn="ctr" fontAlgn="base">
              <a:spcBef>
                <a:spcPct val="20000"/>
              </a:spcBef>
              <a:spcAft>
                <a:spcPct val="0"/>
              </a:spcAft>
              <a:defRPr/>
            </a:pPr>
            <a:r>
              <a:rPr lang="en-GB" altLang="en-US" sz="3200" dirty="0">
                <a:ea typeface="ＭＳ Ｐゴシック" panose="020B0600070205080204" pitchFamily="34" charset="-128"/>
                <a:cs typeface="Arial" pitchFamily="34" charset="0"/>
              </a:rPr>
              <a:t>Mental Health Crises every place but not a dwelling</a:t>
            </a:r>
          </a:p>
        </p:txBody>
      </p:sp>
    </p:spTree>
    <p:extLst>
      <p:ext uri="{BB962C8B-B14F-4D97-AF65-F5344CB8AC3E}">
        <p14:creationId xmlns:p14="http://schemas.microsoft.com/office/powerpoint/2010/main" val="3174603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73D8170B-9F67-4BEA-B386-9465AFFB6FAD}"/>
              </a:ext>
            </a:extLst>
          </p:cNvPr>
          <p:cNvSpPr/>
          <p:nvPr/>
        </p:nvSpPr>
        <p:spPr>
          <a:xfrm>
            <a:off x="1267239" y="1108364"/>
            <a:ext cx="9739900" cy="4243333"/>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txBox="1">
            <a:spLocks/>
          </p:cNvSpPr>
          <p:nvPr/>
        </p:nvSpPr>
        <p:spPr bwMode="auto">
          <a:xfrm>
            <a:off x="1413164" y="1506303"/>
            <a:ext cx="9739900" cy="46724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panose="020B0600070205080204" pitchFamily="34" charset="-128"/>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panose="020B0600070205080204"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panose="020B0600070205080204"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anose="020B0600070205080204"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anose="020B0600070205080204"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defRPr/>
            </a:pPr>
            <a:r>
              <a:rPr lang="en-GB" altLang="en-US" sz="2800" b="1" dirty="0">
                <a:cs typeface="Arial" panose="020B0604020202020204" pitchFamily="34" charset="0"/>
              </a:rPr>
              <a:t>Police Officer Believes</a:t>
            </a:r>
          </a:p>
          <a:p>
            <a:pPr marL="0" indent="0">
              <a:buFont typeface="Arial" panose="020B0604020202020204" pitchFamily="34" charset="0"/>
              <a:buNone/>
              <a:defRPr/>
            </a:pPr>
            <a:r>
              <a:rPr lang="en-GB" altLang="en-US" sz="2800" dirty="0">
                <a:cs typeface="Arial" panose="020B0604020202020204" pitchFamily="34" charset="0"/>
              </a:rPr>
              <a:t>Person Suffering Mental Disorder</a:t>
            </a:r>
          </a:p>
          <a:p>
            <a:pPr marL="400050" lvl="1" indent="0">
              <a:buFont typeface="Arial" panose="020B0604020202020204" pitchFamily="34" charset="0"/>
              <a:buNone/>
              <a:defRPr/>
            </a:pPr>
            <a:r>
              <a:rPr lang="en-GB" altLang="en-US" sz="2400" dirty="0">
                <a:cs typeface="Arial" panose="020B0604020202020204" pitchFamily="34" charset="0"/>
              </a:rPr>
              <a:t>Must appear to the officer to be in </a:t>
            </a:r>
            <a:r>
              <a:rPr lang="en-GB" altLang="en-US" sz="2400" b="1" u="sng" dirty="0">
                <a:cs typeface="Arial" panose="020B0604020202020204" pitchFamily="34" charset="0"/>
              </a:rPr>
              <a:t>immediate need of care or control</a:t>
            </a:r>
          </a:p>
          <a:p>
            <a:pPr marL="400050" lvl="1" indent="0">
              <a:buFont typeface="Arial" panose="020B0604020202020204" pitchFamily="34" charset="0"/>
              <a:buNone/>
              <a:defRPr/>
            </a:pPr>
            <a:r>
              <a:rPr lang="en-GB" altLang="en-US" sz="2400" dirty="0">
                <a:cs typeface="Arial" panose="020B0604020202020204" pitchFamily="34" charset="0"/>
              </a:rPr>
              <a:t>Must appear to the officer </a:t>
            </a:r>
            <a:r>
              <a:rPr lang="en-GB" altLang="en-US" sz="2400" b="1" u="sng" dirty="0">
                <a:cs typeface="Arial" panose="020B0604020202020204" pitchFamily="34" charset="0"/>
              </a:rPr>
              <a:t>to be suffering from mental disorder</a:t>
            </a:r>
          </a:p>
          <a:p>
            <a:pPr marL="0" indent="0">
              <a:buFont typeface="Arial" panose="020B0604020202020204" pitchFamily="34" charset="0"/>
              <a:buNone/>
              <a:defRPr/>
            </a:pPr>
            <a:r>
              <a:rPr lang="en-GB" altLang="en-US" sz="2800" dirty="0">
                <a:cs typeface="Arial" panose="020B0604020202020204" pitchFamily="34" charset="0"/>
              </a:rPr>
              <a:t>Can be removed to a place of safety</a:t>
            </a:r>
          </a:p>
          <a:p>
            <a:pPr marL="0" indent="0">
              <a:buFont typeface="Arial" panose="020B0604020202020204" pitchFamily="34" charset="0"/>
              <a:buNone/>
              <a:defRPr/>
            </a:pPr>
            <a:r>
              <a:rPr lang="en-GB" altLang="en-US" sz="2800" dirty="0">
                <a:cs typeface="Arial" panose="020B0604020202020204" pitchFamily="34" charset="0"/>
              </a:rPr>
              <a:t>If they are in a place of safety they can be removed to another place of safety</a:t>
            </a:r>
            <a:r>
              <a:rPr lang="en-GB" altLang="en-US" sz="2800" dirty="0">
                <a:solidFill>
                  <a:srgbClr val="002060"/>
                </a:solidFill>
                <a:cs typeface="Arial" panose="020B0604020202020204" pitchFamily="34" charset="0"/>
              </a:rPr>
              <a:t>.</a:t>
            </a:r>
          </a:p>
          <a:p>
            <a:pPr>
              <a:defRPr/>
            </a:pPr>
            <a:endParaRPr lang="en-GB" altLang="en-US" sz="2800" b="1" dirty="0">
              <a:solidFill>
                <a:srgbClr val="002060"/>
              </a:solidFill>
              <a:cs typeface="Arial" panose="020B0604020202020204" pitchFamily="34" charset="0"/>
            </a:endParaRPr>
          </a:p>
          <a:p>
            <a:pPr>
              <a:defRPr/>
            </a:pPr>
            <a:endParaRPr lang="en-GB" altLang="en-US" sz="2800" b="1" dirty="0">
              <a:solidFill>
                <a:srgbClr val="002060"/>
              </a:solidFill>
              <a:cs typeface="Arial" panose="020B0604020202020204" pitchFamily="34" charset="0"/>
            </a:endParaRPr>
          </a:p>
          <a:p>
            <a:pPr marL="0" indent="0">
              <a:buFont typeface="Arial" panose="020B0604020202020204" pitchFamily="34" charset="0"/>
              <a:buNone/>
              <a:defRPr/>
            </a:pPr>
            <a:endParaRPr lang="en-GB" altLang="en-US" sz="2800" b="1" dirty="0">
              <a:solidFill>
                <a:srgbClr val="002060"/>
              </a:solidFill>
              <a:cs typeface="Arial" panose="020B0604020202020204" pitchFamily="34" charset="0"/>
            </a:endParaRPr>
          </a:p>
        </p:txBody>
      </p:sp>
      <p:sp>
        <p:nvSpPr>
          <p:cNvPr id="5" name="TextBox 4"/>
          <p:cNvSpPr txBox="1"/>
          <p:nvPr/>
        </p:nvSpPr>
        <p:spPr>
          <a:xfrm>
            <a:off x="741406" y="316164"/>
            <a:ext cx="1062681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S136 Mental Health Act  - The Basics</a:t>
            </a:r>
          </a:p>
        </p:txBody>
      </p:sp>
    </p:spTree>
    <p:extLst>
      <p:ext uri="{BB962C8B-B14F-4D97-AF65-F5344CB8AC3E}">
        <p14:creationId xmlns:p14="http://schemas.microsoft.com/office/powerpoint/2010/main" val="2668543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41406" y="316164"/>
            <a:ext cx="1062681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S136 Mental Health Act  - The Basics</a:t>
            </a:r>
          </a:p>
        </p:txBody>
      </p:sp>
      <p:sp>
        <p:nvSpPr>
          <p:cNvPr id="4" name="Rectangle: Rounded Corners 3">
            <a:extLst>
              <a:ext uri="{FF2B5EF4-FFF2-40B4-BE49-F238E27FC236}">
                <a16:creationId xmlns:a16="http://schemas.microsoft.com/office/drawing/2014/main" id="{EFD4FA40-5A76-4886-BF26-79F876D6CAFC}"/>
              </a:ext>
            </a:extLst>
          </p:cNvPr>
          <p:cNvSpPr/>
          <p:nvPr/>
        </p:nvSpPr>
        <p:spPr>
          <a:xfrm>
            <a:off x="955964" y="1025236"/>
            <a:ext cx="10412252" cy="1399309"/>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2800" b="1" dirty="0">
                <a:solidFill>
                  <a:schemeClr val="tx1"/>
                </a:solidFill>
                <a:latin typeface="+mn-lt"/>
                <a:cs typeface="Arial" pitchFamily="34" charset="0"/>
              </a:rPr>
              <a:t>However before the officer removes a person to a place of safety-The police officer must, if it is practicable to do so, consult with-</a:t>
            </a:r>
            <a:endParaRPr lang="en-GB" sz="2800" b="1" dirty="0">
              <a:solidFill>
                <a:schemeClr val="tx1"/>
              </a:solidFill>
            </a:endParaRPr>
          </a:p>
        </p:txBody>
      </p:sp>
      <p:graphicFrame>
        <p:nvGraphicFramePr>
          <p:cNvPr id="5" name="Diagram 4">
            <a:extLst>
              <a:ext uri="{FF2B5EF4-FFF2-40B4-BE49-F238E27FC236}">
                <a16:creationId xmlns:a16="http://schemas.microsoft.com/office/drawing/2014/main" id="{67363A97-CC16-43BB-B15C-850228BAFAB8}"/>
              </a:ext>
            </a:extLst>
          </p:cNvPr>
          <p:cNvGraphicFramePr/>
          <p:nvPr>
            <p:extLst>
              <p:ext uri="{D42A27DB-BD31-4B8C-83A1-F6EECF244321}">
                <p14:modId xmlns:p14="http://schemas.microsoft.com/office/powerpoint/2010/main" val="2033540506"/>
              </p:ext>
            </p:extLst>
          </p:nvPr>
        </p:nvGraphicFramePr>
        <p:xfrm>
          <a:off x="2031999" y="2761129"/>
          <a:ext cx="8229599" cy="33772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08957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3DD49F55-B723-4E9A-8D4E-F2D440FC3AF7}"/>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C8C604A2-214F-4CF0-83B3-902092AA276A}"/>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A95AE103-F4E8-40FB-983C-2797C8818E26}"/>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FB124143-C57E-4984-AA30-0ED6727A8DCD}"/>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graphicEl>
                                              <a:dgm id="{95BBBCA9-B344-4D7C-9AC8-A39965FFC919}"/>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93129048-E916-463B-8718-36229B2762A8}"/>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41406" y="316164"/>
            <a:ext cx="1062681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S136 Mental Health Act  - The Basics</a:t>
            </a:r>
          </a:p>
        </p:txBody>
      </p:sp>
      <p:sp>
        <p:nvSpPr>
          <p:cNvPr id="4" name="Rectangle 3">
            <a:extLst>
              <a:ext uri="{FF2B5EF4-FFF2-40B4-BE49-F238E27FC236}">
                <a16:creationId xmlns:a16="http://schemas.microsoft.com/office/drawing/2014/main" id="{3B372D1D-181D-43CD-B633-ADC900BF2EE4}"/>
              </a:ext>
            </a:extLst>
          </p:cNvPr>
          <p:cNvSpPr/>
          <p:nvPr/>
        </p:nvSpPr>
        <p:spPr>
          <a:xfrm>
            <a:off x="741406" y="1093694"/>
            <a:ext cx="10626809" cy="1255059"/>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400" i="0" u="none" strike="noStrike" kern="1200" cap="none" spc="0" normalizeH="0" baseline="0" noProof="0" dirty="0">
                <a:ln>
                  <a:noFill/>
                </a:ln>
                <a:solidFill>
                  <a:schemeClr val="tx1"/>
                </a:solidFill>
                <a:effectLst/>
                <a:uLnTx/>
                <a:uFillTx/>
                <a:latin typeface="Calibri"/>
                <a:ea typeface="ＭＳ Ｐゴシック" panose="020B0600070205080204" pitchFamily="34" charset="-128"/>
                <a:cs typeface="Arial" panose="020B0604020202020204" pitchFamily="34" charset="0"/>
              </a:rPr>
              <a:t>Either finding, or being directed toward, a person with mental disorder in a public place is not enough in itself to detain under s136.</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400" b="1" i="0" u="none" strike="noStrike" kern="1200" cap="none" spc="0" normalizeH="0" baseline="0" noProof="0" dirty="0">
                <a:ln>
                  <a:noFill/>
                </a:ln>
                <a:solidFill>
                  <a:schemeClr val="tx1"/>
                </a:solidFill>
                <a:effectLst/>
                <a:uLnTx/>
                <a:uFillTx/>
                <a:latin typeface="Calibri"/>
                <a:ea typeface="ＭＳ Ｐゴシック" panose="020B0600070205080204" pitchFamily="34" charset="-128"/>
                <a:cs typeface="Arial" panose="020B0604020202020204" pitchFamily="34" charset="0"/>
              </a:rPr>
              <a:t>The power to remove requires 3 conditions to be fulfilled:</a:t>
            </a:r>
            <a:endParaRPr lang="en-GB" sz="2400" b="1" dirty="0">
              <a:solidFill>
                <a:schemeClr val="tx1"/>
              </a:solidFill>
            </a:endParaRPr>
          </a:p>
        </p:txBody>
      </p:sp>
      <p:graphicFrame>
        <p:nvGraphicFramePr>
          <p:cNvPr id="5" name="Diagram 4">
            <a:extLst>
              <a:ext uri="{FF2B5EF4-FFF2-40B4-BE49-F238E27FC236}">
                <a16:creationId xmlns:a16="http://schemas.microsoft.com/office/drawing/2014/main" id="{03D8F157-FE2B-4168-AB84-D3E980D34B9E}"/>
              </a:ext>
            </a:extLst>
          </p:cNvPr>
          <p:cNvGraphicFramePr/>
          <p:nvPr>
            <p:extLst>
              <p:ext uri="{D42A27DB-BD31-4B8C-83A1-F6EECF244321}">
                <p14:modId xmlns:p14="http://schemas.microsoft.com/office/powerpoint/2010/main" val="576048901"/>
              </p:ext>
            </p:extLst>
          </p:nvPr>
        </p:nvGraphicFramePr>
        <p:xfrm>
          <a:off x="-197224" y="2402541"/>
          <a:ext cx="11791899" cy="36721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a:extLst>
              <a:ext uri="{FF2B5EF4-FFF2-40B4-BE49-F238E27FC236}">
                <a16:creationId xmlns:a16="http://schemas.microsoft.com/office/drawing/2014/main" id="{8EDF0765-95A6-4E02-BAB9-EC4396148239}"/>
              </a:ext>
            </a:extLst>
          </p:cNvPr>
          <p:cNvSpPr/>
          <p:nvPr/>
        </p:nvSpPr>
        <p:spPr>
          <a:xfrm>
            <a:off x="1127760" y="4725532"/>
            <a:ext cx="9723120" cy="1255059"/>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400" b="1" i="0" u="none" strike="noStrike" kern="1200" cap="none" spc="0" normalizeH="0" baseline="0" noProof="0" dirty="0">
                <a:ln>
                  <a:noFill/>
                </a:ln>
                <a:solidFill>
                  <a:schemeClr val="tx1"/>
                </a:solidFill>
                <a:effectLst/>
                <a:uLnTx/>
                <a:uFillTx/>
                <a:latin typeface="Calibri"/>
                <a:ea typeface="ＭＳ Ｐゴシック" panose="020B0600070205080204" pitchFamily="34" charset="-128"/>
                <a:cs typeface="Arial" panose="020B0604020202020204" pitchFamily="34" charset="0"/>
              </a:rPr>
              <a:t>Basically: The officer must believe, the</a:t>
            </a:r>
            <a:r>
              <a:rPr kumimoji="0" lang="en-GB" altLang="en-US" sz="2400" b="1" i="0" u="none" strike="noStrike" kern="1200" cap="none" spc="0" normalizeH="0" noProof="0" dirty="0">
                <a:ln>
                  <a:noFill/>
                </a:ln>
                <a:solidFill>
                  <a:schemeClr val="tx1"/>
                </a:solidFill>
                <a:effectLst/>
                <a:uLnTx/>
                <a:uFillTx/>
                <a:latin typeface="Calibri"/>
                <a:ea typeface="ＭＳ Ｐゴシック" panose="020B0600070205080204" pitchFamily="34" charset="-128"/>
                <a:cs typeface="Arial" panose="020B0604020202020204" pitchFamily="34" charset="0"/>
              </a:rPr>
              <a:t> person</a:t>
            </a:r>
            <a:r>
              <a:rPr kumimoji="0" lang="en-GB" altLang="en-US" sz="2400" b="1" i="0" u="none" strike="noStrike" kern="1200" cap="none" spc="0" normalizeH="0" baseline="0" noProof="0" dirty="0">
                <a:ln>
                  <a:noFill/>
                </a:ln>
                <a:solidFill>
                  <a:schemeClr val="tx1"/>
                </a:solidFill>
                <a:effectLst/>
                <a:uLnTx/>
                <a:uFillTx/>
                <a:latin typeface="Calibri"/>
                <a:ea typeface="ＭＳ Ｐゴシック" panose="020B0600070205080204" pitchFamily="34" charset="-128"/>
                <a:cs typeface="Arial" panose="020B0604020202020204" pitchFamily="34" charset="0"/>
              </a:rPr>
              <a:t> or someone else, will suffer some kind of harm if they do not take action to remove the person</a:t>
            </a:r>
            <a:endParaRPr lang="en-GB" sz="2400" b="1" dirty="0">
              <a:solidFill>
                <a:schemeClr val="tx1"/>
              </a:solidFill>
            </a:endParaRPr>
          </a:p>
        </p:txBody>
      </p:sp>
    </p:spTree>
    <p:extLst>
      <p:ext uri="{BB962C8B-B14F-4D97-AF65-F5344CB8AC3E}">
        <p14:creationId xmlns:p14="http://schemas.microsoft.com/office/powerpoint/2010/main" val="3907944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662BB818-A216-426C-B872-7767C0D77EE6}"/>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7F3882A2-7829-4BC8-B88C-AE6B3E2C4F64}"/>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354C09EA-92AF-411E-9FB2-354A516ED959}"/>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P spid="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82594" y="771690"/>
            <a:ext cx="1062681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S136 Mental Health Act  - The Basics</a:t>
            </a:r>
          </a:p>
        </p:txBody>
      </p:sp>
      <p:graphicFrame>
        <p:nvGraphicFramePr>
          <p:cNvPr id="12" name="Diagram 11">
            <a:extLst>
              <a:ext uri="{FF2B5EF4-FFF2-40B4-BE49-F238E27FC236}">
                <a16:creationId xmlns:a16="http://schemas.microsoft.com/office/drawing/2014/main" id="{36EF8D2F-B988-4D67-9ACD-D12DDC2282D1}"/>
              </a:ext>
            </a:extLst>
          </p:cNvPr>
          <p:cNvGraphicFramePr/>
          <p:nvPr>
            <p:extLst>
              <p:ext uri="{D42A27DB-BD31-4B8C-83A1-F6EECF244321}">
                <p14:modId xmlns:p14="http://schemas.microsoft.com/office/powerpoint/2010/main" val="2132578459"/>
              </p:ext>
            </p:extLst>
          </p:nvPr>
        </p:nvGraphicFramePr>
        <p:xfrm>
          <a:off x="1148128" y="2866946"/>
          <a:ext cx="10434272" cy="31017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Rectangle 13">
            <a:extLst>
              <a:ext uri="{FF2B5EF4-FFF2-40B4-BE49-F238E27FC236}">
                <a16:creationId xmlns:a16="http://schemas.microsoft.com/office/drawing/2014/main" id="{5379B37E-34BA-41E6-92C1-8D05BA7F32F8}"/>
              </a:ext>
            </a:extLst>
          </p:cNvPr>
          <p:cNvSpPr/>
          <p:nvPr/>
        </p:nvSpPr>
        <p:spPr>
          <a:xfrm>
            <a:off x="1775334" y="1679840"/>
            <a:ext cx="9179859" cy="925287"/>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20000"/>
              </a:spcBef>
              <a:spcAft>
                <a:spcPct val="0"/>
              </a:spcAft>
              <a:buClrTx/>
              <a:buSzTx/>
              <a:buFontTx/>
              <a:buNone/>
              <a:tabLst/>
              <a:defRPr/>
            </a:pPr>
            <a:r>
              <a:rPr lang="en-GB" sz="3200" b="1" dirty="0">
                <a:solidFill>
                  <a:schemeClr val="tx1"/>
                </a:solidFill>
              </a:rPr>
              <a:t>When might you consider using S136 powers</a:t>
            </a:r>
            <a:r>
              <a:rPr lang="en-GB" sz="2400" b="1" dirty="0">
                <a:solidFill>
                  <a:schemeClr val="tx1"/>
                </a:solidFill>
              </a:rPr>
              <a:t>?</a:t>
            </a:r>
          </a:p>
        </p:txBody>
      </p:sp>
    </p:spTree>
    <p:extLst>
      <p:ext uri="{BB962C8B-B14F-4D97-AF65-F5344CB8AC3E}">
        <p14:creationId xmlns:p14="http://schemas.microsoft.com/office/powerpoint/2010/main" val="183541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graphicEl>
                                              <a:dgm id="{47209743-565B-4655-98F2-0425FD859C10}"/>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graphicEl>
                                              <a:dgm id="{41A46E64-D56C-4458-8758-6BC87BD9C137}"/>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graphicEl>
                                              <a:dgm id="{46F1497C-3B79-4E3B-90F9-A451BF7468EE}"/>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graphicEl>
                                              <a:dgm id="{C19857D1-2A45-432C-B8ED-E40BDBEA3958}"/>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graphicEl>
                                              <a:dgm id="{C59C649A-1D6C-480B-9EE8-1F93E1E11CEA}"/>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graphicEl>
                                              <a:dgm id="{26891365-B5A6-4855-A918-A9E5C031CFB7}"/>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graphicEl>
                                              <a:dgm id="{E73D85AF-FABD-4A7E-A287-3CF211F55D8F}"/>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Sub>
          <a:bldDgm bld="one"/>
        </p:bldSub>
      </p:bldGraphic>
      <p:bldP spid="1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41406" y="316164"/>
            <a:ext cx="1062681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S136 - Place of Safety</a:t>
            </a:r>
          </a:p>
        </p:txBody>
      </p:sp>
      <p:graphicFrame>
        <p:nvGraphicFramePr>
          <p:cNvPr id="2" name="Diagram 1">
            <a:extLst>
              <a:ext uri="{FF2B5EF4-FFF2-40B4-BE49-F238E27FC236}">
                <a16:creationId xmlns:a16="http://schemas.microsoft.com/office/drawing/2014/main" id="{D12AB4C0-E04A-43BD-ACED-93F9A78ABA43}"/>
              </a:ext>
            </a:extLst>
          </p:cNvPr>
          <p:cNvGraphicFramePr/>
          <p:nvPr>
            <p:extLst>
              <p:ext uri="{D42A27DB-BD31-4B8C-83A1-F6EECF244321}">
                <p14:modId xmlns:p14="http://schemas.microsoft.com/office/powerpoint/2010/main" val="4194808262"/>
              </p:ext>
            </p:extLst>
          </p:nvPr>
        </p:nvGraphicFramePr>
        <p:xfrm>
          <a:off x="1213223" y="608551"/>
          <a:ext cx="9765553"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385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63DAFAFF-0D68-4CAF-A53B-823B34674DF6}"/>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6305A34C-8100-4D82-81AE-15C7CFABDCB2}"/>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graphicEl>
                                              <a:dgm id="{D7FB428B-4497-4783-B52A-6F14D27886E3}"/>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graphicEl>
                                              <a:dgm id="{A3004E78-6D38-44F9-9EF7-505FAA8A92F2}"/>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graphicEl>
                                              <a:dgm id="{5ED9BE86-ACAC-4F77-96CC-ABA7FF3EC823}"/>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a:spLocks noChangeArrowheads="1"/>
          </p:cNvSpPr>
          <p:nvPr/>
        </p:nvSpPr>
        <p:spPr bwMode="auto">
          <a:xfrm>
            <a:off x="3042255" y="1198077"/>
            <a:ext cx="5842883"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0" fontAlgn="base" hangingPunct="0">
              <a:spcBef>
                <a:spcPct val="0"/>
              </a:spcBef>
              <a:spcAft>
                <a:spcPct val="0"/>
              </a:spcAft>
              <a:buFontTx/>
              <a:buNone/>
            </a:pPr>
            <a:r>
              <a:rPr lang="en-GB" altLang="en-US" sz="4000" b="1" dirty="0">
                <a:latin typeface="Verdana" panose="020B0604030504040204" pitchFamily="34" charset="0"/>
              </a:rPr>
              <a:t>Under 18 </a:t>
            </a:r>
          </a:p>
          <a:p>
            <a:pPr algn="ctr" eaLnBrk="0" fontAlgn="base" hangingPunct="0">
              <a:spcBef>
                <a:spcPct val="0"/>
              </a:spcBef>
              <a:spcAft>
                <a:spcPct val="0"/>
              </a:spcAft>
              <a:buFontTx/>
              <a:buNone/>
            </a:pPr>
            <a:r>
              <a:rPr lang="en-GB" altLang="en-US" sz="4000" b="1" dirty="0">
                <a:latin typeface="Verdana" panose="020B0604030504040204" pitchFamily="34" charset="0"/>
              </a:rPr>
              <a:t>NEVER TO A POLICE STATION</a:t>
            </a:r>
          </a:p>
        </p:txBody>
      </p:sp>
      <p:pic>
        <p:nvPicPr>
          <p:cNvPr id="4"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912947" y="3434208"/>
            <a:ext cx="4101500" cy="20494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741406" y="316164"/>
            <a:ext cx="1062681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Juveniles Suffering Mental Health</a:t>
            </a:r>
          </a:p>
        </p:txBody>
      </p:sp>
    </p:spTree>
    <p:extLst>
      <p:ext uri="{BB962C8B-B14F-4D97-AF65-F5344CB8AC3E}">
        <p14:creationId xmlns:p14="http://schemas.microsoft.com/office/powerpoint/2010/main" val="1790092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par>
                                <p:cTn id="10" presetID="45"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anim calcmode="lin" valueType="num">
                                      <p:cBhvr>
                                        <p:cTn id="13"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14" dur="2000" fill="hold"/>
                                        <p:tgtEl>
                                          <p:spTgt spid="3">
                                            <p:txEl>
                                              <p:pRg st="1" end="1"/>
                                            </p:txEl>
                                          </p:spTgt>
                                        </p:tgtEl>
                                        <p:attrNameLst>
                                          <p:attrName>ppt_h</p:attrName>
                                        </p:attrNameLst>
                                      </p:cBhvr>
                                      <p:tavLst>
                                        <p:tav tm="0">
                                          <p:val>
                                            <p:strVal val="#ppt_h"/>
                                          </p:val>
                                        </p:tav>
                                        <p:tav tm="100000">
                                          <p:val>
                                            <p:strVal val="#ppt_h"/>
                                          </p:val>
                                        </p:tav>
                                      </p:tavLst>
                                    </p:anim>
                                  </p:childTnLst>
                                </p:cTn>
                              </p:par>
                              <p:par>
                                <p:cTn id="15" presetID="1" presetClass="entr" presetSubtype="0" fill="hold" nodeType="withEffect">
                                  <p:stCondLst>
                                    <p:cond delay="200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790392" y="610078"/>
            <a:ext cx="1062681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Police Station/Custody place of safety</a:t>
            </a:r>
          </a:p>
        </p:txBody>
      </p:sp>
      <p:graphicFrame>
        <p:nvGraphicFramePr>
          <p:cNvPr id="3" name="Diagram 2">
            <a:extLst>
              <a:ext uri="{FF2B5EF4-FFF2-40B4-BE49-F238E27FC236}">
                <a16:creationId xmlns:a16="http://schemas.microsoft.com/office/drawing/2014/main" id="{C9A54020-F0CE-4605-81CB-919BC3B96538}"/>
              </a:ext>
            </a:extLst>
          </p:cNvPr>
          <p:cNvGraphicFramePr/>
          <p:nvPr>
            <p:extLst>
              <p:ext uri="{D42A27DB-BD31-4B8C-83A1-F6EECF244321}">
                <p14:modId xmlns:p14="http://schemas.microsoft.com/office/powerpoint/2010/main" val="1643617176"/>
              </p:ext>
            </p:extLst>
          </p:nvPr>
        </p:nvGraphicFramePr>
        <p:xfrm>
          <a:off x="2591709" y="1383054"/>
          <a:ext cx="7596095" cy="44790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5540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graphicEl>
                                              <a:dgm id="{60CC88B5-4106-4664-AC4F-164BF1C437BD}"/>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graphicEl>
                                              <a:dgm id="{2290E9CE-4DCC-457F-AEA8-F733C3022179}"/>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graphicEl>
                                              <a:dgm id="{10D5FB05-2004-4E4D-954A-6C3C69374C62}"/>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l="29208" t="21484" r="27965" b="26953"/>
          <a:stretch>
            <a:fillRect/>
          </a:stretch>
        </p:blipFill>
        <p:spPr bwMode="auto">
          <a:xfrm>
            <a:off x="1394144" y="2298482"/>
            <a:ext cx="4103687" cy="2779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4" descr="Image result for wales nhs ambulanc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81155" y="2298482"/>
            <a:ext cx="4103687" cy="2779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1943542" y="858670"/>
            <a:ext cx="832845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Transportation</a:t>
            </a:r>
          </a:p>
        </p:txBody>
      </p:sp>
    </p:spTree>
    <p:extLst>
      <p:ext uri="{BB962C8B-B14F-4D97-AF65-F5344CB8AC3E}">
        <p14:creationId xmlns:p14="http://schemas.microsoft.com/office/powerpoint/2010/main" val="1955303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99A015E0-851F-4253-B6D8-43F66942F46A}"/>
              </a:ext>
            </a:extLst>
          </p:cNvPr>
          <p:cNvGraphicFramePr/>
          <p:nvPr>
            <p:extLst>
              <p:ext uri="{D42A27DB-BD31-4B8C-83A1-F6EECF244321}">
                <p14:modId xmlns:p14="http://schemas.microsoft.com/office/powerpoint/2010/main" val="4111233189"/>
              </p:ext>
            </p:extLst>
          </p:nvPr>
        </p:nvGraphicFramePr>
        <p:xfrm>
          <a:off x="2032000" y="468654"/>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09773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878227" y="140213"/>
            <a:ext cx="832845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S136 v Criminal Offence</a:t>
            </a:r>
          </a:p>
        </p:txBody>
      </p:sp>
      <p:sp>
        <p:nvSpPr>
          <p:cNvPr id="7" name="Rectangle 6"/>
          <p:cNvSpPr/>
          <p:nvPr/>
        </p:nvSpPr>
        <p:spPr>
          <a:xfrm>
            <a:off x="2395728" y="1104896"/>
            <a:ext cx="7534656" cy="1335024"/>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363262" y="1244815"/>
            <a:ext cx="5888736" cy="1200329"/>
          </a:xfrm>
          <a:prstGeom prst="rect">
            <a:avLst/>
          </a:prstGeom>
          <a:noFill/>
        </p:spPr>
        <p:txBody>
          <a:bodyPr wrap="square" rtlCol="0">
            <a:spAutoFit/>
          </a:bodyPr>
          <a:lstStyle/>
          <a:p>
            <a:pPr algn="ctr"/>
            <a:r>
              <a:rPr lang="en-GB" sz="3600" b="1" dirty="0"/>
              <a:t>Always deal with the Criminal Offence</a:t>
            </a:r>
          </a:p>
        </p:txBody>
      </p:sp>
      <p:sp>
        <p:nvSpPr>
          <p:cNvPr id="9" name="Rectangle 8"/>
          <p:cNvSpPr/>
          <p:nvPr/>
        </p:nvSpPr>
        <p:spPr>
          <a:xfrm>
            <a:off x="2444290" y="2819828"/>
            <a:ext cx="7534656" cy="1243584"/>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4113070" y="3130532"/>
            <a:ext cx="5138928" cy="646331"/>
          </a:xfrm>
          <a:prstGeom prst="rect">
            <a:avLst/>
          </a:prstGeom>
          <a:noFill/>
        </p:spPr>
        <p:txBody>
          <a:bodyPr wrap="square" rtlCol="0">
            <a:spAutoFit/>
          </a:bodyPr>
          <a:lstStyle/>
          <a:p>
            <a:r>
              <a:rPr lang="en-GB" sz="3600" b="1" dirty="0"/>
              <a:t>Code G Necessity Test </a:t>
            </a:r>
          </a:p>
        </p:txBody>
      </p:sp>
      <p:sp>
        <p:nvSpPr>
          <p:cNvPr id="11" name="Rectangle 10"/>
          <p:cNvSpPr/>
          <p:nvPr/>
        </p:nvSpPr>
        <p:spPr>
          <a:xfrm>
            <a:off x="2395728" y="4374116"/>
            <a:ext cx="7534656" cy="1335024"/>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2972665" y="4494267"/>
            <a:ext cx="6380782" cy="1200329"/>
          </a:xfrm>
          <a:prstGeom prst="rect">
            <a:avLst/>
          </a:prstGeom>
          <a:noFill/>
        </p:spPr>
        <p:txBody>
          <a:bodyPr wrap="square" rtlCol="0">
            <a:spAutoFit/>
          </a:bodyPr>
          <a:lstStyle/>
          <a:p>
            <a:pPr algn="ctr"/>
            <a:r>
              <a:rPr lang="en-GB" sz="3600" b="1" dirty="0"/>
              <a:t>Considerations – Offence is Trivial &amp; Victimless</a:t>
            </a:r>
          </a:p>
        </p:txBody>
      </p:sp>
    </p:spTree>
    <p:extLst>
      <p:ext uri="{BB962C8B-B14F-4D97-AF65-F5344CB8AC3E}">
        <p14:creationId xmlns:p14="http://schemas.microsoft.com/office/powerpoint/2010/main" val="1108793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500"/>
                                        <p:tgtEl>
                                          <p:spTgt spid="10"/>
                                        </p:tgtEl>
                                      </p:cBhvr>
                                    </p:animEffect>
                                  </p:childTnLst>
                                </p:cTn>
                              </p:par>
                              <p:par>
                                <p:cTn id="15" presetID="1"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1" presetClass="entr" presetSubtype="0" fill="hold" grpId="0" nodeType="withEffect">
                                  <p:stCondLst>
                                    <p:cond delay="0"/>
                                  </p:stCondLst>
                                  <p:childTnLst>
                                    <p:set>
                                      <p:cBhvr>
                                        <p:cTn id="23"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p:bldP spid="9" grpId="0" animBg="1"/>
      <p:bldP spid="10" grpId="0"/>
      <p:bldP spid="11" grpId="0" animBg="1"/>
      <p:bldP spid="1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lowchart: Alternate Process 2"/>
          <p:cNvSpPr/>
          <p:nvPr/>
        </p:nvSpPr>
        <p:spPr>
          <a:xfrm>
            <a:off x="3286896" y="2017240"/>
            <a:ext cx="6153665" cy="1952367"/>
          </a:xfrm>
          <a:prstGeom prst="flowChartAlternateProcess">
            <a:avLst/>
          </a:prstGeom>
          <a:solidFill>
            <a:srgbClr val="002060"/>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2" name="Title 1"/>
          <p:cNvSpPr txBox="1">
            <a:spLocks/>
          </p:cNvSpPr>
          <p:nvPr/>
        </p:nvSpPr>
        <p:spPr bwMode="auto">
          <a:xfrm>
            <a:off x="3286896" y="2421923"/>
            <a:ext cx="6153665"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ＭＳ Ｐゴシック" panose="020B0600070205080204" pitchFamily="34" charset="-128"/>
                <a:cs typeface="+mj-cs"/>
              </a:defRPr>
            </a:lvl1pPr>
            <a:lvl2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2pPr>
            <a:lvl3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3pPr>
            <a:lvl4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4pPr>
            <a:lvl5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5pPr>
            <a:lvl6pPr marL="4572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6pPr>
            <a:lvl7pPr marL="9144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7pPr>
            <a:lvl8pPr marL="13716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8pPr>
            <a:lvl9pPr marL="18288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4400" b="1" i="0" u="none" strike="noStrike" kern="1200" cap="none" spc="0" normalizeH="0" baseline="0" noProof="0" dirty="0">
                <a:ln>
                  <a:noFill/>
                </a:ln>
                <a:solidFill>
                  <a:schemeClr val="bg1"/>
                </a:solidFill>
                <a:effectLst/>
                <a:uLnTx/>
                <a:uFillTx/>
                <a:latin typeface="Calibri"/>
                <a:ea typeface="ＭＳ Ｐゴシック" panose="020B0600070205080204" pitchFamily="34" charset="-128"/>
                <a:cs typeface="+mj-cs"/>
              </a:rPr>
              <a:t>So what if the person is in their own home? </a:t>
            </a:r>
          </a:p>
        </p:txBody>
      </p:sp>
    </p:spTree>
    <p:extLst>
      <p:ext uri="{BB962C8B-B14F-4D97-AF65-F5344CB8AC3E}">
        <p14:creationId xmlns:p14="http://schemas.microsoft.com/office/powerpoint/2010/main" val="36852764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927654" y="1870159"/>
            <a:ext cx="8328454" cy="156966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800" b="1" dirty="0">
                <a:solidFill>
                  <a:schemeClr val="bg1"/>
                </a:solidFill>
              </a:rPr>
              <a:t>S135 The Mental Health Act 1983</a:t>
            </a:r>
          </a:p>
        </p:txBody>
      </p:sp>
    </p:spTree>
    <p:extLst>
      <p:ext uri="{BB962C8B-B14F-4D97-AF65-F5344CB8AC3E}">
        <p14:creationId xmlns:p14="http://schemas.microsoft.com/office/powerpoint/2010/main" val="10606045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p:cNvSpPr/>
          <p:nvPr/>
        </p:nvSpPr>
        <p:spPr>
          <a:xfrm>
            <a:off x="5090683" y="1183348"/>
            <a:ext cx="2232025" cy="865188"/>
          </a:xfrm>
          <a:prstGeom prst="ellipse">
            <a:avLst/>
          </a:prstGeom>
          <a:solidFill>
            <a:schemeClr val="accent2">
              <a:lumMod val="60000"/>
              <a:lumOff val="40000"/>
            </a:schemeClr>
          </a:solidFill>
          <a:ln w="25400" cap="flat" cmpd="sng" algn="ctr">
            <a:solidFill>
              <a:srgbClr val="5B9BD5">
                <a:shade val="50000"/>
              </a:srgbClr>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Applied for AMHP </a:t>
            </a:r>
          </a:p>
        </p:txBody>
      </p:sp>
      <p:sp>
        <p:nvSpPr>
          <p:cNvPr id="4" name="Oval 3"/>
          <p:cNvSpPr/>
          <p:nvPr/>
        </p:nvSpPr>
        <p:spPr>
          <a:xfrm>
            <a:off x="3794488" y="2506164"/>
            <a:ext cx="4824413" cy="1493837"/>
          </a:xfrm>
          <a:prstGeom prst="ellipse">
            <a:avLst/>
          </a:prstGeom>
          <a:solidFill>
            <a:schemeClr val="accent2">
              <a:lumMod val="60000"/>
              <a:lumOff val="40000"/>
            </a:schemeClr>
          </a:solidFill>
          <a:ln w="25400" cap="flat" cmpd="sng" algn="ctr">
            <a:solidFill>
              <a:srgbClr val="5B9BD5">
                <a:shade val="50000"/>
              </a:srgbClr>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Executed by Police Officer accompanied by</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 AMHP &amp; RMP</a:t>
            </a:r>
          </a:p>
        </p:txBody>
      </p:sp>
      <p:sp>
        <p:nvSpPr>
          <p:cNvPr id="6" name="Oval 5"/>
          <p:cNvSpPr/>
          <p:nvPr/>
        </p:nvSpPr>
        <p:spPr>
          <a:xfrm>
            <a:off x="8067033" y="3961419"/>
            <a:ext cx="3474178" cy="1620838"/>
          </a:xfrm>
          <a:prstGeom prst="ellipse">
            <a:avLst/>
          </a:prstGeom>
          <a:solidFill>
            <a:srgbClr val="ED7D31"/>
          </a:solidFill>
          <a:ln w="38100" cap="flat" cmpd="sng" algn="ctr">
            <a:solidFill>
              <a:sysClr val="window" lastClr="FFFFFF"/>
            </a:solidFill>
            <a:prstDash val="solid"/>
          </a:ln>
          <a:effectLst>
            <a:outerShdw blurRad="40000" dist="20000" dir="5400000" rotWithShape="0">
              <a:srgbClr val="000000">
                <a:alpha val="38000"/>
              </a:srgbClr>
            </a:outerShdw>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Neglected not kept under proper control</a:t>
            </a:r>
          </a:p>
        </p:txBody>
      </p:sp>
      <p:sp>
        <p:nvSpPr>
          <p:cNvPr id="8" name="TextBox 7"/>
          <p:cNvSpPr txBox="1"/>
          <p:nvPr/>
        </p:nvSpPr>
        <p:spPr>
          <a:xfrm>
            <a:off x="1878227" y="140213"/>
            <a:ext cx="832845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Section 135 (1) Warrant</a:t>
            </a:r>
          </a:p>
        </p:txBody>
      </p:sp>
      <p:sp>
        <p:nvSpPr>
          <p:cNvPr id="9" name="Oval 8"/>
          <p:cNvSpPr/>
          <p:nvPr/>
        </p:nvSpPr>
        <p:spPr>
          <a:xfrm>
            <a:off x="4469605" y="4412992"/>
            <a:ext cx="3474178" cy="1620838"/>
          </a:xfrm>
          <a:prstGeom prst="ellipse">
            <a:avLst/>
          </a:prstGeom>
          <a:solidFill>
            <a:srgbClr val="ED7D31"/>
          </a:solidFill>
          <a:ln w="38100" cap="flat" cmpd="sng" algn="ctr">
            <a:solidFill>
              <a:sysClr val="window" lastClr="FFFFFF"/>
            </a:solidFill>
            <a:prstDash val="solid"/>
          </a:ln>
          <a:effectLst>
            <a:outerShdw blurRad="40000" dist="20000" dir="5400000" rotWithShape="0">
              <a:srgbClr val="000000">
                <a:alpha val="38000"/>
              </a:srgbClr>
            </a:outerShdw>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Alone &amp; unable to care for themselves</a:t>
            </a:r>
          </a:p>
        </p:txBody>
      </p:sp>
      <p:sp>
        <p:nvSpPr>
          <p:cNvPr id="10" name="Oval 9"/>
          <p:cNvSpPr/>
          <p:nvPr/>
        </p:nvSpPr>
        <p:spPr>
          <a:xfrm>
            <a:off x="872177" y="3980710"/>
            <a:ext cx="3474178" cy="1620838"/>
          </a:xfrm>
          <a:prstGeom prst="ellipse">
            <a:avLst/>
          </a:prstGeom>
          <a:solidFill>
            <a:srgbClr val="ED7D31"/>
          </a:solidFill>
          <a:ln w="38100" cap="flat" cmpd="sng" algn="ctr">
            <a:solidFill>
              <a:sysClr val="window" lastClr="FFFFFF"/>
            </a:solidFill>
            <a:prstDash val="solid"/>
          </a:ln>
          <a:effectLst>
            <a:outerShdw blurRad="40000" dist="20000" dir="5400000" rotWithShape="0">
              <a:srgbClr val="000000">
                <a:alpha val="38000"/>
              </a:srgbClr>
            </a:outerShdw>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Has/is ill-treated</a:t>
            </a:r>
          </a:p>
        </p:txBody>
      </p:sp>
    </p:spTree>
    <p:extLst>
      <p:ext uri="{BB962C8B-B14F-4D97-AF65-F5344CB8AC3E}">
        <p14:creationId xmlns:p14="http://schemas.microsoft.com/office/powerpoint/2010/main" val="3434427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animBg="1"/>
      <p:bldP spid="9" grpId="0" animBg="1"/>
      <p:bldP spid="10"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p:cNvSpPr/>
          <p:nvPr/>
        </p:nvSpPr>
        <p:spPr>
          <a:xfrm>
            <a:off x="2603500" y="1044290"/>
            <a:ext cx="6985000" cy="942422"/>
          </a:xfrm>
          <a:prstGeom prst="ellipse">
            <a:avLst/>
          </a:prstGeom>
          <a:solidFill>
            <a:schemeClr val="accent2">
              <a:lumMod val="60000"/>
              <a:lumOff val="40000"/>
            </a:schemeClr>
          </a:solidFill>
          <a:ln w="25400" cap="flat" cmpd="sng" algn="ctr">
            <a:solidFill>
              <a:srgbClr val="5B9BD5">
                <a:shade val="50000"/>
              </a:srgbClr>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Remove or Recover Patient into Care</a:t>
            </a:r>
          </a:p>
        </p:txBody>
      </p:sp>
      <p:sp>
        <p:nvSpPr>
          <p:cNvPr id="4" name="Oval 3"/>
          <p:cNvSpPr/>
          <p:nvPr/>
        </p:nvSpPr>
        <p:spPr>
          <a:xfrm>
            <a:off x="4331493" y="2244458"/>
            <a:ext cx="3529013" cy="1091575"/>
          </a:xfrm>
          <a:prstGeom prst="ellipse">
            <a:avLst/>
          </a:prstGeom>
          <a:solidFill>
            <a:schemeClr val="accent2">
              <a:lumMod val="60000"/>
              <a:lumOff val="40000"/>
            </a:schemeClr>
          </a:solidFill>
          <a:ln w="25400" cap="flat" cmpd="sng" algn="ctr">
            <a:solidFill>
              <a:srgbClr val="5B9BD5">
                <a:shade val="50000"/>
              </a:srgbClr>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Police or authorised Person</a:t>
            </a:r>
          </a:p>
        </p:txBody>
      </p:sp>
      <p:sp>
        <p:nvSpPr>
          <p:cNvPr id="5" name="Oval 4"/>
          <p:cNvSpPr/>
          <p:nvPr/>
        </p:nvSpPr>
        <p:spPr>
          <a:xfrm>
            <a:off x="3071811" y="3593779"/>
            <a:ext cx="6048375" cy="1531938"/>
          </a:xfrm>
          <a:prstGeom prst="ellipse">
            <a:avLst/>
          </a:prstGeom>
          <a:solidFill>
            <a:schemeClr val="accent2">
              <a:lumMod val="60000"/>
              <a:lumOff val="40000"/>
            </a:schemeClr>
          </a:solidFill>
          <a:ln w="25400" cap="flat" cmpd="sng" algn="ctr">
            <a:solidFill>
              <a:srgbClr val="5B9BD5">
                <a:shade val="50000"/>
              </a:srgbClr>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Executed by Police</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BEST PRACTICE </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 accompanied by Medical Professionals</a:t>
            </a:r>
          </a:p>
        </p:txBody>
      </p:sp>
      <p:sp>
        <p:nvSpPr>
          <p:cNvPr id="6" name="Oval 5"/>
          <p:cNvSpPr/>
          <p:nvPr/>
        </p:nvSpPr>
        <p:spPr>
          <a:xfrm>
            <a:off x="418740" y="3593779"/>
            <a:ext cx="2484438" cy="1899444"/>
          </a:xfrm>
          <a:prstGeom prst="ellipse">
            <a:avLst/>
          </a:prstGeom>
          <a:solidFill>
            <a:schemeClr val="accent2"/>
          </a:solidFill>
          <a:ln w="9525" cap="flat" cmpd="sng" algn="ctr">
            <a:solidFill>
              <a:srgbClr val="70AD47">
                <a:shade val="95000"/>
                <a:satMod val="105000"/>
              </a:srgbClr>
            </a:solidFill>
            <a:prstDash val="solid"/>
          </a:ln>
          <a:effectLst>
            <a:outerShdw blurRad="40000" dist="20000" dir="5400000" rotWithShape="0">
              <a:srgbClr val="000000">
                <a:alpha val="38000"/>
              </a:srgbClr>
            </a:outerShdw>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solidFill>
                  <a:prstClr val="black"/>
                </a:solidFill>
                <a:effectLst/>
                <a:uLnTx/>
                <a:uFillTx/>
                <a:latin typeface="Calibri"/>
                <a:ea typeface="+mn-ea"/>
                <a:cs typeface="+mn-cs"/>
              </a:rPr>
              <a:t>AWOL </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solidFill>
                  <a:prstClr val="black"/>
                </a:solidFill>
                <a:effectLst/>
                <a:uLnTx/>
                <a:uFillTx/>
                <a:latin typeface="Calibri"/>
                <a:ea typeface="+mn-ea"/>
                <a:cs typeface="+mn-cs"/>
              </a:rPr>
              <a:t>Leave or Fail to Return</a:t>
            </a:r>
          </a:p>
        </p:txBody>
      </p:sp>
      <p:sp>
        <p:nvSpPr>
          <p:cNvPr id="8" name="TextBox 7"/>
          <p:cNvSpPr txBox="1"/>
          <p:nvPr/>
        </p:nvSpPr>
        <p:spPr>
          <a:xfrm>
            <a:off x="1878227" y="140213"/>
            <a:ext cx="832845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Section 135 (2) Warrant</a:t>
            </a:r>
          </a:p>
        </p:txBody>
      </p:sp>
      <p:sp>
        <p:nvSpPr>
          <p:cNvPr id="9" name="Oval 8"/>
          <p:cNvSpPr/>
          <p:nvPr/>
        </p:nvSpPr>
        <p:spPr>
          <a:xfrm>
            <a:off x="9288819" y="3593779"/>
            <a:ext cx="2484438" cy="1899444"/>
          </a:xfrm>
          <a:prstGeom prst="ellipse">
            <a:avLst/>
          </a:prstGeom>
          <a:solidFill>
            <a:schemeClr val="accent2"/>
          </a:solidFill>
          <a:ln w="9525" cap="flat" cmpd="sng" algn="ctr">
            <a:solidFill>
              <a:srgbClr val="70AD47">
                <a:shade val="95000"/>
                <a:satMod val="105000"/>
              </a:srgbClr>
            </a:solidFill>
            <a:prstDash val="solid"/>
          </a:ln>
          <a:effectLst>
            <a:outerShdw blurRad="40000" dist="20000" dir="5400000" rotWithShape="0">
              <a:srgbClr val="000000">
                <a:alpha val="38000"/>
              </a:srgbClr>
            </a:outerShdw>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solidFill>
                  <a:prstClr val="black"/>
                </a:solidFill>
                <a:effectLst/>
                <a:uLnTx/>
                <a:uFillTx/>
                <a:latin typeface="Calibri"/>
                <a:ea typeface="+mn-ea"/>
                <a:cs typeface="+mn-cs"/>
              </a:rPr>
              <a:t>Recall CTO</a:t>
            </a:r>
          </a:p>
        </p:txBody>
      </p:sp>
    </p:spTree>
    <p:extLst>
      <p:ext uri="{BB962C8B-B14F-4D97-AF65-F5344CB8AC3E}">
        <p14:creationId xmlns:p14="http://schemas.microsoft.com/office/powerpoint/2010/main" val="162514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9"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016500" y="994721"/>
            <a:ext cx="2159000" cy="215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Oval 5"/>
          <p:cNvSpPr/>
          <p:nvPr/>
        </p:nvSpPr>
        <p:spPr>
          <a:xfrm>
            <a:off x="1186249" y="2224216"/>
            <a:ext cx="3541505" cy="2171625"/>
          </a:xfrm>
          <a:prstGeom prst="ellipse">
            <a:avLst/>
          </a:prstGeom>
          <a:solidFill>
            <a:schemeClr val="accent2">
              <a:lumMod val="40000"/>
              <a:lumOff val="60000"/>
            </a:schemeClr>
          </a:solidFill>
          <a:ln w="25400" cap="flat" cmpd="sng" algn="ctr">
            <a:solidFill>
              <a:srgbClr val="5B9BD5">
                <a:shade val="50000"/>
              </a:srgbClr>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solidFill>
                  <a:prstClr val="white"/>
                </a:solidFill>
                <a:effectLst/>
                <a:uLnTx/>
                <a:uFillTx/>
                <a:latin typeface="Calibri"/>
                <a:ea typeface="+mn-ea"/>
                <a:cs typeface="+mn-cs"/>
              </a:rPr>
              <a:t> </a:t>
            </a:r>
            <a:r>
              <a:rPr kumimoji="0" lang="en-GB" sz="2400" b="1" i="0" u="none" strike="noStrike" kern="0" cap="none" spc="0" normalizeH="0" baseline="0" noProof="0" dirty="0">
                <a:ln>
                  <a:noFill/>
                </a:ln>
                <a:effectLst/>
                <a:uLnTx/>
                <a:uFillTx/>
                <a:latin typeface="Calibri"/>
                <a:ea typeface="+mn-ea"/>
                <a:cs typeface="+mn-cs"/>
              </a:rPr>
              <a:t>Entry Refused or likely to be Refused </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Cause </a:t>
            </a:r>
          </a:p>
        </p:txBody>
      </p:sp>
      <p:sp>
        <p:nvSpPr>
          <p:cNvPr id="7" name="Oval 6"/>
          <p:cNvSpPr/>
          <p:nvPr/>
        </p:nvSpPr>
        <p:spPr>
          <a:xfrm>
            <a:off x="4872127" y="3569646"/>
            <a:ext cx="2447746" cy="914400"/>
          </a:xfrm>
          <a:prstGeom prst="ellipse">
            <a:avLst/>
          </a:prstGeom>
          <a:solidFill>
            <a:schemeClr val="accent2">
              <a:lumMod val="40000"/>
              <a:lumOff val="60000"/>
            </a:schemeClr>
          </a:solidFill>
          <a:ln w="25400" cap="flat" cmpd="sng" algn="ctr">
            <a:solidFill>
              <a:srgbClr val="5B9BD5">
                <a:shade val="50000"/>
              </a:srgbClr>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Reasonable </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Cause </a:t>
            </a:r>
          </a:p>
        </p:txBody>
      </p:sp>
      <p:sp>
        <p:nvSpPr>
          <p:cNvPr id="9" name="Wave 8"/>
          <p:cNvSpPr/>
          <p:nvPr/>
        </p:nvSpPr>
        <p:spPr>
          <a:xfrm>
            <a:off x="1878227" y="4811766"/>
            <a:ext cx="8542337" cy="1242120"/>
          </a:xfrm>
          <a:prstGeom prst="wave">
            <a:avLst/>
          </a:prstGeom>
          <a:solidFill>
            <a:schemeClr val="accent2">
              <a:lumMod val="60000"/>
              <a:lumOff val="40000"/>
            </a:schemeClr>
          </a:solidFill>
          <a:ln w="25400" cap="flat" cmpd="sng" algn="ctr">
            <a:solidFill>
              <a:srgbClr val="5B9BD5">
                <a:shade val="50000"/>
              </a:srgbClr>
            </a:solidFill>
            <a:prstDash val="solid"/>
          </a:ln>
          <a:effectLst/>
        </p:spPr>
        <p:txBody>
          <a:bodyPr anchor="ctr"/>
          <a:lstStyle/>
          <a:p>
            <a:pPr marL="0" marR="0" lvl="0" indent="0" algn="ctr" defTabSz="914400" eaLnBrk="0" fontAlgn="base" latinLnBrk="0" hangingPunct="0">
              <a:lnSpc>
                <a:spcPct val="100000"/>
              </a:lnSpc>
              <a:spcBef>
                <a:spcPts val="0"/>
              </a:spcBef>
              <a:spcAft>
                <a:spcPct val="0"/>
              </a:spcAft>
              <a:buClrTx/>
              <a:buSzTx/>
              <a:buFont typeface="Arial" panose="020B0604020202020204" pitchFamily="34" charset="0"/>
              <a:buNone/>
              <a:tabLst/>
              <a:defRPr/>
            </a:pPr>
            <a:r>
              <a:rPr kumimoji="0" lang="en-GB" sz="2400" b="1" i="0" u="none" strike="noStrike" kern="0" cap="none" spc="0" normalizeH="0" baseline="0" noProof="0" dirty="0">
                <a:ln>
                  <a:noFill/>
                </a:ln>
                <a:effectLst/>
                <a:uLnTx/>
                <a:uFillTx/>
                <a:latin typeface="Arial" panose="020B0604020202020204" pitchFamily="34" charset="0"/>
                <a:ea typeface="+mn-ea"/>
                <a:cs typeface="Arial" panose="020B0604020202020204" pitchFamily="34" charset="0"/>
              </a:rPr>
              <a:t>An officer can enter premises by force without consent</a:t>
            </a:r>
          </a:p>
        </p:txBody>
      </p:sp>
      <p:sp>
        <p:nvSpPr>
          <p:cNvPr id="10" name="TextBox 9"/>
          <p:cNvSpPr txBox="1"/>
          <p:nvPr/>
        </p:nvSpPr>
        <p:spPr>
          <a:xfrm>
            <a:off x="1878227" y="140213"/>
            <a:ext cx="832845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Section 135 (2) Warrant … continued</a:t>
            </a:r>
          </a:p>
        </p:txBody>
      </p:sp>
      <p:sp>
        <p:nvSpPr>
          <p:cNvPr id="11" name="Oval 10"/>
          <p:cNvSpPr/>
          <p:nvPr/>
        </p:nvSpPr>
        <p:spPr>
          <a:xfrm>
            <a:off x="7535684" y="2224216"/>
            <a:ext cx="3541505" cy="2171625"/>
          </a:xfrm>
          <a:prstGeom prst="ellipse">
            <a:avLst/>
          </a:prstGeom>
          <a:solidFill>
            <a:schemeClr val="accent2">
              <a:lumMod val="40000"/>
              <a:lumOff val="60000"/>
            </a:schemeClr>
          </a:solidFill>
          <a:ln w="25400" cap="flat" cmpd="sng" algn="ctr">
            <a:solidFill>
              <a:srgbClr val="5B9BD5">
                <a:shade val="50000"/>
              </a:srgbClr>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Refusal Expected</a:t>
            </a:r>
          </a:p>
        </p:txBody>
      </p:sp>
    </p:spTree>
    <p:extLst>
      <p:ext uri="{BB962C8B-B14F-4D97-AF65-F5344CB8AC3E}">
        <p14:creationId xmlns:p14="http://schemas.microsoft.com/office/powerpoint/2010/main" val="792434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5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5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9" grpId="0" animBg="1"/>
      <p:bldP spid="11"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41157" y="494156"/>
            <a:ext cx="8328454" cy="707886"/>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000" b="1" dirty="0">
                <a:solidFill>
                  <a:schemeClr val="bg1"/>
                </a:solidFill>
              </a:rPr>
              <a:t>Mental Capacity Act 2005</a:t>
            </a:r>
          </a:p>
        </p:txBody>
      </p:sp>
      <p:sp>
        <p:nvSpPr>
          <p:cNvPr id="2" name="Rectangle: Rounded Corners 1">
            <a:extLst>
              <a:ext uri="{FF2B5EF4-FFF2-40B4-BE49-F238E27FC236}">
                <a16:creationId xmlns:a16="http://schemas.microsoft.com/office/drawing/2014/main" id="{5BB19CA2-E8F2-4EBE-AB98-35BFD12C7679}"/>
              </a:ext>
            </a:extLst>
          </p:cNvPr>
          <p:cNvSpPr/>
          <p:nvPr/>
        </p:nvSpPr>
        <p:spPr>
          <a:xfrm>
            <a:off x="2008094" y="1613647"/>
            <a:ext cx="8161517" cy="3783106"/>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ctr">
              <a:buFontTx/>
              <a:buNone/>
              <a:defRPr/>
            </a:pPr>
            <a:r>
              <a:rPr lang="en-GB" altLang="en-US" sz="3200" b="1" dirty="0">
                <a:solidFill>
                  <a:schemeClr val="tx1"/>
                </a:solidFill>
                <a:cs typeface="Arial" pitchFamily="34" charset="0"/>
              </a:rPr>
              <a:t>The MCA is a  broad legal framework which allows us to help protect vulnerable people aged 16 or over who lack the mental capacity to make decisions or adequately protect themselves.</a:t>
            </a:r>
          </a:p>
          <a:p>
            <a:pPr marL="0" indent="0" algn="ctr">
              <a:buFontTx/>
              <a:buNone/>
              <a:defRPr/>
            </a:pPr>
            <a:r>
              <a:rPr lang="en-GB" altLang="en-US" sz="3200" b="1" dirty="0">
                <a:solidFill>
                  <a:schemeClr val="tx1"/>
                </a:solidFill>
                <a:cs typeface="Arial" pitchFamily="34" charset="0"/>
              </a:rPr>
              <a:t>[Mental health, drink, drugs, age, unconsciousness etc.]</a:t>
            </a:r>
          </a:p>
          <a:p>
            <a:pPr algn="ctr"/>
            <a:endParaRPr lang="en-GB" dirty="0"/>
          </a:p>
        </p:txBody>
      </p:sp>
    </p:spTree>
    <p:extLst>
      <p:ext uri="{BB962C8B-B14F-4D97-AF65-F5344CB8AC3E}">
        <p14:creationId xmlns:p14="http://schemas.microsoft.com/office/powerpoint/2010/main" val="7574265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1"/>
          <p:cNvGraphicFramePr>
            <a:graphicFrameLocks/>
          </p:cNvGraphicFramePr>
          <p:nvPr>
            <p:extLst>
              <p:ext uri="{D42A27DB-BD31-4B8C-83A1-F6EECF244321}">
                <p14:modId xmlns:p14="http://schemas.microsoft.com/office/powerpoint/2010/main" val="1417394044"/>
              </p:ext>
            </p:extLst>
          </p:nvPr>
        </p:nvGraphicFramePr>
        <p:xfrm>
          <a:off x="2157786" y="1053269"/>
          <a:ext cx="7931224" cy="51125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1878227" y="140213"/>
            <a:ext cx="832845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5 Principles of the MCA 2005 Sec </a:t>
            </a:r>
            <a:r>
              <a:rPr lang="en-GB" sz="3600" b="1" dirty="0">
                <a:solidFill>
                  <a:schemeClr val="bg1"/>
                </a:solidFill>
              </a:rPr>
              <a:t>1</a:t>
            </a:r>
          </a:p>
        </p:txBody>
      </p:sp>
    </p:spTree>
    <p:extLst>
      <p:ext uri="{BB962C8B-B14F-4D97-AF65-F5344CB8AC3E}">
        <p14:creationId xmlns:p14="http://schemas.microsoft.com/office/powerpoint/2010/main" val="2822085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graphicEl>
                                              <a:dgm id="{7A30F136-F505-4B93-B39F-6215D7C78C12}"/>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graphicEl>
                                              <a:dgm id="{F1BAEC29-4146-472B-B4C2-2E965FD570FB}"/>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graphicEl>
                                              <a:dgm id="{806FDC63-BEDC-46A1-9843-26FA042C39D9}"/>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graphicEl>
                                              <a:dgm id="{CD679A57-9048-42F4-B93C-CE683665CAA5}"/>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graphicEl>
                                              <a:dgm id="{F1D6713E-38AC-43B1-A3EF-6BAE43759B28}"/>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graphicEl>
                                              <a:dgm id="{13C4D046-085D-4AEA-8BC8-50C26E0ED282}"/>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graphicEl>
                                              <a:dgm id="{D18B7CD5-34CF-4B44-8352-355873689A72}"/>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graphicEl>
                                              <a:dgm id="{6585C1CF-DE83-4811-A52B-680F8235DF2C}"/>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graphicEl>
                                              <a:dgm id="{0A78B849-8C5A-498D-823E-678539275C79}"/>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graphicEl>
                                              <a:dgm id="{9E4A5A5A-E0EF-4D30-89BE-B7EFDB40F8DA}"/>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p:cNvSpPr/>
          <p:nvPr/>
        </p:nvSpPr>
        <p:spPr>
          <a:xfrm>
            <a:off x="4081981" y="3229224"/>
            <a:ext cx="4020151" cy="1638146"/>
          </a:xfrm>
          <a:prstGeom prst="ellipse">
            <a:avLst/>
          </a:prstGeom>
          <a:solidFill>
            <a:schemeClr val="accent2">
              <a:lumMod val="40000"/>
              <a:lumOff val="60000"/>
            </a:schemeClr>
          </a:solidFill>
          <a:ln w="25400" cap="flat" cmpd="sng" algn="ctr">
            <a:solidFill>
              <a:srgbClr val="4F81BD">
                <a:shade val="50000"/>
              </a:srgbClr>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Capacity cannot be established by merely reference to:  </a:t>
            </a:r>
          </a:p>
          <a:p>
            <a:pPr marL="0" marR="0" lvl="0" indent="0" algn="ctr" defTabSz="914400" eaLnBrk="0" fontAlgn="base" latinLnBrk="0" hangingPunct="0">
              <a:lnSpc>
                <a:spcPct val="100000"/>
              </a:lnSpc>
              <a:spcBef>
                <a:spcPct val="0"/>
              </a:spcBef>
              <a:spcAft>
                <a:spcPct val="0"/>
              </a:spcAft>
              <a:buClrTx/>
              <a:buSzTx/>
              <a:buFontTx/>
              <a:buNone/>
              <a:tabLst/>
              <a:defRPr/>
            </a:pPr>
            <a:endParaRPr kumimoji="0" lang="en-GB" sz="1800" b="1" i="0" u="none" strike="noStrike" kern="0" cap="none" spc="0" normalizeH="0" baseline="0" noProof="0" dirty="0">
              <a:ln>
                <a:noFill/>
              </a:ln>
              <a:solidFill>
                <a:prstClr val="white"/>
              </a:solidFill>
              <a:effectLst/>
              <a:uLnTx/>
              <a:uFillTx/>
              <a:latin typeface="Calibri"/>
              <a:ea typeface="+mn-ea"/>
              <a:cs typeface="+mn-cs"/>
            </a:endParaRPr>
          </a:p>
        </p:txBody>
      </p:sp>
      <p:sp>
        <p:nvSpPr>
          <p:cNvPr id="7" name="Oval 6"/>
          <p:cNvSpPr/>
          <p:nvPr/>
        </p:nvSpPr>
        <p:spPr>
          <a:xfrm>
            <a:off x="8523163" y="2471351"/>
            <a:ext cx="3296899" cy="2560900"/>
          </a:xfrm>
          <a:prstGeom prst="ellipse">
            <a:avLst/>
          </a:prstGeom>
          <a:solidFill>
            <a:schemeClr val="accent2">
              <a:lumMod val="60000"/>
              <a:lumOff val="40000"/>
            </a:schemeClr>
          </a:solidFill>
          <a:ln w="25400" cap="flat" cmpd="sng" algn="ctr">
            <a:solidFill>
              <a:srgbClr val="4F81BD">
                <a:shade val="50000"/>
              </a:srgbClr>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Condition or appearance   MAY lead to unjustified Assumptions</a:t>
            </a:r>
          </a:p>
        </p:txBody>
      </p:sp>
      <p:sp>
        <p:nvSpPr>
          <p:cNvPr id="8" name="Oval 7"/>
          <p:cNvSpPr/>
          <p:nvPr/>
        </p:nvSpPr>
        <p:spPr>
          <a:xfrm>
            <a:off x="3896268" y="5032251"/>
            <a:ext cx="4392612" cy="914400"/>
          </a:xfrm>
          <a:prstGeom prst="ellipse">
            <a:avLst/>
          </a:prstGeom>
          <a:solidFill>
            <a:schemeClr val="accent2">
              <a:lumMod val="60000"/>
              <a:lumOff val="40000"/>
            </a:schemeClr>
          </a:solidFill>
          <a:ln w="9525" cap="flat" cmpd="sng" algn="ctr">
            <a:solidFill>
              <a:srgbClr val="F79646">
                <a:shade val="95000"/>
                <a:satMod val="105000"/>
              </a:srgbClr>
            </a:solidFill>
            <a:prstDash val="solid"/>
          </a:ln>
          <a:effectLst>
            <a:outerShdw blurRad="40000" dist="20000" dir="5400000" rotWithShape="0">
              <a:srgbClr val="000000">
                <a:alpha val="38000"/>
              </a:srgbClr>
            </a:outerShdw>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Balance of Probabilities</a:t>
            </a:r>
          </a:p>
        </p:txBody>
      </p:sp>
      <p:sp>
        <p:nvSpPr>
          <p:cNvPr id="9" name="TextBox 8"/>
          <p:cNvSpPr txBox="1"/>
          <p:nvPr/>
        </p:nvSpPr>
        <p:spPr>
          <a:xfrm>
            <a:off x="1878227" y="140213"/>
            <a:ext cx="832845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Section 2 Mental Capacity Act 2005</a:t>
            </a:r>
          </a:p>
        </p:txBody>
      </p:sp>
      <p:sp>
        <p:nvSpPr>
          <p:cNvPr id="11" name="Oval 10"/>
          <p:cNvSpPr/>
          <p:nvPr/>
        </p:nvSpPr>
        <p:spPr>
          <a:xfrm>
            <a:off x="364052" y="2471351"/>
            <a:ext cx="3296899" cy="2560900"/>
          </a:xfrm>
          <a:prstGeom prst="ellipse">
            <a:avLst/>
          </a:prstGeom>
          <a:solidFill>
            <a:schemeClr val="accent2">
              <a:lumMod val="60000"/>
              <a:lumOff val="40000"/>
            </a:schemeClr>
          </a:solidFill>
          <a:ln w="25400" cap="flat" cmpd="sng" algn="ctr">
            <a:solidFill>
              <a:srgbClr val="4F81BD">
                <a:shade val="50000"/>
              </a:srgbClr>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A person’s age or appearance</a:t>
            </a:r>
          </a:p>
        </p:txBody>
      </p:sp>
      <p:sp>
        <p:nvSpPr>
          <p:cNvPr id="12" name="Oval 11"/>
          <p:cNvSpPr/>
          <p:nvPr/>
        </p:nvSpPr>
        <p:spPr>
          <a:xfrm>
            <a:off x="3895234" y="2204902"/>
            <a:ext cx="4392612" cy="914400"/>
          </a:xfrm>
          <a:prstGeom prst="ellipse">
            <a:avLst/>
          </a:prstGeom>
          <a:gradFill rotWithShape="1">
            <a:gsLst>
              <a:gs pos="0">
                <a:srgbClr val="F79646">
                  <a:tint val="50000"/>
                  <a:satMod val="300000"/>
                </a:srgbClr>
              </a:gs>
              <a:gs pos="35000">
                <a:srgbClr val="F79646">
                  <a:tint val="37000"/>
                  <a:satMod val="300000"/>
                </a:srgbClr>
              </a:gs>
              <a:gs pos="100000">
                <a:srgbClr val="F79646">
                  <a:tint val="15000"/>
                  <a:satMod val="350000"/>
                </a:srgbClr>
              </a:gs>
            </a:gsLst>
            <a:lin ang="16200000" scaled="1"/>
          </a:gradFill>
          <a:ln w="9525" cap="flat" cmpd="sng" algn="ctr">
            <a:solidFill>
              <a:srgbClr val="F79646">
                <a:shade val="95000"/>
                <a:satMod val="105000"/>
              </a:srgbClr>
            </a:solidFill>
            <a:prstDash val="solid"/>
          </a:ln>
          <a:effectLst>
            <a:outerShdw blurRad="40000" dist="20000" dir="5400000" rotWithShape="0">
              <a:srgbClr val="000000">
                <a:alpha val="38000"/>
              </a:srgbClr>
            </a:outerShdw>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Permanent or temporary</a:t>
            </a:r>
          </a:p>
        </p:txBody>
      </p:sp>
      <p:sp>
        <p:nvSpPr>
          <p:cNvPr id="13" name="Oval 12"/>
          <p:cNvSpPr/>
          <p:nvPr/>
        </p:nvSpPr>
        <p:spPr>
          <a:xfrm>
            <a:off x="1878227" y="883579"/>
            <a:ext cx="8328453" cy="1211402"/>
          </a:xfrm>
          <a:prstGeom prst="ellipse">
            <a:avLst/>
          </a:prstGeom>
          <a:solidFill>
            <a:schemeClr val="accent2">
              <a:lumMod val="60000"/>
              <a:lumOff val="40000"/>
            </a:schemeClr>
          </a:solidFill>
          <a:ln w="9525" cap="flat" cmpd="sng" algn="ctr">
            <a:solidFill>
              <a:srgbClr val="F79646">
                <a:shade val="95000"/>
                <a:satMod val="105000"/>
              </a:srgbClr>
            </a:solidFill>
            <a:prstDash val="solid"/>
          </a:ln>
          <a:effectLst>
            <a:outerShdw blurRad="40000" dist="20000" dir="5400000" rotWithShape="0">
              <a:srgbClr val="000000">
                <a:alpha val="38000"/>
              </a:srgbClr>
            </a:outerShdw>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Lacks capacity, unable to make decisions because of impaired or disturbance of mind or brain</a:t>
            </a:r>
          </a:p>
        </p:txBody>
      </p:sp>
    </p:spTree>
    <p:extLst>
      <p:ext uri="{BB962C8B-B14F-4D97-AF65-F5344CB8AC3E}">
        <p14:creationId xmlns:p14="http://schemas.microsoft.com/office/powerpoint/2010/main" val="1245544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P spid="11" grpId="0" animBg="1"/>
      <p:bldP spid="12" grpId="0" animBg="1"/>
      <p:bldP spid="13"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78227" y="140213"/>
            <a:ext cx="832845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Determining Mental Capacity [Sec 3]</a:t>
            </a:r>
          </a:p>
        </p:txBody>
      </p:sp>
      <p:sp>
        <p:nvSpPr>
          <p:cNvPr id="2" name="Rectangle: Rounded Corners 1">
            <a:extLst>
              <a:ext uri="{FF2B5EF4-FFF2-40B4-BE49-F238E27FC236}">
                <a16:creationId xmlns:a16="http://schemas.microsoft.com/office/drawing/2014/main" id="{7C9909F0-1626-4832-B0C8-4CB65BB84302}"/>
              </a:ext>
            </a:extLst>
          </p:cNvPr>
          <p:cNvSpPr/>
          <p:nvPr/>
        </p:nvSpPr>
        <p:spPr>
          <a:xfrm>
            <a:off x="1467053" y="887956"/>
            <a:ext cx="9227452" cy="1139627"/>
          </a:xfrm>
          <a:prstGeom prst="round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2800" b="1" dirty="0">
                <a:solidFill>
                  <a:schemeClr val="tx1"/>
                </a:solidFill>
                <a:ea typeface="ＭＳ Ｐゴシック" panose="020B0600070205080204" pitchFamily="34" charset="-128"/>
              </a:rPr>
              <a:t>This relates to whether a person has capacity </a:t>
            </a:r>
          </a:p>
          <a:p>
            <a:pPr algn="ctr"/>
            <a:r>
              <a:rPr lang="en-GB" altLang="en-US" sz="2800" b="1" dirty="0">
                <a:solidFill>
                  <a:schemeClr val="tx1"/>
                </a:solidFill>
                <a:ea typeface="ＭＳ Ｐゴシック" panose="020B0600070205080204" pitchFamily="34" charset="-128"/>
              </a:rPr>
              <a:t>A person CANNOT make a decision if the following persists:</a:t>
            </a:r>
            <a:endParaRPr lang="en-GB" sz="2800" b="1" dirty="0">
              <a:solidFill>
                <a:schemeClr val="tx1"/>
              </a:solidFill>
            </a:endParaRPr>
          </a:p>
          <a:p>
            <a:pPr algn="ctr"/>
            <a:endParaRPr lang="en-GB" dirty="0"/>
          </a:p>
        </p:txBody>
      </p:sp>
      <p:graphicFrame>
        <p:nvGraphicFramePr>
          <p:cNvPr id="8" name="Diagram 7">
            <a:extLst>
              <a:ext uri="{FF2B5EF4-FFF2-40B4-BE49-F238E27FC236}">
                <a16:creationId xmlns:a16="http://schemas.microsoft.com/office/drawing/2014/main" id="{85F094CD-CD78-40B1-8BFD-B0B8E94E8521}"/>
              </a:ext>
            </a:extLst>
          </p:cNvPr>
          <p:cNvGraphicFramePr/>
          <p:nvPr>
            <p:extLst>
              <p:ext uri="{D42A27DB-BD31-4B8C-83A1-F6EECF244321}">
                <p14:modId xmlns:p14="http://schemas.microsoft.com/office/powerpoint/2010/main" val="3958471119"/>
              </p:ext>
            </p:extLst>
          </p:nvPr>
        </p:nvGraphicFramePr>
        <p:xfrm>
          <a:off x="2089425" y="2190551"/>
          <a:ext cx="10937461" cy="3892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5158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graphicEl>
                                              <a:dgm id="{A944D458-34B3-4B62-A7D9-5BF842B32319}"/>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graphicEl>
                                              <a:dgm id="{ECF4253F-CCFA-4C32-8326-224A43AC17AE}"/>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graphicEl>
                                              <a:dgm id="{29120235-E29E-43CA-9997-8D9E101E206C}"/>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graphicEl>
                                              <a:dgm id="{D0C28732-917F-433C-AF45-36ACFF4B0CAF}"/>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8"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p:cNvSpPr/>
          <p:nvPr/>
        </p:nvSpPr>
        <p:spPr>
          <a:xfrm>
            <a:off x="4384888" y="930166"/>
            <a:ext cx="3384550" cy="1233919"/>
          </a:xfrm>
          <a:prstGeom prst="ellipse">
            <a:avLst/>
          </a:prstGeom>
          <a:solidFill>
            <a:schemeClr val="accent2">
              <a:lumMod val="60000"/>
              <a:lumOff val="40000"/>
            </a:schemeClr>
          </a:solidFill>
          <a:ln w="25400" cap="flat" cmpd="sng" algn="ctr">
            <a:solidFill>
              <a:srgbClr val="5B9BD5">
                <a:shade val="50000"/>
              </a:srgbClr>
            </a:solidFill>
            <a:prstDash val="solid"/>
          </a:ln>
          <a:effectLst/>
        </p:spPr>
        <p:txBody>
          <a:bodyPr anchor="ctr"/>
          <a:lstStyle/>
          <a:p>
            <a:pPr algn="ctr">
              <a:defRPr/>
            </a:pPr>
            <a:r>
              <a:rPr lang="en-GB" sz="2800" b="1" kern="0" dirty="0">
                <a:ea typeface="ＭＳ Ｐゴシック" panose="020B0600070205080204" pitchFamily="34" charset="-128"/>
              </a:rPr>
              <a:t>Police Officer </a:t>
            </a:r>
          </a:p>
          <a:p>
            <a:pPr algn="ctr">
              <a:defRPr/>
            </a:pPr>
            <a:r>
              <a:rPr lang="en-GB" sz="2800" b="1" kern="0" dirty="0">
                <a:ea typeface="ＭＳ Ｐゴシック" panose="020B0600070205080204" pitchFamily="34" charset="-128"/>
              </a:rPr>
              <a:t>BELIEVES</a:t>
            </a:r>
          </a:p>
        </p:txBody>
      </p:sp>
      <p:sp>
        <p:nvSpPr>
          <p:cNvPr id="5" name="Oval 4"/>
          <p:cNvSpPr/>
          <p:nvPr/>
        </p:nvSpPr>
        <p:spPr>
          <a:xfrm>
            <a:off x="7480198" y="1749486"/>
            <a:ext cx="3582988" cy="914400"/>
          </a:xfrm>
          <a:prstGeom prst="ellipse">
            <a:avLst/>
          </a:prstGeom>
          <a:solidFill>
            <a:schemeClr val="accent2">
              <a:lumMod val="20000"/>
              <a:lumOff val="80000"/>
            </a:schemeClr>
          </a:solidFill>
          <a:ln w="25400" cap="flat" cmpd="sng" algn="ctr">
            <a:solidFill>
              <a:srgbClr val="5B9BD5">
                <a:shade val="50000"/>
              </a:srgbClr>
            </a:solidFill>
            <a:prstDash val="solid"/>
          </a:ln>
          <a:effectLst/>
        </p:spPr>
        <p:txBody>
          <a:bodyPr anchor="ctr"/>
          <a:lstStyle/>
          <a:p>
            <a:pPr algn="ctr">
              <a:defRPr/>
            </a:pPr>
            <a:r>
              <a:rPr lang="en-GB" sz="2400" kern="0" dirty="0">
                <a:ea typeface="ＭＳ Ｐゴシック" panose="020B0600070205080204" pitchFamily="34" charset="-128"/>
              </a:rPr>
              <a:t>Person 16 or over</a:t>
            </a:r>
          </a:p>
        </p:txBody>
      </p:sp>
      <p:sp>
        <p:nvSpPr>
          <p:cNvPr id="6" name="Oval 5"/>
          <p:cNvSpPr/>
          <p:nvPr/>
        </p:nvSpPr>
        <p:spPr>
          <a:xfrm>
            <a:off x="4926171" y="2621285"/>
            <a:ext cx="2301983" cy="914400"/>
          </a:xfrm>
          <a:prstGeom prst="ellipse">
            <a:avLst/>
          </a:prstGeom>
          <a:solidFill>
            <a:schemeClr val="accent2">
              <a:lumMod val="60000"/>
              <a:lumOff val="40000"/>
            </a:schemeClr>
          </a:solidFill>
          <a:ln w="9525" cap="flat" cmpd="sng" algn="ctr">
            <a:solidFill>
              <a:srgbClr val="ED7D31">
                <a:shade val="95000"/>
                <a:satMod val="105000"/>
              </a:srgbClr>
            </a:solidFill>
            <a:prstDash val="solid"/>
          </a:ln>
          <a:effectLst>
            <a:outerShdw blurRad="40000" dist="20000" dir="5400000" rotWithShape="0">
              <a:srgbClr val="000000">
                <a:alpha val="38000"/>
              </a:srgbClr>
            </a:outerShdw>
          </a:effectLst>
        </p:spPr>
        <p:txBody>
          <a:bodyPr anchor="ctr"/>
          <a:lstStyle/>
          <a:p>
            <a:pPr algn="ctr">
              <a:defRPr/>
            </a:pPr>
            <a:r>
              <a:rPr lang="en-GB" sz="2400" b="1" kern="0" dirty="0">
                <a:ea typeface="ＭＳ Ｐゴシック" panose="020B0600070205080204" pitchFamily="34" charset="-128"/>
              </a:rPr>
              <a:t>ACTIONS</a:t>
            </a:r>
          </a:p>
        </p:txBody>
      </p:sp>
      <p:sp>
        <p:nvSpPr>
          <p:cNvPr id="8" name="Oval 7"/>
          <p:cNvSpPr/>
          <p:nvPr/>
        </p:nvSpPr>
        <p:spPr>
          <a:xfrm>
            <a:off x="6853006" y="3400052"/>
            <a:ext cx="3582988" cy="1293864"/>
          </a:xfrm>
          <a:prstGeom prst="ellipse">
            <a:avLst/>
          </a:prstGeom>
          <a:solidFill>
            <a:schemeClr val="accent2">
              <a:lumMod val="20000"/>
              <a:lumOff val="80000"/>
            </a:schemeClr>
          </a:solidFill>
          <a:ln w="9525" cap="flat" cmpd="sng" algn="ctr">
            <a:solidFill>
              <a:srgbClr val="5B9BD5">
                <a:shade val="95000"/>
                <a:satMod val="105000"/>
              </a:srgbClr>
            </a:solidFill>
            <a:prstDash val="solid"/>
          </a:ln>
          <a:effectLst>
            <a:outerShdw blurRad="40000" dist="20000" dir="5400000" rotWithShape="0">
              <a:srgbClr val="000000">
                <a:alpha val="38000"/>
              </a:srgbClr>
            </a:outerShdw>
          </a:effectLst>
        </p:spPr>
        <p:txBody>
          <a:bodyPr anchor="ctr"/>
          <a:lstStyle/>
          <a:p>
            <a:pPr algn="ctr">
              <a:defRPr/>
            </a:pPr>
            <a:r>
              <a:rPr lang="en-GB" sz="2200" b="1" kern="0" dirty="0">
                <a:ea typeface="ＭＳ Ｐゴシック" panose="020B0600070205080204" pitchFamily="34" charset="-128"/>
              </a:rPr>
              <a:t>Restraint Propionate to PREVENT ANY LIKELY HARM</a:t>
            </a:r>
          </a:p>
        </p:txBody>
      </p:sp>
      <p:sp>
        <p:nvSpPr>
          <p:cNvPr id="9" name="Oval 8"/>
          <p:cNvSpPr/>
          <p:nvPr/>
        </p:nvSpPr>
        <p:spPr>
          <a:xfrm>
            <a:off x="3880856" y="5075217"/>
            <a:ext cx="4392613" cy="914400"/>
          </a:xfrm>
          <a:prstGeom prst="ellipse">
            <a:avLst/>
          </a:prstGeom>
          <a:solidFill>
            <a:schemeClr val="accent2"/>
          </a:solidFill>
          <a:ln w="9525" cap="flat" cmpd="sng" algn="ctr">
            <a:solidFill>
              <a:srgbClr val="70AD47">
                <a:shade val="95000"/>
                <a:satMod val="105000"/>
              </a:srgbClr>
            </a:solidFill>
            <a:prstDash val="solid"/>
          </a:ln>
          <a:effectLst>
            <a:outerShdw blurRad="40000" dist="20000" dir="5400000" rotWithShape="0">
              <a:srgbClr val="000000">
                <a:alpha val="38000"/>
              </a:srgbClr>
            </a:outerShdw>
          </a:effectLst>
        </p:spPr>
        <p:txBody>
          <a:bodyPr anchor="ctr"/>
          <a:lstStyle/>
          <a:p>
            <a:pPr algn="ctr">
              <a:defRPr/>
            </a:pPr>
            <a:r>
              <a:rPr lang="en-GB" sz="2200" b="1" kern="0" dirty="0">
                <a:solidFill>
                  <a:prstClr val="black"/>
                </a:solidFill>
                <a:ea typeface="ＭＳ Ｐゴシック" panose="020B0600070205080204" pitchFamily="34" charset="-128"/>
              </a:rPr>
              <a:t>Officer will not incur Liability</a:t>
            </a:r>
          </a:p>
        </p:txBody>
      </p:sp>
      <p:sp>
        <p:nvSpPr>
          <p:cNvPr id="11" name="TextBox 10"/>
          <p:cNvSpPr txBox="1"/>
          <p:nvPr/>
        </p:nvSpPr>
        <p:spPr>
          <a:xfrm>
            <a:off x="1878227" y="140213"/>
            <a:ext cx="832845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Police Interface with MCA 2005</a:t>
            </a:r>
          </a:p>
        </p:txBody>
      </p:sp>
      <p:sp>
        <p:nvSpPr>
          <p:cNvPr id="12" name="Oval 11"/>
          <p:cNvSpPr/>
          <p:nvPr/>
        </p:nvSpPr>
        <p:spPr>
          <a:xfrm>
            <a:off x="1128816" y="1715886"/>
            <a:ext cx="3582988" cy="914400"/>
          </a:xfrm>
          <a:prstGeom prst="ellipse">
            <a:avLst/>
          </a:prstGeom>
          <a:solidFill>
            <a:schemeClr val="accent2">
              <a:lumMod val="20000"/>
              <a:lumOff val="80000"/>
            </a:schemeClr>
          </a:solidFill>
          <a:ln w="25400" cap="flat" cmpd="sng" algn="ctr">
            <a:solidFill>
              <a:srgbClr val="5B9BD5">
                <a:shade val="50000"/>
              </a:srgbClr>
            </a:solidFill>
            <a:prstDash val="solid"/>
          </a:ln>
          <a:effectLst/>
        </p:spPr>
        <p:txBody>
          <a:bodyPr anchor="ctr"/>
          <a:lstStyle/>
          <a:p>
            <a:pPr algn="ctr">
              <a:defRPr/>
            </a:pPr>
            <a:r>
              <a:rPr lang="en-GB" sz="2400" kern="0" dirty="0">
                <a:ea typeface="ＭＳ Ｐゴシック" panose="020B0600070205080204" pitchFamily="34" charset="-128"/>
              </a:rPr>
              <a:t>Person lacks MENTAL CAPACITY</a:t>
            </a:r>
          </a:p>
        </p:txBody>
      </p:sp>
      <p:sp>
        <p:nvSpPr>
          <p:cNvPr id="13" name="Oval 12"/>
          <p:cNvSpPr/>
          <p:nvPr/>
        </p:nvSpPr>
        <p:spPr>
          <a:xfrm>
            <a:off x="2008094" y="3589784"/>
            <a:ext cx="3078072" cy="914400"/>
          </a:xfrm>
          <a:prstGeom prst="ellipse">
            <a:avLst/>
          </a:prstGeom>
          <a:solidFill>
            <a:schemeClr val="accent2">
              <a:lumMod val="20000"/>
              <a:lumOff val="80000"/>
            </a:schemeClr>
          </a:solidFill>
          <a:ln w="9525" cap="flat" cmpd="sng" algn="ctr">
            <a:solidFill>
              <a:srgbClr val="5B9BD5">
                <a:shade val="95000"/>
                <a:satMod val="105000"/>
              </a:srgbClr>
            </a:solidFill>
            <a:prstDash val="solid"/>
          </a:ln>
          <a:effectLst>
            <a:outerShdw blurRad="40000" dist="20000" dir="5400000" rotWithShape="0">
              <a:srgbClr val="000000">
                <a:alpha val="38000"/>
              </a:srgbClr>
            </a:outerShdw>
          </a:effectLst>
        </p:spPr>
        <p:txBody>
          <a:bodyPr anchor="ctr"/>
          <a:lstStyle/>
          <a:p>
            <a:pPr algn="ctr">
              <a:defRPr/>
            </a:pPr>
            <a:r>
              <a:rPr lang="en-GB" sz="2200" b="1" kern="0" dirty="0">
                <a:ea typeface="ＭＳ Ｐゴシック" panose="020B0600070205080204" pitchFamily="34" charset="-128"/>
              </a:rPr>
              <a:t>BEST INTEREST</a:t>
            </a:r>
          </a:p>
        </p:txBody>
      </p:sp>
      <p:cxnSp>
        <p:nvCxnSpPr>
          <p:cNvPr id="4" name="Straight Arrow Connector 3">
            <a:extLst>
              <a:ext uri="{FF2B5EF4-FFF2-40B4-BE49-F238E27FC236}">
                <a16:creationId xmlns:a16="http://schemas.microsoft.com/office/drawing/2014/main" id="{68EEF895-2D4E-4EBD-8983-90457C2B2AB7}"/>
              </a:ext>
            </a:extLst>
          </p:cNvPr>
          <p:cNvCxnSpPr>
            <a:stCxn id="6" idx="5"/>
            <a:endCxn id="8" idx="1"/>
          </p:cNvCxnSpPr>
          <p:nvPr/>
        </p:nvCxnSpPr>
        <p:spPr>
          <a:xfrm>
            <a:off x="6891036" y="3401774"/>
            <a:ext cx="486686" cy="18776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A2F3D834-C384-4B89-81D2-3861A6A5EBC2}"/>
              </a:ext>
            </a:extLst>
          </p:cNvPr>
          <p:cNvCxnSpPr>
            <a:cxnSpLocks/>
          </p:cNvCxnSpPr>
          <p:nvPr/>
        </p:nvCxnSpPr>
        <p:spPr>
          <a:xfrm flipH="1">
            <a:off x="4384888" y="3295574"/>
            <a:ext cx="701278" cy="34054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042529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8" grpId="0" animBg="1"/>
      <p:bldP spid="9" grpId="0" animBg="1"/>
      <p:bldP spid="12" grpId="0" animBg="1"/>
      <p:bldP spid="13"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6889B97-4AA1-9C4D-D221-F58C4100F59B}"/>
              </a:ext>
            </a:extLst>
          </p:cNvPr>
          <p:cNvSpPr txBox="1"/>
          <p:nvPr/>
        </p:nvSpPr>
        <p:spPr>
          <a:xfrm>
            <a:off x="2755232" y="529389"/>
            <a:ext cx="5919536" cy="369332"/>
          </a:xfrm>
          <a:prstGeom prst="rect">
            <a:avLst/>
          </a:prstGeom>
          <a:noFill/>
        </p:spPr>
        <p:txBody>
          <a:bodyPr wrap="square" rtlCol="0">
            <a:spAutoFit/>
          </a:bodyPr>
          <a:lstStyle/>
          <a:p>
            <a:r>
              <a:rPr lang="en-US" dirty="0"/>
              <a:t>ABD??</a:t>
            </a:r>
          </a:p>
        </p:txBody>
      </p:sp>
    </p:spTree>
    <p:extLst>
      <p:ext uri="{BB962C8B-B14F-4D97-AF65-F5344CB8AC3E}">
        <p14:creationId xmlns:p14="http://schemas.microsoft.com/office/powerpoint/2010/main" val="6348019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314700" y="1116040"/>
            <a:ext cx="5511841" cy="4020199"/>
          </a:xfrm>
          <a:prstGeom prst="rect">
            <a:avLst/>
          </a:prstGeom>
        </p:spPr>
      </p:pic>
    </p:spTree>
    <p:extLst>
      <p:ext uri="{BB962C8B-B14F-4D97-AF65-F5344CB8AC3E}">
        <p14:creationId xmlns:p14="http://schemas.microsoft.com/office/powerpoint/2010/main" val="384791556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1638</TotalTime>
  <Words>8424</Words>
  <Application>Microsoft Office PowerPoint</Application>
  <PresentationFormat>Widescreen</PresentationFormat>
  <Paragraphs>767</Paragraphs>
  <Slides>37</Slides>
  <Notes>36</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37</vt:i4>
      </vt:variant>
    </vt:vector>
  </HeadingPairs>
  <TitlesOfParts>
    <vt:vector size="50" baseType="lpstr">
      <vt:lpstr>ＭＳ Ｐゴシック</vt:lpstr>
      <vt:lpstr>Arial</vt:lpstr>
      <vt:lpstr>Calibri</vt:lpstr>
      <vt:lpstr>Gill Sans MT</vt:lpstr>
      <vt:lpstr>inherit</vt:lpstr>
      <vt:lpstr>Lato-Regular</vt:lpstr>
      <vt:lpstr>LatoWebBold</vt:lpstr>
      <vt:lpstr>Microsoft Sans Serif</vt:lpstr>
      <vt:lpstr>Segoe UI</vt:lpstr>
      <vt:lpstr>Tahoma</vt:lpstr>
      <vt:lpstr>Times New Roman</vt:lpstr>
      <vt:lpstr>Verdana</vt:lpstr>
      <vt:lpstr>Parcel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Kelly Andrews</cp:lastModifiedBy>
  <cp:revision>178</cp:revision>
  <dcterms:created xsi:type="dcterms:W3CDTF">2018-01-30T11:09:50Z</dcterms:created>
  <dcterms:modified xsi:type="dcterms:W3CDTF">2022-08-26T09:19:29Z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10685afa-3f1d-4623-80d4-aabba204e8e0</vt:lpwstr>
  </property>
  <property fmtid="{D5CDD505-2E9C-101B-9397-08002B2CF9AE}" pid="3" name="Protective Marking Classification">
    <vt:lpwstr>OFFICIAL - NO MARKING</vt:lpwstr>
  </property>
  <property fmtid="{D5CDD505-2E9C-101B-9397-08002B2CF9AE}" pid="4" name="Additional Descriptor">
    <vt:lpwstr/>
  </property>
  <property fmtid="{D5CDD505-2E9C-101B-9397-08002B2CF9AE}" pid="5" name="Impact Level">
    <vt:i4>0</vt:i4>
  </property>
  <property fmtid="{D5CDD505-2E9C-101B-9397-08002B2CF9AE}" pid="6" name="Classification">
    <vt:lpwstr>OFFICIAL</vt:lpwstr>
  </property>
  <property fmtid="{D5CDD505-2E9C-101B-9397-08002B2CF9AE}" pid="7" name="Visibility">
    <vt:lpwstr>NOT VISIBLE</vt:lpwstr>
  </property>
  <property fmtid="{D5CDD505-2E9C-101B-9397-08002B2CF9AE}" pid="8" name="MSIP_Label_66cf8fe5-b7b7-4df7-b38d-1c61ac2f6639_Enabled">
    <vt:lpwstr>true</vt:lpwstr>
  </property>
  <property fmtid="{D5CDD505-2E9C-101B-9397-08002B2CF9AE}" pid="9" name="MSIP_Label_66cf8fe5-b7b7-4df7-b38d-1c61ac2f6639_SetDate">
    <vt:lpwstr>2021-11-23T13:31:51Z</vt:lpwstr>
  </property>
  <property fmtid="{D5CDD505-2E9C-101B-9397-08002B2CF9AE}" pid="10" name="MSIP_Label_66cf8fe5-b7b7-4df7-b38d-1c61ac2f6639_Method">
    <vt:lpwstr>Standard</vt:lpwstr>
  </property>
  <property fmtid="{D5CDD505-2E9C-101B-9397-08002B2CF9AE}" pid="11" name="MSIP_Label_66cf8fe5-b7b7-4df7-b38d-1c61ac2f6639_Name">
    <vt:lpwstr>66cf8fe5-b7b7-4df7-b38d-1c61ac2f6639</vt:lpwstr>
  </property>
  <property fmtid="{D5CDD505-2E9C-101B-9397-08002B2CF9AE}" pid="12" name="MSIP_Label_66cf8fe5-b7b7-4df7-b38d-1c61ac2f6639_SiteId">
    <vt:lpwstr>270c2f4d-fd0c-4f08-92a9-e5bdd8a87e09</vt:lpwstr>
  </property>
  <property fmtid="{D5CDD505-2E9C-101B-9397-08002B2CF9AE}" pid="13" name="MSIP_Label_66cf8fe5-b7b7-4df7-b38d-1c61ac2f6639_ActionId">
    <vt:lpwstr>31c55360-35a8-4857-8074-6f69adcc30ff</vt:lpwstr>
  </property>
  <property fmtid="{D5CDD505-2E9C-101B-9397-08002B2CF9AE}" pid="14" name="MSIP_Label_66cf8fe5-b7b7-4df7-b38d-1c61ac2f6639_ContentBits">
    <vt:lpwstr>0</vt:lpwstr>
  </property>
</Properties>
</file>