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138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0063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516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8831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829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12/6/2020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184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12/6/2020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613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12/6/2020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4264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6781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3429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3656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593567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81372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12/6/2020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83533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12/6/2020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53265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46605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57513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8883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65626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  <p:sldLayoutId id="2147483724" r:id="rId17"/>
    <p:sldLayoutId id="2147483725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1066800"/>
          </a:xfrm>
        </p:spPr>
        <p:txBody>
          <a:bodyPr>
            <a:normAutofit/>
          </a:bodyPr>
          <a:lstStyle/>
          <a:p>
            <a:r>
              <a:rPr lang="en-GB" sz="4400" dirty="0" smtClean="0"/>
              <a:t>Continuous Improvement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3588327"/>
            <a:ext cx="8825658" cy="2050473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By</a:t>
            </a:r>
          </a:p>
          <a:p>
            <a:r>
              <a:rPr lang="en-GB" sz="3200" dirty="0" smtClean="0"/>
              <a:t>Andrew thorn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158592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 smtClean="0"/>
              <a:t>What is kaizen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47255" y="1482436"/>
            <a:ext cx="11173690" cy="50569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Kaizen has been defined in many ways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Kaizen: Change + Improve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Kai: To take apart and make new.  Zen: To think or become enlightened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Kaizen: Continuous improvement using small incremental changes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Kaizen: When applied to the workplace means continuous improvement involving everyone, managers and workers alike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637581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 smtClean="0"/>
              <a:t>Kaizen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	‘It is not the strongest of the species that survive, 	nor the most intelligent, but the one most 	responsive to change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 smtClean="0"/>
              <a:t>			Charles Darwin (1809 – 1882)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4407147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Kaizen: Continuous Improvement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47255" y="1593273"/>
            <a:ext cx="10730345" cy="491836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In lean organisations, management has two roles: maintenance and improvement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Maintenance means to standardise and sustain a process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Improvement means to move the process forward to higher levels of performance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Virtually all process improvement programmes start with standardise-do-check-act and move to plan-do-check-act (PDCA)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92215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Kaizen: Continuous Improvement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64127" y="1620982"/>
            <a:ext cx="11326091" cy="48698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Kaizen process means to establish and live the PDCA Cycle</a:t>
            </a:r>
          </a:p>
          <a:p>
            <a:r>
              <a:rPr lang="en-GB" sz="3200" b="1" u="sng" dirty="0" smtClean="0"/>
              <a:t>Plan</a:t>
            </a:r>
            <a:r>
              <a:rPr lang="en-GB" sz="3200" dirty="0" smtClean="0"/>
              <a:t>: Establish a target for improvement</a:t>
            </a:r>
            <a:endParaRPr lang="en-GB" sz="3200" b="1" u="sng" dirty="0" smtClean="0"/>
          </a:p>
          <a:p>
            <a:r>
              <a:rPr lang="en-GB" sz="3200" b="1" u="sng" dirty="0" smtClean="0"/>
              <a:t>Do</a:t>
            </a:r>
            <a:r>
              <a:rPr lang="en-GB" sz="3200" dirty="0" smtClean="0"/>
              <a:t>: Implement the plan</a:t>
            </a:r>
            <a:endParaRPr lang="en-GB" sz="3200" b="1" u="sng" dirty="0" smtClean="0"/>
          </a:p>
          <a:p>
            <a:r>
              <a:rPr lang="en-GB" sz="3200" b="1" u="sng" dirty="0" smtClean="0"/>
              <a:t>Check</a:t>
            </a:r>
            <a:r>
              <a:rPr lang="en-GB" sz="3200" dirty="0" smtClean="0"/>
              <a:t>: Determine whether implementation has brought planned improvement</a:t>
            </a:r>
            <a:endParaRPr lang="en-GB" sz="3200" b="1" u="sng" dirty="0" smtClean="0"/>
          </a:p>
          <a:p>
            <a:r>
              <a:rPr lang="en-GB" sz="3200" b="1" u="sng" dirty="0" smtClean="0"/>
              <a:t>Act</a:t>
            </a:r>
            <a:r>
              <a:rPr lang="en-GB" sz="3200" dirty="0" smtClean="0"/>
              <a:t>: Perform and standardise the new procedures to prevent recurrence of the original problem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1863715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9492" y="277091"/>
            <a:ext cx="10058400" cy="6269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88067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Where to Start Kaizen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15636" y="1427018"/>
            <a:ext cx="11339946" cy="50569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If you are not sure where to start Kaizen in your organisation, use the four K’s of Kaizen: Observe your organisation, and start with one of the following:</a:t>
            </a:r>
          </a:p>
          <a:p>
            <a:r>
              <a:rPr lang="en-GB" sz="3200" b="1" dirty="0" err="1" smtClean="0"/>
              <a:t>Kusai</a:t>
            </a:r>
            <a:r>
              <a:rPr lang="en-GB" sz="3200" dirty="0" smtClean="0"/>
              <a:t>: Things that smell bad</a:t>
            </a:r>
            <a:endParaRPr lang="en-GB" sz="3200" b="1" dirty="0" smtClean="0"/>
          </a:p>
          <a:p>
            <a:r>
              <a:rPr lang="en-GB" sz="3200" b="1" dirty="0" err="1" smtClean="0"/>
              <a:t>Kitsui</a:t>
            </a:r>
            <a:r>
              <a:rPr lang="en-GB" sz="3200" dirty="0" smtClean="0"/>
              <a:t>: Things that are hard to do</a:t>
            </a:r>
            <a:endParaRPr lang="en-GB" sz="3200" b="1" dirty="0" smtClean="0"/>
          </a:p>
          <a:p>
            <a:r>
              <a:rPr lang="en-GB" sz="3200" b="1" dirty="0" err="1" smtClean="0"/>
              <a:t>Kitani</a:t>
            </a:r>
            <a:r>
              <a:rPr lang="en-GB" sz="3200" dirty="0" smtClean="0"/>
              <a:t>: Things that are dirty</a:t>
            </a:r>
            <a:endParaRPr lang="en-GB" sz="3200" b="1" dirty="0" smtClean="0"/>
          </a:p>
          <a:p>
            <a:r>
              <a:rPr lang="en-GB" sz="3200" b="1" dirty="0" err="1" smtClean="0"/>
              <a:t>Kiken</a:t>
            </a:r>
            <a:r>
              <a:rPr lang="en-GB" sz="3200" dirty="0" smtClean="0"/>
              <a:t>: Things that are dangerous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233135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How do you use Kaizen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There are three basic approaches to using kaizen effectively: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Kaizen and You method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Kaizen for process troubleshooting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Kaizen teams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62655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Kaizen and You Method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64128" y="1911927"/>
            <a:ext cx="11035146" cy="4509655"/>
          </a:xfrm>
        </p:spPr>
        <p:txBody>
          <a:bodyPr>
            <a:normAutofit/>
          </a:bodyPr>
          <a:lstStyle/>
          <a:p>
            <a:r>
              <a:rPr lang="en-GB" sz="3200" dirty="0" smtClean="0"/>
              <a:t>Kaizen is change plus improve</a:t>
            </a:r>
          </a:p>
          <a:p>
            <a:r>
              <a:rPr lang="en-GB" sz="3200" dirty="0" smtClean="0"/>
              <a:t>That means making simple small incremental improvements that any employee can complete</a:t>
            </a:r>
          </a:p>
          <a:p>
            <a:r>
              <a:rPr lang="en-GB" sz="3200" dirty="0" smtClean="0"/>
              <a:t>With Kaizen, and You Method each employee can </a:t>
            </a:r>
            <a:r>
              <a:rPr lang="en-GB" sz="3200" dirty="0" err="1" smtClean="0"/>
              <a:t>beging</a:t>
            </a:r>
            <a:r>
              <a:rPr lang="en-GB" sz="3200" dirty="0" smtClean="0"/>
              <a:t> today to “Change your point of view,” “Change the way you work,” and “Change the way you think.”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345889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How Can You Start Kaizen Today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Stop doing unnecessary things</a:t>
            </a:r>
          </a:p>
          <a:p>
            <a:r>
              <a:rPr lang="en-GB" sz="3200" b="1" dirty="0" smtClean="0"/>
              <a:t>Reduce</a:t>
            </a:r>
            <a:r>
              <a:rPr lang="en-GB" sz="3200" dirty="0" smtClean="0"/>
              <a:t>: If you cannot stop, reduce them somehow</a:t>
            </a:r>
          </a:p>
          <a:p>
            <a:r>
              <a:rPr lang="en-GB" sz="3200" b="1" dirty="0" smtClean="0"/>
              <a:t>Change</a:t>
            </a:r>
            <a:r>
              <a:rPr lang="en-GB" sz="3200" dirty="0" smtClean="0"/>
              <a:t>: Try another way</a:t>
            </a:r>
            <a:endParaRPr lang="en-GB" sz="3200" b="1" dirty="0" smtClean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497044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Kaizen and You Method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There are three laws that make the simple concept of kaizen work, but you absolutely have to do all three or you will never be good at kaizen</a:t>
            </a:r>
          </a:p>
          <a:p>
            <a:pPr marL="514350" indent="-514350">
              <a:buAutoNum type="arabicPeriod"/>
            </a:pPr>
            <a:r>
              <a:rPr lang="en-GB" sz="3200" b="1" dirty="0" smtClean="0"/>
              <a:t>Surface</a:t>
            </a:r>
            <a:r>
              <a:rPr lang="en-GB" sz="3200" dirty="0" smtClean="0"/>
              <a:t>: Write the idea down</a:t>
            </a:r>
            <a:endParaRPr lang="en-GB" sz="3200" b="1" dirty="0" smtClean="0"/>
          </a:p>
          <a:p>
            <a:pPr marL="514350" indent="-514350">
              <a:buAutoNum type="arabicPeriod"/>
            </a:pPr>
            <a:r>
              <a:rPr lang="en-GB" sz="3200" b="1" dirty="0" smtClean="0"/>
              <a:t>Implement</a:t>
            </a:r>
            <a:r>
              <a:rPr lang="en-GB" sz="3200" dirty="0" smtClean="0"/>
              <a:t>: You make the change</a:t>
            </a:r>
            <a:endParaRPr lang="en-GB" sz="3200" b="1" dirty="0" smtClean="0"/>
          </a:p>
          <a:p>
            <a:pPr marL="514350" indent="-514350">
              <a:buAutoNum type="arabicPeriod"/>
            </a:pPr>
            <a:r>
              <a:rPr lang="en-GB" sz="3200" b="1" dirty="0" smtClean="0"/>
              <a:t>Share</a:t>
            </a:r>
            <a:r>
              <a:rPr lang="en-GB" sz="3200" dirty="0" smtClean="0"/>
              <a:t>: Post it, review it, and talk about it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570984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Kaizen and You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413069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With kaizen you can change yourself and you can change your workplace</a:t>
            </a:r>
          </a:p>
          <a:p>
            <a:r>
              <a:rPr lang="en-GB" sz="3200" dirty="0" smtClean="0"/>
              <a:t>Kaizen should be done to benefit you</a:t>
            </a:r>
          </a:p>
          <a:p>
            <a:r>
              <a:rPr lang="en-GB" sz="3200" dirty="0" smtClean="0"/>
              <a:t>The person who gains the most from the kaizen is the person who does the kaizen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794182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966471" cy="1400530"/>
          </a:xfrm>
        </p:spPr>
        <p:txBody>
          <a:bodyPr/>
          <a:lstStyle/>
          <a:p>
            <a:pPr algn="ctr"/>
            <a:r>
              <a:rPr lang="en-GB" sz="4400" dirty="0" smtClean="0"/>
              <a:t>Kaizen for Process Troubleshooting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1586345"/>
            <a:ext cx="10363826" cy="500149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Everyone in your organisation should completely understand and be able to successfully complete kaizen using the following five-step process</a:t>
            </a:r>
          </a:p>
          <a:p>
            <a:r>
              <a:rPr lang="en-GB" sz="3200" dirty="0" smtClean="0"/>
              <a:t>Employees who cannot complete this process cannot improve their individual areas, and consequently, you cannot improve the organisation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416529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Five-Step Process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74073" y="2367092"/>
            <a:ext cx="11388436" cy="4075272"/>
          </a:xfrm>
        </p:spPr>
        <p:txBody>
          <a:bodyPr>
            <a:normAutofit/>
          </a:bodyPr>
          <a:lstStyle/>
          <a:p>
            <a:r>
              <a:rPr lang="en-GB" sz="3200" b="1" u="sng" dirty="0" smtClean="0"/>
              <a:t>Step 1</a:t>
            </a:r>
            <a:r>
              <a:rPr lang="en-GB" sz="3200" dirty="0" smtClean="0"/>
              <a:t>: When a problem arises, first go to </a:t>
            </a:r>
            <a:r>
              <a:rPr lang="en-GB" sz="3200" b="1" u="sng" dirty="0" err="1" smtClean="0"/>
              <a:t>Gemba</a:t>
            </a:r>
            <a:endParaRPr lang="en-GB" sz="3200" b="1" u="sng" dirty="0" smtClean="0"/>
          </a:p>
          <a:p>
            <a:r>
              <a:rPr lang="en-GB" sz="3200" b="1" u="sng" dirty="0" smtClean="0"/>
              <a:t>Step 2</a:t>
            </a:r>
            <a:r>
              <a:rPr lang="en-GB" sz="3200" dirty="0" smtClean="0"/>
              <a:t>: Check the </a:t>
            </a:r>
            <a:r>
              <a:rPr lang="en-GB" sz="3200" b="1" u="sng" dirty="0" err="1" smtClean="0"/>
              <a:t>Gembutsu</a:t>
            </a:r>
            <a:endParaRPr lang="en-GB" sz="3200" b="1" u="sng" dirty="0" smtClean="0"/>
          </a:p>
          <a:p>
            <a:r>
              <a:rPr lang="en-GB" sz="3200" b="1" u="sng" dirty="0" smtClean="0"/>
              <a:t>Step 3</a:t>
            </a:r>
            <a:r>
              <a:rPr lang="en-GB" sz="3200" dirty="0" smtClean="0"/>
              <a:t>: Take temporary countermeasures on the spot</a:t>
            </a:r>
            <a:endParaRPr lang="en-GB" sz="3200" b="1" u="sng" dirty="0" smtClean="0"/>
          </a:p>
          <a:p>
            <a:r>
              <a:rPr lang="en-GB" sz="3200" b="1" u="sng" dirty="0" smtClean="0"/>
              <a:t>Step 4</a:t>
            </a:r>
            <a:r>
              <a:rPr lang="en-GB" sz="3200" dirty="0" smtClean="0"/>
              <a:t>: Find the root cause(s)</a:t>
            </a:r>
            <a:endParaRPr lang="en-GB" sz="3200" b="1" u="sng" dirty="0" smtClean="0"/>
          </a:p>
          <a:p>
            <a:r>
              <a:rPr lang="en-GB" sz="3200" b="1" u="sng" dirty="0" smtClean="0"/>
              <a:t>Step 5</a:t>
            </a:r>
            <a:r>
              <a:rPr lang="en-GB" sz="3200" dirty="0" smtClean="0"/>
              <a:t>: Standardise to prevent recurrence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2381807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Step 1: Go to </a:t>
            </a:r>
            <a:r>
              <a:rPr lang="en-GB" sz="4400" dirty="0" err="1" smtClean="0"/>
              <a:t>Gemba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84909" y="2244436"/>
            <a:ext cx="11353800" cy="4225637"/>
          </a:xfrm>
        </p:spPr>
        <p:txBody>
          <a:bodyPr>
            <a:normAutofit/>
          </a:bodyPr>
          <a:lstStyle/>
          <a:p>
            <a:r>
              <a:rPr lang="en-GB" sz="3200" b="1" u="sng" dirty="0" err="1" smtClean="0"/>
              <a:t>Gemba</a:t>
            </a:r>
            <a:r>
              <a:rPr lang="en-GB" sz="3200" dirty="0" smtClean="0"/>
              <a:t> is the most important place in your company.  It is where </a:t>
            </a:r>
            <a:r>
              <a:rPr lang="en-GB" sz="3200" b="1" u="sng" dirty="0" smtClean="0"/>
              <a:t>all</a:t>
            </a:r>
            <a:r>
              <a:rPr lang="en-GB" sz="3200" dirty="0" smtClean="0"/>
              <a:t> the value is created for your customers</a:t>
            </a:r>
          </a:p>
          <a:p>
            <a:r>
              <a:rPr lang="en-GB" sz="3200" dirty="0" err="1" smtClean="0"/>
              <a:t>Gemba</a:t>
            </a:r>
            <a:r>
              <a:rPr lang="en-GB" sz="3200" dirty="0" smtClean="0"/>
              <a:t> means the </a:t>
            </a:r>
            <a:r>
              <a:rPr lang="en-GB" sz="3200" b="1" u="sng" dirty="0" smtClean="0"/>
              <a:t>real place</a:t>
            </a:r>
            <a:r>
              <a:rPr lang="en-GB" sz="3200" dirty="0" smtClean="0"/>
              <a:t>, or where the </a:t>
            </a:r>
            <a:r>
              <a:rPr lang="en-GB" sz="3200" b="1" u="sng" dirty="0" smtClean="0"/>
              <a:t>action</a:t>
            </a:r>
            <a:r>
              <a:rPr lang="en-GB" sz="3200" dirty="0" smtClean="0"/>
              <a:t> is</a:t>
            </a:r>
          </a:p>
          <a:p>
            <a:r>
              <a:rPr lang="en-GB" sz="3200" dirty="0" smtClean="0"/>
              <a:t>When a problem arises, go to </a:t>
            </a:r>
            <a:r>
              <a:rPr lang="en-GB" sz="3200" dirty="0" err="1" smtClean="0"/>
              <a:t>Gemba</a:t>
            </a:r>
            <a:r>
              <a:rPr lang="en-GB" sz="3200" dirty="0" smtClean="0"/>
              <a:t> first and look to solve specific problems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4852648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Step 2: Conduct </a:t>
            </a:r>
            <a:r>
              <a:rPr lang="en-GB" sz="4400" dirty="0" err="1" smtClean="0"/>
              <a:t>Gembutsu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1853248"/>
            <a:ext cx="10363826" cy="4526770"/>
          </a:xfrm>
        </p:spPr>
        <p:txBody>
          <a:bodyPr>
            <a:normAutofit/>
          </a:bodyPr>
          <a:lstStyle/>
          <a:p>
            <a:r>
              <a:rPr lang="en-GB" sz="3200" dirty="0" err="1" smtClean="0"/>
              <a:t>Gembutsu</a:t>
            </a:r>
            <a:r>
              <a:rPr lang="en-GB" sz="3200" dirty="0" smtClean="0"/>
              <a:t> mean to assess all the relevant information in </a:t>
            </a:r>
            <a:r>
              <a:rPr lang="en-GB" sz="3200" dirty="0" err="1" smtClean="0"/>
              <a:t>Gemba</a:t>
            </a:r>
            <a:r>
              <a:rPr lang="en-GB" sz="3200" dirty="0" smtClean="0"/>
              <a:t> that surrounds the problem</a:t>
            </a:r>
          </a:p>
          <a:p>
            <a:r>
              <a:rPr lang="en-GB" sz="3200" dirty="0" smtClean="0"/>
              <a:t>Interview several employees; ask questions of what was happening when the problem occurred</a:t>
            </a:r>
          </a:p>
          <a:p>
            <a:r>
              <a:rPr lang="en-GB" sz="3200" dirty="0" smtClean="0"/>
              <a:t>Seek information in a non-threatening way; the employees in the area want the problem to be resolved as much as you do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69955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Step 2: Conduct </a:t>
            </a:r>
            <a:r>
              <a:rPr lang="en-GB" sz="4400" dirty="0" err="1" smtClean="0"/>
              <a:t>Gembutsu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286000"/>
            <a:ext cx="10363826" cy="416329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Do not place blame, insinuate wrong doing, or belittle an employee’s work performance</a:t>
            </a:r>
          </a:p>
          <a:p>
            <a:r>
              <a:rPr lang="en-GB" sz="3200" dirty="0" smtClean="0"/>
              <a:t>This is a search for facts of what happened</a:t>
            </a:r>
          </a:p>
          <a:p>
            <a:r>
              <a:rPr lang="en-GB" sz="3200" dirty="0" smtClean="0"/>
              <a:t>Remember to gather information regarding all 5Ms: materials, machinery, manpower, measurements, and methods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80637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Step 3: Take Temporary Countermeasures on the Spot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60218" y="2036618"/>
            <a:ext cx="11506199" cy="4509655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There is nothing more reassuring to an employee than knowing that management will support employees when problems arise</a:t>
            </a:r>
          </a:p>
          <a:p>
            <a:r>
              <a:rPr lang="en-GB" sz="3200" dirty="0" smtClean="0"/>
              <a:t>This is best demonstrated by a manager who takes sound action immediately</a:t>
            </a:r>
          </a:p>
          <a:p>
            <a:r>
              <a:rPr lang="en-GB" sz="3200" dirty="0" smtClean="0"/>
              <a:t>Your ability to remain calm in a critical situation and gather relevant information, understand the situation, and take action on the spot is one sign of good leadership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470092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Step 3: Take Temporary Countermeasures on the Spot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67145" y="2105891"/>
            <a:ext cx="11429999" cy="4481945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Most importantly, it should be recognised by all, especially management, that these are temporary measures</a:t>
            </a:r>
          </a:p>
          <a:p>
            <a:r>
              <a:rPr lang="en-GB" sz="3200" dirty="0" smtClean="0"/>
              <a:t>The most common mistake is that organisations stop here at step 3; they never find the root causes</a:t>
            </a:r>
          </a:p>
          <a:p>
            <a:r>
              <a:rPr lang="en-GB" sz="3200" dirty="0" smtClean="0"/>
              <a:t>Consequently the organisation lives with many </a:t>
            </a:r>
            <a:r>
              <a:rPr lang="en-GB" sz="3200" dirty="0" err="1" smtClean="0"/>
              <a:t>band-aid</a:t>
            </a:r>
            <a:r>
              <a:rPr lang="en-GB" sz="3200" dirty="0" smtClean="0"/>
              <a:t> solutions that never get resolved and result in constant nagging poor-quality and poor performance issues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85521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Step 4: Find Root Causes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05691" y="1655618"/>
            <a:ext cx="11249891" cy="5008418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Once temporary measures are in place, root cause analysis must be conducted</a:t>
            </a:r>
          </a:p>
          <a:p>
            <a:r>
              <a:rPr lang="en-GB" sz="3200" dirty="0" smtClean="0"/>
              <a:t>It is imperative that the root causes are found and eliminated</a:t>
            </a:r>
          </a:p>
          <a:p>
            <a:r>
              <a:rPr lang="en-GB" sz="3200" dirty="0" smtClean="0"/>
              <a:t>These can be conducted using techniques such as the 5 Whys, Cause-and-effect analysis, or Failure Mode and Effects analysis</a:t>
            </a:r>
          </a:p>
          <a:p>
            <a:r>
              <a:rPr lang="en-GB" sz="3200" dirty="0" smtClean="0"/>
              <a:t>This is a critical step, for if the root cause(s) is not found, the organisation is doomed to repeatedly revisit the problem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720788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80109"/>
            <a:ext cx="9404723" cy="1385455"/>
          </a:xfrm>
        </p:spPr>
        <p:txBody>
          <a:bodyPr/>
          <a:lstStyle/>
          <a:p>
            <a:pPr algn="ctr"/>
            <a:r>
              <a:rPr lang="en-GB" sz="4400" dirty="0" smtClean="0"/>
              <a:t>Step 5: Standardise to Prevent Recurrence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47255" y="1711037"/>
            <a:ext cx="11069781" cy="4911436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Standardise means to put in a control system to prevent the problem from appearing again</a:t>
            </a:r>
          </a:p>
          <a:p>
            <a:r>
              <a:rPr lang="en-GB" sz="3200" dirty="0" smtClean="0"/>
              <a:t>Depending on the nature of the problem, this often requires management tools such as revised maintenance schedules, revised standard operating procedures or visual work instructions, or process control charts</a:t>
            </a:r>
          </a:p>
          <a:p>
            <a:r>
              <a:rPr lang="en-GB" sz="3200" dirty="0" smtClean="0"/>
              <a:t>These preventive measures must be reviewed regularly to assure that the problem has been eliminated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893496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Step 5: Standardise to Prevent Recurrence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95745" y="2367092"/>
            <a:ext cx="11000510" cy="3424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During standardise you must:</a:t>
            </a:r>
          </a:p>
          <a:p>
            <a:r>
              <a:rPr lang="en-GB" sz="3200" dirty="0" smtClean="0"/>
              <a:t>Eliminate root causes</a:t>
            </a:r>
          </a:p>
          <a:p>
            <a:r>
              <a:rPr lang="en-GB" sz="3200" dirty="0" smtClean="0"/>
              <a:t>Implement a permanent solution</a:t>
            </a:r>
          </a:p>
          <a:p>
            <a:r>
              <a:rPr lang="en-GB" sz="3200" dirty="0" smtClean="0"/>
              <a:t>Confirm the effectiveness of the permanent solution</a:t>
            </a:r>
          </a:p>
          <a:p>
            <a:r>
              <a:rPr lang="en-GB" sz="3200" dirty="0" smtClean="0"/>
              <a:t>Standardise the use of the new procedure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188705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Step 5: Standardise to Prevent Recurrence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67145" y="2043545"/>
            <a:ext cx="11547764" cy="4565073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Standardise means to put in a control system to prevent the problem from appearing again</a:t>
            </a:r>
          </a:p>
          <a:p>
            <a:r>
              <a:rPr lang="en-GB" sz="3200" dirty="0" smtClean="0"/>
              <a:t>Depending on the nature of the problem, this often requires management tools such as revised maintenance schedules, revised standard operating procedures or visual work instructions, or process control charts</a:t>
            </a:r>
          </a:p>
          <a:p>
            <a:r>
              <a:rPr lang="en-GB" sz="3200" dirty="0" smtClean="0"/>
              <a:t>These preventive measures must be reviewed regularly to assure that the problem has been eliminated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182944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Step 5: Standardise to Prevent Recurrence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87927" y="2367092"/>
            <a:ext cx="11506200" cy="41583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During standardise you must:</a:t>
            </a:r>
          </a:p>
          <a:p>
            <a:r>
              <a:rPr lang="en-GB" sz="3200" dirty="0" smtClean="0"/>
              <a:t>Eliminate root causes</a:t>
            </a:r>
          </a:p>
          <a:p>
            <a:r>
              <a:rPr lang="en-GB" sz="3200" dirty="0" smtClean="0"/>
              <a:t>Implement a permanent solution</a:t>
            </a:r>
          </a:p>
          <a:p>
            <a:r>
              <a:rPr lang="en-GB" sz="3200" dirty="0" smtClean="0"/>
              <a:t>Confirm the effectiveness of the permanent solution</a:t>
            </a:r>
          </a:p>
          <a:p>
            <a:r>
              <a:rPr lang="en-GB" sz="3200" dirty="0" smtClean="0"/>
              <a:t>Standardise the use of the new procedure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768830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Kaizen Teams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32509" y="1704109"/>
            <a:ext cx="11547764" cy="482830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Are conducted with cross-functional teams and are a powerful tool for process improvement</a:t>
            </a:r>
          </a:p>
          <a:p>
            <a:r>
              <a:rPr lang="en-GB" sz="3200" dirty="0" smtClean="0"/>
              <a:t>They allow the creativity of staff from across the organisation to take a fresh objective look at where the organisation stands</a:t>
            </a:r>
          </a:p>
          <a:p>
            <a:r>
              <a:rPr lang="en-GB" sz="3200" dirty="0" smtClean="0"/>
              <a:t>These teams often readily identify dozens of road blocks and opportunities for improvement (OFIs)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786812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Target Areas for Kaizen Teams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4255381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Customer service – can be improved</a:t>
            </a:r>
          </a:p>
          <a:p>
            <a:r>
              <a:rPr lang="en-GB" sz="3200" dirty="0" smtClean="0"/>
              <a:t>Quality – can be improved</a:t>
            </a:r>
          </a:p>
          <a:p>
            <a:r>
              <a:rPr lang="en-GB" sz="3200" dirty="0" smtClean="0"/>
              <a:t>Costs – be lowered</a:t>
            </a:r>
          </a:p>
          <a:p>
            <a:r>
              <a:rPr lang="en-GB" sz="3200" dirty="0" smtClean="0"/>
              <a:t>Schedule – improve delivery and production time</a:t>
            </a:r>
          </a:p>
          <a:p>
            <a:r>
              <a:rPr lang="en-GB" sz="3200" dirty="0" smtClean="0"/>
              <a:t>Cycle time – set up time can be reduced</a:t>
            </a:r>
          </a:p>
          <a:p>
            <a:r>
              <a:rPr lang="en-GB" sz="3200" dirty="0" smtClean="0"/>
              <a:t>Inventory – reduce the unnecessary stock</a:t>
            </a:r>
          </a:p>
          <a:p>
            <a:r>
              <a:rPr lang="en-GB" sz="3200" dirty="0" smtClean="0"/>
              <a:t>Safety – reduce possible accidents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493464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Target Areas for Kaizen Teams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87927" y="2367092"/>
            <a:ext cx="11409218" cy="3922872"/>
          </a:xfrm>
        </p:spPr>
        <p:txBody>
          <a:bodyPr>
            <a:normAutofit/>
          </a:bodyPr>
          <a:lstStyle/>
          <a:p>
            <a:r>
              <a:rPr lang="en-GB" sz="3200" dirty="0" smtClean="0"/>
              <a:t>People – improve worker’s skill and knowledge</a:t>
            </a:r>
          </a:p>
          <a:p>
            <a:r>
              <a:rPr lang="en-GB" sz="3200" dirty="0" smtClean="0"/>
              <a:t>Equipment – improve downtime and efficiency</a:t>
            </a:r>
          </a:p>
          <a:p>
            <a:r>
              <a:rPr lang="en-GB" sz="3200" dirty="0" smtClean="0"/>
              <a:t>Environment – improve air quality and reduce odours</a:t>
            </a:r>
          </a:p>
          <a:p>
            <a:r>
              <a:rPr lang="en-GB" sz="3200" dirty="0" smtClean="0"/>
              <a:t>Visual – use colours, clean up, and find things easier</a:t>
            </a:r>
          </a:p>
          <a:p>
            <a:r>
              <a:rPr lang="en-GB" sz="3200" dirty="0" smtClean="0"/>
              <a:t>Location – reduce unnecessary motion or facilitate necessary interaction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401828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Preparing for Kaizen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55073" y="1551710"/>
            <a:ext cx="10799618" cy="49391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The basics of preparing for Kaizen include:</a:t>
            </a:r>
          </a:p>
          <a:p>
            <a:pPr marL="0" indent="0">
              <a:buNone/>
            </a:pPr>
            <a:r>
              <a:rPr lang="en-GB" sz="3200" b="1" u="sng" dirty="0" smtClean="0"/>
              <a:t>Management selects target area</a:t>
            </a:r>
            <a:r>
              <a:rPr lang="en-GB" sz="3200" dirty="0" smtClean="0"/>
              <a:t>: This should not be too broad or to narrowly focused</a:t>
            </a:r>
          </a:p>
          <a:p>
            <a:pPr marL="0" indent="0">
              <a:buNone/>
            </a:pPr>
            <a:r>
              <a:rPr lang="en-GB" sz="3200" b="1" u="sng" dirty="0" smtClean="0"/>
              <a:t>Set time</a:t>
            </a:r>
            <a:r>
              <a:rPr lang="en-GB" sz="3200" dirty="0" smtClean="0"/>
              <a:t>: 2 – 5 days kaizen events are typical.  These can be followed by 6 – 8 weeks of continuous improvement team meetings to complete solutions implementations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6698913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Preparing for Kaizen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 smtClean="0"/>
              <a:t>Set scope or project boundaries</a:t>
            </a:r>
            <a:r>
              <a:rPr lang="en-GB" sz="3200" dirty="0" smtClean="0"/>
              <a:t>: The team needs to know what is included and what is off limits.  This helps to keep focus and achieve better results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561209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Barriers to Kaizen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We produce such a variety of products</a:t>
            </a:r>
          </a:p>
          <a:p>
            <a:r>
              <a:rPr lang="en-GB" sz="3200" dirty="0" smtClean="0"/>
              <a:t>Our products are custom, we cannot standardise</a:t>
            </a:r>
          </a:p>
          <a:p>
            <a:r>
              <a:rPr lang="en-GB" sz="3200" dirty="0" smtClean="0"/>
              <a:t>The change is too rapid</a:t>
            </a:r>
          </a:p>
          <a:p>
            <a:r>
              <a:rPr lang="en-GB" sz="3200" dirty="0" smtClean="0"/>
              <a:t>We are not in a mass production situation</a:t>
            </a:r>
          </a:p>
          <a:p>
            <a:r>
              <a:rPr lang="en-GB" sz="3200" dirty="0" smtClean="0"/>
              <a:t>Our people are </a:t>
            </a:r>
            <a:r>
              <a:rPr lang="en-GB" sz="3200" smtClean="0"/>
              <a:t>too busy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840138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Barriers to </a:t>
            </a:r>
            <a:r>
              <a:rPr lang="en-GB" sz="4400" dirty="0" smtClean="0"/>
              <a:t>Kaizen Example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1853248"/>
            <a:ext cx="10363826" cy="45544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The management team was tremendously cost driven in every aspect of their organisation.  An OFI surfaced the need for additional employee training and cross-training.  However, the very thought of spending money, time, energy, and effort on training and cross-training was out of the question for senior management.  Management’s response was “If we train them, they will leave the company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036761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4387</TotalTime>
  <Words>1465</Words>
  <Application>Microsoft Office PowerPoint</Application>
  <PresentationFormat>Widescreen</PresentationFormat>
  <Paragraphs>138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Century Gothic</vt:lpstr>
      <vt:lpstr>Wingdings</vt:lpstr>
      <vt:lpstr>Wingdings 3</vt:lpstr>
      <vt:lpstr>Ion</vt:lpstr>
      <vt:lpstr>Continuous Improvement</vt:lpstr>
      <vt:lpstr>What is kaizen</vt:lpstr>
      <vt:lpstr>Kaizen</vt:lpstr>
      <vt:lpstr>Kaizen: Continuous Improvement</vt:lpstr>
      <vt:lpstr>Kaizen: Continuous Improvement</vt:lpstr>
      <vt:lpstr>PowerPoint Presentation</vt:lpstr>
      <vt:lpstr>Where to Start Kaizen</vt:lpstr>
      <vt:lpstr>How do you use Kaizen</vt:lpstr>
      <vt:lpstr>Kaizen and You Method</vt:lpstr>
      <vt:lpstr>How Can You Start Kaizen Today</vt:lpstr>
      <vt:lpstr>Kaizen and You Method</vt:lpstr>
      <vt:lpstr>Kaizen and You Method</vt:lpstr>
      <vt:lpstr>Kaizen for Process Troubleshooting</vt:lpstr>
      <vt:lpstr>Five-Step Process</vt:lpstr>
      <vt:lpstr>Step 1: Go to Gemba</vt:lpstr>
      <vt:lpstr>Step 2: Conduct Gembutsu</vt:lpstr>
      <vt:lpstr>Step 2: Conduct Gembutsu</vt:lpstr>
      <vt:lpstr>Step 3: Take Temporary Countermeasures on the Spot</vt:lpstr>
      <vt:lpstr>Step 3: Take Temporary Countermeasures on the Spot</vt:lpstr>
      <vt:lpstr>Step 4: Find Root Causes</vt:lpstr>
      <vt:lpstr>Step 5: Standardise to Prevent Recurrence</vt:lpstr>
      <vt:lpstr>Step 5: Standardise to Prevent Recurrence</vt:lpstr>
      <vt:lpstr>Step 5: Standardise to Prevent Recurrence</vt:lpstr>
      <vt:lpstr>Step 5: Standardise to Prevent Recurrence</vt:lpstr>
      <vt:lpstr>Kaizen Teams</vt:lpstr>
      <vt:lpstr>Target Areas for Kaizen Teams</vt:lpstr>
      <vt:lpstr>Target Areas for Kaizen Teams</vt:lpstr>
      <vt:lpstr>Preparing for Kaizen</vt:lpstr>
      <vt:lpstr>Preparing for Kaizen</vt:lpstr>
      <vt:lpstr>Barriers to Kaizen</vt:lpstr>
      <vt:lpstr>Barriers to Kaizen Example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Continuous Improvement</dc:title>
  <dc:creator>Andrew Thorn</dc:creator>
  <cp:lastModifiedBy>Andrew Thorn</cp:lastModifiedBy>
  <cp:revision>30</cp:revision>
  <dcterms:created xsi:type="dcterms:W3CDTF">2020-12-06T23:36:36Z</dcterms:created>
  <dcterms:modified xsi:type="dcterms:W3CDTF">2020-12-10T00:43:41Z</dcterms:modified>
</cp:coreProperties>
</file>