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7398F7-69A9-49C6-8FC1-1131057DE07F}" vWet="4" dt="2023-02-28T10:19:43.461"/>
    <p1510:client id="{20C84618-D552-DCB8-9203-FD967A9E754B}" v="1" dt="2023-02-28T12:36:26.123"/>
    <p1510:client id="{558C21E2-DA84-4E64-DF47-96D4AE4488FD}" v="28" dt="2023-02-28T11:44:44.623"/>
    <p1510:client id="{8ECB83A7-99DB-31C6-139A-F8FFD83CF832}" v="715" dt="2023-02-28T10:50:56.704"/>
    <p1510:client id="{D6B84E68-DA56-D0AE-EB5D-363EFE3B079D}" v="997" dt="2023-02-28T12:33:05.253"/>
    <p1510:client id="{EC7498CE-E692-48D6-9AF2-BEA029222685}" v="120" dt="2023-02-28T10:22:50.9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birmingham/certhe-computing-skills-for-the-workplace/" TargetMode="External"/><Relationship Id="rId1" Type="http://schemas.openxmlformats.org/officeDocument/2006/relationships/hyperlink" Target="http://www.reed.co.uk/career-advice/five-computer-skills-to-add-to-your-cv" TargetMode="External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birmingham/certhe-computing-skills-for-the-workplace/" TargetMode="External"/><Relationship Id="rId1" Type="http://schemas.openxmlformats.org/officeDocument/2006/relationships/hyperlink" Target="http://www.reed.co.uk/career-advice/five-computer-skills-to-add-to-your-cv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E321A9-A3B2-4D42-A2A4-64DE7B7095F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371CC33-49AB-4C65-817A-8D22AC7575E4}">
      <dgm:prSet/>
      <dgm:spPr/>
      <dgm:t>
        <a:bodyPr/>
        <a:lstStyle/>
        <a:p>
          <a:r>
            <a:rPr lang="en-US"/>
            <a:t>[1] Career advice, indeed, </a:t>
          </a:r>
          <a:r>
            <a:rPr lang="en-US">
              <a:hlinkClick xmlns:r="http://schemas.openxmlformats.org/officeDocument/2006/relationships" r:id="rId1"/>
            </a:rPr>
            <a:t>www.reed.co.uk/career-advice/five-computer-skills-to-add-to-your-cv</a:t>
          </a:r>
          <a:endParaRPr lang="en-US"/>
        </a:p>
      </dgm:t>
    </dgm:pt>
    <dgm:pt modelId="{23A9B485-ED3D-4A05-A976-8C259AE65A77}" type="parTrans" cxnId="{CF7B545E-7894-4002-9ED0-EB13BC2B7A13}">
      <dgm:prSet/>
      <dgm:spPr/>
      <dgm:t>
        <a:bodyPr/>
        <a:lstStyle/>
        <a:p>
          <a:endParaRPr lang="en-US"/>
        </a:p>
      </dgm:t>
    </dgm:pt>
    <dgm:pt modelId="{A5FC8027-54C9-499B-B5BC-EC43FC266C6B}" type="sibTrans" cxnId="{CF7B545E-7894-4002-9ED0-EB13BC2B7A13}">
      <dgm:prSet/>
      <dgm:spPr/>
      <dgm:t>
        <a:bodyPr/>
        <a:lstStyle/>
        <a:p>
          <a:endParaRPr lang="en-US"/>
        </a:p>
      </dgm:t>
    </dgm:pt>
    <dgm:pt modelId="{6971912C-2CAB-41E3-BF7A-532B0A99A0EA}">
      <dgm:prSet/>
      <dgm:spPr/>
      <dgm:t>
        <a:bodyPr/>
        <a:lstStyle/>
        <a:p>
          <a:r>
            <a:rPr lang="en-US"/>
            <a:t>[2] Computing skills for workplace, UWTSD,  available at </a:t>
          </a:r>
          <a:r>
            <a:rPr lang="en-US">
              <a:hlinkClick xmlns:r="http://schemas.openxmlformats.org/officeDocument/2006/relationships" r:id="rId2"/>
            </a:rPr>
            <a:t>https://www.uwtsd.ac.uk/birmingham/certhe-computing-skills-for-the-workplace/</a:t>
          </a:r>
          <a:r>
            <a:rPr lang="en-US"/>
            <a:t>, accessed on 28 Feb 2023.</a:t>
          </a:r>
        </a:p>
      </dgm:t>
    </dgm:pt>
    <dgm:pt modelId="{76589D19-E105-4C4F-8DA3-127D2BB4972F}" type="parTrans" cxnId="{2BA42F67-F9B2-4863-80E8-2AF506FCA75A}">
      <dgm:prSet/>
      <dgm:spPr/>
      <dgm:t>
        <a:bodyPr/>
        <a:lstStyle/>
        <a:p>
          <a:endParaRPr lang="en-US"/>
        </a:p>
      </dgm:t>
    </dgm:pt>
    <dgm:pt modelId="{1561BC74-466D-4B75-9696-0A4274EFE924}" type="sibTrans" cxnId="{2BA42F67-F9B2-4863-80E8-2AF506FCA75A}">
      <dgm:prSet/>
      <dgm:spPr/>
      <dgm:t>
        <a:bodyPr/>
        <a:lstStyle/>
        <a:p>
          <a:endParaRPr lang="en-US"/>
        </a:p>
      </dgm:t>
    </dgm:pt>
    <dgm:pt modelId="{846EBCFF-3E46-4383-A558-FF1E38C8E944}">
      <dgm:prSet/>
      <dgm:spPr/>
      <dgm:t>
        <a:bodyPr/>
        <a:lstStyle/>
        <a:p>
          <a:r>
            <a:rPr lang="en-US"/>
            <a:t>[3]Dean, S.A., 2017. </a:t>
          </a:r>
          <a:r>
            <a:rPr lang="en-US" i="1"/>
            <a:t>Soft skills needed for the 21st century workforce</a:t>
          </a:r>
          <a:r>
            <a:rPr lang="en-US"/>
            <a:t> (Doctoral dissertation, Walden University).</a:t>
          </a:r>
        </a:p>
      </dgm:t>
    </dgm:pt>
    <dgm:pt modelId="{34C0F359-6EB3-4C9C-993D-63561DE1CC96}" type="parTrans" cxnId="{0623BBDD-E853-4E4D-8141-DAF94AD493CE}">
      <dgm:prSet/>
      <dgm:spPr/>
      <dgm:t>
        <a:bodyPr/>
        <a:lstStyle/>
        <a:p>
          <a:endParaRPr lang="en-US"/>
        </a:p>
      </dgm:t>
    </dgm:pt>
    <dgm:pt modelId="{1F76E852-571C-473A-9911-2B8231D2A364}" type="sibTrans" cxnId="{0623BBDD-E853-4E4D-8141-DAF94AD493CE}">
      <dgm:prSet/>
      <dgm:spPr/>
      <dgm:t>
        <a:bodyPr/>
        <a:lstStyle/>
        <a:p>
          <a:endParaRPr lang="en-US"/>
        </a:p>
      </dgm:t>
    </dgm:pt>
    <dgm:pt modelId="{097996C5-AD31-4674-ACB3-1C5D5C87BB83}">
      <dgm:prSet/>
      <dgm:spPr/>
      <dgm:t>
        <a:bodyPr/>
        <a:lstStyle/>
        <a:p>
          <a:r>
            <a:rPr lang="en-US"/>
            <a:t>[4]Devine, T.G., 1987. </a:t>
          </a:r>
          <a:r>
            <a:rPr lang="en-US" i="1"/>
            <a:t>Teaching study skills. A guide for teachers</a:t>
          </a:r>
          <a:r>
            <a:rPr lang="en-US"/>
            <a:t>. Allyn and Bacon, Longwood Division, 7 Wells Avenue, Newton, MA 02159.</a:t>
          </a:r>
        </a:p>
      </dgm:t>
    </dgm:pt>
    <dgm:pt modelId="{C7C7C7D9-9300-455C-B324-F8DE9E69E83B}" type="parTrans" cxnId="{5B83802D-E413-44DA-B70C-A67D290A1A17}">
      <dgm:prSet/>
      <dgm:spPr/>
      <dgm:t>
        <a:bodyPr/>
        <a:lstStyle/>
        <a:p>
          <a:endParaRPr lang="en-US"/>
        </a:p>
      </dgm:t>
    </dgm:pt>
    <dgm:pt modelId="{331A1AE5-7AA1-4811-ABB2-37C3C92D94D5}" type="sibTrans" cxnId="{5B83802D-E413-44DA-B70C-A67D290A1A17}">
      <dgm:prSet/>
      <dgm:spPr/>
      <dgm:t>
        <a:bodyPr/>
        <a:lstStyle/>
        <a:p>
          <a:endParaRPr lang="en-US"/>
        </a:p>
      </dgm:t>
    </dgm:pt>
    <dgm:pt modelId="{C174FFDE-A522-4BA1-A293-F7D46B958786}" type="pres">
      <dgm:prSet presAssocID="{E9E321A9-A3B2-4D42-A2A4-64DE7B7095F5}" presName="linear" presStyleCnt="0">
        <dgm:presLayoutVars>
          <dgm:animLvl val="lvl"/>
          <dgm:resizeHandles val="exact"/>
        </dgm:presLayoutVars>
      </dgm:prSet>
      <dgm:spPr/>
    </dgm:pt>
    <dgm:pt modelId="{8F820289-69C9-4624-9CD4-0A7FC38824FF}" type="pres">
      <dgm:prSet presAssocID="{4371CC33-49AB-4C65-817A-8D22AC7575E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0732A1D-7902-43CC-AFF9-DC9C7F979B9D}" type="pres">
      <dgm:prSet presAssocID="{A5FC8027-54C9-499B-B5BC-EC43FC266C6B}" presName="spacer" presStyleCnt="0"/>
      <dgm:spPr/>
    </dgm:pt>
    <dgm:pt modelId="{10AFE65B-0633-4E48-A5AA-0667A4891678}" type="pres">
      <dgm:prSet presAssocID="{6971912C-2CAB-41E3-BF7A-532B0A99A0E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81F29E1-D791-4A58-962B-33F65106D84E}" type="pres">
      <dgm:prSet presAssocID="{1561BC74-466D-4B75-9696-0A4274EFE924}" presName="spacer" presStyleCnt="0"/>
      <dgm:spPr/>
    </dgm:pt>
    <dgm:pt modelId="{5D0963B7-9778-48F2-B86E-5ED37439A6DD}" type="pres">
      <dgm:prSet presAssocID="{846EBCFF-3E46-4383-A558-FF1E38C8E94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0DFD567-5D09-4588-8111-67B00387FD31}" type="pres">
      <dgm:prSet presAssocID="{1F76E852-571C-473A-9911-2B8231D2A364}" presName="spacer" presStyleCnt="0"/>
      <dgm:spPr/>
    </dgm:pt>
    <dgm:pt modelId="{FBC22CB9-464E-451A-8B3F-D59402393F22}" type="pres">
      <dgm:prSet presAssocID="{097996C5-AD31-4674-ACB3-1C5D5C87BB8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B83802D-E413-44DA-B70C-A67D290A1A17}" srcId="{E9E321A9-A3B2-4D42-A2A4-64DE7B7095F5}" destId="{097996C5-AD31-4674-ACB3-1C5D5C87BB83}" srcOrd="3" destOrd="0" parTransId="{C7C7C7D9-9300-455C-B324-F8DE9E69E83B}" sibTransId="{331A1AE5-7AA1-4811-ABB2-37C3C92D94D5}"/>
    <dgm:cxn modelId="{CF7B545E-7894-4002-9ED0-EB13BC2B7A13}" srcId="{E9E321A9-A3B2-4D42-A2A4-64DE7B7095F5}" destId="{4371CC33-49AB-4C65-817A-8D22AC7575E4}" srcOrd="0" destOrd="0" parTransId="{23A9B485-ED3D-4A05-A976-8C259AE65A77}" sibTransId="{A5FC8027-54C9-499B-B5BC-EC43FC266C6B}"/>
    <dgm:cxn modelId="{2BA42F67-F9B2-4863-80E8-2AF506FCA75A}" srcId="{E9E321A9-A3B2-4D42-A2A4-64DE7B7095F5}" destId="{6971912C-2CAB-41E3-BF7A-532B0A99A0EA}" srcOrd="1" destOrd="0" parTransId="{76589D19-E105-4C4F-8DA3-127D2BB4972F}" sibTransId="{1561BC74-466D-4B75-9696-0A4274EFE924}"/>
    <dgm:cxn modelId="{A2188F4E-51B2-417C-8972-8915875AB75C}" type="presOf" srcId="{097996C5-AD31-4674-ACB3-1C5D5C87BB83}" destId="{FBC22CB9-464E-451A-8B3F-D59402393F22}" srcOrd="0" destOrd="0" presId="urn:microsoft.com/office/officeart/2005/8/layout/vList2"/>
    <dgm:cxn modelId="{75AC6B9B-6AD7-48B4-A315-FCA993B06D6B}" type="presOf" srcId="{846EBCFF-3E46-4383-A558-FF1E38C8E944}" destId="{5D0963B7-9778-48F2-B86E-5ED37439A6DD}" srcOrd="0" destOrd="0" presId="urn:microsoft.com/office/officeart/2005/8/layout/vList2"/>
    <dgm:cxn modelId="{7BEE2CA2-60D0-4510-B605-18A702ACFEFD}" type="presOf" srcId="{4371CC33-49AB-4C65-817A-8D22AC7575E4}" destId="{8F820289-69C9-4624-9CD4-0A7FC38824FF}" srcOrd="0" destOrd="0" presId="urn:microsoft.com/office/officeart/2005/8/layout/vList2"/>
    <dgm:cxn modelId="{3237D4C5-2D0C-46D1-98ED-BDBA9657C0AA}" type="presOf" srcId="{6971912C-2CAB-41E3-BF7A-532B0A99A0EA}" destId="{10AFE65B-0633-4E48-A5AA-0667A4891678}" srcOrd="0" destOrd="0" presId="urn:microsoft.com/office/officeart/2005/8/layout/vList2"/>
    <dgm:cxn modelId="{0623BBDD-E853-4E4D-8141-DAF94AD493CE}" srcId="{E9E321A9-A3B2-4D42-A2A4-64DE7B7095F5}" destId="{846EBCFF-3E46-4383-A558-FF1E38C8E944}" srcOrd="2" destOrd="0" parTransId="{34C0F359-6EB3-4C9C-993D-63561DE1CC96}" sibTransId="{1F76E852-571C-473A-9911-2B8231D2A364}"/>
    <dgm:cxn modelId="{C28D07F6-278B-4DE2-8181-37315A5A2ABE}" type="presOf" srcId="{E9E321A9-A3B2-4D42-A2A4-64DE7B7095F5}" destId="{C174FFDE-A522-4BA1-A293-F7D46B958786}" srcOrd="0" destOrd="0" presId="urn:microsoft.com/office/officeart/2005/8/layout/vList2"/>
    <dgm:cxn modelId="{A18C8616-3EA7-4BB5-95CD-52E699F29810}" type="presParOf" srcId="{C174FFDE-A522-4BA1-A293-F7D46B958786}" destId="{8F820289-69C9-4624-9CD4-0A7FC38824FF}" srcOrd="0" destOrd="0" presId="urn:microsoft.com/office/officeart/2005/8/layout/vList2"/>
    <dgm:cxn modelId="{9615AC77-6D48-47CC-A7F3-1B3B0DA4F985}" type="presParOf" srcId="{C174FFDE-A522-4BA1-A293-F7D46B958786}" destId="{60732A1D-7902-43CC-AFF9-DC9C7F979B9D}" srcOrd="1" destOrd="0" presId="urn:microsoft.com/office/officeart/2005/8/layout/vList2"/>
    <dgm:cxn modelId="{6DBE92BB-E508-4E68-8B61-CF244C22EDB9}" type="presParOf" srcId="{C174FFDE-A522-4BA1-A293-F7D46B958786}" destId="{10AFE65B-0633-4E48-A5AA-0667A4891678}" srcOrd="2" destOrd="0" presId="urn:microsoft.com/office/officeart/2005/8/layout/vList2"/>
    <dgm:cxn modelId="{5F94D62A-DC8B-4E44-94BE-42A04FC11ADD}" type="presParOf" srcId="{C174FFDE-A522-4BA1-A293-F7D46B958786}" destId="{781F29E1-D791-4A58-962B-33F65106D84E}" srcOrd="3" destOrd="0" presId="urn:microsoft.com/office/officeart/2005/8/layout/vList2"/>
    <dgm:cxn modelId="{7502404C-1326-4AFC-A542-042220F3F2AA}" type="presParOf" srcId="{C174FFDE-A522-4BA1-A293-F7D46B958786}" destId="{5D0963B7-9778-48F2-B86E-5ED37439A6DD}" srcOrd="4" destOrd="0" presId="urn:microsoft.com/office/officeart/2005/8/layout/vList2"/>
    <dgm:cxn modelId="{4169CE49-3987-4BF7-A4EF-BD4E3264953E}" type="presParOf" srcId="{C174FFDE-A522-4BA1-A293-F7D46B958786}" destId="{70DFD567-5D09-4588-8111-67B00387FD31}" srcOrd="5" destOrd="0" presId="urn:microsoft.com/office/officeart/2005/8/layout/vList2"/>
    <dgm:cxn modelId="{C2D15F4C-1202-4890-AF17-C0F963A8B9C1}" type="presParOf" srcId="{C174FFDE-A522-4BA1-A293-F7D46B958786}" destId="{FBC22CB9-464E-451A-8B3F-D59402393F2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820289-69C9-4624-9CD4-0A7FC38824FF}">
      <dsp:nvSpPr>
        <dsp:cNvPr id="0" name=""/>
        <dsp:cNvSpPr/>
      </dsp:nvSpPr>
      <dsp:spPr>
        <a:xfrm>
          <a:off x="0" y="3892"/>
          <a:ext cx="7315200" cy="12306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[1] Career advice, indeed, </a:t>
          </a:r>
          <a:r>
            <a:rPr lang="en-US" sz="2200" kern="1200">
              <a:hlinkClick xmlns:r="http://schemas.openxmlformats.org/officeDocument/2006/relationships" r:id="rId1"/>
            </a:rPr>
            <a:t>www.reed.co.uk/career-advice/five-computer-skills-to-add-to-your-cv</a:t>
          </a:r>
          <a:endParaRPr lang="en-US" sz="2200" kern="1200"/>
        </a:p>
      </dsp:txBody>
      <dsp:txXfrm>
        <a:off x="60077" y="63969"/>
        <a:ext cx="7195046" cy="1110539"/>
      </dsp:txXfrm>
    </dsp:sp>
    <dsp:sp modelId="{10AFE65B-0633-4E48-A5AA-0667A4891678}">
      <dsp:nvSpPr>
        <dsp:cNvPr id="0" name=""/>
        <dsp:cNvSpPr/>
      </dsp:nvSpPr>
      <dsp:spPr>
        <a:xfrm>
          <a:off x="0" y="1297946"/>
          <a:ext cx="7315200" cy="12306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[2] Computing skills for workplace, UWTSD,  available at </a:t>
          </a:r>
          <a:r>
            <a:rPr lang="en-US" sz="2200" kern="1200">
              <a:hlinkClick xmlns:r="http://schemas.openxmlformats.org/officeDocument/2006/relationships" r:id="rId2"/>
            </a:rPr>
            <a:t>https://www.uwtsd.ac.uk/birmingham/certhe-computing-skills-for-the-workplace/</a:t>
          </a:r>
          <a:r>
            <a:rPr lang="en-US" sz="2200" kern="1200"/>
            <a:t>, accessed on 28 Feb 2023.</a:t>
          </a:r>
        </a:p>
      </dsp:txBody>
      <dsp:txXfrm>
        <a:off x="60077" y="1358023"/>
        <a:ext cx="7195046" cy="1110539"/>
      </dsp:txXfrm>
    </dsp:sp>
    <dsp:sp modelId="{5D0963B7-9778-48F2-B86E-5ED37439A6DD}">
      <dsp:nvSpPr>
        <dsp:cNvPr id="0" name=""/>
        <dsp:cNvSpPr/>
      </dsp:nvSpPr>
      <dsp:spPr>
        <a:xfrm>
          <a:off x="0" y="2592000"/>
          <a:ext cx="7315200" cy="12306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[3]Dean, S.A., 2017. </a:t>
          </a:r>
          <a:r>
            <a:rPr lang="en-US" sz="2200" i="1" kern="1200"/>
            <a:t>Soft skills needed for the 21st century workforce</a:t>
          </a:r>
          <a:r>
            <a:rPr lang="en-US" sz="2200" kern="1200"/>
            <a:t> (Doctoral dissertation, Walden University).</a:t>
          </a:r>
        </a:p>
      </dsp:txBody>
      <dsp:txXfrm>
        <a:off x="60077" y="2652077"/>
        <a:ext cx="7195046" cy="1110539"/>
      </dsp:txXfrm>
    </dsp:sp>
    <dsp:sp modelId="{FBC22CB9-464E-451A-8B3F-D59402393F22}">
      <dsp:nvSpPr>
        <dsp:cNvPr id="0" name=""/>
        <dsp:cNvSpPr/>
      </dsp:nvSpPr>
      <dsp:spPr>
        <a:xfrm>
          <a:off x="0" y="3886053"/>
          <a:ext cx="7315200" cy="12306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[4]Devine, T.G., 1987. </a:t>
          </a:r>
          <a:r>
            <a:rPr lang="en-US" sz="2200" i="1" kern="1200"/>
            <a:t>Teaching study skills. A guide for teachers</a:t>
          </a:r>
          <a:r>
            <a:rPr lang="en-US" sz="2200" kern="1200"/>
            <a:t>. Allyn and Bacon, Longwood Division, 7 Wells Avenue, Newton, MA 02159.</a:t>
          </a:r>
        </a:p>
      </dsp:txBody>
      <dsp:txXfrm>
        <a:off x="60077" y="3946130"/>
        <a:ext cx="7195046" cy="11105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583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8920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863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2248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2/28/2023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6866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2/28/2023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7010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9641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0218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9481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695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01881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2/28/2023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5009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7">
            <a:extLst>
              <a:ext uri="{FF2B5EF4-FFF2-40B4-BE49-F238E27FC236}">
                <a16:creationId xmlns:a16="http://schemas.microsoft.com/office/drawing/2014/main" id="{A5A2BA67-BF68-4F48-BAA9-1091D4FED1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9">
            <a:extLst>
              <a:ext uri="{FF2B5EF4-FFF2-40B4-BE49-F238E27FC236}">
                <a16:creationId xmlns:a16="http://schemas.microsoft.com/office/drawing/2014/main" id="{E4190DBD-4A62-4416-ACB7-ACEC1DE302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09288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4705801" cy="3255264"/>
          </a:xfrm>
        </p:spPr>
        <p:txBody>
          <a:bodyPr>
            <a:normAutofit/>
          </a:bodyPr>
          <a:lstStyle/>
          <a:p>
            <a:r>
              <a:rPr lang="en-GB" sz="4600">
                <a:ln w="15875">
                  <a:solidFill>
                    <a:srgbClr val="FFFFFF"/>
                  </a:solidFill>
                </a:ln>
              </a:rPr>
              <a:t>Personal Development Plan (PDP)</a:t>
            </a:r>
            <a:br>
              <a:rPr lang="en-GB" sz="4600">
                <a:ln w="15875">
                  <a:solidFill>
                    <a:srgbClr val="FFFFFF"/>
                  </a:solidFill>
                </a:ln>
              </a:rPr>
            </a:br>
            <a:r>
              <a:rPr lang="en-GB" sz="4600">
                <a:ln w="15875">
                  <a:solidFill>
                    <a:srgbClr val="FFFFFF"/>
                  </a:solidFill>
                </a:ln>
              </a:rPr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4675634" cy="9144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200">
                <a:ea typeface="Calibri"/>
                <a:cs typeface="Calibri"/>
              </a:rPr>
              <a:t>EMMA RYDER </a:t>
            </a:r>
          </a:p>
          <a:p>
            <a:r>
              <a:rPr lang="en-GB" sz="1200">
                <a:ea typeface="Calibri"/>
                <a:cs typeface="Calibri"/>
              </a:rPr>
              <a:t>2221740</a:t>
            </a:r>
            <a:endParaRPr lang="en-GB" sz="1200"/>
          </a:p>
          <a:p>
            <a:r>
              <a:rPr lang="en-GB" sz="1200"/>
              <a:t>Date: Week 9</a:t>
            </a:r>
            <a:endParaRPr lang="en-GB" sz="1200">
              <a:cs typeface="Calibri"/>
            </a:endParaRPr>
          </a:p>
        </p:txBody>
      </p:sp>
      <p:pic>
        <p:nvPicPr>
          <p:cNvPr id="5" name="Picture 4" descr="Scribbles on a notebook">
            <a:extLst>
              <a:ext uri="{FF2B5EF4-FFF2-40B4-BE49-F238E27FC236}">
                <a16:creationId xmlns:a16="http://schemas.microsoft.com/office/drawing/2014/main" id="{1AF36B12-ACC9-1558-C910-C64F9D79A1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34" r="22787"/>
          <a:stretch/>
        </p:blipFill>
        <p:spPr>
          <a:xfrm>
            <a:off x="6586977" y="759599"/>
            <a:ext cx="4908848" cy="5330650"/>
          </a:xfrm>
          <a:prstGeom prst="rect">
            <a:avLst/>
          </a:prstGeom>
        </p:spPr>
      </p:pic>
      <p:sp>
        <p:nvSpPr>
          <p:cNvPr id="26" name="Rectangle 21">
            <a:extLst>
              <a:ext uri="{FF2B5EF4-FFF2-40B4-BE49-F238E27FC236}">
                <a16:creationId xmlns:a16="http://schemas.microsoft.com/office/drawing/2014/main" id="{DBF12D6D-FE37-445A-BF16-6DA1A659A4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AB7EB8E-8A2B-48FD-BAC8-43729329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580" y="761999"/>
            <a:ext cx="2925318" cy="5334001"/>
          </a:xfrm>
          <a:prstGeom prst="rect">
            <a:avLst/>
          </a:prstGeom>
          <a:solidFill>
            <a:srgbClr val="C8C8C8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3222AA-4EF1-427F-B292-FAF0CC05B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381" y="761999"/>
            <a:ext cx="9141619" cy="53340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7244147"/>
              </p:ext>
            </p:extLst>
          </p:nvPr>
        </p:nvGraphicFramePr>
        <p:xfrm>
          <a:off x="3693848" y="1862074"/>
          <a:ext cx="7854687" cy="34055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9200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903483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08894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271845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447792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773473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69437">
                <a:tc>
                  <a:txBody>
                    <a:bodyPr/>
                    <a:lstStyle/>
                    <a:p>
                      <a:pPr algn="ctr"/>
                      <a:r>
                        <a:rPr lang="en-GB" sz="700"/>
                        <a:t>What are your</a:t>
                      </a:r>
                    </a:p>
                    <a:p>
                      <a:pPr algn="ctr"/>
                      <a:r>
                        <a:rPr lang="en-GB" sz="700"/>
                        <a:t>long-term goals?</a:t>
                      </a:r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700"/>
                        <a:t>What are your specific</a:t>
                      </a:r>
                    </a:p>
                    <a:p>
                      <a:pPr algn="ctr"/>
                      <a:r>
                        <a:rPr lang="en-GB" sz="700"/>
                        <a:t>career goals?</a:t>
                      </a:r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700"/>
                        <a:t>What are the key skills</a:t>
                      </a:r>
                    </a:p>
                    <a:p>
                      <a:pPr algn="ctr"/>
                      <a:r>
                        <a:rPr lang="en-GB" sz="700"/>
                        <a:t>needed for each one</a:t>
                      </a:r>
                    </a:p>
                    <a:p>
                      <a:pPr algn="ctr"/>
                      <a:r>
                        <a:rPr lang="en-GB" sz="700"/>
                        <a:t>of your goals?</a:t>
                      </a:r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700"/>
                        <a:t>What skills do you</a:t>
                      </a:r>
                    </a:p>
                    <a:p>
                      <a:pPr algn="ctr"/>
                      <a:r>
                        <a:rPr lang="en-GB" sz="700"/>
                        <a:t>need to </a:t>
                      </a:r>
                      <a:r>
                        <a:rPr lang="en-GB" sz="700" b="1"/>
                        <a:t>work on</a:t>
                      </a:r>
                      <a:r>
                        <a:rPr lang="en-GB" sz="700"/>
                        <a:t>?</a:t>
                      </a:r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700"/>
                        <a:t>What actions are you</a:t>
                      </a:r>
                    </a:p>
                    <a:p>
                      <a:pPr algn="ctr"/>
                      <a:r>
                        <a:rPr lang="en-GB" sz="700"/>
                        <a:t>going to take?</a:t>
                      </a:r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700"/>
                        <a:t>When are you</a:t>
                      </a:r>
                    </a:p>
                    <a:p>
                      <a:pPr algn="ctr"/>
                      <a:r>
                        <a:rPr lang="en-GB" sz="700"/>
                        <a:t>going to complete</a:t>
                      </a:r>
                    </a:p>
                    <a:p>
                      <a:pPr algn="ctr"/>
                      <a:r>
                        <a:rPr lang="en-GB" sz="700"/>
                        <a:t>your training by?</a:t>
                      </a:r>
                    </a:p>
                  </a:txBody>
                  <a:tcPr marL="49924" marR="49924" marT="24962" marB="24962"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69437">
                <a:tc rowSpan="5">
                  <a:txBody>
                    <a:bodyPr/>
                    <a:lstStyle/>
                    <a:p>
                      <a:r>
                        <a:rPr lang="en-GB" sz="700"/>
                        <a:t>To complete the  </a:t>
                      </a:r>
                      <a:r>
                        <a:rPr lang="en-GB" sz="700" b="1"/>
                        <a:t>level 4</a:t>
                      </a:r>
                      <a:r>
                        <a:rPr lang="en-GB" sz="700"/>
                        <a:t> program in computing and pass. So I will have a better understanding of a computer and help me grow my computer skills.</a:t>
                      </a:r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r>
                        <a:rPr lang="en-GB" sz="700"/>
                        <a:t>I have  to complete my course in </a:t>
                      </a:r>
                      <a:r>
                        <a:rPr lang="en-GB" sz="700" b="1"/>
                        <a:t>term 1 </a:t>
                      </a:r>
                      <a:r>
                        <a:rPr lang="en-GB" sz="700"/>
                        <a:t>in computing </a:t>
                      </a:r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r>
                        <a:rPr lang="en-GB" sz="700"/>
                        <a:t>Time management, teamwork,</a:t>
                      </a:r>
                      <a:endParaRPr lang="en-US" sz="1000"/>
                    </a:p>
                    <a:p>
                      <a:pPr lvl="0">
                        <a:buNone/>
                      </a:pPr>
                      <a:r>
                        <a:rPr lang="en-GB" sz="700"/>
                        <a:t>Critical thinking and writing and practical skills on tools </a:t>
                      </a:r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r>
                        <a:rPr lang="en-GB" sz="700"/>
                        <a:t>Practical skills on </a:t>
                      </a:r>
                      <a:r>
                        <a:rPr lang="en-GB" sz="700" err="1"/>
                        <a:t>tools,critical</a:t>
                      </a:r>
                      <a:r>
                        <a:rPr lang="en-GB" sz="700"/>
                        <a:t> thinking and </a:t>
                      </a:r>
                      <a:r>
                        <a:rPr lang="en-GB" sz="700" err="1"/>
                        <a:t>writing,time</a:t>
                      </a:r>
                      <a:r>
                        <a:rPr lang="en-GB" sz="700"/>
                        <a:t> management </a:t>
                      </a:r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r>
                        <a:rPr lang="en-GB" sz="700"/>
                        <a:t>Work and submit all assignments on time, research and reading [1,2]</a:t>
                      </a:r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r>
                        <a:rPr lang="en-GB" sz="700"/>
                        <a:t>3 to 4 months</a:t>
                      </a:r>
                    </a:p>
                  </a:txBody>
                  <a:tcPr marL="49924" marR="49924" marT="24962" marB="24962"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96852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700"/>
                        <a:t>I have  to complete </a:t>
                      </a:r>
                      <a:r>
                        <a:rPr lang="en-GB" sz="700" b="1"/>
                        <a:t>term 2</a:t>
                      </a:r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700" b="0" u="none" strike="noStrike" noProof="0"/>
                        <a:t>Typing</a:t>
                      </a:r>
                      <a:endParaRPr lang="en-US" sz="100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700" b="0" u="none" strike="noStrike" noProof="0"/>
                        <a:t>Email communications</a:t>
                      </a:r>
                      <a:endParaRPr lang="en-GB" sz="100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700" b="0" u="none" strike="noStrike" noProof="0"/>
                        <a:t>Creating and managing spreadsheets</a:t>
                      </a:r>
                      <a:endParaRPr lang="en-GB" sz="100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700" b="0" u="none" strike="noStrike" noProof="0"/>
                        <a:t>Using databases</a:t>
                      </a:r>
                      <a:endParaRPr lang="en-GB" sz="100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700" b="0" u="none" strike="noStrike" noProof="0"/>
                        <a:t>Working with word processing documents</a:t>
                      </a:r>
                      <a:endParaRPr lang="en-GB" sz="100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700" b="0" u="none" strike="noStrike" noProof="0"/>
                        <a:t>Online research</a:t>
                      </a:r>
                      <a:endParaRPr lang="en-GB" sz="100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700" b="0" u="none" strike="noStrike" noProof="0"/>
                        <a:t>Image editing</a:t>
                      </a:r>
                      <a:endParaRPr lang="en-GB" sz="100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700" b="0" u="none" strike="noStrike" noProof="0"/>
                        <a:t>Programming</a:t>
                      </a:r>
                      <a:endParaRPr lang="en-GB" sz="1000"/>
                    </a:p>
                    <a:p>
                      <a:pPr lvl="0">
                        <a:buNone/>
                      </a:pPr>
                      <a:endParaRPr lang="en-GB" sz="700"/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700" b="0" u="none" strike="noStrike" noProof="0"/>
                        <a:t>Creating and managing spreadsheets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700" b="0" u="none" strike="noStrike" noProof="0"/>
                        <a:t>Working with word processing documents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700" b="0" u="none" strike="noStrike" noProof="0"/>
                        <a:t>Online research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700" b="0" u="none" strike="noStrike" noProof="0"/>
                        <a:t>Image editing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700" b="0" u="none" strike="noStrike" noProof="0"/>
                        <a:t>Programming</a:t>
                      </a:r>
                      <a:endParaRPr lang="en-GB" sz="1000"/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r>
                        <a:rPr lang="en-GB" sz="700"/>
                        <a:t>To reads,  revise listen, ask </a:t>
                      </a:r>
                      <a:r>
                        <a:rPr lang="en-GB" sz="700" err="1"/>
                        <a:t>questioin</a:t>
                      </a:r>
                      <a:r>
                        <a:rPr lang="en-GB" sz="700"/>
                        <a:t>,  attend classes, research and reading [3].</a:t>
                      </a:r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r>
                        <a:rPr lang="en-GB" sz="700"/>
                        <a:t>5 to 8 months</a:t>
                      </a:r>
                    </a:p>
                  </a:txBody>
                  <a:tcPr marL="49924" marR="49924" marT="24962" marB="24962"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569132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700" b="0" u="none" strike="noStrike" noProof="0"/>
                        <a:t>I have to complete </a:t>
                      </a:r>
                      <a:r>
                        <a:rPr lang="en-GB" sz="700" b="1" u="none" strike="noStrike" noProof="0"/>
                        <a:t>term 3</a:t>
                      </a:r>
                      <a:endParaRPr lang="en-US" sz="1000" b="1"/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r>
                        <a:rPr lang="en-GB" sz="700"/>
                        <a:t>Web development, database concepts, network knowledge, practical skills on computing</a:t>
                      </a:r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700" b="0" u="none" strike="noStrike" baseline="0" noProof="0">
                          <a:solidFill>
                            <a:srgbClr val="000000"/>
                          </a:solidFill>
                        </a:rPr>
                        <a:t>Work on Web development, database concepts, network knowledge, practical skills on computing</a:t>
                      </a:r>
                      <a:endParaRPr lang="en-US" sz="1000"/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GB" sz="700" b="0" u="none" strike="noStrike" baseline="0" noProof="0">
                          <a:solidFill>
                            <a:srgbClr val="000000"/>
                          </a:solidFill>
                        </a:rPr>
                        <a:t>Work and submit all assignments on time, research and reading [1,2] attend my </a:t>
                      </a:r>
                      <a:r>
                        <a:rPr lang="en-GB" sz="700" b="0" u="none" strike="noStrike" baseline="0" noProof="0" err="1">
                          <a:solidFill>
                            <a:srgbClr val="000000"/>
                          </a:solidFill>
                        </a:rPr>
                        <a:t>c;lasses</a:t>
                      </a:r>
                      <a:r>
                        <a:rPr lang="en-GB" sz="700" b="0" u="none" strike="noStrike" baseline="0" noProof="0">
                          <a:solidFill>
                            <a:srgbClr val="000000"/>
                          </a:solidFill>
                        </a:rPr>
                        <a:t> do more </a:t>
                      </a:r>
                      <a:r>
                        <a:rPr lang="en-GB" sz="700" b="0" u="none" strike="noStrike" baseline="0" noProof="0" err="1">
                          <a:solidFill>
                            <a:srgbClr val="000000"/>
                          </a:solidFill>
                        </a:rPr>
                        <a:t>reaseach</a:t>
                      </a:r>
                    </a:p>
                    <a:p>
                      <a:pPr lvl="0">
                        <a:buNone/>
                      </a:pPr>
                      <a:endParaRPr lang="en-GB" sz="700"/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r>
                        <a:rPr lang="en-GB" sz="700"/>
                        <a:t>9 to 12 months </a:t>
                      </a:r>
                    </a:p>
                  </a:txBody>
                  <a:tcPr marL="49924" marR="49924" marT="24962" marB="24962"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66898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700" b="0" i="0" u="none" strike="noStrike" noProof="0">
                        <a:latin typeface="Calibri"/>
                      </a:endParaRPr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GB" sz="700" b="0" u="none" strike="noStrike" baseline="0" noProof="0">
                          <a:solidFill>
                            <a:srgbClr val="000000"/>
                          </a:solidFill>
                        </a:rPr>
                        <a:t>Demonstrate a systematic understanding of the underlying concepts of data and database </a:t>
                      </a:r>
                      <a:r>
                        <a:rPr lang="en-GB" sz="700" b="0" u="none" strike="noStrike" baseline="0" noProof="0" err="1">
                          <a:solidFill>
                            <a:srgbClr val="000000"/>
                          </a:solidFill>
                        </a:rPr>
                        <a:t>sEvaluate</a:t>
                      </a:r>
                      <a:r>
                        <a:rPr lang="en-GB" sz="700" b="0" u="none" strike="noStrike" baseline="0" noProof="0">
                          <a:solidFill>
                            <a:srgbClr val="000000"/>
                          </a:solidFill>
                        </a:rPr>
                        <a:t> a problem and formulate requirements and constraints.</a:t>
                      </a:r>
                      <a:endParaRPr lang="en-US" sz="1000"/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GB" sz="700" b="0" u="none" strike="noStrike" baseline="0" noProof="0">
                          <a:solidFill>
                            <a:srgbClr val="000000"/>
                          </a:solidFill>
                        </a:rPr>
                        <a:t>Analyse a problem and produce a logical solution</a:t>
                      </a:r>
                      <a:endParaRPr lang="en-GB" sz="1000"/>
                    </a:p>
                    <a:p>
                      <a:pPr lvl="0">
                        <a:buNone/>
                      </a:pPr>
                      <a:endParaRPr lang="en-GB" sz="700" b="0" i="0" u="none" strike="noStrike" baseline="0" noProof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700" b="0" u="none" strike="noStrike" baseline="0" noProof="0">
                          <a:solidFill>
                            <a:srgbClr val="000000"/>
                          </a:solidFill>
                        </a:rPr>
                        <a:t>Analyse a problem , the underlying concepts of data and database problems</a:t>
                      </a:r>
                      <a:endParaRPr lang="en-US" sz="1000"/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700" b="0" u="none" strike="noStrike" baseline="0" noProof="0">
                          <a:solidFill>
                            <a:srgbClr val="000000"/>
                          </a:solidFill>
                        </a:rPr>
                        <a:t>Work and submit all assignments on time, research and reading [1,2] attend my </a:t>
                      </a:r>
                      <a:r>
                        <a:rPr lang="en-GB" sz="700" b="0" u="none" strike="noStrike" baseline="0" noProof="0" err="1">
                          <a:solidFill>
                            <a:srgbClr val="000000"/>
                          </a:solidFill>
                        </a:rPr>
                        <a:t>c;lasses</a:t>
                      </a:r>
                      <a:r>
                        <a:rPr lang="en-GB" sz="700" b="0" u="none" strike="noStrike" baseline="0" noProof="0">
                          <a:solidFill>
                            <a:srgbClr val="000000"/>
                          </a:solidFill>
                        </a:rPr>
                        <a:t> do more </a:t>
                      </a:r>
                      <a:r>
                        <a:rPr lang="en-GB" sz="700" b="0" u="none" strike="noStrike" baseline="0" noProof="0" err="1">
                          <a:solidFill>
                            <a:srgbClr val="000000"/>
                          </a:solidFill>
                        </a:rPr>
                        <a:t>reaseach</a:t>
                      </a:r>
                      <a:endParaRPr lang="en-GB" sz="700" b="0" i="0" u="none" strike="noStrike" baseline="0" noProof="0" err="1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 marL="49924" marR="49924" marT="24962" marB="24962"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18305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 marL="49924" marR="49924" marT="24962" marB="24962"/>
                </a:tc>
                <a:tc>
                  <a:txBody>
                    <a:bodyPr/>
                    <a:lstStyle/>
                    <a:p>
                      <a:endParaRPr lang="en-GB" sz="700"/>
                    </a:p>
                  </a:txBody>
                  <a:tcPr marL="49924" marR="49924" marT="24962" marB="24962"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12C1BF-A8B0-02E7-B99F-C5998BFEE9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7" ma:contentTypeDescription="Create a new document." ma:contentTypeScope="" ma:versionID="e06462a2f750b6b820081d6aa10c36a2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86d2fea98f35b8e6de64ac3e06a4a46a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68CD162-09A1-4238-B10E-AD445458375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D74D675-2B2A-4FCE-BDB3-D274AB8C756E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012EE9D2-DE39-4DA2-A02C-F915060B683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Frame</vt:lpstr>
      <vt:lpstr>Personal Development Plan (PDP) 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revision>126</cp:revision>
  <dcterms:created xsi:type="dcterms:W3CDTF">2022-07-21T09:53:39Z</dcterms:created>
  <dcterms:modified xsi:type="dcterms:W3CDTF">2023-02-28T12:43:41Z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