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53"/>
  </p:notes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58" r:id="rId19"/>
    <p:sldId id="302" r:id="rId20"/>
    <p:sldId id="275" r:id="rId21"/>
    <p:sldId id="276" r:id="rId22"/>
    <p:sldId id="277" r:id="rId23"/>
    <p:sldId id="279" r:id="rId24"/>
    <p:sldId id="280" r:id="rId25"/>
    <p:sldId id="281" r:id="rId26"/>
    <p:sldId id="291" r:id="rId27"/>
    <p:sldId id="282" r:id="rId28"/>
    <p:sldId id="308" r:id="rId29"/>
    <p:sldId id="309" r:id="rId30"/>
    <p:sldId id="296" r:id="rId31"/>
    <p:sldId id="293" r:id="rId32"/>
    <p:sldId id="294" r:id="rId33"/>
    <p:sldId id="295" r:id="rId34"/>
    <p:sldId id="297" r:id="rId35"/>
    <p:sldId id="303" r:id="rId36"/>
    <p:sldId id="304" r:id="rId37"/>
    <p:sldId id="305" r:id="rId38"/>
    <p:sldId id="306" r:id="rId39"/>
    <p:sldId id="307" r:id="rId40"/>
    <p:sldId id="284" r:id="rId41"/>
    <p:sldId id="285" r:id="rId42"/>
    <p:sldId id="289" r:id="rId43"/>
    <p:sldId id="287" r:id="rId44"/>
    <p:sldId id="286" r:id="rId45"/>
    <p:sldId id="310" r:id="rId46"/>
    <p:sldId id="290" r:id="rId47"/>
    <p:sldId id="311" r:id="rId48"/>
    <p:sldId id="298" r:id="rId49"/>
    <p:sldId id="301" r:id="rId50"/>
    <p:sldId id="299" r:id="rId51"/>
    <p:sldId id="300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63"/>
  </p:normalViewPr>
  <p:slideViewPr>
    <p:cSldViewPr snapToGrid="0">
      <p:cViewPr varScale="1">
        <p:scale>
          <a:sx n="90" d="100"/>
          <a:sy n="90" d="100"/>
        </p:scale>
        <p:origin x="232" y="7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45A768-A367-4D4F-82F8-FA1134D6D5EB}" type="datetimeFigureOut">
              <a:rPr lang="en-US" smtClean="0"/>
              <a:t>2/13/24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AE740A-7B15-E14F-81F2-4B097B2B2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939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Eric The Dog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AE740A-7B15-E14F-81F2-4B097B2B2AA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538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97A14-35C4-502A-0BD7-814D27AE2E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737FC1-3241-3D1F-01B2-39E526A18B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352D35-712E-1ECB-BE4D-308DD2E0E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0B49A-32DE-4D41-A0F1-A8E0EB465E4D}" type="datetimeFigureOut">
              <a:rPr lang="en-US" smtClean="0"/>
              <a:t>2/13/24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CB32B-2A0E-1166-25FF-177BD34F2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8A7255-DDA3-72BA-C23D-BD05CE2B4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BD19D-D1CA-B248-B004-B90A0FF30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512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F1D0F-F989-C1D6-5F28-F4CE6F12C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5FCFA-767C-28F3-B74B-B7806CF0DD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C42DBF-8A13-7665-589D-5955DC5FF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0B49A-32DE-4D41-A0F1-A8E0EB465E4D}" type="datetimeFigureOut">
              <a:rPr lang="en-US" smtClean="0"/>
              <a:t>2/13/24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91285D-6423-4699-8DF5-E6851509F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7D3283-0BFE-5C0E-FB8E-B9EA365B8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BD19D-D1CA-B248-B004-B90A0FF30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784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67B27-9A20-0970-A23F-C8CB485B4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BD1C86-5215-1230-A9EF-2A6F5DDC00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D2A74-2DE1-841D-DBE8-0C6E1F9C5B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0B49A-32DE-4D41-A0F1-A8E0EB465E4D}" type="datetimeFigureOut">
              <a:rPr lang="en-US" smtClean="0"/>
              <a:t>2/13/24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A3A4EF-AF73-E454-41B3-8D1B9E82A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F56245-527D-CB2B-3F32-8E5A42631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BD19D-D1CA-B248-B004-B90A0FF30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921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C7D68-CE7C-4734-FED9-52427D0DD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7FDAE-442F-170A-3784-E1B5F05634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E22DF7-7149-6FB7-82CC-C3A7BF6C4B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CFB04E-2699-F29E-9442-175596B8B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0B49A-32DE-4D41-A0F1-A8E0EB465E4D}" type="datetimeFigureOut">
              <a:rPr lang="en-US" smtClean="0"/>
              <a:t>2/13/24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B87826-7E5A-E917-F166-12071628A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CC1C1-9EC5-3BFD-D56D-A86162E01F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BD19D-D1CA-B248-B004-B90A0FF30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253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65ADF-74B3-FAC6-3E75-F5594236B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60534D-5391-9B27-40C0-0646FAE049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9DA2A-AE5F-5938-7E47-FDB9D0BBB4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F22F32-68A2-B7AE-1718-25EBCF0C8C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3BFCF3-15D3-69F3-AF01-3EBE70B345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68AAD8-2CEA-1E33-9F94-03283C4897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0B49A-32DE-4D41-A0F1-A8E0EB465E4D}" type="datetimeFigureOut">
              <a:rPr lang="en-US" smtClean="0"/>
              <a:t>2/13/24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7BF433-5456-CFBC-E7FE-D5C175C9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63B952-1234-B21D-367B-7A5DB8272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BD19D-D1CA-B248-B004-B90A0FF30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732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84753-35C7-374D-6AA6-DE3E30386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B5508D-C51A-9CE2-49B8-EA5528649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0B49A-32DE-4D41-A0F1-A8E0EB465E4D}" type="datetimeFigureOut">
              <a:rPr lang="en-US" smtClean="0"/>
              <a:t>2/13/24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4A18D7-76D7-6EA3-48FC-CC2376B3F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7A3937-60F8-72FF-B931-F53A1D033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BD19D-D1CA-B248-B004-B90A0FF30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273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CC21B5-B203-D09C-76E2-0D0C79889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0B49A-32DE-4D41-A0F1-A8E0EB465E4D}" type="datetimeFigureOut">
              <a:rPr lang="en-US" smtClean="0"/>
              <a:t>2/13/24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1CA7F3-BC00-DC83-B7B0-7F1B47327E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637997-AEEB-DE81-EA17-826857789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BD19D-D1CA-B248-B004-B90A0FF30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808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EA4C3-2BC7-81F8-95BD-65D031F0B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C77B0-17ED-63EF-8DAB-5FAFFC5B4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CE1B15-AF2B-151F-5DF7-A430DD2666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097359-6C4E-EE69-2193-2686BF244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0B49A-32DE-4D41-A0F1-A8E0EB465E4D}" type="datetimeFigureOut">
              <a:rPr lang="en-US" smtClean="0"/>
              <a:t>2/13/24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EC0D3F-A636-D5E2-22C8-126F43458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402F23-43D5-027D-36B7-053A20B79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BD19D-D1CA-B248-B004-B90A0FF30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359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CA306-9012-7246-9F24-3322C767A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521FA9-618E-9EA6-85E5-50585ED5B4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C8F1A0-98D7-EE9A-4C87-B242CED016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3DF352-1BC2-BA26-852E-4D08A9354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0B49A-32DE-4D41-A0F1-A8E0EB465E4D}" type="datetimeFigureOut">
              <a:rPr lang="en-US" smtClean="0"/>
              <a:t>2/13/24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FB3CE0-4876-83F0-C833-71DEB2699B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4FC7E1-ADF8-AB0F-E20D-BDB93E4F0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BD19D-D1CA-B248-B004-B90A0FF30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41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8AD0D-6373-4015-EC88-4FCC0476D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280DC7-17FF-CFA3-69B4-6CB0F84768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0CCD4-306E-DD7D-51A6-57A002927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0B49A-32DE-4D41-A0F1-A8E0EB465E4D}" type="datetimeFigureOut">
              <a:rPr lang="en-US" smtClean="0"/>
              <a:t>2/13/24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C76FF0-9C4B-E1C1-9484-8445FAE0A0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358545-3215-0A36-75C0-5D653C114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BD19D-D1CA-B248-B004-B90A0FF30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414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199F8C-C5C1-3781-FBC3-76865E31A0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EC671B-F57C-84C7-BC48-06376E1AE9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5680B-3F1A-758D-666F-3D7CA4819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0B49A-32DE-4D41-A0F1-A8E0EB465E4D}" type="datetimeFigureOut">
              <a:rPr lang="en-US" smtClean="0"/>
              <a:t>2/13/24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CA40BD-7928-D364-4913-EF290DE5B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EC54A7-D8B1-B236-8A55-67032C938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BD19D-D1CA-B248-B004-B90A0FF30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757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ABB0E1-65F5-15E5-2F4D-0FF1B13FF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15D308-9839-E664-1717-C6C7B258BC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40A9C2-E01C-FE2E-37D4-8B03CDDC5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A0B49A-32DE-4D41-A0F1-A8E0EB465E4D}" type="datetimeFigureOut">
              <a:rPr lang="en-US" smtClean="0"/>
              <a:t>2/13/24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76F55-7FD0-1DCD-7E36-8466C10DDF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385448-A8B8-42BB-0025-E6E0448663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EBD19D-D1CA-B248-B004-B90A0FF30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307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D450DF-51D9-2A2C-1E53-FCF2244D0305}"/>
              </a:ext>
            </a:extLst>
          </p:cNvPr>
          <p:cNvSpPr txBox="1"/>
          <p:nvPr/>
        </p:nvSpPr>
        <p:spPr>
          <a:xfrm>
            <a:off x="4978162" y="2367171"/>
            <a:ext cx="2235677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6600" dirty="0"/>
              <a:t>Form</a:t>
            </a:r>
          </a:p>
          <a:p>
            <a:pPr algn="ctr"/>
            <a:r>
              <a:rPr lang="en-US" sz="6600" i="1" dirty="0"/>
              <a:t>Part 1</a:t>
            </a:r>
          </a:p>
        </p:txBody>
      </p:sp>
    </p:spTree>
    <p:extLst>
      <p:ext uri="{BB962C8B-B14F-4D97-AF65-F5344CB8AC3E}">
        <p14:creationId xmlns:p14="http://schemas.microsoft.com/office/powerpoint/2010/main" val="14121299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rawing of animals and a bear holding pitchforks&#10;&#10;Description automatically generated">
            <a:extLst>
              <a:ext uri="{FF2B5EF4-FFF2-40B4-BE49-F238E27FC236}">
                <a16:creationId xmlns:a16="http://schemas.microsoft.com/office/drawing/2014/main" id="{7995B35D-49BF-6FA3-44A2-5A4A48D33D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9" t="1762" r="1502" b="2345"/>
          <a:stretch/>
        </p:blipFill>
        <p:spPr>
          <a:xfrm>
            <a:off x="-117141" y="-111522"/>
            <a:ext cx="12309141" cy="877425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C8C2DA-38B2-7654-38A4-2571BD6E3731}"/>
              </a:ext>
            </a:extLst>
          </p:cNvPr>
          <p:cNvSpPr txBox="1"/>
          <p:nvPr/>
        </p:nvSpPr>
        <p:spPr>
          <a:xfrm>
            <a:off x="4274221" y="-111522"/>
            <a:ext cx="35264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Anthropomorphic</a:t>
            </a:r>
          </a:p>
        </p:txBody>
      </p:sp>
    </p:spTree>
    <p:extLst>
      <p:ext uri="{BB962C8B-B14F-4D97-AF65-F5344CB8AC3E}">
        <p14:creationId xmlns:p14="http://schemas.microsoft.com/office/powerpoint/2010/main" val="1150060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F001317-9FB0-8052-61EA-AEE0380F13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91" t="3144" r="54463" b="32236"/>
          <a:stretch/>
        </p:blipFill>
        <p:spPr>
          <a:xfrm>
            <a:off x="3898300" y="228600"/>
            <a:ext cx="4395399" cy="62132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D5C62D-F04D-53E7-9E54-6E2C27FD259E}"/>
              </a:ext>
            </a:extLst>
          </p:cNvPr>
          <p:cNvSpPr txBox="1"/>
          <p:nvPr/>
        </p:nvSpPr>
        <p:spPr>
          <a:xfrm>
            <a:off x="8293699" y="5518484"/>
            <a:ext cx="35689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Lou Beach</a:t>
            </a:r>
          </a:p>
          <a:p>
            <a:r>
              <a:rPr lang="en-US" i="1" dirty="0"/>
              <a:t>The New York Times Science section,</a:t>
            </a:r>
          </a:p>
          <a:p>
            <a:r>
              <a:rPr lang="en-US" dirty="0"/>
              <a:t>1980</a:t>
            </a:r>
          </a:p>
        </p:txBody>
      </p:sp>
    </p:spTree>
    <p:extLst>
      <p:ext uri="{BB962C8B-B14F-4D97-AF65-F5344CB8AC3E}">
        <p14:creationId xmlns:p14="http://schemas.microsoft.com/office/powerpoint/2010/main" val="3899595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5F7C5E4-19CE-F330-0394-D2439EBB1F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846" t="3787" r="23088" b="64164"/>
          <a:stretch/>
        </p:blipFill>
        <p:spPr>
          <a:xfrm>
            <a:off x="1977413" y="533400"/>
            <a:ext cx="7423261" cy="5791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88102A-8907-07AA-1F53-367933CCA4E2}"/>
              </a:ext>
            </a:extLst>
          </p:cNvPr>
          <p:cNvSpPr txBox="1"/>
          <p:nvPr/>
        </p:nvSpPr>
        <p:spPr>
          <a:xfrm>
            <a:off x="9400674" y="5124271"/>
            <a:ext cx="25587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Ronald Searle</a:t>
            </a:r>
          </a:p>
          <a:p>
            <a:r>
              <a:rPr lang="en-US" dirty="0"/>
              <a:t>Illustration from </a:t>
            </a:r>
          </a:p>
          <a:p>
            <a:r>
              <a:rPr lang="en-US" i="1" dirty="0"/>
              <a:t>The Situation is Hopeless,</a:t>
            </a:r>
          </a:p>
          <a:p>
            <a:r>
              <a:rPr lang="en-US" dirty="0"/>
              <a:t>1980</a:t>
            </a:r>
          </a:p>
        </p:txBody>
      </p:sp>
    </p:spTree>
    <p:extLst>
      <p:ext uri="{BB962C8B-B14F-4D97-AF65-F5344CB8AC3E}">
        <p14:creationId xmlns:p14="http://schemas.microsoft.com/office/powerpoint/2010/main" val="1060680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01BF01-8E9D-C76D-7861-3E10E86E8E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142" t="38213" r="18041" b="6072"/>
          <a:stretch/>
        </p:blipFill>
        <p:spPr>
          <a:xfrm>
            <a:off x="3296652" y="66262"/>
            <a:ext cx="5598695" cy="67254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27D6BF-15A0-DD35-85A3-C112E201B29C}"/>
              </a:ext>
            </a:extLst>
          </p:cNvPr>
          <p:cNvSpPr txBox="1"/>
          <p:nvPr/>
        </p:nvSpPr>
        <p:spPr>
          <a:xfrm>
            <a:off x="9160043" y="6192253"/>
            <a:ext cx="1515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Mel Furukawa</a:t>
            </a:r>
          </a:p>
        </p:txBody>
      </p:sp>
    </p:spTree>
    <p:extLst>
      <p:ext uri="{BB962C8B-B14F-4D97-AF65-F5344CB8AC3E}">
        <p14:creationId xmlns:p14="http://schemas.microsoft.com/office/powerpoint/2010/main" val="9647468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4397BFA-6309-29C0-18D4-52FEB25ED3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000" t="37629" r="18454" b="4905"/>
          <a:stretch/>
        </p:blipFill>
        <p:spPr>
          <a:xfrm>
            <a:off x="3513913" y="0"/>
            <a:ext cx="5164174" cy="68739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162017D-69E7-FBA3-26AF-4083BC4CBDBF}"/>
              </a:ext>
            </a:extLst>
          </p:cNvPr>
          <p:cNvSpPr txBox="1"/>
          <p:nvPr/>
        </p:nvSpPr>
        <p:spPr>
          <a:xfrm>
            <a:off x="9170346" y="5598695"/>
            <a:ext cx="14748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Peter de </a:t>
            </a:r>
            <a:r>
              <a:rPr lang="en-US" dirty="0" err="1"/>
              <a:t>Sève</a:t>
            </a:r>
            <a:endParaRPr lang="en-US" dirty="0"/>
          </a:p>
          <a:p>
            <a:r>
              <a:rPr lang="en-US" i="1" dirty="0"/>
              <a:t>Two by Two,</a:t>
            </a:r>
          </a:p>
          <a:p>
            <a:r>
              <a:rPr lang="en-US" dirty="0"/>
              <a:t>2005</a:t>
            </a:r>
          </a:p>
        </p:txBody>
      </p:sp>
    </p:spTree>
    <p:extLst>
      <p:ext uri="{BB962C8B-B14F-4D97-AF65-F5344CB8AC3E}">
        <p14:creationId xmlns:p14="http://schemas.microsoft.com/office/powerpoint/2010/main" val="2715709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F92D280-C4F0-85D1-6836-40C01B3A57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907" t="14002" r="3387" b="20949"/>
          <a:stretch/>
        </p:blipFill>
        <p:spPr>
          <a:xfrm>
            <a:off x="3435833" y="0"/>
            <a:ext cx="5320333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CBB7F8D-31D5-3C0C-6083-8D913EFF21E4}"/>
              </a:ext>
            </a:extLst>
          </p:cNvPr>
          <p:cNvSpPr txBox="1"/>
          <p:nvPr/>
        </p:nvSpPr>
        <p:spPr>
          <a:xfrm>
            <a:off x="9127958" y="5566611"/>
            <a:ext cx="14132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Edward Sorel</a:t>
            </a:r>
          </a:p>
          <a:p>
            <a:r>
              <a:rPr lang="en-US" i="1" dirty="0"/>
              <a:t>Crush Hour,</a:t>
            </a:r>
          </a:p>
          <a:p>
            <a:r>
              <a:rPr lang="en-US" dirty="0"/>
              <a:t>1994</a:t>
            </a:r>
          </a:p>
        </p:txBody>
      </p:sp>
    </p:spTree>
    <p:extLst>
      <p:ext uri="{BB962C8B-B14F-4D97-AF65-F5344CB8AC3E}">
        <p14:creationId xmlns:p14="http://schemas.microsoft.com/office/powerpoint/2010/main" val="12539764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A1109D-584B-D67E-980D-132E59EDF9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7548" r="77483" b="10248"/>
          <a:stretch/>
        </p:blipFill>
        <p:spPr>
          <a:xfrm>
            <a:off x="3560599" y="12622"/>
            <a:ext cx="5070801" cy="67250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C864A4-1750-88FA-87BB-4789AFAAB40F}"/>
              </a:ext>
            </a:extLst>
          </p:cNvPr>
          <p:cNvSpPr txBox="1"/>
          <p:nvPr/>
        </p:nvSpPr>
        <p:spPr>
          <a:xfrm>
            <a:off x="8839200" y="5566610"/>
            <a:ext cx="253024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Fritz </a:t>
            </a:r>
            <a:r>
              <a:rPr lang="en-US" dirty="0" err="1"/>
              <a:t>Eichenberg</a:t>
            </a:r>
            <a:endParaRPr lang="en-US" dirty="0"/>
          </a:p>
          <a:p>
            <a:r>
              <a:rPr lang="en-US" i="1" dirty="0"/>
              <a:t>Disarmament conference</a:t>
            </a:r>
          </a:p>
          <a:p>
            <a:r>
              <a:rPr lang="en-US" dirty="0"/>
              <a:t>1975</a:t>
            </a:r>
          </a:p>
        </p:txBody>
      </p:sp>
    </p:spTree>
    <p:extLst>
      <p:ext uri="{BB962C8B-B14F-4D97-AF65-F5344CB8AC3E}">
        <p14:creationId xmlns:p14="http://schemas.microsoft.com/office/powerpoint/2010/main" val="24616104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3B54546-BEDB-D077-63B4-82474015F8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36" t="47256" r="54573" b="9864"/>
          <a:stretch/>
        </p:blipFill>
        <p:spPr>
          <a:xfrm>
            <a:off x="3585411" y="23616"/>
            <a:ext cx="5021178" cy="68343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90A21AD-045E-48C4-21B6-F5BEF0821E33}"/>
              </a:ext>
            </a:extLst>
          </p:cNvPr>
          <p:cNvSpPr txBox="1"/>
          <p:nvPr/>
        </p:nvSpPr>
        <p:spPr>
          <a:xfrm>
            <a:off x="9224211" y="5165558"/>
            <a:ext cx="22233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JJ Grandville</a:t>
            </a:r>
          </a:p>
          <a:p>
            <a:r>
              <a:rPr lang="en-US" i="1" dirty="0"/>
              <a:t>The very Hard Man is </a:t>
            </a:r>
          </a:p>
          <a:p>
            <a:r>
              <a:rPr lang="en-US" i="1" dirty="0"/>
              <a:t>Named Mr. Vulture</a:t>
            </a:r>
          </a:p>
          <a:p>
            <a:r>
              <a:rPr lang="en-US" dirty="0"/>
              <a:t>1840</a:t>
            </a:r>
          </a:p>
        </p:txBody>
      </p:sp>
    </p:spTree>
    <p:extLst>
      <p:ext uri="{BB962C8B-B14F-4D97-AF65-F5344CB8AC3E}">
        <p14:creationId xmlns:p14="http://schemas.microsoft.com/office/powerpoint/2010/main" val="39013663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3A6B78-2A16-58AD-330C-3EBE9F3F683B}"/>
              </a:ext>
            </a:extLst>
          </p:cNvPr>
          <p:cNvSpPr txBox="1"/>
          <p:nvPr/>
        </p:nvSpPr>
        <p:spPr>
          <a:xfrm>
            <a:off x="4892625" y="3105834"/>
            <a:ext cx="24731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err="1"/>
              <a:t>EricaIlaCane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420898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84176F7-94E6-CC60-99E5-FA30A67421DB}"/>
              </a:ext>
            </a:extLst>
          </p:cNvPr>
          <p:cNvSpPr txBox="1"/>
          <p:nvPr/>
        </p:nvSpPr>
        <p:spPr>
          <a:xfrm>
            <a:off x="10319656" y="6323818"/>
            <a:ext cx="1218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EricaIlCane</a:t>
            </a:r>
            <a:endParaRPr lang="en-US" dirty="0"/>
          </a:p>
        </p:txBody>
      </p:sp>
      <p:pic>
        <p:nvPicPr>
          <p:cNvPr id="4" name="Picture 3" descr="A group of animals in clothing&#10;&#10;Description automatically generated">
            <a:extLst>
              <a:ext uri="{FF2B5EF4-FFF2-40B4-BE49-F238E27FC236}">
                <a16:creationId xmlns:a16="http://schemas.microsoft.com/office/drawing/2014/main" id="{2CE009D0-F688-9174-5651-9ACA412550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0186" y="225096"/>
            <a:ext cx="8131628" cy="6098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1177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84176F7-94E6-CC60-99E5-FA30A67421DB}"/>
              </a:ext>
            </a:extLst>
          </p:cNvPr>
          <p:cNvSpPr txBox="1"/>
          <p:nvPr/>
        </p:nvSpPr>
        <p:spPr>
          <a:xfrm>
            <a:off x="10319656" y="6323818"/>
            <a:ext cx="1218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EricaIlCane</a:t>
            </a:r>
            <a:endParaRPr lang="en-US" dirty="0"/>
          </a:p>
        </p:txBody>
      </p:sp>
      <p:pic>
        <p:nvPicPr>
          <p:cNvPr id="5" name="Picture 4" descr="A donkey pulling a snail&#10;&#10;Description automatically generated">
            <a:extLst>
              <a:ext uri="{FF2B5EF4-FFF2-40B4-BE49-F238E27FC236}">
                <a16:creationId xmlns:a16="http://schemas.microsoft.com/office/drawing/2014/main" id="{B3649DA2-EFFF-D856-22E2-C9CF4E1C9E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7100" y="504825"/>
            <a:ext cx="7797799" cy="5848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7130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84176F7-94E6-CC60-99E5-FA30A67421DB}"/>
              </a:ext>
            </a:extLst>
          </p:cNvPr>
          <p:cNvSpPr txBox="1"/>
          <p:nvPr/>
        </p:nvSpPr>
        <p:spPr>
          <a:xfrm>
            <a:off x="10319656" y="6323818"/>
            <a:ext cx="1218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EricaIlCane</a:t>
            </a:r>
            <a:endParaRPr lang="en-US" dirty="0"/>
          </a:p>
        </p:txBody>
      </p:sp>
      <p:pic>
        <p:nvPicPr>
          <p:cNvPr id="4" name="Picture 3" descr="A group of rabbits wearing suits&#10;&#10;Description automatically generated">
            <a:extLst>
              <a:ext uri="{FF2B5EF4-FFF2-40B4-BE49-F238E27FC236}">
                <a16:creationId xmlns:a16="http://schemas.microsoft.com/office/drawing/2014/main" id="{AB636D6A-433D-3130-298D-6DAB511A3C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3743" y="296148"/>
            <a:ext cx="8904514" cy="6027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1500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84176F7-94E6-CC60-99E5-FA30A67421DB}"/>
              </a:ext>
            </a:extLst>
          </p:cNvPr>
          <p:cNvSpPr txBox="1"/>
          <p:nvPr/>
        </p:nvSpPr>
        <p:spPr>
          <a:xfrm>
            <a:off x="10319656" y="6323818"/>
            <a:ext cx="1218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EricaIlCane</a:t>
            </a:r>
            <a:endParaRPr lang="en-US" dirty="0"/>
          </a:p>
        </p:txBody>
      </p:sp>
      <p:pic>
        <p:nvPicPr>
          <p:cNvPr id="4" name="Picture 3" descr="A drawing of a bird with a bird's head&#10;&#10;Description automatically generated">
            <a:extLst>
              <a:ext uri="{FF2B5EF4-FFF2-40B4-BE49-F238E27FC236}">
                <a16:creationId xmlns:a16="http://schemas.microsoft.com/office/drawing/2014/main" id="{C18CBB4D-1DB2-ADF8-33A5-202C0B53B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0" y="103909"/>
            <a:ext cx="4572000" cy="6650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7294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84176F7-94E6-CC60-99E5-FA30A67421DB}"/>
              </a:ext>
            </a:extLst>
          </p:cNvPr>
          <p:cNvSpPr txBox="1"/>
          <p:nvPr/>
        </p:nvSpPr>
        <p:spPr>
          <a:xfrm>
            <a:off x="10319656" y="6323818"/>
            <a:ext cx="1218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EricaIlCane</a:t>
            </a:r>
            <a:endParaRPr lang="en-US" dirty="0"/>
          </a:p>
        </p:txBody>
      </p:sp>
      <p:pic>
        <p:nvPicPr>
          <p:cNvPr id="4" name="Picture 3" descr="A mural of a fox and a bird&#10;&#10;Description automatically generated">
            <a:extLst>
              <a:ext uri="{FF2B5EF4-FFF2-40B4-BE49-F238E27FC236}">
                <a16:creationId xmlns:a16="http://schemas.microsoft.com/office/drawing/2014/main" id="{351A23F7-07D9-33E4-82B7-3113AA359B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4613" y="642257"/>
            <a:ext cx="8402774" cy="5573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5930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84176F7-94E6-CC60-99E5-FA30A67421DB}"/>
              </a:ext>
            </a:extLst>
          </p:cNvPr>
          <p:cNvSpPr txBox="1"/>
          <p:nvPr/>
        </p:nvSpPr>
        <p:spPr>
          <a:xfrm>
            <a:off x="10319656" y="6323818"/>
            <a:ext cx="1218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EricaIlCane</a:t>
            </a:r>
            <a:endParaRPr lang="en-US" dirty="0"/>
          </a:p>
        </p:txBody>
      </p:sp>
      <p:pic>
        <p:nvPicPr>
          <p:cNvPr id="4" name="Picture 3" descr="A mural of a raccoon holding a vegetable&#10;&#10;Description automatically generated">
            <a:extLst>
              <a:ext uri="{FF2B5EF4-FFF2-40B4-BE49-F238E27FC236}">
                <a16:creationId xmlns:a16="http://schemas.microsoft.com/office/drawing/2014/main" id="{0498AD7C-4595-F9AE-957D-40C1F1C1A5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650" y="177800"/>
            <a:ext cx="4330700" cy="650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3400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84176F7-94E6-CC60-99E5-FA30A67421DB}"/>
              </a:ext>
            </a:extLst>
          </p:cNvPr>
          <p:cNvSpPr txBox="1"/>
          <p:nvPr/>
        </p:nvSpPr>
        <p:spPr>
          <a:xfrm>
            <a:off x="10319656" y="6323818"/>
            <a:ext cx="1218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EricaIlCane</a:t>
            </a:r>
            <a:endParaRPr lang="en-US" dirty="0"/>
          </a:p>
        </p:txBody>
      </p:sp>
      <p:pic>
        <p:nvPicPr>
          <p:cNvPr id="4" name="Picture 3" descr="A mural of an elephant and a mouse&#10;&#10;Description automatically generated">
            <a:extLst>
              <a:ext uri="{FF2B5EF4-FFF2-40B4-BE49-F238E27FC236}">
                <a16:creationId xmlns:a16="http://schemas.microsoft.com/office/drawing/2014/main" id="{76B3240F-4524-1ECE-3F47-5D74F5C851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00" y="0"/>
            <a:ext cx="5486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1484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6AB8076-E096-DB74-B9C8-7C6C61001B36}"/>
              </a:ext>
            </a:extLst>
          </p:cNvPr>
          <p:cNvSpPr txBox="1"/>
          <p:nvPr/>
        </p:nvSpPr>
        <p:spPr>
          <a:xfrm>
            <a:off x="5042570" y="917270"/>
            <a:ext cx="21068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/>
              <a:t>Caricature</a:t>
            </a:r>
          </a:p>
        </p:txBody>
      </p:sp>
      <p:pic>
        <p:nvPicPr>
          <p:cNvPr id="2" name="Picture 1" descr="A cartoon of a person with his hands in the shape of a heart&#10;&#10;Description automatically generated">
            <a:extLst>
              <a:ext uri="{FF2B5EF4-FFF2-40B4-BE49-F238E27FC236}">
                <a16:creationId xmlns:a16="http://schemas.microsoft.com/office/drawing/2014/main" id="{08DFA4A4-2BC3-C203-8D2F-BF6155E9D2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906" y="1563601"/>
            <a:ext cx="3046186" cy="38206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35D042-AD16-D002-1588-0A87114FA06E}"/>
              </a:ext>
            </a:extLst>
          </p:cNvPr>
          <p:cNvSpPr txBox="1"/>
          <p:nvPr/>
        </p:nvSpPr>
        <p:spPr>
          <a:xfrm>
            <a:off x="10935438" y="7036128"/>
            <a:ext cx="12565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Anita Kuntz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0928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67E64A-205A-2FA2-82C8-0462807269E8}"/>
              </a:ext>
            </a:extLst>
          </p:cNvPr>
          <p:cNvSpPr txBox="1"/>
          <p:nvPr/>
        </p:nvSpPr>
        <p:spPr>
          <a:xfrm>
            <a:off x="9644743" y="5856514"/>
            <a:ext cx="19533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David Levine,</a:t>
            </a:r>
          </a:p>
          <a:p>
            <a:r>
              <a:rPr lang="en-US" i="1" dirty="0"/>
              <a:t>Lyndon B. Johnson,</a:t>
            </a:r>
          </a:p>
          <a:p>
            <a:r>
              <a:rPr lang="en-US" i="1" dirty="0"/>
              <a:t>1966</a:t>
            </a:r>
          </a:p>
        </p:txBody>
      </p:sp>
      <p:pic>
        <p:nvPicPr>
          <p:cNvPr id="3" name="Picture 2" descr="A drawing of a person with a long nose&#10;&#10;Description automatically generated">
            <a:extLst>
              <a:ext uri="{FF2B5EF4-FFF2-40B4-BE49-F238E27FC236}">
                <a16:creationId xmlns:a16="http://schemas.microsoft.com/office/drawing/2014/main" id="{0951D9E0-EA84-8A4C-7654-1FD053AC2D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5532" y="0"/>
            <a:ext cx="688093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0277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67E64A-205A-2FA2-82C8-0462807269E8}"/>
              </a:ext>
            </a:extLst>
          </p:cNvPr>
          <p:cNvSpPr txBox="1"/>
          <p:nvPr/>
        </p:nvSpPr>
        <p:spPr>
          <a:xfrm>
            <a:off x="9644743" y="5856514"/>
            <a:ext cx="241162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Phillip Burke,</a:t>
            </a:r>
          </a:p>
          <a:p>
            <a:r>
              <a:rPr lang="en-US" i="1" dirty="0"/>
              <a:t>Dick </a:t>
            </a:r>
            <a:r>
              <a:rPr lang="en-US" i="1" dirty="0" err="1"/>
              <a:t>Cheney;Vanity</a:t>
            </a:r>
            <a:r>
              <a:rPr lang="en-US" i="1" dirty="0"/>
              <a:t> Fair,</a:t>
            </a:r>
          </a:p>
          <a:p>
            <a:r>
              <a:rPr lang="en-US" i="1" dirty="0"/>
              <a:t>1995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F354BA-308A-0D87-E0B3-15D853CDED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373" t="19794" r="51652" b="4790"/>
          <a:stretch/>
        </p:blipFill>
        <p:spPr>
          <a:xfrm>
            <a:off x="3826329" y="153451"/>
            <a:ext cx="4539342" cy="6551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1108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67E64A-205A-2FA2-82C8-0462807269E8}"/>
              </a:ext>
            </a:extLst>
          </p:cNvPr>
          <p:cNvSpPr txBox="1"/>
          <p:nvPr/>
        </p:nvSpPr>
        <p:spPr>
          <a:xfrm>
            <a:off x="9644743" y="5856514"/>
            <a:ext cx="24640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Phillip Burke,</a:t>
            </a:r>
          </a:p>
          <a:p>
            <a:r>
              <a:rPr lang="en-US" i="1" dirty="0"/>
              <a:t>Gerry </a:t>
            </a:r>
            <a:r>
              <a:rPr lang="en-US" i="1" dirty="0" err="1"/>
              <a:t>Garcia;Vanity</a:t>
            </a:r>
            <a:r>
              <a:rPr lang="en-US" i="1" dirty="0"/>
              <a:t> Fair,</a:t>
            </a:r>
          </a:p>
          <a:p>
            <a:r>
              <a:rPr lang="en-US" i="1" dirty="0"/>
              <a:t>1995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F354BA-308A-0D87-E0B3-15D853CDED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153" t="48063" r="27314" b="5026"/>
          <a:stretch/>
        </p:blipFill>
        <p:spPr>
          <a:xfrm>
            <a:off x="4016829" y="224032"/>
            <a:ext cx="4158342" cy="6409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44811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67E64A-205A-2FA2-82C8-0462807269E8}"/>
              </a:ext>
            </a:extLst>
          </p:cNvPr>
          <p:cNvSpPr txBox="1"/>
          <p:nvPr/>
        </p:nvSpPr>
        <p:spPr>
          <a:xfrm>
            <a:off x="9644743" y="5856514"/>
            <a:ext cx="262007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Mark Summers,</a:t>
            </a:r>
          </a:p>
          <a:p>
            <a:r>
              <a:rPr lang="en-US" i="1" dirty="0"/>
              <a:t>TS </a:t>
            </a:r>
            <a:r>
              <a:rPr lang="en-US" i="1" dirty="0" err="1"/>
              <a:t>Elliot;Weekly</a:t>
            </a:r>
            <a:r>
              <a:rPr lang="en-US" i="1" dirty="0"/>
              <a:t> Standard,</a:t>
            </a:r>
          </a:p>
          <a:p>
            <a:r>
              <a:rPr lang="en-US" i="1" dirty="0"/>
              <a:t>2006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F354BA-308A-0D87-E0B3-15D853CDED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730" t="47482" r="1067" b="5025"/>
          <a:stretch/>
        </p:blipFill>
        <p:spPr>
          <a:xfrm>
            <a:off x="4048125" y="418443"/>
            <a:ext cx="3978275" cy="6021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139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67E64A-205A-2FA2-82C8-0462807269E8}"/>
              </a:ext>
            </a:extLst>
          </p:cNvPr>
          <p:cNvSpPr txBox="1"/>
          <p:nvPr/>
        </p:nvSpPr>
        <p:spPr>
          <a:xfrm>
            <a:off x="9644743" y="5856514"/>
            <a:ext cx="22292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John Cuneo,</a:t>
            </a:r>
          </a:p>
          <a:p>
            <a:r>
              <a:rPr lang="en-US" i="1" dirty="0"/>
              <a:t>Promotional material</a:t>
            </a:r>
          </a:p>
          <a:p>
            <a:r>
              <a:rPr lang="en-US" i="1" dirty="0"/>
              <a:t> for Literary Skin,2006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5056B22-FD10-73DF-EEAE-9EE6CE2B7D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00" t="22401" r="57256" b="16172"/>
          <a:stretch/>
        </p:blipFill>
        <p:spPr>
          <a:xfrm>
            <a:off x="4094604" y="101679"/>
            <a:ext cx="4002792" cy="6654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2362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67E64A-205A-2FA2-82C8-0462807269E8}"/>
              </a:ext>
            </a:extLst>
          </p:cNvPr>
          <p:cNvSpPr txBox="1"/>
          <p:nvPr/>
        </p:nvSpPr>
        <p:spPr>
          <a:xfrm>
            <a:off x="9644743" y="5856514"/>
            <a:ext cx="17652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Andrea Ventura,</a:t>
            </a:r>
          </a:p>
          <a:p>
            <a:r>
              <a:rPr lang="en-US" i="1" dirty="0"/>
              <a:t>Phillip Roth,2006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5056B22-FD10-73DF-EEAE-9EE6CE2B7D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754" t="22401" r="30513" b="33756"/>
          <a:stretch/>
        </p:blipFill>
        <p:spPr>
          <a:xfrm>
            <a:off x="3994150" y="428699"/>
            <a:ext cx="4203700" cy="6000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1287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67E64A-205A-2FA2-82C8-0462807269E8}"/>
              </a:ext>
            </a:extLst>
          </p:cNvPr>
          <p:cNvSpPr txBox="1"/>
          <p:nvPr/>
        </p:nvSpPr>
        <p:spPr>
          <a:xfrm>
            <a:off x="9644743" y="5856514"/>
            <a:ext cx="19974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David Johnson,</a:t>
            </a:r>
          </a:p>
          <a:p>
            <a:r>
              <a:rPr lang="en-US" i="1" dirty="0"/>
              <a:t>Friedrich Nietzsche,</a:t>
            </a:r>
          </a:p>
          <a:p>
            <a:r>
              <a:rPr lang="en-US" i="1" dirty="0"/>
              <a:t>2006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5056B22-FD10-73DF-EEAE-9EE6CE2B7D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9324" t="22401" r="6710" b="33756"/>
          <a:stretch/>
        </p:blipFill>
        <p:spPr>
          <a:xfrm>
            <a:off x="3778250" y="179077"/>
            <a:ext cx="4635500" cy="6000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7012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831727-B328-6463-C5E3-7F768503A97A}"/>
              </a:ext>
            </a:extLst>
          </p:cNvPr>
          <p:cNvSpPr txBox="1"/>
          <p:nvPr/>
        </p:nvSpPr>
        <p:spPr>
          <a:xfrm>
            <a:off x="10253272" y="5906125"/>
            <a:ext cx="1028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Jeff Stahl</a:t>
            </a:r>
          </a:p>
          <a:p>
            <a:r>
              <a:rPr lang="en-US" dirty="0"/>
              <a:t>2011</a:t>
            </a:r>
          </a:p>
        </p:txBody>
      </p:sp>
      <p:pic>
        <p:nvPicPr>
          <p:cNvPr id="4" name="Picture 3" descr="A person with a big nose&#10;&#10;Description automatically generated">
            <a:extLst>
              <a:ext uri="{FF2B5EF4-FFF2-40B4-BE49-F238E27FC236}">
                <a16:creationId xmlns:a16="http://schemas.microsoft.com/office/drawing/2014/main" id="{BC159629-A82C-902F-E490-B38048C080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0345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67E64A-205A-2FA2-82C8-0462807269E8}"/>
              </a:ext>
            </a:extLst>
          </p:cNvPr>
          <p:cNvSpPr txBox="1"/>
          <p:nvPr/>
        </p:nvSpPr>
        <p:spPr>
          <a:xfrm>
            <a:off x="9644743" y="5856514"/>
            <a:ext cx="143000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David Levine,</a:t>
            </a:r>
          </a:p>
          <a:p>
            <a:r>
              <a:rPr lang="en-US" i="1" dirty="0"/>
              <a:t>Liza Minelli,</a:t>
            </a:r>
          </a:p>
          <a:p>
            <a:r>
              <a:rPr lang="en-US" i="1" dirty="0"/>
              <a:t>1972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99A6CF-FA53-5055-4E61-FC529DA482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155" t="4388" r="21145" b="12246"/>
          <a:stretch/>
        </p:blipFill>
        <p:spPr>
          <a:xfrm>
            <a:off x="4286250" y="122745"/>
            <a:ext cx="3619500" cy="6735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168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67E64A-205A-2FA2-82C8-0462807269E8}"/>
              </a:ext>
            </a:extLst>
          </p:cNvPr>
          <p:cNvSpPr txBox="1"/>
          <p:nvPr/>
        </p:nvSpPr>
        <p:spPr>
          <a:xfrm>
            <a:off x="10109438" y="5963334"/>
            <a:ext cx="15853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Spitting Image,</a:t>
            </a:r>
          </a:p>
          <a:p>
            <a:endParaRPr lang="en-US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433884-6B8C-09FE-D251-B38E7E0ABB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0" y="571500"/>
            <a:ext cx="7620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8724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67E64A-205A-2FA2-82C8-0462807269E8}"/>
              </a:ext>
            </a:extLst>
          </p:cNvPr>
          <p:cNvSpPr txBox="1"/>
          <p:nvPr/>
        </p:nvSpPr>
        <p:spPr>
          <a:xfrm>
            <a:off x="10109438" y="5963334"/>
            <a:ext cx="15853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Spitting Image,</a:t>
            </a:r>
          </a:p>
          <a:p>
            <a:endParaRPr lang="en-US" i="1" dirty="0"/>
          </a:p>
        </p:txBody>
      </p:sp>
      <p:pic>
        <p:nvPicPr>
          <p:cNvPr id="5" name="Picture 4" descr="A group of people wearing clothing&#10;&#10;Description automatically generated">
            <a:extLst>
              <a:ext uri="{FF2B5EF4-FFF2-40B4-BE49-F238E27FC236}">
                <a16:creationId xmlns:a16="http://schemas.microsoft.com/office/drawing/2014/main" id="{0E89190F-0D33-0141-84ED-088FEC956F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1243012"/>
            <a:ext cx="7772400" cy="437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7079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4DEB1F6-D589-2D3C-AB5E-C93FA0E0D0B8}"/>
              </a:ext>
            </a:extLst>
          </p:cNvPr>
          <p:cNvSpPr txBox="1"/>
          <p:nvPr/>
        </p:nvSpPr>
        <p:spPr>
          <a:xfrm>
            <a:off x="4642525" y="3136612"/>
            <a:ext cx="29069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Ralph Steadman</a:t>
            </a:r>
          </a:p>
        </p:txBody>
      </p:sp>
    </p:spTree>
    <p:extLst>
      <p:ext uri="{BB962C8B-B14F-4D97-AF65-F5344CB8AC3E}">
        <p14:creationId xmlns:p14="http://schemas.microsoft.com/office/powerpoint/2010/main" val="15201062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67E64A-205A-2FA2-82C8-0462807269E8}"/>
              </a:ext>
            </a:extLst>
          </p:cNvPr>
          <p:cNvSpPr txBox="1"/>
          <p:nvPr/>
        </p:nvSpPr>
        <p:spPr>
          <a:xfrm>
            <a:off x="9644743" y="5856514"/>
            <a:ext cx="17146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Ralph Steadman</a:t>
            </a:r>
          </a:p>
          <a:p>
            <a:r>
              <a:rPr lang="en-US" i="1" dirty="0"/>
              <a:t>Self Portrait</a:t>
            </a:r>
          </a:p>
        </p:txBody>
      </p:sp>
      <p:pic>
        <p:nvPicPr>
          <p:cNvPr id="3" name="Picture 2" descr="A poster with a person with paint splattered face&#10;&#10;Description automatically generated">
            <a:extLst>
              <a:ext uri="{FF2B5EF4-FFF2-40B4-BE49-F238E27FC236}">
                <a16:creationId xmlns:a16="http://schemas.microsoft.com/office/drawing/2014/main" id="{0EA04A29-9CC6-EDBD-2C0B-C8946268D8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232" y="0"/>
            <a:ext cx="485953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5437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67E64A-205A-2FA2-82C8-0462807269E8}"/>
              </a:ext>
            </a:extLst>
          </p:cNvPr>
          <p:cNvSpPr txBox="1"/>
          <p:nvPr/>
        </p:nvSpPr>
        <p:spPr>
          <a:xfrm>
            <a:off x="9644743" y="5856514"/>
            <a:ext cx="17146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Ralph Steadman</a:t>
            </a:r>
          </a:p>
          <a:p>
            <a:r>
              <a:rPr lang="en-US" i="1" dirty="0"/>
              <a:t>George Orwell</a:t>
            </a:r>
          </a:p>
        </p:txBody>
      </p:sp>
      <p:pic>
        <p:nvPicPr>
          <p:cNvPr id="3" name="Picture 2" descr="A cartoon of a person holding a mug of beer&#10;&#10;Description automatically generated">
            <a:extLst>
              <a:ext uri="{FF2B5EF4-FFF2-40B4-BE49-F238E27FC236}">
                <a16:creationId xmlns:a16="http://schemas.microsoft.com/office/drawing/2014/main" id="{EF16E478-FAA3-D062-5FDE-AE1FB4BDF2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24" y="880229"/>
            <a:ext cx="3606752" cy="5097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6367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67E64A-205A-2FA2-82C8-0462807269E8}"/>
              </a:ext>
            </a:extLst>
          </p:cNvPr>
          <p:cNvSpPr txBox="1"/>
          <p:nvPr/>
        </p:nvSpPr>
        <p:spPr>
          <a:xfrm>
            <a:off x="9644743" y="5856514"/>
            <a:ext cx="20719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Ralph Steadman</a:t>
            </a:r>
          </a:p>
          <a:p>
            <a:r>
              <a:rPr lang="en-US" i="1" dirty="0"/>
              <a:t>Hunter S. Thompson</a:t>
            </a:r>
          </a:p>
        </p:txBody>
      </p:sp>
      <p:pic>
        <p:nvPicPr>
          <p:cNvPr id="5" name="Picture 4" descr="A person with glasses and a cigarette&#10;&#10;Description automatically generated">
            <a:extLst>
              <a:ext uri="{FF2B5EF4-FFF2-40B4-BE49-F238E27FC236}">
                <a16:creationId xmlns:a16="http://schemas.microsoft.com/office/drawing/2014/main" id="{680A99D4-CE97-F30B-AB13-22C8F5AC78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4911" y="637706"/>
            <a:ext cx="4302177" cy="5582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8132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67E64A-205A-2FA2-82C8-0462807269E8}"/>
              </a:ext>
            </a:extLst>
          </p:cNvPr>
          <p:cNvSpPr txBox="1"/>
          <p:nvPr/>
        </p:nvSpPr>
        <p:spPr>
          <a:xfrm>
            <a:off x="9629752" y="5657671"/>
            <a:ext cx="24510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Ralph Steadman</a:t>
            </a:r>
          </a:p>
          <a:p>
            <a:r>
              <a:rPr lang="en-US" i="1" dirty="0"/>
              <a:t>The Lizard room </a:t>
            </a:r>
          </a:p>
          <a:p>
            <a:r>
              <a:rPr lang="en-US" i="1" dirty="0"/>
              <a:t>(from Fear and Loathing</a:t>
            </a:r>
          </a:p>
          <a:p>
            <a:r>
              <a:rPr lang="en-US" i="1" dirty="0"/>
              <a:t>In Las Vegas)</a:t>
            </a:r>
          </a:p>
        </p:txBody>
      </p:sp>
      <p:pic>
        <p:nvPicPr>
          <p:cNvPr id="3" name="Picture 2" descr="A group of cartoon characters&#10;&#10;Description automatically generated">
            <a:extLst>
              <a:ext uri="{FF2B5EF4-FFF2-40B4-BE49-F238E27FC236}">
                <a16:creationId xmlns:a16="http://schemas.microsoft.com/office/drawing/2014/main" id="{FC2C9570-471B-97C0-425B-7AF878D218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53" r="1548"/>
          <a:stretch/>
        </p:blipFill>
        <p:spPr>
          <a:xfrm>
            <a:off x="1364106" y="128667"/>
            <a:ext cx="9503764" cy="5529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9839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4DEB1F6-D589-2D3C-AB5E-C93FA0E0D0B8}"/>
              </a:ext>
            </a:extLst>
          </p:cNvPr>
          <p:cNvSpPr txBox="1"/>
          <p:nvPr/>
        </p:nvSpPr>
        <p:spPr>
          <a:xfrm>
            <a:off x="4642525" y="3136612"/>
            <a:ext cx="24004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Gerald Scarfe</a:t>
            </a:r>
          </a:p>
        </p:txBody>
      </p:sp>
    </p:spTree>
    <p:extLst>
      <p:ext uri="{BB962C8B-B14F-4D97-AF65-F5344CB8AC3E}">
        <p14:creationId xmlns:p14="http://schemas.microsoft.com/office/powerpoint/2010/main" val="2110297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7A646C0-7004-FFAF-04D0-43EE917471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0556" y="1173422"/>
            <a:ext cx="5950887" cy="45111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4F5739-2C40-18F4-3830-CFC6DE4FCAE8}"/>
              </a:ext>
            </a:extLst>
          </p:cNvPr>
          <p:cNvSpPr txBox="1"/>
          <p:nvPr/>
        </p:nvSpPr>
        <p:spPr>
          <a:xfrm>
            <a:off x="9653665" y="5684578"/>
            <a:ext cx="14321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Gerald Scarfe</a:t>
            </a:r>
          </a:p>
          <a:p>
            <a:r>
              <a:rPr lang="en-US" i="1" dirty="0"/>
              <a:t>Self Portrait</a:t>
            </a:r>
          </a:p>
        </p:txBody>
      </p:sp>
    </p:spTree>
    <p:extLst>
      <p:ext uri="{BB962C8B-B14F-4D97-AF65-F5344CB8AC3E}">
        <p14:creationId xmlns:p14="http://schemas.microsoft.com/office/powerpoint/2010/main" val="244115132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F4F5739-2C40-18F4-3830-CFC6DE4FCAE8}"/>
              </a:ext>
            </a:extLst>
          </p:cNvPr>
          <p:cNvSpPr txBox="1"/>
          <p:nvPr/>
        </p:nvSpPr>
        <p:spPr>
          <a:xfrm>
            <a:off x="9653665" y="5684578"/>
            <a:ext cx="1432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Gerald Scarfe</a:t>
            </a:r>
          </a:p>
        </p:txBody>
      </p:sp>
      <p:pic>
        <p:nvPicPr>
          <p:cNvPr id="3" name="Picture 2" descr="A cartoon of a person holding a person&#10;&#10;Description automatically generated">
            <a:extLst>
              <a:ext uri="{FF2B5EF4-FFF2-40B4-BE49-F238E27FC236}">
                <a16:creationId xmlns:a16="http://schemas.microsoft.com/office/drawing/2014/main" id="{E94B0A98-8A38-E8BB-7D5E-1D07CE2C22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7416" y="133452"/>
            <a:ext cx="4317167" cy="6591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42866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F4F5739-2C40-18F4-3830-CFC6DE4FCAE8}"/>
              </a:ext>
            </a:extLst>
          </p:cNvPr>
          <p:cNvSpPr txBox="1"/>
          <p:nvPr/>
        </p:nvSpPr>
        <p:spPr>
          <a:xfrm>
            <a:off x="9653665" y="5684578"/>
            <a:ext cx="1432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Gerald Scarfe</a:t>
            </a:r>
          </a:p>
        </p:txBody>
      </p:sp>
      <p:pic>
        <p:nvPicPr>
          <p:cNvPr id="4" name="Picture 3" descr="A cartoon of a person wearing a mask&#10;&#10;Description automatically generated">
            <a:extLst>
              <a:ext uri="{FF2B5EF4-FFF2-40B4-BE49-F238E27FC236}">
                <a16:creationId xmlns:a16="http://schemas.microsoft.com/office/drawing/2014/main" id="{45258BBC-7743-9F25-8134-6BC27BE951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2190" y="0"/>
            <a:ext cx="52076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01501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F4F5739-2C40-18F4-3830-CFC6DE4FCAE8}"/>
              </a:ext>
            </a:extLst>
          </p:cNvPr>
          <p:cNvSpPr txBox="1"/>
          <p:nvPr/>
        </p:nvSpPr>
        <p:spPr>
          <a:xfrm>
            <a:off x="9653665" y="5684578"/>
            <a:ext cx="1432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Gerald Scarfe</a:t>
            </a:r>
          </a:p>
        </p:txBody>
      </p:sp>
      <p:pic>
        <p:nvPicPr>
          <p:cNvPr id="4" name="Picture 3" descr="A cartoon of a person standing in front of a door&#10;&#10;Description automatically generated">
            <a:extLst>
              <a:ext uri="{FF2B5EF4-FFF2-40B4-BE49-F238E27FC236}">
                <a16:creationId xmlns:a16="http://schemas.microsoft.com/office/drawing/2014/main" id="{3FE1507B-1D2D-D8BB-B396-7CCEAA3189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689335"/>
            <a:ext cx="7772400" cy="5179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61888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6AB8076-E096-DB74-B9C8-7C6C61001B36}"/>
              </a:ext>
            </a:extLst>
          </p:cNvPr>
          <p:cNvSpPr txBox="1"/>
          <p:nvPr/>
        </p:nvSpPr>
        <p:spPr>
          <a:xfrm>
            <a:off x="5355124" y="3105834"/>
            <a:ext cx="14817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/>
              <a:t>Parody</a:t>
            </a:r>
          </a:p>
        </p:txBody>
      </p:sp>
    </p:spTree>
    <p:extLst>
      <p:ext uri="{BB962C8B-B14F-4D97-AF65-F5344CB8AC3E}">
        <p14:creationId xmlns:p14="http://schemas.microsoft.com/office/powerpoint/2010/main" val="34361377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3E01AD-1BB5-5BE6-0C57-3C842D0A10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27" t="5774" r="55785" b="42498"/>
          <a:stretch/>
        </p:blipFill>
        <p:spPr>
          <a:xfrm>
            <a:off x="3771900" y="311644"/>
            <a:ext cx="4648200" cy="62347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76422B-8273-C68C-9DA8-C4DFCC9A462E}"/>
              </a:ext>
            </a:extLst>
          </p:cNvPr>
          <p:cNvSpPr txBox="1"/>
          <p:nvPr/>
        </p:nvSpPr>
        <p:spPr>
          <a:xfrm>
            <a:off x="9334500" y="5900024"/>
            <a:ext cx="14549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Mara McAfee</a:t>
            </a:r>
          </a:p>
          <a:p>
            <a:r>
              <a:rPr lang="en-US" i="1" dirty="0"/>
              <a:t>1973</a:t>
            </a:r>
          </a:p>
        </p:txBody>
      </p:sp>
    </p:spTree>
    <p:extLst>
      <p:ext uri="{BB962C8B-B14F-4D97-AF65-F5344CB8AC3E}">
        <p14:creationId xmlns:p14="http://schemas.microsoft.com/office/powerpoint/2010/main" val="421424471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3E01AD-1BB5-5BE6-0C57-3C842D0A10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376" t="5774" r="21792" b="42498"/>
          <a:stretch/>
        </p:blipFill>
        <p:spPr>
          <a:xfrm>
            <a:off x="3555168" y="311644"/>
            <a:ext cx="5081664" cy="62347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76422B-8273-C68C-9DA8-C4DFCC9A462E}"/>
              </a:ext>
            </a:extLst>
          </p:cNvPr>
          <p:cNvSpPr txBox="1"/>
          <p:nvPr/>
        </p:nvSpPr>
        <p:spPr>
          <a:xfrm>
            <a:off x="9334500" y="5900024"/>
            <a:ext cx="11423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R.Sikoryak</a:t>
            </a:r>
            <a:endParaRPr lang="en-US" dirty="0"/>
          </a:p>
          <a:p>
            <a:r>
              <a:rPr lang="en-US" i="1" dirty="0"/>
              <a:t>2003</a:t>
            </a:r>
          </a:p>
        </p:txBody>
      </p:sp>
    </p:spTree>
    <p:extLst>
      <p:ext uri="{BB962C8B-B14F-4D97-AF65-F5344CB8AC3E}">
        <p14:creationId xmlns:p14="http://schemas.microsoft.com/office/powerpoint/2010/main" val="249634791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3E01AD-1BB5-5BE6-0C57-3C842D0A10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376" t="5774" r="21792" b="42498"/>
          <a:stretch/>
        </p:blipFill>
        <p:spPr>
          <a:xfrm>
            <a:off x="3555168" y="311644"/>
            <a:ext cx="5081664" cy="62347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76422B-8273-C68C-9DA8-C4DFCC9A462E}"/>
              </a:ext>
            </a:extLst>
          </p:cNvPr>
          <p:cNvSpPr txBox="1"/>
          <p:nvPr/>
        </p:nvSpPr>
        <p:spPr>
          <a:xfrm>
            <a:off x="9334500" y="5900024"/>
            <a:ext cx="18337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Norman Rockwell</a:t>
            </a:r>
          </a:p>
          <a:p>
            <a:r>
              <a:rPr lang="en-US" i="1" dirty="0"/>
              <a:t>The Gossips</a:t>
            </a:r>
          </a:p>
          <a:p>
            <a:r>
              <a:rPr lang="en-US" i="1" dirty="0"/>
              <a:t>1948</a:t>
            </a:r>
          </a:p>
        </p:txBody>
      </p:sp>
      <p:pic>
        <p:nvPicPr>
          <p:cNvPr id="5" name="Picture 4" descr="A collage of different people's faces&#10;&#10;Description automatically generated">
            <a:extLst>
              <a:ext uri="{FF2B5EF4-FFF2-40B4-BE49-F238E27FC236}">
                <a16:creationId xmlns:a16="http://schemas.microsoft.com/office/drawing/2014/main" id="{81444F33-6273-7387-3B37-15B88BA41C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0374" y="339731"/>
            <a:ext cx="5711252" cy="6178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58192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3E01AD-1BB5-5BE6-0C57-3C842D0A10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376" t="58658" r="21792" b="11742"/>
          <a:stretch/>
        </p:blipFill>
        <p:spPr>
          <a:xfrm>
            <a:off x="2425108" y="522010"/>
            <a:ext cx="7341784" cy="51544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76422B-8273-C68C-9DA8-C4DFCC9A462E}"/>
              </a:ext>
            </a:extLst>
          </p:cNvPr>
          <p:cNvSpPr txBox="1"/>
          <p:nvPr/>
        </p:nvSpPr>
        <p:spPr>
          <a:xfrm>
            <a:off x="9334500" y="5900024"/>
            <a:ext cx="1647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Tadami</a:t>
            </a:r>
            <a:r>
              <a:rPr lang="en-US" dirty="0"/>
              <a:t> </a:t>
            </a:r>
            <a:r>
              <a:rPr lang="en-US" dirty="0" err="1"/>
              <a:t>Yadama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94591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6422B-8273-C68C-9DA8-C4DFCC9A462E}"/>
              </a:ext>
            </a:extLst>
          </p:cNvPr>
          <p:cNvSpPr txBox="1"/>
          <p:nvPr/>
        </p:nvSpPr>
        <p:spPr>
          <a:xfrm>
            <a:off x="8704913" y="5885033"/>
            <a:ext cx="30484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The Great Wave off Kanagawa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Katsushika Hokusai</a:t>
            </a:r>
          </a:p>
          <a:p>
            <a:r>
              <a:rPr lang="en-GB" dirty="0">
                <a:solidFill>
                  <a:srgbClr val="000000"/>
                </a:solidFill>
              </a:rPr>
              <a:t>1831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</p:txBody>
      </p:sp>
      <p:pic>
        <p:nvPicPr>
          <p:cNvPr id="5" name="Picture 4" descr="A large wave of water&#10;&#10;Description automatically generated">
            <a:extLst>
              <a:ext uri="{FF2B5EF4-FFF2-40B4-BE49-F238E27FC236}">
                <a16:creationId xmlns:a16="http://schemas.microsoft.com/office/drawing/2014/main" id="{D1544514-9904-9606-A3E5-647C6D66D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655319"/>
            <a:ext cx="7772400" cy="5229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30229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6422B-8273-C68C-9DA8-C4DFCC9A462E}"/>
              </a:ext>
            </a:extLst>
          </p:cNvPr>
          <p:cNvSpPr txBox="1"/>
          <p:nvPr/>
        </p:nvSpPr>
        <p:spPr>
          <a:xfrm>
            <a:off x="9334500" y="5900024"/>
            <a:ext cx="18630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Rick Meyerowitz</a:t>
            </a:r>
          </a:p>
          <a:p>
            <a:r>
              <a:rPr lang="en-US" i="1" dirty="0"/>
              <a:t>The Mona Gorilla,</a:t>
            </a:r>
          </a:p>
          <a:p>
            <a:r>
              <a:rPr lang="en-US" i="1" dirty="0"/>
              <a:t>1971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A1FDB5-8EBD-C0CD-15AC-9BC4A26487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144" t="4634" r="15791" b="26950"/>
          <a:stretch/>
        </p:blipFill>
        <p:spPr>
          <a:xfrm>
            <a:off x="3750039" y="280143"/>
            <a:ext cx="4691921" cy="6297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39912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ainting of a person with long brown hair&#10;&#10;Description automatically generated">
            <a:extLst>
              <a:ext uri="{FF2B5EF4-FFF2-40B4-BE49-F238E27FC236}">
                <a16:creationId xmlns:a16="http://schemas.microsoft.com/office/drawing/2014/main" id="{E26E4D3A-56B7-5EFD-179B-9973E83961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4657" y="0"/>
            <a:ext cx="4602685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DA09AE-1DF6-4714-C081-D44702B53F42}"/>
              </a:ext>
            </a:extLst>
          </p:cNvPr>
          <p:cNvSpPr txBox="1"/>
          <p:nvPr/>
        </p:nvSpPr>
        <p:spPr>
          <a:xfrm>
            <a:off x="9593705" y="5906125"/>
            <a:ext cx="18358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Mona Lisa</a:t>
            </a:r>
          </a:p>
          <a:p>
            <a:r>
              <a:rPr lang="en-US" dirty="0"/>
              <a:t>Leonardo DaVinci</a:t>
            </a:r>
          </a:p>
          <a:p>
            <a:r>
              <a:rPr lang="en-US" dirty="0"/>
              <a:t>1503</a:t>
            </a:r>
          </a:p>
        </p:txBody>
      </p:sp>
    </p:spTree>
    <p:extLst>
      <p:ext uri="{BB962C8B-B14F-4D97-AF65-F5344CB8AC3E}">
        <p14:creationId xmlns:p14="http://schemas.microsoft.com/office/powerpoint/2010/main" val="194198470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6422B-8273-C68C-9DA8-C4DFCC9A462E}"/>
              </a:ext>
            </a:extLst>
          </p:cNvPr>
          <p:cNvSpPr txBox="1"/>
          <p:nvPr/>
        </p:nvSpPr>
        <p:spPr>
          <a:xfrm>
            <a:off x="9334500" y="5900024"/>
            <a:ext cx="17942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Grant Wood</a:t>
            </a:r>
          </a:p>
          <a:p>
            <a:r>
              <a:rPr lang="en-US" i="1" dirty="0"/>
              <a:t>American Gothic,</a:t>
            </a:r>
          </a:p>
          <a:p>
            <a:r>
              <a:rPr lang="en-US" i="1" dirty="0"/>
              <a:t>1971</a:t>
            </a:r>
          </a:p>
        </p:txBody>
      </p:sp>
      <p:pic>
        <p:nvPicPr>
          <p:cNvPr id="3" name="Picture 2" descr="A person and person in front of a house&#10;&#10;Description automatically generated">
            <a:extLst>
              <a:ext uri="{FF2B5EF4-FFF2-40B4-BE49-F238E27FC236}">
                <a16:creationId xmlns:a16="http://schemas.microsoft.com/office/drawing/2014/main" id="{FE837FAC-0B1E-09F9-8B95-96A9E80C01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287" y="0"/>
            <a:ext cx="56834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96629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ogs in a painting of a couple of dogs&#10;&#10;Description automatically generated">
            <a:extLst>
              <a:ext uri="{FF2B5EF4-FFF2-40B4-BE49-F238E27FC236}">
                <a16:creationId xmlns:a16="http://schemas.microsoft.com/office/drawing/2014/main" id="{601010D1-BBE4-3CD9-CCA1-FFC54DE062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0071" y="298700"/>
            <a:ext cx="4471857" cy="6260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60425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couple of yellow minions&#10;&#10;Description automatically generated">
            <a:extLst>
              <a:ext uri="{FF2B5EF4-FFF2-40B4-BE49-F238E27FC236}">
                <a16:creationId xmlns:a16="http://schemas.microsoft.com/office/drawing/2014/main" id="{A4325FED-5E63-8376-B16F-DB4BBE60DA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3335" y="1126335"/>
            <a:ext cx="4605329" cy="4605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61075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ppet and frog in front of a house&#10;&#10;Description automatically generated">
            <a:extLst>
              <a:ext uri="{FF2B5EF4-FFF2-40B4-BE49-F238E27FC236}">
                <a16:creationId xmlns:a16="http://schemas.microsoft.com/office/drawing/2014/main" id="{6B73BA2C-B391-6613-F167-8B7799E5E6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0" y="1092200"/>
            <a:ext cx="4572000" cy="467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4602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1824</TotalTime>
  <Words>235</Words>
  <Application>Microsoft Macintosh PowerPoint</Application>
  <PresentationFormat>Widescreen</PresentationFormat>
  <Paragraphs>101</Paragraphs>
  <Slides>51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6</cp:revision>
  <dcterms:created xsi:type="dcterms:W3CDTF">2024-02-06T13:55:37Z</dcterms:created>
  <dcterms:modified xsi:type="dcterms:W3CDTF">2024-02-13T10:37:03Z</dcterms:modified>
</cp:coreProperties>
</file>