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80"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304" r:id="rId18"/>
    <p:sldId id="271" r:id="rId19"/>
    <p:sldId id="282" r:id="rId20"/>
    <p:sldId id="283" r:id="rId21"/>
    <p:sldId id="284" r:id="rId22"/>
    <p:sldId id="285" r:id="rId23"/>
    <p:sldId id="286" r:id="rId24"/>
    <p:sldId id="287" r:id="rId25"/>
    <p:sldId id="288" r:id="rId26"/>
    <p:sldId id="289" r:id="rId27"/>
    <p:sldId id="290" r:id="rId28"/>
    <p:sldId id="291" r:id="rId29"/>
    <p:sldId id="292" r:id="rId30"/>
    <p:sldId id="293" r:id="rId31"/>
    <p:sldId id="294" r:id="rId32"/>
    <p:sldId id="295" r:id="rId33"/>
    <p:sldId id="305" r:id="rId34"/>
    <p:sldId id="296" r:id="rId35"/>
    <p:sldId id="297" r:id="rId36"/>
    <p:sldId id="298" r:id="rId37"/>
    <p:sldId id="299" r:id="rId38"/>
    <p:sldId id="300" r:id="rId39"/>
    <p:sldId id="301" r:id="rId40"/>
    <p:sldId id="302" r:id="rId41"/>
    <p:sldId id="303"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4660"/>
  </p:normalViewPr>
  <p:slideViewPr>
    <p:cSldViewPr snapToGrid="0">
      <p:cViewPr varScale="1">
        <p:scale>
          <a:sx n="83" d="100"/>
          <a:sy n="83" d="100"/>
        </p:scale>
        <p:origin x="45" y="3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FB9E7BD-7818-485D-BBFD-900B3C4FC074}" type="datetimeFigureOut">
              <a:rPr lang="en-GB" smtClean="0"/>
              <a:t>04/04/2025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F38C4-2937-4FB1-835A-DDABADD9EC08}" type="slidenum">
              <a:rPr lang="en-GB" smtClean="0"/>
              <a:t>‹#›</a:t>
            </a:fld>
            <a:endParaRPr lang="en-GB"/>
          </a:p>
        </p:txBody>
      </p:sp>
    </p:spTree>
    <p:extLst>
      <p:ext uri="{BB962C8B-B14F-4D97-AF65-F5344CB8AC3E}">
        <p14:creationId xmlns:p14="http://schemas.microsoft.com/office/powerpoint/2010/main" val="3306339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FFB9E7BD-7818-485D-BBFD-900B3C4FC074}" type="datetimeFigureOut">
              <a:rPr lang="en-GB" smtClean="0"/>
              <a:t>04/04/2025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F38C4-2937-4FB1-835A-DDABADD9EC08}" type="slidenum">
              <a:rPr lang="en-GB" smtClean="0"/>
              <a:t>‹#›</a:t>
            </a:fld>
            <a:endParaRPr lang="en-GB"/>
          </a:p>
        </p:txBody>
      </p:sp>
    </p:spTree>
    <p:extLst>
      <p:ext uri="{BB962C8B-B14F-4D97-AF65-F5344CB8AC3E}">
        <p14:creationId xmlns:p14="http://schemas.microsoft.com/office/powerpoint/2010/main" val="22988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B9E7BD-7818-485D-BBFD-900B3C4FC074}" type="datetimeFigureOut">
              <a:rPr lang="en-GB" smtClean="0"/>
              <a:t>04/04/2025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F38C4-2937-4FB1-835A-DDABADD9EC08}" type="slidenum">
              <a:rPr lang="en-GB" smtClean="0"/>
              <a:t>‹#›</a:t>
            </a:fld>
            <a:endParaRPr lang="en-GB"/>
          </a:p>
        </p:txBody>
      </p:sp>
    </p:spTree>
    <p:extLst>
      <p:ext uri="{BB962C8B-B14F-4D97-AF65-F5344CB8AC3E}">
        <p14:creationId xmlns:p14="http://schemas.microsoft.com/office/powerpoint/2010/main" val="401737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FB9E7BD-7818-485D-BBFD-900B3C4FC074}" type="datetimeFigureOut">
              <a:rPr lang="en-GB" smtClean="0"/>
              <a:t>04/04/2025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DF38C4-2937-4FB1-835A-DDABADD9EC08}" type="slidenum">
              <a:rPr lang="en-GB" smtClean="0"/>
              <a:t>‹#›</a:t>
            </a:fld>
            <a:endParaRPr lang="en-GB"/>
          </a:p>
        </p:txBody>
      </p:sp>
    </p:spTree>
    <p:extLst>
      <p:ext uri="{BB962C8B-B14F-4D97-AF65-F5344CB8AC3E}">
        <p14:creationId xmlns:p14="http://schemas.microsoft.com/office/powerpoint/2010/main" val="2418248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FB9E7BD-7818-485D-BBFD-900B3C4FC074}" type="datetimeFigureOut">
              <a:rPr lang="en-GB" smtClean="0"/>
              <a:t>04/04/2025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BDF38C4-2937-4FB1-835A-DDABADD9EC08}" type="slidenum">
              <a:rPr lang="en-GB" smtClean="0"/>
              <a:t>‹#›</a:t>
            </a:fld>
            <a:endParaRPr lang="en-GB"/>
          </a:p>
        </p:txBody>
      </p:sp>
    </p:spTree>
    <p:extLst>
      <p:ext uri="{BB962C8B-B14F-4D97-AF65-F5344CB8AC3E}">
        <p14:creationId xmlns:p14="http://schemas.microsoft.com/office/powerpoint/2010/main" val="36175858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FFB9E7BD-7818-485D-BBFD-900B3C4FC074}" type="datetimeFigureOut">
              <a:rPr lang="en-GB" smtClean="0"/>
              <a:t>04/04/2025</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5BDF38C4-2937-4FB1-835A-DDABADD9EC08}" type="slidenum">
              <a:rPr lang="en-GB" smtClean="0"/>
              <a:t>‹#›</a:t>
            </a:fld>
            <a:endParaRPr lang="en-GB"/>
          </a:p>
        </p:txBody>
      </p:sp>
    </p:spTree>
    <p:extLst>
      <p:ext uri="{BB962C8B-B14F-4D97-AF65-F5344CB8AC3E}">
        <p14:creationId xmlns:p14="http://schemas.microsoft.com/office/powerpoint/2010/main" val="3655453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FB9E7BD-7818-485D-BBFD-900B3C4FC074}" type="datetimeFigureOut">
              <a:rPr lang="en-GB" smtClean="0"/>
              <a:t>04/04/2025</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5BDF38C4-2937-4FB1-835A-DDABADD9EC08}" type="slidenum">
              <a:rPr lang="en-GB" smtClean="0"/>
              <a:t>‹#›</a:t>
            </a:fld>
            <a:endParaRPr lang="en-GB"/>
          </a:p>
        </p:txBody>
      </p:sp>
    </p:spTree>
    <p:extLst>
      <p:ext uri="{BB962C8B-B14F-4D97-AF65-F5344CB8AC3E}">
        <p14:creationId xmlns:p14="http://schemas.microsoft.com/office/powerpoint/2010/main" val="1016769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FFB9E7BD-7818-485D-BBFD-900B3C4FC074}" type="datetimeFigureOut">
              <a:rPr lang="en-GB" smtClean="0"/>
              <a:t>04/04/2025</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5BDF38C4-2937-4FB1-835A-DDABADD9EC08}" type="slidenum">
              <a:rPr lang="en-GB" smtClean="0"/>
              <a:t>‹#›</a:t>
            </a:fld>
            <a:endParaRPr lang="en-GB"/>
          </a:p>
        </p:txBody>
      </p:sp>
    </p:spTree>
    <p:extLst>
      <p:ext uri="{BB962C8B-B14F-4D97-AF65-F5344CB8AC3E}">
        <p14:creationId xmlns:p14="http://schemas.microsoft.com/office/powerpoint/2010/main" val="41159326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FB9E7BD-7818-485D-BBFD-900B3C4FC074}" type="datetimeFigureOut">
              <a:rPr lang="en-GB" smtClean="0"/>
              <a:t>04/04/2025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DF38C4-2937-4FB1-835A-DDABADD9EC08}" type="slidenum">
              <a:rPr lang="en-GB" smtClean="0"/>
              <a:t>‹#›</a:t>
            </a:fld>
            <a:endParaRPr lang="en-GB"/>
          </a:p>
        </p:txBody>
      </p:sp>
    </p:spTree>
    <p:extLst>
      <p:ext uri="{BB962C8B-B14F-4D97-AF65-F5344CB8AC3E}">
        <p14:creationId xmlns:p14="http://schemas.microsoft.com/office/powerpoint/2010/main" val="3089995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FB9E7BD-7818-485D-BBFD-900B3C4FC074}" type="datetimeFigureOut">
              <a:rPr lang="en-GB" smtClean="0"/>
              <a:t>04/04/2025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DF38C4-2937-4FB1-835A-DDABADD9EC08}" type="slidenum">
              <a:rPr lang="en-GB" smtClean="0"/>
              <a:t>‹#›</a:t>
            </a:fld>
            <a:endParaRPr lang="en-GB"/>
          </a:p>
        </p:txBody>
      </p:sp>
    </p:spTree>
    <p:extLst>
      <p:ext uri="{BB962C8B-B14F-4D97-AF65-F5344CB8AC3E}">
        <p14:creationId xmlns:p14="http://schemas.microsoft.com/office/powerpoint/2010/main" val="19565560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FB9E7BD-7818-485D-BBFD-900B3C4FC074}" type="datetimeFigureOut">
              <a:rPr lang="en-GB" smtClean="0"/>
              <a:t>04/04/2025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F38C4-2937-4FB1-835A-DDABADD9EC08}" type="slidenum">
              <a:rPr lang="en-GB" smtClean="0"/>
              <a:t>‹#›</a:t>
            </a:fld>
            <a:endParaRPr lang="en-GB"/>
          </a:p>
        </p:txBody>
      </p:sp>
    </p:spTree>
    <p:extLst>
      <p:ext uri="{BB962C8B-B14F-4D97-AF65-F5344CB8AC3E}">
        <p14:creationId xmlns:p14="http://schemas.microsoft.com/office/powerpoint/2010/main" val="36349808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FB9E7BD-7818-485D-BBFD-900B3C4FC074}" type="datetimeFigureOut">
              <a:rPr lang="en-GB" smtClean="0"/>
              <a:t>04/04/2025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F38C4-2937-4FB1-835A-DDABADD9EC08}"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0797286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B9E7BD-7818-485D-BBFD-900B3C4FC074}" type="datetimeFigureOut">
              <a:rPr lang="en-GB" smtClean="0"/>
              <a:t>04/04/2025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F38C4-2937-4FB1-835A-DDABADD9EC08}" type="slidenum">
              <a:rPr lang="en-GB" smtClean="0"/>
              <a:t>‹#›</a:t>
            </a:fld>
            <a:endParaRPr lang="en-GB"/>
          </a:p>
        </p:txBody>
      </p:sp>
    </p:spTree>
    <p:extLst>
      <p:ext uri="{BB962C8B-B14F-4D97-AF65-F5344CB8AC3E}">
        <p14:creationId xmlns:p14="http://schemas.microsoft.com/office/powerpoint/2010/main" val="15535644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FB9E7BD-7818-485D-BBFD-900B3C4FC074}" type="datetimeFigureOut">
              <a:rPr lang="en-GB" smtClean="0"/>
              <a:t>04/04/2025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F38C4-2937-4FB1-835A-DDABADD9EC08}" type="slidenum">
              <a:rPr lang="en-GB" smtClean="0"/>
              <a:t>‹#›</a:t>
            </a:fld>
            <a:endParaRPr lang="en-GB"/>
          </a:p>
        </p:txBody>
      </p:sp>
    </p:spTree>
    <p:extLst>
      <p:ext uri="{BB962C8B-B14F-4D97-AF65-F5344CB8AC3E}">
        <p14:creationId xmlns:p14="http://schemas.microsoft.com/office/powerpoint/2010/main" val="40960325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FB9E7BD-7818-485D-BBFD-900B3C4FC074}" type="datetimeFigureOut">
              <a:rPr lang="en-GB" smtClean="0"/>
              <a:t>04/04/2025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F38C4-2937-4FB1-835A-DDABADD9EC08}" type="slidenum">
              <a:rPr lang="en-GB" smtClean="0"/>
              <a:t>‹#›</a:t>
            </a:fld>
            <a:endParaRPr lang="en-GB"/>
          </a:p>
        </p:txBody>
      </p:sp>
    </p:spTree>
    <p:extLst>
      <p:ext uri="{BB962C8B-B14F-4D97-AF65-F5344CB8AC3E}">
        <p14:creationId xmlns:p14="http://schemas.microsoft.com/office/powerpoint/2010/main" val="31451827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B9E7BD-7818-485D-BBFD-900B3C4FC074}" type="datetimeFigureOut">
              <a:rPr lang="en-GB" smtClean="0"/>
              <a:t>04/04/2025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F38C4-2937-4FB1-835A-DDABADD9EC08}" type="slidenum">
              <a:rPr lang="en-GB" smtClean="0"/>
              <a:t>‹#›</a:t>
            </a:fld>
            <a:endParaRPr lang="en-GB"/>
          </a:p>
        </p:txBody>
      </p:sp>
    </p:spTree>
    <p:extLst>
      <p:ext uri="{BB962C8B-B14F-4D97-AF65-F5344CB8AC3E}">
        <p14:creationId xmlns:p14="http://schemas.microsoft.com/office/powerpoint/2010/main" val="30983386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B9E7BD-7818-485D-BBFD-900B3C4FC074}" type="datetimeFigureOut">
              <a:rPr lang="en-GB" smtClean="0"/>
              <a:t>04/04/2025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F38C4-2937-4FB1-835A-DDABADD9EC08}" type="slidenum">
              <a:rPr lang="en-GB" smtClean="0"/>
              <a:t>‹#›</a:t>
            </a:fld>
            <a:endParaRPr lang="en-GB"/>
          </a:p>
        </p:txBody>
      </p:sp>
    </p:spTree>
    <p:extLst>
      <p:ext uri="{BB962C8B-B14F-4D97-AF65-F5344CB8AC3E}">
        <p14:creationId xmlns:p14="http://schemas.microsoft.com/office/powerpoint/2010/main" val="20816946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FFB9E7BD-7818-485D-BBFD-900B3C4FC074}" type="datetimeFigureOut">
              <a:rPr lang="en-GB" smtClean="0"/>
              <a:t>04/04/2025</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5BDF38C4-2937-4FB1-835A-DDABADD9EC08}" type="slidenum">
              <a:rPr lang="en-GB" smtClean="0"/>
              <a:t>‹#›</a:t>
            </a:fld>
            <a:endParaRPr lang="en-GB"/>
          </a:p>
        </p:txBody>
      </p:sp>
    </p:spTree>
    <p:extLst>
      <p:ext uri="{BB962C8B-B14F-4D97-AF65-F5344CB8AC3E}">
        <p14:creationId xmlns:p14="http://schemas.microsoft.com/office/powerpoint/2010/main" val="29608241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oleObject" Target="../embeddings/oleObject1.bin"/><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oleObject" Target="../embeddings/oleObject1.bin"/><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9A4F7-3996-CE3F-E22D-F673F7B5050A}"/>
              </a:ext>
            </a:extLst>
          </p:cNvPr>
          <p:cNvSpPr>
            <a:spLocks noGrp="1"/>
          </p:cNvSpPr>
          <p:nvPr>
            <p:ph type="ctrTitle"/>
          </p:nvPr>
        </p:nvSpPr>
        <p:spPr/>
        <p:txBody>
          <a:bodyPr/>
          <a:lstStyle/>
          <a:p>
            <a:r>
              <a:rPr lang="en-GB" dirty="0"/>
              <a:t>Wilcoxon Signed Rank Test and Independent t test. </a:t>
            </a:r>
          </a:p>
        </p:txBody>
      </p:sp>
      <p:sp>
        <p:nvSpPr>
          <p:cNvPr id="3" name="Subtitle 2">
            <a:extLst>
              <a:ext uri="{FF2B5EF4-FFF2-40B4-BE49-F238E27FC236}">
                <a16:creationId xmlns:a16="http://schemas.microsoft.com/office/drawing/2014/main" id="{DC2EEB08-4D7B-13FD-81CF-53064280BA4C}"/>
              </a:ext>
            </a:extLst>
          </p:cNvPr>
          <p:cNvSpPr>
            <a:spLocks noGrp="1"/>
          </p:cNvSpPr>
          <p:nvPr>
            <p:ph type="subTitle" idx="1"/>
          </p:nvPr>
        </p:nvSpPr>
        <p:spPr/>
        <p:txBody>
          <a:bodyPr/>
          <a:lstStyle/>
          <a:p>
            <a:r>
              <a:rPr lang="en-GB" dirty="0"/>
              <a:t>Dr Stuart Jones</a:t>
            </a:r>
          </a:p>
        </p:txBody>
      </p:sp>
    </p:spTree>
    <p:extLst>
      <p:ext uri="{BB962C8B-B14F-4D97-AF65-F5344CB8AC3E}">
        <p14:creationId xmlns:p14="http://schemas.microsoft.com/office/powerpoint/2010/main" val="16791691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DAC6B-4C18-77EE-AD48-3B404AB3A8D0}"/>
              </a:ext>
            </a:extLst>
          </p:cNvPr>
          <p:cNvSpPr>
            <a:spLocks noGrp="1"/>
          </p:cNvSpPr>
          <p:nvPr>
            <p:ph type="title"/>
          </p:nvPr>
        </p:nvSpPr>
        <p:spPr/>
        <p:txBody>
          <a:bodyPr/>
          <a:lstStyle/>
          <a:p>
            <a:pPr algn="ctr"/>
            <a:r>
              <a:rPr lang="en-GB" dirty="0"/>
              <a:t>Background</a:t>
            </a:r>
          </a:p>
        </p:txBody>
      </p:sp>
      <p:graphicFrame>
        <p:nvGraphicFramePr>
          <p:cNvPr id="4" name="Content Placeholder 3">
            <a:extLst>
              <a:ext uri="{FF2B5EF4-FFF2-40B4-BE49-F238E27FC236}">
                <a16:creationId xmlns:a16="http://schemas.microsoft.com/office/drawing/2014/main" id="{4B936F98-120F-4812-627A-E06890906BE9}"/>
              </a:ext>
            </a:extLst>
          </p:cNvPr>
          <p:cNvGraphicFramePr>
            <a:graphicFrameLocks noGrp="1"/>
          </p:cNvGraphicFramePr>
          <p:nvPr>
            <p:ph idx="1"/>
            <p:extLst>
              <p:ext uri="{D42A27DB-BD31-4B8C-83A1-F6EECF244321}">
                <p14:modId xmlns:p14="http://schemas.microsoft.com/office/powerpoint/2010/main" val="4246735957"/>
              </p:ext>
            </p:extLst>
          </p:nvPr>
        </p:nvGraphicFramePr>
        <p:xfrm>
          <a:off x="1103313" y="2052638"/>
          <a:ext cx="8947150" cy="3952240"/>
        </p:xfrm>
        <a:graphic>
          <a:graphicData uri="http://schemas.openxmlformats.org/drawingml/2006/table">
            <a:tbl>
              <a:tblPr firstRow="1" bandRow="1">
                <a:tableStyleId>{5C22544A-7EE6-4342-B048-85BDC9FD1C3A}</a:tableStyleId>
              </a:tblPr>
              <a:tblGrid>
                <a:gridCol w="4473575">
                  <a:extLst>
                    <a:ext uri="{9D8B030D-6E8A-4147-A177-3AD203B41FA5}">
                      <a16:colId xmlns:a16="http://schemas.microsoft.com/office/drawing/2014/main" val="2898079516"/>
                    </a:ext>
                  </a:extLst>
                </a:gridCol>
                <a:gridCol w="4473575">
                  <a:extLst>
                    <a:ext uri="{9D8B030D-6E8A-4147-A177-3AD203B41FA5}">
                      <a16:colId xmlns:a16="http://schemas.microsoft.com/office/drawing/2014/main" val="251307392"/>
                    </a:ext>
                  </a:extLst>
                </a:gridCol>
              </a:tblGrid>
              <a:tr h="370840">
                <a:tc>
                  <a:txBody>
                    <a:bodyPr/>
                    <a:lstStyle/>
                    <a:p>
                      <a:r>
                        <a:rPr lang="en-GB" dirty="0"/>
                        <a:t>Parametric Test</a:t>
                      </a:r>
                    </a:p>
                  </a:txBody>
                  <a:tcPr marL="77801" marR="77801"/>
                </a:tc>
                <a:tc>
                  <a:txBody>
                    <a:bodyPr/>
                    <a:lstStyle/>
                    <a:p>
                      <a:r>
                        <a:rPr lang="en-GB" dirty="0"/>
                        <a:t>Non-Parametric Test</a:t>
                      </a:r>
                    </a:p>
                  </a:txBody>
                  <a:tcPr marL="77801" marR="77801"/>
                </a:tc>
                <a:extLst>
                  <a:ext uri="{0D108BD9-81ED-4DB2-BD59-A6C34878D82A}">
                    <a16:rowId xmlns:a16="http://schemas.microsoft.com/office/drawing/2014/main" val="2695865955"/>
                  </a:ext>
                </a:extLst>
              </a:tr>
              <a:tr h="370840">
                <a:tc>
                  <a:txBody>
                    <a:bodyPr/>
                    <a:lstStyle/>
                    <a:p>
                      <a:r>
                        <a:rPr lang="en-GB" dirty="0"/>
                        <a:t>It is used when information about the population parameters </a:t>
                      </a:r>
                      <a:r>
                        <a:rPr lang="en-GB" b="1" dirty="0">
                          <a:solidFill>
                            <a:srgbClr val="FF0000"/>
                          </a:solidFill>
                        </a:rPr>
                        <a:t>(measurable aspects) </a:t>
                      </a:r>
                      <a:r>
                        <a:rPr lang="en-GB" dirty="0">
                          <a:solidFill>
                            <a:schemeClr val="bg1"/>
                          </a:solidFill>
                        </a:rPr>
                        <a:t>is completely known</a:t>
                      </a:r>
                    </a:p>
                  </a:txBody>
                  <a:tcPr marL="77801" marR="77801"/>
                </a:tc>
                <a:tc>
                  <a:txBody>
                    <a:bodyPr/>
                    <a:lstStyle/>
                    <a:p>
                      <a:r>
                        <a:rPr lang="en-GB" dirty="0"/>
                        <a:t>It is used when there is no or few information available about the population parameters</a:t>
                      </a:r>
                    </a:p>
                  </a:txBody>
                  <a:tcPr marL="77801" marR="77801"/>
                </a:tc>
                <a:extLst>
                  <a:ext uri="{0D108BD9-81ED-4DB2-BD59-A6C34878D82A}">
                    <a16:rowId xmlns:a16="http://schemas.microsoft.com/office/drawing/2014/main" val="612373953"/>
                  </a:ext>
                </a:extLst>
              </a:tr>
              <a:tr h="370840">
                <a:tc>
                  <a:txBody>
                    <a:bodyPr/>
                    <a:lstStyle/>
                    <a:p>
                      <a:r>
                        <a:rPr lang="en-GB" dirty="0"/>
                        <a:t>It assumes that the data is normally distributed</a:t>
                      </a:r>
                    </a:p>
                  </a:txBody>
                  <a:tcPr marL="77801" marR="77801"/>
                </a:tc>
                <a:tc>
                  <a:txBody>
                    <a:bodyPr/>
                    <a:lstStyle/>
                    <a:p>
                      <a:r>
                        <a:rPr lang="en-GB" dirty="0"/>
                        <a:t>It makes no assumption about the distribution of the data. </a:t>
                      </a:r>
                    </a:p>
                  </a:txBody>
                  <a:tcPr marL="77801" marR="77801"/>
                </a:tc>
                <a:extLst>
                  <a:ext uri="{0D108BD9-81ED-4DB2-BD59-A6C34878D82A}">
                    <a16:rowId xmlns:a16="http://schemas.microsoft.com/office/drawing/2014/main" val="3288676723"/>
                  </a:ext>
                </a:extLst>
              </a:tr>
              <a:tr h="370840">
                <a:tc>
                  <a:txBody>
                    <a:bodyPr/>
                    <a:lstStyle/>
                    <a:p>
                      <a:r>
                        <a:rPr lang="en-GB" dirty="0"/>
                        <a:t>Interval scale or ratio scale</a:t>
                      </a:r>
                    </a:p>
                  </a:txBody>
                  <a:tcPr marL="77801" marR="77801"/>
                </a:tc>
                <a:tc>
                  <a:txBody>
                    <a:bodyPr/>
                    <a:lstStyle/>
                    <a:p>
                      <a:r>
                        <a:rPr lang="en-GB" dirty="0"/>
                        <a:t>Nominal or ordinal scale</a:t>
                      </a:r>
                    </a:p>
                  </a:txBody>
                  <a:tcPr marL="77801" marR="77801"/>
                </a:tc>
                <a:extLst>
                  <a:ext uri="{0D108BD9-81ED-4DB2-BD59-A6C34878D82A}">
                    <a16:rowId xmlns:a16="http://schemas.microsoft.com/office/drawing/2014/main" val="3151059944"/>
                  </a:ext>
                </a:extLst>
              </a:tr>
              <a:tr h="370840">
                <a:tc>
                  <a:txBody>
                    <a:bodyPr/>
                    <a:lstStyle/>
                    <a:p>
                      <a:r>
                        <a:rPr lang="en-GB" dirty="0"/>
                        <a:t>It uses the mean</a:t>
                      </a:r>
                    </a:p>
                  </a:txBody>
                  <a:tcPr marL="77801" marR="77801"/>
                </a:tc>
                <a:tc>
                  <a:txBody>
                    <a:bodyPr/>
                    <a:lstStyle/>
                    <a:p>
                      <a:r>
                        <a:rPr lang="en-GB" dirty="0"/>
                        <a:t>It uses the media</a:t>
                      </a:r>
                    </a:p>
                  </a:txBody>
                  <a:tcPr marL="77801" marR="77801"/>
                </a:tc>
                <a:extLst>
                  <a:ext uri="{0D108BD9-81ED-4DB2-BD59-A6C34878D82A}">
                    <a16:rowId xmlns:a16="http://schemas.microsoft.com/office/drawing/2014/main" val="732376808"/>
                  </a:ext>
                </a:extLst>
              </a:tr>
              <a:tr h="370840">
                <a:tc>
                  <a:txBody>
                    <a:bodyPr/>
                    <a:lstStyle/>
                    <a:p>
                      <a:r>
                        <a:rPr lang="en-GB" dirty="0"/>
                        <a:t>More powerful than non-parametric</a:t>
                      </a:r>
                    </a:p>
                  </a:txBody>
                  <a:tcPr marL="77801" marR="77801"/>
                </a:tc>
                <a:tc>
                  <a:txBody>
                    <a:bodyPr/>
                    <a:lstStyle/>
                    <a:p>
                      <a:r>
                        <a:rPr lang="en-GB" dirty="0"/>
                        <a:t>Less Powerful than Parametric</a:t>
                      </a:r>
                    </a:p>
                  </a:txBody>
                  <a:tcPr marL="77801" marR="77801"/>
                </a:tc>
                <a:extLst>
                  <a:ext uri="{0D108BD9-81ED-4DB2-BD59-A6C34878D82A}">
                    <a16:rowId xmlns:a16="http://schemas.microsoft.com/office/drawing/2014/main" val="2822201991"/>
                  </a:ext>
                </a:extLst>
              </a:tr>
              <a:tr h="370840">
                <a:tc>
                  <a:txBody>
                    <a:bodyPr/>
                    <a:lstStyle/>
                    <a:p>
                      <a:r>
                        <a:rPr lang="en-GB" dirty="0"/>
                        <a:t>Examples – Independent Samples T-Test, Paired Samples T-Test, One-Way Anova. </a:t>
                      </a:r>
                    </a:p>
                  </a:txBody>
                  <a:tcPr marL="77801" marR="77801"/>
                </a:tc>
                <a:tc>
                  <a:txBody>
                    <a:bodyPr/>
                    <a:lstStyle/>
                    <a:p>
                      <a:r>
                        <a:rPr lang="en-GB" dirty="0"/>
                        <a:t>Examples – Mann Whitney Test, Wilcoxon Signed Rank Test, Kruskal-Wallis Test. </a:t>
                      </a:r>
                    </a:p>
                  </a:txBody>
                  <a:tcPr marL="77801" marR="77801"/>
                </a:tc>
                <a:extLst>
                  <a:ext uri="{0D108BD9-81ED-4DB2-BD59-A6C34878D82A}">
                    <a16:rowId xmlns:a16="http://schemas.microsoft.com/office/drawing/2014/main" val="2258162322"/>
                  </a:ext>
                </a:extLst>
              </a:tr>
            </a:tbl>
          </a:graphicData>
        </a:graphic>
      </p:graphicFrame>
    </p:spTree>
    <p:extLst>
      <p:ext uri="{BB962C8B-B14F-4D97-AF65-F5344CB8AC3E}">
        <p14:creationId xmlns:p14="http://schemas.microsoft.com/office/powerpoint/2010/main" val="25984084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a:xfrm>
            <a:off x="1181145" y="182162"/>
            <a:ext cx="8819745" cy="1477962"/>
          </a:xfrm>
        </p:spPr>
        <p:txBody>
          <a:bodyPr>
            <a:normAutofit/>
          </a:bodyPr>
          <a:lstStyle/>
          <a:p>
            <a:pPr eaLnBrk="1" hangingPunct="1">
              <a:defRPr/>
            </a:pPr>
            <a:r>
              <a:rPr lang="en-US" altLang="en-US" dirty="0"/>
              <a:t>Choosing Statistical Procedures</a:t>
            </a:r>
          </a:p>
        </p:txBody>
      </p:sp>
      <p:graphicFrame>
        <p:nvGraphicFramePr>
          <p:cNvPr id="34819" name="Object 3"/>
          <p:cNvGraphicFramePr>
            <a:graphicFrameLocks noGrp="1" noChangeAspect="1"/>
          </p:cNvGraphicFramePr>
          <p:nvPr>
            <p:ph idx="1"/>
            <p:extLst>
              <p:ext uri="{D42A27DB-BD31-4B8C-83A1-F6EECF244321}">
                <p14:modId xmlns:p14="http://schemas.microsoft.com/office/powerpoint/2010/main" val="3292044881"/>
              </p:ext>
            </p:extLst>
          </p:nvPr>
        </p:nvGraphicFramePr>
        <p:xfrm>
          <a:off x="546340" y="1282460"/>
          <a:ext cx="10621992" cy="5244861"/>
        </p:xfrm>
        <a:graphic>
          <a:graphicData uri="http://schemas.openxmlformats.org/presentationml/2006/ole">
            <mc:AlternateContent xmlns:mc="http://schemas.openxmlformats.org/markup-compatibility/2006">
              <mc:Choice xmlns:v="urn:schemas-microsoft-com:vml" Requires="v">
                <p:oleObj name="Worksheet" r:id="rId2" imgW="5514972" imgH="2448028" progId="Excel.Sheet.8">
                  <p:embed/>
                </p:oleObj>
              </mc:Choice>
              <mc:Fallback>
                <p:oleObj name="Worksheet" r:id="rId2" imgW="5514972" imgH="2448028" progId="Excel.Sheet.8">
                  <p:embed/>
                  <p:pic>
                    <p:nvPicPr>
                      <p:cNvPr id="34819" name="Object 3"/>
                      <p:cNvPicPr>
                        <a:picLocks noGrp="1"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6340" y="1282460"/>
                        <a:ext cx="10621992" cy="5244861"/>
                      </a:xfrm>
                      <a:prstGeom prst="rect">
                        <a:avLst/>
                      </a:prstGeom>
                      <a:blipFill dpi="0" rotWithShape="1">
                        <a:blip r:embed="rId4"/>
                        <a:srcRect/>
                        <a:tile tx="0" ty="0" sx="100000" sy="100000" flip="none" algn="tl"/>
                      </a:blipFill>
                      <a:ln>
                        <a:noFill/>
                      </a:ln>
                    </p:spPr>
                  </p:pic>
                </p:oleObj>
              </mc:Fallback>
            </mc:AlternateContent>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1424"/>
    </mc:Choice>
    <mc:Fallback xmlns="">
      <p:transition spd="slow" advTm="142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B1804-810E-7F98-08A6-2C88361F4676}"/>
              </a:ext>
            </a:extLst>
          </p:cNvPr>
          <p:cNvSpPr>
            <a:spLocks noGrp="1"/>
          </p:cNvSpPr>
          <p:nvPr>
            <p:ph type="title"/>
          </p:nvPr>
        </p:nvSpPr>
        <p:spPr/>
        <p:txBody>
          <a:bodyPr/>
          <a:lstStyle/>
          <a:p>
            <a:r>
              <a:rPr lang="en-GB" dirty="0"/>
              <a:t>The Wilcoxon Signed-rank test. </a:t>
            </a:r>
          </a:p>
        </p:txBody>
      </p:sp>
      <p:sp>
        <p:nvSpPr>
          <p:cNvPr id="3" name="Content Placeholder 2">
            <a:extLst>
              <a:ext uri="{FF2B5EF4-FFF2-40B4-BE49-F238E27FC236}">
                <a16:creationId xmlns:a16="http://schemas.microsoft.com/office/drawing/2014/main" id="{72190B45-8CB1-FF32-FEED-2E1630031ADC}"/>
              </a:ext>
            </a:extLst>
          </p:cNvPr>
          <p:cNvSpPr>
            <a:spLocks noGrp="1"/>
          </p:cNvSpPr>
          <p:nvPr>
            <p:ph idx="1"/>
          </p:nvPr>
        </p:nvSpPr>
        <p:spPr>
          <a:xfrm>
            <a:off x="563592" y="2052918"/>
            <a:ext cx="10547231" cy="4195481"/>
          </a:xfrm>
        </p:spPr>
        <p:txBody>
          <a:bodyPr>
            <a:normAutofit/>
          </a:bodyPr>
          <a:lstStyle/>
          <a:p>
            <a:r>
              <a:rPr lang="en-GB" dirty="0"/>
              <a:t>The Wilcoxon Signed-rank test is a non-parametric statistical hypothesis test to compare </a:t>
            </a:r>
            <a:r>
              <a:rPr lang="en-GB" b="1" dirty="0"/>
              <a:t>two related (or dependent) </a:t>
            </a:r>
            <a:r>
              <a:rPr lang="en-GB" dirty="0"/>
              <a:t>samples on a single sample to assess whether their population mean ranks differ. </a:t>
            </a:r>
          </a:p>
          <a:p>
            <a:endParaRPr lang="en-GB" dirty="0"/>
          </a:p>
          <a:p>
            <a:r>
              <a:rPr lang="en-GB" dirty="0"/>
              <a:t>So, it measure the difference between pairs but fitting the criteria of a non-parametric test (see previous slide). </a:t>
            </a:r>
          </a:p>
          <a:p>
            <a:endParaRPr lang="en-GB" dirty="0"/>
          </a:p>
          <a:p>
            <a:r>
              <a:rPr lang="en-GB" dirty="0"/>
              <a:t>It can be used as an alternative to the paired samples t-test when the population cannot be assumed to be normally distributed and/or the data is NOT interval or ratio in nature. </a:t>
            </a:r>
          </a:p>
        </p:txBody>
      </p:sp>
    </p:spTree>
    <p:extLst>
      <p:ext uri="{BB962C8B-B14F-4D97-AF65-F5344CB8AC3E}">
        <p14:creationId xmlns:p14="http://schemas.microsoft.com/office/powerpoint/2010/main" val="1338716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42B30-6E02-EBB8-3CF9-3CACFA36CD7F}"/>
              </a:ext>
            </a:extLst>
          </p:cNvPr>
          <p:cNvSpPr>
            <a:spLocks noGrp="1"/>
          </p:cNvSpPr>
          <p:nvPr>
            <p:ph type="title"/>
          </p:nvPr>
        </p:nvSpPr>
        <p:spPr/>
        <p:txBody>
          <a:bodyPr/>
          <a:lstStyle/>
          <a:p>
            <a:r>
              <a:rPr lang="en-GB" dirty="0"/>
              <a:t>Carrying out the Wilcoxon Signed-rank Test</a:t>
            </a:r>
          </a:p>
        </p:txBody>
      </p:sp>
      <p:sp>
        <p:nvSpPr>
          <p:cNvPr id="3" name="Content Placeholder 2">
            <a:extLst>
              <a:ext uri="{FF2B5EF4-FFF2-40B4-BE49-F238E27FC236}">
                <a16:creationId xmlns:a16="http://schemas.microsoft.com/office/drawing/2014/main" id="{13DBF8BC-08B0-9293-E67C-37279331EFF4}"/>
              </a:ext>
            </a:extLst>
          </p:cNvPr>
          <p:cNvSpPr>
            <a:spLocks noGrp="1"/>
          </p:cNvSpPr>
          <p:nvPr>
            <p:ph idx="1"/>
          </p:nvPr>
        </p:nvSpPr>
        <p:spPr>
          <a:xfrm>
            <a:off x="1103312" y="2052918"/>
            <a:ext cx="10358318" cy="4195481"/>
          </a:xfrm>
        </p:spPr>
        <p:txBody>
          <a:bodyPr>
            <a:normAutofit/>
          </a:bodyPr>
          <a:lstStyle/>
          <a:p>
            <a:r>
              <a:rPr lang="en-GB" sz="2200" dirty="0"/>
              <a:t>Example…… </a:t>
            </a:r>
          </a:p>
          <a:p>
            <a:endParaRPr lang="en-GB" sz="2200" dirty="0"/>
          </a:p>
          <a:p>
            <a:r>
              <a:rPr lang="en-GB" sz="2200" dirty="0"/>
              <a:t>Researcher is looking to explore the effectiveness of a new drug that has been designed to reduce repetitive behaviours in children affected with autism. A total of 10 children with autism take part and the amount of time that each child engages in repetitive behaviour during a three-hour observation period is noted both before treatment and then again after taking the new medication for a period of one week. </a:t>
            </a:r>
          </a:p>
          <a:p>
            <a:endParaRPr lang="en-GB" sz="2200" dirty="0"/>
          </a:p>
          <a:p>
            <a:r>
              <a:rPr lang="en-GB" sz="2200" dirty="0"/>
              <a:t>The data is on the next slide. </a:t>
            </a:r>
          </a:p>
        </p:txBody>
      </p:sp>
    </p:spTree>
    <p:extLst>
      <p:ext uri="{BB962C8B-B14F-4D97-AF65-F5344CB8AC3E}">
        <p14:creationId xmlns:p14="http://schemas.microsoft.com/office/powerpoint/2010/main" val="20992022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29371-7720-F4A2-8361-0F868B4FA1EB}"/>
              </a:ext>
            </a:extLst>
          </p:cNvPr>
          <p:cNvSpPr>
            <a:spLocks noGrp="1"/>
          </p:cNvSpPr>
          <p:nvPr>
            <p:ph type="title"/>
          </p:nvPr>
        </p:nvSpPr>
        <p:spPr/>
        <p:txBody>
          <a:bodyPr/>
          <a:lstStyle/>
          <a:p>
            <a:r>
              <a:rPr lang="en-GB" dirty="0"/>
              <a:t>Data</a:t>
            </a:r>
          </a:p>
        </p:txBody>
      </p:sp>
      <p:graphicFrame>
        <p:nvGraphicFramePr>
          <p:cNvPr id="4" name="Content Placeholder 3">
            <a:extLst>
              <a:ext uri="{FF2B5EF4-FFF2-40B4-BE49-F238E27FC236}">
                <a16:creationId xmlns:a16="http://schemas.microsoft.com/office/drawing/2014/main" id="{2B8EBD0C-41F7-412E-990F-B587B7800537}"/>
              </a:ext>
            </a:extLst>
          </p:cNvPr>
          <p:cNvGraphicFramePr>
            <a:graphicFrameLocks noGrp="1"/>
          </p:cNvGraphicFramePr>
          <p:nvPr>
            <p:ph idx="1"/>
            <p:extLst>
              <p:ext uri="{D42A27DB-BD31-4B8C-83A1-F6EECF244321}">
                <p14:modId xmlns:p14="http://schemas.microsoft.com/office/powerpoint/2010/main" val="3438786255"/>
              </p:ext>
            </p:extLst>
          </p:nvPr>
        </p:nvGraphicFramePr>
        <p:xfrm>
          <a:off x="1367857" y="1552306"/>
          <a:ext cx="8947146" cy="4348480"/>
        </p:xfrm>
        <a:graphic>
          <a:graphicData uri="http://schemas.openxmlformats.org/drawingml/2006/table">
            <a:tbl>
              <a:tblPr firstRow="1" bandRow="1">
                <a:tableStyleId>{5C22544A-7EE6-4342-B048-85BDC9FD1C3A}</a:tableStyleId>
              </a:tblPr>
              <a:tblGrid>
                <a:gridCol w="2982382">
                  <a:extLst>
                    <a:ext uri="{9D8B030D-6E8A-4147-A177-3AD203B41FA5}">
                      <a16:colId xmlns:a16="http://schemas.microsoft.com/office/drawing/2014/main" val="1527793103"/>
                    </a:ext>
                  </a:extLst>
                </a:gridCol>
                <a:gridCol w="2982382">
                  <a:extLst>
                    <a:ext uri="{9D8B030D-6E8A-4147-A177-3AD203B41FA5}">
                      <a16:colId xmlns:a16="http://schemas.microsoft.com/office/drawing/2014/main" val="4063683231"/>
                    </a:ext>
                  </a:extLst>
                </a:gridCol>
                <a:gridCol w="2982382">
                  <a:extLst>
                    <a:ext uri="{9D8B030D-6E8A-4147-A177-3AD203B41FA5}">
                      <a16:colId xmlns:a16="http://schemas.microsoft.com/office/drawing/2014/main" val="3488674505"/>
                    </a:ext>
                  </a:extLst>
                </a:gridCol>
              </a:tblGrid>
              <a:tr h="370840">
                <a:tc>
                  <a:txBody>
                    <a:bodyPr/>
                    <a:lstStyle/>
                    <a:p>
                      <a:r>
                        <a:rPr lang="en-GB" dirty="0"/>
                        <a:t>Participant Number</a:t>
                      </a:r>
                    </a:p>
                  </a:txBody>
                  <a:tcPr marL="77801" marR="77801"/>
                </a:tc>
                <a:tc>
                  <a:txBody>
                    <a:bodyPr/>
                    <a:lstStyle/>
                    <a:p>
                      <a:r>
                        <a:rPr lang="en-GB" dirty="0"/>
                        <a:t>Before Treatment</a:t>
                      </a:r>
                    </a:p>
                  </a:txBody>
                  <a:tcPr marL="77801" marR="77801"/>
                </a:tc>
                <a:tc>
                  <a:txBody>
                    <a:bodyPr/>
                    <a:lstStyle/>
                    <a:p>
                      <a:r>
                        <a:rPr lang="en-GB" dirty="0"/>
                        <a:t>One Week after Treatment</a:t>
                      </a:r>
                    </a:p>
                  </a:txBody>
                  <a:tcPr marL="77801" marR="77801"/>
                </a:tc>
                <a:extLst>
                  <a:ext uri="{0D108BD9-81ED-4DB2-BD59-A6C34878D82A}">
                    <a16:rowId xmlns:a16="http://schemas.microsoft.com/office/drawing/2014/main" val="2948312676"/>
                  </a:ext>
                </a:extLst>
              </a:tr>
              <a:tr h="370840">
                <a:tc>
                  <a:txBody>
                    <a:bodyPr/>
                    <a:lstStyle/>
                    <a:p>
                      <a:r>
                        <a:rPr lang="en-GB" dirty="0"/>
                        <a:t>1</a:t>
                      </a:r>
                    </a:p>
                  </a:txBody>
                  <a:tcPr marL="77801" marR="77801"/>
                </a:tc>
                <a:tc>
                  <a:txBody>
                    <a:bodyPr/>
                    <a:lstStyle/>
                    <a:p>
                      <a:r>
                        <a:rPr lang="en-GB" dirty="0"/>
                        <a:t>85</a:t>
                      </a:r>
                    </a:p>
                  </a:txBody>
                  <a:tcPr marL="77801" marR="77801"/>
                </a:tc>
                <a:tc>
                  <a:txBody>
                    <a:bodyPr/>
                    <a:lstStyle/>
                    <a:p>
                      <a:r>
                        <a:rPr lang="en-GB" dirty="0"/>
                        <a:t>75</a:t>
                      </a:r>
                    </a:p>
                  </a:txBody>
                  <a:tcPr marL="77801" marR="77801"/>
                </a:tc>
                <a:extLst>
                  <a:ext uri="{0D108BD9-81ED-4DB2-BD59-A6C34878D82A}">
                    <a16:rowId xmlns:a16="http://schemas.microsoft.com/office/drawing/2014/main" val="1340402298"/>
                  </a:ext>
                </a:extLst>
              </a:tr>
              <a:tr h="370840">
                <a:tc>
                  <a:txBody>
                    <a:bodyPr/>
                    <a:lstStyle/>
                    <a:p>
                      <a:r>
                        <a:rPr lang="en-GB" dirty="0"/>
                        <a:t>2</a:t>
                      </a:r>
                    </a:p>
                  </a:txBody>
                  <a:tcPr marL="77801" marR="77801"/>
                </a:tc>
                <a:tc>
                  <a:txBody>
                    <a:bodyPr/>
                    <a:lstStyle/>
                    <a:p>
                      <a:r>
                        <a:rPr lang="en-GB" dirty="0"/>
                        <a:t>70</a:t>
                      </a:r>
                    </a:p>
                  </a:txBody>
                  <a:tcPr marL="77801" marR="77801"/>
                </a:tc>
                <a:tc>
                  <a:txBody>
                    <a:bodyPr/>
                    <a:lstStyle/>
                    <a:p>
                      <a:r>
                        <a:rPr lang="en-GB" dirty="0"/>
                        <a:t>50</a:t>
                      </a:r>
                    </a:p>
                  </a:txBody>
                  <a:tcPr marL="77801" marR="77801"/>
                </a:tc>
                <a:extLst>
                  <a:ext uri="{0D108BD9-81ED-4DB2-BD59-A6C34878D82A}">
                    <a16:rowId xmlns:a16="http://schemas.microsoft.com/office/drawing/2014/main" val="3635952622"/>
                  </a:ext>
                </a:extLst>
              </a:tr>
              <a:tr h="370840">
                <a:tc>
                  <a:txBody>
                    <a:bodyPr/>
                    <a:lstStyle/>
                    <a:p>
                      <a:r>
                        <a:rPr lang="en-GB" dirty="0"/>
                        <a:t>3</a:t>
                      </a:r>
                    </a:p>
                  </a:txBody>
                  <a:tcPr marL="77801" marR="77801"/>
                </a:tc>
                <a:tc>
                  <a:txBody>
                    <a:bodyPr/>
                    <a:lstStyle/>
                    <a:p>
                      <a:r>
                        <a:rPr lang="en-GB" dirty="0"/>
                        <a:t>40</a:t>
                      </a:r>
                    </a:p>
                  </a:txBody>
                  <a:tcPr marL="77801" marR="77801"/>
                </a:tc>
                <a:tc>
                  <a:txBody>
                    <a:bodyPr/>
                    <a:lstStyle/>
                    <a:p>
                      <a:r>
                        <a:rPr lang="en-GB" dirty="0"/>
                        <a:t>50</a:t>
                      </a:r>
                    </a:p>
                  </a:txBody>
                  <a:tcPr marL="77801" marR="77801"/>
                </a:tc>
                <a:extLst>
                  <a:ext uri="{0D108BD9-81ED-4DB2-BD59-A6C34878D82A}">
                    <a16:rowId xmlns:a16="http://schemas.microsoft.com/office/drawing/2014/main" val="858511830"/>
                  </a:ext>
                </a:extLst>
              </a:tr>
              <a:tr h="370840">
                <a:tc>
                  <a:txBody>
                    <a:bodyPr/>
                    <a:lstStyle/>
                    <a:p>
                      <a:r>
                        <a:rPr lang="en-GB" dirty="0"/>
                        <a:t>4</a:t>
                      </a:r>
                    </a:p>
                  </a:txBody>
                  <a:tcPr marL="77801" marR="77801"/>
                </a:tc>
                <a:tc>
                  <a:txBody>
                    <a:bodyPr/>
                    <a:lstStyle/>
                    <a:p>
                      <a:r>
                        <a:rPr lang="en-GB" dirty="0"/>
                        <a:t>65</a:t>
                      </a:r>
                    </a:p>
                  </a:txBody>
                  <a:tcPr marL="77801" marR="77801"/>
                </a:tc>
                <a:tc>
                  <a:txBody>
                    <a:bodyPr/>
                    <a:lstStyle/>
                    <a:p>
                      <a:r>
                        <a:rPr lang="en-GB" dirty="0"/>
                        <a:t>40</a:t>
                      </a:r>
                    </a:p>
                  </a:txBody>
                  <a:tcPr marL="77801" marR="77801"/>
                </a:tc>
                <a:extLst>
                  <a:ext uri="{0D108BD9-81ED-4DB2-BD59-A6C34878D82A}">
                    <a16:rowId xmlns:a16="http://schemas.microsoft.com/office/drawing/2014/main" val="3751040298"/>
                  </a:ext>
                </a:extLst>
              </a:tr>
              <a:tr h="370840">
                <a:tc>
                  <a:txBody>
                    <a:bodyPr/>
                    <a:lstStyle/>
                    <a:p>
                      <a:r>
                        <a:rPr lang="en-GB" dirty="0"/>
                        <a:t>5</a:t>
                      </a:r>
                    </a:p>
                  </a:txBody>
                  <a:tcPr marL="77801" marR="77801"/>
                </a:tc>
                <a:tc>
                  <a:txBody>
                    <a:bodyPr/>
                    <a:lstStyle/>
                    <a:p>
                      <a:r>
                        <a:rPr lang="en-GB" dirty="0"/>
                        <a:t>80</a:t>
                      </a:r>
                    </a:p>
                  </a:txBody>
                  <a:tcPr marL="77801" marR="77801"/>
                </a:tc>
                <a:tc>
                  <a:txBody>
                    <a:bodyPr/>
                    <a:lstStyle/>
                    <a:p>
                      <a:r>
                        <a:rPr lang="en-GB" dirty="0"/>
                        <a:t>20</a:t>
                      </a:r>
                    </a:p>
                  </a:txBody>
                  <a:tcPr marL="77801" marR="77801"/>
                </a:tc>
                <a:extLst>
                  <a:ext uri="{0D108BD9-81ED-4DB2-BD59-A6C34878D82A}">
                    <a16:rowId xmlns:a16="http://schemas.microsoft.com/office/drawing/2014/main" val="3997476763"/>
                  </a:ext>
                </a:extLst>
              </a:tr>
              <a:tr h="370840">
                <a:tc>
                  <a:txBody>
                    <a:bodyPr/>
                    <a:lstStyle/>
                    <a:p>
                      <a:r>
                        <a:rPr lang="en-GB" dirty="0"/>
                        <a:t>6</a:t>
                      </a:r>
                    </a:p>
                  </a:txBody>
                  <a:tcPr marL="77801" marR="77801"/>
                </a:tc>
                <a:tc>
                  <a:txBody>
                    <a:bodyPr/>
                    <a:lstStyle/>
                    <a:p>
                      <a:r>
                        <a:rPr lang="en-GB" dirty="0"/>
                        <a:t>75</a:t>
                      </a:r>
                    </a:p>
                  </a:txBody>
                  <a:tcPr marL="77801" marR="77801"/>
                </a:tc>
                <a:tc>
                  <a:txBody>
                    <a:bodyPr/>
                    <a:lstStyle/>
                    <a:p>
                      <a:r>
                        <a:rPr lang="en-GB" dirty="0"/>
                        <a:t>65</a:t>
                      </a:r>
                    </a:p>
                  </a:txBody>
                  <a:tcPr marL="77801" marR="77801"/>
                </a:tc>
                <a:extLst>
                  <a:ext uri="{0D108BD9-81ED-4DB2-BD59-A6C34878D82A}">
                    <a16:rowId xmlns:a16="http://schemas.microsoft.com/office/drawing/2014/main" val="952578472"/>
                  </a:ext>
                </a:extLst>
              </a:tr>
              <a:tr h="370840">
                <a:tc>
                  <a:txBody>
                    <a:bodyPr/>
                    <a:lstStyle/>
                    <a:p>
                      <a:r>
                        <a:rPr lang="en-GB" dirty="0"/>
                        <a:t>7</a:t>
                      </a:r>
                    </a:p>
                  </a:txBody>
                  <a:tcPr marL="77801" marR="77801"/>
                </a:tc>
                <a:tc>
                  <a:txBody>
                    <a:bodyPr/>
                    <a:lstStyle/>
                    <a:p>
                      <a:r>
                        <a:rPr lang="en-GB" dirty="0"/>
                        <a:t>55</a:t>
                      </a:r>
                    </a:p>
                  </a:txBody>
                  <a:tcPr marL="77801" marR="77801"/>
                </a:tc>
                <a:tc>
                  <a:txBody>
                    <a:bodyPr/>
                    <a:lstStyle/>
                    <a:p>
                      <a:r>
                        <a:rPr lang="en-GB" dirty="0"/>
                        <a:t>40</a:t>
                      </a:r>
                    </a:p>
                  </a:txBody>
                  <a:tcPr marL="77801" marR="77801"/>
                </a:tc>
                <a:extLst>
                  <a:ext uri="{0D108BD9-81ED-4DB2-BD59-A6C34878D82A}">
                    <a16:rowId xmlns:a16="http://schemas.microsoft.com/office/drawing/2014/main" val="4250831892"/>
                  </a:ext>
                </a:extLst>
              </a:tr>
              <a:tr h="370840">
                <a:tc>
                  <a:txBody>
                    <a:bodyPr/>
                    <a:lstStyle/>
                    <a:p>
                      <a:r>
                        <a:rPr lang="en-GB" dirty="0"/>
                        <a:t>8</a:t>
                      </a:r>
                    </a:p>
                  </a:txBody>
                  <a:tcPr marL="77801" marR="77801"/>
                </a:tc>
                <a:tc>
                  <a:txBody>
                    <a:bodyPr/>
                    <a:lstStyle/>
                    <a:p>
                      <a:r>
                        <a:rPr lang="en-GB" dirty="0"/>
                        <a:t>20</a:t>
                      </a:r>
                    </a:p>
                  </a:txBody>
                  <a:tcPr marL="77801" marR="77801"/>
                </a:tc>
                <a:tc>
                  <a:txBody>
                    <a:bodyPr/>
                    <a:lstStyle/>
                    <a:p>
                      <a:r>
                        <a:rPr lang="en-GB" dirty="0"/>
                        <a:t>25</a:t>
                      </a:r>
                    </a:p>
                  </a:txBody>
                  <a:tcPr marL="77801" marR="77801"/>
                </a:tc>
                <a:extLst>
                  <a:ext uri="{0D108BD9-81ED-4DB2-BD59-A6C34878D82A}">
                    <a16:rowId xmlns:a16="http://schemas.microsoft.com/office/drawing/2014/main" val="591956820"/>
                  </a:ext>
                </a:extLst>
              </a:tr>
              <a:tr h="370840">
                <a:tc>
                  <a:txBody>
                    <a:bodyPr/>
                    <a:lstStyle/>
                    <a:p>
                      <a:r>
                        <a:rPr lang="en-GB" dirty="0"/>
                        <a:t>9</a:t>
                      </a:r>
                    </a:p>
                  </a:txBody>
                  <a:tcPr marL="77801" marR="77801"/>
                </a:tc>
                <a:tc>
                  <a:txBody>
                    <a:bodyPr/>
                    <a:lstStyle/>
                    <a:p>
                      <a:r>
                        <a:rPr lang="en-GB" dirty="0"/>
                        <a:t>45</a:t>
                      </a:r>
                    </a:p>
                  </a:txBody>
                  <a:tcPr marL="77801" marR="77801"/>
                </a:tc>
                <a:tc>
                  <a:txBody>
                    <a:bodyPr/>
                    <a:lstStyle/>
                    <a:p>
                      <a:r>
                        <a:rPr lang="en-GB" dirty="0"/>
                        <a:t>15</a:t>
                      </a:r>
                    </a:p>
                  </a:txBody>
                  <a:tcPr marL="77801" marR="77801"/>
                </a:tc>
                <a:extLst>
                  <a:ext uri="{0D108BD9-81ED-4DB2-BD59-A6C34878D82A}">
                    <a16:rowId xmlns:a16="http://schemas.microsoft.com/office/drawing/2014/main" val="2396464178"/>
                  </a:ext>
                </a:extLst>
              </a:tr>
              <a:tr h="370840">
                <a:tc>
                  <a:txBody>
                    <a:bodyPr/>
                    <a:lstStyle/>
                    <a:p>
                      <a:r>
                        <a:rPr lang="en-GB" dirty="0"/>
                        <a:t>10</a:t>
                      </a:r>
                    </a:p>
                  </a:txBody>
                  <a:tcPr marL="77801" marR="77801"/>
                </a:tc>
                <a:tc>
                  <a:txBody>
                    <a:bodyPr/>
                    <a:lstStyle/>
                    <a:p>
                      <a:r>
                        <a:rPr lang="en-GB" dirty="0"/>
                        <a:t>80</a:t>
                      </a:r>
                    </a:p>
                  </a:txBody>
                  <a:tcPr marL="77801" marR="77801"/>
                </a:tc>
                <a:tc>
                  <a:txBody>
                    <a:bodyPr/>
                    <a:lstStyle/>
                    <a:p>
                      <a:r>
                        <a:rPr lang="en-GB" dirty="0"/>
                        <a:t>55</a:t>
                      </a:r>
                    </a:p>
                  </a:txBody>
                  <a:tcPr marL="77801" marR="77801"/>
                </a:tc>
                <a:extLst>
                  <a:ext uri="{0D108BD9-81ED-4DB2-BD59-A6C34878D82A}">
                    <a16:rowId xmlns:a16="http://schemas.microsoft.com/office/drawing/2014/main" val="265223002"/>
                  </a:ext>
                </a:extLst>
              </a:tr>
            </a:tbl>
          </a:graphicData>
        </a:graphic>
      </p:graphicFrame>
    </p:spTree>
    <p:extLst>
      <p:ext uri="{BB962C8B-B14F-4D97-AF65-F5344CB8AC3E}">
        <p14:creationId xmlns:p14="http://schemas.microsoft.com/office/powerpoint/2010/main" val="42622285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415E3-226B-B654-954D-21936DE172AE}"/>
              </a:ext>
            </a:extLst>
          </p:cNvPr>
          <p:cNvSpPr>
            <a:spLocks noGrp="1"/>
          </p:cNvSpPr>
          <p:nvPr>
            <p:ph type="title"/>
          </p:nvPr>
        </p:nvSpPr>
        <p:spPr/>
        <p:txBody>
          <a:bodyPr/>
          <a:lstStyle/>
          <a:p>
            <a:r>
              <a:rPr lang="en-GB" dirty="0"/>
              <a:t>Step 1 – Compute the Difference between the scores. </a:t>
            </a:r>
          </a:p>
        </p:txBody>
      </p:sp>
      <p:sp>
        <p:nvSpPr>
          <p:cNvPr id="3" name="Content Placeholder 2">
            <a:extLst>
              <a:ext uri="{FF2B5EF4-FFF2-40B4-BE49-F238E27FC236}">
                <a16:creationId xmlns:a16="http://schemas.microsoft.com/office/drawing/2014/main" id="{5B94B86B-11C2-87E2-66E8-07971BA3BB58}"/>
              </a:ext>
            </a:extLst>
          </p:cNvPr>
          <p:cNvSpPr>
            <a:spLocks noGrp="1"/>
          </p:cNvSpPr>
          <p:nvPr>
            <p:ph idx="1"/>
          </p:nvPr>
        </p:nvSpPr>
        <p:spPr>
          <a:xfrm>
            <a:off x="838200" y="1819875"/>
            <a:ext cx="10515600" cy="4351338"/>
          </a:xfrm>
        </p:spPr>
        <p:txBody>
          <a:bodyPr/>
          <a:lstStyle/>
          <a:p>
            <a:r>
              <a:rPr lang="en-GB" dirty="0"/>
              <a:t>Condition 1 minus Condition 2. </a:t>
            </a:r>
          </a:p>
          <a:p>
            <a:endParaRPr lang="en-GB" dirty="0"/>
          </a:p>
        </p:txBody>
      </p:sp>
      <p:graphicFrame>
        <p:nvGraphicFramePr>
          <p:cNvPr id="4" name="Table 3">
            <a:extLst>
              <a:ext uri="{FF2B5EF4-FFF2-40B4-BE49-F238E27FC236}">
                <a16:creationId xmlns:a16="http://schemas.microsoft.com/office/drawing/2014/main" id="{74B1143E-57F2-9642-75DC-68C22EE4B492}"/>
              </a:ext>
            </a:extLst>
          </p:cNvPr>
          <p:cNvGraphicFramePr>
            <a:graphicFrameLocks noGrp="1"/>
          </p:cNvGraphicFramePr>
          <p:nvPr>
            <p:extLst>
              <p:ext uri="{D42A27DB-BD31-4B8C-83A1-F6EECF244321}">
                <p14:modId xmlns:p14="http://schemas.microsoft.com/office/powerpoint/2010/main" val="1660321473"/>
              </p:ext>
            </p:extLst>
          </p:nvPr>
        </p:nvGraphicFramePr>
        <p:xfrm>
          <a:off x="787880" y="2301175"/>
          <a:ext cx="9868617" cy="4348480"/>
        </p:xfrm>
        <a:graphic>
          <a:graphicData uri="http://schemas.openxmlformats.org/drawingml/2006/table">
            <a:tbl>
              <a:tblPr firstRow="1" bandRow="1">
                <a:tableStyleId>{5C22544A-7EE6-4342-B048-85BDC9FD1C3A}</a:tableStyleId>
              </a:tblPr>
              <a:tblGrid>
                <a:gridCol w="3289539">
                  <a:extLst>
                    <a:ext uri="{9D8B030D-6E8A-4147-A177-3AD203B41FA5}">
                      <a16:colId xmlns:a16="http://schemas.microsoft.com/office/drawing/2014/main" val="641209653"/>
                    </a:ext>
                  </a:extLst>
                </a:gridCol>
                <a:gridCol w="3289539">
                  <a:extLst>
                    <a:ext uri="{9D8B030D-6E8A-4147-A177-3AD203B41FA5}">
                      <a16:colId xmlns:a16="http://schemas.microsoft.com/office/drawing/2014/main" val="4145196764"/>
                    </a:ext>
                  </a:extLst>
                </a:gridCol>
                <a:gridCol w="3289539">
                  <a:extLst>
                    <a:ext uri="{9D8B030D-6E8A-4147-A177-3AD203B41FA5}">
                      <a16:colId xmlns:a16="http://schemas.microsoft.com/office/drawing/2014/main" val="3554057200"/>
                    </a:ext>
                  </a:extLst>
                </a:gridCol>
              </a:tblGrid>
              <a:tr h="370840">
                <a:tc>
                  <a:txBody>
                    <a:bodyPr/>
                    <a:lstStyle/>
                    <a:p>
                      <a:r>
                        <a:rPr lang="en-GB" dirty="0"/>
                        <a:t>Before Treatment</a:t>
                      </a:r>
                    </a:p>
                  </a:txBody>
                  <a:tcPr/>
                </a:tc>
                <a:tc>
                  <a:txBody>
                    <a:bodyPr/>
                    <a:lstStyle/>
                    <a:p>
                      <a:r>
                        <a:rPr lang="en-GB" dirty="0"/>
                        <a:t>After Treatment</a:t>
                      </a:r>
                    </a:p>
                  </a:txBody>
                  <a:tcPr/>
                </a:tc>
                <a:tc>
                  <a:txBody>
                    <a:bodyPr/>
                    <a:lstStyle/>
                    <a:p>
                      <a:r>
                        <a:rPr lang="en-GB" dirty="0"/>
                        <a:t>Difference (Before minus After)</a:t>
                      </a:r>
                    </a:p>
                  </a:txBody>
                  <a:tcPr/>
                </a:tc>
                <a:extLst>
                  <a:ext uri="{0D108BD9-81ED-4DB2-BD59-A6C34878D82A}">
                    <a16:rowId xmlns:a16="http://schemas.microsoft.com/office/drawing/2014/main" val="1885566876"/>
                  </a:ext>
                </a:extLst>
              </a:tr>
              <a:tr h="370840">
                <a:tc>
                  <a:txBody>
                    <a:bodyPr/>
                    <a:lstStyle/>
                    <a:p>
                      <a:r>
                        <a:rPr lang="en-GB" dirty="0"/>
                        <a:t>85</a:t>
                      </a:r>
                    </a:p>
                  </a:txBody>
                  <a:tcPr/>
                </a:tc>
                <a:tc>
                  <a:txBody>
                    <a:bodyPr/>
                    <a:lstStyle/>
                    <a:p>
                      <a:r>
                        <a:rPr lang="en-GB" dirty="0"/>
                        <a:t>75</a:t>
                      </a:r>
                    </a:p>
                  </a:txBody>
                  <a:tcPr/>
                </a:tc>
                <a:tc>
                  <a:txBody>
                    <a:bodyPr/>
                    <a:lstStyle/>
                    <a:p>
                      <a:r>
                        <a:rPr lang="en-GB" dirty="0"/>
                        <a:t>10</a:t>
                      </a:r>
                    </a:p>
                  </a:txBody>
                  <a:tcPr/>
                </a:tc>
                <a:extLst>
                  <a:ext uri="{0D108BD9-81ED-4DB2-BD59-A6C34878D82A}">
                    <a16:rowId xmlns:a16="http://schemas.microsoft.com/office/drawing/2014/main" val="1357208416"/>
                  </a:ext>
                </a:extLst>
              </a:tr>
              <a:tr h="370840">
                <a:tc>
                  <a:txBody>
                    <a:bodyPr/>
                    <a:lstStyle/>
                    <a:p>
                      <a:r>
                        <a:rPr lang="en-GB" dirty="0"/>
                        <a:t>70</a:t>
                      </a:r>
                    </a:p>
                  </a:txBody>
                  <a:tcPr/>
                </a:tc>
                <a:tc>
                  <a:txBody>
                    <a:bodyPr/>
                    <a:lstStyle/>
                    <a:p>
                      <a:r>
                        <a:rPr lang="en-GB" dirty="0"/>
                        <a:t>50</a:t>
                      </a:r>
                    </a:p>
                  </a:txBody>
                  <a:tcPr/>
                </a:tc>
                <a:tc>
                  <a:txBody>
                    <a:bodyPr/>
                    <a:lstStyle/>
                    <a:p>
                      <a:r>
                        <a:rPr lang="en-GB" dirty="0"/>
                        <a:t>20</a:t>
                      </a:r>
                    </a:p>
                  </a:txBody>
                  <a:tcPr/>
                </a:tc>
                <a:extLst>
                  <a:ext uri="{0D108BD9-81ED-4DB2-BD59-A6C34878D82A}">
                    <a16:rowId xmlns:a16="http://schemas.microsoft.com/office/drawing/2014/main" val="3569642354"/>
                  </a:ext>
                </a:extLst>
              </a:tr>
              <a:tr h="370840">
                <a:tc>
                  <a:txBody>
                    <a:bodyPr/>
                    <a:lstStyle/>
                    <a:p>
                      <a:r>
                        <a:rPr lang="en-GB" dirty="0"/>
                        <a:t>40</a:t>
                      </a:r>
                    </a:p>
                  </a:txBody>
                  <a:tcPr/>
                </a:tc>
                <a:tc>
                  <a:txBody>
                    <a:bodyPr/>
                    <a:lstStyle/>
                    <a:p>
                      <a:r>
                        <a:rPr lang="en-GB" dirty="0"/>
                        <a:t>55</a:t>
                      </a:r>
                    </a:p>
                  </a:txBody>
                  <a:tcPr/>
                </a:tc>
                <a:tc>
                  <a:txBody>
                    <a:bodyPr/>
                    <a:lstStyle/>
                    <a:p>
                      <a:r>
                        <a:rPr lang="en-GB" dirty="0"/>
                        <a:t>-15</a:t>
                      </a:r>
                    </a:p>
                  </a:txBody>
                  <a:tcPr/>
                </a:tc>
                <a:extLst>
                  <a:ext uri="{0D108BD9-81ED-4DB2-BD59-A6C34878D82A}">
                    <a16:rowId xmlns:a16="http://schemas.microsoft.com/office/drawing/2014/main" val="941877404"/>
                  </a:ext>
                </a:extLst>
              </a:tr>
              <a:tr h="370840">
                <a:tc>
                  <a:txBody>
                    <a:bodyPr/>
                    <a:lstStyle/>
                    <a:p>
                      <a:r>
                        <a:rPr lang="en-GB" dirty="0"/>
                        <a:t>65</a:t>
                      </a:r>
                    </a:p>
                  </a:txBody>
                  <a:tcPr/>
                </a:tc>
                <a:tc>
                  <a:txBody>
                    <a:bodyPr/>
                    <a:lstStyle/>
                    <a:p>
                      <a:r>
                        <a:rPr lang="en-GB" dirty="0"/>
                        <a:t>40</a:t>
                      </a:r>
                    </a:p>
                  </a:txBody>
                  <a:tcPr/>
                </a:tc>
                <a:tc>
                  <a:txBody>
                    <a:bodyPr/>
                    <a:lstStyle/>
                    <a:p>
                      <a:r>
                        <a:rPr lang="en-GB" dirty="0"/>
                        <a:t>25</a:t>
                      </a:r>
                    </a:p>
                  </a:txBody>
                  <a:tcPr/>
                </a:tc>
                <a:extLst>
                  <a:ext uri="{0D108BD9-81ED-4DB2-BD59-A6C34878D82A}">
                    <a16:rowId xmlns:a16="http://schemas.microsoft.com/office/drawing/2014/main" val="1341717193"/>
                  </a:ext>
                </a:extLst>
              </a:tr>
              <a:tr h="370840">
                <a:tc>
                  <a:txBody>
                    <a:bodyPr/>
                    <a:lstStyle/>
                    <a:p>
                      <a:r>
                        <a:rPr lang="en-GB" dirty="0"/>
                        <a:t>80</a:t>
                      </a:r>
                    </a:p>
                  </a:txBody>
                  <a:tcPr/>
                </a:tc>
                <a:tc>
                  <a:txBody>
                    <a:bodyPr/>
                    <a:lstStyle/>
                    <a:p>
                      <a:r>
                        <a:rPr lang="en-GB" dirty="0"/>
                        <a:t>20</a:t>
                      </a:r>
                    </a:p>
                  </a:txBody>
                  <a:tcPr/>
                </a:tc>
                <a:tc>
                  <a:txBody>
                    <a:bodyPr/>
                    <a:lstStyle/>
                    <a:p>
                      <a:r>
                        <a:rPr lang="en-GB" dirty="0"/>
                        <a:t>60</a:t>
                      </a:r>
                    </a:p>
                  </a:txBody>
                  <a:tcPr/>
                </a:tc>
                <a:extLst>
                  <a:ext uri="{0D108BD9-81ED-4DB2-BD59-A6C34878D82A}">
                    <a16:rowId xmlns:a16="http://schemas.microsoft.com/office/drawing/2014/main" val="1107054107"/>
                  </a:ext>
                </a:extLst>
              </a:tr>
              <a:tr h="370840">
                <a:tc>
                  <a:txBody>
                    <a:bodyPr/>
                    <a:lstStyle/>
                    <a:p>
                      <a:r>
                        <a:rPr lang="en-GB" dirty="0"/>
                        <a:t>75</a:t>
                      </a:r>
                    </a:p>
                  </a:txBody>
                  <a:tcPr/>
                </a:tc>
                <a:tc>
                  <a:txBody>
                    <a:bodyPr/>
                    <a:lstStyle/>
                    <a:p>
                      <a:r>
                        <a:rPr lang="en-GB" dirty="0"/>
                        <a:t>65</a:t>
                      </a:r>
                    </a:p>
                  </a:txBody>
                  <a:tcPr/>
                </a:tc>
                <a:tc>
                  <a:txBody>
                    <a:bodyPr/>
                    <a:lstStyle/>
                    <a:p>
                      <a:r>
                        <a:rPr lang="en-GB" dirty="0"/>
                        <a:t>10</a:t>
                      </a:r>
                    </a:p>
                  </a:txBody>
                  <a:tcPr/>
                </a:tc>
                <a:extLst>
                  <a:ext uri="{0D108BD9-81ED-4DB2-BD59-A6C34878D82A}">
                    <a16:rowId xmlns:a16="http://schemas.microsoft.com/office/drawing/2014/main" val="2169514675"/>
                  </a:ext>
                </a:extLst>
              </a:tr>
              <a:tr h="370840">
                <a:tc>
                  <a:txBody>
                    <a:bodyPr/>
                    <a:lstStyle/>
                    <a:p>
                      <a:r>
                        <a:rPr lang="en-GB" dirty="0"/>
                        <a:t>55</a:t>
                      </a:r>
                    </a:p>
                  </a:txBody>
                  <a:tcPr/>
                </a:tc>
                <a:tc>
                  <a:txBody>
                    <a:bodyPr/>
                    <a:lstStyle/>
                    <a:p>
                      <a:r>
                        <a:rPr lang="en-GB" dirty="0"/>
                        <a:t>40</a:t>
                      </a:r>
                    </a:p>
                  </a:txBody>
                  <a:tcPr/>
                </a:tc>
                <a:tc>
                  <a:txBody>
                    <a:bodyPr/>
                    <a:lstStyle/>
                    <a:p>
                      <a:r>
                        <a:rPr lang="en-GB" dirty="0"/>
                        <a:t>15</a:t>
                      </a:r>
                    </a:p>
                  </a:txBody>
                  <a:tcPr/>
                </a:tc>
                <a:extLst>
                  <a:ext uri="{0D108BD9-81ED-4DB2-BD59-A6C34878D82A}">
                    <a16:rowId xmlns:a16="http://schemas.microsoft.com/office/drawing/2014/main" val="1065988788"/>
                  </a:ext>
                </a:extLst>
              </a:tr>
              <a:tr h="370840">
                <a:tc>
                  <a:txBody>
                    <a:bodyPr/>
                    <a:lstStyle/>
                    <a:p>
                      <a:r>
                        <a:rPr lang="en-GB" dirty="0"/>
                        <a:t>20</a:t>
                      </a:r>
                    </a:p>
                  </a:txBody>
                  <a:tcPr/>
                </a:tc>
                <a:tc>
                  <a:txBody>
                    <a:bodyPr/>
                    <a:lstStyle/>
                    <a:p>
                      <a:r>
                        <a:rPr lang="en-GB" dirty="0"/>
                        <a:t>25</a:t>
                      </a:r>
                    </a:p>
                  </a:txBody>
                  <a:tcPr/>
                </a:tc>
                <a:tc>
                  <a:txBody>
                    <a:bodyPr/>
                    <a:lstStyle/>
                    <a:p>
                      <a:r>
                        <a:rPr lang="en-GB" dirty="0"/>
                        <a:t>-5</a:t>
                      </a:r>
                    </a:p>
                  </a:txBody>
                  <a:tcPr/>
                </a:tc>
                <a:extLst>
                  <a:ext uri="{0D108BD9-81ED-4DB2-BD59-A6C34878D82A}">
                    <a16:rowId xmlns:a16="http://schemas.microsoft.com/office/drawing/2014/main" val="2839239985"/>
                  </a:ext>
                </a:extLst>
              </a:tr>
              <a:tr h="370840">
                <a:tc>
                  <a:txBody>
                    <a:bodyPr/>
                    <a:lstStyle/>
                    <a:p>
                      <a:r>
                        <a:rPr lang="en-GB" dirty="0"/>
                        <a:t>45</a:t>
                      </a:r>
                    </a:p>
                  </a:txBody>
                  <a:tcPr/>
                </a:tc>
                <a:tc>
                  <a:txBody>
                    <a:bodyPr/>
                    <a:lstStyle/>
                    <a:p>
                      <a:r>
                        <a:rPr lang="en-GB" dirty="0"/>
                        <a:t>15</a:t>
                      </a:r>
                    </a:p>
                  </a:txBody>
                  <a:tcPr/>
                </a:tc>
                <a:tc>
                  <a:txBody>
                    <a:bodyPr/>
                    <a:lstStyle/>
                    <a:p>
                      <a:r>
                        <a:rPr lang="en-GB" dirty="0"/>
                        <a:t>30</a:t>
                      </a:r>
                    </a:p>
                  </a:txBody>
                  <a:tcPr/>
                </a:tc>
                <a:extLst>
                  <a:ext uri="{0D108BD9-81ED-4DB2-BD59-A6C34878D82A}">
                    <a16:rowId xmlns:a16="http://schemas.microsoft.com/office/drawing/2014/main" val="2097293670"/>
                  </a:ext>
                </a:extLst>
              </a:tr>
              <a:tr h="370840">
                <a:tc>
                  <a:txBody>
                    <a:bodyPr/>
                    <a:lstStyle/>
                    <a:p>
                      <a:r>
                        <a:rPr lang="en-GB" dirty="0"/>
                        <a:t>80</a:t>
                      </a:r>
                    </a:p>
                  </a:txBody>
                  <a:tcPr/>
                </a:tc>
                <a:tc>
                  <a:txBody>
                    <a:bodyPr/>
                    <a:lstStyle/>
                    <a:p>
                      <a:r>
                        <a:rPr lang="en-GB" dirty="0"/>
                        <a:t>55</a:t>
                      </a:r>
                    </a:p>
                  </a:txBody>
                  <a:tcPr/>
                </a:tc>
                <a:tc>
                  <a:txBody>
                    <a:bodyPr/>
                    <a:lstStyle/>
                    <a:p>
                      <a:r>
                        <a:rPr lang="en-GB" dirty="0"/>
                        <a:t>25</a:t>
                      </a:r>
                    </a:p>
                  </a:txBody>
                  <a:tcPr/>
                </a:tc>
                <a:extLst>
                  <a:ext uri="{0D108BD9-81ED-4DB2-BD59-A6C34878D82A}">
                    <a16:rowId xmlns:a16="http://schemas.microsoft.com/office/drawing/2014/main" val="2476730496"/>
                  </a:ext>
                </a:extLst>
              </a:tr>
            </a:tbl>
          </a:graphicData>
        </a:graphic>
      </p:graphicFrame>
    </p:spTree>
    <p:extLst>
      <p:ext uri="{BB962C8B-B14F-4D97-AF65-F5344CB8AC3E}">
        <p14:creationId xmlns:p14="http://schemas.microsoft.com/office/powerpoint/2010/main" val="39108598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D3EDA-C58B-85D5-31D9-1A3A541DCEF7}"/>
              </a:ext>
            </a:extLst>
          </p:cNvPr>
          <p:cNvSpPr>
            <a:spLocks noGrp="1"/>
          </p:cNvSpPr>
          <p:nvPr>
            <p:ph type="title"/>
          </p:nvPr>
        </p:nvSpPr>
        <p:spPr>
          <a:xfrm>
            <a:off x="646110" y="452718"/>
            <a:ext cx="10792515" cy="1400530"/>
          </a:xfrm>
        </p:spPr>
        <p:txBody>
          <a:bodyPr/>
          <a:lstStyle/>
          <a:p>
            <a:r>
              <a:rPr lang="en-GB" dirty="0"/>
              <a:t>Step 2 - Order the difference scores (ignoring the sign) from lowest to highest</a:t>
            </a:r>
          </a:p>
        </p:txBody>
      </p:sp>
      <p:sp>
        <p:nvSpPr>
          <p:cNvPr id="3" name="Content Placeholder 2">
            <a:extLst>
              <a:ext uri="{FF2B5EF4-FFF2-40B4-BE49-F238E27FC236}">
                <a16:creationId xmlns:a16="http://schemas.microsoft.com/office/drawing/2014/main" id="{9439751E-1F9E-EC19-D54B-7F13A237E2BE}"/>
              </a:ext>
            </a:extLst>
          </p:cNvPr>
          <p:cNvSpPr>
            <a:spLocks noGrp="1"/>
          </p:cNvSpPr>
          <p:nvPr>
            <p:ph idx="1"/>
          </p:nvPr>
        </p:nvSpPr>
        <p:spPr>
          <a:xfrm>
            <a:off x="700746" y="2035666"/>
            <a:ext cx="11098273" cy="4195481"/>
          </a:xfrm>
        </p:spPr>
        <p:txBody>
          <a:bodyPr/>
          <a:lstStyle/>
          <a:p>
            <a:r>
              <a:rPr lang="en-GB" dirty="0"/>
              <a:t>NB – Whilst ignoring the sign, it is important to take a note of it (as you will need it later </a:t>
            </a:r>
          </a:p>
        </p:txBody>
      </p:sp>
      <p:graphicFrame>
        <p:nvGraphicFramePr>
          <p:cNvPr id="4" name="Table 3">
            <a:extLst>
              <a:ext uri="{FF2B5EF4-FFF2-40B4-BE49-F238E27FC236}">
                <a16:creationId xmlns:a16="http://schemas.microsoft.com/office/drawing/2014/main" id="{C9D2178B-D43E-CEA7-8513-A4BB3095B5C9}"/>
              </a:ext>
            </a:extLst>
          </p:cNvPr>
          <p:cNvGraphicFramePr>
            <a:graphicFrameLocks noGrp="1"/>
          </p:cNvGraphicFramePr>
          <p:nvPr>
            <p:extLst>
              <p:ext uri="{D42A27DB-BD31-4B8C-83A1-F6EECF244321}">
                <p14:modId xmlns:p14="http://schemas.microsoft.com/office/powerpoint/2010/main" val="4266385170"/>
              </p:ext>
            </p:extLst>
          </p:nvPr>
        </p:nvGraphicFramePr>
        <p:xfrm>
          <a:off x="554007" y="2727703"/>
          <a:ext cx="1746370" cy="4079240"/>
        </p:xfrm>
        <a:graphic>
          <a:graphicData uri="http://schemas.openxmlformats.org/drawingml/2006/table">
            <a:tbl>
              <a:tblPr firstRow="1" bandRow="1">
                <a:tableStyleId>{5C22544A-7EE6-4342-B048-85BDC9FD1C3A}</a:tableStyleId>
              </a:tblPr>
              <a:tblGrid>
                <a:gridCol w="1746370">
                  <a:extLst>
                    <a:ext uri="{9D8B030D-6E8A-4147-A177-3AD203B41FA5}">
                      <a16:colId xmlns:a16="http://schemas.microsoft.com/office/drawing/2014/main" val="1997237448"/>
                    </a:ext>
                  </a:extLst>
                </a:gridCol>
              </a:tblGrid>
              <a:tr h="370840">
                <a:tc>
                  <a:txBody>
                    <a:bodyPr/>
                    <a:lstStyle/>
                    <a:p>
                      <a:r>
                        <a:rPr lang="en-GB" dirty="0"/>
                        <a:t>Difference</a:t>
                      </a:r>
                    </a:p>
                  </a:txBody>
                  <a:tcPr/>
                </a:tc>
                <a:extLst>
                  <a:ext uri="{0D108BD9-81ED-4DB2-BD59-A6C34878D82A}">
                    <a16:rowId xmlns:a16="http://schemas.microsoft.com/office/drawing/2014/main" val="651372438"/>
                  </a:ext>
                </a:extLst>
              </a:tr>
              <a:tr h="370840">
                <a:tc>
                  <a:txBody>
                    <a:bodyPr/>
                    <a:lstStyle/>
                    <a:p>
                      <a:r>
                        <a:rPr lang="en-GB" dirty="0"/>
                        <a:t>10</a:t>
                      </a:r>
                    </a:p>
                  </a:txBody>
                  <a:tcPr/>
                </a:tc>
                <a:extLst>
                  <a:ext uri="{0D108BD9-81ED-4DB2-BD59-A6C34878D82A}">
                    <a16:rowId xmlns:a16="http://schemas.microsoft.com/office/drawing/2014/main" val="1631614861"/>
                  </a:ext>
                </a:extLst>
              </a:tr>
              <a:tr h="370840">
                <a:tc>
                  <a:txBody>
                    <a:bodyPr/>
                    <a:lstStyle/>
                    <a:p>
                      <a:r>
                        <a:rPr lang="en-GB" dirty="0"/>
                        <a:t>20</a:t>
                      </a:r>
                    </a:p>
                  </a:txBody>
                  <a:tcPr/>
                </a:tc>
                <a:extLst>
                  <a:ext uri="{0D108BD9-81ED-4DB2-BD59-A6C34878D82A}">
                    <a16:rowId xmlns:a16="http://schemas.microsoft.com/office/drawing/2014/main" val="1420040774"/>
                  </a:ext>
                </a:extLst>
              </a:tr>
              <a:tr h="370840">
                <a:tc>
                  <a:txBody>
                    <a:bodyPr/>
                    <a:lstStyle/>
                    <a:p>
                      <a:r>
                        <a:rPr lang="en-GB" dirty="0"/>
                        <a:t>-15</a:t>
                      </a:r>
                    </a:p>
                  </a:txBody>
                  <a:tcPr/>
                </a:tc>
                <a:extLst>
                  <a:ext uri="{0D108BD9-81ED-4DB2-BD59-A6C34878D82A}">
                    <a16:rowId xmlns:a16="http://schemas.microsoft.com/office/drawing/2014/main" val="3373629545"/>
                  </a:ext>
                </a:extLst>
              </a:tr>
              <a:tr h="370840">
                <a:tc>
                  <a:txBody>
                    <a:bodyPr/>
                    <a:lstStyle/>
                    <a:p>
                      <a:r>
                        <a:rPr lang="en-GB" dirty="0"/>
                        <a:t>25</a:t>
                      </a:r>
                    </a:p>
                  </a:txBody>
                  <a:tcPr/>
                </a:tc>
                <a:extLst>
                  <a:ext uri="{0D108BD9-81ED-4DB2-BD59-A6C34878D82A}">
                    <a16:rowId xmlns:a16="http://schemas.microsoft.com/office/drawing/2014/main" val="1085761545"/>
                  </a:ext>
                </a:extLst>
              </a:tr>
              <a:tr h="370840">
                <a:tc>
                  <a:txBody>
                    <a:bodyPr/>
                    <a:lstStyle/>
                    <a:p>
                      <a:r>
                        <a:rPr lang="en-GB" dirty="0"/>
                        <a:t>60</a:t>
                      </a:r>
                    </a:p>
                  </a:txBody>
                  <a:tcPr/>
                </a:tc>
                <a:extLst>
                  <a:ext uri="{0D108BD9-81ED-4DB2-BD59-A6C34878D82A}">
                    <a16:rowId xmlns:a16="http://schemas.microsoft.com/office/drawing/2014/main" val="3895904539"/>
                  </a:ext>
                </a:extLst>
              </a:tr>
              <a:tr h="370840">
                <a:tc>
                  <a:txBody>
                    <a:bodyPr/>
                    <a:lstStyle/>
                    <a:p>
                      <a:r>
                        <a:rPr lang="en-GB" dirty="0"/>
                        <a:t>10</a:t>
                      </a:r>
                    </a:p>
                  </a:txBody>
                  <a:tcPr/>
                </a:tc>
                <a:extLst>
                  <a:ext uri="{0D108BD9-81ED-4DB2-BD59-A6C34878D82A}">
                    <a16:rowId xmlns:a16="http://schemas.microsoft.com/office/drawing/2014/main" val="3255872520"/>
                  </a:ext>
                </a:extLst>
              </a:tr>
              <a:tr h="370840">
                <a:tc>
                  <a:txBody>
                    <a:bodyPr/>
                    <a:lstStyle/>
                    <a:p>
                      <a:r>
                        <a:rPr lang="en-GB" dirty="0"/>
                        <a:t>15</a:t>
                      </a:r>
                    </a:p>
                  </a:txBody>
                  <a:tcPr/>
                </a:tc>
                <a:extLst>
                  <a:ext uri="{0D108BD9-81ED-4DB2-BD59-A6C34878D82A}">
                    <a16:rowId xmlns:a16="http://schemas.microsoft.com/office/drawing/2014/main" val="1458098230"/>
                  </a:ext>
                </a:extLst>
              </a:tr>
              <a:tr h="370840">
                <a:tc>
                  <a:txBody>
                    <a:bodyPr/>
                    <a:lstStyle/>
                    <a:p>
                      <a:r>
                        <a:rPr lang="en-GB" dirty="0"/>
                        <a:t>-5</a:t>
                      </a:r>
                    </a:p>
                  </a:txBody>
                  <a:tcPr/>
                </a:tc>
                <a:extLst>
                  <a:ext uri="{0D108BD9-81ED-4DB2-BD59-A6C34878D82A}">
                    <a16:rowId xmlns:a16="http://schemas.microsoft.com/office/drawing/2014/main" val="1789616654"/>
                  </a:ext>
                </a:extLst>
              </a:tr>
              <a:tr h="370840">
                <a:tc>
                  <a:txBody>
                    <a:bodyPr/>
                    <a:lstStyle/>
                    <a:p>
                      <a:r>
                        <a:rPr lang="en-GB" dirty="0"/>
                        <a:t>30</a:t>
                      </a:r>
                    </a:p>
                  </a:txBody>
                  <a:tcPr/>
                </a:tc>
                <a:extLst>
                  <a:ext uri="{0D108BD9-81ED-4DB2-BD59-A6C34878D82A}">
                    <a16:rowId xmlns:a16="http://schemas.microsoft.com/office/drawing/2014/main" val="77510309"/>
                  </a:ext>
                </a:extLst>
              </a:tr>
              <a:tr h="370840">
                <a:tc>
                  <a:txBody>
                    <a:bodyPr/>
                    <a:lstStyle/>
                    <a:p>
                      <a:r>
                        <a:rPr lang="en-GB" dirty="0"/>
                        <a:t>25</a:t>
                      </a:r>
                    </a:p>
                  </a:txBody>
                  <a:tcPr/>
                </a:tc>
                <a:extLst>
                  <a:ext uri="{0D108BD9-81ED-4DB2-BD59-A6C34878D82A}">
                    <a16:rowId xmlns:a16="http://schemas.microsoft.com/office/drawing/2014/main" val="4119264485"/>
                  </a:ext>
                </a:extLst>
              </a:tr>
            </a:tbl>
          </a:graphicData>
        </a:graphic>
      </p:graphicFrame>
      <p:graphicFrame>
        <p:nvGraphicFramePr>
          <p:cNvPr id="5" name="Table 4">
            <a:extLst>
              <a:ext uri="{FF2B5EF4-FFF2-40B4-BE49-F238E27FC236}">
                <a16:creationId xmlns:a16="http://schemas.microsoft.com/office/drawing/2014/main" id="{E8AEF059-06DB-6B3E-5CC1-4F0581371D8E}"/>
              </a:ext>
            </a:extLst>
          </p:cNvPr>
          <p:cNvGraphicFramePr>
            <a:graphicFrameLocks noGrp="1"/>
          </p:cNvGraphicFramePr>
          <p:nvPr>
            <p:extLst>
              <p:ext uri="{D42A27DB-BD31-4B8C-83A1-F6EECF244321}">
                <p14:modId xmlns:p14="http://schemas.microsoft.com/office/powerpoint/2010/main" val="1956599459"/>
              </p:ext>
            </p:extLst>
          </p:nvPr>
        </p:nvGraphicFramePr>
        <p:xfrm>
          <a:off x="3671019" y="2727703"/>
          <a:ext cx="8128000" cy="40741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322273497"/>
                    </a:ext>
                  </a:extLst>
                </a:gridCol>
                <a:gridCol w="4064000">
                  <a:extLst>
                    <a:ext uri="{9D8B030D-6E8A-4147-A177-3AD203B41FA5}">
                      <a16:colId xmlns:a16="http://schemas.microsoft.com/office/drawing/2014/main" val="3759559913"/>
                    </a:ext>
                  </a:extLst>
                </a:gridCol>
              </a:tblGrid>
              <a:tr h="0">
                <a:tc>
                  <a:txBody>
                    <a:bodyPr/>
                    <a:lstStyle/>
                    <a:p>
                      <a:r>
                        <a:rPr lang="en-GB" dirty="0"/>
                        <a:t>Order</a:t>
                      </a:r>
                    </a:p>
                  </a:txBody>
                  <a:tcPr/>
                </a:tc>
                <a:tc>
                  <a:txBody>
                    <a:bodyPr/>
                    <a:lstStyle/>
                    <a:p>
                      <a:r>
                        <a:rPr lang="en-GB" dirty="0"/>
                        <a:t>Orders Scores (absolute values)</a:t>
                      </a:r>
                    </a:p>
                  </a:txBody>
                  <a:tcPr/>
                </a:tc>
                <a:extLst>
                  <a:ext uri="{0D108BD9-81ED-4DB2-BD59-A6C34878D82A}">
                    <a16:rowId xmlns:a16="http://schemas.microsoft.com/office/drawing/2014/main" val="2594774456"/>
                  </a:ext>
                </a:extLst>
              </a:tr>
              <a:tr h="370840">
                <a:tc>
                  <a:txBody>
                    <a:bodyPr/>
                    <a:lstStyle/>
                    <a:p>
                      <a:r>
                        <a:rPr lang="en-GB" dirty="0"/>
                        <a:t>1</a:t>
                      </a:r>
                    </a:p>
                  </a:txBody>
                  <a:tcPr/>
                </a:tc>
                <a:tc>
                  <a:txBody>
                    <a:bodyPr/>
                    <a:lstStyle/>
                    <a:p>
                      <a:r>
                        <a:rPr lang="en-GB" dirty="0"/>
                        <a:t>-5</a:t>
                      </a:r>
                    </a:p>
                  </a:txBody>
                  <a:tcPr/>
                </a:tc>
                <a:extLst>
                  <a:ext uri="{0D108BD9-81ED-4DB2-BD59-A6C34878D82A}">
                    <a16:rowId xmlns:a16="http://schemas.microsoft.com/office/drawing/2014/main" val="3749965720"/>
                  </a:ext>
                </a:extLst>
              </a:tr>
              <a:tr h="370840">
                <a:tc>
                  <a:txBody>
                    <a:bodyPr/>
                    <a:lstStyle/>
                    <a:p>
                      <a:r>
                        <a:rPr lang="en-GB" dirty="0"/>
                        <a:t>2</a:t>
                      </a:r>
                    </a:p>
                  </a:txBody>
                  <a:tcPr/>
                </a:tc>
                <a:tc>
                  <a:txBody>
                    <a:bodyPr/>
                    <a:lstStyle/>
                    <a:p>
                      <a:r>
                        <a:rPr lang="en-GB" dirty="0"/>
                        <a:t>10</a:t>
                      </a:r>
                    </a:p>
                  </a:txBody>
                  <a:tcPr/>
                </a:tc>
                <a:extLst>
                  <a:ext uri="{0D108BD9-81ED-4DB2-BD59-A6C34878D82A}">
                    <a16:rowId xmlns:a16="http://schemas.microsoft.com/office/drawing/2014/main" val="239887030"/>
                  </a:ext>
                </a:extLst>
              </a:tr>
              <a:tr h="370840">
                <a:tc>
                  <a:txBody>
                    <a:bodyPr/>
                    <a:lstStyle/>
                    <a:p>
                      <a:r>
                        <a:rPr lang="en-GB" dirty="0"/>
                        <a:t>3</a:t>
                      </a:r>
                    </a:p>
                  </a:txBody>
                  <a:tcPr/>
                </a:tc>
                <a:tc>
                  <a:txBody>
                    <a:bodyPr/>
                    <a:lstStyle/>
                    <a:p>
                      <a:r>
                        <a:rPr lang="en-GB" dirty="0"/>
                        <a:t>10</a:t>
                      </a:r>
                    </a:p>
                  </a:txBody>
                  <a:tcPr/>
                </a:tc>
                <a:extLst>
                  <a:ext uri="{0D108BD9-81ED-4DB2-BD59-A6C34878D82A}">
                    <a16:rowId xmlns:a16="http://schemas.microsoft.com/office/drawing/2014/main" val="145578838"/>
                  </a:ext>
                </a:extLst>
              </a:tr>
              <a:tr h="370840">
                <a:tc>
                  <a:txBody>
                    <a:bodyPr/>
                    <a:lstStyle/>
                    <a:p>
                      <a:r>
                        <a:rPr lang="en-GB" dirty="0"/>
                        <a:t>4</a:t>
                      </a:r>
                    </a:p>
                  </a:txBody>
                  <a:tcPr/>
                </a:tc>
                <a:tc>
                  <a:txBody>
                    <a:bodyPr/>
                    <a:lstStyle/>
                    <a:p>
                      <a:r>
                        <a:rPr lang="en-GB" dirty="0"/>
                        <a:t>-15</a:t>
                      </a:r>
                    </a:p>
                  </a:txBody>
                  <a:tcPr/>
                </a:tc>
                <a:extLst>
                  <a:ext uri="{0D108BD9-81ED-4DB2-BD59-A6C34878D82A}">
                    <a16:rowId xmlns:a16="http://schemas.microsoft.com/office/drawing/2014/main" val="450109774"/>
                  </a:ext>
                </a:extLst>
              </a:tr>
              <a:tr h="370840">
                <a:tc>
                  <a:txBody>
                    <a:bodyPr/>
                    <a:lstStyle/>
                    <a:p>
                      <a:r>
                        <a:rPr lang="en-GB" dirty="0"/>
                        <a:t>5</a:t>
                      </a:r>
                    </a:p>
                  </a:txBody>
                  <a:tcPr/>
                </a:tc>
                <a:tc>
                  <a:txBody>
                    <a:bodyPr/>
                    <a:lstStyle/>
                    <a:p>
                      <a:r>
                        <a:rPr lang="en-GB" dirty="0"/>
                        <a:t>15</a:t>
                      </a:r>
                    </a:p>
                  </a:txBody>
                  <a:tcPr/>
                </a:tc>
                <a:extLst>
                  <a:ext uri="{0D108BD9-81ED-4DB2-BD59-A6C34878D82A}">
                    <a16:rowId xmlns:a16="http://schemas.microsoft.com/office/drawing/2014/main" val="1794161797"/>
                  </a:ext>
                </a:extLst>
              </a:tr>
              <a:tr h="370840">
                <a:tc>
                  <a:txBody>
                    <a:bodyPr/>
                    <a:lstStyle/>
                    <a:p>
                      <a:r>
                        <a:rPr lang="en-GB" dirty="0"/>
                        <a:t>6</a:t>
                      </a:r>
                    </a:p>
                  </a:txBody>
                  <a:tcPr/>
                </a:tc>
                <a:tc>
                  <a:txBody>
                    <a:bodyPr/>
                    <a:lstStyle/>
                    <a:p>
                      <a:r>
                        <a:rPr lang="en-GB" dirty="0"/>
                        <a:t>20</a:t>
                      </a:r>
                    </a:p>
                  </a:txBody>
                  <a:tcPr/>
                </a:tc>
                <a:extLst>
                  <a:ext uri="{0D108BD9-81ED-4DB2-BD59-A6C34878D82A}">
                    <a16:rowId xmlns:a16="http://schemas.microsoft.com/office/drawing/2014/main" val="3126325463"/>
                  </a:ext>
                </a:extLst>
              </a:tr>
              <a:tr h="370840">
                <a:tc>
                  <a:txBody>
                    <a:bodyPr/>
                    <a:lstStyle/>
                    <a:p>
                      <a:r>
                        <a:rPr lang="en-GB" dirty="0"/>
                        <a:t>7</a:t>
                      </a:r>
                    </a:p>
                  </a:txBody>
                  <a:tcPr/>
                </a:tc>
                <a:tc>
                  <a:txBody>
                    <a:bodyPr/>
                    <a:lstStyle/>
                    <a:p>
                      <a:r>
                        <a:rPr lang="en-GB" dirty="0"/>
                        <a:t>25</a:t>
                      </a:r>
                    </a:p>
                  </a:txBody>
                  <a:tcPr/>
                </a:tc>
                <a:extLst>
                  <a:ext uri="{0D108BD9-81ED-4DB2-BD59-A6C34878D82A}">
                    <a16:rowId xmlns:a16="http://schemas.microsoft.com/office/drawing/2014/main" val="3682965792"/>
                  </a:ext>
                </a:extLst>
              </a:tr>
              <a:tr h="370840">
                <a:tc>
                  <a:txBody>
                    <a:bodyPr/>
                    <a:lstStyle/>
                    <a:p>
                      <a:r>
                        <a:rPr lang="en-GB" dirty="0"/>
                        <a:t>8</a:t>
                      </a:r>
                    </a:p>
                  </a:txBody>
                  <a:tcPr/>
                </a:tc>
                <a:tc>
                  <a:txBody>
                    <a:bodyPr/>
                    <a:lstStyle/>
                    <a:p>
                      <a:r>
                        <a:rPr lang="en-GB" dirty="0"/>
                        <a:t>25</a:t>
                      </a:r>
                    </a:p>
                  </a:txBody>
                  <a:tcPr/>
                </a:tc>
                <a:extLst>
                  <a:ext uri="{0D108BD9-81ED-4DB2-BD59-A6C34878D82A}">
                    <a16:rowId xmlns:a16="http://schemas.microsoft.com/office/drawing/2014/main" val="1886541017"/>
                  </a:ext>
                </a:extLst>
              </a:tr>
              <a:tr h="370840">
                <a:tc>
                  <a:txBody>
                    <a:bodyPr/>
                    <a:lstStyle/>
                    <a:p>
                      <a:r>
                        <a:rPr lang="en-GB" dirty="0"/>
                        <a:t>9</a:t>
                      </a:r>
                    </a:p>
                  </a:txBody>
                  <a:tcPr/>
                </a:tc>
                <a:tc>
                  <a:txBody>
                    <a:bodyPr/>
                    <a:lstStyle/>
                    <a:p>
                      <a:r>
                        <a:rPr lang="en-GB" dirty="0"/>
                        <a:t>30</a:t>
                      </a:r>
                    </a:p>
                  </a:txBody>
                  <a:tcPr/>
                </a:tc>
                <a:extLst>
                  <a:ext uri="{0D108BD9-81ED-4DB2-BD59-A6C34878D82A}">
                    <a16:rowId xmlns:a16="http://schemas.microsoft.com/office/drawing/2014/main" val="2852094770"/>
                  </a:ext>
                </a:extLst>
              </a:tr>
              <a:tr h="370840">
                <a:tc>
                  <a:txBody>
                    <a:bodyPr/>
                    <a:lstStyle/>
                    <a:p>
                      <a:r>
                        <a:rPr lang="en-GB" dirty="0"/>
                        <a:t>10</a:t>
                      </a:r>
                    </a:p>
                  </a:txBody>
                  <a:tcPr/>
                </a:tc>
                <a:tc>
                  <a:txBody>
                    <a:bodyPr/>
                    <a:lstStyle/>
                    <a:p>
                      <a:r>
                        <a:rPr lang="en-GB" dirty="0"/>
                        <a:t>60</a:t>
                      </a:r>
                    </a:p>
                  </a:txBody>
                  <a:tcPr/>
                </a:tc>
                <a:extLst>
                  <a:ext uri="{0D108BD9-81ED-4DB2-BD59-A6C34878D82A}">
                    <a16:rowId xmlns:a16="http://schemas.microsoft.com/office/drawing/2014/main" val="938700975"/>
                  </a:ext>
                </a:extLst>
              </a:tr>
            </a:tbl>
          </a:graphicData>
        </a:graphic>
      </p:graphicFrame>
    </p:spTree>
    <p:extLst>
      <p:ext uri="{BB962C8B-B14F-4D97-AF65-F5344CB8AC3E}">
        <p14:creationId xmlns:p14="http://schemas.microsoft.com/office/powerpoint/2010/main" val="3701425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7698B-FF37-085E-F944-3D3D0DCAB5C9}"/>
              </a:ext>
            </a:extLst>
          </p:cNvPr>
          <p:cNvSpPr>
            <a:spLocks noGrp="1"/>
          </p:cNvSpPr>
          <p:nvPr>
            <p:ph type="title"/>
          </p:nvPr>
        </p:nvSpPr>
        <p:spPr>
          <a:xfrm>
            <a:off x="646111" y="452718"/>
            <a:ext cx="9993134" cy="1400530"/>
          </a:xfrm>
        </p:spPr>
        <p:txBody>
          <a:bodyPr/>
          <a:lstStyle/>
          <a:p>
            <a:r>
              <a:rPr lang="en-GB" dirty="0"/>
              <a:t>Step 3 - Assign ranks to absolute values of difference scores. </a:t>
            </a:r>
          </a:p>
        </p:txBody>
      </p:sp>
      <p:sp>
        <p:nvSpPr>
          <p:cNvPr id="3" name="Content Placeholder 2">
            <a:extLst>
              <a:ext uri="{FF2B5EF4-FFF2-40B4-BE49-F238E27FC236}">
                <a16:creationId xmlns:a16="http://schemas.microsoft.com/office/drawing/2014/main" id="{BD5E8DD1-6453-283F-805D-1E19A1D424AF}"/>
              </a:ext>
            </a:extLst>
          </p:cNvPr>
          <p:cNvSpPr>
            <a:spLocks noGrp="1"/>
          </p:cNvSpPr>
          <p:nvPr>
            <p:ph idx="1"/>
          </p:nvPr>
        </p:nvSpPr>
        <p:spPr>
          <a:xfrm>
            <a:off x="568474" y="2029914"/>
            <a:ext cx="10576854" cy="4195481"/>
          </a:xfrm>
        </p:spPr>
        <p:txBody>
          <a:bodyPr>
            <a:normAutofit lnSpcReduction="10000"/>
          </a:bodyPr>
          <a:lstStyle/>
          <a:p>
            <a:r>
              <a:rPr lang="en-GB" dirty="0"/>
              <a:t>But things to consider whilst doing this. </a:t>
            </a:r>
          </a:p>
          <a:p>
            <a:endParaRPr lang="en-GB" dirty="0"/>
          </a:p>
          <a:p>
            <a:r>
              <a:rPr lang="en-GB" dirty="0"/>
              <a:t>What to do if the difference = 0. </a:t>
            </a:r>
          </a:p>
          <a:p>
            <a:endParaRPr lang="en-GB" dirty="0"/>
          </a:p>
          <a:p>
            <a:r>
              <a:rPr lang="en-GB" dirty="0"/>
              <a:t>Whilst in this example this hasn’t happened, but it CAN happen. What you need to do is IGNORE such observations (delete them from the data) and adjust the number of participants accordingly. </a:t>
            </a:r>
          </a:p>
          <a:p>
            <a:endParaRPr lang="en-GB" dirty="0"/>
          </a:p>
          <a:p>
            <a:r>
              <a:rPr lang="en-GB" dirty="0"/>
              <a:t>E.g. if you originally had 10 participants, but the difference between condition 1 and 2 was 0 from one the participants – delete the data and then just work with the remaining nine participants. </a:t>
            </a:r>
          </a:p>
          <a:p>
            <a:endParaRPr lang="en-GB" dirty="0"/>
          </a:p>
          <a:p>
            <a:endParaRPr lang="en-GB" dirty="0"/>
          </a:p>
        </p:txBody>
      </p:sp>
    </p:spTree>
    <p:extLst>
      <p:ext uri="{BB962C8B-B14F-4D97-AF65-F5344CB8AC3E}">
        <p14:creationId xmlns:p14="http://schemas.microsoft.com/office/powerpoint/2010/main" val="1987389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CD3FE-8773-85A9-60E8-78A4094D1C6A}"/>
              </a:ext>
            </a:extLst>
          </p:cNvPr>
          <p:cNvSpPr>
            <a:spLocks noGrp="1"/>
          </p:cNvSpPr>
          <p:nvPr>
            <p:ph type="title"/>
          </p:nvPr>
        </p:nvSpPr>
        <p:spPr/>
        <p:txBody>
          <a:bodyPr/>
          <a:lstStyle/>
          <a:p>
            <a:r>
              <a:rPr lang="en-GB" dirty="0"/>
              <a:t>Step 3 - Assign ranks to absolute values of difference scores. </a:t>
            </a:r>
          </a:p>
        </p:txBody>
      </p:sp>
      <p:sp>
        <p:nvSpPr>
          <p:cNvPr id="3" name="Content Placeholder 2">
            <a:extLst>
              <a:ext uri="{FF2B5EF4-FFF2-40B4-BE49-F238E27FC236}">
                <a16:creationId xmlns:a16="http://schemas.microsoft.com/office/drawing/2014/main" id="{8C54B8C9-01D3-F035-5422-9B7B376463E6}"/>
              </a:ext>
            </a:extLst>
          </p:cNvPr>
          <p:cNvSpPr>
            <a:spLocks noGrp="1"/>
          </p:cNvSpPr>
          <p:nvPr>
            <p:ph idx="1"/>
          </p:nvPr>
        </p:nvSpPr>
        <p:spPr>
          <a:xfrm>
            <a:off x="741002" y="2271454"/>
            <a:ext cx="10536598" cy="4195481"/>
          </a:xfrm>
        </p:spPr>
        <p:txBody>
          <a:bodyPr>
            <a:normAutofit/>
          </a:bodyPr>
          <a:lstStyle/>
          <a:p>
            <a:r>
              <a:rPr lang="en-GB" sz="2800" dirty="0"/>
              <a:t>What to do if there is a tie in the scores (as there is in this example). </a:t>
            </a:r>
          </a:p>
          <a:p>
            <a:endParaRPr lang="en-GB" sz="2800" dirty="0"/>
          </a:p>
          <a:p>
            <a:r>
              <a:rPr lang="en-GB" sz="2800" dirty="0"/>
              <a:t>Average the rank across the tied observations. </a:t>
            </a:r>
          </a:p>
          <a:p>
            <a:endParaRPr lang="en-GB" sz="2800" dirty="0"/>
          </a:p>
          <a:p>
            <a:r>
              <a:rPr lang="en-GB" sz="2800" dirty="0"/>
              <a:t>Example if ranks 2 and 3 have the same difference then its rank will be the average. 2 + 3 = 5. 5/2 = 2.5. </a:t>
            </a:r>
          </a:p>
        </p:txBody>
      </p:sp>
    </p:spTree>
    <p:extLst>
      <p:ext uri="{BB962C8B-B14F-4D97-AF65-F5344CB8AC3E}">
        <p14:creationId xmlns:p14="http://schemas.microsoft.com/office/powerpoint/2010/main" val="37281482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ECBEC-A909-0D7F-FC6F-F1EA8857171F}"/>
              </a:ext>
            </a:extLst>
          </p:cNvPr>
          <p:cNvSpPr>
            <a:spLocks noGrp="1"/>
          </p:cNvSpPr>
          <p:nvPr>
            <p:ph type="title"/>
          </p:nvPr>
        </p:nvSpPr>
        <p:spPr/>
        <p:txBody>
          <a:bodyPr/>
          <a:lstStyle/>
          <a:p>
            <a:r>
              <a:rPr lang="en-GB" dirty="0"/>
              <a:t>Step 3 - Assign ranks to absolute values of difference scores. </a:t>
            </a:r>
          </a:p>
        </p:txBody>
      </p:sp>
      <p:sp>
        <p:nvSpPr>
          <p:cNvPr id="3" name="Content Placeholder 2">
            <a:extLst>
              <a:ext uri="{FF2B5EF4-FFF2-40B4-BE49-F238E27FC236}">
                <a16:creationId xmlns:a16="http://schemas.microsoft.com/office/drawing/2014/main" id="{7ED40D38-E998-7A4D-88ED-D79F528C466A}"/>
              </a:ext>
            </a:extLst>
          </p:cNvPr>
          <p:cNvSpPr>
            <a:spLocks noGrp="1"/>
          </p:cNvSpPr>
          <p:nvPr>
            <p:ph idx="1"/>
          </p:nvPr>
        </p:nvSpPr>
        <p:spPr>
          <a:xfrm>
            <a:off x="510964" y="1983907"/>
            <a:ext cx="10398575" cy="4195481"/>
          </a:xfrm>
        </p:spPr>
        <p:txBody>
          <a:bodyPr/>
          <a:lstStyle/>
          <a:p>
            <a:r>
              <a:rPr lang="en-GB" dirty="0"/>
              <a:t>Once again – ignoring the sign, but making a note of it (as you will need it later)</a:t>
            </a:r>
          </a:p>
        </p:txBody>
      </p:sp>
      <p:graphicFrame>
        <p:nvGraphicFramePr>
          <p:cNvPr id="4" name="Table 3">
            <a:extLst>
              <a:ext uri="{FF2B5EF4-FFF2-40B4-BE49-F238E27FC236}">
                <a16:creationId xmlns:a16="http://schemas.microsoft.com/office/drawing/2014/main" id="{E380B585-6F68-B6BA-6F9C-B6F5961E3A75}"/>
              </a:ext>
            </a:extLst>
          </p:cNvPr>
          <p:cNvGraphicFramePr>
            <a:graphicFrameLocks noGrp="1"/>
          </p:cNvGraphicFramePr>
          <p:nvPr>
            <p:extLst>
              <p:ext uri="{D42A27DB-BD31-4B8C-83A1-F6EECF244321}">
                <p14:modId xmlns:p14="http://schemas.microsoft.com/office/powerpoint/2010/main" val="2607013710"/>
              </p:ext>
            </p:extLst>
          </p:nvPr>
        </p:nvGraphicFramePr>
        <p:xfrm>
          <a:off x="766916" y="2640481"/>
          <a:ext cx="10043652" cy="4119082"/>
        </p:xfrm>
        <a:graphic>
          <a:graphicData uri="http://schemas.openxmlformats.org/drawingml/2006/table">
            <a:tbl>
              <a:tblPr firstRow="1" bandRow="1">
                <a:tableStyleId>{5C22544A-7EE6-4342-B048-85BDC9FD1C3A}</a:tableStyleId>
              </a:tblPr>
              <a:tblGrid>
                <a:gridCol w="5021826">
                  <a:extLst>
                    <a:ext uri="{9D8B030D-6E8A-4147-A177-3AD203B41FA5}">
                      <a16:colId xmlns:a16="http://schemas.microsoft.com/office/drawing/2014/main" val="583405913"/>
                    </a:ext>
                  </a:extLst>
                </a:gridCol>
                <a:gridCol w="5021826">
                  <a:extLst>
                    <a:ext uri="{9D8B030D-6E8A-4147-A177-3AD203B41FA5}">
                      <a16:colId xmlns:a16="http://schemas.microsoft.com/office/drawing/2014/main" val="1878408894"/>
                    </a:ext>
                  </a:extLst>
                </a:gridCol>
              </a:tblGrid>
              <a:tr h="370840">
                <a:tc>
                  <a:txBody>
                    <a:bodyPr/>
                    <a:lstStyle/>
                    <a:p>
                      <a:r>
                        <a:rPr lang="en-GB" dirty="0"/>
                        <a:t>Orders Scores (absolute values)</a:t>
                      </a:r>
                    </a:p>
                  </a:txBody>
                  <a:tcPr/>
                </a:tc>
                <a:tc>
                  <a:txBody>
                    <a:bodyPr/>
                    <a:lstStyle/>
                    <a:p>
                      <a:r>
                        <a:rPr lang="en-GB" dirty="0"/>
                        <a:t>Rank</a:t>
                      </a:r>
                    </a:p>
                  </a:txBody>
                  <a:tcPr/>
                </a:tc>
                <a:extLst>
                  <a:ext uri="{0D108BD9-81ED-4DB2-BD59-A6C34878D82A}">
                    <a16:rowId xmlns:a16="http://schemas.microsoft.com/office/drawing/2014/main" val="518795902"/>
                  </a:ext>
                </a:extLst>
              </a:tr>
              <a:tr h="370840">
                <a:tc>
                  <a:txBody>
                    <a:bodyPr/>
                    <a:lstStyle/>
                    <a:p>
                      <a:r>
                        <a:rPr lang="en-GB" dirty="0"/>
                        <a:t>-5</a:t>
                      </a:r>
                    </a:p>
                  </a:txBody>
                  <a:tcPr/>
                </a:tc>
                <a:tc>
                  <a:txBody>
                    <a:bodyPr/>
                    <a:lstStyle/>
                    <a:p>
                      <a:r>
                        <a:rPr lang="en-GB" dirty="0"/>
                        <a:t>1 (Minus)</a:t>
                      </a:r>
                    </a:p>
                  </a:txBody>
                  <a:tcPr/>
                </a:tc>
                <a:extLst>
                  <a:ext uri="{0D108BD9-81ED-4DB2-BD59-A6C34878D82A}">
                    <a16:rowId xmlns:a16="http://schemas.microsoft.com/office/drawing/2014/main" val="2542834379"/>
                  </a:ext>
                </a:extLst>
              </a:tr>
              <a:tr h="370840">
                <a:tc>
                  <a:txBody>
                    <a:bodyPr/>
                    <a:lstStyle/>
                    <a:p>
                      <a:r>
                        <a:rPr lang="en-GB" dirty="0"/>
                        <a:t>10</a:t>
                      </a:r>
                    </a:p>
                  </a:txBody>
                  <a:tcPr/>
                </a:tc>
                <a:tc>
                  <a:txBody>
                    <a:bodyPr/>
                    <a:lstStyle/>
                    <a:p>
                      <a:r>
                        <a:rPr lang="en-GB" dirty="0"/>
                        <a:t>2.5 (tied rank) 2 +3 = 5 / 2 = 2.5</a:t>
                      </a:r>
                    </a:p>
                  </a:txBody>
                  <a:tcPr/>
                </a:tc>
                <a:extLst>
                  <a:ext uri="{0D108BD9-81ED-4DB2-BD59-A6C34878D82A}">
                    <a16:rowId xmlns:a16="http://schemas.microsoft.com/office/drawing/2014/main" val="543314763"/>
                  </a:ext>
                </a:extLst>
              </a:tr>
              <a:tr h="410682">
                <a:tc>
                  <a:txBody>
                    <a:bodyPr/>
                    <a:lstStyle/>
                    <a:p>
                      <a:r>
                        <a:rPr lang="en-GB" dirty="0"/>
                        <a:t>10</a:t>
                      </a:r>
                    </a:p>
                  </a:txBody>
                  <a:tcPr/>
                </a:tc>
                <a:tc>
                  <a:txBody>
                    <a:bodyPr/>
                    <a:lstStyle/>
                    <a:p>
                      <a:r>
                        <a:rPr lang="en-GB" dirty="0"/>
                        <a:t>2.5 (tied rank) 2 +3 = 5 / 2 = 2.5</a:t>
                      </a:r>
                    </a:p>
                  </a:txBody>
                  <a:tcPr/>
                </a:tc>
                <a:extLst>
                  <a:ext uri="{0D108BD9-81ED-4DB2-BD59-A6C34878D82A}">
                    <a16:rowId xmlns:a16="http://schemas.microsoft.com/office/drawing/2014/main" val="4012636361"/>
                  </a:ext>
                </a:extLst>
              </a:tr>
              <a:tr h="370840">
                <a:tc>
                  <a:txBody>
                    <a:bodyPr/>
                    <a:lstStyle/>
                    <a:p>
                      <a:r>
                        <a:rPr lang="en-GB" dirty="0"/>
                        <a:t>-15</a:t>
                      </a:r>
                    </a:p>
                  </a:txBody>
                  <a:tcPr/>
                </a:tc>
                <a:tc>
                  <a:txBody>
                    <a:bodyPr/>
                    <a:lstStyle/>
                    <a:p>
                      <a:r>
                        <a:rPr lang="en-GB" dirty="0"/>
                        <a:t>4.5 (minus)  (tied Rank) 4 +5 = 9 / 2 = 4.5</a:t>
                      </a:r>
                    </a:p>
                  </a:txBody>
                  <a:tcPr/>
                </a:tc>
                <a:extLst>
                  <a:ext uri="{0D108BD9-81ED-4DB2-BD59-A6C34878D82A}">
                    <a16:rowId xmlns:a16="http://schemas.microsoft.com/office/drawing/2014/main" val="4257095719"/>
                  </a:ext>
                </a:extLst>
              </a:tr>
              <a:tr h="370840">
                <a:tc>
                  <a:txBody>
                    <a:bodyPr/>
                    <a:lstStyle/>
                    <a:p>
                      <a:r>
                        <a:rPr lang="en-GB" dirty="0"/>
                        <a:t>15</a:t>
                      </a:r>
                    </a:p>
                  </a:txBody>
                  <a:tcPr/>
                </a:tc>
                <a:tc>
                  <a:txBody>
                    <a:bodyPr/>
                    <a:lstStyle/>
                    <a:p>
                      <a:r>
                        <a:rPr lang="fi-FI" dirty="0"/>
                        <a:t>4.5 (tied Rank) 4 +5 = 9 / 2 = 4.5</a:t>
                      </a:r>
                    </a:p>
                  </a:txBody>
                  <a:tcPr/>
                </a:tc>
                <a:extLst>
                  <a:ext uri="{0D108BD9-81ED-4DB2-BD59-A6C34878D82A}">
                    <a16:rowId xmlns:a16="http://schemas.microsoft.com/office/drawing/2014/main" val="3811097633"/>
                  </a:ext>
                </a:extLst>
              </a:tr>
              <a:tr h="370840">
                <a:tc>
                  <a:txBody>
                    <a:bodyPr/>
                    <a:lstStyle/>
                    <a:p>
                      <a:r>
                        <a:rPr lang="en-GB" dirty="0"/>
                        <a:t>20</a:t>
                      </a:r>
                    </a:p>
                  </a:txBody>
                  <a:tcPr/>
                </a:tc>
                <a:tc>
                  <a:txBody>
                    <a:bodyPr/>
                    <a:lstStyle/>
                    <a:p>
                      <a:r>
                        <a:rPr lang="en-GB" dirty="0"/>
                        <a:t>6 </a:t>
                      </a:r>
                    </a:p>
                  </a:txBody>
                  <a:tcPr/>
                </a:tc>
                <a:extLst>
                  <a:ext uri="{0D108BD9-81ED-4DB2-BD59-A6C34878D82A}">
                    <a16:rowId xmlns:a16="http://schemas.microsoft.com/office/drawing/2014/main" val="2219846303"/>
                  </a:ext>
                </a:extLst>
              </a:tr>
              <a:tr h="370840">
                <a:tc>
                  <a:txBody>
                    <a:bodyPr/>
                    <a:lstStyle/>
                    <a:p>
                      <a:r>
                        <a:rPr lang="en-GB" dirty="0"/>
                        <a:t>25</a:t>
                      </a:r>
                    </a:p>
                  </a:txBody>
                  <a:tcPr/>
                </a:tc>
                <a:tc>
                  <a:txBody>
                    <a:bodyPr/>
                    <a:lstStyle/>
                    <a:p>
                      <a:r>
                        <a:rPr lang="en-GB" dirty="0"/>
                        <a:t>7.5 (tied rank) 7+8 = 15 / 2 = 7.5</a:t>
                      </a:r>
                    </a:p>
                  </a:txBody>
                  <a:tcPr/>
                </a:tc>
                <a:extLst>
                  <a:ext uri="{0D108BD9-81ED-4DB2-BD59-A6C34878D82A}">
                    <a16:rowId xmlns:a16="http://schemas.microsoft.com/office/drawing/2014/main" val="3822677327"/>
                  </a:ext>
                </a:extLst>
              </a:tr>
              <a:tr h="370840">
                <a:tc>
                  <a:txBody>
                    <a:bodyPr/>
                    <a:lstStyle/>
                    <a:p>
                      <a:r>
                        <a:rPr lang="en-GB" dirty="0"/>
                        <a:t>25</a:t>
                      </a:r>
                    </a:p>
                  </a:txBody>
                  <a:tcPr/>
                </a:tc>
                <a:tc>
                  <a:txBody>
                    <a:bodyPr/>
                    <a:lstStyle/>
                    <a:p>
                      <a:r>
                        <a:rPr lang="en-GB" dirty="0"/>
                        <a:t>7.5 (tied rank) 7+8 = 15 / 2 = 7.5</a:t>
                      </a:r>
                    </a:p>
                  </a:txBody>
                  <a:tcPr/>
                </a:tc>
                <a:extLst>
                  <a:ext uri="{0D108BD9-81ED-4DB2-BD59-A6C34878D82A}">
                    <a16:rowId xmlns:a16="http://schemas.microsoft.com/office/drawing/2014/main" val="3690754821"/>
                  </a:ext>
                </a:extLst>
              </a:tr>
              <a:tr h="370840">
                <a:tc>
                  <a:txBody>
                    <a:bodyPr/>
                    <a:lstStyle/>
                    <a:p>
                      <a:r>
                        <a:rPr lang="en-GB" dirty="0"/>
                        <a:t>30</a:t>
                      </a:r>
                    </a:p>
                  </a:txBody>
                  <a:tcPr/>
                </a:tc>
                <a:tc>
                  <a:txBody>
                    <a:bodyPr/>
                    <a:lstStyle/>
                    <a:p>
                      <a:r>
                        <a:rPr lang="en-GB" dirty="0"/>
                        <a:t>9</a:t>
                      </a:r>
                    </a:p>
                  </a:txBody>
                  <a:tcPr/>
                </a:tc>
                <a:extLst>
                  <a:ext uri="{0D108BD9-81ED-4DB2-BD59-A6C34878D82A}">
                    <a16:rowId xmlns:a16="http://schemas.microsoft.com/office/drawing/2014/main" val="910233519"/>
                  </a:ext>
                </a:extLst>
              </a:tr>
              <a:tr h="370840">
                <a:tc>
                  <a:txBody>
                    <a:bodyPr/>
                    <a:lstStyle/>
                    <a:p>
                      <a:r>
                        <a:rPr lang="en-GB" dirty="0"/>
                        <a:t>60</a:t>
                      </a:r>
                    </a:p>
                  </a:txBody>
                  <a:tcPr/>
                </a:tc>
                <a:tc>
                  <a:txBody>
                    <a:bodyPr/>
                    <a:lstStyle/>
                    <a:p>
                      <a:r>
                        <a:rPr lang="en-GB" dirty="0"/>
                        <a:t>10</a:t>
                      </a:r>
                    </a:p>
                  </a:txBody>
                  <a:tcPr/>
                </a:tc>
                <a:extLst>
                  <a:ext uri="{0D108BD9-81ED-4DB2-BD59-A6C34878D82A}">
                    <a16:rowId xmlns:a16="http://schemas.microsoft.com/office/drawing/2014/main" val="3969807474"/>
                  </a:ext>
                </a:extLst>
              </a:tr>
            </a:tbl>
          </a:graphicData>
        </a:graphic>
      </p:graphicFrame>
    </p:spTree>
    <p:extLst>
      <p:ext uri="{BB962C8B-B14F-4D97-AF65-F5344CB8AC3E}">
        <p14:creationId xmlns:p14="http://schemas.microsoft.com/office/powerpoint/2010/main" val="21452464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47809-BC7D-6549-1A84-FEDEE0FF0795}"/>
              </a:ext>
            </a:extLst>
          </p:cNvPr>
          <p:cNvSpPr>
            <a:spLocks noGrp="1"/>
          </p:cNvSpPr>
          <p:nvPr>
            <p:ph type="title"/>
          </p:nvPr>
        </p:nvSpPr>
        <p:spPr/>
        <p:txBody>
          <a:bodyPr/>
          <a:lstStyle/>
          <a:p>
            <a:r>
              <a:rPr lang="en-GB" dirty="0"/>
              <a:t>Step 4 -  Attach the signs of observed differences to each rank</a:t>
            </a:r>
          </a:p>
        </p:txBody>
      </p:sp>
      <p:graphicFrame>
        <p:nvGraphicFramePr>
          <p:cNvPr id="4" name="Content Placeholder 3">
            <a:extLst>
              <a:ext uri="{FF2B5EF4-FFF2-40B4-BE49-F238E27FC236}">
                <a16:creationId xmlns:a16="http://schemas.microsoft.com/office/drawing/2014/main" id="{623AD9B3-2523-DED9-5468-D206BA744E4F}"/>
              </a:ext>
            </a:extLst>
          </p:cNvPr>
          <p:cNvGraphicFramePr>
            <a:graphicFrameLocks noGrp="1"/>
          </p:cNvGraphicFramePr>
          <p:nvPr>
            <p:ph idx="1"/>
            <p:extLst>
              <p:ext uri="{D42A27DB-BD31-4B8C-83A1-F6EECF244321}">
                <p14:modId xmlns:p14="http://schemas.microsoft.com/office/powerpoint/2010/main" val="1782443206"/>
              </p:ext>
            </p:extLst>
          </p:nvPr>
        </p:nvGraphicFramePr>
        <p:xfrm>
          <a:off x="1103313" y="2052638"/>
          <a:ext cx="8947150" cy="4348480"/>
        </p:xfrm>
        <a:graphic>
          <a:graphicData uri="http://schemas.openxmlformats.org/drawingml/2006/table">
            <a:tbl>
              <a:tblPr firstRow="1" bandRow="1">
                <a:tableStyleId>{5C22544A-7EE6-4342-B048-85BDC9FD1C3A}</a:tableStyleId>
              </a:tblPr>
              <a:tblGrid>
                <a:gridCol w="4473575">
                  <a:extLst>
                    <a:ext uri="{9D8B030D-6E8A-4147-A177-3AD203B41FA5}">
                      <a16:colId xmlns:a16="http://schemas.microsoft.com/office/drawing/2014/main" val="2581596058"/>
                    </a:ext>
                  </a:extLst>
                </a:gridCol>
                <a:gridCol w="4473575">
                  <a:extLst>
                    <a:ext uri="{9D8B030D-6E8A-4147-A177-3AD203B41FA5}">
                      <a16:colId xmlns:a16="http://schemas.microsoft.com/office/drawing/2014/main" val="1756501249"/>
                    </a:ext>
                  </a:extLst>
                </a:gridCol>
              </a:tblGrid>
              <a:tr h="370840">
                <a:tc>
                  <a:txBody>
                    <a:bodyPr/>
                    <a:lstStyle/>
                    <a:p>
                      <a:r>
                        <a:rPr lang="en-GB" dirty="0"/>
                        <a:t>Ranks</a:t>
                      </a:r>
                    </a:p>
                  </a:txBody>
                  <a:tcPr marL="77801" marR="77801"/>
                </a:tc>
                <a:tc>
                  <a:txBody>
                    <a:bodyPr/>
                    <a:lstStyle/>
                    <a:p>
                      <a:r>
                        <a:rPr lang="en-GB" dirty="0"/>
                        <a:t>Signed Ranks</a:t>
                      </a:r>
                    </a:p>
                  </a:txBody>
                  <a:tcPr marL="77801" marR="77801"/>
                </a:tc>
                <a:extLst>
                  <a:ext uri="{0D108BD9-81ED-4DB2-BD59-A6C34878D82A}">
                    <a16:rowId xmlns:a16="http://schemas.microsoft.com/office/drawing/2014/main" val="2831853126"/>
                  </a:ext>
                </a:extLst>
              </a:tr>
              <a:tr h="370840">
                <a:tc>
                  <a:txBody>
                    <a:bodyPr/>
                    <a:lstStyle/>
                    <a:p>
                      <a:r>
                        <a:rPr lang="en-GB" dirty="0"/>
                        <a:t>1 (Minus)</a:t>
                      </a:r>
                    </a:p>
                  </a:txBody>
                  <a:tcPr marL="77801" marR="77801"/>
                </a:tc>
                <a:tc>
                  <a:txBody>
                    <a:bodyPr/>
                    <a:lstStyle/>
                    <a:p>
                      <a:r>
                        <a:rPr lang="en-GB" dirty="0">
                          <a:solidFill>
                            <a:srgbClr val="FF0000"/>
                          </a:solidFill>
                        </a:rPr>
                        <a:t>-1</a:t>
                      </a:r>
                    </a:p>
                  </a:txBody>
                  <a:tcPr marL="77801" marR="77801"/>
                </a:tc>
                <a:extLst>
                  <a:ext uri="{0D108BD9-81ED-4DB2-BD59-A6C34878D82A}">
                    <a16:rowId xmlns:a16="http://schemas.microsoft.com/office/drawing/2014/main" val="4100672725"/>
                  </a:ext>
                </a:extLst>
              </a:tr>
              <a:tr h="370840">
                <a:tc>
                  <a:txBody>
                    <a:bodyPr/>
                    <a:lstStyle/>
                    <a:p>
                      <a:r>
                        <a:rPr lang="en-GB" dirty="0"/>
                        <a:t>2.5 (tied rank) 2 +3 = 5 / 2 = 2.5</a:t>
                      </a:r>
                    </a:p>
                  </a:txBody>
                  <a:tcPr marL="77801" marR="77801"/>
                </a:tc>
                <a:tc>
                  <a:txBody>
                    <a:bodyPr/>
                    <a:lstStyle/>
                    <a:p>
                      <a:r>
                        <a:rPr lang="en-GB" dirty="0"/>
                        <a:t>2.5</a:t>
                      </a:r>
                    </a:p>
                  </a:txBody>
                  <a:tcPr marL="77801" marR="77801"/>
                </a:tc>
                <a:extLst>
                  <a:ext uri="{0D108BD9-81ED-4DB2-BD59-A6C34878D82A}">
                    <a16:rowId xmlns:a16="http://schemas.microsoft.com/office/drawing/2014/main" val="3158590864"/>
                  </a:ext>
                </a:extLst>
              </a:tr>
              <a:tr h="370840">
                <a:tc>
                  <a:txBody>
                    <a:bodyPr/>
                    <a:lstStyle/>
                    <a:p>
                      <a:r>
                        <a:rPr lang="en-GB" dirty="0"/>
                        <a:t>2.5 (tied rank) 2 +3 = 5 / 2 = 2.5</a:t>
                      </a:r>
                    </a:p>
                  </a:txBody>
                  <a:tcPr marL="77801" marR="77801"/>
                </a:tc>
                <a:tc>
                  <a:txBody>
                    <a:bodyPr/>
                    <a:lstStyle/>
                    <a:p>
                      <a:r>
                        <a:rPr lang="en-GB" dirty="0"/>
                        <a:t>2.5</a:t>
                      </a:r>
                    </a:p>
                  </a:txBody>
                  <a:tcPr marL="77801" marR="77801"/>
                </a:tc>
                <a:extLst>
                  <a:ext uri="{0D108BD9-81ED-4DB2-BD59-A6C34878D82A}">
                    <a16:rowId xmlns:a16="http://schemas.microsoft.com/office/drawing/2014/main" val="2634278956"/>
                  </a:ext>
                </a:extLst>
              </a:tr>
              <a:tr h="370840">
                <a:tc>
                  <a:txBody>
                    <a:bodyPr/>
                    <a:lstStyle/>
                    <a:p>
                      <a:r>
                        <a:rPr lang="en-GB" dirty="0"/>
                        <a:t>4.5 (minus)  (tied Rank) 4 +5 = 9 / 2 = 4.5</a:t>
                      </a:r>
                    </a:p>
                  </a:txBody>
                  <a:tcPr marL="77801" marR="77801"/>
                </a:tc>
                <a:tc>
                  <a:txBody>
                    <a:bodyPr/>
                    <a:lstStyle/>
                    <a:p>
                      <a:r>
                        <a:rPr lang="en-GB" dirty="0">
                          <a:solidFill>
                            <a:srgbClr val="FF0000"/>
                          </a:solidFill>
                        </a:rPr>
                        <a:t>-4.5</a:t>
                      </a:r>
                    </a:p>
                  </a:txBody>
                  <a:tcPr marL="77801" marR="77801"/>
                </a:tc>
                <a:extLst>
                  <a:ext uri="{0D108BD9-81ED-4DB2-BD59-A6C34878D82A}">
                    <a16:rowId xmlns:a16="http://schemas.microsoft.com/office/drawing/2014/main" val="3381169708"/>
                  </a:ext>
                </a:extLst>
              </a:tr>
              <a:tr h="370840">
                <a:tc>
                  <a:txBody>
                    <a:bodyPr/>
                    <a:lstStyle/>
                    <a:p>
                      <a:r>
                        <a:rPr lang="fi-FI" dirty="0"/>
                        <a:t>4.5 (tied Rank) 4 +5 = 9 / 2 = 4.5</a:t>
                      </a:r>
                    </a:p>
                  </a:txBody>
                  <a:tcPr marL="77801" marR="77801"/>
                </a:tc>
                <a:tc>
                  <a:txBody>
                    <a:bodyPr/>
                    <a:lstStyle/>
                    <a:p>
                      <a:r>
                        <a:rPr lang="en-GB" dirty="0"/>
                        <a:t>4.5</a:t>
                      </a:r>
                    </a:p>
                  </a:txBody>
                  <a:tcPr marL="77801" marR="77801"/>
                </a:tc>
                <a:extLst>
                  <a:ext uri="{0D108BD9-81ED-4DB2-BD59-A6C34878D82A}">
                    <a16:rowId xmlns:a16="http://schemas.microsoft.com/office/drawing/2014/main" val="2498264145"/>
                  </a:ext>
                </a:extLst>
              </a:tr>
              <a:tr h="370840">
                <a:tc>
                  <a:txBody>
                    <a:bodyPr/>
                    <a:lstStyle/>
                    <a:p>
                      <a:r>
                        <a:rPr lang="en-GB" dirty="0"/>
                        <a:t>6 </a:t>
                      </a:r>
                    </a:p>
                  </a:txBody>
                  <a:tcPr marL="77801" marR="77801"/>
                </a:tc>
                <a:tc>
                  <a:txBody>
                    <a:bodyPr/>
                    <a:lstStyle/>
                    <a:p>
                      <a:r>
                        <a:rPr lang="en-GB" dirty="0"/>
                        <a:t>6</a:t>
                      </a:r>
                    </a:p>
                  </a:txBody>
                  <a:tcPr marL="77801" marR="77801"/>
                </a:tc>
                <a:extLst>
                  <a:ext uri="{0D108BD9-81ED-4DB2-BD59-A6C34878D82A}">
                    <a16:rowId xmlns:a16="http://schemas.microsoft.com/office/drawing/2014/main" val="755402256"/>
                  </a:ext>
                </a:extLst>
              </a:tr>
              <a:tr h="370840">
                <a:tc>
                  <a:txBody>
                    <a:bodyPr/>
                    <a:lstStyle/>
                    <a:p>
                      <a:r>
                        <a:rPr lang="en-GB" dirty="0"/>
                        <a:t>7.5 (tied rank) 7+8 = 15 / 2 = 7.5</a:t>
                      </a:r>
                    </a:p>
                  </a:txBody>
                  <a:tcPr marL="77801" marR="77801"/>
                </a:tc>
                <a:tc>
                  <a:txBody>
                    <a:bodyPr/>
                    <a:lstStyle/>
                    <a:p>
                      <a:r>
                        <a:rPr lang="en-GB" dirty="0"/>
                        <a:t>7.5</a:t>
                      </a:r>
                    </a:p>
                  </a:txBody>
                  <a:tcPr marL="77801" marR="77801"/>
                </a:tc>
                <a:extLst>
                  <a:ext uri="{0D108BD9-81ED-4DB2-BD59-A6C34878D82A}">
                    <a16:rowId xmlns:a16="http://schemas.microsoft.com/office/drawing/2014/main" val="2292188765"/>
                  </a:ext>
                </a:extLst>
              </a:tr>
              <a:tr h="370840">
                <a:tc>
                  <a:txBody>
                    <a:bodyPr/>
                    <a:lstStyle/>
                    <a:p>
                      <a:r>
                        <a:rPr lang="en-GB" dirty="0"/>
                        <a:t>7.5 (tied rank) 7+8 = 15 / 2 = 7.5</a:t>
                      </a:r>
                    </a:p>
                  </a:txBody>
                  <a:tcPr marL="77801" marR="77801"/>
                </a:tc>
                <a:tc>
                  <a:txBody>
                    <a:bodyPr/>
                    <a:lstStyle/>
                    <a:p>
                      <a:r>
                        <a:rPr lang="en-GB" dirty="0"/>
                        <a:t>7.5</a:t>
                      </a:r>
                    </a:p>
                  </a:txBody>
                  <a:tcPr marL="77801" marR="77801"/>
                </a:tc>
                <a:extLst>
                  <a:ext uri="{0D108BD9-81ED-4DB2-BD59-A6C34878D82A}">
                    <a16:rowId xmlns:a16="http://schemas.microsoft.com/office/drawing/2014/main" val="2805785320"/>
                  </a:ext>
                </a:extLst>
              </a:tr>
              <a:tr h="370840">
                <a:tc>
                  <a:txBody>
                    <a:bodyPr/>
                    <a:lstStyle/>
                    <a:p>
                      <a:r>
                        <a:rPr lang="en-GB" dirty="0"/>
                        <a:t>9</a:t>
                      </a:r>
                    </a:p>
                  </a:txBody>
                  <a:tcPr marL="77801" marR="77801"/>
                </a:tc>
                <a:tc>
                  <a:txBody>
                    <a:bodyPr/>
                    <a:lstStyle/>
                    <a:p>
                      <a:r>
                        <a:rPr lang="en-GB" dirty="0"/>
                        <a:t>9</a:t>
                      </a:r>
                    </a:p>
                  </a:txBody>
                  <a:tcPr marL="77801" marR="77801"/>
                </a:tc>
                <a:extLst>
                  <a:ext uri="{0D108BD9-81ED-4DB2-BD59-A6C34878D82A}">
                    <a16:rowId xmlns:a16="http://schemas.microsoft.com/office/drawing/2014/main" val="3377579475"/>
                  </a:ext>
                </a:extLst>
              </a:tr>
              <a:tr h="370840">
                <a:tc>
                  <a:txBody>
                    <a:bodyPr/>
                    <a:lstStyle/>
                    <a:p>
                      <a:r>
                        <a:rPr lang="en-GB" dirty="0"/>
                        <a:t>10</a:t>
                      </a:r>
                    </a:p>
                  </a:txBody>
                  <a:tcPr marL="77801" marR="77801"/>
                </a:tc>
                <a:tc>
                  <a:txBody>
                    <a:bodyPr/>
                    <a:lstStyle/>
                    <a:p>
                      <a:r>
                        <a:rPr lang="en-GB" dirty="0"/>
                        <a:t>10</a:t>
                      </a:r>
                    </a:p>
                  </a:txBody>
                  <a:tcPr marL="77801" marR="77801"/>
                </a:tc>
                <a:extLst>
                  <a:ext uri="{0D108BD9-81ED-4DB2-BD59-A6C34878D82A}">
                    <a16:rowId xmlns:a16="http://schemas.microsoft.com/office/drawing/2014/main" val="1142188584"/>
                  </a:ext>
                </a:extLst>
              </a:tr>
            </a:tbl>
          </a:graphicData>
        </a:graphic>
      </p:graphicFrame>
    </p:spTree>
    <p:extLst>
      <p:ext uri="{BB962C8B-B14F-4D97-AF65-F5344CB8AC3E}">
        <p14:creationId xmlns:p14="http://schemas.microsoft.com/office/powerpoint/2010/main" val="32493678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5C5249-F189-9570-D42C-63378C7A56A9}"/>
              </a:ext>
            </a:extLst>
          </p:cNvPr>
          <p:cNvSpPr>
            <a:spLocks noGrp="1"/>
          </p:cNvSpPr>
          <p:nvPr>
            <p:ph type="title"/>
          </p:nvPr>
        </p:nvSpPr>
        <p:spPr/>
        <p:txBody>
          <a:bodyPr/>
          <a:lstStyle/>
          <a:p>
            <a:r>
              <a:rPr lang="en-GB" dirty="0"/>
              <a:t>Step 5 -  Calculate W+ (positive Ranks) and W- (negative Ranks)</a:t>
            </a:r>
          </a:p>
        </p:txBody>
      </p:sp>
      <p:graphicFrame>
        <p:nvGraphicFramePr>
          <p:cNvPr id="6" name="Content Placeholder 5">
            <a:extLst>
              <a:ext uri="{FF2B5EF4-FFF2-40B4-BE49-F238E27FC236}">
                <a16:creationId xmlns:a16="http://schemas.microsoft.com/office/drawing/2014/main" id="{27683E6C-2B23-3F35-8739-89C4C0344F81}"/>
              </a:ext>
            </a:extLst>
          </p:cNvPr>
          <p:cNvGraphicFramePr>
            <a:graphicFrameLocks noGrp="1"/>
          </p:cNvGraphicFramePr>
          <p:nvPr>
            <p:ph sz="half" idx="1"/>
            <p:extLst>
              <p:ext uri="{D42A27DB-BD31-4B8C-83A1-F6EECF244321}">
                <p14:modId xmlns:p14="http://schemas.microsoft.com/office/powerpoint/2010/main" val="270025917"/>
              </p:ext>
            </p:extLst>
          </p:nvPr>
        </p:nvGraphicFramePr>
        <p:xfrm>
          <a:off x="1103313" y="2060575"/>
          <a:ext cx="4395788" cy="4079240"/>
        </p:xfrm>
        <a:graphic>
          <a:graphicData uri="http://schemas.openxmlformats.org/drawingml/2006/table">
            <a:tbl>
              <a:tblPr firstRow="1" bandRow="1">
                <a:tableStyleId>{5C22544A-7EE6-4342-B048-85BDC9FD1C3A}</a:tableStyleId>
              </a:tblPr>
              <a:tblGrid>
                <a:gridCol w="4395788">
                  <a:extLst>
                    <a:ext uri="{9D8B030D-6E8A-4147-A177-3AD203B41FA5}">
                      <a16:colId xmlns:a16="http://schemas.microsoft.com/office/drawing/2014/main" val="3911091385"/>
                    </a:ext>
                  </a:extLst>
                </a:gridCol>
              </a:tblGrid>
              <a:tr h="370840">
                <a:tc>
                  <a:txBody>
                    <a:bodyPr/>
                    <a:lstStyle/>
                    <a:p>
                      <a:r>
                        <a:rPr lang="en-GB" dirty="0"/>
                        <a:t>Signed Ranks</a:t>
                      </a:r>
                    </a:p>
                  </a:txBody>
                  <a:tcPr marL="77573" marR="77573"/>
                </a:tc>
                <a:extLst>
                  <a:ext uri="{0D108BD9-81ED-4DB2-BD59-A6C34878D82A}">
                    <a16:rowId xmlns:a16="http://schemas.microsoft.com/office/drawing/2014/main" val="1910960836"/>
                  </a:ext>
                </a:extLst>
              </a:tr>
              <a:tr h="370840">
                <a:tc>
                  <a:txBody>
                    <a:bodyPr/>
                    <a:lstStyle/>
                    <a:p>
                      <a:r>
                        <a:rPr lang="en-GB" dirty="0"/>
                        <a:t>-1</a:t>
                      </a:r>
                    </a:p>
                  </a:txBody>
                  <a:tcPr marL="77573" marR="77573"/>
                </a:tc>
                <a:extLst>
                  <a:ext uri="{0D108BD9-81ED-4DB2-BD59-A6C34878D82A}">
                    <a16:rowId xmlns:a16="http://schemas.microsoft.com/office/drawing/2014/main" val="4152150882"/>
                  </a:ext>
                </a:extLst>
              </a:tr>
              <a:tr h="370840">
                <a:tc>
                  <a:txBody>
                    <a:bodyPr/>
                    <a:lstStyle/>
                    <a:p>
                      <a:r>
                        <a:rPr lang="en-GB" dirty="0"/>
                        <a:t>2.5</a:t>
                      </a:r>
                    </a:p>
                  </a:txBody>
                  <a:tcPr marL="77573" marR="77573"/>
                </a:tc>
                <a:extLst>
                  <a:ext uri="{0D108BD9-81ED-4DB2-BD59-A6C34878D82A}">
                    <a16:rowId xmlns:a16="http://schemas.microsoft.com/office/drawing/2014/main" val="857235911"/>
                  </a:ext>
                </a:extLst>
              </a:tr>
              <a:tr h="370840">
                <a:tc>
                  <a:txBody>
                    <a:bodyPr/>
                    <a:lstStyle/>
                    <a:p>
                      <a:r>
                        <a:rPr lang="en-GB" dirty="0"/>
                        <a:t>2.5</a:t>
                      </a:r>
                    </a:p>
                  </a:txBody>
                  <a:tcPr marL="77573" marR="77573"/>
                </a:tc>
                <a:extLst>
                  <a:ext uri="{0D108BD9-81ED-4DB2-BD59-A6C34878D82A}">
                    <a16:rowId xmlns:a16="http://schemas.microsoft.com/office/drawing/2014/main" val="1287215260"/>
                  </a:ext>
                </a:extLst>
              </a:tr>
              <a:tr h="370840">
                <a:tc>
                  <a:txBody>
                    <a:bodyPr/>
                    <a:lstStyle/>
                    <a:p>
                      <a:r>
                        <a:rPr lang="en-GB" dirty="0"/>
                        <a:t>-4.5</a:t>
                      </a:r>
                    </a:p>
                  </a:txBody>
                  <a:tcPr marL="77573" marR="77573"/>
                </a:tc>
                <a:extLst>
                  <a:ext uri="{0D108BD9-81ED-4DB2-BD59-A6C34878D82A}">
                    <a16:rowId xmlns:a16="http://schemas.microsoft.com/office/drawing/2014/main" val="182481182"/>
                  </a:ext>
                </a:extLst>
              </a:tr>
              <a:tr h="370840">
                <a:tc>
                  <a:txBody>
                    <a:bodyPr/>
                    <a:lstStyle/>
                    <a:p>
                      <a:r>
                        <a:rPr lang="en-GB" dirty="0"/>
                        <a:t>4.5</a:t>
                      </a:r>
                    </a:p>
                  </a:txBody>
                  <a:tcPr marL="77573" marR="77573"/>
                </a:tc>
                <a:extLst>
                  <a:ext uri="{0D108BD9-81ED-4DB2-BD59-A6C34878D82A}">
                    <a16:rowId xmlns:a16="http://schemas.microsoft.com/office/drawing/2014/main" val="3624789710"/>
                  </a:ext>
                </a:extLst>
              </a:tr>
              <a:tr h="370840">
                <a:tc>
                  <a:txBody>
                    <a:bodyPr/>
                    <a:lstStyle/>
                    <a:p>
                      <a:r>
                        <a:rPr lang="en-GB" dirty="0"/>
                        <a:t>6</a:t>
                      </a:r>
                    </a:p>
                  </a:txBody>
                  <a:tcPr marL="77573" marR="77573"/>
                </a:tc>
                <a:extLst>
                  <a:ext uri="{0D108BD9-81ED-4DB2-BD59-A6C34878D82A}">
                    <a16:rowId xmlns:a16="http://schemas.microsoft.com/office/drawing/2014/main" val="3823273723"/>
                  </a:ext>
                </a:extLst>
              </a:tr>
              <a:tr h="370840">
                <a:tc>
                  <a:txBody>
                    <a:bodyPr/>
                    <a:lstStyle/>
                    <a:p>
                      <a:r>
                        <a:rPr lang="en-GB" dirty="0"/>
                        <a:t>7.5</a:t>
                      </a:r>
                    </a:p>
                  </a:txBody>
                  <a:tcPr marL="77573" marR="77573"/>
                </a:tc>
                <a:extLst>
                  <a:ext uri="{0D108BD9-81ED-4DB2-BD59-A6C34878D82A}">
                    <a16:rowId xmlns:a16="http://schemas.microsoft.com/office/drawing/2014/main" val="4111034773"/>
                  </a:ext>
                </a:extLst>
              </a:tr>
              <a:tr h="370840">
                <a:tc>
                  <a:txBody>
                    <a:bodyPr/>
                    <a:lstStyle/>
                    <a:p>
                      <a:r>
                        <a:rPr lang="en-GB" dirty="0"/>
                        <a:t>7.5</a:t>
                      </a:r>
                    </a:p>
                  </a:txBody>
                  <a:tcPr marL="77573" marR="77573"/>
                </a:tc>
                <a:extLst>
                  <a:ext uri="{0D108BD9-81ED-4DB2-BD59-A6C34878D82A}">
                    <a16:rowId xmlns:a16="http://schemas.microsoft.com/office/drawing/2014/main" val="577691120"/>
                  </a:ext>
                </a:extLst>
              </a:tr>
              <a:tr h="370840">
                <a:tc>
                  <a:txBody>
                    <a:bodyPr/>
                    <a:lstStyle/>
                    <a:p>
                      <a:r>
                        <a:rPr lang="en-GB" dirty="0"/>
                        <a:t>9</a:t>
                      </a:r>
                    </a:p>
                  </a:txBody>
                  <a:tcPr marL="77573" marR="77573"/>
                </a:tc>
                <a:extLst>
                  <a:ext uri="{0D108BD9-81ED-4DB2-BD59-A6C34878D82A}">
                    <a16:rowId xmlns:a16="http://schemas.microsoft.com/office/drawing/2014/main" val="3096985549"/>
                  </a:ext>
                </a:extLst>
              </a:tr>
              <a:tr h="370840">
                <a:tc>
                  <a:txBody>
                    <a:bodyPr/>
                    <a:lstStyle/>
                    <a:p>
                      <a:r>
                        <a:rPr lang="en-GB" dirty="0"/>
                        <a:t>10</a:t>
                      </a:r>
                    </a:p>
                  </a:txBody>
                  <a:tcPr marL="77573" marR="77573"/>
                </a:tc>
                <a:extLst>
                  <a:ext uri="{0D108BD9-81ED-4DB2-BD59-A6C34878D82A}">
                    <a16:rowId xmlns:a16="http://schemas.microsoft.com/office/drawing/2014/main" val="3660932679"/>
                  </a:ext>
                </a:extLst>
              </a:tr>
            </a:tbl>
          </a:graphicData>
        </a:graphic>
      </p:graphicFrame>
      <p:sp>
        <p:nvSpPr>
          <p:cNvPr id="5" name="Content Placeholder 4">
            <a:extLst>
              <a:ext uri="{FF2B5EF4-FFF2-40B4-BE49-F238E27FC236}">
                <a16:creationId xmlns:a16="http://schemas.microsoft.com/office/drawing/2014/main" id="{4A21D1CC-0C72-9F0A-F552-D01999D15BA6}"/>
              </a:ext>
            </a:extLst>
          </p:cNvPr>
          <p:cNvSpPr>
            <a:spLocks noGrp="1"/>
          </p:cNvSpPr>
          <p:nvPr>
            <p:ph sz="half" idx="2"/>
          </p:nvPr>
        </p:nvSpPr>
        <p:spPr/>
        <p:txBody>
          <a:bodyPr>
            <a:normAutofit fontScale="92500" lnSpcReduction="10000"/>
          </a:bodyPr>
          <a:lstStyle/>
          <a:p>
            <a:r>
              <a:rPr lang="en-GB" dirty="0"/>
              <a:t>W+ = 2.5 + 2.5 + 4.5 + 6 + 7.5 + 7.5 + 9 + 10 = 49.5</a:t>
            </a:r>
          </a:p>
          <a:p>
            <a:endParaRPr lang="en-GB" dirty="0"/>
          </a:p>
          <a:p>
            <a:r>
              <a:rPr lang="en-GB" dirty="0"/>
              <a:t>W- = 1 + 4.5 = 5.5</a:t>
            </a:r>
          </a:p>
          <a:p>
            <a:endParaRPr lang="en-GB" dirty="0"/>
          </a:p>
          <a:p>
            <a:r>
              <a:rPr lang="en-GB" dirty="0"/>
              <a:t>We can check here that the sum of the ranks is equal to n(n+1)/2)  - always good to check this. </a:t>
            </a:r>
          </a:p>
          <a:p>
            <a:endParaRPr lang="en-GB" dirty="0"/>
          </a:p>
          <a:p>
            <a:r>
              <a:rPr lang="en-GB" b="1" dirty="0"/>
              <a:t>10 x 11 = 110. 110 / 2 = 55. </a:t>
            </a:r>
          </a:p>
          <a:p>
            <a:endParaRPr lang="en-GB" b="1" dirty="0"/>
          </a:p>
          <a:p>
            <a:r>
              <a:rPr lang="en-GB" b="1" dirty="0"/>
              <a:t>49.5 + 5.5 = 55. </a:t>
            </a:r>
          </a:p>
          <a:p>
            <a:endParaRPr lang="en-GB" dirty="0"/>
          </a:p>
        </p:txBody>
      </p:sp>
    </p:spTree>
    <p:extLst>
      <p:ext uri="{BB962C8B-B14F-4D97-AF65-F5344CB8AC3E}">
        <p14:creationId xmlns:p14="http://schemas.microsoft.com/office/powerpoint/2010/main" val="29591085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CD74D-0906-9396-4704-D563D4598805}"/>
              </a:ext>
            </a:extLst>
          </p:cNvPr>
          <p:cNvSpPr>
            <a:spLocks noGrp="1"/>
          </p:cNvSpPr>
          <p:nvPr>
            <p:ph type="title"/>
          </p:nvPr>
        </p:nvSpPr>
        <p:spPr/>
        <p:txBody>
          <a:bodyPr/>
          <a:lstStyle/>
          <a:p>
            <a:r>
              <a:rPr lang="en-GB" dirty="0"/>
              <a:t>Step 6. Determine which W is the smaller value</a:t>
            </a:r>
          </a:p>
        </p:txBody>
      </p:sp>
      <p:sp>
        <p:nvSpPr>
          <p:cNvPr id="5" name="Content Placeholder 4">
            <a:extLst>
              <a:ext uri="{FF2B5EF4-FFF2-40B4-BE49-F238E27FC236}">
                <a16:creationId xmlns:a16="http://schemas.microsoft.com/office/drawing/2014/main" id="{4A1054C0-1FC9-6303-DE3F-AB753A24C528}"/>
              </a:ext>
            </a:extLst>
          </p:cNvPr>
          <p:cNvSpPr>
            <a:spLocks noGrp="1"/>
          </p:cNvSpPr>
          <p:nvPr>
            <p:ph idx="1"/>
          </p:nvPr>
        </p:nvSpPr>
        <p:spPr/>
        <p:txBody>
          <a:bodyPr/>
          <a:lstStyle/>
          <a:p>
            <a:r>
              <a:rPr lang="en-GB" dirty="0"/>
              <a:t>W + = 49.5</a:t>
            </a:r>
          </a:p>
          <a:p>
            <a:r>
              <a:rPr lang="en-GB" dirty="0"/>
              <a:t>W - = 5.5</a:t>
            </a:r>
          </a:p>
          <a:p>
            <a:endParaRPr lang="en-GB" dirty="0"/>
          </a:p>
          <a:p>
            <a:r>
              <a:rPr lang="en-GB" dirty="0"/>
              <a:t>W – is the smaller value. So in this example W = 5.5. </a:t>
            </a:r>
          </a:p>
        </p:txBody>
      </p:sp>
    </p:spTree>
    <p:extLst>
      <p:ext uri="{BB962C8B-B14F-4D97-AF65-F5344CB8AC3E}">
        <p14:creationId xmlns:p14="http://schemas.microsoft.com/office/powerpoint/2010/main" val="32404393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51BB1-650F-C34D-A892-0A00752845F9}"/>
              </a:ext>
            </a:extLst>
          </p:cNvPr>
          <p:cNvSpPr>
            <a:spLocks noGrp="1"/>
          </p:cNvSpPr>
          <p:nvPr>
            <p:ph type="title"/>
          </p:nvPr>
        </p:nvSpPr>
        <p:spPr/>
        <p:txBody>
          <a:bodyPr/>
          <a:lstStyle/>
          <a:p>
            <a:r>
              <a:rPr lang="en-GB" dirty="0"/>
              <a:t>Step 7. Compare against the critical value table of W. </a:t>
            </a:r>
          </a:p>
        </p:txBody>
      </p:sp>
      <p:pic>
        <p:nvPicPr>
          <p:cNvPr id="7" name="Content Placeholder 6">
            <a:extLst>
              <a:ext uri="{FF2B5EF4-FFF2-40B4-BE49-F238E27FC236}">
                <a16:creationId xmlns:a16="http://schemas.microsoft.com/office/drawing/2014/main" id="{612DDC66-623F-B0A7-6A52-BC76721F1CDA}"/>
              </a:ext>
            </a:extLst>
          </p:cNvPr>
          <p:cNvPicPr>
            <a:picLocks noGrp="1" noChangeAspect="1"/>
          </p:cNvPicPr>
          <p:nvPr>
            <p:ph sz="half" idx="1"/>
          </p:nvPr>
        </p:nvPicPr>
        <p:blipFill>
          <a:blip r:embed="rId2"/>
          <a:stretch>
            <a:fillRect/>
          </a:stretch>
        </p:blipFill>
        <p:spPr>
          <a:xfrm>
            <a:off x="1103313" y="2347229"/>
            <a:ext cx="4395787" cy="3622454"/>
          </a:xfrm>
        </p:spPr>
      </p:pic>
      <p:sp>
        <p:nvSpPr>
          <p:cNvPr id="5" name="Content Placeholder 4">
            <a:extLst>
              <a:ext uri="{FF2B5EF4-FFF2-40B4-BE49-F238E27FC236}">
                <a16:creationId xmlns:a16="http://schemas.microsoft.com/office/drawing/2014/main" id="{30BAB000-E965-DF6F-893B-ADA05FF33AC9}"/>
              </a:ext>
            </a:extLst>
          </p:cNvPr>
          <p:cNvSpPr>
            <a:spLocks noGrp="1"/>
          </p:cNvSpPr>
          <p:nvPr>
            <p:ph sz="half" idx="2"/>
          </p:nvPr>
        </p:nvSpPr>
        <p:spPr>
          <a:xfrm>
            <a:off x="6172200" y="1825625"/>
            <a:ext cx="5181600" cy="4874224"/>
          </a:xfrm>
        </p:spPr>
        <p:txBody>
          <a:bodyPr>
            <a:normAutofit/>
          </a:bodyPr>
          <a:lstStyle/>
          <a:p>
            <a:r>
              <a:rPr lang="en-GB" dirty="0"/>
              <a:t>N = 10, alpha = .05</a:t>
            </a:r>
          </a:p>
          <a:p>
            <a:endParaRPr lang="en-GB" dirty="0"/>
          </a:p>
          <a:p>
            <a:r>
              <a:rPr lang="en-GB" dirty="0"/>
              <a:t>Critical value = 8. </a:t>
            </a:r>
          </a:p>
          <a:p>
            <a:endParaRPr lang="en-GB" dirty="0"/>
          </a:p>
          <a:p>
            <a:r>
              <a:rPr lang="en-GB" dirty="0"/>
              <a:t>Our calculated W = 5.5 which is smaller than the critical value here (8) </a:t>
            </a:r>
          </a:p>
          <a:p>
            <a:endParaRPr lang="en-GB" dirty="0"/>
          </a:p>
          <a:p>
            <a:r>
              <a:rPr lang="en-GB" dirty="0"/>
              <a:t>Therefore we can determine that there is a significant change occurring.</a:t>
            </a:r>
          </a:p>
          <a:p>
            <a:endParaRPr lang="en-GB" dirty="0"/>
          </a:p>
          <a:p>
            <a:r>
              <a:rPr lang="en-GB" dirty="0"/>
              <a:t>As calculated W is LESS than the critical value. </a:t>
            </a:r>
          </a:p>
          <a:p>
            <a:endParaRPr lang="en-GB" dirty="0"/>
          </a:p>
        </p:txBody>
      </p:sp>
    </p:spTree>
    <p:extLst>
      <p:ext uri="{BB962C8B-B14F-4D97-AF65-F5344CB8AC3E}">
        <p14:creationId xmlns:p14="http://schemas.microsoft.com/office/powerpoint/2010/main" val="23136272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09085-7DFB-2369-227A-47939388C0F0}"/>
              </a:ext>
            </a:extLst>
          </p:cNvPr>
          <p:cNvSpPr>
            <a:spLocks noGrp="1"/>
          </p:cNvSpPr>
          <p:nvPr>
            <p:ph type="title"/>
          </p:nvPr>
        </p:nvSpPr>
        <p:spPr/>
        <p:txBody>
          <a:bodyPr/>
          <a:lstStyle/>
          <a:p>
            <a:r>
              <a:rPr lang="en-GB" dirty="0"/>
              <a:t>Step 8 – Indicate Significance and Acceptance or rejection of null hypothesis</a:t>
            </a:r>
          </a:p>
        </p:txBody>
      </p:sp>
      <p:sp>
        <p:nvSpPr>
          <p:cNvPr id="5" name="Content Placeholder 4">
            <a:extLst>
              <a:ext uri="{FF2B5EF4-FFF2-40B4-BE49-F238E27FC236}">
                <a16:creationId xmlns:a16="http://schemas.microsoft.com/office/drawing/2014/main" id="{2BD3165B-2D43-0F73-A2CE-9CAF3533DE4F}"/>
              </a:ext>
            </a:extLst>
          </p:cNvPr>
          <p:cNvSpPr>
            <a:spLocks noGrp="1"/>
          </p:cNvSpPr>
          <p:nvPr>
            <p:ph idx="1"/>
          </p:nvPr>
        </p:nvSpPr>
        <p:spPr>
          <a:xfrm>
            <a:off x="545470" y="2907012"/>
            <a:ext cx="10611360" cy="4195481"/>
          </a:xfrm>
        </p:spPr>
        <p:txBody>
          <a:bodyPr>
            <a:normAutofit/>
          </a:bodyPr>
          <a:lstStyle/>
          <a:p>
            <a:r>
              <a:rPr lang="en-GB" sz="3200" dirty="0"/>
              <a:t>The null hypothesis can be rejected, there is a significant change occurring in the behavioural symptoms of the children following treatment. The </a:t>
            </a:r>
            <a:r>
              <a:rPr lang="en-GB" sz="3200" dirty="0" err="1"/>
              <a:t>The</a:t>
            </a:r>
            <a:r>
              <a:rPr lang="en-GB" sz="3200" dirty="0"/>
              <a:t> median score before treatment was 67.5, whereas the median score post-treatment was 45 demonstrating that the group performed better post-treatment. </a:t>
            </a:r>
          </a:p>
        </p:txBody>
      </p:sp>
    </p:spTree>
    <p:extLst>
      <p:ext uri="{BB962C8B-B14F-4D97-AF65-F5344CB8AC3E}">
        <p14:creationId xmlns:p14="http://schemas.microsoft.com/office/powerpoint/2010/main" val="20060143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EC2DC-257A-2B59-6F2D-13D463DEF552}"/>
            </a:ext>
          </a:extLst>
        </p:cNvPr>
        <p:cNvGrpSpPr/>
        <p:nvPr/>
      </p:nvGrpSpPr>
      <p:grpSpPr>
        <a:xfrm>
          <a:off x="0" y="0"/>
          <a:ext cx="0" cy="0"/>
          <a:chOff x="0" y="0"/>
          <a:chExt cx="0" cy="0"/>
        </a:xfrm>
      </p:grpSpPr>
      <p:sp>
        <p:nvSpPr>
          <p:cNvPr id="1027" name="Rectangle 2">
            <a:extLst>
              <a:ext uri="{FF2B5EF4-FFF2-40B4-BE49-F238E27FC236}">
                <a16:creationId xmlns:a16="http://schemas.microsoft.com/office/drawing/2014/main" id="{E48FF522-08C3-967E-3EF8-4F4791B3ACBC}"/>
              </a:ext>
            </a:extLst>
          </p:cNvPr>
          <p:cNvSpPr>
            <a:spLocks noGrp="1" noChangeArrowheads="1"/>
          </p:cNvSpPr>
          <p:nvPr>
            <p:ph type="title"/>
          </p:nvPr>
        </p:nvSpPr>
        <p:spPr>
          <a:xfrm>
            <a:off x="1181145" y="182162"/>
            <a:ext cx="8819745" cy="1477962"/>
          </a:xfrm>
        </p:spPr>
        <p:txBody>
          <a:bodyPr>
            <a:normAutofit/>
          </a:bodyPr>
          <a:lstStyle/>
          <a:p>
            <a:pPr eaLnBrk="1" hangingPunct="1">
              <a:defRPr/>
            </a:pPr>
            <a:r>
              <a:rPr lang="en-US" altLang="en-US" dirty="0"/>
              <a:t>Choosing Statistical Procedures</a:t>
            </a:r>
          </a:p>
        </p:txBody>
      </p:sp>
      <p:graphicFrame>
        <p:nvGraphicFramePr>
          <p:cNvPr id="34819" name="Object 3">
            <a:extLst>
              <a:ext uri="{FF2B5EF4-FFF2-40B4-BE49-F238E27FC236}">
                <a16:creationId xmlns:a16="http://schemas.microsoft.com/office/drawing/2014/main" id="{33F1F1A1-CB19-40CB-3F33-5A43D81A5F58}"/>
              </a:ext>
            </a:extLst>
          </p:cNvPr>
          <p:cNvGraphicFramePr>
            <a:graphicFrameLocks noGrp="1" noChangeAspect="1"/>
          </p:cNvGraphicFramePr>
          <p:nvPr>
            <p:ph idx="1"/>
          </p:nvPr>
        </p:nvGraphicFramePr>
        <p:xfrm>
          <a:off x="546340" y="1282460"/>
          <a:ext cx="10621992" cy="5244861"/>
        </p:xfrm>
        <a:graphic>
          <a:graphicData uri="http://schemas.openxmlformats.org/presentationml/2006/ole">
            <mc:AlternateContent xmlns:mc="http://schemas.openxmlformats.org/markup-compatibility/2006">
              <mc:Choice xmlns:v="urn:schemas-microsoft-com:vml" Requires="v">
                <p:oleObj name="Worksheet" r:id="rId2" imgW="5514972" imgH="2448028" progId="Excel.Sheet.8">
                  <p:embed/>
                </p:oleObj>
              </mc:Choice>
              <mc:Fallback>
                <p:oleObj name="Worksheet" r:id="rId2" imgW="5514972" imgH="2448028" progId="Excel.Sheet.8">
                  <p:embed/>
                  <p:pic>
                    <p:nvPicPr>
                      <p:cNvPr id="34819" name="Object 3"/>
                      <p:cNvPicPr>
                        <a:picLocks noGrp="1"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6340" y="1282460"/>
                        <a:ext cx="10621992" cy="5244861"/>
                      </a:xfrm>
                      <a:prstGeom prst="rect">
                        <a:avLst/>
                      </a:prstGeom>
                      <a:blipFill dpi="0" rotWithShape="1">
                        <a:blip r:embed="rId4"/>
                        <a:srcRect/>
                        <a:tile tx="0" ty="0" sx="100000" sy="100000" flip="none" algn="tl"/>
                      </a:blipFill>
                      <a:ln>
                        <a:noFill/>
                      </a:ln>
                    </p:spPr>
                  </p:pic>
                </p:oleObj>
              </mc:Fallback>
            </mc:AlternateContent>
          </a:graphicData>
        </a:graphic>
      </p:graphicFrame>
    </p:spTree>
    <p:extLst>
      <p:ext uri="{BB962C8B-B14F-4D97-AF65-F5344CB8AC3E}">
        <p14:creationId xmlns:p14="http://schemas.microsoft.com/office/powerpoint/2010/main" val="2320393156"/>
      </p:ext>
    </p:extLst>
  </p:cSld>
  <p:clrMapOvr>
    <a:masterClrMapping/>
  </p:clrMapOvr>
  <mc:AlternateContent xmlns:mc="http://schemas.openxmlformats.org/markup-compatibility/2006" xmlns:p14="http://schemas.microsoft.com/office/powerpoint/2010/main">
    <mc:Choice Requires="p14">
      <p:transition spd="slow" p14:dur="2000" advTm="1424"/>
    </mc:Choice>
    <mc:Fallback xmlns="">
      <p:transition spd="slow" advTm="142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19B5F-F965-46E6-67A5-4D3E0938AD0A}"/>
              </a:ext>
            </a:extLst>
          </p:cNvPr>
          <p:cNvSpPr>
            <a:spLocks noGrp="1"/>
          </p:cNvSpPr>
          <p:nvPr>
            <p:ph type="title"/>
          </p:nvPr>
        </p:nvSpPr>
        <p:spPr/>
        <p:txBody>
          <a:bodyPr/>
          <a:lstStyle/>
          <a:p>
            <a:r>
              <a:rPr lang="en-GB" dirty="0"/>
              <a:t>When to use the Independent t-test</a:t>
            </a:r>
          </a:p>
        </p:txBody>
      </p:sp>
      <p:sp>
        <p:nvSpPr>
          <p:cNvPr id="3" name="Content Placeholder 2">
            <a:extLst>
              <a:ext uri="{FF2B5EF4-FFF2-40B4-BE49-F238E27FC236}">
                <a16:creationId xmlns:a16="http://schemas.microsoft.com/office/drawing/2014/main" id="{5E4AA11D-887D-C80C-DE38-C76E84B00AFE}"/>
              </a:ext>
            </a:extLst>
          </p:cNvPr>
          <p:cNvSpPr>
            <a:spLocks noGrp="1"/>
          </p:cNvSpPr>
          <p:nvPr>
            <p:ph idx="1"/>
          </p:nvPr>
        </p:nvSpPr>
        <p:spPr/>
        <p:txBody>
          <a:bodyPr>
            <a:normAutofit fontScale="92500" lnSpcReduction="20000"/>
          </a:bodyPr>
          <a:lstStyle/>
          <a:p>
            <a:r>
              <a:rPr lang="en-GB" dirty="0"/>
              <a:t>The independent t-test (sometimes also known as independent samples t-test or unrelated t-test) is probably the most used test in statistics.</a:t>
            </a:r>
          </a:p>
          <a:p>
            <a:endParaRPr lang="en-GB" dirty="0"/>
          </a:p>
          <a:p>
            <a:r>
              <a:rPr lang="en-GB" dirty="0"/>
              <a:t>It is used to compare </a:t>
            </a:r>
            <a:r>
              <a:rPr lang="en-GB" b="1" dirty="0"/>
              <a:t>differences </a:t>
            </a:r>
            <a:r>
              <a:rPr lang="en-GB" dirty="0"/>
              <a:t>between separate groups. </a:t>
            </a:r>
          </a:p>
          <a:p>
            <a:endParaRPr lang="en-GB" dirty="0"/>
          </a:p>
          <a:p>
            <a:r>
              <a:rPr lang="en-GB" dirty="0"/>
              <a:t>These groups are often composed by randomly assignment participants into one of two conditions. </a:t>
            </a:r>
          </a:p>
          <a:p>
            <a:pPr lvl="1"/>
            <a:r>
              <a:rPr lang="en-GB" dirty="0"/>
              <a:t>E.g. Comparing two different types of therapy – Group 1 will try CBT only, Group 2 will try DBT only. </a:t>
            </a:r>
          </a:p>
          <a:p>
            <a:endParaRPr lang="en-GB" dirty="0"/>
          </a:p>
          <a:p>
            <a:r>
              <a:rPr lang="en-GB" dirty="0"/>
              <a:t>BUT also this test can be used to explore differences in naturally occurring groups. </a:t>
            </a:r>
          </a:p>
          <a:p>
            <a:pPr lvl="1"/>
            <a:r>
              <a:rPr lang="en-GB" dirty="0"/>
              <a:t>E.g. Differences between Males and Females in Depression Scores.  </a:t>
            </a:r>
          </a:p>
          <a:p>
            <a:endParaRPr lang="en-GB" dirty="0"/>
          </a:p>
          <a:p>
            <a:endParaRPr lang="en-GB" dirty="0"/>
          </a:p>
        </p:txBody>
      </p:sp>
    </p:spTree>
    <p:extLst>
      <p:ext uri="{BB962C8B-B14F-4D97-AF65-F5344CB8AC3E}">
        <p14:creationId xmlns:p14="http://schemas.microsoft.com/office/powerpoint/2010/main" val="29032184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1FC26-C4A5-F935-6946-6786AB54C9CF}"/>
              </a:ext>
            </a:extLst>
          </p:cNvPr>
          <p:cNvSpPr>
            <a:spLocks noGrp="1"/>
          </p:cNvSpPr>
          <p:nvPr>
            <p:ph type="title"/>
          </p:nvPr>
        </p:nvSpPr>
        <p:spPr/>
        <p:txBody>
          <a:bodyPr/>
          <a:lstStyle/>
          <a:p>
            <a:r>
              <a:rPr lang="en-GB" dirty="0"/>
              <a:t>What other things do we need to consider… </a:t>
            </a:r>
          </a:p>
        </p:txBody>
      </p:sp>
      <p:sp>
        <p:nvSpPr>
          <p:cNvPr id="3" name="Content Placeholder 2">
            <a:extLst>
              <a:ext uri="{FF2B5EF4-FFF2-40B4-BE49-F238E27FC236}">
                <a16:creationId xmlns:a16="http://schemas.microsoft.com/office/drawing/2014/main" id="{E3D47DA2-2D6B-FE92-3B11-588B4E9C6036}"/>
              </a:ext>
            </a:extLst>
          </p:cNvPr>
          <p:cNvSpPr>
            <a:spLocks noGrp="1"/>
          </p:cNvSpPr>
          <p:nvPr>
            <p:ph idx="1"/>
          </p:nvPr>
        </p:nvSpPr>
        <p:spPr/>
        <p:txBody>
          <a:bodyPr>
            <a:normAutofit fontScale="92500" lnSpcReduction="10000"/>
          </a:bodyPr>
          <a:lstStyle/>
          <a:p>
            <a:r>
              <a:rPr lang="en-GB" dirty="0"/>
              <a:t>Why independent t-test and not another test. </a:t>
            </a:r>
          </a:p>
          <a:p>
            <a:endParaRPr lang="en-GB" dirty="0"/>
          </a:p>
          <a:p>
            <a:r>
              <a:rPr lang="en-GB" dirty="0"/>
              <a:t>So sample needs to be two INDEPENDENT groups – no more, no less. </a:t>
            </a:r>
          </a:p>
          <a:p>
            <a:r>
              <a:rPr lang="en-GB" dirty="0"/>
              <a:t>One Independent Variable (IV) and One Dependent Variable (DV).</a:t>
            </a:r>
          </a:p>
          <a:p>
            <a:pPr lvl="1"/>
            <a:r>
              <a:rPr lang="en-GB" dirty="0"/>
              <a:t>Gender (Male / Female) is One IV with 2 Groups. </a:t>
            </a:r>
          </a:p>
          <a:p>
            <a:pPr lvl="1"/>
            <a:r>
              <a:rPr lang="en-GB" dirty="0"/>
              <a:t>Depression Scores is One Dependent Variable (DV). </a:t>
            </a:r>
          </a:p>
          <a:p>
            <a:endParaRPr lang="en-GB" dirty="0"/>
          </a:p>
          <a:p>
            <a:r>
              <a:rPr lang="en-GB" dirty="0"/>
              <a:t>Data is Parametric in Nature. </a:t>
            </a:r>
          </a:p>
          <a:p>
            <a:pPr lvl="1"/>
            <a:r>
              <a:rPr lang="en-GB" dirty="0"/>
              <a:t>Interval or Ratio. </a:t>
            </a:r>
          </a:p>
          <a:p>
            <a:endParaRPr lang="en-GB" dirty="0"/>
          </a:p>
          <a:p>
            <a:r>
              <a:rPr lang="en-GB" dirty="0"/>
              <a:t>Assume Normal Distribution.  </a:t>
            </a:r>
          </a:p>
          <a:p>
            <a:endParaRPr lang="en-GB" dirty="0"/>
          </a:p>
          <a:p>
            <a:endParaRPr lang="en-GB" dirty="0"/>
          </a:p>
          <a:p>
            <a:endParaRPr lang="en-GB" dirty="0"/>
          </a:p>
          <a:p>
            <a:endParaRPr lang="en-GB" dirty="0"/>
          </a:p>
        </p:txBody>
      </p:sp>
      <p:sp>
        <p:nvSpPr>
          <p:cNvPr id="5" name="Arrow: Right 4">
            <a:extLst>
              <a:ext uri="{FF2B5EF4-FFF2-40B4-BE49-F238E27FC236}">
                <a16:creationId xmlns:a16="http://schemas.microsoft.com/office/drawing/2014/main" id="{681527F8-1747-57D2-EE2A-F36BCF74C386}"/>
              </a:ext>
            </a:extLst>
          </p:cNvPr>
          <p:cNvSpPr/>
          <p:nvPr/>
        </p:nvSpPr>
        <p:spPr>
          <a:xfrm rot="21113931">
            <a:off x="5442154" y="5446264"/>
            <a:ext cx="1500997" cy="56934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Right 5">
            <a:extLst>
              <a:ext uri="{FF2B5EF4-FFF2-40B4-BE49-F238E27FC236}">
                <a16:creationId xmlns:a16="http://schemas.microsoft.com/office/drawing/2014/main" id="{6027D9A0-D344-9358-F9A4-D85053861044}"/>
              </a:ext>
            </a:extLst>
          </p:cNvPr>
          <p:cNvSpPr/>
          <p:nvPr/>
        </p:nvSpPr>
        <p:spPr>
          <a:xfrm rot="794144">
            <a:off x="5454770" y="4668164"/>
            <a:ext cx="1500997" cy="56934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279687E5-2353-A7DE-064D-FEEB74324BEB}"/>
              </a:ext>
            </a:extLst>
          </p:cNvPr>
          <p:cNvSpPr txBox="1"/>
          <p:nvPr/>
        </p:nvSpPr>
        <p:spPr>
          <a:xfrm>
            <a:off x="7090912" y="4881678"/>
            <a:ext cx="4646763" cy="1200329"/>
          </a:xfrm>
          <a:prstGeom prst="rect">
            <a:avLst/>
          </a:prstGeom>
          <a:noFill/>
          <a:ln>
            <a:solidFill>
              <a:schemeClr val="tx1"/>
            </a:solidFill>
          </a:ln>
        </p:spPr>
        <p:txBody>
          <a:bodyPr wrap="square" rtlCol="0">
            <a:spAutoFit/>
          </a:bodyPr>
          <a:lstStyle/>
          <a:p>
            <a:r>
              <a:rPr lang="en-GB" dirty="0"/>
              <a:t>If Data is not Parametric and / or not normally distributed, then the equivalent test is the Mann Whitney U test</a:t>
            </a:r>
          </a:p>
        </p:txBody>
      </p:sp>
    </p:spTree>
    <p:extLst>
      <p:ext uri="{BB962C8B-B14F-4D97-AF65-F5344CB8AC3E}">
        <p14:creationId xmlns:p14="http://schemas.microsoft.com/office/powerpoint/2010/main" val="3190445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6DF34-94E7-17A1-6C4C-E2390335E1B2}"/>
              </a:ext>
            </a:extLst>
          </p:cNvPr>
          <p:cNvSpPr>
            <a:spLocks noGrp="1"/>
          </p:cNvSpPr>
          <p:nvPr>
            <p:ph type="title"/>
          </p:nvPr>
        </p:nvSpPr>
        <p:spPr/>
        <p:txBody>
          <a:bodyPr/>
          <a:lstStyle/>
          <a:p>
            <a:r>
              <a:rPr lang="en-GB" dirty="0"/>
              <a:t>So an example of an independent t-test on SPSS. </a:t>
            </a:r>
          </a:p>
        </p:txBody>
      </p:sp>
      <p:sp>
        <p:nvSpPr>
          <p:cNvPr id="3" name="Content Placeholder 2">
            <a:extLst>
              <a:ext uri="{FF2B5EF4-FFF2-40B4-BE49-F238E27FC236}">
                <a16:creationId xmlns:a16="http://schemas.microsoft.com/office/drawing/2014/main" id="{19244FC2-9A92-4FA2-D1FA-F3A8009C37B5}"/>
              </a:ext>
            </a:extLst>
          </p:cNvPr>
          <p:cNvSpPr>
            <a:spLocks noGrp="1"/>
          </p:cNvSpPr>
          <p:nvPr>
            <p:ph idx="1"/>
          </p:nvPr>
        </p:nvSpPr>
        <p:spPr/>
        <p:txBody>
          <a:bodyPr/>
          <a:lstStyle/>
          <a:p>
            <a:r>
              <a:rPr lang="en-GB" dirty="0"/>
              <a:t>The aim of the study is to explore if there are gender differences (IV) in depression scores (DV) using the </a:t>
            </a:r>
            <a:r>
              <a:rPr lang="en-GB" dirty="0" err="1"/>
              <a:t>Center</a:t>
            </a:r>
            <a:r>
              <a:rPr lang="en-GB" dirty="0"/>
              <a:t> for Epidemiologic Studies Depression Scale Revised (CESD-R10). With this scale you calculate the scores for the 10 items. A score of 10 or more is considered depressed and the higher the score the more depressive symptoms that individual is experiencing. </a:t>
            </a:r>
          </a:p>
        </p:txBody>
      </p:sp>
    </p:spTree>
    <p:extLst>
      <p:ext uri="{BB962C8B-B14F-4D97-AF65-F5344CB8AC3E}">
        <p14:creationId xmlns:p14="http://schemas.microsoft.com/office/powerpoint/2010/main" val="8554819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99C98-F53A-4804-268A-D76FEA263021}"/>
              </a:ext>
            </a:extLst>
          </p:cNvPr>
          <p:cNvSpPr>
            <a:spLocks noGrp="1"/>
          </p:cNvSpPr>
          <p:nvPr>
            <p:ph type="title"/>
          </p:nvPr>
        </p:nvSpPr>
        <p:spPr/>
        <p:txBody>
          <a:bodyPr/>
          <a:lstStyle/>
          <a:p>
            <a:r>
              <a:rPr lang="en-GB" dirty="0"/>
              <a:t>Welcome to SPSS</a:t>
            </a:r>
          </a:p>
        </p:txBody>
      </p:sp>
      <p:sp>
        <p:nvSpPr>
          <p:cNvPr id="3" name="Content Placeholder 2">
            <a:extLst>
              <a:ext uri="{FF2B5EF4-FFF2-40B4-BE49-F238E27FC236}">
                <a16:creationId xmlns:a16="http://schemas.microsoft.com/office/drawing/2014/main" id="{9DCD49D5-C065-6871-91F9-FA4180078848}"/>
              </a:ext>
            </a:extLst>
          </p:cNvPr>
          <p:cNvSpPr>
            <a:spLocks noGrp="1"/>
          </p:cNvSpPr>
          <p:nvPr>
            <p:ph idx="1"/>
          </p:nvPr>
        </p:nvSpPr>
        <p:spPr/>
        <p:txBody>
          <a:bodyPr/>
          <a:lstStyle/>
          <a:p>
            <a:r>
              <a:rPr lang="en-GB" dirty="0"/>
              <a:t>We have  individual scores of each question from each participant, the Total Depression Scores (the DV), we also have the age of the participant, and the Gender of the participant (the IV) in this case – 1 = Male and 2 = Female. </a:t>
            </a:r>
          </a:p>
          <a:p>
            <a:endParaRPr lang="en-GB" dirty="0"/>
          </a:p>
          <a:p>
            <a:endParaRPr lang="en-GB" dirty="0"/>
          </a:p>
        </p:txBody>
      </p:sp>
      <p:pic>
        <p:nvPicPr>
          <p:cNvPr id="4" name="Picture 3">
            <a:extLst>
              <a:ext uri="{FF2B5EF4-FFF2-40B4-BE49-F238E27FC236}">
                <a16:creationId xmlns:a16="http://schemas.microsoft.com/office/drawing/2014/main" id="{942D59E7-4307-975D-0AD8-EFBDC605601E}"/>
              </a:ext>
            </a:extLst>
          </p:cNvPr>
          <p:cNvPicPr>
            <a:picLocks noChangeAspect="1"/>
          </p:cNvPicPr>
          <p:nvPr/>
        </p:nvPicPr>
        <p:blipFill>
          <a:blip r:embed="rId2"/>
          <a:stretch>
            <a:fillRect/>
          </a:stretch>
        </p:blipFill>
        <p:spPr>
          <a:xfrm>
            <a:off x="838200" y="3488552"/>
            <a:ext cx="10242176" cy="3058246"/>
          </a:xfrm>
          <a:prstGeom prst="rect">
            <a:avLst/>
          </a:prstGeom>
        </p:spPr>
      </p:pic>
    </p:spTree>
    <p:extLst>
      <p:ext uri="{BB962C8B-B14F-4D97-AF65-F5344CB8AC3E}">
        <p14:creationId xmlns:p14="http://schemas.microsoft.com/office/powerpoint/2010/main" val="21363885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7FE47-EC27-59AF-E1F3-E96488A94658}"/>
              </a:ext>
            </a:extLst>
          </p:cNvPr>
          <p:cNvSpPr>
            <a:spLocks noGrp="1"/>
          </p:cNvSpPr>
          <p:nvPr>
            <p:ph type="title"/>
          </p:nvPr>
        </p:nvSpPr>
        <p:spPr/>
        <p:txBody>
          <a:bodyPr/>
          <a:lstStyle/>
          <a:p>
            <a:r>
              <a:rPr lang="en-GB" dirty="0"/>
              <a:t>Variable View in SPSS… </a:t>
            </a:r>
          </a:p>
        </p:txBody>
      </p:sp>
      <p:sp>
        <p:nvSpPr>
          <p:cNvPr id="3" name="Content Placeholder 2">
            <a:extLst>
              <a:ext uri="{FF2B5EF4-FFF2-40B4-BE49-F238E27FC236}">
                <a16:creationId xmlns:a16="http://schemas.microsoft.com/office/drawing/2014/main" id="{3BEFD4FF-EAB3-CE24-B3C1-D7C675C333DF}"/>
              </a:ext>
            </a:extLst>
          </p:cNvPr>
          <p:cNvSpPr>
            <a:spLocks noGrp="1"/>
          </p:cNvSpPr>
          <p:nvPr>
            <p:ph idx="1"/>
          </p:nvPr>
        </p:nvSpPr>
        <p:spPr>
          <a:xfrm>
            <a:off x="838199" y="1825625"/>
            <a:ext cx="11279521" cy="4351338"/>
          </a:xfrm>
        </p:spPr>
        <p:txBody>
          <a:bodyPr/>
          <a:lstStyle/>
          <a:p>
            <a:r>
              <a:rPr lang="en-GB" dirty="0"/>
              <a:t>An important view as this guides SPSS to give the numbers meaning – for example without using variable view to tell SPSS that the for the gender role the every 1 = Male and every 2 = Female – SPSS wouldn’t know what they represent. We need to input this. </a:t>
            </a:r>
          </a:p>
          <a:p>
            <a:endParaRPr lang="en-GB" dirty="0"/>
          </a:p>
          <a:p>
            <a:endParaRPr lang="en-GB" dirty="0"/>
          </a:p>
        </p:txBody>
      </p:sp>
      <p:pic>
        <p:nvPicPr>
          <p:cNvPr id="4" name="Picture 3">
            <a:extLst>
              <a:ext uri="{FF2B5EF4-FFF2-40B4-BE49-F238E27FC236}">
                <a16:creationId xmlns:a16="http://schemas.microsoft.com/office/drawing/2014/main" id="{EC64E19C-CBCF-C1A7-EFAB-CC3B74E283EF}"/>
              </a:ext>
            </a:extLst>
          </p:cNvPr>
          <p:cNvPicPr>
            <a:picLocks noChangeAspect="1"/>
          </p:cNvPicPr>
          <p:nvPr/>
        </p:nvPicPr>
        <p:blipFill>
          <a:blip r:embed="rId2"/>
          <a:stretch>
            <a:fillRect/>
          </a:stretch>
        </p:blipFill>
        <p:spPr>
          <a:xfrm>
            <a:off x="783771" y="3511602"/>
            <a:ext cx="10972800" cy="3346397"/>
          </a:xfrm>
          <a:prstGeom prst="rect">
            <a:avLst/>
          </a:prstGeom>
        </p:spPr>
      </p:pic>
    </p:spTree>
    <p:extLst>
      <p:ext uri="{BB962C8B-B14F-4D97-AF65-F5344CB8AC3E}">
        <p14:creationId xmlns:p14="http://schemas.microsoft.com/office/powerpoint/2010/main" val="15247214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CD7639-0203-77CD-FC1E-C60C4DCBF0A4}"/>
              </a:ext>
            </a:extLst>
          </p:cNvPr>
          <p:cNvSpPr>
            <a:spLocks noGrp="1"/>
          </p:cNvSpPr>
          <p:nvPr>
            <p:ph type="title"/>
          </p:nvPr>
        </p:nvSpPr>
        <p:spPr/>
        <p:txBody>
          <a:bodyPr/>
          <a:lstStyle/>
          <a:p>
            <a:r>
              <a:rPr lang="en-GB" dirty="0"/>
              <a:t>SPSS</a:t>
            </a:r>
          </a:p>
        </p:txBody>
      </p:sp>
      <p:sp>
        <p:nvSpPr>
          <p:cNvPr id="3" name="Content Placeholder 2">
            <a:extLst>
              <a:ext uri="{FF2B5EF4-FFF2-40B4-BE49-F238E27FC236}">
                <a16:creationId xmlns:a16="http://schemas.microsoft.com/office/drawing/2014/main" id="{772188E2-5894-8BCE-DC87-679CC575423D}"/>
              </a:ext>
            </a:extLst>
          </p:cNvPr>
          <p:cNvSpPr>
            <a:spLocks noGrp="1"/>
          </p:cNvSpPr>
          <p:nvPr>
            <p:ph idx="1"/>
          </p:nvPr>
        </p:nvSpPr>
        <p:spPr/>
        <p:txBody>
          <a:bodyPr/>
          <a:lstStyle/>
          <a:p>
            <a:r>
              <a:rPr lang="en-GB" dirty="0"/>
              <a:t>So now we have our data looking in a good order – we can run the Analysis. </a:t>
            </a:r>
          </a:p>
          <a:p>
            <a:endParaRPr lang="en-GB" dirty="0"/>
          </a:p>
          <a:p>
            <a:r>
              <a:rPr lang="en-GB" dirty="0"/>
              <a:t>So back to data view – we click on analyse….. then compare means and proportions, then Independent Samples T-Test</a:t>
            </a:r>
          </a:p>
        </p:txBody>
      </p:sp>
    </p:spTree>
    <p:extLst>
      <p:ext uri="{BB962C8B-B14F-4D97-AF65-F5344CB8AC3E}">
        <p14:creationId xmlns:p14="http://schemas.microsoft.com/office/powerpoint/2010/main" val="26436713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87DB7-A926-0583-08C7-9A22AD69A27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B2D024A-DCF5-CFEA-DD02-000E40C134C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F7D1CEC5-2838-2EB3-33F0-5703EB71EA54}"/>
              </a:ext>
            </a:extLst>
          </p:cNvPr>
          <p:cNvPicPr>
            <a:picLocks noChangeAspect="1"/>
          </p:cNvPicPr>
          <p:nvPr/>
        </p:nvPicPr>
        <p:blipFill>
          <a:blip r:embed="rId2"/>
          <a:stretch>
            <a:fillRect/>
          </a:stretch>
        </p:blipFill>
        <p:spPr>
          <a:xfrm>
            <a:off x="691564" y="607239"/>
            <a:ext cx="10788382" cy="5167312"/>
          </a:xfrm>
          <a:prstGeom prst="rect">
            <a:avLst/>
          </a:prstGeom>
        </p:spPr>
      </p:pic>
    </p:spTree>
    <p:extLst>
      <p:ext uri="{BB962C8B-B14F-4D97-AF65-F5344CB8AC3E}">
        <p14:creationId xmlns:p14="http://schemas.microsoft.com/office/powerpoint/2010/main" val="21770843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95DFA8F-A4B1-8072-DF66-774DE50F4C0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C11DBDA-A798-C2C1-E307-EF91DCB82CAC}"/>
              </a:ext>
            </a:extLst>
          </p:cNvPr>
          <p:cNvSpPr>
            <a:spLocks noGrp="1"/>
          </p:cNvSpPr>
          <p:nvPr>
            <p:ph sz="half" idx="1"/>
          </p:nvPr>
        </p:nvSpPr>
        <p:spPr/>
        <p:txBody>
          <a:bodyPr>
            <a:normAutofit lnSpcReduction="10000"/>
          </a:bodyPr>
          <a:lstStyle/>
          <a:p>
            <a:r>
              <a:rPr lang="en-GB" dirty="0"/>
              <a:t>This is will give the following dialogue box. </a:t>
            </a:r>
          </a:p>
          <a:p>
            <a:endParaRPr lang="en-GB" dirty="0"/>
          </a:p>
          <a:p>
            <a:endParaRPr lang="en-GB" dirty="0"/>
          </a:p>
        </p:txBody>
      </p:sp>
      <p:sp>
        <p:nvSpPr>
          <p:cNvPr id="7" name="Content Placeholder 6">
            <a:extLst>
              <a:ext uri="{FF2B5EF4-FFF2-40B4-BE49-F238E27FC236}">
                <a16:creationId xmlns:a16="http://schemas.microsoft.com/office/drawing/2014/main" id="{290D8972-5791-678F-6C73-B4E2250A3B45}"/>
              </a:ext>
            </a:extLst>
          </p:cNvPr>
          <p:cNvSpPr>
            <a:spLocks noGrp="1"/>
          </p:cNvSpPr>
          <p:nvPr>
            <p:ph sz="half" idx="2"/>
          </p:nvPr>
        </p:nvSpPr>
        <p:spPr>
          <a:xfrm>
            <a:off x="6172200" y="1825625"/>
            <a:ext cx="5410200" cy="4351338"/>
          </a:xfrm>
        </p:spPr>
        <p:txBody>
          <a:bodyPr>
            <a:normAutofit lnSpcReduction="10000"/>
          </a:bodyPr>
          <a:lstStyle/>
          <a:p>
            <a:r>
              <a:rPr lang="en-GB" dirty="0"/>
              <a:t>In the box on the left, there is the list of variables in your data file. </a:t>
            </a:r>
          </a:p>
          <a:p>
            <a:endParaRPr lang="en-GB" dirty="0"/>
          </a:p>
          <a:p>
            <a:r>
              <a:rPr lang="en-GB" dirty="0"/>
              <a:t>The test variable is basically the dependent variable in your study, so, the total depression scores. Select this by clicking over </a:t>
            </a:r>
            <a:r>
              <a:rPr lang="en-GB" dirty="0" err="1"/>
              <a:t>total_depression</a:t>
            </a:r>
            <a:r>
              <a:rPr lang="en-GB" dirty="0"/>
              <a:t> and then move it to the test variable(s) box using the arrow button next to this box. </a:t>
            </a:r>
          </a:p>
          <a:p>
            <a:endParaRPr lang="en-GB" dirty="0"/>
          </a:p>
          <a:p>
            <a:r>
              <a:rPr lang="en-GB" dirty="0"/>
              <a:t>The grouping variable is the independent variable in your study. So, this is gender. Select gender and move this to the Grouping Variable box using the arrow button next to this box:</a:t>
            </a:r>
          </a:p>
        </p:txBody>
      </p:sp>
      <p:pic>
        <p:nvPicPr>
          <p:cNvPr id="5" name="Picture 4">
            <a:extLst>
              <a:ext uri="{FF2B5EF4-FFF2-40B4-BE49-F238E27FC236}">
                <a16:creationId xmlns:a16="http://schemas.microsoft.com/office/drawing/2014/main" id="{454DE141-EA20-954B-73D3-29C7B67A4F51}"/>
              </a:ext>
            </a:extLst>
          </p:cNvPr>
          <p:cNvPicPr>
            <a:picLocks noChangeAspect="1"/>
          </p:cNvPicPr>
          <p:nvPr/>
        </p:nvPicPr>
        <p:blipFill>
          <a:blip r:embed="rId2"/>
          <a:stretch>
            <a:fillRect/>
          </a:stretch>
        </p:blipFill>
        <p:spPr>
          <a:xfrm>
            <a:off x="888026" y="2700805"/>
            <a:ext cx="5081947" cy="3611095"/>
          </a:xfrm>
          <a:prstGeom prst="rect">
            <a:avLst/>
          </a:prstGeom>
        </p:spPr>
      </p:pic>
    </p:spTree>
    <p:extLst>
      <p:ext uri="{BB962C8B-B14F-4D97-AF65-F5344CB8AC3E}">
        <p14:creationId xmlns:p14="http://schemas.microsoft.com/office/powerpoint/2010/main" val="2635637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anim calcmode="lin" valueType="num">
                                      <p:cBhvr additive="base">
                                        <p:cTn id="11"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anim calcmode="lin" valueType="num">
                                      <p:cBhvr additive="base">
                                        <p:cTn id="15"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858D2BA-D5D1-92B3-770B-A86C5B2B48B5}"/>
              </a:ext>
            </a:extLst>
          </p:cNvPr>
          <p:cNvSpPr>
            <a:spLocks noGrp="1"/>
          </p:cNvSpPr>
          <p:nvPr>
            <p:ph type="title"/>
          </p:nvPr>
        </p:nvSpPr>
        <p:spPr/>
        <p:txBody>
          <a:bodyPr/>
          <a:lstStyle/>
          <a:p>
            <a:endParaRPr lang="en-GB"/>
          </a:p>
        </p:txBody>
      </p:sp>
      <p:sp>
        <p:nvSpPr>
          <p:cNvPr id="5" name="Content Placeholder 4">
            <a:extLst>
              <a:ext uri="{FF2B5EF4-FFF2-40B4-BE49-F238E27FC236}">
                <a16:creationId xmlns:a16="http://schemas.microsoft.com/office/drawing/2014/main" id="{F1702B3D-4A96-FF09-0F0F-FA528BA1F0D9}"/>
              </a:ext>
            </a:extLst>
          </p:cNvPr>
          <p:cNvSpPr>
            <a:spLocks noGrp="1"/>
          </p:cNvSpPr>
          <p:nvPr>
            <p:ph sz="half" idx="1"/>
          </p:nvPr>
        </p:nvSpPr>
        <p:spPr/>
        <p:txBody>
          <a:bodyPr/>
          <a:lstStyle/>
          <a:p>
            <a:endParaRPr lang="en-GB"/>
          </a:p>
        </p:txBody>
      </p:sp>
      <p:sp>
        <p:nvSpPr>
          <p:cNvPr id="6" name="Content Placeholder 5">
            <a:extLst>
              <a:ext uri="{FF2B5EF4-FFF2-40B4-BE49-F238E27FC236}">
                <a16:creationId xmlns:a16="http://schemas.microsoft.com/office/drawing/2014/main" id="{96AA927D-0823-0ED1-FECD-9C572A00E4A6}"/>
              </a:ext>
            </a:extLst>
          </p:cNvPr>
          <p:cNvSpPr>
            <a:spLocks noGrp="1"/>
          </p:cNvSpPr>
          <p:nvPr>
            <p:ph sz="half" idx="2"/>
          </p:nvPr>
        </p:nvSpPr>
        <p:spPr>
          <a:xfrm>
            <a:off x="6499882" y="1969828"/>
            <a:ext cx="4396341" cy="4200245"/>
          </a:xfrm>
        </p:spPr>
        <p:txBody>
          <a:bodyPr/>
          <a:lstStyle/>
          <a:p>
            <a:r>
              <a:rPr lang="en-GB" dirty="0"/>
              <a:t>Notice that now, the ‘define groups’ button has become active – you need to specify the values used for each group, so click on this button to get the following dialogue box:</a:t>
            </a:r>
          </a:p>
        </p:txBody>
      </p:sp>
      <p:pic>
        <p:nvPicPr>
          <p:cNvPr id="8" name="Picture 7">
            <a:extLst>
              <a:ext uri="{FF2B5EF4-FFF2-40B4-BE49-F238E27FC236}">
                <a16:creationId xmlns:a16="http://schemas.microsoft.com/office/drawing/2014/main" id="{D1114EB0-57E5-C2A3-1CAB-54D9615D1E5B}"/>
              </a:ext>
            </a:extLst>
          </p:cNvPr>
          <p:cNvPicPr>
            <a:picLocks noChangeAspect="1"/>
          </p:cNvPicPr>
          <p:nvPr/>
        </p:nvPicPr>
        <p:blipFill>
          <a:blip r:embed="rId2"/>
          <a:stretch>
            <a:fillRect/>
          </a:stretch>
        </p:blipFill>
        <p:spPr>
          <a:xfrm>
            <a:off x="795658" y="1825625"/>
            <a:ext cx="5266684" cy="4833258"/>
          </a:xfrm>
          <a:prstGeom prst="rect">
            <a:avLst/>
          </a:prstGeom>
        </p:spPr>
      </p:pic>
    </p:spTree>
    <p:extLst>
      <p:ext uri="{BB962C8B-B14F-4D97-AF65-F5344CB8AC3E}">
        <p14:creationId xmlns:p14="http://schemas.microsoft.com/office/powerpoint/2010/main" val="28756818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8845D-BA8F-3A3F-8B04-B49F3C961BD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E15E735-0B50-6B0A-2489-196C7C3A7D04}"/>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045A52D8-EDD6-21C3-43C6-5CFCC40014C0}"/>
              </a:ext>
            </a:extLst>
          </p:cNvPr>
          <p:cNvSpPr>
            <a:spLocks noGrp="1"/>
          </p:cNvSpPr>
          <p:nvPr>
            <p:ph sz="half" idx="2"/>
          </p:nvPr>
        </p:nvSpPr>
        <p:spPr/>
        <p:txBody>
          <a:bodyPr/>
          <a:lstStyle/>
          <a:p>
            <a:r>
              <a:rPr lang="en-GB" dirty="0"/>
              <a:t>This is quite simple, group 1 (Males) is represented by the value ‘1’, group 2 (Females) is represented by the value ‘2’. So simply type in these values in the two boxes and click continue:</a:t>
            </a:r>
          </a:p>
        </p:txBody>
      </p:sp>
      <p:pic>
        <p:nvPicPr>
          <p:cNvPr id="5" name="Picture 4">
            <a:extLst>
              <a:ext uri="{FF2B5EF4-FFF2-40B4-BE49-F238E27FC236}">
                <a16:creationId xmlns:a16="http://schemas.microsoft.com/office/drawing/2014/main" id="{F59B3681-D0CC-ED3A-560A-25D557810A5A}"/>
              </a:ext>
            </a:extLst>
          </p:cNvPr>
          <p:cNvPicPr>
            <a:picLocks noChangeAspect="1"/>
          </p:cNvPicPr>
          <p:nvPr/>
        </p:nvPicPr>
        <p:blipFill>
          <a:blip r:embed="rId2"/>
          <a:stretch>
            <a:fillRect/>
          </a:stretch>
        </p:blipFill>
        <p:spPr>
          <a:xfrm>
            <a:off x="1115683" y="2058839"/>
            <a:ext cx="4472624" cy="4099926"/>
          </a:xfrm>
          <a:prstGeom prst="rect">
            <a:avLst/>
          </a:prstGeom>
        </p:spPr>
      </p:pic>
    </p:spTree>
    <p:extLst>
      <p:ext uri="{BB962C8B-B14F-4D97-AF65-F5344CB8AC3E}">
        <p14:creationId xmlns:p14="http://schemas.microsoft.com/office/powerpoint/2010/main" val="33879255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09607-700E-233C-EBB7-0A2D9536BC5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1DB3E75-71B0-CB86-B822-C63C4A4F8355}"/>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2B4CF9CF-CD39-B759-3878-7F7C573AB44F}"/>
              </a:ext>
            </a:extLst>
          </p:cNvPr>
          <p:cNvSpPr>
            <a:spLocks noGrp="1"/>
          </p:cNvSpPr>
          <p:nvPr>
            <p:ph sz="half" idx="2"/>
          </p:nvPr>
        </p:nvSpPr>
        <p:spPr/>
        <p:txBody>
          <a:bodyPr/>
          <a:lstStyle/>
          <a:p>
            <a:r>
              <a:rPr lang="en-GB" dirty="0"/>
              <a:t>This will return you to the main dialogue box</a:t>
            </a:r>
          </a:p>
        </p:txBody>
      </p:sp>
      <p:pic>
        <p:nvPicPr>
          <p:cNvPr id="5" name="Picture 4">
            <a:extLst>
              <a:ext uri="{FF2B5EF4-FFF2-40B4-BE49-F238E27FC236}">
                <a16:creationId xmlns:a16="http://schemas.microsoft.com/office/drawing/2014/main" id="{AF6BF697-AE92-AEBF-43F7-1AC38C249D53}"/>
              </a:ext>
            </a:extLst>
          </p:cNvPr>
          <p:cNvPicPr>
            <a:picLocks noChangeAspect="1"/>
          </p:cNvPicPr>
          <p:nvPr/>
        </p:nvPicPr>
        <p:blipFill>
          <a:blip r:embed="rId2"/>
          <a:stretch>
            <a:fillRect/>
          </a:stretch>
        </p:blipFill>
        <p:spPr>
          <a:xfrm>
            <a:off x="1219200" y="2070340"/>
            <a:ext cx="4376468" cy="3571335"/>
          </a:xfrm>
          <a:prstGeom prst="rect">
            <a:avLst/>
          </a:prstGeom>
        </p:spPr>
      </p:pic>
    </p:spTree>
    <p:extLst>
      <p:ext uri="{BB962C8B-B14F-4D97-AF65-F5344CB8AC3E}">
        <p14:creationId xmlns:p14="http://schemas.microsoft.com/office/powerpoint/2010/main" val="32845136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AC2FD36-6E8D-6F65-541B-CDE3624BE016}"/>
              </a:ext>
            </a:extLst>
          </p:cNvPr>
          <p:cNvSpPr>
            <a:spLocks noGrp="1"/>
          </p:cNvSpPr>
          <p:nvPr>
            <p:ph type="title"/>
          </p:nvPr>
        </p:nvSpPr>
        <p:spPr/>
        <p:txBody>
          <a:bodyPr/>
          <a:lstStyle/>
          <a:p>
            <a:endParaRPr lang="en-GB" dirty="0"/>
          </a:p>
        </p:txBody>
      </p:sp>
      <p:sp>
        <p:nvSpPr>
          <p:cNvPr id="6" name="Content Placeholder 5">
            <a:extLst>
              <a:ext uri="{FF2B5EF4-FFF2-40B4-BE49-F238E27FC236}">
                <a16:creationId xmlns:a16="http://schemas.microsoft.com/office/drawing/2014/main" id="{AE8F829F-E44D-C55B-18B2-CC288B81775F}"/>
              </a:ext>
            </a:extLst>
          </p:cNvPr>
          <p:cNvSpPr>
            <a:spLocks noGrp="1"/>
          </p:cNvSpPr>
          <p:nvPr>
            <p:ph idx="1"/>
          </p:nvPr>
        </p:nvSpPr>
        <p:spPr/>
        <p:txBody>
          <a:bodyPr>
            <a:normAutofit/>
          </a:bodyPr>
          <a:lstStyle/>
          <a:p>
            <a:endParaRPr lang="en-GB" dirty="0"/>
          </a:p>
          <a:p>
            <a:endParaRPr lang="en-GB" dirty="0"/>
          </a:p>
          <a:p>
            <a:endParaRPr lang="en-GB" dirty="0"/>
          </a:p>
          <a:p>
            <a:endParaRPr lang="en-GB" dirty="0"/>
          </a:p>
          <a:p>
            <a:endParaRPr lang="en-GB" dirty="0"/>
          </a:p>
          <a:p>
            <a:endParaRPr lang="en-GB" dirty="0"/>
          </a:p>
          <a:p>
            <a:endParaRPr lang="en-GB" dirty="0"/>
          </a:p>
          <a:p>
            <a:r>
              <a:rPr lang="en-GB" dirty="0"/>
              <a:t>To get SPSS to do the t-test, just click OK and SPSS will do the analysis</a:t>
            </a:r>
          </a:p>
        </p:txBody>
      </p:sp>
      <p:pic>
        <p:nvPicPr>
          <p:cNvPr id="8" name="Picture 7">
            <a:extLst>
              <a:ext uri="{FF2B5EF4-FFF2-40B4-BE49-F238E27FC236}">
                <a16:creationId xmlns:a16="http://schemas.microsoft.com/office/drawing/2014/main" id="{55A07F68-617A-C62C-C585-B676E1DB68C6}"/>
              </a:ext>
            </a:extLst>
          </p:cNvPr>
          <p:cNvPicPr>
            <a:picLocks noChangeAspect="1"/>
          </p:cNvPicPr>
          <p:nvPr/>
        </p:nvPicPr>
        <p:blipFill>
          <a:blip r:embed="rId2"/>
          <a:stretch>
            <a:fillRect/>
          </a:stretch>
        </p:blipFill>
        <p:spPr>
          <a:xfrm>
            <a:off x="1437737" y="1690688"/>
            <a:ext cx="9190006" cy="3328704"/>
          </a:xfrm>
          <a:prstGeom prst="rect">
            <a:avLst/>
          </a:prstGeom>
        </p:spPr>
      </p:pic>
    </p:spTree>
    <p:extLst>
      <p:ext uri="{BB962C8B-B14F-4D97-AF65-F5344CB8AC3E}">
        <p14:creationId xmlns:p14="http://schemas.microsoft.com/office/powerpoint/2010/main" val="27748098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2D6AE-ADE7-24D0-870A-00CDA0FD42F4}"/>
              </a:ext>
            </a:extLst>
          </p:cNvPr>
          <p:cNvSpPr>
            <a:spLocks noGrp="1"/>
          </p:cNvSpPr>
          <p:nvPr>
            <p:ph type="title"/>
          </p:nvPr>
        </p:nvSpPr>
        <p:spPr/>
        <p:txBody>
          <a:bodyPr/>
          <a:lstStyle/>
          <a:p>
            <a:r>
              <a:rPr lang="en-GB" dirty="0"/>
              <a:t>SPSS Analysis – SPSS Output. </a:t>
            </a:r>
          </a:p>
        </p:txBody>
      </p:sp>
      <p:sp>
        <p:nvSpPr>
          <p:cNvPr id="4" name="Content Placeholder 3">
            <a:extLst>
              <a:ext uri="{FF2B5EF4-FFF2-40B4-BE49-F238E27FC236}">
                <a16:creationId xmlns:a16="http://schemas.microsoft.com/office/drawing/2014/main" id="{C4E33BB8-519E-0C1B-8936-D7BF706FF3DB}"/>
              </a:ext>
            </a:extLst>
          </p:cNvPr>
          <p:cNvSpPr>
            <a:spLocks noGrp="1"/>
          </p:cNvSpPr>
          <p:nvPr>
            <p:ph sz="half" idx="1"/>
          </p:nvPr>
        </p:nvSpPr>
        <p:spPr/>
        <p:txBody>
          <a:bodyPr>
            <a:normAutofit/>
          </a:bodyPr>
          <a:lstStyle/>
          <a:p>
            <a:endParaRPr lang="en-GB"/>
          </a:p>
        </p:txBody>
      </p:sp>
      <p:sp>
        <p:nvSpPr>
          <p:cNvPr id="5" name="Content Placeholder 4">
            <a:extLst>
              <a:ext uri="{FF2B5EF4-FFF2-40B4-BE49-F238E27FC236}">
                <a16:creationId xmlns:a16="http://schemas.microsoft.com/office/drawing/2014/main" id="{6AA89768-3075-4747-BC20-1A183191067D}"/>
              </a:ext>
            </a:extLst>
          </p:cNvPr>
          <p:cNvSpPr>
            <a:spLocks noGrp="1"/>
          </p:cNvSpPr>
          <p:nvPr>
            <p:ph sz="half" idx="2"/>
          </p:nvPr>
        </p:nvSpPr>
        <p:spPr/>
        <p:txBody>
          <a:bodyPr>
            <a:normAutofit/>
          </a:bodyPr>
          <a:lstStyle/>
          <a:p>
            <a:r>
              <a:rPr lang="en-GB" dirty="0"/>
              <a:t>The first part of the output is a table of Group Statistics: which allows you to see the direction of the difference between the two groups (Males and Females). We can see that, the males (group ‘1’) have a lower mean total depression score (Mean = 6.61, SD = 2.73) than the female (group ‘2’, mean score of 10.42, SD = 3.53).</a:t>
            </a:r>
          </a:p>
        </p:txBody>
      </p:sp>
      <p:pic>
        <p:nvPicPr>
          <p:cNvPr id="6" name="Picture 5">
            <a:extLst>
              <a:ext uri="{FF2B5EF4-FFF2-40B4-BE49-F238E27FC236}">
                <a16:creationId xmlns:a16="http://schemas.microsoft.com/office/drawing/2014/main" id="{811D014E-C8A8-05C5-63B6-0F9EDDD46DFB}"/>
              </a:ext>
            </a:extLst>
          </p:cNvPr>
          <p:cNvPicPr>
            <a:picLocks noChangeAspect="1"/>
          </p:cNvPicPr>
          <p:nvPr/>
        </p:nvPicPr>
        <p:blipFill>
          <a:blip r:embed="rId2"/>
          <a:stretch>
            <a:fillRect/>
          </a:stretch>
        </p:blipFill>
        <p:spPr>
          <a:xfrm>
            <a:off x="838200" y="1868289"/>
            <a:ext cx="4978613" cy="4624586"/>
          </a:xfrm>
          <a:prstGeom prst="rect">
            <a:avLst/>
          </a:prstGeom>
        </p:spPr>
      </p:pic>
    </p:spTree>
    <p:extLst>
      <p:ext uri="{BB962C8B-B14F-4D97-AF65-F5344CB8AC3E}">
        <p14:creationId xmlns:p14="http://schemas.microsoft.com/office/powerpoint/2010/main" val="40849167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F1857DB-C79A-E695-6CD3-2AC8377C27B0}"/>
              </a:ext>
            </a:extLst>
          </p:cNvPr>
          <p:cNvSpPr>
            <a:spLocks noGrp="1"/>
          </p:cNvSpPr>
          <p:nvPr>
            <p:ph type="title"/>
          </p:nvPr>
        </p:nvSpPr>
        <p:spPr/>
        <p:txBody>
          <a:bodyPr/>
          <a:lstStyle/>
          <a:p>
            <a:r>
              <a:rPr lang="en-GB" dirty="0"/>
              <a:t>Next Table = The t-test. </a:t>
            </a:r>
          </a:p>
        </p:txBody>
      </p:sp>
      <p:sp>
        <p:nvSpPr>
          <p:cNvPr id="8" name="Content Placeholder 7">
            <a:extLst>
              <a:ext uri="{FF2B5EF4-FFF2-40B4-BE49-F238E27FC236}">
                <a16:creationId xmlns:a16="http://schemas.microsoft.com/office/drawing/2014/main" id="{B2E4CA23-B413-CD4E-51C1-DD3088608053}"/>
              </a:ext>
            </a:extLst>
          </p:cNvPr>
          <p:cNvSpPr>
            <a:spLocks noGrp="1"/>
          </p:cNvSpPr>
          <p:nvPr>
            <p:ph idx="1"/>
          </p:nvPr>
        </p:nvSpPr>
        <p:spPr/>
        <p:txBody>
          <a:bodyPr/>
          <a:lstStyle/>
          <a:p>
            <a:endParaRPr lang="en-GB" dirty="0"/>
          </a:p>
        </p:txBody>
      </p:sp>
      <p:pic>
        <p:nvPicPr>
          <p:cNvPr id="6" name="Picture 5">
            <a:extLst>
              <a:ext uri="{FF2B5EF4-FFF2-40B4-BE49-F238E27FC236}">
                <a16:creationId xmlns:a16="http://schemas.microsoft.com/office/drawing/2014/main" id="{2081A56F-A7E4-C364-0024-1713C57016A9}"/>
              </a:ext>
            </a:extLst>
          </p:cNvPr>
          <p:cNvPicPr>
            <a:picLocks noChangeAspect="1"/>
          </p:cNvPicPr>
          <p:nvPr/>
        </p:nvPicPr>
        <p:blipFill>
          <a:blip r:embed="rId2"/>
          <a:stretch>
            <a:fillRect/>
          </a:stretch>
        </p:blipFill>
        <p:spPr>
          <a:xfrm>
            <a:off x="646111" y="1595565"/>
            <a:ext cx="10778706" cy="2190220"/>
          </a:xfrm>
          <a:prstGeom prst="rect">
            <a:avLst/>
          </a:prstGeom>
        </p:spPr>
      </p:pic>
      <p:sp>
        <p:nvSpPr>
          <p:cNvPr id="9" name="TextBox 8">
            <a:extLst>
              <a:ext uri="{FF2B5EF4-FFF2-40B4-BE49-F238E27FC236}">
                <a16:creationId xmlns:a16="http://schemas.microsoft.com/office/drawing/2014/main" id="{FCFC3A0C-BA15-8B39-DA6E-D82309CBD8B1}"/>
              </a:ext>
            </a:extLst>
          </p:cNvPr>
          <p:cNvSpPr txBox="1"/>
          <p:nvPr/>
        </p:nvSpPr>
        <p:spPr>
          <a:xfrm>
            <a:off x="646111" y="3985455"/>
            <a:ext cx="10648717" cy="2031325"/>
          </a:xfrm>
          <a:prstGeom prst="rect">
            <a:avLst/>
          </a:prstGeom>
          <a:noFill/>
        </p:spPr>
        <p:txBody>
          <a:bodyPr wrap="square" rtlCol="0">
            <a:spAutoFit/>
          </a:bodyPr>
          <a:lstStyle/>
          <a:p>
            <a:r>
              <a:rPr lang="en-GB" dirty="0"/>
              <a:t>There are quite a lot of details in this table, most of which can be ignored. For your purposes, you just need to note the following:</a:t>
            </a:r>
          </a:p>
          <a:p>
            <a:pPr marL="342900" indent="-342900">
              <a:buAutoNum type="arabicPeriod"/>
            </a:pPr>
            <a:r>
              <a:rPr lang="en-GB" dirty="0"/>
              <a:t>The figures you need for your results are in the ‘Equal variances assumed row’ </a:t>
            </a:r>
          </a:p>
          <a:p>
            <a:pPr marL="342900" indent="-342900">
              <a:buAutoNum type="arabicPeriod"/>
            </a:pPr>
            <a:r>
              <a:rPr lang="en-GB" dirty="0"/>
              <a:t>You just need to note the values of ‘t’, ‘</a:t>
            </a:r>
            <a:r>
              <a:rPr lang="en-GB" dirty="0" err="1"/>
              <a:t>df</a:t>
            </a:r>
            <a:r>
              <a:rPr lang="en-GB" dirty="0"/>
              <a:t>’ (the degrees of freedom) and ‘sig (2-tailed)’ </a:t>
            </a:r>
          </a:p>
          <a:p>
            <a:r>
              <a:rPr lang="en-GB" dirty="0"/>
              <a:t>The ‘t’ value (-3.331) is the test statistic. The degrees of freedom is the figure that you need if you are going to check the significance of your result manually using the statistical tables. The sig (2-tailed) value is the exact probability that your results occurred by chance alone</a:t>
            </a:r>
          </a:p>
        </p:txBody>
      </p:sp>
      <p:sp>
        <p:nvSpPr>
          <p:cNvPr id="11" name="Arrow: Right 10">
            <a:extLst>
              <a:ext uri="{FF2B5EF4-FFF2-40B4-BE49-F238E27FC236}">
                <a16:creationId xmlns:a16="http://schemas.microsoft.com/office/drawing/2014/main" id="{7D07E412-3100-6233-9245-E542E2962968}"/>
              </a:ext>
            </a:extLst>
          </p:cNvPr>
          <p:cNvSpPr/>
          <p:nvPr/>
        </p:nvSpPr>
        <p:spPr>
          <a:xfrm>
            <a:off x="212785" y="2901232"/>
            <a:ext cx="1610264" cy="23003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27A200F-1BCF-15B6-C08E-C435447D62A6}"/>
              </a:ext>
            </a:extLst>
          </p:cNvPr>
          <p:cNvSpPr/>
          <p:nvPr/>
        </p:nvSpPr>
        <p:spPr>
          <a:xfrm>
            <a:off x="5106838" y="2685691"/>
            <a:ext cx="419819" cy="33056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Oval 12">
            <a:extLst>
              <a:ext uri="{FF2B5EF4-FFF2-40B4-BE49-F238E27FC236}">
                <a16:creationId xmlns:a16="http://schemas.microsoft.com/office/drawing/2014/main" id="{29230D4A-749C-5413-9CBB-5352A99CC662}"/>
              </a:ext>
            </a:extLst>
          </p:cNvPr>
          <p:cNvSpPr/>
          <p:nvPr/>
        </p:nvSpPr>
        <p:spPr>
          <a:xfrm>
            <a:off x="5676181" y="2610465"/>
            <a:ext cx="419819" cy="405786"/>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AA00EF03-4FE7-782C-16A6-9629C8654495}"/>
              </a:ext>
            </a:extLst>
          </p:cNvPr>
          <p:cNvSpPr/>
          <p:nvPr/>
        </p:nvSpPr>
        <p:spPr>
          <a:xfrm>
            <a:off x="6998110" y="2685691"/>
            <a:ext cx="604684" cy="330560"/>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90871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 calcmode="lin" valueType="num">
                                      <p:cBhvr additive="base">
                                        <p:cTn id="11"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9">
                                            <p:txEl>
                                              <p:pRg st="2" end="2"/>
                                            </p:txEl>
                                          </p:spTgt>
                                        </p:tgtEl>
                                        <p:attrNameLst>
                                          <p:attrName>style.visibility</p:attrName>
                                        </p:attrNameLst>
                                      </p:cBhvr>
                                      <p:to>
                                        <p:strVal val="visible"/>
                                      </p:to>
                                    </p:set>
                                    <p:anim calcmode="lin" valueType="num">
                                      <p:cBhvr additive="base">
                                        <p:cTn id="23"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9">
                                            <p:txEl>
                                              <p:pRg st="2" end="2"/>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 calcmode="lin" valueType="num">
                                      <p:cBhvr additive="base">
                                        <p:cTn id="27"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ppt_x"/>
                                          </p:val>
                                        </p:tav>
                                        <p:tav tm="100000">
                                          <p:val>
                                            <p:strVal val="#ppt_x"/>
                                          </p:val>
                                        </p:tav>
                                      </p:tavLst>
                                    </p:anim>
                                    <p:anim calcmode="lin" valueType="num">
                                      <p:cBhvr additive="base">
                                        <p:cTn id="4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24DA26-5FD5-FB99-8D12-CFB9CED1D15B}"/>
              </a:ext>
            </a:extLst>
          </p:cNvPr>
          <p:cNvSpPr>
            <a:spLocks noGrp="1"/>
          </p:cNvSpPr>
          <p:nvPr>
            <p:ph type="title"/>
          </p:nvPr>
        </p:nvSpPr>
        <p:spPr/>
        <p:txBody>
          <a:bodyPr/>
          <a:lstStyle/>
          <a:p>
            <a:r>
              <a:rPr lang="en-GB" dirty="0"/>
              <a:t>How do I check if the result is significant?</a:t>
            </a:r>
            <a:br>
              <a:rPr lang="en-GB" dirty="0"/>
            </a:br>
            <a:endParaRPr lang="en-GB" dirty="0"/>
          </a:p>
        </p:txBody>
      </p:sp>
      <p:sp>
        <p:nvSpPr>
          <p:cNvPr id="3" name="Content Placeholder 2">
            <a:extLst>
              <a:ext uri="{FF2B5EF4-FFF2-40B4-BE49-F238E27FC236}">
                <a16:creationId xmlns:a16="http://schemas.microsoft.com/office/drawing/2014/main" id="{49E35D4C-E9EF-514A-0817-2AA071BEE392}"/>
              </a:ext>
            </a:extLst>
          </p:cNvPr>
          <p:cNvSpPr>
            <a:spLocks noGrp="1"/>
          </p:cNvSpPr>
          <p:nvPr>
            <p:ph idx="1"/>
          </p:nvPr>
        </p:nvSpPr>
        <p:spPr>
          <a:xfrm>
            <a:off x="221227" y="1825624"/>
            <a:ext cx="11695470" cy="4803775"/>
          </a:xfrm>
        </p:spPr>
        <p:txBody>
          <a:bodyPr>
            <a:normAutofit fontScale="92500" lnSpcReduction="10000"/>
          </a:bodyPr>
          <a:lstStyle/>
          <a:p>
            <a:r>
              <a:rPr lang="en-GB" dirty="0"/>
              <a:t>Look at the sig (2-tailed). The rule for interpreting this is simple: if your sig (2-tailed) value is less than or equal to .05, then the difference between your two groups is statistically significant. The value of sig here (.002) is less than .05 indicating a statistically significant result.</a:t>
            </a:r>
          </a:p>
          <a:p>
            <a:endParaRPr lang="en-GB" dirty="0"/>
          </a:p>
          <a:p>
            <a:r>
              <a:rPr lang="en-GB" dirty="0"/>
              <a:t>However, note that the sig value is for a two-tailed test (i.e. cases where the research hypothesis is two-tailed). What happens if you employed a one-tailed (directional) hypothesis? This is very easy, you can look at the “one sided significance” figure at the table or you can just simply divide the two-tailed value by two. In this case, .002/2 = .001, again a significant result. </a:t>
            </a:r>
          </a:p>
          <a:p>
            <a:endParaRPr lang="en-GB" dirty="0"/>
          </a:p>
          <a:p>
            <a:r>
              <a:rPr lang="en-GB" dirty="0"/>
              <a:t>Remember though it is important to check the means score so you can confirm the direction of the significance was in the direction you were predicting.  So to conclude, the results of the t-test indicate that the difference between the two groups was statistically significant. To report the t-test results, just quote the t-value, the degrees of freedom (</a:t>
            </a:r>
            <a:r>
              <a:rPr lang="en-GB" dirty="0" err="1"/>
              <a:t>df</a:t>
            </a:r>
            <a:r>
              <a:rPr lang="en-GB" dirty="0"/>
              <a:t>), whether or not the significance level was less that .05 and whether a one or two-tailed test was employed. This can be done in just one sentence:</a:t>
            </a:r>
          </a:p>
          <a:p>
            <a:endParaRPr lang="en-GB" dirty="0"/>
          </a:p>
        </p:txBody>
      </p:sp>
    </p:spTree>
    <p:extLst>
      <p:ext uri="{BB962C8B-B14F-4D97-AF65-F5344CB8AC3E}">
        <p14:creationId xmlns:p14="http://schemas.microsoft.com/office/powerpoint/2010/main" val="34174840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04BA5-3EBB-1430-8190-87048B74172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B84D329-3878-D6E6-6DEF-7F6F74676531}"/>
              </a:ext>
            </a:extLst>
          </p:cNvPr>
          <p:cNvSpPr>
            <a:spLocks noGrp="1"/>
          </p:cNvSpPr>
          <p:nvPr>
            <p:ph idx="1"/>
          </p:nvPr>
        </p:nvSpPr>
        <p:spPr/>
        <p:txBody>
          <a:bodyPr>
            <a:normAutofit/>
          </a:bodyPr>
          <a:lstStyle/>
          <a:p>
            <a:r>
              <a:rPr lang="en-GB" sz="3600" dirty="0"/>
              <a:t>An unrelated t-test indicated that the difference between the two groups was statistically significant (t = -3.331, </a:t>
            </a:r>
            <a:r>
              <a:rPr lang="en-GB" sz="3600" dirty="0" err="1"/>
              <a:t>df</a:t>
            </a:r>
            <a:r>
              <a:rPr lang="en-GB" sz="3600" dirty="0"/>
              <a:t> = 28, p=.002, two-tailed test)</a:t>
            </a:r>
          </a:p>
        </p:txBody>
      </p:sp>
    </p:spTree>
    <p:extLst>
      <p:ext uri="{BB962C8B-B14F-4D97-AF65-F5344CB8AC3E}">
        <p14:creationId xmlns:p14="http://schemas.microsoft.com/office/powerpoint/2010/main" val="2669503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1C9C065-1D33-0805-AA50-EEAE3C086E43}"/>
              </a:ext>
            </a:extLst>
          </p:cNvPr>
          <p:cNvSpPr>
            <a:spLocks noGrp="1"/>
          </p:cNvSpPr>
          <p:nvPr>
            <p:ph type="ctrTitle"/>
          </p:nvPr>
        </p:nvSpPr>
        <p:spPr/>
        <p:txBody>
          <a:bodyPr/>
          <a:lstStyle/>
          <a:p>
            <a:r>
              <a:rPr lang="en-GB" dirty="0"/>
              <a:t>Descriptive Statistics in SPSS</a:t>
            </a:r>
          </a:p>
        </p:txBody>
      </p:sp>
      <p:sp>
        <p:nvSpPr>
          <p:cNvPr id="5" name="Subtitle 4">
            <a:extLst>
              <a:ext uri="{FF2B5EF4-FFF2-40B4-BE49-F238E27FC236}">
                <a16:creationId xmlns:a16="http://schemas.microsoft.com/office/drawing/2014/main" id="{C3FD92F1-F000-824D-40FF-E3453046A7B0}"/>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9699144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5AB16-D562-D372-2548-523629490BB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B3B217B-B9AB-DC5C-97C7-2634B8839761}"/>
              </a:ext>
            </a:extLst>
          </p:cNvPr>
          <p:cNvSpPr>
            <a:spLocks noGrp="1"/>
          </p:cNvSpPr>
          <p:nvPr>
            <p:ph idx="1"/>
          </p:nvPr>
        </p:nvSpPr>
        <p:spPr/>
        <p:txBody>
          <a:bodyPr/>
          <a:lstStyle/>
          <a:p>
            <a:r>
              <a:rPr lang="en-GB" dirty="0"/>
              <a:t>Another useful tool of SPSS is to check through the descriptive statistics, so this might give us additional useful information about the study (e.g. the mean age of the participants). </a:t>
            </a:r>
          </a:p>
        </p:txBody>
      </p:sp>
    </p:spTree>
    <p:extLst>
      <p:ext uri="{BB962C8B-B14F-4D97-AF65-F5344CB8AC3E}">
        <p14:creationId xmlns:p14="http://schemas.microsoft.com/office/powerpoint/2010/main" val="19183115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4BF18-88AF-F9AA-4817-9AB17205148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B6010EE-66A8-AE65-E300-F5D0D4B2E932}"/>
              </a:ext>
            </a:extLst>
          </p:cNvPr>
          <p:cNvSpPr>
            <a:spLocks noGrp="1"/>
          </p:cNvSpPr>
          <p:nvPr>
            <p:ph idx="1"/>
          </p:nvPr>
        </p:nvSpPr>
        <p:spPr>
          <a:xfrm>
            <a:off x="528218" y="1853248"/>
            <a:ext cx="8946541" cy="4195481"/>
          </a:xfrm>
        </p:spPr>
        <p:txBody>
          <a:bodyPr/>
          <a:lstStyle/>
          <a:p>
            <a:r>
              <a:rPr lang="en-GB" dirty="0"/>
              <a:t>So here we have our data set again, but this time we want to find out descriptive statistics on the age of the participants. </a:t>
            </a:r>
          </a:p>
          <a:p>
            <a:endParaRPr lang="en-GB" dirty="0"/>
          </a:p>
          <a:p>
            <a:endParaRPr lang="en-GB" dirty="0"/>
          </a:p>
        </p:txBody>
      </p:sp>
      <p:pic>
        <p:nvPicPr>
          <p:cNvPr id="5" name="Picture 4">
            <a:extLst>
              <a:ext uri="{FF2B5EF4-FFF2-40B4-BE49-F238E27FC236}">
                <a16:creationId xmlns:a16="http://schemas.microsoft.com/office/drawing/2014/main" id="{6364B0D1-DCF2-238F-6F01-8455341F97A5}"/>
              </a:ext>
            </a:extLst>
          </p:cNvPr>
          <p:cNvPicPr>
            <a:picLocks noChangeAspect="1"/>
          </p:cNvPicPr>
          <p:nvPr/>
        </p:nvPicPr>
        <p:blipFill>
          <a:blip r:embed="rId2"/>
          <a:stretch>
            <a:fillRect/>
          </a:stretch>
        </p:blipFill>
        <p:spPr>
          <a:xfrm>
            <a:off x="275129" y="2807936"/>
            <a:ext cx="11450230" cy="4050064"/>
          </a:xfrm>
          <a:prstGeom prst="rect">
            <a:avLst/>
          </a:prstGeom>
        </p:spPr>
      </p:pic>
    </p:spTree>
    <p:extLst>
      <p:ext uri="{BB962C8B-B14F-4D97-AF65-F5344CB8AC3E}">
        <p14:creationId xmlns:p14="http://schemas.microsoft.com/office/powerpoint/2010/main" val="2700794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108E13B-5D35-733F-A49A-5AACE5CDAC50}"/>
              </a:ext>
            </a:extLst>
          </p:cNvPr>
          <p:cNvSpPr>
            <a:spLocks noGrp="1"/>
          </p:cNvSpPr>
          <p:nvPr>
            <p:ph type="title"/>
          </p:nvPr>
        </p:nvSpPr>
        <p:spPr/>
        <p:txBody>
          <a:bodyPr/>
          <a:lstStyle/>
          <a:p>
            <a:endParaRPr lang="en-GB"/>
          </a:p>
        </p:txBody>
      </p:sp>
      <p:sp>
        <p:nvSpPr>
          <p:cNvPr id="5" name="Content Placeholder 4">
            <a:extLst>
              <a:ext uri="{FF2B5EF4-FFF2-40B4-BE49-F238E27FC236}">
                <a16:creationId xmlns:a16="http://schemas.microsoft.com/office/drawing/2014/main" id="{CA4EA330-4A67-1B2C-1482-CEFB66BB348B}"/>
              </a:ext>
            </a:extLst>
          </p:cNvPr>
          <p:cNvSpPr>
            <a:spLocks noGrp="1"/>
          </p:cNvSpPr>
          <p:nvPr>
            <p:ph sz="half" idx="1"/>
          </p:nvPr>
        </p:nvSpPr>
        <p:spPr/>
        <p:txBody>
          <a:bodyPr/>
          <a:lstStyle/>
          <a:p>
            <a:r>
              <a:rPr lang="en-GB" dirty="0"/>
              <a:t>So we go. </a:t>
            </a:r>
          </a:p>
          <a:p>
            <a:endParaRPr lang="en-GB" dirty="0"/>
          </a:p>
          <a:p>
            <a:r>
              <a:rPr lang="en-GB" dirty="0"/>
              <a:t>Analyse</a:t>
            </a:r>
          </a:p>
          <a:p>
            <a:r>
              <a:rPr lang="en-GB" dirty="0"/>
              <a:t>Descriptive Statistics</a:t>
            </a:r>
          </a:p>
          <a:p>
            <a:r>
              <a:rPr lang="en-GB" dirty="0"/>
              <a:t>Descriptives. </a:t>
            </a:r>
          </a:p>
        </p:txBody>
      </p:sp>
      <p:sp>
        <p:nvSpPr>
          <p:cNvPr id="6" name="Content Placeholder 5">
            <a:extLst>
              <a:ext uri="{FF2B5EF4-FFF2-40B4-BE49-F238E27FC236}">
                <a16:creationId xmlns:a16="http://schemas.microsoft.com/office/drawing/2014/main" id="{A118F664-25AC-31B6-E45C-41816F71224E}"/>
              </a:ext>
            </a:extLst>
          </p:cNvPr>
          <p:cNvSpPr>
            <a:spLocks noGrp="1"/>
          </p:cNvSpPr>
          <p:nvPr>
            <p:ph sz="half" idx="2"/>
          </p:nvPr>
        </p:nvSpPr>
        <p:spPr/>
        <p:txBody>
          <a:bodyPr/>
          <a:lstStyle/>
          <a:p>
            <a:endParaRPr lang="en-GB"/>
          </a:p>
        </p:txBody>
      </p:sp>
      <p:pic>
        <p:nvPicPr>
          <p:cNvPr id="8" name="Picture 7">
            <a:extLst>
              <a:ext uri="{FF2B5EF4-FFF2-40B4-BE49-F238E27FC236}">
                <a16:creationId xmlns:a16="http://schemas.microsoft.com/office/drawing/2014/main" id="{5AE6BEE2-D79D-07CB-D820-33F60DAFD000}"/>
              </a:ext>
            </a:extLst>
          </p:cNvPr>
          <p:cNvPicPr>
            <a:picLocks noChangeAspect="1"/>
          </p:cNvPicPr>
          <p:nvPr/>
        </p:nvPicPr>
        <p:blipFill>
          <a:blip r:embed="rId2"/>
          <a:stretch>
            <a:fillRect/>
          </a:stretch>
        </p:blipFill>
        <p:spPr>
          <a:xfrm>
            <a:off x="6172200" y="2168665"/>
            <a:ext cx="5553159" cy="4008298"/>
          </a:xfrm>
          <a:prstGeom prst="rect">
            <a:avLst/>
          </a:prstGeom>
        </p:spPr>
      </p:pic>
    </p:spTree>
    <p:extLst>
      <p:ext uri="{BB962C8B-B14F-4D97-AF65-F5344CB8AC3E}">
        <p14:creationId xmlns:p14="http://schemas.microsoft.com/office/powerpoint/2010/main" val="1642033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20C21-87E2-3A2C-EAA0-5D59E5A4BC33}"/>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B030A424-CDA6-52F2-E9A0-665113F2A128}"/>
              </a:ext>
            </a:extLst>
          </p:cNvPr>
          <p:cNvSpPr>
            <a:spLocks noGrp="1"/>
          </p:cNvSpPr>
          <p:nvPr>
            <p:ph sz="half" idx="1"/>
          </p:nvPr>
        </p:nvSpPr>
        <p:spPr/>
        <p:txBody>
          <a:bodyPr>
            <a:normAutofit/>
          </a:bodyPr>
          <a:lstStyle/>
          <a:p>
            <a:endParaRPr lang="en-GB"/>
          </a:p>
        </p:txBody>
      </p:sp>
      <p:sp>
        <p:nvSpPr>
          <p:cNvPr id="4" name="Content Placeholder 3">
            <a:extLst>
              <a:ext uri="{FF2B5EF4-FFF2-40B4-BE49-F238E27FC236}">
                <a16:creationId xmlns:a16="http://schemas.microsoft.com/office/drawing/2014/main" id="{89E66D40-5505-D5CE-4914-CCBE3C0D1D3D}"/>
              </a:ext>
            </a:extLst>
          </p:cNvPr>
          <p:cNvSpPr>
            <a:spLocks noGrp="1"/>
          </p:cNvSpPr>
          <p:nvPr>
            <p:ph sz="half" idx="2"/>
          </p:nvPr>
        </p:nvSpPr>
        <p:spPr>
          <a:xfrm>
            <a:off x="6172200" y="1825625"/>
            <a:ext cx="5722374" cy="4351338"/>
          </a:xfrm>
        </p:spPr>
        <p:txBody>
          <a:bodyPr>
            <a:normAutofit/>
          </a:bodyPr>
          <a:lstStyle/>
          <a:p>
            <a:r>
              <a:rPr lang="en-GB" dirty="0"/>
              <a:t>The following dialogue box below will pop up. In this case we want to find out more descriptive information about the age of the participants.</a:t>
            </a:r>
          </a:p>
          <a:p>
            <a:endParaRPr lang="en-GB" dirty="0"/>
          </a:p>
          <a:p>
            <a:r>
              <a:rPr lang="en-GB" dirty="0"/>
              <a:t> Select Age from the box on the left and using the arrow key in the centre place the age into the Variable(s) box and then click </a:t>
            </a:r>
            <a:r>
              <a:rPr lang="en-GB" b="1" dirty="0"/>
              <a:t>options (NOT OK JUST YET!)</a:t>
            </a:r>
          </a:p>
        </p:txBody>
      </p:sp>
      <p:pic>
        <p:nvPicPr>
          <p:cNvPr id="6" name="Picture 5">
            <a:extLst>
              <a:ext uri="{FF2B5EF4-FFF2-40B4-BE49-F238E27FC236}">
                <a16:creationId xmlns:a16="http://schemas.microsoft.com/office/drawing/2014/main" id="{570402EA-442C-36DF-BD9A-770C917E56C5}"/>
              </a:ext>
            </a:extLst>
          </p:cNvPr>
          <p:cNvPicPr>
            <a:picLocks noChangeAspect="1"/>
          </p:cNvPicPr>
          <p:nvPr/>
        </p:nvPicPr>
        <p:blipFill>
          <a:blip r:embed="rId2"/>
          <a:stretch>
            <a:fillRect/>
          </a:stretch>
        </p:blipFill>
        <p:spPr>
          <a:xfrm>
            <a:off x="180207" y="1690687"/>
            <a:ext cx="5915793" cy="4802187"/>
          </a:xfrm>
          <a:prstGeom prst="rect">
            <a:avLst/>
          </a:prstGeom>
        </p:spPr>
      </p:pic>
    </p:spTree>
    <p:extLst>
      <p:ext uri="{BB962C8B-B14F-4D97-AF65-F5344CB8AC3E}">
        <p14:creationId xmlns:p14="http://schemas.microsoft.com/office/powerpoint/2010/main" val="27309295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3DBE2-279D-D46F-0A49-F23AF6B917B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FF5E9A7-BC07-68EC-C2DA-815BF3585384}"/>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979A35C6-0F7F-E97D-7CFA-A20AB5E35769}"/>
              </a:ext>
            </a:extLst>
          </p:cNvPr>
          <p:cNvSpPr>
            <a:spLocks noGrp="1"/>
          </p:cNvSpPr>
          <p:nvPr>
            <p:ph sz="half" idx="2"/>
          </p:nvPr>
        </p:nvSpPr>
        <p:spPr>
          <a:xfrm>
            <a:off x="6350357" y="1976718"/>
            <a:ext cx="4396341" cy="4200245"/>
          </a:xfrm>
        </p:spPr>
        <p:txBody>
          <a:bodyPr/>
          <a:lstStyle/>
          <a:p>
            <a:r>
              <a:rPr lang="en-GB" dirty="0"/>
              <a:t>As default – Mean, Std. Deviation, Minimum and Maximum are selected. It is recommended to </a:t>
            </a:r>
            <a:r>
              <a:rPr lang="en-GB" b="1" dirty="0"/>
              <a:t>also</a:t>
            </a:r>
            <a:r>
              <a:rPr lang="en-GB" dirty="0"/>
              <a:t> select range and then click continue. </a:t>
            </a:r>
          </a:p>
        </p:txBody>
      </p:sp>
      <p:pic>
        <p:nvPicPr>
          <p:cNvPr id="5" name="Picture 4">
            <a:extLst>
              <a:ext uri="{FF2B5EF4-FFF2-40B4-BE49-F238E27FC236}">
                <a16:creationId xmlns:a16="http://schemas.microsoft.com/office/drawing/2014/main" id="{15E792CB-5FBB-82EE-D92F-CFF5B2D6F06D}"/>
              </a:ext>
            </a:extLst>
          </p:cNvPr>
          <p:cNvPicPr>
            <a:picLocks noChangeAspect="1"/>
          </p:cNvPicPr>
          <p:nvPr/>
        </p:nvPicPr>
        <p:blipFill>
          <a:blip r:embed="rId2"/>
          <a:stretch>
            <a:fillRect/>
          </a:stretch>
        </p:blipFill>
        <p:spPr>
          <a:xfrm>
            <a:off x="706669" y="1825625"/>
            <a:ext cx="5389331" cy="4351338"/>
          </a:xfrm>
          <a:prstGeom prst="rect">
            <a:avLst/>
          </a:prstGeom>
        </p:spPr>
      </p:pic>
    </p:spTree>
    <p:extLst>
      <p:ext uri="{BB962C8B-B14F-4D97-AF65-F5344CB8AC3E}">
        <p14:creationId xmlns:p14="http://schemas.microsoft.com/office/powerpoint/2010/main" val="11585472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14F4A-08DB-C868-803F-A700A4610B3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6AB9EF5-8AAD-6B88-4A57-D26320C794A3}"/>
              </a:ext>
            </a:extLst>
          </p:cNvPr>
          <p:cNvSpPr>
            <a:spLocks noGrp="1"/>
          </p:cNvSpPr>
          <p:nvPr>
            <p:ph sz="half" idx="1"/>
          </p:nvPr>
        </p:nvSpPr>
        <p:spPr/>
        <p:txBody>
          <a:bodyPr/>
          <a:lstStyle/>
          <a:p>
            <a:r>
              <a:rPr lang="en-GB" dirty="0"/>
              <a:t>Now click ok… </a:t>
            </a:r>
          </a:p>
        </p:txBody>
      </p:sp>
      <p:sp>
        <p:nvSpPr>
          <p:cNvPr id="4" name="Content Placeholder 3">
            <a:extLst>
              <a:ext uri="{FF2B5EF4-FFF2-40B4-BE49-F238E27FC236}">
                <a16:creationId xmlns:a16="http://schemas.microsoft.com/office/drawing/2014/main" id="{7663BAF8-E0F1-B75E-58D8-F38B379E99C5}"/>
              </a:ext>
            </a:extLst>
          </p:cNvPr>
          <p:cNvSpPr>
            <a:spLocks noGrp="1"/>
          </p:cNvSpPr>
          <p:nvPr>
            <p:ph sz="half" idx="2"/>
          </p:nvPr>
        </p:nvSpPr>
        <p:spPr/>
        <p:txBody>
          <a:bodyPr/>
          <a:lstStyle/>
          <a:p>
            <a:endParaRPr lang="en-GB"/>
          </a:p>
        </p:txBody>
      </p:sp>
      <p:pic>
        <p:nvPicPr>
          <p:cNvPr id="6" name="Picture 5">
            <a:extLst>
              <a:ext uri="{FF2B5EF4-FFF2-40B4-BE49-F238E27FC236}">
                <a16:creationId xmlns:a16="http://schemas.microsoft.com/office/drawing/2014/main" id="{A0EA6A56-3104-C60F-A7E7-12C7CBE7044D}"/>
              </a:ext>
            </a:extLst>
          </p:cNvPr>
          <p:cNvPicPr>
            <a:picLocks noChangeAspect="1"/>
          </p:cNvPicPr>
          <p:nvPr/>
        </p:nvPicPr>
        <p:blipFill>
          <a:blip r:embed="rId2"/>
          <a:stretch>
            <a:fillRect/>
          </a:stretch>
        </p:blipFill>
        <p:spPr>
          <a:xfrm>
            <a:off x="6293359" y="1912374"/>
            <a:ext cx="4939282" cy="4399526"/>
          </a:xfrm>
          <a:prstGeom prst="rect">
            <a:avLst/>
          </a:prstGeom>
        </p:spPr>
      </p:pic>
    </p:spTree>
    <p:extLst>
      <p:ext uri="{BB962C8B-B14F-4D97-AF65-F5344CB8AC3E}">
        <p14:creationId xmlns:p14="http://schemas.microsoft.com/office/powerpoint/2010/main" val="5935778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765FCEC-2F76-F662-C503-969C165053F9}"/>
              </a:ext>
            </a:extLst>
          </p:cNvPr>
          <p:cNvSpPr>
            <a:spLocks noGrp="1"/>
          </p:cNvSpPr>
          <p:nvPr>
            <p:ph type="title"/>
          </p:nvPr>
        </p:nvSpPr>
        <p:spPr/>
        <p:txBody>
          <a:bodyPr/>
          <a:lstStyle/>
          <a:p>
            <a:r>
              <a:rPr lang="en-GB" dirty="0"/>
              <a:t>And Bob’s your uncle….. </a:t>
            </a:r>
          </a:p>
        </p:txBody>
      </p:sp>
      <p:sp>
        <p:nvSpPr>
          <p:cNvPr id="6" name="Content Placeholder 5">
            <a:extLst>
              <a:ext uri="{FF2B5EF4-FFF2-40B4-BE49-F238E27FC236}">
                <a16:creationId xmlns:a16="http://schemas.microsoft.com/office/drawing/2014/main" id="{76E98551-D529-EFC2-2BE7-A32CC0A1F179}"/>
              </a:ext>
            </a:extLst>
          </p:cNvPr>
          <p:cNvSpPr>
            <a:spLocks noGrp="1"/>
          </p:cNvSpPr>
          <p:nvPr>
            <p:ph idx="1"/>
          </p:nvPr>
        </p:nvSpPr>
        <p:spPr/>
        <p:txBody>
          <a:bodyPr>
            <a:normAutofit/>
          </a:bodyPr>
          <a:lstStyle/>
          <a:p>
            <a:endParaRPr lang="en-GB" dirty="0"/>
          </a:p>
          <a:p>
            <a:endParaRPr lang="en-GB" dirty="0"/>
          </a:p>
          <a:p>
            <a:endParaRPr lang="en-GB" dirty="0"/>
          </a:p>
          <a:p>
            <a:endParaRPr lang="en-GB" dirty="0"/>
          </a:p>
          <a:p>
            <a:endParaRPr lang="en-GB" dirty="0"/>
          </a:p>
          <a:p>
            <a:endParaRPr lang="en-GB" dirty="0"/>
          </a:p>
          <a:p>
            <a:endParaRPr lang="en-GB" dirty="0"/>
          </a:p>
          <a:p>
            <a:r>
              <a:rPr lang="en-GB" dirty="0"/>
              <a:t>Here you can see the mean age (28), Standard Deviation – (8.08), Minimum age (18), Maximum age (45) and the Range (27) of the 30 Participants. </a:t>
            </a:r>
          </a:p>
        </p:txBody>
      </p:sp>
      <p:pic>
        <p:nvPicPr>
          <p:cNvPr id="7" name="Picture 6">
            <a:extLst>
              <a:ext uri="{FF2B5EF4-FFF2-40B4-BE49-F238E27FC236}">
                <a16:creationId xmlns:a16="http://schemas.microsoft.com/office/drawing/2014/main" id="{156AD1E3-2951-E54F-C4E0-29511BC25F66}"/>
              </a:ext>
            </a:extLst>
          </p:cNvPr>
          <p:cNvPicPr>
            <a:picLocks noChangeAspect="1"/>
          </p:cNvPicPr>
          <p:nvPr/>
        </p:nvPicPr>
        <p:blipFill>
          <a:blip r:embed="rId2"/>
          <a:stretch>
            <a:fillRect/>
          </a:stretch>
        </p:blipFill>
        <p:spPr>
          <a:xfrm>
            <a:off x="960504" y="1825625"/>
            <a:ext cx="9927771" cy="2721617"/>
          </a:xfrm>
          <a:prstGeom prst="rect">
            <a:avLst/>
          </a:prstGeom>
        </p:spPr>
      </p:pic>
    </p:spTree>
    <p:extLst>
      <p:ext uri="{BB962C8B-B14F-4D97-AF65-F5344CB8AC3E}">
        <p14:creationId xmlns:p14="http://schemas.microsoft.com/office/powerpoint/2010/main" val="26778894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354</TotalTime>
  <Words>2543</Words>
  <Application>Microsoft Office PowerPoint</Application>
  <PresentationFormat>Widescreen</PresentationFormat>
  <Paragraphs>322</Paragraphs>
  <Slides>41</Slides>
  <Notes>0</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1</vt:i4>
      </vt:variant>
      <vt:variant>
        <vt:lpstr>Slide Titles</vt:lpstr>
      </vt:variant>
      <vt:variant>
        <vt:i4>41</vt:i4>
      </vt:variant>
    </vt:vector>
  </HeadingPairs>
  <TitlesOfParts>
    <vt:vector size="45" baseType="lpstr">
      <vt:lpstr>Century Gothic</vt:lpstr>
      <vt:lpstr>Wingdings 3</vt:lpstr>
      <vt:lpstr>Ion</vt:lpstr>
      <vt:lpstr>Worksheet</vt:lpstr>
      <vt:lpstr>Wilcoxon Signed Rank Test and Independent t test. </vt:lpstr>
      <vt:lpstr>Background</vt:lpstr>
      <vt:lpstr>Choosing Statistical Procedures</vt:lpstr>
      <vt:lpstr>The Wilcoxon Signed-rank test. </vt:lpstr>
      <vt:lpstr>Carrying out the Wilcoxon Signed-rank Test</vt:lpstr>
      <vt:lpstr>Data</vt:lpstr>
      <vt:lpstr>Step 1 – Compute the Difference between the scores. </vt:lpstr>
      <vt:lpstr>Step 2 - Order the difference scores (ignoring the sign) from lowest to highest</vt:lpstr>
      <vt:lpstr>Step 3 - Assign ranks to absolute values of difference scores. </vt:lpstr>
      <vt:lpstr>Step 3 - Assign ranks to absolute values of difference scores. </vt:lpstr>
      <vt:lpstr>Step 3 - Assign ranks to absolute values of difference scores. </vt:lpstr>
      <vt:lpstr>Step 4 -  Attach the signs of observed differences to each rank</vt:lpstr>
      <vt:lpstr>Step 5 -  Calculate W+ (positive Ranks) and W- (negative Ranks)</vt:lpstr>
      <vt:lpstr>Step 6. Determine which W is the smaller value</vt:lpstr>
      <vt:lpstr>Step 7. Compare against the critical value table of W. </vt:lpstr>
      <vt:lpstr>Step 8 – Indicate Significance and Acceptance or rejection of null hypothesis</vt:lpstr>
      <vt:lpstr>Choosing Statistical Procedures</vt:lpstr>
      <vt:lpstr>When to use the Independent t-test</vt:lpstr>
      <vt:lpstr>What other things do we need to consider… </vt:lpstr>
      <vt:lpstr>So an example of an independent t-test on SPSS. </vt:lpstr>
      <vt:lpstr>Welcome to SPSS</vt:lpstr>
      <vt:lpstr>Variable View in SPSS… </vt:lpstr>
      <vt:lpstr>SPSS</vt:lpstr>
      <vt:lpstr>PowerPoint Presentation</vt:lpstr>
      <vt:lpstr>PowerPoint Presentation</vt:lpstr>
      <vt:lpstr>PowerPoint Presentation</vt:lpstr>
      <vt:lpstr>PowerPoint Presentation</vt:lpstr>
      <vt:lpstr>PowerPoint Presentation</vt:lpstr>
      <vt:lpstr>PowerPoint Presentation</vt:lpstr>
      <vt:lpstr>SPSS Analysis – SPSS Output. </vt:lpstr>
      <vt:lpstr>Next Table = The t-test. </vt:lpstr>
      <vt:lpstr>How do I check if the result is significant? </vt:lpstr>
      <vt:lpstr>PowerPoint Presentation</vt:lpstr>
      <vt:lpstr>Descriptive Statistics in SPSS</vt:lpstr>
      <vt:lpstr>PowerPoint Presentation</vt:lpstr>
      <vt:lpstr>PowerPoint Presentation</vt:lpstr>
      <vt:lpstr>PowerPoint Presentation</vt:lpstr>
      <vt:lpstr>PowerPoint Presentation</vt:lpstr>
      <vt:lpstr>PowerPoint Presentation</vt:lpstr>
      <vt:lpstr>PowerPoint Presentation</vt:lpstr>
      <vt:lpstr>And Bob’s your uncle…..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Stuart Jones</dc:creator>
  <cp:lastModifiedBy>Stuart Jones</cp:lastModifiedBy>
  <cp:revision>2</cp:revision>
  <dcterms:created xsi:type="dcterms:W3CDTF">2025-04-04T13:33:44Z</dcterms:created>
  <dcterms:modified xsi:type="dcterms:W3CDTF">2025-04-04T19:28:33Z</dcterms:modified>
</cp:coreProperties>
</file>