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355" r:id="rId4"/>
    <p:sldId id="262" r:id="rId5"/>
    <p:sldId id="263" r:id="rId6"/>
    <p:sldId id="264" r:id="rId7"/>
    <p:sldId id="265" r:id="rId8"/>
    <p:sldId id="266" r:id="rId9"/>
    <p:sldId id="267" r:id="rId10"/>
    <p:sldId id="268" r:id="rId11"/>
    <p:sldId id="269" r:id="rId12"/>
    <p:sldId id="270" r:id="rId13"/>
    <p:sldId id="271" r:id="rId14"/>
    <p:sldId id="272" r:id="rId15"/>
    <p:sldId id="273" r:id="rId16"/>
    <p:sldId id="275" r:id="rId17"/>
    <p:sldId id="277" r:id="rId18"/>
    <p:sldId id="278" r:id="rId19"/>
    <p:sldId id="280" r:id="rId20"/>
    <p:sldId id="296" r:id="rId21"/>
    <p:sldId id="297" r:id="rId22"/>
    <p:sldId id="346" r:id="rId23"/>
    <p:sldId id="347" r:id="rId24"/>
    <p:sldId id="281" r:id="rId25"/>
    <p:sldId id="282" r:id="rId26"/>
    <p:sldId id="354" r:id="rId27"/>
    <p:sldId id="284" r:id="rId28"/>
    <p:sldId id="285" r:id="rId29"/>
    <p:sldId id="286" r:id="rId30"/>
    <p:sldId id="287" r:id="rId31"/>
    <p:sldId id="288" r:id="rId32"/>
    <p:sldId id="289" r:id="rId33"/>
    <p:sldId id="351" r:id="rId34"/>
    <p:sldId id="352" r:id="rId35"/>
    <p:sldId id="290" r:id="rId36"/>
    <p:sldId id="292" r:id="rId37"/>
    <p:sldId id="293" r:id="rId38"/>
    <p:sldId id="294" r:id="rId39"/>
    <p:sldId id="298" r:id="rId40"/>
    <p:sldId id="301" r:id="rId41"/>
    <p:sldId id="302" r:id="rId42"/>
    <p:sldId id="304" r:id="rId43"/>
    <p:sldId id="305" r:id="rId44"/>
    <p:sldId id="306" r:id="rId45"/>
    <p:sldId id="307" r:id="rId46"/>
    <p:sldId id="308" r:id="rId47"/>
    <p:sldId id="309" r:id="rId48"/>
    <p:sldId id="310" r:id="rId49"/>
    <p:sldId id="311" r:id="rId50"/>
    <p:sldId id="312" r:id="rId51"/>
    <p:sldId id="313" r:id="rId52"/>
    <p:sldId id="314" r:id="rId53"/>
    <p:sldId id="315" r:id="rId54"/>
    <p:sldId id="316" r:id="rId55"/>
    <p:sldId id="317" r:id="rId56"/>
    <p:sldId id="318" r:id="rId57"/>
    <p:sldId id="319" r:id="rId58"/>
    <p:sldId id="320" r:id="rId59"/>
    <p:sldId id="321" r:id="rId60"/>
    <p:sldId id="350" r:id="rId61"/>
    <p:sldId id="322" r:id="rId62"/>
    <p:sldId id="323" r:id="rId63"/>
    <p:sldId id="324" r:id="rId64"/>
    <p:sldId id="325" r:id="rId65"/>
    <p:sldId id="353" r:id="rId66"/>
    <p:sldId id="326" r:id="rId67"/>
    <p:sldId id="327" r:id="rId68"/>
    <p:sldId id="328" r:id="rId69"/>
    <p:sldId id="329" r:id="rId70"/>
    <p:sldId id="348" r:id="rId71"/>
    <p:sldId id="349" r:id="rId72"/>
    <p:sldId id="331" r:id="rId73"/>
    <p:sldId id="332" r:id="rId74"/>
    <p:sldId id="333" r:id="rId75"/>
    <p:sldId id="334" r:id="rId76"/>
    <p:sldId id="335" r:id="rId77"/>
    <p:sldId id="336" r:id="rId78"/>
    <p:sldId id="343" r:id="rId79"/>
    <p:sldId id="344" r:id="rId80"/>
    <p:sldId id="345"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F9B"/>
    <a:srgbClr val="FFE0A3"/>
    <a:srgbClr val="FF3399"/>
    <a:srgbClr val="CC3399"/>
    <a:srgbClr val="70AC2E"/>
    <a:srgbClr val="C19FFF"/>
    <a:srgbClr val="CAB4EA"/>
    <a:srgbClr val="D3B5E9"/>
    <a:srgbClr val="D68B1C"/>
    <a:srgbClr val="D000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p:cViewPr varScale="1">
        <p:scale>
          <a:sx n="101" d="100"/>
          <a:sy n="101" d="100"/>
        </p:scale>
        <p:origin x="126" y="282"/>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9970" y="3887115"/>
            <a:ext cx="7772400" cy="763525"/>
          </a:xfrm>
          <a:effectLst>
            <a:outerShdw blurRad="50800" dist="38100" dir="2700000" algn="tl" rotWithShape="0">
              <a:prstClr val="black">
                <a:alpha val="70000"/>
              </a:prstClr>
            </a:outerShdw>
          </a:effectLst>
        </p:spPr>
        <p:txBody>
          <a:bodyPr>
            <a:normAutofit/>
          </a:bodyPr>
          <a:lstStyle>
            <a:lvl1pPr algn="r">
              <a:defRPr sz="3600">
                <a:solidFill>
                  <a:srgbClr val="F1FF9B"/>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754375" y="4650640"/>
            <a:ext cx="6400800" cy="610820"/>
          </a:xfrm>
        </p:spPr>
        <p:txBody>
          <a:bodyPr>
            <a:normAutofit/>
          </a:bodyPr>
          <a:lstStyle>
            <a:lvl1pPr marL="0" indent="0" algn="r">
              <a:buNone/>
              <a:defRPr sz="26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291130"/>
            <a:ext cx="8229600" cy="458115"/>
          </a:xfrm>
          <a:effectLst>
            <a:outerShdw blurRad="50800" dist="38100" dir="2700000" algn="tl" rotWithShape="0">
              <a:prstClr val="black">
                <a:alpha val="70000"/>
              </a:prstClr>
            </a:outerShdw>
          </a:effectLst>
        </p:spPr>
        <p:txBody>
          <a:bodyPr>
            <a:normAutofit/>
          </a:bodyPr>
          <a:lstStyle>
            <a:lvl1pPr algn="l">
              <a:defRPr sz="3600">
                <a:solidFill>
                  <a:srgbClr val="F1FF9B"/>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448965" y="1901951"/>
            <a:ext cx="7329840" cy="3970329"/>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76014" y="527605"/>
            <a:ext cx="7016195" cy="610820"/>
          </a:xfrm>
        </p:spPr>
        <p:txBody>
          <a:bodyPr>
            <a:normAutofit/>
          </a:bodyPr>
          <a:lstStyle>
            <a:lvl1pPr algn="l">
              <a:defRPr sz="3600">
                <a:solidFill>
                  <a:srgbClr val="00B050"/>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1976015" y="1291130"/>
            <a:ext cx="7016195" cy="458115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8140" y="1291130"/>
            <a:ext cx="8229600" cy="610820"/>
          </a:xfrm>
          <a:effectLst>
            <a:outerShdw blurRad="50800" dist="38100" dir="2700000" algn="tl" rotWithShape="0">
              <a:prstClr val="black">
                <a:alpha val="69000"/>
              </a:prstClr>
            </a:outerShdw>
          </a:effectLst>
        </p:spPr>
        <p:txBody>
          <a:bodyPr>
            <a:normAutofit/>
          </a:bodyPr>
          <a:lstStyle>
            <a:lvl1pPr algn="l">
              <a:defRPr sz="3600">
                <a:solidFill>
                  <a:srgbClr val="F1FF9B"/>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01670" y="1901950"/>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601670" y="2531813"/>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Text Placeholder 4"/>
          <p:cNvSpPr>
            <a:spLocks noGrp="1"/>
          </p:cNvSpPr>
          <p:nvPr>
            <p:ph type="body" sz="quarter" idx="3"/>
          </p:nvPr>
        </p:nvSpPr>
        <p:spPr>
          <a:xfrm>
            <a:off x="4636790" y="1901950"/>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6" name="Content Placeholder 5"/>
          <p:cNvSpPr>
            <a:spLocks noGrp="1"/>
          </p:cNvSpPr>
          <p:nvPr>
            <p:ph sz="quarter" idx="4"/>
          </p:nvPr>
        </p:nvSpPr>
        <p:spPr>
          <a:xfrm>
            <a:off x="4636790" y="2531813"/>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2/12/2018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LT3VKAr4roo" TargetMode="External"/><Relationship Id="rId2" Type="http://schemas.openxmlformats.org/officeDocument/2006/relationships/hyperlink" Target="http://www.youtube.com/watch?v=haNoq8UbSyc"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youtube.com/watch?v=Du-BwT0Ul2M"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ZjH8_hHtumo"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bX0_AB9Sqt8" TargetMode="External"/><Relationship Id="rId2" Type="http://schemas.openxmlformats.org/officeDocument/2006/relationships/hyperlink" Target="http://www.youtube.com/watch?v=sWE3UGl7KFk"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youtube.com/watch?v=tvnjeMiHSI8"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5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www.niaaa.nih.gov/Pages/default.aspx" TargetMode="External"/><Relationship Id="rId2" Type="http://schemas.openxmlformats.org/officeDocument/2006/relationships/hyperlink" Target="http://www.nida.nih.gov/ResearchReports/Cocaine/Cocaine.html" TargetMode="External"/><Relationship Id="rId1" Type="http://schemas.openxmlformats.org/officeDocument/2006/relationships/slideLayout" Target="../slideLayouts/slideLayout2.xml"/><Relationship Id="rId5" Type="http://schemas.openxmlformats.org/officeDocument/2006/relationships/hyperlink" Target="http://www.drugabuse.gov/infofacts/ecstasy.html" TargetMode="External"/><Relationship Id="rId4" Type="http://schemas.openxmlformats.org/officeDocument/2006/relationships/hyperlink" Target="http://www.nida.nih.gov/ResearchReports/Steroids/AnabolicSteroids.html" TargetMode="External"/></Relationships>
</file>

<file path=ppt/slides/_rels/slide79.xml.rels><?xml version="1.0" encoding="UTF-8" standalone="yes"?>
<Relationships xmlns="http://schemas.openxmlformats.org/package/2006/relationships"><Relationship Id="rId3" Type="http://schemas.openxmlformats.org/officeDocument/2006/relationships/hyperlink" Target="http://www.drugabuse.gov/infofacts/marijuana.html" TargetMode="External"/><Relationship Id="rId2" Type="http://schemas.openxmlformats.org/officeDocument/2006/relationships/hyperlink" Target="http://www.nida.nih.gov/ResearchReports/Inhalants/Inhalants.html" TargetMode="External"/><Relationship Id="rId1" Type="http://schemas.openxmlformats.org/officeDocument/2006/relationships/slideLayout" Target="../slideLayouts/slideLayout2.xml"/><Relationship Id="rId5" Type="http://schemas.openxmlformats.org/officeDocument/2006/relationships/hyperlink" Target="http://www.nida.nih.gov/researchreports/nicotine/nicotine.html" TargetMode="External"/><Relationship Id="rId4" Type="http://schemas.openxmlformats.org/officeDocument/2006/relationships/hyperlink" Target="http://www.nida.nih.gov/ResearchReports/methamph/methamph.html"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www.anesthesiapatientsafety.com/patients/about/default.asp" TargetMode="External"/><Relationship Id="rId2" Type="http://schemas.openxmlformats.org/officeDocument/2006/relationships/hyperlink" Target="http://www.spineuniverse.com/conditions/back-pain/low-back-pain/anti-depressant-medication-used-treat-low-back-pai" TargetMode="External"/><Relationship Id="rId1" Type="http://schemas.openxmlformats.org/officeDocument/2006/relationships/slideLayout" Target="../slideLayouts/slideLayout2.xml"/><Relationship Id="rId4" Type="http://schemas.openxmlformats.org/officeDocument/2006/relationships/hyperlink" Target="http://www.rci.rutgers.edu/~lwh/dru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Drugs and Behaviour</a:t>
            </a:r>
            <a:endParaRPr lang="en-US" dirty="0"/>
          </a:p>
        </p:txBody>
      </p:sp>
      <p:sp>
        <p:nvSpPr>
          <p:cNvPr id="3" name="Subtitle 2"/>
          <p:cNvSpPr>
            <a:spLocks noGrp="1"/>
          </p:cNvSpPr>
          <p:nvPr>
            <p:ph type="subTitle" idx="1"/>
          </p:nvPr>
        </p:nvSpPr>
        <p:spPr/>
        <p:txBody>
          <a:bodyPr>
            <a:normAutofit/>
          </a:bodyPr>
          <a:lstStyle/>
          <a:p>
            <a:r>
              <a:rPr lang="en-US" dirty="0" smtClean="0"/>
              <a:t>Dr Stuart Jones. </a:t>
            </a:r>
            <a:endParaRPr lang="en-US"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fontScale="90000"/>
          </a:bodyPr>
          <a:lstStyle/>
          <a:p>
            <a:pPr eaLnBrk="1" hangingPunct="1"/>
            <a:r>
              <a:rPr lang="en-GB" altLang="en-US" dirty="0" smtClean="0"/>
              <a:t>Aims of the Lecture. </a:t>
            </a:r>
            <a:endParaRPr lang="en-US" altLang="en-US" dirty="0" smtClean="0"/>
          </a:p>
        </p:txBody>
      </p:sp>
      <p:sp>
        <p:nvSpPr>
          <p:cNvPr id="3075" name="Content Placeholder 2"/>
          <p:cNvSpPr>
            <a:spLocks noGrp="1"/>
          </p:cNvSpPr>
          <p:nvPr>
            <p:ph idx="1"/>
          </p:nvPr>
        </p:nvSpPr>
        <p:spPr/>
        <p:txBody>
          <a:bodyPr>
            <a:normAutofit fontScale="92500" lnSpcReduction="20000"/>
          </a:bodyPr>
          <a:lstStyle/>
          <a:p>
            <a:pPr eaLnBrk="1" hangingPunct="1"/>
            <a:r>
              <a:rPr lang="en-US" altLang="en-US" dirty="0" smtClean="0"/>
              <a:t>To Recap on Neurons and Neurotransmitter. </a:t>
            </a:r>
          </a:p>
          <a:p>
            <a:pPr eaLnBrk="1" hangingPunct="1"/>
            <a:endParaRPr lang="en-US" altLang="en-US" dirty="0" smtClean="0"/>
          </a:p>
          <a:p>
            <a:pPr eaLnBrk="1" hangingPunct="1"/>
            <a:r>
              <a:rPr lang="en-US" altLang="en-US" dirty="0" smtClean="0"/>
              <a:t>To explore 5 groups of synaptic transmitters.</a:t>
            </a:r>
          </a:p>
          <a:p>
            <a:pPr eaLnBrk="1" hangingPunct="1"/>
            <a:endParaRPr lang="en-US" altLang="en-US" dirty="0" smtClean="0"/>
          </a:p>
          <a:p>
            <a:pPr eaLnBrk="1" hangingPunct="1"/>
            <a:r>
              <a:rPr lang="en-US" altLang="en-US" dirty="0" smtClean="0"/>
              <a:t>To define the term Ligand. </a:t>
            </a:r>
          </a:p>
          <a:p>
            <a:pPr eaLnBrk="1" hangingPunct="1"/>
            <a:endParaRPr lang="en-US" altLang="en-US" dirty="0" smtClean="0"/>
          </a:p>
          <a:p>
            <a:pPr eaLnBrk="1" hangingPunct="1"/>
            <a:r>
              <a:rPr lang="en-US" altLang="en-US" dirty="0" smtClean="0"/>
              <a:t>To explore the role of Endogenous Ligands. </a:t>
            </a:r>
          </a:p>
          <a:p>
            <a:pPr eaLnBrk="1" hangingPunct="1"/>
            <a:endParaRPr lang="en-US" altLang="en-US" dirty="0"/>
          </a:p>
          <a:p>
            <a:pPr eaLnBrk="1" hangingPunct="1"/>
            <a:r>
              <a:rPr lang="en-US" altLang="en-US" dirty="0" smtClean="0"/>
              <a:t>Exploring Neuroscientific research in relation to endogenous ligands. </a:t>
            </a:r>
          </a:p>
          <a:p>
            <a:pPr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8965031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fontScale="90000"/>
          </a:bodyPr>
          <a:lstStyle/>
          <a:p>
            <a:pPr eaLnBrk="1" hangingPunct="1"/>
            <a:r>
              <a:rPr lang="en-GB" altLang="en-US" dirty="0" smtClean="0"/>
              <a:t>Aims of the Lecture. </a:t>
            </a:r>
            <a:endParaRPr lang="en-US" altLang="en-US" dirty="0" smtClean="0"/>
          </a:p>
        </p:txBody>
      </p:sp>
      <p:sp>
        <p:nvSpPr>
          <p:cNvPr id="3075" name="Content Placeholder 2"/>
          <p:cNvSpPr>
            <a:spLocks noGrp="1"/>
          </p:cNvSpPr>
          <p:nvPr>
            <p:ph idx="1"/>
          </p:nvPr>
        </p:nvSpPr>
        <p:spPr/>
        <p:txBody>
          <a:bodyPr>
            <a:normAutofit fontScale="92500" lnSpcReduction="20000"/>
          </a:bodyPr>
          <a:lstStyle/>
          <a:p>
            <a:pPr eaLnBrk="1" hangingPunct="1"/>
            <a:r>
              <a:rPr lang="en-GB" altLang="en-US" dirty="0" smtClean="0"/>
              <a:t>To discuss and define the term “Drug”</a:t>
            </a:r>
          </a:p>
          <a:p>
            <a:pPr eaLnBrk="1" hangingPunct="1"/>
            <a:endParaRPr lang="en-GB" altLang="en-US" dirty="0" smtClean="0"/>
          </a:p>
          <a:p>
            <a:pPr eaLnBrk="1" hangingPunct="1"/>
            <a:r>
              <a:rPr lang="en-GB" altLang="en-US" dirty="0" smtClean="0"/>
              <a:t>To discuss how are drugs effective (e.g. how drugs work). </a:t>
            </a:r>
          </a:p>
          <a:p>
            <a:pPr eaLnBrk="1" hangingPunct="1"/>
            <a:endParaRPr lang="en-GB" altLang="en-US" dirty="0" smtClean="0"/>
          </a:p>
          <a:p>
            <a:r>
              <a:rPr lang="en-GB" altLang="en-US" dirty="0"/>
              <a:t>To explore the relationship between Drugs and Behaviour in a variety of classification of drugs. </a:t>
            </a:r>
            <a:endParaRPr lang="en-GB" altLang="en-US" dirty="0" smtClean="0"/>
          </a:p>
          <a:p>
            <a:endParaRPr lang="en-GB" altLang="en-US" dirty="0"/>
          </a:p>
          <a:p>
            <a:r>
              <a:rPr lang="en-GB" altLang="en-US" dirty="0" smtClean="0"/>
              <a:t>To examine Neuroscientific studies exploring the role of how drugs might influence behaviour. </a:t>
            </a:r>
            <a:endParaRPr lang="en-GB" altLang="en-US" dirty="0"/>
          </a:p>
        </p:txBody>
      </p:sp>
    </p:spTree>
    <p:extLst>
      <p:ext uri="{BB962C8B-B14F-4D97-AF65-F5344CB8AC3E}">
        <p14:creationId xmlns:p14="http://schemas.microsoft.com/office/powerpoint/2010/main" val="2630993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fontScale="90000"/>
          </a:bodyPr>
          <a:lstStyle/>
          <a:p>
            <a:pPr eaLnBrk="1" hangingPunct="1"/>
            <a:endParaRPr lang="en-US" altLang="en-US" dirty="0" smtClean="0"/>
          </a:p>
        </p:txBody>
      </p:sp>
      <p:sp>
        <p:nvSpPr>
          <p:cNvPr id="4099" name="Content Placeholder 2"/>
          <p:cNvSpPr>
            <a:spLocks noGrp="1"/>
          </p:cNvSpPr>
          <p:nvPr>
            <p:ph idx="1"/>
          </p:nvPr>
        </p:nvSpPr>
        <p:spPr/>
        <p:txBody>
          <a:bodyPr>
            <a:normAutofit fontScale="92500"/>
          </a:bodyPr>
          <a:lstStyle/>
          <a:p>
            <a:pPr eaLnBrk="1" hangingPunct="1"/>
            <a:r>
              <a:rPr lang="en-GB" altLang="en-US" dirty="0" smtClean="0"/>
              <a:t>People have tasted, sipped, chewed, swallowed all kinds of substances. </a:t>
            </a:r>
          </a:p>
          <a:p>
            <a:pPr lvl="1" eaLnBrk="1" hangingPunct="1"/>
            <a:r>
              <a:rPr lang="en-GB" altLang="en-US" dirty="0" smtClean="0"/>
              <a:t>Animal, Vegetable and Mineral. </a:t>
            </a:r>
          </a:p>
          <a:p>
            <a:pPr eaLnBrk="1" hangingPunct="1"/>
            <a:r>
              <a:rPr lang="en-GB" altLang="en-US" dirty="0" smtClean="0"/>
              <a:t>Learning from these experiences. </a:t>
            </a:r>
          </a:p>
          <a:p>
            <a:pPr eaLnBrk="1" hangingPunct="1"/>
            <a:endParaRPr lang="en-GB" altLang="en-US" dirty="0" smtClean="0"/>
          </a:p>
          <a:p>
            <a:pPr eaLnBrk="1" hangingPunct="1"/>
            <a:r>
              <a:rPr lang="en-GB" altLang="en-US" dirty="0" smtClean="0"/>
              <a:t>Not just the need of nourishment. </a:t>
            </a:r>
          </a:p>
          <a:p>
            <a:pPr lvl="1" eaLnBrk="1" hangingPunct="1"/>
            <a:r>
              <a:rPr lang="en-GB" altLang="en-US" dirty="0" smtClean="0"/>
              <a:t>Relieve pain, control anxiety, pursue pleasure. </a:t>
            </a:r>
          </a:p>
          <a:p>
            <a:pPr lvl="2" eaLnBrk="1" hangingPunct="1"/>
            <a:r>
              <a:rPr lang="en-GB" altLang="en-US" dirty="0" smtClean="0"/>
              <a:t>Almost every species does this (Siegel, 1989). </a:t>
            </a:r>
            <a:endParaRPr lang="en-US" altLang="en-US" dirty="0" smtClean="0"/>
          </a:p>
        </p:txBody>
      </p:sp>
    </p:spTree>
    <p:extLst>
      <p:ext uri="{BB962C8B-B14F-4D97-AF65-F5344CB8AC3E}">
        <p14:creationId xmlns:p14="http://schemas.microsoft.com/office/powerpoint/2010/main" val="3615599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endParaRPr lang="en-US" altLang="en-US" dirty="0" smtClean="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defRPr/>
            </a:pPr>
            <a:r>
              <a:rPr lang="en-GB" dirty="0" smtClean="0"/>
              <a:t>Neurochemistry – Branch of Neuroscience concerned with the chemical composition and processes of the nervous system. </a:t>
            </a:r>
          </a:p>
          <a:p>
            <a:pPr eaLnBrk="1" fontAlgn="auto" hangingPunct="1">
              <a:spcAft>
                <a:spcPts val="0"/>
              </a:spcAft>
              <a:defRPr/>
            </a:pPr>
            <a:endParaRPr lang="en-GB" dirty="0" smtClean="0"/>
          </a:p>
          <a:p>
            <a:pPr eaLnBrk="1" fontAlgn="auto" hangingPunct="1">
              <a:spcAft>
                <a:spcPts val="0"/>
              </a:spcAft>
              <a:defRPr/>
            </a:pPr>
            <a:r>
              <a:rPr lang="en-GB" dirty="0" smtClean="0"/>
              <a:t>Neuropharmacology – Also known as Psychopharmacology – Scientific field concerned with the discovery and study of compounds that selectively affect the functioning of the nervous system. </a:t>
            </a:r>
            <a:endParaRPr lang="en-US" dirty="0" smtClean="0"/>
          </a:p>
        </p:txBody>
      </p:sp>
    </p:spTree>
    <p:extLst>
      <p:ext uri="{BB962C8B-B14F-4D97-AF65-F5344CB8AC3E}">
        <p14:creationId xmlns:p14="http://schemas.microsoft.com/office/powerpoint/2010/main" val="21892829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ltLang="en-US" dirty="0" smtClean="0"/>
              <a:t>Recap. </a:t>
            </a:r>
            <a:endParaRPr lang="en-US" altLang="en-US" dirty="0" smtClean="0"/>
          </a:p>
        </p:txBody>
      </p:sp>
      <p:sp>
        <p:nvSpPr>
          <p:cNvPr id="3" name="Content Placeholder 2"/>
          <p:cNvSpPr>
            <a:spLocks noGrp="1"/>
          </p:cNvSpPr>
          <p:nvPr>
            <p:ph idx="1"/>
          </p:nvPr>
        </p:nvSpPr>
        <p:spPr/>
        <p:txBody>
          <a:bodyPr rtlCol="0">
            <a:normAutofit fontScale="70000" lnSpcReduction="20000"/>
          </a:bodyPr>
          <a:lstStyle/>
          <a:p>
            <a:pPr eaLnBrk="1" fontAlgn="auto" hangingPunct="1">
              <a:spcAft>
                <a:spcPts val="0"/>
              </a:spcAft>
              <a:defRPr/>
            </a:pPr>
            <a:r>
              <a:rPr lang="en-GB" dirty="0" smtClean="0"/>
              <a:t>Neurons release a chemical known as a Neurotransmitter – communicates with target cells (usually neurons). </a:t>
            </a:r>
          </a:p>
          <a:p>
            <a:pPr eaLnBrk="1" fontAlgn="auto" hangingPunct="1">
              <a:spcAft>
                <a:spcPts val="0"/>
              </a:spcAft>
              <a:defRPr/>
            </a:pPr>
            <a:endParaRPr lang="en-GB" dirty="0" smtClean="0"/>
          </a:p>
          <a:p>
            <a:pPr eaLnBrk="1" fontAlgn="auto" hangingPunct="1">
              <a:spcAft>
                <a:spcPts val="0"/>
              </a:spcAft>
              <a:defRPr/>
            </a:pPr>
            <a:r>
              <a:rPr lang="en-GB" dirty="0" smtClean="0"/>
              <a:t>Criteria for substance acting as a neurotransmitter. </a:t>
            </a:r>
          </a:p>
          <a:p>
            <a:pPr lvl="1" eaLnBrk="1" fontAlgn="auto" hangingPunct="1">
              <a:spcAft>
                <a:spcPts val="0"/>
              </a:spcAft>
              <a:defRPr/>
            </a:pPr>
            <a:r>
              <a:rPr lang="en-GB" dirty="0" smtClean="0"/>
              <a:t>Exists in the presynaptic axon terminals. </a:t>
            </a:r>
          </a:p>
          <a:p>
            <a:pPr lvl="1" eaLnBrk="1" fontAlgn="auto" hangingPunct="1">
              <a:spcAft>
                <a:spcPts val="0"/>
              </a:spcAft>
              <a:defRPr/>
            </a:pPr>
            <a:r>
              <a:rPr lang="en-GB" dirty="0" smtClean="0"/>
              <a:t>Presynaptic cell contains appropriate enzymes. </a:t>
            </a:r>
          </a:p>
          <a:p>
            <a:pPr lvl="1" eaLnBrk="1" fontAlgn="auto" hangingPunct="1">
              <a:spcAft>
                <a:spcPts val="0"/>
              </a:spcAft>
              <a:defRPr/>
            </a:pPr>
            <a:r>
              <a:rPr lang="en-GB" dirty="0" smtClean="0"/>
              <a:t>Substance released in significant quantities when action potentials reach the terminals. </a:t>
            </a:r>
          </a:p>
          <a:p>
            <a:pPr lvl="1" eaLnBrk="1" fontAlgn="auto" hangingPunct="1">
              <a:spcAft>
                <a:spcPts val="0"/>
              </a:spcAft>
              <a:defRPr/>
            </a:pPr>
            <a:r>
              <a:rPr lang="en-GB" dirty="0" smtClean="0"/>
              <a:t>Specific receptors recognise the substance. </a:t>
            </a:r>
          </a:p>
          <a:p>
            <a:pPr lvl="1" eaLnBrk="1" fontAlgn="auto" hangingPunct="1">
              <a:spcAft>
                <a:spcPts val="0"/>
              </a:spcAft>
              <a:defRPr/>
            </a:pPr>
            <a:r>
              <a:rPr lang="en-GB" dirty="0" smtClean="0"/>
              <a:t>Application of the substance produces changes in the postsynaptic potentials. </a:t>
            </a:r>
          </a:p>
          <a:p>
            <a:pPr lvl="1" eaLnBrk="1" fontAlgn="auto" hangingPunct="1">
              <a:spcAft>
                <a:spcPts val="0"/>
              </a:spcAft>
              <a:defRPr/>
            </a:pPr>
            <a:r>
              <a:rPr lang="en-GB" dirty="0" smtClean="0"/>
              <a:t>Blocking release of the substance prevents presynaptic nerve impulses from altering the activity of the post synaptic cell. </a:t>
            </a:r>
            <a:endParaRPr lang="en-US" dirty="0" smtClean="0"/>
          </a:p>
        </p:txBody>
      </p:sp>
    </p:spTree>
    <p:extLst>
      <p:ext uri="{BB962C8B-B14F-4D97-AF65-F5344CB8AC3E}">
        <p14:creationId xmlns:p14="http://schemas.microsoft.com/office/powerpoint/2010/main" val="2814378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10" name="Rectangle 6"/>
          <p:cNvSpPr>
            <a:spLocks noGrp="1"/>
          </p:cNvSpPr>
          <p:nvPr>
            <p:ph type="title"/>
          </p:nvPr>
        </p:nvSpPr>
        <p:spPr/>
        <p:txBody>
          <a:bodyPr>
            <a:normAutofit fontScale="90000"/>
          </a:bodyPr>
          <a:lstStyle/>
          <a:p>
            <a:endParaRPr lang="en-GB" altLang="en-US" dirty="0" smtClean="0"/>
          </a:p>
        </p:txBody>
      </p:sp>
      <p:pic>
        <p:nvPicPr>
          <p:cNvPr id="47109" name="Picture 5" descr="fnins-05-00026-g00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9388" y="692150"/>
            <a:ext cx="8748712" cy="5419725"/>
          </a:xfrm>
        </p:spPr>
      </p:pic>
    </p:spTree>
    <p:extLst>
      <p:ext uri="{BB962C8B-B14F-4D97-AF65-F5344CB8AC3E}">
        <p14:creationId xmlns:p14="http://schemas.microsoft.com/office/powerpoint/2010/main" val="456470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pPr eaLnBrk="1" hangingPunct="1"/>
            <a:r>
              <a:rPr lang="en-GB" altLang="en-US" dirty="0" smtClean="0"/>
              <a:t>Recap on Neurotransmitters. </a:t>
            </a:r>
          </a:p>
        </p:txBody>
      </p:sp>
      <p:sp>
        <p:nvSpPr>
          <p:cNvPr id="7171" name="Content Placeholder 2"/>
          <p:cNvSpPr>
            <a:spLocks noGrp="1"/>
          </p:cNvSpPr>
          <p:nvPr>
            <p:ph idx="1"/>
          </p:nvPr>
        </p:nvSpPr>
        <p:spPr/>
        <p:txBody>
          <a:bodyPr/>
          <a:lstStyle/>
          <a:p>
            <a:pPr eaLnBrk="1" hangingPunct="1"/>
            <a:r>
              <a:rPr lang="en-GB" altLang="en-US" dirty="0" smtClean="0"/>
              <a:t>Introduction to NT’s. </a:t>
            </a:r>
          </a:p>
          <a:p>
            <a:pPr eaLnBrk="1" hangingPunct="1"/>
            <a:r>
              <a:rPr lang="en-GB" altLang="en-US" dirty="0" smtClean="0">
                <a:hlinkClick r:id="rId2"/>
              </a:rPr>
              <a:t>http://www.youtube.com/watch?v=haNoq8UbSyc</a:t>
            </a:r>
            <a:endParaRPr lang="en-GB" altLang="en-US" dirty="0" smtClean="0"/>
          </a:p>
          <a:p>
            <a:pPr eaLnBrk="1" hangingPunct="1"/>
            <a:r>
              <a:rPr lang="en-GB" altLang="en-US" dirty="0" smtClean="0"/>
              <a:t> </a:t>
            </a:r>
          </a:p>
          <a:p>
            <a:pPr eaLnBrk="1" hangingPunct="1"/>
            <a:r>
              <a:rPr lang="en-GB" altLang="en-US" dirty="0" smtClean="0"/>
              <a:t>Introduction to Neurones – Inhibitory / Excitatory potential. </a:t>
            </a:r>
          </a:p>
          <a:p>
            <a:pPr eaLnBrk="1" hangingPunct="1"/>
            <a:r>
              <a:rPr lang="en-GB" altLang="en-US" u="sng" dirty="0" smtClean="0">
                <a:hlinkClick r:id="rId3"/>
              </a:rPr>
              <a:t>http://www.youtube.com/watch?v=LT3VKAr4roo</a:t>
            </a:r>
            <a:endParaRPr lang="en-GB" altLang="en-US" u="sng" dirty="0" smtClean="0"/>
          </a:p>
        </p:txBody>
      </p:sp>
    </p:spTree>
    <p:extLst>
      <p:ext uri="{BB962C8B-B14F-4D97-AF65-F5344CB8AC3E}">
        <p14:creationId xmlns:p14="http://schemas.microsoft.com/office/powerpoint/2010/main" val="15629519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p:txBody>
          <a:bodyPr>
            <a:normAutofit fontScale="90000"/>
          </a:bodyPr>
          <a:lstStyle/>
          <a:p>
            <a:r>
              <a:rPr lang="en-GB" altLang="en-US" dirty="0" smtClean="0"/>
              <a:t>Excitatory Response</a:t>
            </a:r>
          </a:p>
        </p:txBody>
      </p:sp>
      <p:sp>
        <p:nvSpPr>
          <p:cNvPr id="49155" name="Rectangle 3"/>
          <p:cNvSpPr>
            <a:spLocks noGrp="1"/>
          </p:cNvSpPr>
          <p:nvPr>
            <p:ph type="body" idx="1"/>
          </p:nvPr>
        </p:nvSpPr>
        <p:spPr/>
        <p:txBody>
          <a:bodyPr>
            <a:normAutofit lnSpcReduction="10000"/>
          </a:bodyPr>
          <a:lstStyle/>
          <a:p>
            <a:pPr>
              <a:lnSpc>
                <a:spcPct val="80000"/>
              </a:lnSpc>
            </a:pPr>
            <a:r>
              <a:rPr lang="en-GB" altLang="en-US" sz="2800" dirty="0" smtClean="0"/>
              <a:t>Stimulation of a excitatory presynaptic neuron will produce an all or nothing ACTION POTENTIAL that spreads to the Axon Terminal. </a:t>
            </a:r>
          </a:p>
          <a:p>
            <a:pPr>
              <a:lnSpc>
                <a:spcPct val="80000"/>
              </a:lnSpc>
            </a:pPr>
            <a:endParaRPr lang="en-GB" altLang="en-US" sz="2800" dirty="0" smtClean="0"/>
          </a:p>
          <a:p>
            <a:pPr>
              <a:lnSpc>
                <a:spcPct val="80000"/>
              </a:lnSpc>
            </a:pPr>
            <a:r>
              <a:rPr lang="en-GB" altLang="en-US" sz="2800" dirty="0" smtClean="0"/>
              <a:t>Excitatory Postsynaptic Potential (EPSP). </a:t>
            </a:r>
          </a:p>
          <a:p>
            <a:pPr lvl="1">
              <a:lnSpc>
                <a:spcPct val="80000"/>
              </a:lnSpc>
            </a:pPr>
            <a:r>
              <a:rPr lang="en-GB" altLang="en-US" sz="2400" dirty="0" smtClean="0"/>
              <a:t>A potential that is caused by excitatory presynaptic impulses – more likely for the post synaptic neuron will fire an action potential. </a:t>
            </a:r>
          </a:p>
          <a:p>
            <a:pPr>
              <a:lnSpc>
                <a:spcPct val="80000"/>
              </a:lnSpc>
            </a:pPr>
            <a:endParaRPr lang="en-GB" altLang="en-US" sz="2800" dirty="0" smtClean="0"/>
          </a:p>
          <a:p>
            <a:pPr>
              <a:lnSpc>
                <a:spcPct val="80000"/>
              </a:lnSpc>
            </a:pPr>
            <a:r>
              <a:rPr lang="en-GB" altLang="en-US" sz="2800" dirty="0" smtClean="0"/>
              <a:t>Combined effect of many excitatory synapses is required to elicit an action potential in a postsynaptic neuron. </a:t>
            </a:r>
          </a:p>
        </p:txBody>
      </p:sp>
    </p:spTree>
    <p:extLst>
      <p:ext uri="{BB962C8B-B14F-4D97-AF65-F5344CB8AC3E}">
        <p14:creationId xmlns:p14="http://schemas.microsoft.com/office/powerpoint/2010/main" val="103881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p:txBody>
          <a:bodyPr>
            <a:normAutofit fontScale="90000"/>
          </a:bodyPr>
          <a:lstStyle/>
          <a:p>
            <a:r>
              <a:rPr lang="en-GB" altLang="en-US" dirty="0" smtClean="0"/>
              <a:t>Inhibitory Response</a:t>
            </a:r>
          </a:p>
        </p:txBody>
      </p:sp>
      <p:sp>
        <p:nvSpPr>
          <p:cNvPr id="50179" name="Rectangle 3"/>
          <p:cNvSpPr>
            <a:spLocks noGrp="1"/>
          </p:cNvSpPr>
          <p:nvPr>
            <p:ph type="body" idx="1"/>
          </p:nvPr>
        </p:nvSpPr>
        <p:spPr/>
        <p:txBody>
          <a:bodyPr/>
          <a:lstStyle/>
          <a:p>
            <a:r>
              <a:rPr lang="en-GB" altLang="en-US" dirty="0" smtClean="0"/>
              <a:t>Looks exactly like an excitatory pre synaptic neuron. </a:t>
            </a:r>
          </a:p>
          <a:p>
            <a:endParaRPr lang="en-GB" altLang="en-US" dirty="0" smtClean="0"/>
          </a:p>
          <a:p>
            <a:r>
              <a:rPr lang="en-GB" altLang="en-US" dirty="0" smtClean="0"/>
              <a:t>Post synaptic quite different. </a:t>
            </a:r>
          </a:p>
          <a:p>
            <a:endParaRPr lang="en-GB" altLang="en-US" dirty="0" smtClean="0"/>
          </a:p>
          <a:p>
            <a:r>
              <a:rPr lang="en-GB" altLang="en-US" dirty="0" smtClean="0"/>
              <a:t>Inhibitory Postsynaptic Potential (IPSP)</a:t>
            </a:r>
          </a:p>
          <a:p>
            <a:pPr lvl="1"/>
            <a:r>
              <a:rPr lang="en-GB" altLang="en-US" dirty="0" smtClean="0"/>
              <a:t>Less probability that the post synaptic neuron will fire an action potential</a:t>
            </a:r>
          </a:p>
        </p:txBody>
      </p:sp>
    </p:spTree>
    <p:extLst>
      <p:ext uri="{BB962C8B-B14F-4D97-AF65-F5344CB8AC3E}">
        <p14:creationId xmlns:p14="http://schemas.microsoft.com/office/powerpoint/2010/main" val="814117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p:cNvSpPr>
          <p:nvPr>
            <p:ph type="title"/>
          </p:nvPr>
        </p:nvSpPr>
        <p:spPr/>
        <p:txBody>
          <a:bodyPr>
            <a:normAutofit fontScale="90000"/>
          </a:bodyPr>
          <a:lstStyle/>
          <a:p>
            <a:r>
              <a:rPr lang="en-GB" altLang="en-US" dirty="0" smtClean="0"/>
              <a:t>IPSP</a:t>
            </a:r>
          </a:p>
        </p:txBody>
      </p:sp>
      <p:sp>
        <p:nvSpPr>
          <p:cNvPr id="51203" name="Rectangle 3"/>
          <p:cNvSpPr>
            <a:spLocks noGrp="1"/>
          </p:cNvSpPr>
          <p:nvPr>
            <p:ph type="body" idx="1"/>
          </p:nvPr>
        </p:nvSpPr>
        <p:spPr/>
        <p:txBody>
          <a:bodyPr>
            <a:normAutofit lnSpcReduction="10000"/>
          </a:bodyPr>
          <a:lstStyle/>
          <a:p>
            <a:pPr>
              <a:lnSpc>
                <a:spcPct val="90000"/>
              </a:lnSpc>
            </a:pPr>
            <a:r>
              <a:rPr lang="en-GB" altLang="en-US" sz="2400" dirty="0" smtClean="0"/>
              <a:t>Result from the opening of chloride ions (Clˉ) to enter the cell.</a:t>
            </a:r>
          </a:p>
          <a:p>
            <a:pPr>
              <a:lnSpc>
                <a:spcPct val="90000"/>
              </a:lnSpc>
            </a:pPr>
            <a:endParaRPr lang="en-GB" altLang="en-US" sz="2400" dirty="0" smtClean="0"/>
          </a:p>
          <a:p>
            <a:pPr>
              <a:lnSpc>
                <a:spcPct val="90000"/>
              </a:lnSpc>
            </a:pPr>
            <a:r>
              <a:rPr lang="en-GB" altLang="en-US" sz="2400" dirty="0" smtClean="0"/>
              <a:t>Chloride Ions are negatively charged and high levels of chloride ions will make the post synaptic cell negative. </a:t>
            </a:r>
          </a:p>
          <a:p>
            <a:pPr>
              <a:lnSpc>
                <a:spcPct val="90000"/>
              </a:lnSpc>
            </a:pPr>
            <a:endParaRPr lang="en-GB" altLang="en-US" sz="2400" dirty="0" smtClean="0"/>
          </a:p>
          <a:p>
            <a:pPr>
              <a:lnSpc>
                <a:spcPct val="90000"/>
              </a:lnSpc>
            </a:pPr>
            <a:r>
              <a:rPr lang="en-GB" altLang="en-US" sz="2400" dirty="0" smtClean="0"/>
              <a:t>Important to note that Excitatory and Inhibitory neurons get their name from their actions on postsynaptic neurons – NOT on their effects on behaviour.  </a:t>
            </a:r>
          </a:p>
          <a:p>
            <a:pPr lvl="1">
              <a:lnSpc>
                <a:spcPct val="90000"/>
              </a:lnSpc>
            </a:pPr>
            <a:r>
              <a:rPr lang="en-GB" altLang="en-US" sz="2400" dirty="0" smtClean="0"/>
              <a:t>Although both play a vital role in the neural processing of information and behaviour. </a:t>
            </a:r>
          </a:p>
          <a:p>
            <a:pPr>
              <a:lnSpc>
                <a:spcPct val="90000"/>
              </a:lnSpc>
            </a:pPr>
            <a:endParaRPr lang="en-GB" altLang="en-US" sz="2400" dirty="0" smtClean="0"/>
          </a:p>
          <a:p>
            <a:pPr>
              <a:lnSpc>
                <a:spcPct val="90000"/>
              </a:lnSpc>
            </a:pPr>
            <a:endParaRPr lang="en-GB" altLang="en-US" sz="2400" dirty="0" smtClean="0"/>
          </a:p>
        </p:txBody>
      </p:sp>
    </p:spTree>
    <p:extLst>
      <p:ext uri="{BB962C8B-B14F-4D97-AF65-F5344CB8AC3E}">
        <p14:creationId xmlns:p14="http://schemas.microsoft.com/office/powerpoint/2010/main" val="2332184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p:cNvSpPr>
          <p:nvPr>
            <p:ph type="title"/>
          </p:nvPr>
        </p:nvSpPr>
        <p:spPr/>
        <p:txBody>
          <a:bodyPr>
            <a:normAutofit fontScale="90000"/>
          </a:bodyPr>
          <a:lstStyle/>
          <a:p>
            <a:r>
              <a:rPr lang="en-GB" altLang="en-US" dirty="0" smtClean="0"/>
              <a:t>Excitatory or Inhibitory? </a:t>
            </a:r>
          </a:p>
        </p:txBody>
      </p:sp>
      <p:sp>
        <p:nvSpPr>
          <p:cNvPr id="52227" name="Rectangle 3"/>
          <p:cNvSpPr>
            <a:spLocks noGrp="1"/>
          </p:cNvSpPr>
          <p:nvPr>
            <p:ph type="body" idx="1"/>
          </p:nvPr>
        </p:nvSpPr>
        <p:spPr/>
        <p:txBody>
          <a:bodyPr>
            <a:normAutofit fontScale="92500" lnSpcReduction="20000"/>
          </a:bodyPr>
          <a:lstStyle/>
          <a:p>
            <a:r>
              <a:rPr lang="en-GB" altLang="en-US" sz="2800" dirty="0" smtClean="0"/>
              <a:t>What determines whether a synapse excites or inhibits the postsynaptic cell?</a:t>
            </a:r>
          </a:p>
          <a:p>
            <a:endParaRPr lang="en-GB" altLang="en-US" sz="2800" dirty="0" smtClean="0"/>
          </a:p>
          <a:p>
            <a:r>
              <a:rPr lang="en-GB" altLang="en-US" sz="2800" dirty="0" smtClean="0"/>
              <a:t>The Neurotransmitter. </a:t>
            </a:r>
          </a:p>
          <a:p>
            <a:pPr lvl="1"/>
            <a:r>
              <a:rPr lang="en-GB" altLang="en-US" sz="2400" dirty="0" smtClean="0"/>
              <a:t>Some will generate EPSP others generate IPSP. </a:t>
            </a:r>
          </a:p>
          <a:p>
            <a:endParaRPr lang="en-GB" altLang="en-US" sz="2800" dirty="0" smtClean="0"/>
          </a:p>
          <a:p>
            <a:r>
              <a:rPr lang="en-GB" altLang="en-US" sz="2800" dirty="0" smtClean="0"/>
              <a:t>The BALANCE between the number of excitatory or inhibitory signals the postsynaptic neuron receives will determine the likelihood of an action potential.  </a:t>
            </a:r>
          </a:p>
        </p:txBody>
      </p:sp>
    </p:spTree>
    <p:extLst>
      <p:ext uri="{BB962C8B-B14F-4D97-AF65-F5344CB8AC3E}">
        <p14:creationId xmlns:p14="http://schemas.microsoft.com/office/powerpoint/2010/main" val="284590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pPr eaLnBrk="1" hangingPunct="1"/>
            <a:r>
              <a:rPr lang="en-GB" altLang="en-US" dirty="0" smtClean="0"/>
              <a:t>Synaptic Transmitters. </a:t>
            </a:r>
            <a:endParaRPr lang="en-US" altLang="en-US" dirty="0" smtClean="0"/>
          </a:p>
        </p:txBody>
      </p:sp>
      <p:sp>
        <p:nvSpPr>
          <p:cNvPr id="3" name="Content Placeholder 2"/>
          <p:cNvSpPr>
            <a:spLocks noGrp="1"/>
          </p:cNvSpPr>
          <p:nvPr>
            <p:ph idx="1"/>
          </p:nvPr>
        </p:nvSpPr>
        <p:spPr/>
        <p:txBody>
          <a:bodyPr>
            <a:normAutofit fontScale="92500" lnSpcReduction="10000"/>
          </a:bodyPr>
          <a:lstStyle/>
          <a:p>
            <a:pPr eaLnBrk="1" hangingPunct="1">
              <a:lnSpc>
                <a:spcPct val="80000"/>
              </a:lnSpc>
            </a:pPr>
            <a:r>
              <a:rPr lang="en-GB" altLang="en-US" sz="2500" dirty="0" smtClean="0"/>
              <a:t>Amines. </a:t>
            </a:r>
          </a:p>
          <a:p>
            <a:pPr lvl="1" eaLnBrk="1" hangingPunct="1">
              <a:lnSpc>
                <a:spcPct val="80000"/>
              </a:lnSpc>
            </a:pPr>
            <a:r>
              <a:rPr lang="en-GB" altLang="en-US" sz="2200" dirty="0" smtClean="0"/>
              <a:t>e.g. Acetylcholine. </a:t>
            </a:r>
          </a:p>
          <a:p>
            <a:pPr lvl="1" eaLnBrk="1" hangingPunct="1">
              <a:lnSpc>
                <a:spcPct val="80000"/>
              </a:lnSpc>
            </a:pPr>
            <a:r>
              <a:rPr lang="en-GB" altLang="en-US" sz="2200" dirty="0" smtClean="0"/>
              <a:t>Monoamines – Norepinephrine/Noradrenaline, Epinephrine/Adrenaline, Dopamine, Serotonin, melatonin. </a:t>
            </a:r>
          </a:p>
          <a:p>
            <a:pPr eaLnBrk="1" hangingPunct="1">
              <a:lnSpc>
                <a:spcPct val="80000"/>
              </a:lnSpc>
            </a:pPr>
            <a:endParaRPr lang="en-GB" altLang="en-US" sz="2500" dirty="0" smtClean="0"/>
          </a:p>
          <a:p>
            <a:pPr eaLnBrk="1" hangingPunct="1">
              <a:lnSpc>
                <a:spcPct val="80000"/>
              </a:lnSpc>
            </a:pPr>
            <a:r>
              <a:rPr lang="en-GB" altLang="en-US" sz="2500" dirty="0" smtClean="0"/>
              <a:t>Amino Acids. </a:t>
            </a:r>
          </a:p>
          <a:p>
            <a:pPr lvl="1" eaLnBrk="1" hangingPunct="1">
              <a:lnSpc>
                <a:spcPct val="80000"/>
              </a:lnSpc>
            </a:pPr>
            <a:r>
              <a:rPr lang="en-GB" altLang="en-US" sz="2200" dirty="0" smtClean="0"/>
              <a:t>Gamma-aminobutyric acid, Glutamate, Glycine, Histamine. </a:t>
            </a:r>
          </a:p>
          <a:p>
            <a:pPr eaLnBrk="1" hangingPunct="1">
              <a:lnSpc>
                <a:spcPct val="80000"/>
              </a:lnSpc>
            </a:pPr>
            <a:endParaRPr lang="en-GB" altLang="en-US" sz="2500" dirty="0" smtClean="0"/>
          </a:p>
          <a:p>
            <a:pPr eaLnBrk="1" hangingPunct="1">
              <a:lnSpc>
                <a:spcPct val="80000"/>
              </a:lnSpc>
            </a:pPr>
            <a:r>
              <a:rPr lang="en-GB" altLang="en-US" sz="2500" dirty="0" smtClean="0"/>
              <a:t>Neuropeptides. </a:t>
            </a:r>
          </a:p>
          <a:p>
            <a:pPr lvl="1" eaLnBrk="1" hangingPunct="1">
              <a:lnSpc>
                <a:spcPct val="80000"/>
              </a:lnSpc>
            </a:pPr>
            <a:r>
              <a:rPr lang="en-GB" altLang="en-US" sz="2200" dirty="0" smtClean="0"/>
              <a:t> - Opioid peptides – Enkephalins: Met-enkephalin, Leu-enkephalin,</a:t>
            </a:r>
          </a:p>
          <a:p>
            <a:pPr lvl="1" eaLnBrk="1" hangingPunct="1">
              <a:lnSpc>
                <a:spcPct val="80000"/>
              </a:lnSpc>
            </a:pPr>
            <a:r>
              <a:rPr lang="en-GB" altLang="en-US" sz="2200" dirty="0" smtClean="0"/>
              <a:t>                                 -  Endorphins: B-endorphin. </a:t>
            </a:r>
          </a:p>
          <a:p>
            <a:pPr lvl="1" eaLnBrk="1" hangingPunct="1">
              <a:lnSpc>
                <a:spcPct val="80000"/>
              </a:lnSpc>
            </a:pPr>
            <a:r>
              <a:rPr lang="en-GB" altLang="en-US" sz="2200" dirty="0" smtClean="0"/>
              <a:t>                                 - Dynorphins: Dynorphin A.  </a:t>
            </a:r>
          </a:p>
          <a:p>
            <a:pPr eaLnBrk="1" hangingPunct="1">
              <a:lnSpc>
                <a:spcPct val="80000"/>
              </a:lnSpc>
            </a:pPr>
            <a:endParaRPr lang="en-GB" altLang="en-US" sz="2500" dirty="0" smtClean="0"/>
          </a:p>
        </p:txBody>
      </p:sp>
    </p:spTree>
    <p:extLst>
      <p:ext uri="{BB962C8B-B14F-4D97-AF65-F5344CB8AC3E}">
        <p14:creationId xmlns:p14="http://schemas.microsoft.com/office/powerpoint/2010/main" val="34281128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pPr eaLnBrk="1" hangingPunct="1"/>
            <a:r>
              <a:rPr lang="en-GB" altLang="en-US" dirty="0" smtClean="0"/>
              <a:t>Synaptic Transmitters. </a:t>
            </a:r>
            <a:endParaRPr lang="en-US" altLang="en-US" dirty="0" smtClean="0"/>
          </a:p>
        </p:txBody>
      </p:sp>
      <p:sp>
        <p:nvSpPr>
          <p:cNvPr id="9219" name="Content Placeholder 2"/>
          <p:cNvSpPr>
            <a:spLocks noGrp="1"/>
          </p:cNvSpPr>
          <p:nvPr>
            <p:ph idx="1"/>
          </p:nvPr>
        </p:nvSpPr>
        <p:spPr/>
        <p:txBody>
          <a:bodyPr/>
          <a:lstStyle/>
          <a:p>
            <a:pPr eaLnBrk="1" hangingPunct="1"/>
            <a:r>
              <a:rPr lang="en-GB" altLang="en-US" dirty="0" smtClean="0"/>
              <a:t>Peptides. </a:t>
            </a:r>
          </a:p>
          <a:p>
            <a:pPr lvl="1" eaLnBrk="1" hangingPunct="1"/>
            <a:r>
              <a:rPr lang="en-GB" altLang="en-US" dirty="0" smtClean="0"/>
              <a:t>Oxytocin, Substance P, Cholecystokinin, Vasopressin, Neuropeptide Y, Hypothalamic releasing hormones. </a:t>
            </a:r>
          </a:p>
          <a:p>
            <a:pPr eaLnBrk="1" hangingPunct="1"/>
            <a:endParaRPr lang="en-GB" altLang="en-US" dirty="0" smtClean="0"/>
          </a:p>
          <a:p>
            <a:pPr eaLnBrk="1" hangingPunct="1"/>
            <a:r>
              <a:rPr lang="en-GB" altLang="en-US" dirty="0" smtClean="0"/>
              <a:t>Gases. </a:t>
            </a:r>
          </a:p>
          <a:p>
            <a:pPr lvl="1" eaLnBrk="1" hangingPunct="1"/>
            <a:r>
              <a:rPr lang="en-GB" altLang="en-US" dirty="0" smtClean="0"/>
              <a:t>Nitric Oxide, Carbon Monoxide. </a:t>
            </a:r>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4106832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10243" name="Content Placeholder 2"/>
          <p:cNvSpPr>
            <a:spLocks noGrp="1"/>
          </p:cNvSpPr>
          <p:nvPr>
            <p:ph sz="half" idx="1"/>
          </p:nvPr>
        </p:nvSpPr>
        <p:spPr/>
        <p:txBody>
          <a:bodyPr>
            <a:normAutofit fontScale="85000" lnSpcReduction="10000"/>
          </a:bodyPr>
          <a:lstStyle/>
          <a:p>
            <a:pPr eaLnBrk="1" hangingPunct="1"/>
            <a:r>
              <a:rPr lang="en-GB" altLang="en-US" dirty="0" smtClean="0">
                <a:solidFill>
                  <a:schemeClr val="bg1"/>
                </a:solidFill>
              </a:rPr>
              <a:t>Neurotransmitters affect their targets by interacting with receptors. </a:t>
            </a:r>
          </a:p>
          <a:p>
            <a:pPr eaLnBrk="1" hangingPunct="1"/>
            <a:endParaRPr lang="en-GB" altLang="en-US" dirty="0" smtClean="0">
              <a:solidFill>
                <a:schemeClr val="bg1"/>
              </a:solidFill>
            </a:endParaRPr>
          </a:p>
          <a:p>
            <a:pPr eaLnBrk="1" hangingPunct="1"/>
            <a:r>
              <a:rPr lang="en-GB" altLang="en-US" dirty="0" smtClean="0">
                <a:solidFill>
                  <a:schemeClr val="bg1"/>
                </a:solidFill>
              </a:rPr>
              <a:t>Binds to the receptor changing its shape to open an ion channel (fast ionotropic receptor). </a:t>
            </a:r>
          </a:p>
          <a:p>
            <a:pPr eaLnBrk="1" hangingPunct="1"/>
            <a:r>
              <a:rPr lang="en-GB" altLang="en-US" dirty="0" smtClean="0">
                <a:solidFill>
                  <a:schemeClr val="bg1"/>
                </a:solidFill>
              </a:rPr>
              <a:t>Or</a:t>
            </a:r>
          </a:p>
          <a:p>
            <a:pPr eaLnBrk="1" hangingPunct="1"/>
            <a:r>
              <a:rPr lang="en-GB" altLang="en-US" dirty="0" smtClean="0">
                <a:solidFill>
                  <a:schemeClr val="bg1"/>
                </a:solidFill>
              </a:rPr>
              <a:t>Alters chemical reaction with the target cell (slow metabotropic receptors). </a:t>
            </a:r>
          </a:p>
        </p:txBody>
      </p:sp>
      <p:sp>
        <p:nvSpPr>
          <p:cNvPr id="3" name="Content Placeholder 2"/>
          <p:cNvSpPr>
            <a:spLocks noGrp="1"/>
          </p:cNvSpPr>
          <p:nvPr>
            <p:ph sz="half" idx="2"/>
          </p:nvPr>
        </p:nvSpPr>
        <p:spPr>
          <a:xfrm>
            <a:off x="4648200" y="1600200"/>
            <a:ext cx="3130605" cy="4525963"/>
          </a:xfrm>
        </p:spPr>
        <p:txBody>
          <a:bodyPr>
            <a:normAutofit fontScale="85000" lnSpcReduction="10000"/>
          </a:bodyPr>
          <a:lstStyle/>
          <a:p>
            <a:r>
              <a:rPr lang="en-GB" altLang="en-US" dirty="0">
                <a:hlinkClick r:id="rId2"/>
              </a:rPr>
              <a:t>http://www.youtube.com/watch?v=Du-BwT0Ul2M</a:t>
            </a:r>
            <a:endParaRPr lang="en-GB" altLang="en-US" dirty="0"/>
          </a:p>
          <a:p>
            <a:endParaRPr lang="en-GB" dirty="0"/>
          </a:p>
        </p:txBody>
      </p:sp>
      <p:pic>
        <p:nvPicPr>
          <p:cNvPr id="5" name="Picture 4"/>
          <p:cNvPicPr>
            <a:picLocks noChangeAspect="1"/>
          </p:cNvPicPr>
          <p:nvPr/>
        </p:nvPicPr>
        <p:blipFill>
          <a:blip r:embed="rId3"/>
          <a:stretch>
            <a:fillRect/>
          </a:stretch>
        </p:blipFill>
        <p:spPr>
          <a:xfrm>
            <a:off x="4761683" y="3123590"/>
            <a:ext cx="3017122" cy="2886380"/>
          </a:xfrm>
          <a:prstGeom prst="rect">
            <a:avLst/>
          </a:prstGeom>
        </p:spPr>
      </p:pic>
    </p:spTree>
    <p:extLst>
      <p:ext uri="{BB962C8B-B14F-4D97-AF65-F5344CB8AC3E}">
        <p14:creationId xmlns:p14="http://schemas.microsoft.com/office/powerpoint/2010/main" val="24760799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endParaRPr lang="en-US" altLang="en-US" dirty="0"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defRPr/>
            </a:pPr>
            <a:r>
              <a:rPr lang="en-GB" dirty="0" smtClean="0"/>
              <a:t>Receptor subtype – Any type of receptor having functional characteristics that distinguish it from other types of receptors from the same neurotransmitter. </a:t>
            </a:r>
          </a:p>
          <a:p>
            <a:pPr eaLnBrk="1" fontAlgn="auto" hangingPunct="1">
              <a:spcAft>
                <a:spcPts val="0"/>
              </a:spcAft>
              <a:defRPr/>
            </a:pPr>
            <a:endParaRPr lang="en-GB" dirty="0" smtClean="0"/>
          </a:p>
          <a:p>
            <a:pPr eaLnBrk="1" fontAlgn="auto" hangingPunct="1">
              <a:spcAft>
                <a:spcPts val="0"/>
              </a:spcAft>
              <a:defRPr/>
            </a:pPr>
            <a:r>
              <a:rPr lang="en-GB" b="1" dirty="0" smtClean="0"/>
              <a:t>Drug development capitalises on the existence of receptor subtypes. </a:t>
            </a:r>
          </a:p>
          <a:p>
            <a:pPr lvl="1" eaLnBrk="1" fontAlgn="auto" hangingPunct="1">
              <a:spcAft>
                <a:spcPts val="0"/>
              </a:spcAft>
              <a:defRPr/>
            </a:pPr>
            <a:r>
              <a:rPr lang="en-GB" dirty="0" smtClean="0"/>
              <a:t>Drugs can selectively affect a receptor subtypes – producing specific effects associates with that receptor. </a:t>
            </a:r>
            <a:endParaRPr lang="en-US" dirty="0" smtClean="0"/>
          </a:p>
        </p:txBody>
      </p:sp>
    </p:spTree>
    <p:extLst>
      <p:ext uri="{BB962C8B-B14F-4D97-AF65-F5344CB8AC3E}">
        <p14:creationId xmlns:p14="http://schemas.microsoft.com/office/powerpoint/2010/main" val="37291099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pPr eaLnBrk="1" hangingPunct="1"/>
            <a:r>
              <a:rPr lang="en-GB" altLang="en-US" dirty="0" smtClean="0"/>
              <a:t>Ligand. </a:t>
            </a:r>
            <a:endParaRPr lang="en-US" altLang="en-US" dirty="0" smtClean="0"/>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defRPr/>
            </a:pPr>
            <a:r>
              <a:rPr lang="en-GB" dirty="0" smtClean="0"/>
              <a:t>Ligand = Substance that binds to a receptor. </a:t>
            </a:r>
          </a:p>
          <a:p>
            <a:pPr eaLnBrk="1" fontAlgn="auto" hangingPunct="1">
              <a:spcAft>
                <a:spcPts val="0"/>
              </a:spcAft>
              <a:defRPr/>
            </a:pPr>
            <a:endParaRPr lang="en-GB" dirty="0" smtClean="0"/>
          </a:p>
          <a:p>
            <a:pPr eaLnBrk="1" fontAlgn="auto" hangingPunct="1">
              <a:spcAft>
                <a:spcPts val="0"/>
              </a:spcAft>
              <a:defRPr/>
            </a:pPr>
            <a:r>
              <a:rPr lang="en-GB" dirty="0" smtClean="0"/>
              <a:t>Effects of a Ligand. </a:t>
            </a:r>
          </a:p>
          <a:p>
            <a:pPr eaLnBrk="1" fontAlgn="auto" hangingPunct="1">
              <a:spcAft>
                <a:spcPts val="0"/>
              </a:spcAft>
              <a:defRPr/>
            </a:pPr>
            <a:r>
              <a:rPr lang="en-GB" dirty="0" smtClean="0"/>
              <a:t>1) When bound to a receptor, a ligand classified as an agonist initiates the normal effects of the receptor. </a:t>
            </a:r>
          </a:p>
          <a:p>
            <a:pPr eaLnBrk="1" fontAlgn="auto" hangingPunct="1">
              <a:spcAft>
                <a:spcPts val="0"/>
              </a:spcAft>
              <a:defRPr/>
            </a:pPr>
            <a:r>
              <a:rPr lang="en-GB" dirty="0" smtClean="0"/>
              <a:t>2) Antagonist – ligand which binds to a receptor and does not activate it – blocks other ligands. </a:t>
            </a:r>
          </a:p>
          <a:p>
            <a:pPr eaLnBrk="1" fontAlgn="auto" hangingPunct="1">
              <a:spcAft>
                <a:spcPts val="0"/>
              </a:spcAft>
              <a:defRPr/>
            </a:pPr>
            <a:r>
              <a:rPr lang="en-GB" dirty="0" smtClean="0"/>
              <a:t>3) Inverse Agonist – Initiates an effect that is reverse of the normal function of the receptor. </a:t>
            </a:r>
          </a:p>
        </p:txBody>
      </p:sp>
    </p:spTree>
    <p:extLst>
      <p:ext uri="{BB962C8B-B14F-4D97-AF65-F5344CB8AC3E}">
        <p14:creationId xmlns:p14="http://schemas.microsoft.com/office/powerpoint/2010/main" val="3517891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pPr eaLnBrk="1" hangingPunct="1"/>
            <a:r>
              <a:rPr lang="en-GB" altLang="en-US" dirty="0" smtClean="0"/>
              <a:t>Endogenous Ligands. </a:t>
            </a:r>
            <a:endParaRPr lang="en-US" altLang="en-US" dirty="0" smtClean="0"/>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defRPr/>
            </a:pPr>
            <a:r>
              <a:rPr lang="en-GB" dirty="0" smtClean="0"/>
              <a:t>Acetylcholine (ACh). </a:t>
            </a:r>
          </a:p>
          <a:p>
            <a:pPr eaLnBrk="1" fontAlgn="auto" hangingPunct="1">
              <a:spcAft>
                <a:spcPts val="0"/>
              </a:spcAft>
              <a:defRPr/>
            </a:pPr>
            <a:endParaRPr lang="en-GB" dirty="0" smtClean="0"/>
          </a:p>
          <a:p>
            <a:pPr eaLnBrk="1" fontAlgn="auto" hangingPunct="1">
              <a:spcAft>
                <a:spcPts val="0"/>
              </a:spcAft>
              <a:defRPr/>
            </a:pPr>
            <a:r>
              <a:rPr lang="en-GB" dirty="0" smtClean="0"/>
              <a:t>First chemical identified as a Neurotransmitter.</a:t>
            </a:r>
          </a:p>
          <a:p>
            <a:pPr lvl="1" eaLnBrk="1" fontAlgn="auto" hangingPunct="1">
              <a:spcAft>
                <a:spcPts val="0"/>
              </a:spcAft>
              <a:defRPr/>
            </a:pPr>
            <a:r>
              <a:rPr lang="en-GB" dirty="0" smtClean="0"/>
              <a:t>Stimulates Muscle Contraction.  </a:t>
            </a:r>
          </a:p>
          <a:p>
            <a:pPr eaLnBrk="1" fontAlgn="auto" hangingPunct="1">
              <a:spcAft>
                <a:spcPts val="0"/>
              </a:spcAft>
              <a:defRPr/>
            </a:pPr>
            <a:endParaRPr lang="en-GB" dirty="0" smtClean="0"/>
          </a:p>
          <a:p>
            <a:pPr eaLnBrk="1" fontAlgn="auto" hangingPunct="1">
              <a:spcAft>
                <a:spcPts val="0"/>
              </a:spcAft>
              <a:defRPr/>
            </a:pPr>
            <a:r>
              <a:rPr lang="en-GB" dirty="0" smtClean="0"/>
              <a:t>Basal forebrain includes major groups of cholinergic (ACH-containing) cells. </a:t>
            </a:r>
          </a:p>
          <a:p>
            <a:pPr eaLnBrk="1" fontAlgn="auto" hangingPunct="1">
              <a:spcAft>
                <a:spcPts val="0"/>
              </a:spcAft>
              <a:defRPr/>
            </a:pPr>
            <a:endParaRPr lang="en-GB" dirty="0" smtClean="0"/>
          </a:p>
          <a:p>
            <a:pPr eaLnBrk="1" fontAlgn="auto" hangingPunct="1">
              <a:spcAft>
                <a:spcPts val="0"/>
              </a:spcAft>
              <a:defRPr/>
            </a:pPr>
            <a:r>
              <a:rPr lang="en-GB" dirty="0" smtClean="0"/>
              <a:t>Losses – evident in Alzheimer's disease.</a:t>
            </a:r>
          </a:p>
          <a:p>
            <a:pPr lvl="1">
              <a:defRPr/>
            </a:pPr>
            <a:r>
              <a:rPr lang="en-GB" dirty="0"/>
              <a:t> </a:t>
            </a:r>
            <a:r>
              <a:rPr lang="en-GB" dirty="0" smtClean="0"/>
              <a:t>Cholinergic </a:t>
            </a:r>
            <a:r>
              <a:rPr lang="en-GB" dirty="0"/>
              <a:t>hypothesis </a:t>
            </a:r>
            <a:endParaRPr lang="en-US" dirty="0" smtClean="0"/>
          </a:p>
        </p:txBody>
      </p:sp>
    </p:spTree>
    <p:extLst>
      <p:ext uri="{BB962C8B-B14F-4D97-AF65-F5344CB8AC3E}">
        <p14:creationId xmlns:p14="http://schemas.microsoft.com/office/powerpoint/2010/main" val="33192175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r>
              <a:rPr lang="en-GB" altLang="en-US" dirty="0" smtClean="0"/>
              <a:t>Cholinergic Pathways in the Brain. </a:t>
            </a:r>
          </a:p>
        </p:txBody>
      </p:sp>
      <p:sp>
        <p:nvSpPr>
          <p:cNvPr id="17411" name="Content Placeholder 2"/>
          <p:cNvSpPr>
            <a:spLocks noGrp="1"/>
          </p:cNvSpPr>
          <p:nvPr>
            <p:ph idx="1"/>
          </p:nvPr>
        </p:nvSpPr>
        <p:spPr/>
        <p:txBody>
          <a:bodyPr/>
          <a:lstStyle/>
          <a:p>
            <a:pPr eaLnBrk="1" hangingPunct="1"/>
            <a:endParaRPr lang="en-GB" altLang="en-US" dirty="0" smtClean="0"/>
          </a:p>
        </p:txBody>
      </p:sp>
      <p:pic>
        <p:nvPicPr>
          <p:cNvPr id="17412" name="Picture 4" descr="BP5e-Fig-04-02-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2245" y="2039068"/>
            <a:ext cx="5001110" cy="375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907080" y="2512770"/>
            <a:ext cx="1679755" cy="1200329"/>
          </a:xfrm>
          <a:prstGeom prst="rect">
            <a:avLst/>
          </a:prstGeom>
          <a:noFill/>
        </p:spPr>
        <p:txBody>
          <a:bodyPr wrap="square" rtlCol="0">
            <a:spAutoFit/>
          </a:bodyPr>
          <a:lstStyle/>
          <a:p>
            <a:r>
              <a:rPr lang="en-GB" dirty="0"/>
              <a:t>http://www.youtube.com/watch?v=0-KmO0Lg7Kw</a:t>
            </a:r>
          </a:p>
        </p:txBody>
      </p:sp>
    </p:spTree>
    <p:extLst>
      <p:ext uri="{BB962C8B-B14F-4D97-AF65-F5344CB8AC3E}">
        <p14:creationId xmlns:p14="http://schemas.microsoft.com/office/powerpoint/2010/main" val="3609007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Acetylcholine and Memory…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Francis et al 1999 Review highlighted </a:t>
            </a:r>
            <a:r>
              <a:rPr lang="en-GB" dirty="0"/>
              <a:t>the cholinergic </a:t>
            </a:r>
            <a:r>
              <a:rPr lang="en-GB" dirty="0" smtClean="0"/>
              <a:t>hypothesis in relation to Alzheimer's disease (AD). </a:t>
            </a:r>
          </a:p>
          <a:p>
            <a:r>
              <a:rPr lang="en-GB" dirty="0" smtClean="0"/>
              <a:t>Studies revealed deficits in the enzyme responsible to ACh synthesis. </a:t>
            </a:r>
          </a:p>
          <a:p>
            <a:r>
              <a:rPr lang="en-GB" dirty="0"/>
              <a:t>Cholinergic hypothesis </a:t>
            </a:r>
            <a:r>
              <a:rPr lang="en-GB" dirty="0" smtClean="0"/>
              <a:t>– degeneration of </a:t>
            </a:r>
            <a:r>
              <a:rPr lang="en-GB" dirty="0"/>
              <a:t>cholinergic </a:t>
            </a:r>
            <a:r>
              <a:rPr lang="en-GB" dirty="0" smtClean="0"/>
              <a:t>neurons in the basal forebrain and subsequent loss of cholinergic neurotransmission in cerebral cortex contributes significantly to the deterioration of cognitive functioning seen in AD patients. </a:t>
            </a:r>
          </a:p>
          <a:p>
            <a:endParaRPr lang="en-GB" dirty="0" smtClean="0"/>
          </a:p>
          <a:p>
            <a:endParaRPr lang="en-GB" dirty="0"/>
          </a:p>
          <a:p>
            <a:endParaRPr lang="en-GB" dirty="0"/>
          </a:p>
        </p:txBody>
      </p:sp>
    </p:spTree>
    <p:extLst>
      <p:ext uri="{BB962C8B-B14F-4D97-AF65-F5344CB8AC3E}">
        <p14:creationId xmlns:p14="http://schemas.microsoft.com/office/powerpoint/2010/main" val="73213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Neuroscientific studies on Ach and Memory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Goekoop et al 2005. </a:t>
            </a:r>
          </a:p>
          <a:p>
            <a:endParaRPr lang="en-GB" dirty="0"/>
          </a:p>
          <a:p>
            <a:r>
              <a:rPr lang="en-GB" dirty="0" smtClean="0"/>
              <a:t>28 patients with mild cognitive impairment (MCI) – Memory losses. </a:t>
            </a:r>
          </a:p>
          <a:p>
            <a:pPr lvl="1"/>
            <a:r>
              <a:rPr lang="en-GB" dirty="0" smtClean="0"/>
              <a:t>Often a precursor to Alzheimer's disease. </a:t>
            </a:r>
          </a:p>
          <a:p>
            <a:endParaRPr lang="en-GB" dirty="0"/>
          </a:p>
          <a:p>
            <a:r>
              <a:rPr lang="en-GB" dirty="0" smtClean="0"/>
              <a:t>Required to do a series of memory tasks at 3 stages. </a:t>
            </a:r>
          </a:p>
          <a:p>
            <a:pPr lvl="1"/>
            <a:r>
              <a:rPr lang="en-GB" dirty="0" smtClean="0"/>
              <a:t>Working Memory tasks and facial encoding and retrieval tasks. </a:t>
            </a:r>
          </a:p>
          <a:p>
            <a:r>
              <a:rPr lang="en-GB" dirty="0" smtClean="0"/>
              <a:t>Under FMRI conditions. </a:t>
            </a:r>
          </a:p>
          <a:p>
            <a:endParaRPr lang="en-GB" dirty="0"/>
          </a:p>
        </p:txBody>
      </p:sp>
    </p:spTree>
    <p:extLst>
      <p:ext uri="{BB962C8B-B14F-4D97-AF65-F5344CB8AC3E}">
        <p14:creationId xmlns:p14="http://schemas.microsoft.com/office/powerpoint/2010/main" val="226072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Goekoop et al 2005….</a:t>
            </a:r>
            <a:endParaRPr lang="en-GB" dirty="0"/>
          </a:p>
        </p:txBody>
      </p:sp>
      <p:sp>
        <p:nvSpPr>
          <p:cNvPr id="3" name="Content Placeholder 2"/>
          <p:cNvSpPr>
            <a:spLocks noGrp="1"/>
          </p:cNvSpPr>
          <p:nvPr>
            <p:ph idx="1"/>
          </p:nvPr>
        </p:nvSpPr>
        <p:spPr/>
        <p:txBody>
          <a:bodyPr>
            <a:normAutofit lnSpcReduction="10000"/>
          </a:bodyPr>
          <a:lstStyle/>
          <a:p>
            <a:r>
              <a:rPr lang="en-GB" dirty="0" smtClean="0"/>
              <a:t>Stage 1 – Baseline. </a:t>
            </a:r>
          </a:p>
          <a:p>
            <a:r>
              <a:rPr lang="en-GB" dirty="0" smtClean="0"/>
              <a:t>Stage 2 – One week later, after </a:t>
            </a:r>
            <a:r>
              <a:rPr lang="en-GB" dirty="0"/>
              <a:t>a single dose </a:t>
            </a:r>
            <a:r>
              <a:rPr lang="en-GB" dirty="0" smtClean="0"/>
              <a:t>of </a:t>
            </a:r>
            <a:r>
              <a:rPr lang="en-GB" dirty="0"/>
              <a:t>G</a:t>
            </a:r>
            <a:r>
              <a:rPr lang="en-GB" dirty="0" smtClean="0"/>
              <a:t>alantamine. </a:t>
            </a:r>
          </a:p>
          <a:p>
            <a:r>
              <a:rPr lang="en-GB" dirty="0" smtClean="0"/>
              <a:t>Stage 3 – A further week later after multiple doses of </a:t>
            </a:r>
            <a:r>
              <a:rPr lang="en-GB" dirty="0"/>
              <a:t>G</a:t>
            </a:r>
            <a:r>
              <a:rPr lang="en-GB" dirty="0" smtClean="0"/>
              <a:t>alantamine. </a:t>
            </a:r>
          </a:p>
          <a:p>
            <a:endParaRPr lang="en-GB" dirty="0"/>
          </a:p>
          <a:p>
            <a:r>
              <a:rPr lang="en-GB" dirty="0" smtClean="0"/>
              <a:t>Galantamine = Drug used in MCI patients to improve memory – which prevents the REUPTAKE of ACh. </a:t>
            </a:r>
            <a:endParaRPr lang="en-GB" dirty="0"/>
          </a:p>
        </p:txBody>
      </p:sp>
    </p:spTree>
    <p:extLst>
      <p:ext uri="{BB962C8B-B14F-4D97-AF65-F5344CB8AC3E}">
        <p14:creationId xmlns:p14="http://schemas.microsoft.com/office/powerpoint/2010/main" val="362575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Goekoop et al 2005</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Findings…..</a:t>
            </a:r>
          </a:p>
          <a:p>
            <a:endParaRPr lang="en-GB" dirty="0"/>
          </a:p>
          <a:p>
            <a:r>
              <a:rPr lang="en-GB" dirty="0" smtClean="0"/>
              <a:t>Significant improvements in memory scores between stage 1 and stage 3. </a:t>
            </a:r>
          </a:p>
          <a:p>
            <a:endParaRPr lang="en-GB" dirty="0"/>
          </a:p>
          <a:p>
            <a:r>
              <a:rPr lang="en-GB" dirty="0" smtClean="0"/>
              <a:t>Significant alterations in FMRI, more activation in Cholergenic pathways.</a:t>
            </a:r>
          </a:p>
          <a:p>
            <a:endParaRPr lang="en-GB" dirty="0"/>
          </a:p>
          <a:p>
            <a:r>
              <a:rPr lang="en-GB" dirty="0" smtClean="0"/>
              <a:t>Critique of this study?  </a:t>
            </a:r>
            <a:endParaRPr lang="en-GB" dirty="0"/>
          </a:p>
        </p:txBody>
      </p:sp>
    </p:spTree>
    <p:extLst>
      <p:ext uri="{BB962C8B-B14F-4D97-AF65-F5344CB8AC3E}">
        <p14:creationId xmlns:p14="http://schemas.microsoft.com/office/powerpoint/2010/main" val="4092619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r>
              <a:rPr lang="en-GB" altLang="en-US" dirty="0" smtClean="0"/>
              <a:t>Monoamines. </a:t>
            </a:r>
            <a:endParaRPr lang="en-US" altLang="en-US" dirty="0" smtClean="0"/>
          </a:p>
        </p:txBody>
      </p:sp>
      <p:sp>
        <p:nvSpPr>
          <p:cNvPr id="3" name="Content Placeholder 2"/>
          <p:cNvSpPr>
            <a:spLocks noGrp="1"/>
          </p:cNvSpPr>
          <p:nvPr>
            <p:ph idx="1"/>
          </p:nvPr>
        </p:nvSpPr>
        <p:spPr/>
        <p:txBody>
          <a:bodyPr>
            <a:normAutofit fontScale="92500" lnSpcReduction="20000"/>
          </a:bodyPr>
          <a:lstStyle/>
          <a:p>
            <a:pPr eaLnBrk="1" hangingPunct="1">
              <a:lnSpc>
                <a:spcPct val="90000"/>
              </a:lnSpc>
            </a:pPr>
            <a:r>
              <a:rPr lang="en-GB" altLang="en-US" dirty="0" smtClean="0"/>
              <a:t>Catecholamines</a:t>
            </a:r>
          </a:p>
          <a:p>
            <a:pPr lvl="1" eaLnBrk="1" hangingPunct="1">
              <a:lnSpc>
                <a:spcPct val="90000"/>
              </a:lnSpc>
            </a:pPr>
            <a:r>
              <a:rPr lang="en-GB" altLang="en-US" dirty="0" smtClean="0"/>
              <a:t>E.G. Dopamine </a:t>
            </a:r>
          </a:p>
          <a:p>
            <a:pPr eaLnBrk="1" hangingPunct="1">
              <a:lnSpc>
                <a:spcPct val="90000"/>
              </a:lnSpc>
            </a:pPr>
            <a:r>
              <a:rPr lang="en-GB" altLang="en-US" dirty="0" smtClean="0"/>
              <a:t>Indoleamines. </a:t>
            </a:r>
          </a:p>
          <a:p>
            <a:pPr lvl="1" eaLnBrk="1" hangingPunct="1">
              <a:lnSpc>
                <a:spcPct val="90000"/>
              </a:lnSpc>
            </a:pPr>
            <a:r>
              <a:rPr lang="en-GB" altLang="en-US" dirty="0" smtClean="0"/>
              <a:t>E.g. Melatonin and Serotonin. </a:t>
            </a:r>
          </a:p>
          <a:p>
            <a:pPr eaLnBrk="1" hangingPunct="1">
              <a:lnSpc>
                <a:spcPct val="90000"/>
              </a:lnSpc>
            </a:pPr>
            <a:r>
              <a:rPr lang="en-GB" altLang="en-US" dirty="0" smtClean="0"/>
              <a:t>Catecholamines. </a:t>
            </a:r>
          </a:p>
          <a:p>
            <a:pPr lvl="1" eaLnBrk="1" hangingPunct="1">
              <a:lnSpc>
                <a:spcPct val="90000"/>
              </a:lnSpc>
            </a:pPr>
            <a:r>
              <a:rPr lang="en-GB" altLang="en-US" dirty="0" smtClean="0"/>
              <a:t>Dopamine </a:t>
            </a:r>
          </a:p>
          <a:p>
            <a:pPr lvl="1" eaLnBrk="1" hangingPunct="1">
              <a:lnSpc>
                <a:spcPct val="90000"/>
              </a:lnSpc>
            </a:pPr>
            <a:r>
              <a:rPr lang="en-GB" altLang="en-US" dirty="0" smtClean="0"/>
              <a:t>Mesostriatal Pathway and Mesolimbocortical Pathway. </a:t>
            </a:r>
          </a:p>
          <a:p>
            <a:pPr lvl="2" eaLnBrk="1" hangingPunct="1">
              <a:lnSpc>
                <a:spcPct val="90000"/>
              </a:lnSpc>
            </a:pPr>
            <a:r>
              <a:rPr lang="en-GB" altLang="en-US" dirty="0" smtClean="0"/>
              <a:t>Mesostriatal Pathway – Motor Control. </a:t>
            </a:r>
          </a:p>
          <a:p>
            <a:pPr lvl="2" eaLnBrk="1" hangingPunct="1">
              <a:lnSpc>
                <a:spcPct val="90000"/>
              </a:lnSpc>
            </a:pPr>
            <a:r>
              <a:rPr lang="en-GB" altLang="en-US" dirty="0" smtClean="0"/>
              <a:t>Mesolimbocortical pathway – Reward and Reinforcement (Nader et al, 1997); Verbal Learning (Fried et al, 2001); Schizophrenia. </a:t>
            </a:r>
          </a:p>
        </p:txBody>
      </p:sp>
    </p:spTree>
    <p:extLst>
      <p:ext uri="{BB962C8B-B14F-4D97-AF65-F5344CB8AC3E}">
        <p14:creationId xmlns:p14="http://schemas.microsoft.com/office/powerpoint/2010/main" val="20510497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Dopaminergic Pathways in the Brain. </a:t>
            </a:r>
          </a:p>
        </p:txBody>
      </p:sp>
      <p:sp>
        <p:nvSpPr>
          <p:cNvPr id="19459" name="Content Placeholder 2"/>
          <p:cNvSpPr>
            <a:spLocks noGrp="1"/>
          </p:cNvSpPr>
          <p:nvPr>
            <p:ph idx="1"/>
          </p:nvPr>
        </p:nvSpPr>
        <p:spPr/>
        <p:txBody>
          <a:bodyPr/>
          <a:lstStyle/>
          <a:p>
            <a:pPr eaLnBrk="1" hangingPunct="1"/>
            <a:endParaRPr lang="en-GB" altLang="en-US" dirty="0" smtClean="0"/>
          </a:p>
        </p:txBody>
      </p:sp>
      <p:pic>
        <p:nvPicPr>
          <p:cNvPr id="19460" name="Picture 3" descr="BP5e-Fig-04-03-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670" y="1901951"/>
            <a:ext cx="5624880" cy="422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6557165" y="2818180"/>
            <a:ext cx="916230" cy="2031325"/>
          </a:xfrm>
          <a:prstGeom prst="rect">
            <a:avLst/>
          </a:prstGeom>
          <a:noFill/>
        </p:spPr>
        <p:txBody>
          <a:bodyPr wrap="square" rtlCol="0">
            <a:spAutoFit/>
          </a:bodyPr>
          <a:lstStyle/>
          <a:p>
            <a:r>
              <a:rPr lang="en-GB" altLang="en-US" u="sng" dirty="0">
                <a:hlinkClick r:id="rId3"/>
              </a:rPr>
              <a:t>http://www.youtube.com/watch?v=ZjH8_hHtumo</a:t>
            </a:r>
            <a:endParaRPr lang="en-GB" altLang="en-US" dirty="0"/>
          </a:p>
        </p:txBody>
      </p:sp>
    </p:spTree>
    <p:extLst>
      <p:ext uri="{BB962C8B-B14F-4D97-AF65-F5344CB8AC3E}">
        <p14:creationId xmlns:p14="http://schemas.microsoft.com/office/powerpoint/2010/main" val="36754373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Dopamine and Reward related memory.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Wittman et al 2005. </a:t>
            </a:r>
          </a:p>
          <a:p>
            <a:endParaRPr lang="en-GB" dirty="0"/>
          </a:p>
          <a:p>
            <a:r>
              <a:rPr lang="en-GB" dirty="0" smtClean="0"/>
              <a:t>FMRI study. </a:t>
            </a:r>
          </a:p>
          <a:p>
            <a:pPr lvl="1"/>
            <a:r>
              <a:rPr lang="en-GB" dirty="0" smtClean="0"/>
              <a:t>Compared encoding and retrieval of reward related (financial) stimuli compared to non-reward related stimuli. </a:t>
            </a:r>
          </a:p>
          <a:p>
            <a:endParaRPr lang="en-GB" dirty="0"/>
          </a:p>
          <a:p>
            <a:r>
              <a:rPr lang="en-GB" dirty="0" smtClean="0"/>
              <a:t>Greater activation during encoding stage in reward related areas for reward stimuli. </a:t>
            </a:r>
          </a:p>
          <a:p>
            <a:endParaRPr lang="en-GB" dirty="0"/>
          </a:p>
          <a:p>
            <a:r>
              <a:rPr lang="en-GB" dirty="0" smtClean="0"/>
              <a:t>In follow up, greater success and greater activation in hippocampus (long term memory) for reward related stimuli compared to non-reward related stimuli. </a:t>
            </a:r>
            <a:endParaRPr lang="en-GB" dirty="0"/>
          </a:p>
        </p:txBody>
      </p:sp>
    </p:spTree>
    <p:extLst>
      <p:ext uri="{BB962C8B-B14F-4D97-AF65-F5344CB8AC3E}">
        <p14:creationId xmlns:p14="http://schemas.microsoft.com/office/powerpoint/2010/main" val="1306509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endParaRPr lang="en-US" altLang="en-US" dirty="0"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defRPr/>
            </a:pPr>
            <a:r>
              <a:rPr lang="en-GB" dirty="0" smtClean="0"/>
              <a:t>Norepinephrie/Noradrenaline. </a:t>
            </a:r>
          </a:p>
          <a:p>
            <a:pPr lvl="1" eaLnBrk="1" fontAlgn="auto" hangingPunct="1">
              <a:spcAft>
                <a:spcPts val="0"/>
              </a:spcAft>
              <a:defRPr/>
            </a:pPr>
            <a:r>
              <a:rPr lang="en-GB" dirty="0" smtClean="0"/>
              <a:t>Organised into 3 clusters in the Brain Stem. </a:t>
            </a:r>
          </a:p>
          <a:p>
            <a:pPr lvl="1" eaLnBrk="1" fontAlgn="auto" hangingPunct="1">
              <a:spcAft>
                <a:spcPts val="0"/>
              </a:spcAft>
              <a:defRPr/>
            </a:pPr>
            <a:r>
              <a:rPr lang="en-GB" dirty="0" smtClean="0"/>
              <a:t>Locus Coeruleus in the Pons. </a:t>
            </a:r>
          </a:p>
          <a:p>
            <a:pPr lvl="1" eaLnBrk="1" fontAlgn="auto" hangingPunct="1">
              <a:spcAft>
                <a:spcPts val="0"/>
              </a:spcAft>
              <a:defRPr/>
            </a:pPr>
            <a:r>
              <a:rPr lang="en-GB" dirty="0" smtClean="0"/>
              <a:t>Lateral Tegmental System (midbrain). </a:t>
            </a:r>
          </a:p>
          <a:p>
            <a:pPr lvl="1" eaLnBrk="1" fontAlgn="auto" hangingPunct="1">
              <a:spcAft>
                <a:spcPts val="0"/>
              </a:spcAft>
              <a:defRPr/>
            </a:pPr>
            <a:r>
              <a:rPr lang="en-GB" dirty="0" smtClean="0"/>
              <a:t>Dorsal Medullary Group. </a:t>
            </a:r>
          </a:p>
          <a:p>
            <a:pPr eaLnBrk="1" fontAlgn="auto" hangingPunct="1">
              <a:spcAft>
                <a:spcPts val="0"/>
              </a:spcAft>
              <a:defRPr/>
            </a:pPr>
            <a:endParaRPr lang="en-GB" dirty="0" smtClean="0"/>
          </a:p>
          <a:p>
            <a:pPr eaLnBrk="1" fontAlgn="auto" hangingPunct="1">
              <a:spcAft>
                <a:spcPts val="0"/>
              </a:spcAft>
              <a:defRPr/>
            </a:pPr>
            <a:endParaRPr lang="en-GB" dirty="0" smtClean="0"/>
          </a:p>
          <a:p>
            <a:pPr eaLnBrk="1" fontAlgn="auto" hangingPunct="1">
              <a:spcAft>
                <a:spcPts val="0"/>
              </a:spcAft>
              <a:defRPr/>
            </a:pPr>
            <a:r>
              <a:rPr lang="en-GB" dirty="0" smtClean="0"/>
              <a:t>Many behavioural and Physiological Processes. </a:t>
            </a:r>
          </a:p>
          <a:p>
            <a:pPr lvl="1" eaLnBrk="1" fontAlgn="auto" hangingPunct="1">
              <a:spcAft>
                <a:spcPts val="0"/>
              </a:spcAft>
              <a:defRPr/>
            </a:pPr>
            <a:r>
              <a:rPr lang="en-GB" dirty="0" smtClean="0"/>
              <a:t>Mood, Overall Arousal and Sexual Behaviour. </a:t>
            </a:r>
          </a:p>
          <a:p>
            <a:pPr eaLnBrk="1" fontAlgn="auto" hangingPunct="1">
              <a:spcAft>
                <a:spcPts val="0"/>
              </a:spcAft>
              <a:defRPr/>
            </a:pPr>
            <a:endParaRPr lang="en-GB" dirty="0" smtClean="0"/>
          </a:p>
          <a:p>
            <a:pPr eaLnBrk="1" fontAlgn="auto" hangingPunct="1">
              <a:spcAft>
                <a:spcPts val="0"/>
              </a:spcAft>
              <a:defRPr/>
            </a:pPr>
            <a:endParaRPr lang="en-US" dirty="0" smtClean="0"/>
          </a:p>
        </p:txBody>
      </p:sp>
    </p:spTree>
    <p:extLst>
      <p:ext uri="{BB962C8B-B14F-4D97-AF65-F5344CB8AC3E}">
        <p14:creationId xmlns:p14="http://schemas.microsoft.com/office/powerpoint/2010/main" val="17857624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Noradrenigic Pathways in the Brain. </a:t>
            </a:r>
          </a:p>
        </p:txBody>
      </p:sp>
      <p:sp>
        <p:nvSpPr>
          <p:cNvPr id="22531" name="Content Placeholder 2"/>
          <p:cNvSpPr>
            <a:spLocks noGrp="1"/>
          </p:cNvSpPr>
          <p:nvPr>
            <p:ph idx="1"/>
          </p:nvPr>
        </p:nvSpPr>
        <p:spPr/>
        <p:txBody>
          <a:bodyPr/>
          <a:lstStyle/>
          <a:p>
            <a:pPr eaLnBrk="1" hangingPunct="1"/>
            <a:endParaRPr lang="en-GB" altLang="en-US" dirty="0" smtClean="0"/>
          </a:p>
        </p:txBody>
      </p:sp>
      <p:pic>
        <p:nvPicPr>
          <p:cNvPr id="22532" name="Picture 2" descr="http://www.benbest.com/science/anatmind/FigX20.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175" y="1844675"/>
            <a:ext cx="550545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998184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Differences between Adrenaline and Noradrenaline. </a:t>
            </a:r>
          </a:p>
        </p:txBody>
      </p:sp>
      <p:sp>
        <p:nvSpPr>
          <p:cNvPr id="3" name="Content Placeholder 2"/>
          <p:cNvSpPr>
            <a:spLocks noGrp="1"/>
          </p:cNvSpPr>
          <p:nvPr>
            <p:ph idx="1"/>
          </p:nvPr>
        </p:nvSpPr>
        <p:spPr/>
        <p:txBody>
          <a:bodyPr>
            <a:normAutofit fontScale="92500" lnSpcReduction="20000"/>
          </a:bodyPr>
          <a:lstStyle/>
          <a:p>
            <a:pPr eaLnBrk="1" hangingPunct="1">
              <a:lnSpc>
                <a:spcPct val="90000"/>
              </a:lnSpc>
            </a:pPr>
            <a:endParaRPr lang="en-GB" altLang="en-US" b="1" dirty="0" smtClean="0"/>
          </a:p>
          <a:p>
            <a:pPr eaLnBrk="1" hangingPunct="1">
              <a:lnSpc>
                <a:spcPct val="90000"/>
              </a:lnSpc>
            </a:pPr>
            <a:r>
              <a:rPr lang="en-GB" altLang="en-US" b="1" dirty="0" smtClean="0"/>
              <a:t>Chemically</a:t>
            </a:r>
            <a:r>
              <a:rPr lang="en-GB" altLang="en-US" dirty="0" smtClean="0"/>
              <a:t> distinct - adrenaline is produced by the body via a modification of noradrenaline. </a:t>
            </a:r>
          </a:p>
          <a:p>
            <a:pPr eaLnBrk="1" hangingPunct="1">
              <a:lnSpc>
                <a:spcPct val="90000"/>
              </a:lnSpc>
            </a:pPr>
            <a:r>
              <a:rPr lang="en-GB" altLang="en-US" dirty="0" smtClean="0"/>
              <a:t>Secondly, they are used in </a:t>
            </a:r>
            <a:r>
              <a:rPr lang="en-GB" altLang="en-US" b="1" dirty="0" smtClean="0"/>
              <a:t>slightly different places</a:t>
            </a:r>
            <a:r>
              <a:rPr lang="en-GB" altLang="en-US" dirty="0" smtClean="0"/>
              <a:t>. Noradrenaline = postganglionic neurones of the sympathetic nervous system. Adrenaline = adrenal medulla.</a:t>
            </a:r>
          </a:p>
          <a:p>
            <a:pPr eaLnBrk="1" hangingPunct="1">
              <a:lnSpc>
                <a:spcPct val="90000"/>
              </a:lnSpc>
            </a:pPr>
            <a:endParaRPr lang="en-GB" altLang="en-US" dirty="0" smtClean="0"/>
          </a:p>
          <a:p>
            <a:pPr eaLnBrk="1" hangingPunct="1">
              <a:lnSpc>
                <a:spcPct val="90000"/>
              </a:lnSpc>
            </a:pPr>
            <a:r>
              <a:rPr lang="en-GB" altLang="en-US" dirty="0" smtClean="0"/>
              <a:t>Role of Adrenaline as a NT less known. </a:t>
            </a:r>
          </a:p>
          <a:p>
            <a:pPr eaLnBrk="1" hangingPunct="1">
              <a:lnSpc>
                <a:spcPct val="90000"/>
              </a:lnSpc>
            </a:pPr>
            <a:endParaRPr lang="en-GB" altLang="en-US" dirty="0" smtClean="0"/>
          </a:p>
          <a:p>
            <a:pPr eaLnBrk="1" hangingPunct="1">
              <a:lnSpc>
                <a:spcPct val="90000"/>
              </a:lnSpc>
            </a:pPr>
            <a:r>
              <a:rPr lang="en-GB" altLang="en-US" dirty="0" smtClean="0"/>
              <a:t> </a:t>
            </a:r>
          </a:p>
        </p:txBody>
      </p:sp>
    </p:spTree>
    <p:extLst>
      <p:ext uri="{BB962C8B-B14F-4D97-AF65-F5344CB8AC3E}">
        <p14:creationId xmlns:p14="http://schemas.microsoft.com/office/powerpoint/2010/main" val="364636325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eaLnBrk="1" hangingPunct="1"/>
            <a:endParaRPr lang="en-US" altLang="en-US" dirty="0" smtClean="0"/>
          </a:p>
        </p:txBody>
      </p:sp>
      <p:sp>
        <p:nvSpPr>
          <p:cNvPr id="25603" name="Content Placeholder 2"/>
          <p:cNvSpPr>
            <a:spLocks noGrp="1"/>
          </p:cNvSpPr>
          <p:nvPr>
            <p:ph idx="1"/>
          </p:nvPr>
        </p:nvSpPr>
        <p:spPr/>
        <p:txBody>
          <a:bodyPr/>
          <a:lstStyle/>
          <a:p>
            <a:pPr eaLnBrk="1" hangingPunct="1"/>
            <a:r>
              <a:rPr lang="en-GB" altLang="en-US" dirty="0" smtClean="0"/>
              <a:t>Serotonin (5HT). </a:t>
            </a:r>
          </a:p>
          <a:p>
            <a:pPr eaLnBrk="1" hangingPunct="1"/>
            <a:r>
              <a:rPr lang="en-GB" altLang="en-US" dirty="0" smtClean="0"/>
              <a:t>5HT Cell bodies concentrated in the Raphe Nuclei. </a:t>
            </a:r>
          </a:p>
          <a:p>
            <a:pPr eaLnBrk="1" hangingPunct="1"/>
            <a:endParaRPr lang="en-GB" altLang="en-US" dirty="0" smtClean="0"/>
          </a:p>
          <a:p>
            <a:pPr eaLnBrk="1" hangingPunct="1"/>
            <a:r>
              <a:rPr lang="en-GB" altLang="en-US" dirty="0" smtClean="0"/>
              <a:t>Only 200,000 human neurons are Serotonergic – but influence is widespread. </a:t>
            </a:r>
          </a:p>
          <a:p>
            <a:pPr eaLnBrk="1" hangingPunct="1"/>
            <a:endParaRPr lang="en-GB" altLang="en-US" dirty="0" smtClean="0"/>
          </a:p>
          <a:p>
            <a:pPr eaLnBrk="1" hangingPunct="1"/>
            <a:r>
              <a:rPr lang="en-GB" altLang="en-US" dirty="0" smtClean="0"/>
              <a:t>Sleep States, Mood, Sexual Behaviour, Anxiety. </a:t>
            </a:r>
            <a:endParaRPr lang="en-US" altLang="en-US" dirty="0" smtClean="0"/>
          </a:p>
        </p:txBody>
      </p:sp>
    </p:spTree>
    <p:extLst>
      <p:ext uri="{BB962C8B-B14F-4D97-AF65-F5344CB8AC3E}">
        <p14:creationId xmlns:p14="http://schemas.microsoft.com/office/powerpoint/2010/main" val="25815915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eaLnBrk="1" hangingPunct="1"/>
            <a:r>
              <a:rPr lang="en-GB" altLang="en-US" dirty="0" smtClean="0"/>
              <a:t>Serotonin. </a:t>
            </a:r>
          </a:p>
        </p:txBody>
      </p:sp>
      <p:sp>
        <p:nvSpPr>
          <p:cNvPr id="26627" name="Content Placeholder 2"/>
          <p:cNvSpPr>
            <a:spLocks noGrp="1"/>
          </p:cNvSpPr>
          <p:nvPr>
            <p:ph idx="1"/>
          </p:nvPr>
        </p:nvSpPr>
        <p:spPr/>
        <p:txBody>
          <a:bodyPr/>
          <a:lstStyle/>
          <a:p>
            <a:pPr eaLnBrk="1" hangingPunct="1"/>
            <a:r>
              <a:rPr lang="en-GB" altLang="en-US" dirty="0" smtClean="0"/>
              <a:t>Serotonin and Depression a Debate. </a:t>
            </a:r>
          </a:p>
          <a:p>
            <a:pPr eaLnBrk="1" hangingPunct="1"/>
            <a:r>
              <a:rPr lang="en-GB" altLang="en-US" u="sng" dirty="0" smtClean="0">
                <a:hlinkClick r:id="rId2"/>
              </a:rPr>
              <a:t>http://www.youtube.com/watch?v=sWE3UGl7KFk</a:t>
            </a:r>
            <a:endParaRPr lang="en-GB" altLang="en-US" dirty="0" smtClean="0"/>
          </a:p>
          <a:p>
            <a:pPr eaLnBrk="1" hangingPunct="1"/>
            <a:r>
              <a:rPr lang="en-GB" altLang="en-US" dirty="0" smtClean="0"/>
              <a:t> </a:t>
            </a:r>
          </a:p>
          <a:p>
            <a:pPr eaLnBrk="1" hangingPunct="1"/>
            <a:r>
              <a:rPr lang="en-GB" altLang="en-US" dirty="0" smtClean="0"/>
              <a:t>Serotonin Deficiency Neuroscience. </a:t>
            </a:r>
          </a:p>
          <a:p>
            <a:pPr eaLnBrk="1" hangingPunct="1"/>
            <a:r>
              <a:rPr lang="en-GB" altLang="en-US" dirty="0" smtClean="0"/>
              <a:t> </a:t>
            </a:r>
          </a:p>
          <a:p>
            <a:r>
              <a:rPr lang="en-GB" altLang="en-US" u="sng" dirty="0">
                <a:hlinkClick r:id="rId3"/>
              </a:rPr>
              <a:t>https://</a:t>
            </a:r>
            <a:r>
              <a:rPr lang="en-GB" altLang="en-US" u="sng" dirty="0" smtClean="0">
                <a:hlinkClick r:id="rId3"/>
              </a:rPr>
              <a:t>www.youtube.com/watch?v=bX0_AB9Sqt8</a:t>
            </a:r>
            <a:endParaRPr lang="en-GB" altLang="en-US" u="sng" dirty="0" smtClean="0"/>
          </a:p>
          <a:p>
            <a:endParaRPr lang="en-GB" altLang="en-US" dirty="0" smtClean="0"/>
          </a:p>
        </p:txBody>
      </p:sp>
    </p:spTree>
    <p:extLst>
      <p:ext uri="{BB962C8B-B14F-4D97-AF65-F5344CB8AC3E}">
        <p14:creationId xmlns:p14="http://schemas.microsoft.com/office/powerpoint/2010/main" val="98971991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r>
              <a:rPr lang="en-GB" altLang="en-US" dirty="0" smtClean="0"/>
              <a:t>Serotonergic Pathways in the Brain. </a:t>
            </a:r>
          </a:p>
        </p:txBody>
      </p:sp>
      <p:sp>
        <p:nvSpPr>
          <p:cNvPr id="27651" name="Content Placeholder 2"/>
          <p:cNvSpPr>
            <a:spLocks noGrp="1"/>
          </p:cNvSpPr>
          <p:nvPr>
            <p:ph idx="1"/>
          </p:nvPr>
        </p:nvSpPr>
        <p:spPr/>
        <p:txBody>
          <a:bodyPr/>
          <a:lstStyle/>
          <a:p>
            <a:pPr eaLnBrk="1" hangingPunct="1"/>
            <a:endParaRPr lang="en-GB" altLang="en-US" dirty="0" smtClean="0"/>
          </a:p>
        </p:txBody>
      </p:sp>
      <p:pic>
        <p:nvPicPr>
          <p:cNvPr id="27652" name="Picture 2" descr="[serotonin pathways in the b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950" y="1901951"/>
            <a:ext cx="4914682" cy="4352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20240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Morris Miller et al 2013.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FMRI study to examine the effect of SSRI’s on emotional word processing on patients with Major Depressive Disorder. </a:t>
            </a:r>
          </a:p>
          <a:p>
            <a:pPr lvl="1"/>
            <a:r>
              <a:rPr lang="en-GB" dirty="0" smtClean="0"/>
              <a:t>SSRI = Selective Serotonin Re-uptake inhibitors. </a:t>
            </a:r>
          </a:p>
          <a:p>
            <a:pPr lvl="2"/>
            <a:r>
              <a:rPr lang="en-GB" dirty="0"/>
              <a:t> </a:t>
            </a:r>
            <a:r>
              <a:rPr lang="en-GB" dirty="0" smtClean="0"/>
              <a:t>Escitalopram</a:t>
            </a:r>
          </a:p>
          <a:p>
            <a:endParaRPr lang="en-GB" dirty="0"/>
          </a:p>
          <a:p>
            <a:r>
              <a:rPr lang="en-GB" dirty="0" smtClean="0"/>
              <a:t>17 un-medicated MDD patients were presented 60 words (20 positive, 20 negative, 20 neutral) and were asked to identify 10 words that….</a:t>
            </a:r>
          </a:p>
          <a:p>
            <a:pPr lvl="1"/>
            <a:r>
              <a:rPr lang="en-GB" dirty="0" smtClean="0"/>
              <a:t>Represented them when down / depressed</a:t>
            </a:r>
          </a:p>
          <a:p>
            <a:pPr lvl="1"/>
            <a:r>
              <a:rPr lang="en-GB" dirty="0" smtClean="0"/>
              <a:t>Represented them when happy</a:t>
            </a:r>
          </a:p>
          <a:p>
            <a:pPr lvl="1"/>
            <a:r>
              <a:rPr lang="en-GB" dirty="0" smtClean="0"/>
              <a:t>10 personally relevant neutral words when neither happy or down. </a:t>
            </a:r>
          </a:p>
          <a:p>
            <a:pPr lvl="1"/>
            <a:r>
              <a:rPr lang="en-GB" dirty="0" smtClean="0"/>
              <a:t>Under FMRI conditions. </a:t>
            </a:r>
            <a:endParaRPr lang="en-GB" dirty="0"/>
          </a:p>
        </p:txBody>
      </p:sp>
    </p:spTree>
    <p:extLst>
      <p:ext uri="{BB962C8B-B14F-4D97-AF65-F5344CB8AC3E}">
        <p14:creationId xmlns:p14="http://schemas.microsoft.com/office/powerpoint/2010/main" val="2091743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Required to repeat the task following 8 weeks of </a:t>
            </a:r>
            <a:r>
              <a:rPr lang="en-GB" dirty="0"/>
              <a:t>standardised </a:t>
            </a:r>
            <a:r>
              <a:rPr lang="en-GB" dirty="0" smtClean="0"/>
              <a:t>Escitalopram treatment. </a:t>
            </a:r>
          </a:p>
          <a:p>
            <a:endParaRPr lang="en-GB" dirty="0"/>
          </a:p>
          <a:p>
            <a:r>
              <a:rPr lang="en-GB" dirty="0" smtClean="0"/>
              <a:t>Findings – </a:t>
            </a:r>
          </a:p>
          <a:p>
            <a:r>
              <a:rPr lang="en-GB" dirty="0" smtClean="0"/>
              <a:t>Lower midbrain</a:t>
            </a:r>
            <a:r>
              <a:rPr lang="en-GB" dirty="0"/>
              <a:t>, dorsolateral prefrontal cortex, </a:t>
            </a:r>
            <a:r>
              <a:rPr lang="en-GB" dirty="0" smtClean="0"/>
              <a:t>para cingulate</a:t>
            </a:r>
            <a:r>
              <a:rPr lang="en-GB" dirty="0"/>
              <a:t>, </a:t>
            </a:r>
            <a:r>
              <a:rPr lang="en-GB" dirty="0" smtClean="0"/>
              <a:t>anterior cingulate</a:t>
            </a:r>
            <a:r>
              <a:rPr lang="en-GB" dirty="0"/>
              <a:t>, thalamus and caudate nuclei correlated significantly with greater </a:t>
            </a:r>
            <a:r>
              <a:rPr lang="en-GB" dirty="0" smtClean="0"/>
              <a:t>improvement following </a:t>
            </a:r>
            <a:r>
              <a:rPr lang="en-GB" dirty="0"/>
              <a:t>escitalopram </a:t>
            </a:r>
            <a:r>
              <a:rPr lang="en-GB" dirty="0" smtClean="0"/>
              <a:t>treatment.</a:t>
            </a:r>
          </a:p>
          <a:p>
            <a:r>
              <a:rPr lang="en-GB" dirty="0" smtClean="0"/>
              <a:t>More positive responses in 2</a:t>
            </a:r>
            <a:r>
              <a:rPr lang="en-GB" baseline="30000" dirty="0" smtClean="0"/>
              <a:t>nd</a:t>
            </a:r>
            <a:r>
              <a:rPr lang="en-GB" dirty="0" smtClean="0"/>
              <a:t> condition – quicker time to answer the 10 positive emotions. </a:t>
            </a:r>
            <a:endParaRPr lang="en-GB" dirty="0"/>
          </a:p>
          <a:p>
            <a:endParaRPr lang="en-GB" dirty="0"/>
          </a:p>
        </p:txBody>
      </p:sp>
    </p:spTree>
    <p:extLst>
      <p:ext uri="{BB962C8B-B14F-4D97-AF65-F5344CB8AC3E}">
        <p14:creationId xmlns:p14="http://schemas.microsoft.com/office/powerpoint/2010/main" val="42308371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altLang="en-US" dirty="0" smtClean="0"/>
              <a:t>Amino Acids. </a:t>
            </a:r>
            <a:endParaRPr lang="en-US" altLang="en-US" dirty="0" smtClean="0"/>
          </a:p>
        </p:txBody>
      </p:sp>
      <p:sp>
        <p:nvSpPr>
          <p:cNvPr id="28675" name="Content Placeholder 2"/>
          <p:cNvSpPr>
            <a:spLocks noGrp="1"/>
          </p:cNvSpPr>
          <p:nvPr>
            <p:ph idx="1"/>
          </p:nvPr>
        </p:nvSpPr>
        <p:spPr/>
        <p:txBody>
          <a:bodyPr>
            <a:normAutofit fontScale="92500" lnSpcReduction="20000"/>
          </a:bodyPr>
          <a:lstStyle/>
          <a:p>
            <a:pPr eaLnBrk="1" hangingPunct="1"/>
            <a:r>
              <a:rPr lang="en-GB" altLang="en-US" dirty="0" smtClean="0"/>
              <a:t>Glutamate and Aspartate = Excitatory Neurotransmitters. </a:t>
            </a:r>
          </a:p>
          <a:p>
            <a:pPr eaLnBrk="1" hangingPunct="1"/>
            <a:endParaRPr lang="en-GB" altLang="en-US" dirty="0" smtClean="0"/>
          </a:p>
          <a:p>
            <a:pPr eaLnBrk="1" hangingPunct="1"/>
            <a:r>
              <a:rPr lang="en-GB" altLang="en-US" dirty="0" smtClean="0"/>
              <a:t>Glutamatergic Transmission involved in learning and memory. </a:t>
            </a:r>
          </a:p>
          <a:p>
            <a:pPr eaLnBrk="1" hangingPunct="1"/>
            <a:endParaRPr lang="en-GB" altLang="en-US" dirty="0" smtClean="0"/>
          </a:p>
          <a:p>
            <a:pPr eaLnBrk="1" hangingPunct="1"/>
            <a:r>
              <a:rPr lang="en-GB" altLang="en-US" dirty="0" smtClean="0"/>
              <a:t>Glutamate associated with Excitotoxicity – Exacerbates the effects of stroke. </a:t>
            </a:r>
          </a:p>
          <a:p>
            <a:pPr lvl="1"/>
            <a:r>
              <a:rPr lang="en-GB" altLang="en-US" u="sng" dirty="0">
                <a:hlinkClick r:id="rId2"/>
              </a:rPr>
              <a:t>http://www.youtube.com/watch?v=tvnjeMiHSI8</a:t>
            </a:r>
            <a:endParaRPr lang="en-GB" altLang="en-US" dirty="0"/>
          </a:p>
          <a:p>
            <a:pPr lvl="1"/>
            <a:endParaRPr lang="en-US" altLang="en-US" dirty="0" smtClean="0"/>
          </a:p>
        </p:txBody>
      </p:sp>
    </p:spTree>
    <p:extLst>
      <p:ext uri="{BB962C8B-B14F-4D97-AF65-F5344CB8AC3E}">
        <p14:creationId xmlns:p14="http://schemas.microsoft.com/office/powerpoint/2010/main" val="1585134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p:cNvSpPr>
          <p:nvPr>
            <p:ph type="title"/>
          </p:nvPr>
        </p:nvSpPr>
        <p:spPr/>
        <p:txBody>
          <a:bodyPr>
            <a:normAutofit fontScale="90000"/>
          </a:bodyPr>
          <a:lstStyle/>
          <a:p>
            <a:pPr eaLnBrk="1" hangingPunct="1"/>
            <a:endParaRPr lang="en-GB" altLang="en-US" dirty="0" smtClean="0"/>
          </a:p>
        </p:txBody>
      </p:sp>
      <p:sp>
        <p:nvSpPr>
          <p:cNvPr id="30723" name="Rectangle 3"/>
          <p:cNvSpPr>
            <a:spLocks noGrp="1"/>
          </p:cNvSpPr>
          <p:nvPr>
            <p:ph type="body" idx="1"/>
          </p:nvPr>
        </p:nvSpPr>
        <p:spPr/>
        <p:txBody>
          <a:bodyPr>
            <a:normAutofit fontScale="92500" lnSpcReduction="10000"/>
          </a:bodyPr>
          <a:lstStyle/>
          <a:p>
            <a:pPr eaLnBrk="1" hangingPunct="1">
              <a:lnSpc>
                <a:spcPct val="90000"/>
              </a:lnSpc>
            </a:pPr>
            <a:r>
              <a:rPr lang="en-GB" altLang="en-US" dirty="0" smtClean="0"/>
              <a:t>Gamma-aminobutyric acid (GABA) and Glycine = Inhibitory transmitters. </a:t>
            </a:r>
          </a:p>
          <a:p>
            <a:pPr eaLnBrk="1" hangingPunct="1">
              <a:lnSpc>
                <a:spcPct val="90000"/>
              </a:lnSpc>
            </a:pPr>
            <a:endParaRPr lang="en-GB" altLang="en-US" dirty="0" smtClean="0"/>
          </a:p>
          <a:p>
            <a:pPr eaLnBrk="1" hangingPunct="1">
              <a:lnSpc>
                <a:spcPct val="90000"/>
              </a:lnSpc>
              <a:buFont typeface="Arial" panose="020B0604020202020204" pitchFamily="34" charset="0"/>
              <a:buNone/>
            </a:pPr>
            <a:r>
              <a:rPr lang="en-US" altLang="en-US" sz="2800" dirty="0" smtClean="0"/>
              <a:t>GABA receptors are in classes: </a:t>
            </a:r>
          </a:p>
          <a:p>
            <a:pPr eaLnBrk="1" hangingPunct="1">
              <a:lnSpc>
                <a:spcPct val="90000"/>
              </a:lnSpc>
            </a:pPr>
            <a:r>
              <a:rPr lang="en-US" altLang="en-US" sz="2800" dirty="0" smtClean="0"/>
              <a:t>GABA</a:t>
            </a:r>
            <a:r>
              <a:rPr lang="en-US" altLang="en-US" sz="2800" baseline="-25000" dirty="0" smtClean="0"/>
              <a:t>A</a:t>
            </a:r>
            <a:r>
              <a:rPr lang="en-US" altLang="en-US" sz="2800" dirty="0" smtClean="0"/>
              <a:t> - ionotropic, producing fast, inhibitory effects</a:t>
            </a:r>
          </a:p>
          <a:p>
            <a:pPr eaLnBrk="1" hangingPunct="1">
              <a:lnSpc>
                <a:spcPct val="90000"/>
              </a:lnSpc>
            </a:pPr>
            <a:r>
              <a:rPr lang="en-US" altLang="en-US" sz="2800" dirty="0" smtClean="0"/>
              <a:t>GABA</a:t>
            </a:r>
            <a:r>
              <a:rPr lang="en-US" altLang="en-US" sz="2800" baseline="-25000" dirty="0" smtClean="0"/>
              <a:t>B</a:t>
            </a:r>
            <a:r>
              <a:rPr lang="en-US" altLang="en-US" sz="2800" dirty="0" smtClean="0"/>
              <a:t> - metabotropic, slow inhibitory effects through </a:t>
            </a:r>
            <a:r>
              <a:rPr lang="en-US" altLang="en-US" sz="2800" i="1" dirty="0" smtClean="0"/>
              <a:t>neurogliaform</a:t>
            </a:r>
            <a:r>
              <a:rPr lang="en-US" altLang="en-US" sz="2800" dirty="0" smtClean="0"/>
              <a:t> interneurons</a:t>
            </a:r>
          </a:p>
          <a:p>
            <a:pPr eaLnBrk="1" hangingPunct="1">
              <a:lnSpc>
                <a:spcPct val="90000"/>
              </a:lnSpc>
            </a:pPr>
            <a:r>
              <a:rPr lang="en-US" altLang="en-US" sz="2800" dirty="0" smtClean="0"/>
              <a:t>GABA</a:t>
            </a:r>
            <a:r>
              <a:rPr lang="en-US" altLang="en-US" sz="2800" baseline="-25000" dirty="0" smtClean="0"/>
              <a:t>C  </a:t>
            </a:r>
            <a:r>
              <a:rPr lang="en-US" altLang="en-US" sz="2800" dirty="0" smtClean="0"/>
              <a:t>- ionotropic with a chloride channel</a:t>
            </a:r>
          </a:p>
          <a:p>
            <a:pPr eaLnBrk="1" hangingPunct="1">
              <a:lnSpc>
                <a:spcPct val="90000"/>
              </a:lnSpc>
              <a:buFont typeface="Arial" panose="020B0604020202020204" pitchFamily="34" charset="0"/>
              <a:buNone/>
            </a:pPr>
            <a:r>
              <a:rPr lang="en-US" altLang="en-US" sz="2800" dirty="0" smtClean="0"/>
              <a:t>GABA agonists, like Valium, are potent tranquilizers.</a:t>
            </a:r>
            <a:endParaRPr lang="en-GB" altLang="en-US" sz="2800" dirty="0" smtClean="0"/>
          </a:p>
        </p:txBody>
      </p:sp>
    </p:spTree>
    <p:extLst>
      <p:ext uri="{BB962C8B-B14F-4D97-AF65-F5344CB8AC3E}">
        <p14:creationId xmlns:p14="http://schemas.microsoft.com/office/powerpoint/2010/main" val="251082472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eaLnBrk="1" hangingPunct="1"/>
            <a:r>
              <a:rPr lang="en-GB" altLang="en-US" dirty="0" smtClean="0"/>
              <a:t>Peptides. </a:t>
            </a:r>
            <a:endParaRPr lang="en-US" altLang="en-US" dirty="0" smtClean="0"/>
          </a:p>
        </p:txBody>
      </p:sp>
      <p:sp>
        <p:nvSpPr>
          <p:cNvPr id="31747" name="Content Placeholder 2"/>
          <p:cNvSpPr>
            <a:spLocks noGrp="1"/>
          </p:cNvSpPr>
          <p:nvPr>
            <p:ph idx="1"/>
          </p:nvPr>
        </p:nvSpPr>
        <p:spPr/>
        <p:txBody>
          <a:bodyPr/>
          <a:lstStyle/>
          <a:p>
            <a:pPr eaLnBrk="1" hangingPunct="1">
              <a:lnSpc>
                <a:spcPct val="90000"/>
              </a:lnSpc>
            </a:pPr>
            <a:r>
              <a:rPr lang="en-GB" altLang="en-US" dirty="0" smtClean="0"/>
              <a:t>Peptides have a prominent role as neurotransmitters. </a:t>
            </a:r>
          </a:p>
          <a:p>
            <a:pPr eaLnBrk="1" hangingPunct="1">
              <a:lnSpc>
                <a:spcPct val="90000"/>
              </a:lnSpc>
            </a:pPr>
            <a:endParaRPr lang="en-GB" altLang="en-US" dirty="0" smtClean="0"/>
          </a:p>
          <a:p>
            <a:pPr eaLnBrk="1" hangingPunct="1">
              <a:lnSpc>
                <a:spcPct val="90000"/>
              </a:lnSpc>
            </a:pPr>
            <a:r>
              <a:rPr lang="en-GB" altLang="en-US" dirty="0" smtClean="0"/>
              <a:t>1) Opioid Peptide – Mimic opiate drugs such as Morphine – include dynorphin. </a:t>
            </a:r>
          </a:p>
          <a:p>
            <a:pPr eaLnBrk="1" hangingPunct="1">
              <a:lnSpc>
                <a:spcPct val="90000"/>
              </a:lnSpc>
            </a:pPr>
            <a:r>
              <a:rPr lang="en-GB" altLang="en-US" dirty="0" smtClean="0"/>
              <a:t>2) Those found in Spinal Cord = e.g. Substance P. </a:t>
            </a:r>
            <a:endParaRPr lang="en-US" altLang="en-US" dirty="0" smtClean="0"/>
          </a:p>
        </p:txBody>
      </p:sp>
    </p:spTree>
    <p:extLst>
      <p:ext uri="{BB962C8B-B14F-4D97-AF65-F5344CB8AC3E}">
        <p14:creationId xmlns:p14="http://schemas.microsoft.com/office/powerpoint/2010/main" val="33119851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eaLnBrk="1" hangingPunct="1"/>
            <a:r>
              <a:rPr lang="en-GB" altLang="en-US" dirty="0" smtClean="0"/>
              <a:t>Gases. </a:t>
            </a:r>
            <a:endParaRPr lang="en-US" altLang="en-US" dirty="0" smtClean="0"/>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defRPr/>
            </a:pPr>
            <a:r>
              <a:rPr lang="en-GB" dirty="0" smtClean="0"/>
              <a:t>Neurons use gas molecules that dissolve in water to communicate information. </a:t>
            </a:r>
          </a:p>
          <a:p>
            <a:pPr eaLnBrk="1" fontAlgn="auto" hangingPunct="1">
              <a:spcAft>
                <a:spcPts val="0"/>
              </a:spcAft>
              <a:defRPr/>
            </a:pPr>
            <a:endParaRPr lang="en-GB" dirty="0" smtClean="0"/>
          </a:p>
          <a:p>
            <a:pPr eaLnBrk="1" fontAlgn="auto" hangingPunct="1">
              <a:spcAft>
                <a:spcPts val="0"/>
              </a:spcAft>
              <a:defRPr/>
            </a:pPr>
            <a:r>
              <a:rPr lang="en-GB" dirty="0" smtClean="0"/>
              <a:t>Nitric Oxide (NO). </a:t>
            </a:r>
          </a:p>
          <a:p>
            <a:pPr eaLnBrk="1" fontAlgn="auto" hangingPunct="1">
              <a:spcAft>
                <a:spcPts val="0"/>
              </a:spcAft>
              <a:defRPr/>
            </a:pPr>
            <a:endParaRPr lang="en-GB" dirty="0" smtClean="0"/>
          </a:p>
          <a:p>
            <a:pPr eaLnBrk="1" fontAlgn="auto" hangingPunct="1">
              <a:spcAft>
                <a:spcPts val="0"/>
              </a:spcAft>
              <a:defRPr/>
            </a:pPr>
            <a:r>
              <a:rPr lang="en-GB" dirty="0" smtClean="0"/>
              <a:t>Produced in other areas of the Neurons – e.g. Dendrites. </a:t>
            </a:r>
          </a:p>
          <a:p>
            <a:pPr eaLnBrk="1" fontAlgn="auto" hangingPunct="1">
              <a:spcAft>
                <a:spcPts val="0"/>
              </a:spcAft>
              <a:defRPr/>
            </a:pPr>
            <a:r>
              <a:rPr lang="en-GB" dirty="0" smtClean="0"/>
              <a:t>Doesn’t interact with membrane bound receptors – diffuses into target cell. </a:t>
            </a:r>
          </a:p>
          <a:p>
            <a:pPr eaLnBrk="1" fontAlgn="auto" hangingPunct="1">
              <a:spcAft>
                <a:spcPts val="0"/>
              </a:spcAft>
              <a:defRPr/>
            </a:pPr>
            <a:r>
              <a:rPr lang="en-GB" dirty="0" smtClean="0"/>
              <a:t>Retrograde Transmitter – diffuses post synaptic neuron back to the presynaptic neuron. </a:t>
            </a:r>
            <a:endParaRPr lang="en-US" dirty="0" smtClean="0"/>
          </a:p>
        </p:txBody>
      </p:sp>
    </p:spTree>
    <p:extLst>
      <p:ext uri="{BB962C8B-B14F-4D97-AF65-F5344CB8AC3E}">
        <p14:creationId xmlns:p14="http://schemas.microsoft.com/office/powerpoint/2010/main" val="31623166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pPr eaLnBrk="1" hangingPunct="1"/>
            <a:r>
              <a:rPr lang="en-GB" altLang="en-US" dirty="0" smtClean="0"/>
              <a:t>Drugs, The brain and Behaviour. </a:t>
            </a:r>
            <a:endParaRPr lang="en-US" altLang="en-US" dirty="0" smtClean="0"/>
          </a:p>
        </p:txBody>
      </p:sp>
      <p:sp>
        <p:nvSpPr>
          <p:cNvPr id="3" name="Subtitle 2"/>
          <p:cNvSpPr>
            <a:spLocks noGrp="1"/>
          </p:cNvSpPr>
          <p:nvPr>
            <p:ph type="subTitle" idx="1"/>
          </p:nvPr>
        </p:nvSpPr>
        <p:spPr/>
        <p:txBody>
          <a:bodyPr rtlCol="0">
            <a:normAutofit/>
          </a:bodyPr>
          <a:lstStyle/>
          <a:p>
            <a:pPr eaLnBrk="1" fontAlgn="auto" hangingPunct="1">
              <a:spcAft>
                <a:spcPts val="0"/>
              </a:spcAft>
              <a:defRPr/>
            </a:pPr>
            <a:r>
              <a:rPr lang="en-GB" dirty="0" smtClean="0"/>
              <a:t>Stuart Jones. </a:t>
            </a:r>
            <a:endParaRPr lang="en-US" dirty="0"/>
          </a:p>
        </p:txBody>
      </p:sp>
    </p:spTree>
    <p:extLst>
      <p:ext uri="{BB962C8B-B14F-4D97-AF65-F5344CB8AC3E}">
        <p14:creationId xmlns:p14="http://schemas.microsoft.com/office/powerpoint/2010/main" val="409775008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endParaRPr lang="en-GB" altLang="en-US" dirty="0"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defRPr/>
            </a:pPr>
            <a:r>
              <a:rPr lang="en-GB" dirty="0" smtClean="0"/>
              <a:t>The use of the term drug used in different ways in Everyday English. </a:t>
            </a:r>
          </a:p>
          <a:p>
            <a:pPr eaLnBrk="1" fontAlgn="auto" hangingPunct="1">
              <a:spcAft>
                <a:spcPts val="0"/>
              </a:spcAft>
              <a:defRPr/>
            </a:pPr>
            <a:endParaRPr lang="en-GB" dirty="0"/>
          </a:p>
          <a:p>
            <a:pPr eaLnBrk="1" fontAlgn="auto" hangingPunct="1">
              <a:spcAft>
                <a:spcPts val="0"/>
              </a:spcAft>
              <a:defRPr/>
            </a:pPr>
            <a:r>
              <a:rPr lang="en-GB" dirty="0" smtClean="0"/>
              <a:t>A medicine to treat diseases</a:t>
            </a:r>
          </a:p>
          <a:p>
            <a:pPr eaLnBrk="1" fontAlgn="auto" hangingPunct="1">
              <a:spcAft>
                <a:spcPts val="0"/>
              </a:spcAft>
              <a:defRPr/>
            </a:pPr>
            <a:endParaRPr lang="en-GB" dirty="0"/>
          </a:p>
          <a:p>
            <a:pPr eaLnBrk="1" fontAlgn="auto" hangingPunct="1">
              <a:spcAft>
                <a:spcPts val="0"/>
              </a:spcAft>
              <a:defRPr/>
            </a:pPr>
            <a:r>
              <a:rPr lang="en-GB" dirty="0" smtClean="0"/>
              <a:t>A psychoactive agent. </a:t>
            </a:r>
          </a:p>
          <a:p>
            <a:pPr eaLnBrk="1" fontAlgn="auto" hangingPunct="1">
              <a:spcAft>
                <a:spcPts val="0"/>
              </a:spcAft>
              <a:defRPr/>
            </a:pPr>
            <a:endParaRPr lang="en-GB" dirty="0"/>
          </a:p>
          <a:p>
            <a:pPr eaLnBrk="1" fontAlgn="auto" hangingPunct="1">
              <a:spcAft>
                <a:spcPts val="0"/>
              </a:spcAft>
              <a:defRPr/>
            </a:pPr>
            <a:r>
              <a:rPr lang="en-GB" dirty="0" smtClean="0"/>
              <a:t>Some evolved from plants. </a:t>
            </a:r>
          </a:p>
          <a:p>
            <a:pPr eaLnBrk="1" fontAlgn="auto" hangingPunct="1">
              <a:spcAft>
                <a:spcPts val="0"/>
              </a:spcAft>
              <a:defRPr/>
            </a:pPr>
            <a:r>
              <a:rPr lang="en-GB" dirty="0" smtClean="0"/>
              <a:t>Others a human made. </a:t>
            </a:r>
            <a:endParaRPr lang="en-US" dirty="0"/>
          </a:p>
        </p:txBody>
      </p:sp>
    </p:spTree>
    <p:extLst>
      <p:ext uri="{BB962C8B-B14F-4D97-AF65-F5344CB8AC3E}">
        <p14:creationId xmlns:p14="http://schemas.microsoft.com/office/powerpoint/2010/main" val="19839323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p:cNvSpPr>
          <p:nvPr>
            <p:ph type="title"/>
          </p:nvPr>
        </p:nvSpPr>
        <p:spPr/>
        <p:txBody>
          <a:bodyPr>
            <a:normAutofit fontScale="90000"/>
          </a:bodyPr>
          <a:lstStyle/>
          <a:p>
            <a:pPr eaLnBrk="1" hangingPunct="1"/>
            <a:r>
              <a:rPr lang="en-GB" altLang="en-US" dirty="0" smtClean="0"/>
              <a:t>Definition of a Drug</a:t>
            </a:r>
          </a:p>
        </p:txBody>
      </p:sp>
      <p:sp>
        <p:nvSpPr>
          <p:cNvPr id="6147" name="Rectangle 3"/>
          <p:cNvSpPr>
            <a:spLocks noGrp="1"/>
          </p:cNvSpPr>
          <p:nvPr>
            <p:ph type="body" idx="1"/>
          </p:nvPr>
        </p:nvSpPr>
        <p:spPr/>
        <p:txBody>
          <a:bodyPr/>
          <a:lstStyle/>
          <a:p>
            <a:pPr eaLnBrk="1" hangingPunct="1"/>
            <a:r>
              <a:rPr lang="en-GB" altLang="en-US" dirty="0" smtClean="0"/>
              <a:t>an exogenous chemical not necessary for normal cellular function that significantly alters the function of certain cells when taken in fairly low doses and has clear effects on experience, mood, emotion, activity and/or health. </a:t>
            </a:r>
          </a:p>
          <a:p>
            <a:pPr lvl="1" eaLnBrk="1" hangingPunct="1"/>
            <a:r>
              <a:rPr lang="en-GB" altLang="en-US" dirty="0" smtClean="0"/>
              <a:t>Breedlove et al, 2010. </a:t>
            </a:r>
          </a:p>
        </p:txBody>
      </p:sp>
    </p:spTree>
    <p:extLst>
      <p:ext uri="{BB962C8B-B14F-4D97-AF65-F5344CB8AC3E}">
        <p14:creationId xmlns:p14="http://schemas.microsoft.com/office/powerpoint/2010/main" val="26217606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pPr eaLnBrk="1" hangingPunct="1"/>
            <a:r>
              <a:rPr lang="en-GB" altLang="en-US" dirty="0" smtClean="0"/>
              <a:t>How are drugs effective. </a:t>
            </a:r>
            <a:endParaRPr lang="en-US" altLang="en-US" dirty="0" smtClean="0"/>
          </a:p>
        </p:txBody>
      </p:sp>
      <p:sp>
        <p:nvSpPr>
          <p:cNvPr id="8195" name="Content Placeholder 2"/>
          <p:cNvSpPr>
            <a:spLocks noGrp="1"/>
          </p:cNvSpPr>
          <p:nvPr>
            <p:ph idx="1"/>
          </p:nvPr>
        </p:nvSpPr>
        <p:spPr/>
        <p:txBody>
          <a:bodyPr/>
          <a:lstStyle/>
          <a:p>
            <a:pPr eaLnBrk="1" hangingPunct="1"/>
            <a:r>
              <a:rPr lang="en-GB" altLang="en-US" dirty="0" smtClean="0"/>
              <a:t>Some drugs interact with lipid molecules the make up the membrane. </a:t>
            </a:r>
          </a:p>
          <a:p>
            <a:pPr eaLnBrk="1" hangingPunct="1"/>
            <a:endParaRPr lang="en-GB" altLang="en-US" dirty="0" smtClean="0"/>
          </a:p>
          <a:p>
            <a:pPr eaLnBrk="1" hangingPunct="1"/>
            <a:r>
              <a:rPr lang="en-GB" altLang="en-US" dirty="0" smtClean="0"/>
              <a:t>Others can directly alter the activity of particular enzymes. </a:t>
            </a:r>
          </a:p>
          <a:p>
            <a:pPr eaLnBrk="1" hangingPunct="1"/>
            <a:endParaRPr lang="en-GB" altLang="en-US" dirty="0" smtClean="0"/>
          </a:p>
          <a:p>
            <a:pPr eaLnBrk="1" hangingPunct="1"/>
            <a:r>
              <a:rPr lang="en-GB" altLang="en-US" dirty="0" smtClean="0"/>
              <a:t>Ligands – that interact with specific receptors. </a:t>
            </a:r>
            <a:endParaRPr lang="en-US" altLang="en-US" dirty="0" smtClean="0"/>
          </a:p>
        </p:txBody>
      </p:sp>
    </p:spTree>
    <p:extLst>
      <p:ext uri="{BB962C8B-B14F-4D97-AF65-F5344CB8AC3E}">
        <p14:creationId xmlns:p14="http://schemas.microsoft.com/office/powerpoint/2010/main" val="22667703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pPr eaLnBrk="1" hangingPunct="1"/>
            <a:endParaRPr lang="en-GB" altLang="en-US" dirty="0" smtClean="0"/>
          </a:p>
        </p:txBody>
      </p:sp>
      <p:sp>
        <p:nvSpPr>
          <p:cNvPr id="9219" name="Content Placeholder 2"/>
          <p:cNvSpPr>
            <a:spLocks noGrp="1"/>
          </p:cNvSpPr>
          <p:nvPr>
            <p:ph idx="1"/>
          </p:nvPr>
        </p:nvSpPr>
        <p:spPr/>
        <p:txBody>
          <a:bodyPr>
            <a:normAutofit fontScale="92500" lnSpcReduction="10000"/>
          </a:bodyPr>
          <a:lstStyle/>
          <a:p>
            <a:pPr eaLnBrk="1" hangingPunct="1"/>
            <a:r>
              <a:rPr lang="en-GB" altLang="en-US" dirty="0" smtClean="0"/>
              <a:t>A drug can be targeted to interact with </a:t>
            </a:r>
            <a:r>
              <a:rPr lang="en-GB" altLang="en-US" b="1" u="sng" dirty="0" smtClean="0"/>
              <a:t>one or a few</a:t>
            </a:r>
            <a:r>
              <a:rPr lang="en-GB" altLang="en-US" dirty="0" smtClean="0"/>
              <a:t> </a:t>
            </a:r>
            <a:r>
              <a:rPr lang="en-GB" altLang="en-US" b="1" u="sng" dirty="0" smtClean="0"/>
              <a:t>receptor</a:t>
            </a:r>
            <a:r>
              <a:rPr lang="en-GB" altLang="en-US" dirty="0" smtClean="0"/>
              <a:t> </a:t>
            </a:r>
            <a:r>
              <a:rPr lang="en-GB" altLang="en-US" b="1" u="sng" dirty="0" smtClean="0"/>
              <a:t>subtypes</a:t>
            </a:r>
            <a:r>
              <a:rPr lang="en-GB" altLang="en-US" dirty="0" smtClean="0"/>
              <a:t>. </a:t>
            </a:r>
          </a:p>
          <a:p>
            <a:pPr eaLnBrk="1" hangingPunct="1"/>
            <a:endParaRPr lang="en-GB" altLang="en-US" dirty="0" smtClean="0"/>
          </a:p>
          <a:p>
            <a:pPr eaLnBrk="1" hangingPunct="1"/>
            <a:r>
              <a:rPr lang="en-GB" altLang="en-US" dirty="0" smtClean="0"/>
              <a:t>E.g. Serotonin vs Anti Depressants. </a:t>
            </a:r>
          </a:p>
          <a:p>
            <a:pPr eaLnBrk="1" hangingPunct="1"/>
            <a:endParaRPr lang="en-GB" altLang="en-US" dirty="0" smtClean="0"/>
          </a:p>
          <a:p>
            <a:pPr eaLnBrk="1" hangingPunct="1"/>
            <a:r>
              <a:rPr lang="en-GB" altLang="en-US" dirty="0" smtClean="0"/>
              <a:t>Serotonin – All serotonin receptors. </a:t>
            </a:r>
          </a:p>
          <a:p>
            <a:pPr eaLnBrk="1" hangingPunct="1"/>
            <a:r>
              <a:rPr lang="en-GB" altLang="en-US" dirty="0" smtClean="0"/>
              <a:t>Anti depressants – specific 5-HT receptors. </a:t>
            </a:r>
          </a:p>
          <a:p>
            <a:pPr lvl="1" eaLnBrk="1" hangingPunct="1"/>
            <a:r>
              <a:rPr lang="en-GB" altLang="en-US" dirty="0" smtClean="0"/>
              <a:t>E.g. 5-HT</a:t>
            </a:r>
            <a:r>
              <a:rPr lang="en-GB" altLang="en-US" baseline="-25000" dirty="0" smtClean="0"/>
              <a:t>3</a:t>
            </a:r>
          </a:p>
          <a:p>
            <a:pPr lvl="1" eaLnBrk="1" hangingPunct="1"/>
            <a:r>
              <a:rPr lang="en-GB" altLang="en-US" dirty="0" smtClean="0"/>
              <a:t>Produces a powerful and specific effect. </a:t>
            </a:r>
          </a:p>
          <a:p>
            <a:pPr eaLnBrk="1" hangingPunct="1"/>
            <a:endParaRPr lang="en-US" altLang="en-US" dirty="0" smtClean="0"/>
          </a:p>
        </p:txBody>
      </p:sp>
    </p:spTree>
    <p:extLst>
      <p:ext uri="{BB962C8B-B14F-4D97-AF65-F5344CB8AC3E}">
        <p14:creationId xmlns:p14="http://schemas.microsoft.com/office/powerpoint/2010/main" val="27613964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pPr eaLnBrk="1" hangingPunct="1"/>
            <a:r>
              <a:rPr lang="en-GB" altLang="en-US" dirty="0" smtClean="0"/>
              <a:t>Lock and Key. </a:t>
            </a:r>
            <a:endParaRPr lang="en-US" altLang="en-US" dirty="0" smtClean="0"/>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defRPr/>
            </a:pPr>
            <a:r>
              <a:rPr lang="en-GB" dirty="0" smtClean="0"/>
              <a:t>Drug molecules do not seek out particular receptor molecules</a:t>
            </a:r>
          </a:p>
          <a:p>
            <a:pPr eaLnBrk="1" fontAlgn="auto" hangingPunct="1">
              <a:spcAft>
                <a:spcPts val="0"/>
              </a:spcAft>
              <a:defRPr/>
            </a:pPr>
            <a:endParaRPr lang="en-GB" dirty="0"/>
          </a:p>
          <a:p>
            <a:pPr eaLnBrk="1" fontAlgn="auto" hangingPunct="1">
              <a:spcAft>
                <a:spcPts val="0"/>
              </a:spcAft>
              <a:defRPr/>
            </a:pPr>
            <a:r>
              <a:rPr lang="en-GB" dirty="0" smtClean="0"/>
              <a:t>Spread widely throughout the body and when they come in contact with SPECIFIC receptor molecules – the two bind together. </a:t>
            </a:r>
          </a:p>
          <a:p>
            <a:pPr eaLnBrk="1" fontAlgn="auto" hangingPunct="1">
              <a:spcAft>
                <a:spcPts val="0"/>
              </a:spcAft>
              <a:defRPr/>
            </a:pPr>
            <a:endParaRPr lang="en-GB" dirty="0"/>
          </a:p>
          <a:p>
            <a:pPr eaLnBrk="1" fontAlgn="auto" hangingPunct="1">
              <a:spcAft>
                <a:spcPts val="0"/>
              </a:spcAft>
              <a:defRPr/>
            </a:pPr>
            <a:r>
              <a:rPr lang="en-GB" dirty="0" smtClean="0"/>
              <a:t>Lock and Key</a:t>
            </a:r>
          </a:p>
          <a:p>
            <a:pPr lvl="1" eaLnBrk="1" fontAlgn="auto" hangingPunct="1">
              <a:spcAft>
                <a:spcPts val="0"/>
              </a:spcAft>
              <a:defRPr/>
            </a:pPr>
            <a:r>
              <a:rPr lang="en-GB" dirty="0" smtClean="0"/>
              <a:t>Once key binds to the lock it alters activity</a:t>
            </a:r>
          </a:p>
          <a:p>
            <a:pPr lvl="2" eaLnBrk="1" fontAlgn="auto" hangingPunct="1">
              <a:spcAft>
                <a:spcPts val="0"/>
              </a:spcAft>
              <a:defRPr/>
            </a:pPr>
            <a:r>
              <a:rPr lang="en-GB" dirty="0" smtClean="0"/>
              <a:t>Activation or blocking it. </a:t>
            </a:r>
          </a:p>
          <a:p>
            <a:pPr lvl="2" eaLnBrk="1" fontAlgn="auto" hangingPunct="1">
              <a:spcAft>
                <a:spcPts val="0"/>
              </a:spcAft>
              <a:defRPr/>
            </a:pPr>
            <a:r>
              <a:rPr lang="en-GB" dirty="0" smtClean="0"/>
              <a:t>When it breaks away – receptor resumes its unbound shape. </a:t>
            </a:r>
            <a:endParaRPr lang="en-US" dirty="0"/>
          </a:p>
        </p:txBody>
      </p:sp>
    </p:spTree>
    <p:extLst>
      <p:ext uri="{BB962C8B-B14F-4D97-AF65-F5344CB8AC3E}">
        <p14:creationId xmlns:p14="http://schemas.microsoft.com/office/powerpoint/2010/main" val="36875206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altLang="en-US" dirty="0" smtClean="0"/>
              <a:t>Drug-Receptor Interactions. </a:t>
            </a:r>
            <a:endParaRPr lang="en-US" altLang="en-US" dirty="0" smtClean="0"/>
          </a:p>
        </p:txBody>
      </p:sp>
      <p:sp>
        <p:nvSpPr>
          <p:cNvPr id="11267" name="Content Placeholder 2"/>
          <p:cNvSpPr>
            <a:spLocks noGrp="1"/>
          </p:cNvSpPr>
          <p:nvPr>
            <p:ph idx="1"/>
          </p:nvPr>
        </p:nvSpPr>
        <p:spPr/>
        <p:txBody>
          <a:bodyPr/>
          <a:lstStyle/>
          <a:p>
            <a:pPr eaLnBrk="1" hangingPunct="1"/>
            <a:r>
              <a:rPr lang="en-GB" altLang="en-US" dirty="0" smtClean="0"/>
              <a:t>The tuning of drug molecules to receptors is not absolutely specific. </a:t>
            </a:r>
          </a:p>
          <a:p>
            <a:pPr eaLnBrk="1" hangingPunct="1"/>
            <a:endParaRPr lang="en-GB" altLang="en-US" dirty="0" smtClean="0"/>
          </a:p>
          <a:p>
            <a:pPr eaLnBrk="1" hangingPunct="1"/>
            <a:r>
              <a:rPr lang="en-GB" altLang="en-US" dirty="0" smtClean="0"/>
              <a:t>Bind strongly to one kind of receptor, more weakly to other types etc. </a:t>
            </a:r>
          </a:p>
          <a:p>
            <a:pPr eaLnBrk="1" hangingPunct="1"/>
            <a:endParaRPr lang="en-GB" altLang="en-US" dirty="0" smtClean="0"/>
          </a:p>
          <a:p>
            <a:pPr eaLnBrk="1" hangingPunct="1"/>
            <a:r>
              <a:rPr lang="en-GB" altLang="en-US" dirty="0" smtClean="0"/>
              <a:t>E.g. Side effects of Prescribed drugs. </a:t>
            </a:r>
            <a:endParaRPr lang="en-US" altLang="en-US" dirty="0" smtClean="0"/>
          </a:p>
        </p:txBody>
      </p:sp>
    </p:spTree>
    <p:extLst>
      <p:ext uri="{BB962C8B-B14F-4D97-AF65-F5344CB8AC3E}">
        <p14:creationId xmlns:p14="http://schemas.microsoft.com/office/powerpoint/2010/main" val="3830756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en-GB" altLang="en-US" dirty="0" smtClean="0"/>
              <a:t>Drug – Receptor Interactions. </a:t>
            </a:r>
            <a:endParaRPr lang="en-US" altLang="en-US" dirty="0"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defRPr/>
            </a:pPr>
            <a:r>
              <a:rPr lang="en-GB" dirty="0" smtClean="0"/>
              <a:t>Binding Affinity. </a:t>
            </a:r>
          </a:p>
          <a:p>
            <a:pPr lvl="1" eaLnBrk="1" fontAlgn="auto" hangingPunct="1">
              <a:spcAft>
                <a:spcPts val="0"/>
              </a:spcAft>
              <a:defRPr/>
            </a:pPr>
            <a:r>
              <a:rPr lang="en-GB" dirty="0" smtClean="0"/>
              <a:t>The Degree of chemical attraction between a ligand and a receptor. </a:t>
            </a:r>
          </a:p>
          <a:p>
            <a:pPr lvl="2" eaLnBrk="1" fontAlgn="auto" hangingPunct="1">
              <a:spcAft>
                <a:spcPts val="0"/>
              </a:spcAft>
              <a:defRPr/>
            </a:pPr>
            <a:r>
              <a:rPr lang="en-GB" dirty="0" smtClean="0"/>
              <a:t>High Affinity = Binding even at low doses – will stay bound for a long time. </a:t>
            </a:r>
          </a:p>
          <a:p>
            <a:pPr eaLnBrk="1" fontAlgn="auto" hangingPunct="1">
              <a:spcAft>
                <a:spcPts val="0"/>
              </a:spcAft>
              <a:defRPr/>
            </a:pPr>
            <a:endParaRPr lang="en-GB" dirty="0" smtClean="0"/>
          </a:p>
          <a:p>
            <a:pPr eaLnBrk="1" fontAlgn="auto" hangingPunct="1">
              <a:spcAft>
                <a:spcPts val="0"/>
              </a:spcAft>
              <a:defRPr/>
            </a:pPr>
            <a:r>
              <a:rPr lang="en-GB" dirty="0" smtClean="0"/>
              <a:t>Efficacy (or intrinsic activity). </a:t>
            </a:r>
          </a:p>
          <a:p>
            <a:pPr lvl="1" eaLnBrk="1" fontAlgn="auto" hangingPunct="1">
              <a:spcAft>
                <a:spcPts val="0"/>
              </a:spcAft>
              <a:defRPr/>
            </a:pPr>
            <a:r>
              <a:rPr lang="en-GB" dirty="0" smtClean="0"/>
              <a:t>The extent to which a drug activates a response when it binds to a receptor. </a:t>
            </a:r>
          </a:p>
          <a:p>
            <a:pPr lvl="2" eaLnBrk="1" fontAlgn="auto" hangingPunct="1">
              <a:spcAft>
                <a:spcPts val="0"/>
              </a:spcAft>
              <a:defRPr/>
            </a:pPr>
            <a:r>
              <a:rPr lang="en-GB" dirty="0" smtClean="0"/>
              <a:t>Agonists = high efficacy, Antagonists = low efficacy. </a:t>
            </a:r>
            <a:endParaRPr lang="en-US" dirty="0" smtClean="0"/>
          </a:p>
        </p:txBody>
      </p:sp>
    </p:spTree>
    <p:extLst>
      <p:ext uri="{BB962C8B-B14F-4D97-AF65-F5344CB8AC3E}">
        <p14:creationId xmlns:p14="http://schemas.microsoft.com/office/powerpoint/2010/main" val="371279842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altLang="en-US" dirty="0" smtClean="0"/>
              <a:t>Dose – Response Relationship. </a:t>
            </a:r>
            <a:endParaRPr lang="en-US" altLang="en-US" dirty="0" smtClean="0"/>
          </a:p>
        </p:txBody>
      </p:sp>
      <p:sp>
        <p:nvSpPr>
          <p:cNvPr id="13315" name="Content Placeholder 2"/>
          <p:cNvSpPr>
            <a:spLocks noGrp="1"/>
          </p:cNvSpPr>
          <p:nvPr>
            <p:ph idx="1"/>
          </p:nvPr>
        </p:nvSpPr>
        <p:spPr/>
        <p:txBody>
          <a:bodyPr/>
          <a:lstStyle/>
          <a:p>
            <a:pPr eaLnBrk="1" hangingPunct="1"/>
            <a:r>
              <a:rPr lang="en-GB" altLang="en-US" dirty="0" smtClean="0"/>
              <a:t>Important aspect for the safe administration of drugs. </a:t>
            </a:r>
          </a:p>
          <a:p>
            <a:pPr eaLnBrk="1" hangingPunct="1"/>
            <a:endParaRPr lang="en-GB" altLang="en-US" dirty="0" smtClean="0"/>
          </a:p>
          <a:p>
            <a:pPr eaLnBrk="1" hangingPunct="1"/>
            <a:r>
              <a:rPr lang="en-GB" altLang="en-US" dirty="0" smtClean="0"/>
              <a:t>Administering larger doses – increases the proportion of receptors that are bound and affected by the drug. </a:t>
            </a:r>
          </a:p>
          <a:p>
            <a:pPr eaLnBrk="1" hangingPunct="1"/>
            <a:endParaRPr lang="en-GB" altLang="en-US" dirty="0" smtClean="0"/>
          </a:p>
          <a:p>
            <a:pPr eaLnBrk="1" hangingPunct="1"/>
            <a:r>
              <a:rPr lang="en-GB" altLang="en-US" dirty="0" smtClean="0"/>
              <a:t>Dose-Response Curve (DRC). </a:t>
            </a:r>
            <a:endParaRPr lang="en-US" altLang="en-US" dirty="0" smtClean="0"/>
          </a:p>
        </p:txBody>
      </p:sp>
    </p:spTree>
    <p:extLst>
      <p:ext uri="{BB962C8B-B14F-4D97-AF65-F5344CB8AC3E}">
        <p14:creationId xmlns:p14="http://schemas.microsoft.com/office/powerpoint/2010/main" val="34311545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pPr eaLnBrk="1" hangingPunct="1"/>
            <a:r>
              <a:rPr lang="en-GB" altLang="en-US" dirty="0" smtClean="0"/>
              <a:t>Repeated Treatment. </a:t>
            </a:r>
            <a:endParaRPr lang="en-US" altLang="en-US" dirty="0" smtClean="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defRPr/>
            </a:pPr>
            <a:r>
              <a:rPr lang="en-GB" dirty="0" smtClean="0"/>
              <a:t>Our bodies are very adaptable – and its evident when viewing research on drug tolerance. </a:t>
            </a:r>
          </a:p>
          <a:p>
            <a:pPr eaLnBrk="1" fontAlgn="auto" hangingPunct="1">
              <a:spcAft>
                <a:spcPts val="0"/>
              </a:spcAft>
              <a:defRPr/>
            </a:pPr>
            <a:r>
              <a:rPr lang="en-GB" dirty="0" smtClean="0"/>
              <a:t>Metabolic Tolerance (e.g. Liver). </a:t>
            </a:r>
          </a:p>
          <a:p>
            <a:pPr eaLnBrk="1" fontAlgn="auto" hangingPunct="1">
              <a:spcAft>
                <a:spcPts val="0"/>
              </a:spcAft>
              <a:defRPr/>
            </a:pPr>
            <a:r>
              <a:rPr lang="en-GB" dirty="0" smtClean="0"/>
              <a:t>Functioning Tolerance – Decreased responding to a drug after repeated exposure. </a:t>
            </a:r>
          </a:p>
          <a:p>
            <a:pPr eaLnBrk="1" fontAlgn="auto" hangingPunct="1">
              <a:spcAft>
                <a:spcPts val="0"/>
              </a:spcAft>
              <a:defRPr/>
            </a:pPr>
            <a:r>
              <a:rPr lang="en-GB" dirty="0" smtClean="0"/>
              <a:t>Cross Tolerance – Tolerance for administered drug causes to develop tolerance for another drug. </a:t>
            </a:r>
            <a:endParaRPr lang="en-US" dirty="0" smtClean="0"/>
          </a:p>
        </p:txBody>
      </p:sp>
    </p:spTree>
    <p:extLst>
      <p:ext uri="{BB962C8B-B14F-4D97-AF65-F5344CB8AC3E}">
        <p14:creationId xmlns:p14="http://schemas.microsoft.com/office/powerpoint/2010/main" val="29343307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680310"/>
            <a:ext cx="8229600" cy="1143000"/>
          </a:xfrm>
        </p:spPr>
        <p:txBody>
          <a:bodyPr/>
          <a:lstStyle/>
          <a:p>
            <a:pPr eaLnBrk="1" hangingPunct="1"/>
            <a:r>
              <a:rPr lang="en-GB" altLang="en-US" dirty="0" smtClean="0">
                <a:solidFill>
                  <a:srgbClr val="FFFF00"/>
                </a:solidFill>
              </a:rPr>
              <a:t>Drugs and Behaviour. </a:t>
            </a:r>
            <a:endParaRPr lang="en-US" altLang="en-US" dirty="0" smtClean="0">
              <a:solidFill>
                <a:srgbClr val="FFFF00"/>
              </a:solidFill>
            </a:endParaRPr>
          </a:p>
        </p:txBody>
      </p:sp>
      <p:sp>
        <p:nvSpPr>
          <p:cNvPr id="37891" name="Content Placeholder 2"/>
          <p:cNvSpPr>
            <a:spLocks noGrp="1"/>
          </p:cNvSpPr>
          <p:nvPr>
            <p:ph sz="half" idx="1"/>
          </p:nvPr>
        </p:nvSpPr>
        <p:spPr/>
        <p:txBody>
          <a:bodyPr rtlCol="0">
            <a:normAutofit fontScale="92500"/>
          </a:bodyPr>
          <a:lstStyle/>
          <a:p>
            <a:pPr eaLnBrk="1" fontAlgn="auto" hangingPunct="1">
              <a:spcAft>
                <a:spcPts val="0"/>
              </a:spcAft>
              <a:defRPr/>
            </a:pPr>
            <a:r>
              <a:rPr lang="en-GB" dirty="0" smtClean="0">
                <a:solidFill>
                  <a:schemeClr val="bg1"/>
                </a:solidFill>
              </a:rPr>
              <a:t>Antipsychotic drugs </a:t>
            </a:r>
          </a:p>
          <a:p>
            <a:pPr lvl="1" eaLnBrk="1" fontAlgn="auto" hangingPunct="1">
              <a:spcAft>
                <a:spcPts val="0"/>
              </a:spcAft>
              <a:defRPr/>
            </a:pPr>
            <a:r>
              <a:rPr lang="en-GB" dirty="0" smtClean="0">
                <a:solidFill>
                  <a:schemeClr val="bg1"/>
                </a:solidFill>
              </a:rPr>
              <a:t>Neuroleptics – Schizophrenia. </a:t>
            </a:r>
          </a:p>
          <a:p>
            <a:pPr lvl="1" eaLnBrk="1" fontAlgn="auto" hangingPunct="1">
              <a:spcAft>
                <a:spcPts val="0"/>
              </a:spcAft>
              <a:defRPr/>
            </a:pPr>
            <a:r>
              <a:rPr lang="en-GB" dirty="0" smtClean="0">
                <a:solidFill>
                  <a:schemeClr val="bg1"/>
                </a:solidFill>
              </a:rPr>
              <a:t>Act as selective antagonists of Dopamine D</a:t>
            </a:r>
            <a:r>
              <a:rPr lang="en-GB" baseline="-25000" dirty="0" smtClean="0">
                <a:solidFill>
                  <a:schemeClr val="bg1"/>
                </a:solidFill>
              </a:rPr>
              <a:t>2 </a:t>
            </a:r>
            <a:r>
              <a:rPr lang="en-GB" dirty="0" smtClean="0">
                <a:solidFill>
                  <a:schemeClr val="bg1"/>
                </a:solidFill>
              </a:rPr>
              <a:t>receptors. </a:t>
            </a:r>
          </a:p>
          <a:p>
            <a:pPr lvl="1" eaLnBrk="1" fontAlgn="auto" hangingPunct="1">
              <a:spcAft>
                <a:spcPts val="0"/>
              </a:spcAft>
              <a:defRPr/>
            </a:pPr>
            <a:endParaRPr lang="en-GB" dirty="0" smtClean="0">
              <a:solidFill>
                <a:schemeClr val="bg1"/>
              </a:solidFill>
            </a:endParaRPr>
          </a:p>
          <a:p>
            <a:pPr lvl="1" eaLnBrk="1" fontAlgn="auto" hangingPunct="1">
              <a:spcAft>
                <a:spcPts val="0"/>
              </a:spcAft>
              <a:defRPr/>
            </a:pPr>
            <a:r>
              <a:rPr lang="en-GB" dirty="0" smtClean="0">
                <a:solidFill>
                  <a:schemeClr val="bg1"/>
                </a:solidFill>
              </a:rPr>
              <a:t>Atypical neuroleptics. </a:t>
            </a:r>
          </a:p>
          <a:p>
            <a:pPr lvl="1" eaLnBrk="1" fontAlgn="auto" hangingPunct="1">
              <a:spcAft>
                <a:spcPts val="0"/>
              </a:spcAft>
              <a:defRPr/>
            </a:pPr>
            <a:r>
              <a:rPr lang="en-GB" dirty="0" smtClean="0">
                <a:solidFill>
                  <a:schemeClr val="bg1"/>
                </a:solidFill>
              </a:rPr>
              <a:t>(e.g. Clozapine) – Not involved with Dopamine. </a:t>
            </a:r>
          </a:p>
          <a:p>
            <a:pPr lvl="1" eaLnBrk="1" fontAlgn="auto" hangingPunct="1">
              <a:spcAft>
                <a:spcPts val="0"/>
              </a:spcAft>
              <a:defRPr/>
            </a:pPr>
            <a:r>
              <a:rPr lang="en-GB" dirty="0" smtClean="0">
                <a:solidFill>
                  <a:schemeClr val="bg1"/>
                </a:solidFill>
              </a:rPr>
              <a:t>Blockade of certain Serotonin. </a:t>
            </a:r>
          </a:p>
        </p:txBody>
      </p:sp>
      <p:sp>
        <p:nvSpPr>
          <p:cNvPr id="4" name="Content Placeholder 3"/>
          <p:cNvSpPr>
            <a:spLocks noGrp="1"/>
          </p:cNvSpPr>
          <p:nvPr>
            <p:ph sz="half" idx="2"/>
          </p:nvPr>
        </p:nvSpPr>
        <p:spPr/>
        <p:txBody>
          <a:bodyPr rtlCol="0">
            <a:normAutofit fontScale="92500"/>
          </a:bodyPr>
          <a:lstStyle/>
          <a:p>
            <a:pPr eaLnBrk="1" fontAlgn="auto" hangingPunct="1">
              <a:spcAft>
                <a:spcPts val="0"/>
              </a:spcAft>
              <a:defRPr/>
            </a:pPr>
            <a:endParaRPr lang="en-US" dirty="0"/>
          </a:p>
        </p:txBody>
      </p:sp>
      <p:pic>
        <p:nvPicPr>
          <p:cNvPr id="15365" name="Picture 2" descr="http://3.bp.blogspot.com/_4ae4xkamTX8/SlrMFGtuUOI/AAAAAAAAGw0/cOZbzueerF0/s400/clozapi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2276475"/>
            <a:ext cx="2636838" cy="363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24224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en-GB" altLang="en-US" dirty="0" smtClean="0"/>
              <a:t>Drugs and Behaviour. </a:t>
            </a:r>
            <a:endParaRPr lang="en-US" altLang="en-US" dirty="0" smtClean="0"/>
          </a:p>
        </p:txBody>
      </p:sp>
      <p:sp>
        <p:nvSpPr>
          <p:cNvPr id="16387" name="Content Placeholder 2"/>
          <p:cNvSpPr>
            <a:spLocks noGrp="1"/>
          </p:cNvSpPr>
          <p:nvPr>
            <p:ph idx="1"/>
          </p:nvPr>
        </p:nvSpPr>
        <p:spPr/>
        <p:txBody>
          <a:bodyPr>
            <a:normAutofit fontScale="85000" lnSpcReduction="10000"/>
          </a:bodyPr>
          <a:lstStyle/>
          <a:p>
            <a:pPr eaLnBrk="1" hangingPunct="1"/>
            <a:r>
              <a:rPr lang="en-GB" altLang="en-US" sz="3000" dirty="0" smtClean="0"/>
              <a:t>Antidepressants. </a:t>
            </a:r>
          </a:p>
          <a:p>
            <a:pPr eaLnBrk="1" hangingPunct="1"/>
            <a:r>
              <a:rPr lang="en-GB" altLang="en-US" sz="3000" dirty="0" smtClean="0"/>
              <a:t>5.8% of Men and 9.5% of women will experience an episode of depression (WHO, 2001). </a:t>
            </a:r>
          </a:p>
          <a:p>
            <a:pPr lvl="1" eaLnBrk="1" hangingPunct="1"/>
            <a:r>
              <a:rPr lang="en-GB" altLang="en-US" sz="2600" dirty="0" smtClean="0"/>
              <a:t>Monoamine oxidase inhibitors  (MAOI)– blocks breakdown of monoamine NT’s  at synapses - resulting in accumulation of monoamine transmitters in synapses. </a:t>
            </a:r>
          </a:p>
          <a:p>
            <a:pPr lvl="1" eaLnBrk="1" hangingPunct="1"/>
            <a:r>
              <a:rPr lang="en-GB" altLang="en-US" sz="2600" dirty="0" smtClean="0"/>
              <a:t>Tricyclics – named after 3 ringed molecular structure. </a:t>
            </a:r>
          </a:p>
          <a:p>
            <a:pPr lvl="2"/>
            <a:r>
              <a:rPr lang="en-GB" altLang="en-US" sz="2200" dirty="0"/>
              <a:t>Increasing synaptic content of Nor-epinephrine and Serotonin. </a:t>
            </a:r>
            <a:endParaRPr lang="en-GB" altLang="en-US" sz="2200" dirty="0" smtClean="0"/>
          </a:p>
          <a:p>
            <a:pPr lvl="1" eaLnBrk="1" hangingPunct="1"/>
            <a:r>
              <a:rPr lang="en-GB" altLang="en-US" sz="2600" dirty="0" smtClean="0"/>
              <a:t>SSRI – Selective Serotonin Re-uptake inhibitors. </a:t>
            </a:r>
          </a:p>
          <a:p>
            <a:pPr lvl="2"/>
            <a:r>
              <a:rPr lang="en-GB" altLang="en-US" sz="2200" dirty="0" smtClean="0"/>
              <a:t>Blocks the re-uptake of serotonin. </a:t>
            </a:r>
          </a:p>
          <a:p>
            <a:pPr eaLnBrk="1" hangingPunct="1"/>
            <a:endParaRPr lang="en-US" altLang="en-US" sz="3000" dirty="0" smtClean="0"/>
          </a:p>
        </p:txBody>
      </p:sp>
    </p:spTree>
    <p:extLst>
      <p:ext uri="{BB962C8B-B14F-4D97-AF65-F5344CB8AC3E}">
        <p14:creationId xmlns:p14="http://schemas.microsoft.com/office/powerpoint/2010/main" val="41601708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r>
              <a:rPr lang="en-GB" altLang="en-US" dirty="0" smtClean="0"/>
              <a:t>Antidepressants</a:t>
            </a:r>
            <a:endParaRPr lang="en-US" altLang="en-US" dirty="0" smtClean="0"/>
          </a:p>
        </p:txBody>
      </p:sp>
      <p:sp>
        <p:nvSpPr>
          <p:cNvPr id="17411" name="Content Placeholder 2"/>
          <p:cNvSpPr>
            <a:spLocks noGrp="1"/>
          </p:cNvSpPr>
          <p:nvPr>
            <p:ph idx="1"/>
          </p:nvPr>
        </p:nvSpPr>
        <p:spPr/>
        <p:txBody>
          <a:bodyPr/>
          <a:lstStyle/>
          <a:p>
            <a:pPr eaLnBrk="1" hangingPunct="1"/>
            <a:endParaRPr lang="en-GB" altLang="en-US" dirty="0" smtClean="0"/>
          </a:p>
        </p:txBody>
      </p:sp>
      <p:pic>
        <p:nvPicPr>
          <p:cNvPr id="17412" name="Picture 2" descr="http://www.drug3k.com/img2/tofranil_10395_4_(big)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3095" y="1688790"/>
            <a:ext cx="3022600"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http://www.marplan.com/images/header0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7583" y="1536829"/>
            <a:ext cx="220027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6" descr="http://www.timothymcveighthedeliberatesoldier.net/prozac10c.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9057" y="3083106"/>
            <a:ext cx="3805238" cy="228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8" descr="http://www.information-on-zoloft-drug.com/zoloft-drug-pill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8940" y="4224518"/>
            <a:ext cx="1666875"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891798" y="5369287"/>
            <a:ext cx="1679755" cy="369332"/>
          </a:xfrm>
          <a:prstGeom prst="rect">
            <a:avLst/>
          </a:prstGeom>
          <a:noFill/>
        </p:spPr>
        <p:txBody>
          <a:bodyPr wrap="square" rtlCol="0">
            <a:spAutoFit/>
          </a:bodyPr>
          <a:lstStyle/>
          <a:p>
            <a:pPr algn="ctr"/>
            <a:r>
              <a:rPr lang="en-GB" dirty="0" smtClean="0">
                <a:solidFill>
                  <a:srgbClr val="FFFF00"/>
                </a:solidFill>
              </a:rPr>
              <a:t>SSRI</a:t>
            </a:r>
            <a:endParaRPr lang="en-GB" dirty="0">
              <a:solidFill>
                <a:srgbClr val="FFFF00"/>
              </a:solidFill>
            </a:endParaRPr>
          </a:p>
        </p:txBody>
      </p:sp>
      <p:sp>
        <p:nvSpPr>
          <p:cNvPr id="3" name="TextBox 2"/>
          <p:cNvSpPr txBox="1"/>
          <p:nvPr/>
        </p:nvSpPr>
        <p:spPr>
          <a:xfrm>
            <a:off x="5793640" y="2665475"/>
            <a:ext cx="1221640" cy="369332"/>
          </a:xfrm>
          <a:prstGeom prst="rect">
            <a:avLst/>
          </a:prstGeom>
          <a:noFill/>
        </p:spPr>
        <p:txBody>
          <a:bodyPr wrap="square" rtlCol="0">
            <a:spAutoFit/>
          </a:bodyPr>
          <a:lstStyle/>
          <a:p>
            <a:pPr algn="ctr"/>
            <a:r>
              <a:rPr lang="en-GB" dirty="0" smtClean="0">
                <a:solidFill>
                  <a:srgbClr val="FFFF00"/>
                </a:solidFill>
              </a:rPr>
              <a:t>MOAI</a:t>
            </a:r>
            <a:endParaRPr lang="en-GB" dirty="0">
              <a:solidFill>
                <a:srgbClr val="FFFF00"/>
              </a:solidFill>
            </a:endParaRPr>
          </a:p>
        </p:txBody>
      </p:sp>
      <p:sp>
        <p:nvSpPr>
          <p:cNvPr id="4" name="TextBox 3"/>
          <p:cNvSpPr txBox="1"/>
          <p:nvPr/>
        </p:nvSpPr>
        <p:spPr>
          <a:xfrm>
            <a:off x="907080" y="4224518"/>
            <a:ext cx="1221640" cy="369332"/>
          </a:xfrm>
          <a:prstGeom prst="rect">
            <a:avLst/>
          </a:prstGeom>
          <a:noFill/>
        </p:spPr>
        <p:txBody>
          <a:bodyPr wrap="square" rtlCol="0">
            <a:spAutoFit/>
          </a:bodyPr>
          <a:lstStyle/>
          <a:p>
            <a:r>
              <a:rPr lang="en-GB" dirty="0" smtClean="0">
                <a:solidFill>
                  <a:srgbClr val="FFFF00"/>
                </a:solidFill>
              </a:rPr>
              <a:t>Tricyclic ↑</a:t>
            </a:r>
            <a:endParaRPr lang="en-GB" dirty="0">
              <a:solidFill>
                <a:srgbClr val="FFFF00"/>
              </a:solidFill>
            </a:endParaRPr>
          </a:p>
        </p:txBody>
      </p:sp>
      <p:sp>
        <p:nvSpPr>
          <p:cNvPr id="5" name="TextBox 4"/>
          <p:cNvSpPr txBox="1"/>
          <p:nvPr/>
        </p:nvSpPr>
        <p:spPr>
          <a:xfrm>
            <a:off x="864873" y="5108905"/>
            <a:ext cx="1374345" cy="369332"/>
          </a:xfrm>
          <a:prstGeom prst="rect">
            <a:avLst/>
          </a:prstGeom>
          <a:noFill/>
        </p:spPr>
        <p:txBody>
          <a:bodyPr wrap="square" rtlCol="0">
            <a:spAutoFit/>
          </a:bodyPr>
          <a:lstStyle/>
          <a:p>
            <a:r>
              <a:rPr lang="en-GB" dirty="0" smtClean="0">
                <a:solidFill>
                  <a:srgbClr val="FFFF00"/>
                </a:solidFill>
              </a:rPr>
              <a:t>SSRI →</a:t>
            </a:r>
            <a:endParaRPr lang="en-GB" dirty="0">
              <a:solidFill>
                <a:srgbClr val="FFFF00"/>
              </a:solidFill>
            </a:endParaRPr>
          </a:p>
        </p:txBody>
      </p:sp>
    </p:spTree>
    <p:extLst>
      <p:ext uri="{BB962C8B-B14F-4D97-AF65-F5344CB8AC3E}">
        <p14:creationId xmlns:p14="http://schemas.microsoft.com/office/powerpoint/2010/main" val="32437341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299725" y="711201"/>
            <a:ext cx="8229600" cy="1143000"/>
          </a:xfrm>
        </p:spPr>
        <p:txBody>
          <a:bodyPr/>
          <a:lstStyle/>
          <a:p>
            <a:pPr eaLnBrk="1" hangingPunct="1"/>
            <a:r>
              <a:rPr lang="en-GB" altLang="en-US" dirty="0" smtClean="0">
                <a:solidFill>
                  <a:srgbClr val="FFFF00"/>
                </a:solidFill>
              </a:rPr>
              <a:t>Anxiolytics. </a:t>
            </a:r>
            <a:endParaRPr lang="en-US" altLang="en-US" dirty="0" smtClean="0">
              <a:solidFill>
                <a:srgbClr val="FFFF00"/>
              </a:solidFill>
            </a:endParaRPr>
          </a:p>
        </p:txBody>
      </p:sp>
      <p:sp>
        <p:nvSpPr>
          <p:cNvPr id="3" name="Content Placeholder 2"/>
          <p:cNvSpPr>
            <a:spLocks noGrp="1"/>
          </p:cNvSpPr>
          <p:nvPr>
            <p:ph sz="half" idx="1"/>
          </p:nvPr>
        </p:nvSpPr>
        <p:spPr/>
        <p:txBody>
          <a:bodyPr rtlCol="0">
            <a:normAutofit fontScale="85000" lnSpcReduction="20000"/>
          </a:bodyPr>
          <a:lstStyle/>
          <a:p>
            <a:pPr eaLnBrk="1" fontAlgn="auto" hangingPunct="1">
              <a:spcAft>
                <a:spcPts val="0"/>
              </a:spcAft>
              <a:defRPr/>
            </a:pPr>
            <a:r>
              <a:rPr lang="en-GB" dirty="0" smtClean="0">
                <a:solidFill>
                  <a:schemeClr val="bg1"/>
                </a:solidFill>
              </a:rPr>
              <a:t>Also known as Tranquilizers.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Depressants – Reduce Neural Activity.</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Benzodiazepine agonist. </a:t>
            </a:r>
          </a:p>
          <a:p>
            <a:pPr lvl="1" eaLnBrk="1" fontAlgn="auto" hangingPunct="1">
              <a:spcAft>
                <a:spcPts val="0"/>
              </a:spcAft>
              <a:defRPr/>
            </a:pPr>
            <a:r>
              <a:rPr lang="en-GB" dirty="0" smtClean="0">
                <a:solidFill>
                  <a:schemeClr val="bg1"/>
                </a:solidFill>
              </a:rPr>
              <a:t>Valium – GABA</a:t>
            </a:r>
            <a:r>
              <a:rPr lang="en-GB" baseline="-25000" dirty="0" smtClean="0">
                <a:solidFill>
                  <a:schemeClr val="bg1"/>
                </a:solidFill>
              </a:rPr>
              <a:t>A</a:t>
            </a:r>
            <a:r>
              <a:rPr lang="en-GB" dirty="0" smtClean="0">
                <a:solidFill>
                  <a:schemeClr val="bg1"/>
                </a:solidFill>
              </a:rPr>
              <a:t> receptors – enhance the activity of GABA (Walters et al, 2000). </a:t>
            </a:r>
          </a:p>
          <a:p>
            <a:pPr eaLnBrk="1" fontAlgn="auto" hangingPunct="1">
              <a:spcAft>
                <a:spcPts val="0"/>
              </a:spcAft>
              <a:defRPr/>
            </a:pPr>
            <a:endParaRPr lang="en-GB" dirty="0" smtClean="0"/>
          </a:p>
          <a:p>
            <a:pPr eaLnBrk="1" fontAlgn="auto" hangingPunct="1">
              <a:spcAft>
                <a:spcPts val="0"/>
              </a:spcAft>
              <a:defRPr/>
            </a:pPr>
            <a:r>
              <a:rPr lang="en-GB" dirty="0" smtClean="0"/>
              <a:t> </a:t>
            </a:r>
            <a:r>
              <a:rPr lang="en-GB" dirty="0" smtClean="0">
                <a:solidFill>
                  <a:schemeClr val="bg1"/>
                </a:solidFill>
              </a:rPr>
              <a:t>Buspirone (Buspar). </a:t>
            </a:r>
          </a:p>
          <a:p>
            <a:pPr lvl="1" eaLnBrk="1" fontAlgn="auto" hangingPunct="1">
              <a:spcAft>
                <a:spcPts val="0"/>
              </a:spcAft>
              <a:defRPr/>
            </a:pPr>
            <a:r>
              <a:rPr lang="en-GB" dirty="0" smtClean="0">
                <a:solidFill>
                  <a:schemeClr val="bg1"/>
                </a:solidFill>
              </a:rPr>
              <a:t>Serotonin (5HT</a:t>
            </a:r>
            <a:r>
              <a:rPr lang="en-GB" baseline="-25000" dirty="0" smtClean="0">
                <a:solidFill>
                  <a:schemeClr val="bg1"/>
                </a:solidFill>
              </a:rPr>
              <a:t>1A</a:t>
            </a:r>
            <a:r>
              <a:rPr lang="en-GB" dirty="0" smtClean="0">
                <a:solidFill>
                  <a:schemeClr val="bg1"/>
                </a:solidFill>
              </a:rPr>
              <a:t>)Agonist. </a:t>
            </a:r>
          </a:p>
          <a:p>
            <a:pPr lvl="1" eaLnBrk="1" fontAlgn="auto" hangingPunct="1">
              <a:spcAft>
                <a:spcPts val="0"/>
              </a:spcAft>
              <a:defRPr/>
            </a:pPr>
            <a:r>
              <a:rPr lang="en-GB" dirty="0" smtClean="0">
                <a:solidFill>
                  <a:schemeClr val="bg1"/>
                </a:solidFill>
              </a:rPr>
              <a:t>Also Dopamine D</a:t>
            </a:r>
            <a:r>
              <a:rPr lang="en-GB" baseline="-25000" dirty="0" smtClean="0">
                <a:solidFill>
                  <a:schemeClr val="bg1"/>
                </a:solidFill>
              </a:rPr>
              <a:t>2</a:t>
            </a:r>
            <a:r>
              <a:rPr lang="en-GB" dirty="0" smtClean="0">
                <a:solidFill>
                  <a:schemeClr val="bg1"/>
                </a:solidFill>
              </a:rPr>
              <a:t> Agonist (low affinity). </a:t>
            </a:r>
            <a:endParaRPr lang="en-US" dirty="0" smtClean="0">
              <a:solidFill>
                <a:schemeClr val="bg1"/>
              </a:solidFill>
            </a:endParaRPr>
          </a:p>
        </p:txBody>
      </p:sp>
      <p:sp>
        <p:nvSpPr>
          <p:cNvPr id="18436" name="Content Placeholder 3"/>
          <p:cNvSpPr>
            <a:spLocks noGrp="1"/>
          </p:cNvSpPr>
          <p:nvPr>
            <p:ph sz="half" idx="2"/>
          </p:nvPr>
        </p:nvSpPr>
        <p:spPr/>
        <p:txBody>
          <a:bodyPr/>
          <a:lstStyle/>
          <a:p>
            <a:pPr eaLnBrk="1" hangingPunct="1"/>
            <a:endParaRPr lang="en-GB" altLang="en-US" dirty="0" smtClean="0"/>
          </a:p>
        </p:txBody>
      </p:sp>
      <p:pic>
        <p:nvPicPr>
          <p:cNvPr id="18437" name="Picture 2" descr="http://2.bp.blogspot.com/_FE6-N56crbc/SzmEmZBFWWI/AAAAAAAAABQ/TZU4KnlHk9M/s400/val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9700" y="1341438"/>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4" descr="http://www.medsmarket.net/images/T/Buspar_10m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450850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76304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GB" altLang="en-US" dirty="0" smtClean="0"/>
              <a:t>Alcohol. </a:t>
            </a:r>
            <a:endParaRPr lang="en-US" altLang="en-US" dirty="0" smtClean="0"/>
          </a:p>
        </p:txBody>
      </p:sp>
      <p:sp>
        <p:nvSpPr>
          <p:cNvPr id="19459" name="Content Placeholder 2"/>
          <p:cNvSpPr>
            <a:spLocks noGrp="1"/>
          </p:cNvSpPr>
          <p:nvPr>
            <p:ph idx="1"/>
          </p:nvPr>
        </p:nvSpPr>
        <p:spPr/>
        <p:txBody>
          <a:bodyPr/>
          <a:lstStyle/>
          <a:p>
            <a:pPr eaLnBrk="1" hangingPunct="1"/>
            <a:r>
              <a:rPr lang="en-GB" altLang="en-US" dirty="0" smtClean="0"/>
              <a:t>Mixed findings with regards to the effect of alcohol on health.</a:t>
            </a:r>
          </a:p>
          <a:p>
            <a:pPr lvl="1" eaLnBrk="1" hangingPunct="1"/>
            <a:r>
              <a:rPr lang="en-GB" altLang="en-US" dirty="0" smtClean="0"/>
              <a:t>Davies et al (2002); Leroi et al, 2002; Mukamal et al, 2003. </a:t>
            </a:r>
          </a:p>
          <a:p>
            <a:pPr eaLnBrk="1" hangingPunct="1"/>
            <a:endParaRPr lang="en-GB" altLang="en-US" dirty="0" smtClean="0"/>
          </a:p>
          <a:p>
            <a:pPr eaLnBrk="1" hangingPunct="1"/>
            <a:r>
              <a:rPr lang="en-GB" altLang="en-US" dirty="0" smtClean="0"/>
              <a:t>Excessive – linked to more than 60 disease processes. </a:t>
            </a:r>
            <a:endParaRPr lang="en-US" altLang="en-US" dirty="0" smtClean="0"/>
          </a:p>
        </p:txBody>
      </p:sp>
    </p:spTree>
    <p:extLst>
      <p:ext uri="{BB962C8B-B14F-4D97-AF65-F5344CB8AC3E}">
        <p14:creationId xmlns:p14="http://schemas.microsoft.com/office/powerpoint/2010/main" val="94243953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altLang="en-US" dirty="0" smtClean="0"/>
              <a:t>Alcohol. </a:t>
            </a:r>
            <a:endParaRPr lang="en-US" altLang="en-US" dirty="0" smtClean="0"/>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defRPr/>
            </a:pPr>
            <a:r>
              <a:rPr lang="en-GB" dirty="0" smtClean="0"/>
              <a:t>Biphasic psychoactive effect. </a:t>
            </a:r>
          </a:p>
          <a:p>
            <a:pPr lvl="1" eaLnBrk="1" fontAlgn="auto" hangingPunct="1">
              <a:spcAft>
                <a:spcPts val="0"/>
              </a:spcAft>
              <a:defRPr/>
            </a:pPr>
            <a:r>
              <a:rPr lang="en-GB" dirty="0" smtClean="0"/>
              <a:t>Stimulant Phase followed by a Prolonged Depressant Phase. </a:t>
            </a:r>
          </a:p>
          <a:p>
            <a:pPr eaLnBrk="1" fontAlgn="auto" hangingPunct="1">
              <a:spcAft>
                <a:spcPts val="0"/>
              </a:spcAft>
              <a:defRPr/>
            </a:pPr>
            <a:endParaRPr lang="en-GB" dirty="0" smtClean="0"/>
          </a:p>
          <a:p>
            <a:pPr eaLnBrk="1" fontAlgn="auto" hangingPunct="1">
              <a:spcAft>
                <a:spcPts val="0"/>
              </a:spcAft>
              <a:defRPr/>
            </a:pPr>
            <a:r>
              <a:rPr lang="en-GB" dirty="0" smtClean="0"/>
              <a:t>GABA</a:t>
            </a:r>
            <a:r>
              <a:rPr lang="en-GB" baseline="-25000" dirty="0" smtClean="0"/>
              <a:t>A</a:t>
            </a:r>
            <a:r>
              <a:rPr lang="en-GB" dirty="0" smtClean="0"/>
              <a:t> plays an important part in mediating the role between Alcohol and the Brain. </a:t>
            </a:r>
          </a:p>
          <a:p>
            <a:pPr lvl="1" eaLnBrk="1" fontAlgn="auto" hangingPunct="1">
              <a:spcAft>
                <a:spcPts val="0"/>
              </a:spcAft>
              <a:defRPr/>
            </a:pPr>
            <a:r>
              <a:rPr lang="en-GB" dirty="0" smtClean="0"/>
              <a:t>Increases post-synaptic inhibition</a:t>
            </a:r>
          </a:p>
          <a:p>
            <a:pPr lvl="1" eaLnBrk="1" fontAlgn="auto" hangingPunct="1">
              <a:spcAft>
                <a:spcPts val="0"/>
              </a:spcAft>
              <a:defRPr/>
            </a:pPr>
            <a:r>
              <a:rPr lang="en-GB" dirty="0" smtClean="0"/>
              <a:t>Allow more Cl¯ ions to enter Neurons. </a:t>
            </a:r>
          </a:p>
          <a:p>
            <a:pPr lvl="2" eaLnBrk="1" fontAlgn="auto" hangingPunct="1">
              <a:spcAft>
                <a:spcPts val="0"/>
              </a:spcAft>
              <a:defRPr/>
            </a:pPr>
            <a:r>
              <a:rPr lang="en-GB" dirty="0" smtClean="0"/>
              <a:t>Social disinhibition. </a:t>
            </a:r>
          </a:p>
          <a:p>
            <a:pPr lvl="2" eaLnBrk="1" fontAlgn="auto" hangingPunct="1">
              <a:spcAft>
                <a:spcPts val="0"/>
              </a:spcAft>
              <a:defRPr/>
            </a:pPr>
            <a:r>
              <a:rPr lang="en-GB" dirty="0" smtClean="0"/>
              <a:t>Impairment of Motor Co-ordination. </a:t>
            </a:r>
          </a:p>
          <a:p>
            <a:pPr lvl="3" eaLnBrk="1" fontAlgn="auto" hangingPunct="1">
              <a:spcAft>
                <a:spcPts val="0"/>
              </a:spcAft>
              <a:buFont typeface="Arial" panose="020B0604020202020204" pitchFamily="34" charset="0"/>
              <a:buChar char="•"/>
              <a:defRPr/>
            </a:pPr>
            <a:r>
              <a:rPr lang="en-GB" dirty="0" smtClean="0"/>
              <a:t>Hanchar et al (2005). </a:t>
            </a:r>
            <a:endParaRPr lang="en-US" dirty="0" smtClean="0"/>
          </a:p>
        </p:txBody>
      </p:sp>
    </p:spTree>
    <p:extLst>
      <p:ext uri="{BB962C8B-B14F-4D97-AF65-F5344CB8AC3E}">
        <p14:creationId xmlns:p14="http://schemas.microsoft.com/office/powerpoint/2010/main" val="390934700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r>
              <a:rPr lang="en-GB" altLang="en-US" dirty="0" smtClean="0"/>
              <a:t>Alcohol. </a:t>
            </a:r>
            <a:endParaRPr lang="en-US" altLang="en-US" dirty="0" smtClean="0"/>
          </a:p>
        </p:txBody>
      </p:sp>
      <p:sp>
        <p:nvSpPr>
          <p:cNvPr id="21507" name="Content Placeholder 2"/>
          <p:cNvSpPr>
            <a:spLocks noGrp="1"/>
          </p:cNvSpPr>
          <p:nvPr>
            <p:ph idx="1"/>
          </p:nvPr>
        </p:nvSpPr>
        <p:spPr/>
        <p:txBody>
          <a:bodyPr/>
          <a:lstStyle/>
          <a:p>
            <a:pPr eaLnBrk="1" hangingPunct="1"/>
            <a:r>
              <a:rPr lang="en-GB" altLang="en-US" dirty="0" smtClean="0"/>
              <a:t>Low doses of Alcohol stimulate Dopamine Pathways = increasing Dopamine – feelings of euphoria. </a:t>
            </a:r>
          </a:p>
          <a:p>
            <a:pPr eaLnBrk="1" hangingPunct="1"/>
            <a:endParaRPr lang="en-GB" altLang="en-US" dirty="0" smtClean="0"/>
          </a:p>
          <a:p>
            <a:pPr eaLnBrk="1" hangingPunct="1"/>
            <a:r>
              <a:rPr lang="en-GB" altLang="en-US" dirty="0" smtClean="0"/>
              <a:t>Chronic abuse – damages Nerves Cells. </a:t>
            </a:r>
          </a:p>
          <a:p>
            <a:pPr lvl="1" eaLnBrk="1" hangingPunct="1"/>
            <a:r>
              <a:rPr lang="en-GB" altLang="en-US" dirty="0" smtClean="0"/>
              <a:t>Superior Frontal Cortex, Cerebellum, Hippocampus. </a:t>
            </a:r>
            <a:endParaRPr lang="en-US" altLang="en-US" dirty="0" smtClean="0"/>
          </a:p>
        </p:txBody>
      </p:sp>
    </p:spTree>
    <p:extLst>
      <p:ext uri="{BB962C8B-B14F-4D97-AF65-F5344CB8AC3E}">
        <p14:creationId xmlns:p14="http://schemas.microsoft.com/office/powerpoint/2010/main" val="29097989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772675" y="680310"/>
            <a:ext cx="8229600" cy="1143000"/>
          </a:xfrm>
        </p:spPr>
        <p:txBody>
          <a:bodyPr/>
          <a:lstStyle/>
          <a:p>
            <a:pPr eaLnBrk="1" hangingPunct="1"/>
            <a:r>
              <a:rPr lang="en-GB" altLang="en-US" dirty="0" smtClean="0">
                <a:solidFill>
                  <a:srgbClr val="FFFF00"/>
                </a:solidFill>
              </a:rPr>
              <a:t>Drinking during Pregnancy. </a:t>
            </a:r>
            <a:endParaRPr lang="en-US" altLang="en-US" dirty="0" smtClean="0">
              <a:solidFill>
                <a:srgbClr val="FFFF00"/>
              </a:solidFill>
            </a:endParaRPr>
          </a:p>
        </p:txBody>
      </p:sp>
      <p:sp>
        <p:nvSpPr>
          <p:cNvPr id="22531" name="Content Placeholder 2"/>
          <p:cNvSpPr>
            <a:spLocks noGrp="1"/>
          </p:cNvSpPr>
          <p:nvPr>
            <p:ph idx="4294967295"/>
          </p:nvPr>
        </p:nvSpPr>
        <p:spPr/>
        <p:txBody>
          <a:bodyPr/>
          <a:lstStyle/>
          <a:p>
            <a:pPr eaLnBrk="1" hangingPunct="1">
              <a:lnSpc>
                <a:spcPct val="80000"/>
              </a:lnSpc>
            </a:pPr>
            <a:r>
              <a:rPr lang="en-GB" altLang="en-US" sz="2500" dirty="0" smtClean="0">
                <a:solidFill>
                  <a:schemeClr val="bg1"/>
                </a:solidFill>
              </a:rPr>
              <a:t>Main cause of foetal alcohol syndrome. </a:t>
            </a:r>
          </a:p>
          <a:p>
            <a:pPr lvl="1" eaLnBrk="1" hangingPunct="1">
              <a:lnSpc>
                <a:spcPct val="80000"/>
              </a:lnSpc>
            </a:pPr>
            <a:r>
              <a:rPr lang="en-GB" altLang="en-US" sz="2200" dirty="0" smtClean="0">
                <a:solidFill>
                  <a:schemeClr val="bg1"/>
                </a:solidFill>
              </a:rPr>
              <a:t>Facial abnormalities</a:t>
            </a:r>
          </a:p>
          <a:p>
            <a:pPr lvl="1" eaLnBrk="1" hangingPunct="1">
              <a:lnSpc>
                <a:spcPct val="80000"/>
              </a:lnSpc>
            </a:pPr>
            <a:r>
              <a:rPr lang="en-GB" altLang="en-US" sz="2200" dirty="0" smtClean="0">
                <a:solidFill>
                  <a:schemeClr val="bg1"/>
                </a:solidFill>
              </a:rPr>
              <a:t>Mental impairment. </a:t>
            </a:r>
          </a:p>
          <a:p>
            <a:pPr lvl="1" eaLnBrk="1" hangingPunct="1">
              <a:lnSpc>
                <a:spcPct val="80000"/>
              </a:lnSpc>
            </a:pPr>
            <a:r>
              <a:rPr lang="en-GB" altLang="en-US" sz="2200" dirty="0" smtClean="0">
                <a:solidFill>
                  <a:schemeClr val="bg1"/>
                </a:solidFill>
              </a:rPr>
              <a:t>Stunted growth. </a:t>
            </a:r>
          </a:p>
          <a:p>
            <a:pPr eaLnBrk="1" hangingPunct="1">
              <a:lnSpc>
                <a:spcPct val="80000"/>
              </a:lnSpc>
            </a:pPr>
            <a:endParaRPr lang="en-GB" altLang="en-US" sz="2500" dirty="0" smtClean="0">
              <a:solidFill>
                <a:schemeClr val="bg1"/>
              </a:solidFill>
            </a:endParaRPr>
          </a:p>
          <a:p>
            <a:pPr eaLnBrk="1" hangingPunct="1">
              <a:lnSpc>
                <a:spcPct val="80000"/>
              </a:lnSpc>
            </a:pPr>
            <a:r>
              <a:rPr lang="en-GB" altLang="en-US" sz="2500" dirty="0" smtClean="0">
                <a:solidFill>
                  <a:schemeClr val="bg1"/>
                </a:solidFill>
              </a:rPr>
              <a:t>Low level of drinking linked to. </a:t>
            </a:r>
          </a:p>
          <a:p>
            <a:pPr lvl="1" eaLnBrk="1" hangingPunct="1">
              <a:lnSpc>
                <a:spcPct val="80000"/>
              </a:lnSpc>
            </a:pPr>
            <a:r>
              <a:rPr lang="en-GB" altLang="en-US" sz="2200" dirty="0" smtClean="0">
                <a:solidFill>
                  <a:schemeClr val="bg1"/>
                </a:solidFill>
              </a:rPr>
              <a:t>Below average birth weight. </a:t>
            </a:r>
          </a:p>
          <a:p>
            <a:pPr lvl="1" eaLnBrk="1" hangingPunct="1">
              <a:lnSpc>
                <a:spcPct val="80000"/>
              </a:lnSpc>
            </a:pPr>
            <a:r>
              <a:rPr lang="en-GB" altLang="en-US" sz="2200" dirty="0" smtClean="0">
                <a:solidFill>
                  <a:schemeClr val="bg1"/>
                </a:solidFill>
              </a:rPr>
              <a:t>Spontaneous abortion. </a:t>
            </a:r>
          </a:p>
          <a:p>
            <a:pPr eaLnBrk="1" hangingPunct="1">
              <a:lnSpc>
                <a:spcPct val="80000"/>
              </a:lnSpc>
            </a:pPr>
            <a:endParaRPr lang="en-GB" altLang="en-US" sz="2500" dirty="0" smtClean="0">
              <a:solidFill>
                <a:schemeClr val="bg1"/>
              </a:solidFill>
            </a:endParaRPr>
          </a:p>
          <a:p>
            <a:pPr eaLnBrk="1" hangingPunct="1">
              <a:lnSpc>
                <a:spcPct val="80000"/>
              </a:lnSpc>
            </a:pPr>
            <a:r>
              <a:rPr lang="en-GB" altLang="en-US" sz="2500" dirty="0" smtClean="0">
                <a:solidFill>
                  <a:schemeClr val="bg1"/>
                </a:solidFill>
              </a:rPr>
              <a:t>What (if any) constitutes a safe level of drinking. </a:t>
            </a:r>
          </a:p>
          <a:p>
            <a:pPr lvl="1" eaLnBrk="1" hangingPunct="1">
              <a:lnSpc>
                <a:spcPct val="80000"/>
              </a:lnSpc>
            </a:pPr>
            <a:r>
              <a:rPr lang="en-GB" altLang="en-US" sz="2200" dirty="0" smtClean="0">
                <a:solidFill>
                  <a:schemeClr val="bg1"/>
                </a:solidFill>
              </a:rPr>
              <a:t>Are risks restricted to certain period of foetal development </a:t>
            </a:r>
          </a:p>
          <a:p>
            <a:pPr lvl="1" eaLnBrk="1" hangingPunct="1">
              <a:lnSpc>
                <a:spcPct val="80000"/>
              </a:lnSpc>
            </a:pPr>
            <a:r>
              <a:rPr lang="en-GB" altLang="en-US" sz="2200" dirty="0" smtClean="0">
                <a:solidFill>
                  <a:schemeClr val="bg1"/>
                </a:solidFill>
              </a:rPr>
              <a:t>Current medical opinion – not to drink at all. </a:t>
            </a:r>
            <a:endParaRPr lang="en-US" altLang="en-US" sz="2200" dirty="0" smtClean="0">
              <a:solidFill>
                <a:schemeClr val="bg1"/>
              </a:solidFill>
            </a:endParaRPr>
          </a:p>
        </p:txBody>
      </p:sp>
    </p:spTree>
    <p:extLst>
      <p:ext uri="{BB962C8B-B14F-4D97-AF65-F5344CB8AC3E}">
        <p14:creationId xmlns:p14="http://schemas.microsoft.com/office/powerpoint/2010/main" val="402096485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841610" y="736357"/>
            <a:ext cx="8229600" cy="1143000"/>
          </a:xfrm>
        </p:spPr>
        <p:txBody>
          <a:bodyPr/>
          <a:lstStyle/>
          <a:p>
            <a:pPr eaLnBrk="1" hangingPunct="1"/>
            <a:r>
              <a:rPr lang="en-GB" altLang="en-US" dirty="0" smtClean="0">
                <a:solidFill>
                  <a:srgbClr val="FFFF00"/>
                </a:solidFill>
              </a:rPr>
              <a:t>Brain Recovery. </a:t>
            </a:r>
            <a:endParaRPr lang="en-US" altLang="en-US" dirty="0" smtClean="0">
              <a:solidFill>
                <a:srgbClr val="FFFF00"/>
              </a:solidFill>
            </a:endParaRPr>
          </a:p>
        </p:txBody>
      </p:sp>
      <p:sp>
        <p:nvSpPr>
          <p:cNvPr id="45059" name="Content Placeholder 2"/>
          <p:cNvSpPr>
            <a:spLocks noGrp="1"/>
          </p:cNvSpPr>
          <p:nvPr>
            <p:ph sz="half" idx="1"/>
          </p:nvPr>
        </p:nvSpPr>
        <p:spPr/>
        <p:txBody>
          <a:bodyPr rtlCol="0">
            <a:normAutofit fontScale="92500" lnSpcReduction="20000"/>
          </a:bodyPr>
          <a:lstStyle/>
          <a:p>
            <a:pPr eaLnBrk="1" fontAlgn="auto" hangingPunct="1">
              <a:spcAft>
                <a:spcPts val="0"/>
              </a:spcAft>
              <a:defRPr/>
            </a:pPr>
            <a:r>
              <a:rPr lang="en-GB" dirty="0" smtClean="0">
                <a:solidFill>
                  <a:schemeClr val="bg1"/>
                </a:solidFill>
              </a:rPr>
              <a:t>Kril et al (1997) – Chronic Alcohol Abuse and damage to the frontal lobe.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These effects can be reversible with abstinence. </a:t>
            </a:r>
          </a:p>
          <a:p>
            <a:pPr lvl="1" eaLnBrk="1" fontAlgn="auto" hangingPunct="1">
              <a:spcAft>
                <a:spcPts val="0"/>
              </a:spcAft>
              <a:defRPr/>
            </a:pPr>
            <a:r>
              <a:rPr lang="en-GB" dirty="0" smtClean="0">
                <a:solidFill>
                  <a:schemeClr val="bg1"/>
                </a:solidFill>
              </a:rPr>
              <a:t>Dlugos and Pentney, (1997) – Study on Rats.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MRI in humans – Pfeeferbaum et al, 1995</a:t>
            </a:r>
            <a:endParaRPr lang="en-US" dirty="0" smtClean="0">
              <a:solidFill>
                <a:schemeClr val="bg1"/>
              </a:solidFill>
            </a:endParaRPr>
          </a:p>
        </p:txBody>
      </p:sp>
      <p:sp>
        <p:nvSpPr>
          <p:cNvPr id="4" name="Content Placeholder 3"/>
          <p:cNvSpPr>
            <a:spLocks noGrp="1"/>
          </p:cNvSpPr>
          <p:nvPr>
            <p:ph sz="half" idx="2"/>
          </p:nvPr>
        </p:nvSpPr>
        <p:spPr/>
        <p:txBody>
          <a:bodyPr rtlCol="0">
            <a:normAutofit fontScale="92500" lnSpcReduction="20000"/>
          </a:bodyPr>
          <a:lstStyle/>
          <a:p>
            <a:pPr eaLnBrk="1" fontAlgn="auto" hangingPunct="1">
              <a:spcAft>
                <a:spcPts val="0"/>
              </a:spcAft>
              <a:defRPr/>
            </a:pPr>
            <a:endParaRPr lang="en-US" dirty="0"/>
          </a:p>
        </p:txBody>
      </p:sp>
      <p:pic>
        <p:nvPicPr>
          <p:cNvPr id="23557" name="Picture 2" descr="http://www.well.com/~mcdee/alcoholMRI.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2512770"/>
            <a:ext cx="3303975" cy="2408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39177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r>
              <a:rPr lang="en-GB" altLang="en-US" dirty="0" smtClean="0"/>
              <a:t>Binge Drinking. </a:t>
            </a:r>
            <a:endParaRPr lang="en-US" altLang="en-US" dirty="0" smtClean="0"/>
          </a:p>
        </p:txBody>
      </p:sp>
      <p:sp>
        <p:nvSpPr>
          <p:cNvPr id="24579" name="Content Placeholder 2"/>
          <p:cNvSpPr>
            <a:spLocks noGrp="1"/>
          </p:cNvSpPr>
          <p:nvPr>
            <p:ph idx="1"/>
          </p:nvPr>
        </p:nvSpPr>
        <p:spPr/>
        <p:txBody>
          <a:bodyPr>
            <a:normAutofit fontScale="92500"/>
          </a:bodyPr>
          <a:lstStyle/>
          <a:p>
            <a:pPr eaLnBrk="1" hangingPunct="1"/>
            <a:r>
              <a:rPr lang="en-GB" altLang="en-US" dirty="0" smtClean="0"/>
              <a:t>In addition to other health matters – Binge Drinking may cause damage to the Brain. </a:t>
            </a:r>
          </a:p>
          <a:p>
            <a:pPr eaLnBrk="1" hangingPunct="1"/>
            <a:endParaRPr lang="en-GB" altLang="en-US" dirty="0" smtClean="0"/>
          </a:p>
          <a:p>
            <a:pPr eaLnBrk="1" hangingPunct="1"/>
            <a:r>
              <a:rPr lang="en-GB" altLang="en-US" dirty="0" smtClean="0"/>
              <a:t>Obernier et al (2002) – Study of Rats. </a:t>
            </a:r>
          </a:p>
          <a:p>
            <a:pPr lvl="1" eaLnBrk="1" hangingPunct="1"/>
            <a:r>
              <a:rPr lang="en-GB" altLang="en-US" dirty="0" smtClean="0"/>
              <a:t>4 Days – Neural Degeneration in Several Areas. </a:t>
            </a:r>
          </a:p>
          <a:p>
            <a:pPr lvl="1" eaLnBrk="1" hangingPunct="1"/>
            <a:r>
              <a:rPr lang="en-GB" altLang="en-US" dirty="0" smtClean="0"/>
              <a:t>Olfactory Bulbs and Limbic Structures. </a:t>
            </a:r>
          </a:p>
          <a:p>
            <a:pPr lvl="1" eaLnBrk="1" hangingPunct="1"/>
            <a:r>
              <a:rPr lang="en-GB" altLang="en-US" dirty="0" smtClean="0"/>
              <a:t>Neurogenesis – formation of new Neurons in Hippocampus (Nixon and Crewes, 2002). </a:t>
            </a:r>
            <a:endParaRPr lang="en-US" altLang="en-US" dirty="0" smtClean="0"/>
          </a:p>
        </p:txBody>
      </p:sp>
    </p:spTree>
    <p:extLst>
      <p:ext uri="{BB962C8B-B14F-4D97-AF65-F5344CB8AC3E}">
        <p14:creationId xmlns:p14="http://schemas.microsoft.com/office/powerpoint/2010/main" val="265750225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r>
              <a:rPr lang="en-GB" altLang="en-US" dirty="0" smtClean="0"/>
              <a:t>Olfactory Bulb</a:t>
            </a:r>
          </a:p>
        </p:txBody>
      </p:sp>
      <p:sp>
        <p:nvSpPr>
          <p:cNvPr id="25603" name="Content Placeholder 2"/>
          <p:cNvSpPr>
            <a:spLocks noGrp="1"/>
          </p:cNvSpPr>
          <p:nvPr>
            <p:ph idx="1"/>
          </p:nvPr>
        </p:nvSpPr>
        <p:spPr/>
        <p:txBody>
          <a:bodyPr/>
          <a:lstStyle/>
          <a:p>
            <a:endParaRPr lang="en-GB" altLang="en-US" dirty="0" smtClean="0"/>
          </a:p>
        </p:txBody>
      </p:sp>
      <p:pic>
        <p:nvPicPr>
          <p:cNvPr id="25604" name="Picture 2" descr="http://upload.wikimedia.org/wikipedia/commons/thumb/7/7c/1543,Vesalius'OlfactoryBulbs.jpg/250px-1543,Vesalius'OlfactoryBulb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875" y="1700213"/>
            <a:ext cx="406082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949233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Alcohol and Driving….. </a:t>
            </a:r>
            <a:endParaRPr lang="en-GB" dirty="0"/>
          </a:p>
        </p:txBody>
      </p:sp>
      <p:sp>
        <p:nvSpPr>
          <p:cNvPr id="3" name="Content Placeholder 2"/>
          <p:cNvSpPr>
            <a:spLocks noGrp="1"/>
          </p:cNvSpPr>
          <p:nvPr>
            <p:ph idx="1"/>
          </p:nvPr>
        </p:nvSpPr>
        <p:spPr>
          <a:xfrm>
            <a:off x="448965" y="1901951"/>
            <a:ext cx="7329840" cy="4123034"/>
          </a:xfrm>
        </p:spPr>
        <p:txBody>
          <a:bodyPr>
            <a:normAutofit fontScale="62500" lnSpcReduction="20000"/>
          </a:bodyPr>
          <a:lstStyle/>
          <a:p>
            <a:r>
              <a:rPr lang="en-GB" dirty="0" smtClean="0"/>
              <a:t>Meda et al (2009). </a:t>
            </a:r>
          </a:p>
          <a:p>
            <a:endParaRPr lang="en-GB" dirty="0"/>
          </a:p>
          <a:p>
            <a:r>
              <a:rPr lang="en-GB" dirty="0" smtClean="0"/>
              <a:t>37 participants performed a driving simulator under three randomised (to reduce practice effects) blind conditions. </a:t>
            </a:r>
          </a:p>
          <a:p>
            <a:pPr lvl="1"/>
            <a:r>
              <a:rPr lang="en-GB" dirty="0" smtClean="0"/>
              <a:t>High blood alcohol conditions. </a:t>
            </a:r>
          </a:p>
          <a:p>
            <a:pPr lvl="1"/>
            <a:r>
              <a:rPr lang="en-GB" dirty="0" smtClean="0"/>
              <a:t>Low blood alcohol conditions. </a:t>
            </a:r>
          </a:p>
          <a:p>
            <a:pPr lvl="1"/>
            <a:r>
              <a:rPr lang="en-GB" dirty="0" smtClean="0"/>
              <a:t>Placebo. </a:t>
            </a:r>
          </a:p>
          <a:p>
            <a:endParaRPr lang="en-GB" dirty="0"/>
          </a:p>
          <a:p>
            <a:r>
              <a:rPr lang="en-GB" dirty="0" smtClean="0"/>
              <a:t>Findings…..</a:t>
            </a:r>
          </a:p>
          <a:p>
            <a:r>
              <a:rPr lang="en-GB" dirty="0" smtClean="0"/>
              <a:t>FMRI – Dose related decrements in a number of regions. </a:t>
            </a:r>
          </a:p>
          <a:p>
            <a:pPr lvl="1"/>
            <a:r>
              <a:rPr lang="en-GB" dirty="0"/>
              <a:t>S</a:t>
            </a:r>
            <a:r>
              <a:rPr lang="en-GB" dirty="0" smtClean="0"/>
              <a:t>uperior</a:t>
            </a:r>
            <a:r>
              <a:rPr lang="en-GB" dirty="0"/>
              <a:t>, middle and orbito frontal gyri, anterior cingulate, </a:t>
            </a:r>
            <a:r>
              <a:rPr lang="en-GB" dirty="0" smtClean="0"/>
              <a:t>primary/supplementary motor </a:t>
            </a:r>
            <a:r>
              <a:rPr lang="en-GB" dirty="0"/>
              <a:t>areas, basal ganglia, and cerebellum</a:t>
            </a:r>
            <a:endParaRPr lang="en-GB" dirty="0" smtClean="0"/>
          </a:p>
          <a:p>
            <a:pPr lvl="1"/>
            <a:r>
              <a:rPr lang="en-GB" dirty="0" smtClean="0"/>
              <a:t>Performance decrements in high blood alcohol condition.</a:t>
            </a:r>
          </a:p>
          <a:p>
            <a:pPr lvl="2"/>
            <a:r>
              <a:rPr lang="en-GB" dirty="0" smtClean="0"/>
              <a:t>Particularly opposite white line crossing (going into the other lane!).  </a:t>
            </a:r>
          </a:p>
          <a:p>
            <a:pPr lvl="2"/>
            <a:endParaRPr lang="en-GB" dirty="0" smtClean="0"/>
          </a:p>
          <a:p>
            <a:pPr lvl="2"/>
            <a:endParaRPr lang="en-GB" dirty="0"/>
          </a:p>
        </p:txBody>
      </p:sp>
    </p:spTree>
    <p:extLst>
      <p:ext uri="{BB962C8B-B14F-4D97-AF65-F5344CB8AC3E}">
        <p14:creationId xmlns:p14="http://schemas.microsoft.com/office/powerpoint/2010/main" val="104825234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452430" y="680310"/>
            <a:ext cx="8229600" cy="1143000"/>
          </a:xfrm>
        </p:spPr>
        <p:txBody>
          <a:bodyPr/>
          <a:lstStyle/>
          <a:p>
            <a:pPr eaLnBrk="1" hangingPunct="1"/>
            <a:r>
              <a:rPr lang="en-GB" altLang="en-US" dirty="0" smtClean="0">
                <a:solidFill>
                  <a:srgbClr val="FFFF00"/>
                </a:solidFill>
              </a:rPr>
              <a:t>Opiates. </a:t>
            </a:r>
            <a:endParaRPr lang="en-US" altLang="en-US" dirty="0" smtClean="0">
              <a:solidFill>
                <a:srgbClr val="FFFF00"/>
              </a:solidFill>
            </a:endParaRPr>
          </a:p>
        </p:txBody>
      </p:sp>
      <p:sp>
        <p:nvSpPr>
          <p:cNvPr id="47107" name="Content Placeholder 2"/>
          <p:cNvSpPr>
            <a:spLocks noGrp="1"/>
          </p:cNvSpPr>
          <p:nvPr>
            <p:ph sz="half" idx="1"/>
          </p:nvPr>
        </p:nvSpPr>
        <p:spPr/>
        <p:txBody>
          <a:bodyPr rtlCol="0">
            <a:normAutofit fontScale="92500" lnSpcReduction="20000"/>
          </a:bodyPr>
          <a:lstStyle/>
          <a:p>
            <a:pPr eaLnBrk="1" fontAlgn="auto" hangingPunct="1">
              <a:spcAft>
                <a:spcPts val="0"/>
              </a:spcAft>
              <a:defRPr/>
            </a:pPr>
            <a:r>
              <a:rPr lang="en-GB" dirty="0" smtClean="0">
                <a:solidFill>
                  <a:schemeClr val="bg1"/>
                </a:solidFill>
              </a:rPr>
              <a:t>Opium – extracted from poppy seedpods.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Morphine – Analgesic (Painkiller).</a:t>
            </a:r>
          </a:p>
          <a:p>
            <a:pPr lvl="1" eaLnBrk="1" fontAlgn="auto" hangingPunct="1">
              <a:spcAft>
                <a:spcPts val="0"/>
              </a:spcAft>
              <a:defRPr/>
            </a:pPr>
            <a:r>
              <a:rPr lang="en-GB" dirty="0" smtClean="0">
                <a:solidFill>
                  <a:schemeClr val="bg1"/>
                </a:solidFill>
              </a:rPr>
              <a:t>Very addictive – Heroin is an artificial modified form of Morphine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Bind to Opioid Receptors – found in limbic and hypothalamic areas of the Brain. </a:t>
            </a:r>
          </a:p>
          <a:p>
            <a:pPr eaLnBrk="1" fontAlgn="auto" hangingPunct="1">
              <a:spcAft>
                <a:spcPts val="0"/>
              </a:spcAft>
              <a:defRPr/>
            </a:pPr>
            <a:endParaRPr lang="en-US" dirty="0" smtClean="0"/>
          </a:p>
        </p:txBody>
      </p:sp>
      <p:sp>
        <p:nvSpPr>
          <p:cNvPr id="4" name="Content Placeholder 3"/>
          <p:cNvSpPr>
            <a:spLocks noGrp="1"/>
          </p:cNvSpPr>
          <p:nvPr>
            <p:ph sz="half" idx="2"/>
          </p:nvPr>
        </p:nvSpPr>
        <p:spPr/>
        <p:txBody>
          <a:bodyPr rtlCol="0">
            <a:normAutofit fontScale="92500" lnSpcReduction="20000"/>
          </a:bodyPr>
          <a:lstStyle/>
          <a:p>
            <a:pPr eaLnBrk="1" fontAlgn="auto" hangingPunct="1">
              <a:spcAft>
                <a:spcPts val="0"/>
              </a:spcAft>
              <a:defRPr/>
            </a:pPr>
            <a:endParaRPr lang="en-US" dirty="0"/>
          </a:p>
        </p:txBody>
      </p:sp>
      <p:pic>
        <p:nvPicPr>
          <p:cNvPr id="26629" name="Picture 2" descr="http://spiritblogger.files.wordpress.com/2010/03/opium-poppy-1.jpg?w=300&amp;h=2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1700213"/>
            <a:ext cx="2857500" cy="250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4" descr="http://t2.gstatic.com/images?q=tbn:ANd9GcSBeMSauNYDU-TgNOy36-cMc0AAQ_JRSUJVa3sOwbXz2eNnbUS_e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4365625"/>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165084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r>
              <a:rPr lang="en-GB" altLang="en-US" dirty="0" smtClean="0"/>
              <a:t>Opiates. </a:t>
            </a:r>
            <a:endParaRPr lang="en-US" altLang="en-US" dirty="0" smtClean="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defRPr/>
            </a:pPr>
            <a:r>
              <a:rPr lang="en-GB" dirty="0" smtClean="0"/>
              <a:t>Endogenous opioids. </a:t>
            </a:r>
          </a:p>
          <a:p>
            <a:pPr lvl="1" eaLnBrk="1" fontAlgn="auto" hangingPunct="1">
              <a:spcAft>
                <a:spcPts val="0"/>
              </a:spcAft>
              <a:defRPr/>
            </a:pPr>
            <a:r>
              <a:rPr lang="en-GB" dirty="0" smtClean="0"/>
              <a:t>Body’s own Pain Killer / Sleep inducer. </a:t>
            </a:r>
          </a:p>
          <a:p>
            <a:pPr eaLnBrk="1" fontAlgn="auto" hangingPunct="1">
              <a:spcAft>
                <a:spcPts val="0"/>
              </a:spcAft>
              <a:defRPr/>
            </a:pPr>
            <a:endParaRPr lang="en-GB" dirty="0" smtClean="0"/>
          </a:p>
          <a:p>
            <a:pPr eaLnBrk="1" fontAlgn="auto" hangingPunct="1">
              <a:spcAft>
                <a:spcPts val="0"/>
              </a:spcAft>
              <a:defRPr/>
            </a:pPr>
            <a:r>
              <a:rPr lang="en-GB" dirty="0" smtClean="0"/>
              <a:t>Enkephalins</a:t>
            </a:r>
          </a:p>
          <a:p>
            <a:pPr eaLnBrk="1" fontAlgn="auto" hangingPunct="1">
              <a:spcAft>
                <a:spcPts val="0"/>
              </a:spcAft>
              <a:defRPr/>
            </a:pPr>
            <a:endParaRPr lang="en-GB" dirty="0" smtClean="0"/>
          </a:p>
          <a:p>
            <a:pPr eaLnBrk="1" fontAlgn="auto" hangingPunct="1">
              <a:spcAft>
                <a:spcPts val="0"/>
              </a:spcAft>
              <a:defRPr/>
            </a:pPr>
            <a:r>
              <a:rPr lang="en-GB" dirty="0" smtClean="0"/>
              <a:t>Endorphins. </a:t>
            </a:r>
          </a:p>
          <a:p>
            <a:pPr eaLnBrk="1" fontAlgn="auto" hangingPunct="1">
              <a:spcAft>
                <a:spcPts val="0"/>
              </a:spcAft>
              <a:defRPr/>
            </a:pPr>
            <a:endParaRPr lang="en-GB" dirty="0" smtClean="0"/>
          </a:p>
          <a:p>
            <a:pPr eaLnBrk="1" fontAlgn="auto" hangingPunct="1">
              <a:spcAft>
                <a:spcPts val="0"/>
              </a:spcAft>
              <a:defRPr/>
            </a:pPr>
            <a:r>
              <a:rPr lang="en-GB" dirty="0" smtClean="0"/>
              <a:t>Dynorphins. </a:t>
            </a:r>
            <a:endParaRPr lang="en-US" dirty="0" smtClean="0"/>
          </a:p>
        </p:txBody>
      </p:sp>
    </p:spTree>
    <p:extLst>
      <p:ext uri="{BB962C8B-B14F-4D97-AF65-F5344CB8AC3E}">
        <p14:creationId xmlns:p14="http://schemas.microsoft.com/office/powerpoint/2010/main" val="31571819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994315" y="649232"/>
            <a:ext cx="8229600" cy="1143000"/>
          </a:xfrm>
        </p:spPr>
        <p:txBody>
          <a:bodyPr/>
          <a:lstStyle/>
          <a:p>
            <a:pPr eaLnBrk="1" hangingPunct="1"/>
            <a:r>
              <a:rPr lang="en-GB" altLang="en-US" dirty="0" smtClean="0">
                <a:solidFill>
                  <a:srgbClr val="FFFF00"/>
                </a:solidFill>
              </a:rPr>
              <a:t>Cannabinoids. </a:t>
            </a:r>
            <a:endParaRPr lang="en-US" altLang="en-US" dirty="0" smtClean="0">
              <a:solidFill>
                <a:srgbClr val="FFFF00"/>
              </a:solidFill>
            </a:endParaRPr>
          </a:p>
        </p:txBody>
      </p:sp>
      <p:sp>
        <p:nvSpPr>
          <p:cNvPr id="3" name="Content Placeholder 2"/>
          <p:cNvSpPr>
            <a:spLocks noGrp="1"/>
          </p:cNvSpPr>
          <p:nvPr>
            <p:ph sz="half" idx="1"/>
          </p:nvPr>
        </p:nvSpPr>
        <p:spPr/>
        <p:txBody>
          <a:bodyPr rtlCol="0">
            <a:normAutofit fontScale="85000" lnSpcReduction="20000"/>
          </a:bodyPr>
          <a:lstStyle/>
          <a:p>
            <a:pPr eaLnBrk="1" fontAlgn="auto" hangingPunct="1">
              <a:spcAft>
                <a:spcPts val="0"/>
              </a:spcAft>
              <a:defRPr/>
            </a:pPr>
            <a:r>
              <a:rPr lang="en-GB" dirty="0" smtClean="0">
                <a:solidFill>
                  <a:schemeClr val="bg1"/>
                </a:solidFill>
              </a:rPr>
              <a:t>Marijuana – obtained from the Cannabis Sativa Plant. </a:t>
            </a:r>
          </a:p>
          <a:p>
            <a:pPr lvl="1" eaLnBrk="1" fontAlgn="auto" hangingPunct="1">
              <a:spcAft>
                <a:spcPts val="0"/>
              </a:spcAft>
              <a:defRPr/>
            </a:pPr>
            <a:r>
              <a:rPr lang="en-GB" dirty="0" smtClean="0">
                <a:solidFill>
                  <a:schemeClr val="bg1"/>
                </a:solidFill>
              </a:rPr>
              <a:t>Most widely used of all illicit drugs. </a:t>
            </a:r>
          </a:p>
          <a:p>
            <a:pPr eaLnBrk="1" fontAlgn="auto" hangingPunct="1">
              <a:spcAft>
                <a:spcPts val="0"/>
              </a:spcAft>
              <a:defRPr/>
            </a:pPr>
            <a:r>
              <a:rPr lang="en-GB" dirty="0" smtClean="0">
                <a:solidFill>
                  <a:schemeClr val="bg1"/>
                </a:solidFill>
              </a:rPr>
              <a:t>Subjective experience</a:t>
            </a:r>
          </a:p>
          <a:p>
            <a:pPr lvl="1" eaLnBrk="1" fontAlgn="auto" hangingPunct="1">
              <a:spcAft>
                <a:spcPts val="0"/>
              </a:spcAft>
              <a:defRPr/>
            </a:pPr>
            <a:r>
              <a:rPr lang="en-GB" dirty="0" smtClean="0">
                <a:solidFill>
                  <a:schemeClr val="bg1"/>
                </a:solidFill>
              </a:rPr>
              <a:t>Relaxation, Mood Alteration, Stimulation, Hallucination and Paranoia. </a:t>
            </a:r>
          </a:p>
          <a:p>
            <a:pPr eaLnBrk="1" fontAlgn="auto" hangingPunct="1">
              <a:spcAft>
                <a:spcPts val="0"/>
              </a:spcAft>
              <a:defRPr/>
            </a:pPr>
            <a:r>
              <a:rPr lang="en-GB" dirty="0" smtClean="0">
                <a:solidFill>
                  <a:schemeClr val="bg1"/>
                </a:solidFill>
              </a:rPr>
              <a:t>Sustained Use. </a:t>
            </a:r>
          </a:p>
          <a:p>
            <a:pPr lvl="1" eaLnBrk="1" fontAlgn="auto" hangingPunct="1">
              <a:spcAft>
                <a:spcPts val="0"/>
              </a:spcAft>
              <a:defRPr/>
            </a:pPr>
            <a:r>
              <a:rPr lang="en-GB" dirty="0" smtClean="0">
                <a:solidFill>
                  <a:schemeClr val="bg1"/>
                </a:solidFill>
              </a:rPr>
              <a:t>Addiction (Maldonado and Rodriguez De Fonseca, 2002). </a:t>
            </a:r>
          </a:p>
          <a:p>
            <a:pPr lvl="1" eaLnBrk="1" fontAlgn="auto" hangingPunct="1">
              <a:spcAft>
                <a:spcPts val="0"/>
              </a:spcAft>
              <a:defRPr/>
            </a:pPr>
            <a:r>
              <a:rPr lang="en-GB" dirty="0" smtClean="0">
                <a:solidFill>
                  <a:schemeClr val="bg1"/>
                </a:solidFill>
              </a:rPr>
              <a:t>Respiratory Diseases. </a:t>
            </a:r>
          </a:p>
          <a:p>
            <a:pPr lvl="1" eaLnBrk="1" fontAlgn="auto" hangingPunct="1">
              <a:spcAft>
                <a:spcPts val="0"/>
              </a:spcAft>
              <a:defRPr/>
            </a:pPr>
            <a:r>
              <a:rPr lang="en-GB" dirty="0" smtClean="0">
                <a:solidFill>
                  <a:schemeClr val="bg1"/>
                </a:solidFill>
              </a:rPr>
              <a:t>Psychiatric Disturbances (Henquet et al, 2005). </a:t>
            </a:r>
            <a:endParaRPr lang="en-US" dirty="0" smtClean="0">
              <a:solidFill>
                <a:schemeClr val="bg1"/>
              </a:solidFill>
            </a:endParaRPr>
          </a:p>
        </p:txBody>
      </p:sp>
      <p:sp>
        <p:nvSpPr>
          <p:cNvPr id="4" name="Content Placeholder 3"/>
          <p:cNvSpPr>
            <a:spLocks noGrp="1"/>
          </p:cNvSpPr>
          <p:nvPr>
            <p:ph sz="half" idx="2"/>
          </p:nvPr>
        </p:nvSpPr>
        <p:spPr/>
        <p:txBody>
          <a:bodyPr rtlCol="0">
            <a:normAutofit fontScale="85000" lnSpcReduction="20000"/>
          </a:bodyPr>
          <a:lstStyle/>
          <a:p>
            <a:pPr eaLnBrk="1" fontAlgn="auto" hangingPunct="1">
              <a:spcAft>
                <a:spcPts val="0"/>
              </a:spcAft>
              <a:defRPr/>
            </a:pPr>
            <a:endParaRPr lang="en-US" dirty="0"/>
          </a:p>
        </p:txBody>
      </p:sp>
      <p:pic>
        <p:nvPicPr>
          <p:cNvPr id="28677" name="Picture 2" descr="http://www.tobacco-news.net/wp-content/uploads/2010/11/Marijuana-legaliza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2565400"/>
            <a:ext cx="4327525" cy="285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118398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eaLnBrk="1" hangingPunct="1"/>
            <a:r>
              <a:rPr lang="en-GB" altLang="en-US" dirty="0" smtClean="0"/>
              <a:t>Cannabinoids. </a:t>
            </a:r>
            <a:endParaRPr lang="en-US" altLang="en-US" dirty="0" smtClean="0"/>
          </a:p>
        </p:txBody>
      </p:sp>
      <p:sp>
        <p:nvSpPr>
          <p:cNvPr id="29699" name="Content Placeholder 2"/>
          <p:cNvSpPr>
            <a:spLocks noGrp="1"/>
          </p:cNvSpPr>
          <p:nvPr>
            <p:ph idx="1"/>
          </p:nvPr>
        </p:nvSpPr>
        <p:spPr/>
        <p:txBody>
          <a:bodyPr>
            <a:normAutofit lnSpcReduction="10000"/>
          </a:bodyPr>
          <a:lstStyle/>
          <a:p>
            <a:pPr eaLnBrk="1" hangingPunct="1"/>
            <a:r>
              <a:rPr lang="en-GB" altLang="en-US" dirty="0" smtClean="0"/>
              <a:t>Brain contains orphan cannabinoid receptors.</a:t>
            </a:r>
          </a:p>
          <a:p>
            <a:pPr lvl="1"/>
            <a:r>
              <a:rPr lang="en-GB" altLang="en-US" dirty="0"/>
              <a:t> </a:t>
            </a:r>
            <a:r>
              <a:rPr lang="en-GB" altLang="en-US" dirty="0" smtClean="0"/>
              <a:t>Anandamide is the endogenous NT that binds to cannabinoid receptors. </a:t>
            </a:r>
          </a:p>
          <a:p>
            <a:pPr lvl="1" eaLnBrk="1" hangingPunct="1"/>
            <a:r>
              <a:rPr lang="en-GB" altLang="en-US" dirty="0" smtClean="0"/>
              <a:t>Concentrated in the Sustantia Nigra, Hippocampus and Cerebellar Cortex and Cerebral Cortex (Devane et al, 1988). </a:t>
            </a:r>
          </a:p>
          <a:p>
            <a:pPr lvl="1" eaLnBrk="1" hangingPunct="1"/>
            <a:endParaRPr lang="en-GB" altLang="en-US" dirty="0" smtClean="0"/>
          </a:p>
          <a:p>
            <a:pPr lvl="1" eaLnBrk="1" hangingPunct="1"/>
            <a:r>
              <a:rPr lang="en-GB" altLang="en-US" dirty="0" smtClean="0"/>
              <a:t>Relieving pain, lowering blood pressure, helping in glaucoma.  </a:t>
            </a:r>
          </a:p>
          <a:p>
            <a:pPr lvl="1" eaLnBrk="1" hangingPunct="1"/>
            <a:endParaRPr lang="en-US" altLang="en-US" dirty="0" smtClean="0"/>
          </a:p>
        </p:txBody>
      </p:sp>
    </p:spTree>
    <p:extLst>
      <p:ext uri="{BB962C8B-B14F-4D97-AF65-F5344CB8AC3E}">
        <p14:creationId xmlns:p14="http://schemas.microsoft.com/office/powerpoint/2010/main" val="80879165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Neuroscience and </a:t>
            </a:r>
            <a:r>
              <a:rPr lang="en-GB" sz="2800" dirty="0" smtClean="0"/>
              <a:t>Marijuana – Smith et al, 2010</a:t>
            </a:r>
            <a:endParaRPr lang="en-GB" sz="2800" dirty="0"/>
          </a:p>
        </p:txBody>
      </p:sp>
      <p:sp>
        <p:nvSpPr>
          <p:cNvPr id="3" name="Content Placeholder 2"/>
          <p:cNvSpPr>
            <a:spLocks noGrp="1"/>
          </p:cNvSpPr>
          <p:nvPr>
            <p:ph idx="1"/>
          </p:nvPr>
        </p:nvSpPr>
        <p:spPr>
          <a:xfrm>
            <a:off x="448965" y="1901950"/>
            <a:ext cx="7329840" cy="4275739"/>
          </a:xfrm>
        </p:spPr>
        <p:txBody>
          <a:bodyPr>
            <a:normAutofit fontScale="62500" lnSpcReduction="20000"/>
          </a:bodyPr>
          <a:lstStyle/>
          <a:p>
            <a:r>
              <a:rPr lang="en-GB" dirty="0"/>
              <a:t>Ten marijuana </a:t>
            </a:r>
            <a:r>
              <a:rPr lang="en-GB" dirty="0" smtClean="0"/>
              <a:t>users 14 non-using </a:t>
            </a:r>
            <a:r>
              <a:rPr lang="en-GB" dirty="0"/>
              <a:t>controls performed a visuospatial </a:t>
            </a:r>
            <a:r>
              <a:rPr lang="en-GB" dirty="0" smtClean="0"/>
              <a:t>2-back task.</a:t>
            </a:r>
          </a:p>
          <a:p>
            <a:endParaRPr lang="en-GB" dirty="0"/>
          </a:p>
          <a:p>
            <a:r>
              <a:rPr lang="en-GB" dirty="0" smtClean="0"/>
              <a:t>Performance in visuospatial 2-back task was similar in both groups. </a:t>
            </a:r>
          </a:p>
          <a:p>
            <a:endParaRPr lang="en-GB" dirty="0"/>
          </a:p>
          <a:p>
            <a:r>
              <a:rPr lang="en-GB" dirty="0" smtClean="0"/>
              <a:t>However, </a:t>
            </a:r>
          </a:p>
          <a:p>
            <a:pPr lvl="1"/>
            <a:r>
              <a:rPr lang="en-GB" dirty="0"/>
              <a:t>FMRI revealed greater activation in the inferior </a:t>
            </a:r>
            <a:r>
              <a:rPr lang="en-GB" dirty="0" smtClean="0"/>
              <a:t>and middle </a:t>
            </a:r>
            <a:r>
              <a:rPr lang="en-GB" dirty="0"/>
              <a:t>frontal </a:t>
            </a:r>
            <a:r>
              <a:rPr lang="en-GB" dirty="0" smtClean="0"/>
              <a:t>gyri in the Marijuana group.</a:t>
            </a:r>
          </a:p>
          <a:p>
            <a:pPr lvl="2"/>
            <a:r>
              <a:rPr lang="en-GB" dirty="0"/>
              <a:t>Associated with visuospatial memory. </a:t>
            </a:r>
            <a:endParaRPr lang="en-GB" dirty="0" smtClean="0"/>
          </a:p>
          <a:p>
            <a:pPr lvl="1"/>
            <a:r>
              <a:rPr lang="en-GB" dirty="0"/>
              <a:t>Also right superior temporal </a:t>
            </a:r>
            <a:r>
              <a:rPr lang="en-GB" dirty="0" smtClean="0"/>
              <a:t>gyrus. </a:t>
            </a:r>
          </a:p>
          <a:p>
            <a:pPr lvl="2"/>
            <a:r>
              <a:rPr lang="en-GB" dirty="0"/>
              <a:t>Not associated with visuospatial memory. </a:t>
            </a:r>
          </a:p>
          <a:p>
            <a:pPr lvl="1"/>
            <a:r>
              <a:rPr lang="en-GB" dirty="0" smtClean="0"/>
              <a:t>Conclusion – “Marijuana </a:t>
            </a:r>
            <a:r>
              <a:rPr lang="en-GB" dirty="0"/>
              <a:t>use </a:t>
            </a:r>
            <a:r>
              <a:rPr lang="en-GB" dirty="0" smtClean="0"/>
              <a:t>leads to </a:t>
            </a:r>
            <a:r>
              <a:rPr lang="en-GB" dirty="0"/>
              <a:t>altered neural functioning during visuospatial </a:t>
            </a:r>
            <a:r>
              <a:rPr lang="en-GB" dirty="0" smtClean="0"/>
              <a:t>working memory…. </a:t>
            </a:r>
            <a:r>
              <a:rPr lang="en-GB" dirty="0"/>
              <a:t>This alteration appears to be compensated for by </a:t>
            </a:r>
            <a:r>
              <a:rPr lang="en-GB" dirty="0" smtClean="0"/>
              <a:t>the recruitment </a:t>
            </a:r>
            <a:r>
              <a:rPr lang="en-GB" dirty="0"/>
              <a:t>of blood flow in additional brain </a:t>
            </a:r>
            <a:r>
              <a:rPr lang="en-GB" dirty="0" smtClean="0"/>
              <a:t>regions”.</a:t>
            </a:r>
          </a:p>
          <a:p>
            <a:pPr lvl="2"/>
            <a:r>
              <a:rPr lang="en-GB" dirty="0" smtClean="0"/>
              <a:t>Critique – Cause and effect, was the increase in blood flow in additional regions as a consequence of the task? Could it be replicated in real life. </a:t>
            </a:r>
          </a:p>
        </p:txBody>
      </p:sp>
    </p:spTree>
    <p:extLst>
      <p:ext uri="{BB962C8B-B14F-4D97-AF65-F5344CB8AC3E}">
        <p14:creationId xmlns:p14="http://schemas.microsoft.com/office/powerpoint/2010/main" val="34316240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dirty="0" smtClean="0"/>
              <a:t> </a:t>
            </a:r>
            <a:endParaRPr lang="en-US" altLang="en-US" dirty="0" smtClean="0"/>
          </a:p>
        </p:txBody>
      </p:sp>
      <p:sp>
        <p:nvSpPr>
          <p:cNvPr id="51203" name="Content Placeholder 2"/>
          <p:cNvSpPr>
            <a:spLocks noGrp="1"/>
          </p:cNvSpPr>
          <p:nvPr>
            <p:ph sz="half" idx="1"/>
          </p:nvPr>
        </p:nvSpPr>
        <p:spPr>
          <a:xfrm>
            <a:off x="457200" y="1417638"/>
            <a:ext cx="4038600" cy="4708525"/>
          </a:xfrm>
        </p:spPr>
        <p:txBody>
          <a:bodyPr rtlCol="0">
            <a:normAutofit fontScale="77500" lnSpcReduction="20000"/>
          </a:bodyPr>
          <a:lstStyle/>
          <a:p>
            <a:pPr eaLnBrk="1" fontAlgn="auto" hangingPunct="1">
              <a:spcAft>
                <a:spcPts val="0"/>
              </a:spcAft>
              <a:defRPr/>
            </a:pPr>
            <a:r>
              <a:rPr lang="en-GB" sz="4200" dirty="0" smtClean="0">
                <a:solidFill>
                  <a:schemeClr val="bg1"/>
                </a:solidFill>
              </a:rPr>
              <a:t>Stimulants….</a:t>
            </a:r>
          </a:p>
          <a:p>
            <a:pPr eaLnBrk="1" fontAlgn="auto" hangingPunct="1">
              <a:spcAft>
                <a:spcPts val="0"/>
              </a:spcAft>
              <a:defRPr/>
            </a:pPr>
            <a:endParaRPr lang="en-GB" dirty="0">
              <a:solidFill>
                <a:schemeClr val="bg1"/>
              </a:solidFill>
            </a:endParaRPr>
          </a:p>
          <a:p>
            <a:pPr eaLnBrk="1" fontAlgn="auto" hangingPunct="1">
              <a:spcAft>
                <a:spcPts val="0"/>
              </a:spcAft>
              <a:defRPr/>
            </a:pPr>
            <a:r>
              <a:rPr lang="en-GB" dirty="0" smtClean="0">
                <a:solidFill>
                  <a:schemeClr val="bg1"/>
                </a:solidFill>
              </a:rPr>
              <a:t>Increase the activity of the nervous system by activating excitatory influences.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Some increase excitatory synaptic potentials, other block inhibitory processes. </a:t>
            </a:r>
          </a:p>
          <a:p>
            <a:pPr eaLnBrk="1" fontAlgn="auto" hangingPunct="1">
              <a:spcAft>
                <a:spcPts val="0"/>
              </a:spcAft>
              <a:defRPr/>
            </a:pPr>
            <a:endParaRPr lang="en-GB" dirty="0" smtClean="0">
              <a:solidFill>
                <a:schemeClr val="bg1"/>
              </a:solidFill>
            </a:endParaRPr>
          </a:p>
          <a:p>
            <a:pPr eaLnBrk="1" fontAlgn="auto" hangingPunct="1">
              <a:spcAft>
                <a:spcPts val="0"/>
              </a:spcAft>
              <a:defRPr/>
            </a:pPr>
            <a:r>
              <a:rPr lang="en-GB" dirty="0" smtClean="0">
                <a:solidFill>
                  <a:schemeClr val="bg1"/>
                </a:solidFill>
              </a:rPr>
              <a:t>Examples of Stimulants include: Nicotine, Caffeine, Amphetamine, Cocaine. </a:t>
            </a:r>
            <a:endParaRPr lang="en-US" dirty="0" smtClean="0">
              <a:solidFill>
                <a:schemeClr val="bg1"/>
              </a:solidFill>
            </a:endParaRPr>
          </a:p>
        </p:txBody>
      </p:sp>
      <p:sp>
        <p:nvSpPr>
          <p:cNvPr id="4" name="Content Placeholder 3"/>
          <p:cNvSpPr>
            <a:spLocks noGrp="1"/>
          </p:cNvSpPr>
          <p:nvPr>
            <p:ph sz="half" idx="2"/>
          </p:nvPr>
        </p:nvSpPr>
        <p:spPr/>
        <p:txBody>
          <a:bodyPr rtlCol="0">
            <a:normAutofit fontScale="77500" lnSpcReduction="20000"/>
          </a:bodyPr>
          <a:lstStyle/>
          <a:p>
            <a:pPr eaLnBrk="1" fontAlgn="auto" hangingPunct="1">
              <a:spcAft>
                <a:spcPts val="0"/>
              </a:spcAft>
              <a:defRPr/>
            </a:pPr>
            <a:endParaRPr lang="en-US" dirty="0"/>
          </a:p>
        </p:txBody>
      </p:sp>
      <p:pic>
        <p:nvPicPr>
          <p:cNvPr id="30725" name="Picture 2" descr="http://www.infinitytechnologies.com.au/blog/wp-content/uploads/googles-new-search-caffein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2924175"/>
            <a:ext cx="3970338" cy="297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867608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eaLnBrk="1" hangingPunct="1"/>
            <a:r>
              <a:rPr lang="en-GB" altLang="en-US" dirty="0" smtClean="0"/>
              <a:t>Nicotine. </a:t>
            </a:r>
            <a:endParaRPr lang="en-US" altLang="en-US" dirty="0" smtClean="0"/>
          </a:p>
        </p:txBody>
      </p:sp>
      <p:sp>
        <p:nvSpPr>
          <p:cNvPr id="3" name="Content Placeholder 2"/>
          <p:cNvSpPr>
            <a:spLocks noGrp="1"/>
          </p:cNvSpPr>
          <p:nvPr>
            <p:ph idx="1"/>
          </p:nvPr>
        </p:nvSpPr>
        <p:spPr/>
        <p:txBody>
          <a:bodyPr>
            <a:normAutofit fontScale="92500" lnSpcReduction="20000"/>
          </a:bodyPr>
          <a:lstStyle/>
          <a:p>
            <a:pPr eaLnBrk="1" hangingPunct="1">
              <a:lnSpc>
                <a:spcPct val="80000"/>
              </a:lnSpc>
            </a:pPr>
            <a:r>
              <a:rPr lang="en-GB" altLang="en-US" sz="3000" dirty="0" smtClean="0"/>
              <a:t>Nicotine from Cigarettes enters the blood and brain far more rapidly than Chewing Tobacco or smoking a pipe or cigars. </a:t>
            </a:r>
          </a:p>
          <a:p>
            <a:pPr eaLnBrk="1" hangingPunct="1">
              <a:lnSpc>
                <a:spcPct val="80000"/>
              </a:lnSpc>
            </a:pPr>
            <a:endParaRPr lang="en-GB" altLang="en-US" sz="3000" dirty="0" smtClean="0"/>
          </a:p>
          <a:p>
            <a:pPr eaLnBrk="1" hangingPunct="1">
              <a:lnSpc>
                <a:spcPct val="80000"/>
              </a:lnSpc>
            </a:pPr>
            <a:r>
              <a:rPr lang="en-GB" altLang="en-US" sz="3000" dirty="0" smtClean="0"/>
              <a:t>Largely unhealthy neural consequences. </a:t>
            </a:r>
          </a:p>
          <a:p>
            <a:pPr lvl="1" eaLnBrk="1" hangingPunct="1">
              <a:lnSpc>
                <a:spcPct val="80000"/>
              </a:lnSpc>
            </a:pPr>
            <a:r>
              <a:rPr lang="en-GB" altLang="en-US" sz="2600" dirty="0" smtClean="0"/>
              <a:t>Although can enhance aspects of cognitive performance</a:t>
            </a:r>
          </a:p>
          <a:p>
            <a:pPr lvl="2">
              <a:lnSpc>
                <a:spcPct val="80000"/>
              </a:lnSpc>
            </a:pPr>
            <a:r>
              <a:rPr lang="en-GB" altLang="en-US" sz="2200" dirty="0" smtClean="0"/>
              <a:t>Gazzaniga et al 2009. </a:t>
            </a:r>
          </a:p>
          <a:p>
            <a:pPr eaLnBrk="1" hangingPunct="1">
              <a:lnSpc>
                <a:spcPct val="80000"/>
              </a:lnSpc>
            </a:pPr>
            <a:endParaRPr lang="en-GB" altLang="en-US" sz="3000" dirty="0" smtClean="0"/>
          </a:p>
          <a:p>
            <a:pPr eaLnBrk="1" hangingPunct="1">
              <a:lnSpc>
                <a:spcPct val="80000"/>
              </a:lnSpc>
            </a:pPr>
            <a:r>
              <a:rPr lang="en-GB" altLang="en-US" sz="3000" dirty="0" smtClean="0"/>
              <a:t>Activates Nicotonic receptors (Ach receptors). </a:t>
            </a:r>
          </a:p>
          <a:p>
            <a:pPr lvl="1" eaLnBrk="1" hangingPunct="1">
              <a:lnSpc>
                <a:spcPct val="80000"/>
              </a:lnSpc>
              <a:buFont typeface="Arial" panose="020B0604020202020204" pitchFamily="34" charset="0"/>
              <a:buChar char="•"/>
            </a:pPr>
            <a:r>
              <a:rPr lang="en-GB" altLang="en-US" sz="2600" dirty="0" smtClean="0"/>
              <a:t>Ventral tegmental area. </a:t>
            </a:r>
          </a:p>
          <a:p>
            <a:pPr lvl="2" eaLnBrk="1" hangingPunct="1">
              <a:lnSpc>
                <a:spcPct val="80000"/>
              </a:lnSpc>
            </a:pPr>
            <a:r>
              <a:rPr lang="en-GB" altLang="en-US" sz="2200" dirty="0" smtClean="0"/>
              <a:t>Dopamine (Kenny et al, 2006). </a:t>
            </a:r>
            <a:endParaRPr lang="en-US" altLang="en-US" sz="2200" dirty="0" smtClean="0"/>
          </a:p>
        </p:txBody>
      </p:sp>
    </p:spTree>
    <p:extLst>
      <p:ext uri="{BB962C8B-B14F-4D97-AF65-F5344CB8AC3E}">
        <p14:creationId xmlns:p14="http://schemas.microsoft.com/office/powerpoint/2010/main" val="317917580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eaLnBrk="1" hangingPunct="1"/>
            <a:r>
              <a:rPr lang="en-GB" altLang="en-US" dirty="0" smtClean="0"/>
              <a:t>Cocaine</a:t>
            </a:r>
            <a:endParaRPr lang="en-US" altLang="en-US" dirty="0" smtClean="0"/>
          </a:p>
        </p:txBody>
      </p:sp>
      <p:sp>
        <p:nvSpPr>
          <p:cNvPr id="32771" name="Content Placeholder 2"/>
          <p:cNvSpPr>
            <a:spLocks noGrp="1"/>
          </p:cNvSpPr>
          <p:nvPr>
            <p:ph idx="1"/>
          </p:nvPr>
        </p:nvSpPr>
        <p:spPr/>
        <p:txBody>
          <a:bodyPr/>
          <a:lstStyle/>
          <a:p>
            <a:pPr eaLnBrk="1" hangingPunct="1"/>
            <a:r>
              <a:rPr lang="en-GB" altLang="en-US" dirty="0" smtClean="0"/>
              <a:t>Coca Shrub (South America). </a:t>
            </a:r>
          </a:p>
          <a:p>
            <a:pPr lvl="1" eaLnBrk="1" hangingPunct="1"/>
            <a:r>
              <a:rPr lang="en-GB" altLang="en-US" dirty="0" smtClean="0"/>
              <a:t>Chewed, Brewed as a Tea. </a:t>
            </a:r>
          </a:p>
          <a:p>
            <a:pPr lvl="1" eaLnBrk="1" hangingPunct="1"/>
            <a:r>
              <a:rPr lang="en-GB" altLang="en-US" dirty="0" smtClean="0"/>
              <a:t>Increase Endurance, alleviate hunger, increase well-being. </a:t>
            </a:r>
          </a:p>
          <a:p>
            <a:pPr eaLnBrk="1" hangingPunct="1"/>
            <a:endParaRPr lang="en-GB" altLang="en-US" dirty="0" smtClean="0"/>
          </a:p>
          <a:p>
            <a:pPr eaLnBrk="1" hangingPunct="1"/>
            <a:r>
              <a:rPr lang="en-GB" altLang="en-US" dirty="0" smtClean="0"/>
              <a:t>Artificially purified extract (Cocaine) – is powerfully addictive harmed millions of lives. </a:t>
            </a:r>
            <a:endParaRPr lang="en-US" altLang="en-US" dirty="0" smtClean="0"/>
          </a:p>
        </p:txBody>
      </p:sp>
    </p:spTree>
    <p:extLst>
      <p:ext uri="{BB962C8B-B14F-4D97-AF65-F5344CB8AC3E}">
        <p14:creationId xmlns:p14="http://schemas.microsoft.com/office/powerpoint/2010/main" val="125143859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3795" name="Content Placeholder 2"/>
          <p:cNvSpPr>
            <a:spLocks noGrp="1"/>
          </p:cNvSpPr>
          <p:nvPr>
            <p:ph sz="half" idx="1"/>
          </p:nvPr>
        </p:nvSpPr>
        <p:spPr/>
        <p:txBody>
          <a:bodyPr>
            <a:normAutofit fontScale="85000" lnSpcReduction="20000"/>
          </a:bodyPr>
          <a:lstStyle/>
          <a:p>
            <a:pPr eaLnBrk="1" hangingPunct="1"/>
            <a:r>
              <a:rPr lang="en-GB" altLang="en-US" dirty="0" smtClean="0">
                <a:solidFill>
                  <a:schemeClr val="bg1"/>
                </a:solidFill>
              </a:rPr>
              <a:t>Cocaine blocks monoamine transporters – especially dopamine</a:t>
            </a:r>
          </a:p>
          <a:p>
            <a:pPr lvl="1" eaLnBrk="1" hangingPunct="1"/>
            <a:r>
              <a:rPr lang="en-GB" altLang="en-US" dirty="0" smtClean="0">
                <a:solidFill>
                  <a:schemeClr val="bg1"/>
                </a:solidFill>
              </a:rPr>
              <a:t>Prevents reuptake</a:t>
            </a:r>
          </a:p>
          <a:p>
            <a:pPr lvl="1" eaLnBrk="1" hangingPunct="1"/>
            <a:r>
              <a:rPr lang="en-GB" altLang="en-US" dirty="0" smtClean="0">
                <a:solidFill>
                  <a:schemeClr val="bg1"/>
                </a:solidFill>
              </a:rPr>
              <a:t>Attracts more dopamine</a:t>
            </a:r>
          </a:p>
          <a:p>
            <a:pPr eaLnBrk="1" hangingPunct="1"/>
            <a:r>
              <a:rPr lang="en-GB" altLang="en-US" dirty="0" smtClean="0">
                <a:solidFill>
                  <a:schemeClr val="bg1"/>
                </a:solidFill>
              </a:rPr>
              <a:t>Neurotoxic effects – Overdose can produce Strokes…. Haemorrhage in the Brain. </a:t>
            </a:r>
          </a:p>
          <a:p>
            <a:pPr eaLnBrk="1" hangingPunct="1"/>
            <a:r>
              <a:rPr lang="en-GB" altLang="en-US" dirty="0" smtClean="0">
                <a:solidFill>
                  <a:schemeClr val="bg1"/>
                </a:solidFill>
              </a:rPr>
              <a:t>High sensitisation – Easy to have chronic use and could cause psychosis. </a:t>
            </a:r>
          </a:p>
          <a:p>
            <a:pPr eaLnBrk="1" hangingPunct="1"/>
            <a:r>
              <a:rPr lang="en-GB" altLang="en-US" dirty="0" smtClean="0">
                <a:solidFill>
                  <a:schemeClr val="bg1"/>
                </a:solidFill>
              </a:rPr>
              <a:t>Very uncomfortable withdrawal symptoms. </a:t>
            </a:r>
            <a:endParaRPr lang="en-US" altLang="en-US" dirty="0" smtClean="0">
              <a:solidFill>
                <a:schemeClr val="bg1"/>
              </a:solidFill>
            </a:endParaRPr>
          </a:p>
        </p:txBody>
      </p:sp>
      <p:sp>
        <p:nvSpPr>
          <p:cNvPr id="3" name="Content Placeholder 2"/>
          <p:cNvSpPr>
            <a:spLocks noGrp="1"/>
          </p:cNvSpPr>
          <p:nvPr>
            <p:ph sz="half" idx="2"/>
          </p:nvPr>
        </p:nvSpPr>
        <p:spPr>
          <a:xfrm>
            <a:off x="4648200" y="1600200"/>
            <a:ext cx="3283310" cy="4525963"/>
          </a:xfrm>
        </p:spPr>
        <p:txBody>
          <a:bodyPr>
            <a:normAutofit fontScale="85000" lnSpcReduction="20000"/>
          </a:bodyPr>
          <a:lstStyle/>
          <a:p>
            <a:r>
              <a:rPr lang="en-GB" dirty="0"/>
              <a:t>http://www.youtube.com/watch?v=4OS2C4NemJI&amp;feature=related</a:t>
            </a:r>
          </a:p>
          <a:p>
            <a:endParaRPr lang="en-GB" dirty="0"/>
          </a:p>
        </p:txBody>
      </p:sp>
    </p:spTree>
    <p:extLst>
      <p:ext uri="{BB962C8B-B14F-4D97-AF65-F5344CB8AC3E}">
        <p14:creationId xmlns:p14="http://schemas.microsoft.com/office/powerpoint/2010/main" val="237804507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Caffeine – Koppelstaetter et al 2008</a:t>
            </a:r>
            <a:endParaRPr lang="en-GB" dirty="0"/>
          </a:p>
        </p:txBody>
      </p:sp>
      <p:sp>
        <p:nvSpPr>
          <p:cNvPr id="3" name="Content Placeholder 2"/>
          <p:cNvSpPr>
            <a:spLocks noGrp="1"/>
          </p:cNvSpPr>
          <p:nvPr>
            <p:ph idx="1"/>
          </p:nvPr>
        </p:nvSpPr>
        <p:spPr>
          <a:xfrm>
            <a:off x="448965" y="1901950"/>
            <a:ext cx="7329840" cy="4275739"/>
          </a:xfrm>
        </p:spPr>
        <p:txBody>
          <a:bodyPr>
            <a:normAutofit fontScale="77500" lnSpcReduction="20000"/>
          </a:bodyPr>
          <a:lstStyle/>
          <a:p>
            <a:r>
              <a:rPr lang="en-GB" dirty="0" smtClean="0"/>
              <a:t>Does Caffeine modulate the working memory performance? </a:t>
            </a:r>
          </a:p>
          <a:p>
            <a:endParaRPr lang="en-GB" dirty="0"/>
          </a:p>
          <a:p>
            <a:r>
              <a:rPr lang="en-GB" dirty="0" smtClean="0"/>
              <a:t>15 Participants (moderate caffeine users) performed 2 working memory tasks under FMRI conditions 24 – 48 hours apart. </a:t>
            </a:r>
          </a:p>
          <a:p>
            <a:pPr lvl="1"/>
            <a:r>
              <a:rPr lang="en-GB" dirty="0" smtClean="0"/>
              <a:t>Given 100 mg of Caffeine 20 minutes prior to the testing. </a:t>
            </a:r>
          </a:p>
          <a:p>
            <a:endParaRPr lang="en-GB" dirty="0"/>
          </a:p>
          <a:p>
            <a:r>
              <a:rPr lang="en-GB" dirty="0" smtClean="0"/>
              <a:t>Another 15 participants (moderate caffeine users) required to perform the same task, under same conditions – but were given a placebo. </a:t>
            </a:r>
          </a:p>
          <a:p>
            <a:pPr lvl="1"/>
            <a:r>
              <a:rPr lang="en-GB" dirty="0" smtClean="0"/>
              <a:t>A blind study, so neither group knew which condition they were in. </a:t>
            </a:r>
          </a:p>
        </p:txBody>
      </p:sp>
    </p:spTree>
    <p:extLst>
      <p:ext uri="{BB962C8B-B14F-4D97-AF65-F5344CB8AC3E}">
        <p14:creationId xmlns:p14="http://schemas.microsoft.com/office/powerpoint/2010/main" val="32000282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Findings....</a:t>
            </a:r>
            <a:endParaRPr lang="en-GB" dirty="0"/>
          </a:p>
        </p:txBody>
      </p:sp>
      <p:pic>
        <p:nvPicPr>
          <p:cNvPr id="4" name="Content Placeholder 3"/>
          <p:cNvPicPr>
            <a:picLocks noGrp="1" noChangeAspect="1"/>
          </p:cNvPicPr>
          <p:nvPr>
            <p:ph idx="1"/>
          </p:nvPr>
        </p:nvPicPr>
        <p:blipFill>
          <a:blip r:embed="rId2"/>
          <a:stretch>
            <a:fillRect/>
          </a:stretch>
        </p:blipFill>
        <p:spPr>
          <a:xfrm>
            <a:off x="2892245" y="2054655"/>
            <a:ext cx="4816298" cy="3970338"/>
          </a:xfrm>
          <a:prstGeom prst="rect">
            <a:avLst/>
          </a:prstGeom>
        </p:spPr>
      </p:pic>
      <p:sp>
        <p:nvSpPr>
          <p:cNvPr id="6" name="TextBox 5"/>
          <p:cNvSpPr txBox="1"/>
          <p:nvPr/>
        </p:nvSpPr>
        <p:spPr>
          <a:xfrm>
            <a:off x="448965" y="2360065"/>
            <a:ext cx="2137870" cy="3539430"/>
          </a:xfrm>
          <a:prstGeom prst="rect">
            <a:avLst/>
          </a:prstGeom>
          <a:noFill/>
        </p:spPr>
        <p:txBody>
          <a:bodyPr wrap="square" rtlCol="0">
            <a:spAutoFit/>
          </a:bodyPr>
          <a:lstStyle/>
          <a:p>
            <a:r>
              <a:rPr lang="en-GB" sz="2800" dirty="0" smtClean="0">
                <a:solidFill>
                  <a:schemeClr val="bg1"/>
                </a:solidFill>
              </a:rPr>
              <a:t>Important to note… No significant difference in actual performance between two groups. </a:t>
            </a:r>
            <a:endParaRPr lang="en-GB" sz="2800" dirty="0">
              <a:solidFill>
                <a:schemeClr val="bg1"/>
              </a:solidFill>
            </a:endParaRPr>
          </a:p>
        </p:txBody>
      </p:sp>
    </p:spTree>
    <p:extLst>
      <p:ext uri="{BB962C8B-B14F-4D97-AF65-F5344CB8AC3E}">
        <p14:creationId xmlns:p14="http://schemas.microsoft.com/office/powerpoint/2010/main" val="32678162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r>
              <a:rPr lang="en-GB" altLang="en-US" dirty="0" smtClean="0"/>
              <a:t>Amphetamine</a:t>
            </a:r>
            <a:endParaRPr lang="en-US" altLang="en-US" dirty="0" smtClean="0"/>
          </a:p>
        </p:txBody>
      </p:sp>
      <p:sp>
        <p:nvSpPr>
          <p:cNvPr id="3" name="Content Placeholder 2"/>
          <p:cNvSpPr>
            <a:spLocks noGrp="1"/>
          </p:cNvSpPr>
          <p:nvPr>
            <p:ph idx="1"/>
          </p:nvPr>
        </p:nvSpPr>
        <p:spPr/>
        <p:txBody>
          <a:bodyPr rtlCol="0">
            <a:normAutofit lnSpcReduction="10000"/>
          </a:bodyPr>
          <a:lstStyle/>
          <a:p>
            <a:pPr eaLnBrk="1" fontAlgn="auto" hangingPunct="1">
              <a:spcAft>
                <a:spcPts val="0"/>
              </a:spcAft>
              <a:defRPr/>
            </a:pPr>
            <a:r>
              <a:rPr lang="en-GB" dirty="0" smtClean="0"/>
              <a:t>Synthetic psychostimulant – structure closely resembles that of Catecholamine transmitters (Noradrenaline, adrenaline and </a:t>
            </a:r>
            <a:r>
              <a:rPr lang="en-GB" i="1" dirty="0" smtClean="0"/>
              <a:t>dopamine</a:t>
            </a:r>
            <a:r>
              <a:rPr lang="en-GB" dirty="0" smtClean="0"/>
              <a:t>). </a:t>
            </a:r>
          </a:p>
          <a:p>
            <a:pPr eaLnBrk="1" fontAlgn="auto" hangingPunct="1">
              <a:spcAft>
                <a:spcPts val="0"/>
              </a:spcAft>
              <a:defRPr/>
            </a:pPr>
            <a:endParaRPr lang="en-GB" dirty="0" smtClean="0"/>
          </a:p>
          <a:p>
            <a:pPr eaLnBrk="1" fontAlgn="auto" hangingPunct="1">
              <a:spcAft>
                <a:spcPts val="0"/>
              </a:spcAft>
              <a:defRPr/>
            </a:pPr>
            <a:r>
              <a:rPr lang="en-GB" dirty="0" smtClean="0"/>
              <a:t>Enhance the activity – Variety of Behavioural Effects. </a:t>
            </a:r>
          </a:p>
          <a:p>
            <a:pPr lvl="1" eaLnBrk="1" fontAlgn="auto" hangingPunct="1">
              <a:spcAft>
                <a:spcPts val="0"/>
              </a:spcAft>
              <a:defRPr/>
            </a:pPr>
            <a:r>
              <a:rPr lang="en-GB" dirty="0" smtClean="0"/>
              <a:t>Heightened Alertness, Euphoria, Sustained effort without rest, confidence, motivation (but not ability). </a:t>
            </a:r>
          </a:p>
          <a:p>
            <a:pPr eaLnBrk="1" fontAlgn="auto" hangingPunct="1">
              <a:spcAft>
                <a:spcPts val="0"/>
              </a:spcAft>
              <a:defRPr/>
            </a:pPr>
            <a:endParaRPr lang="en-US" dirty="0" smtClean="0"/>
          </a:p>
        </p:txBody>
      </p:sp>
    </p:spTree>
    <p:extLst>
      <p:ext uri="{BB962C8B-B14F-4D97-AF65-F5344CB8AC3E}">
        <p14:creationId xmlns:p14="http://schemas.microsoft.com/office/powerpoint/2010/main" val="2306263269"/>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pPr eaLnBrk="1" hangingPunct="1"/>
            <a:r>
              <a:rPr lang="en-GB" altLang="en-US" dirty="0" smtClean="0"/>
              <a:t>Amphetamine. </a:t>
            </a:r>
            <a:endParaRPr lang="en-US" altLang="en-US" dirty="0" smtClean="0"/>
          </a:p>
        </p:txBody>
      </p:sp>
      <p:sp>
        <p:nvSpPr>
          <p:cNvPr id="36867" name="Content Placeholder 2"/>
          <p:cNvSpPr>
            <a:spLocks noGrp="1"/>
          </p:cNvSpPr>
          <p:nvPr>
            <p:ph idx="1"/>
          </p:nvPr>
        </p:nvSpPr>
        <p:spPr/>
        <p:txBody>
          <a:bodyPr/>
          <a:lstStyle/>
          <a:p>
            <a:pPr eaLnBrk="1" hangingPunct="1"/>
            <a:r>
              <a:rPr lang="en-GB" altLang="en-US" dirty="0" smtClean="0"/>
              <a:t>Highly Tolerant – so people have to take larger doses to get the effect. </a:t>
            </a:r>
          </a:p>
          <a:p>
            <a:pPr lvl="1" eaLnBrk="1" hangingPunct="1"/>
            <a:r>
              <a:rPr lang="en-GB" altLang="en-US" dirty="0" smtClean="0"/>
              <a:t>Sleeplessness, weight loss, Paranoia, agitation. </a:t>
            </a:r>
          </a:p>
          <a:p>
            <a:pPr lvl="1" eaLnBrk="1" hangingPunct="1"/>
            <a:r>
              <a:rPr lang="en-GB" altLang="en-US" dirty="0" smtClean="0"/>
              <a:t>High Blood pressure, dizziness, sweating etc. </a:t>
            </a:r>
            <a:endParaRPr lang="en-US" altLang="en-US" dirty="0" smtClean="0"/>
          </a:p>
        </p:txBody>
      </p:sp>
    </p:spTree>
    <p:extLst>
      <p:ext uri="{BB962C8B-B14F-4D97-AF65-F5344CB8AC3E}">
        <p14:creationId xmlns:p14="http://schemas.microsoft.com/office/powerpoint/2010/main" val="257488516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Hallucinogenic and Dissociative Drugs. </a:t>
            </a:r>
            <a:endParaRPr lang="en-US" dirty="0" smtClean="0"/>
          </a:p>
        </p:txBody>
      </p:sp>
      <p:sp>
        <p:nvSpPr>
          <p:cNvPr id="37891" name="Content Placeholder 2"/>
          <p:cNvSpPr>
            <a:spLocks noGrp="1"/>
          </p:cNvSpPr>
          <p:nvPr>
            <p:ph idx="1"/>
          </p:nvPr>
        </p:nvSpPr>
        <p:spPr/>
        <p:txBody>
          <a:bodyPr/>
          <a:lstStyle/>
          <a:p>
            <a:pPr eaLnBrk="1" hangingPunct="1"/>
            <a:r>
              <a:rPr lang="en-GB" altLang="en-US" dirty="0" smtClean="0"/>
              <a:t>Term is a misnomer – hallucination takes place in the absence of sensory stimulation (e.g. hearing voices that are not there). </a:t>
            </a:r>
          </a:p>
          <a:p>
            <a:pPr eaLnBrk="1" hangingPunct="1"/>
            <a:endParaRPr lang="en-GB" altLang="en-US" dirty="0" smtClean="0"/>
          </a:p>
          <a:p>
            <a:pPr eaLnBrk="1" hangingPunct="1"/>
            <a:r>
              <a:rPr lang="en-GB" altLang="en-US" dirty="0" smtClean="0"/>
              <a:t>Drugs in this category – alter or distort existing perceptions. </a:t>
            </a:r>
            <a:endParaRPr lang="en-US" altLang="en-US" dirty="0" smtClean="0"/>
          </a:p>
        </p:txBody>
      </p:sp>
    </p:spTree>
    <p:extLst>
      <p:ext uri="{BB962C8B-B14F-4D97-AF65-F5344CB8AC3E}">
        <p14:creationId xmlns:p14="http://schemas.microsoft.com/office/powerpoint/2010/main" val="66106034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r>
              <a:rPr lang="en-GB" altLang="en-US" dirty="0" smtClean="0"/>
              <a:t>LSD. </a:t>
            </a:r>
            <a:endParaRPr lang="en-US" altLang="en-US" dirty="0" smtClean="0"/>
          </a:p>
        </p:txBody>
      </p:sp>
      <p:sp>
        <p:nvSpPr>
          <p:cNvPr id="38915" name="Content Placeholder 2"/>
          <p:cNvSpPr>
            <a:spLocks noGrp="1"/>
          </p:cNvSpPr>
          <p:nvPr>
            <p:ph idx="1"/>
          </p:nvPr>
        </p:nvSpPr>
        <p:spPr/>
        <p:txBody>
          <a:bodyPr/>
          <a:lstStyle/>
          <a:p>
            <a:pPr eaLnBrk="1" hangingPunct="1"/>
            <a:r>
              <a:rPr lang="en-GB" altLang="en-US" dirty="0" smtClean="0"/>
              <a:t>Molecular structure resembles Serotonin. </a:t>
            </a:r>
          </a:p>
          <a:p>
            <a:pPr lvl="1" eaLnBrk="1" hangingPunct="1"/>
            <a:r>
              <a:rPr lang="en-GB" altLang="en-US" dirty="0" smtClean="0"/>
              <a:t>5HT</a:t>
            </a:r>
            <a:r>
              <a:rPr lang="en-GB" altLang="en-US" baseline="-25000" dirty="0" smtClean="0"/>
              <a:t>2A</a:t>
            </a:r>
            <a:r>
              <a:rPr lang="en-GB" altLang="en-US" dirty="0" smtClean="0"/>
              <a:t> receptor agonists. </a:t>
            </a:r>
          </a:p>
          <a:p>
            <a:pPr eaLnBrk="1" hangingPunct="1"/>
            <a:endParaRPr lang="en-GB" altLang="en-US" dirty="0" smtClean="0"/>
          </a:p>
          <a:p>
            <a:pPr eaLnBrk="1" hangingPunct="1"/>
            <a:r>
              <a:rPr lang="en-GB" altLang="en-US" dirty="0" smtClean="0"/>
              <a:t>Soon found to active serotonin receptors in the visual cortex. </a:t>
            </a:r>
          </a:p>
          <a:p>
            <a:pPr eaLnBrk="1" hangingPunct="1"/>
            <a:endParaRPr lang="en-GB" altLang="en-US" dirty="0" smtClean="0"/>
          </a:p>
          <a:p>
            <a:pPr eaLnBrk="1" hangingPunct="1"/>
            <a:r>
              <a:rPr lang="en-GB" altLang="en-US" dirty="0" smtClean="0"/>
              <a:t>Flashbacks?</a:t>
            </a:r>
            <a:endParaRPr lang="en-US" altLang="en-US" dirty="0" smtClean="0"/>
          </a:p>
        </p:txBody>
      </p:sp>
    </p:spTree>
    <p:extLst>
      <p:ext uri="{BB962C8B-B14F-4D97-AF65-F5344CB8AC3E}">
        <p14:creationId xmlns:p14="http://schemas.microsoft.com/office/powerpoint/2010/main" val="387009038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r>
              <a:rPr lang="en-GB" altLang="en-US" dirty="0" smtClean="0"/>
              <a:t>Ecstasy</a:t>
            </a:r>
            <a:endParaRPr lang="en-US" altLang="en-US" dirty="0" smtClean="0"/>
          </a:p>
        </p:txBody>
      </p:sp>
      <p:sp>
        <p:nvSpPr>
          <p:cNvPr id="39939" name="Content Placeholder 2"/>
          <p:cNvSpPr>
            <a:spLocks noGrp="1"/>
          </p:cNvSpPr>
          <p:nvPr>
            <p:ph idx="1"/>
          </p:nvPr>
        </p:nvSpPr>
        <p:spPr/>
        <p:txBody>
          <a:bodyPr>
            <a:normAutofit fontScale="92500"/>
          </a:bodyPr>
          <a:lstStyle/>
          <a:p>
            <a:pPr eaLnBrk="1" hangingPunct="1"/>
            <a:r>
              <a:rPr lang="en-US" altLang="en-US" dirty="0" smtClean="0"/>
              <a:t>MDMA (3,4-Methylenedioxymethamphetamine)</a:t>
            </a:r>
          </a:p>
          <a:p>
            <a:pPr eaLnBrk="1" hangingPunct="1"/>
            <a:endParaRPr lang="en-GB" altLang="en-US" dirty="0" smtClean="0"/>
          </a:p>
          <a:p>
            <a:pPr eaLnBrk="1" hangingPunct="1"/>
            <a:r>
              <a:rPr lang="en-GB" altLang="en-US" dirty="0" smtClean="0"/>
              <a:t>Increase in the release of Serotonin, Stimulation of 5HT</a:t>
            </a:r>
            <a:r>
              <a:rPr lang="en-GB" altLang="en-US" baseline="-25000" dirty="0" smtClean="0"/>
              <a:t>2A</a:t>
            </a:r>
            <a:r>
              <a:rPr lang="en-GB" altLang="en-US" dirty="0" smtClean="0"/>
              <a:t> receptors, changes in dopamine, and certain hormones (e.g. Prolactin). </a:t>
            </a:r>
          </a:p>
          <a:p>
            <a:pPr lvl="1" eaLnBrk="1" hangingPunct="1"/>
            <a:r>
              <a:rPr lang="en-GB" altLang="en-US" dirty="0" smtClean="0"/>
              <a:t>Positive Emotions, Empathy, Euphoria, Sense of Well being, Colourful visual phenomena. </a:t>
            </a:r>
            <a:endParaRPr lang="en-US" altLang="en-US" dirty="0" smtClean="0"/>
          </a:p>
        </p:txBody>
      </p:sp>
    </p:spTree>
    <p:extLst>
      <p:ext uri="{BB962C8B-B14F-4D97-AF65-F5344CB8AC3E}">
        <p14:creationId xmlns:p14="http://schemas.microsoft.com/office/powerpoint/2010/main" val="8099066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r>
              <a:rPr lang="en-GB" altLang="en-US" dirty="0" smtClean="0"/>
              <a:t>Ecstasy</a:t>
            </a:r>
            <a:endParaRPr lang="en-US" altLang="en-US" dirty="0" smtClean="0"/>
          </a:p>
        </p:txBody>
      </p:sp>
      <p:sp>
        <p:nvSpPr>
          <p:cNvPr id="40963" name="Content Placeholder 2"/>
          <p:cNvSpPr>
            <a:spLocks noGrp="1"/>
          </p:cNvSpPr>
          <p:nvPr>
            <p:ph idx="1"/>
          </p:nvPr>
        </p:nvSpPr>
        <p:spPr/>
        <p:txBody>
          <a:bodyPr/>
          <a:lstStyle/>
          <a:p>
            <a:pPr eaLnBrk="1" hangingPunct="1">
              <a:buFont typeface="Arial" panose="020B0604020202020204" pitchFamily="34" charset="0"/>
              <a:buNone/>
            </a:pPr>
            <a:endParaRPr lang="en-GB" altLang="en-US" dirty="0" smtClean="0"/>
          </a:p>
          <a:p>
            <a:pPr eaLnBrk="1" hangingPunct="1"/>
            <a:r>
              <a:rPr lang="en-GB" altLang="en-US" dirty="0" smtClean="0"/>
              <a:t>Monks et al (2004) – Chronic Use – effects on serotonin-producing neurons – reduction in serotonin capabilities. </a:t>
            </a:r>
          </a:p>
          <a:p>
            <a:pPr eaLnBrk="1" hangingPunct="1"/>
            <a:endParaRPr lang="en-GB" altLang="en-US" dirty="0" smtClean="0"/>
          </a:p>
          <a:p>
            <a:pPr eaLnBrk="1" hangingPunct="1"/>
            <a:r>
              <a:rPr lang="en-GB" altLang="en-US" dirty="0" smtClean="0"/>
              <a:t>Psychiatric and Cognitive effects (Wareing et al, 2000; Sumnall and Cole, 2005). </a:t>
            </a:r>
            <a:endParaRPr lang="en-US" altLang="en-US" dirty="0" smtClean="0"/>
          </a:p>
        </p:txBody>
      </p:sp>
    </p:spTree>
    <p:extLst>
      <p:ext uri="{BB962C8B-B14F-4D97-AF65-F5344CB8AC3E}">
        <p14:creationId xmlns:p14="http://schemas.microsoft.com/office/powerpoint/2010/main" val="98874748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eaLnBrk="1" hangingPunct="1"/>
            <a:r>
              <a:rPr lang="en-GB" altLang="en-US" dirty="0" smtClean="0"/>
              <a:t>Some useful web links.  </a:t>
            </a:r>
            <a:endParaRPr lang="en-US" altLang="en-US" dirty="0" smtClean="0"/>
          </a:p>
        </p:txBody>
      </p:sp>
      <p:sp>
        <p:nvSpPr>
          <p:cNvPr id="48131" name="Content Placeholder 2"/>
          <p:cNvSpPr>
            <a:spLocks noGrp="1"/>
          </p:cNvSpPr>
          <p:nvPr>
            <p:ph idx="1"/>
          </p:nvPr>
        </p:nvSpPr>
        <p:spPr/>
        <p:txBody>
          <a:bodyPr>
            <a:normAutofit lnSpcReduction="10000"/>
          </a:bodyPr>
          <a:lstStyle/>
          <a:p>
            <a:pPr eaLnBrk="1" hangingPunct="1"/>
            <a:r>
              <a:rPr lang="en-GB" altLang="en-US" dirty="0" smtClean="0">
                <a:hlinkClick r:id="rId2"/>
              </a:rPr>
              <a:t>http://www.nida.nih.gov/ResearchReports/Cocaine/Cocaine.html</a:t>
            </a:r>
            <a:endParaRPr lang="en-GB" altLang="en-US" dirty="0" smtClean="0"/>
          </a:p>
          <a:p>
            <a:pPr eaLnBrk="1" hangingPunct="1"/>
            <a:r>
              <a:rPr lang="en-US" altLang="en-US" dirty="0" smtClean="0">
                <a:hlinkClick r:id="rId3"/>
              </a:rPr>
              <a:t>http://www.niaaa.nih.gov/Pages/default.aspx</a:t>
            </a:r>
            <a:endParaRPr lang="en-US" altLang="en-US" dirty="0" smtClean="0"/>
          </a:p>
          <a:p>
            <a:pPr eaLnBrk="1" hangingPunct="1"/>
            <a:r>
              <a:rPr lang="en-US" altLang="en-US" dirty="0" smtClean="0">
                <a:hlinkClick r:id="rId4"/>
              </a:rPr>
              <a:t>http://www.nida.nih.gov/ResearchReports/Steroids/AnabolicSteroids.html</a:t>
            </a:r>
            <a:endParaRPr lang="en-US" altLang="en-US" dirty="0" smtClean="0"/>
          </a:p>
          <a:p>
            <a:pPr eaLnBrk="1" hangingPunct="1"/>
            <a:r>
              <a:rPr lang="en-US" altLang="en-US" dirty="0" smtClean="0">
                <a:hlinkClick r:id="rId5"/>
              </a:rPr>
              <a:t>http://www.drugabuse.gov/infofacts/ecstasy.html</a:t>
            </a:r>
            <a:endParaRPr lang="en-US" altLang="en-US" dirty="0" smtClean="0"/>
          </a:p>
          <a:p>
            <a:pPr eaLnBrk="1" hangingPunct="1"/>
            <a:r>
              <a:rPr lang="en-US" altLang="en-US" dirty="0" smtClean="0"/>
              <a:t>http://www.nida.nih.gov/ResearchReports/Heroin/Heroin.html</a:t>
            </a:r>
          </a:p>
        </p:txBody>
      </p:sp>
    </p:spTree>
    <p:extLst>
      <p:ext uri="{BB962C8B-B14F-4D97-AF65-F5344CB8AC3E}">
        <p14:creationId xmlns:p14="http://schemas.microsoft.com/office/powerpoint/2010/main" val="53580563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p:txBody>
          <a:bodyPr>
            <a:normAutofit fontScale="90000"/>
          </a:bodyPr>
          <a:lstStyle/>
          <a:p>
            <a:pPr eaLnBrk="1" hangingPunct="1"/>
            <a:r>
              <a:rPr lang="en-GB" altLang="en-US" dirty="0" smtClean="0"/>
              <a:t>Useful Web links</a:t>
            </a:r>
          </a:p>
        </p:txBody>
      </p:sp>
      <p:sp>
        <p:nvSpPr>
          <p:cNvPr id="49155" name="Rectangle 3"/>
          <p:cNvSpPr>
            <a:spLocks noGrp="1"/>
          </p:cNvSpPr>
          <p:nvPr>
            <p:ph type="body" idx="1"/>
          </p:nvPr>
        </p:nvSpPr>
        <p:spPr/>
        <p:txBody>
          <a:bodyPr/>
          <a:lstStyle/>
          <a:p>
            <a:pPr eaLnBrk="1" hangingPunct="1">
              <a:lnSpc>
                <a:spcPct val="90000"/>
              </a:lnSpc>
            </a:pPr>
            <a:r>
              <a:rPr lang="en-GB" altLang="en-US" dirty="0" smtClean="0">
                <a:hlinkClick r:id="rId2"/>
              </a:rPr>
              <a:t>http://www.nida.nih.gov/ResearchReports/Inhalants/Inhalants.html</a:t>
            </a:r>
            <a:endParaRPr lang="en-GB" altLang="en-US" dirty="0" smtClean="0"/>
          </a:p>
          <a:p>
            <a:pPr eaLnBrk="1" hangingPunct="1">
              <a:lnSpc>
                <a:spcPct val="90000"/>
              </a:lnSpc>
            </a:pPr>
            <a:r>
              <a:rPr lang="en-GB" altLang="en-US" dirty="0" smtClean="0">
                <a:hlinkClick r:id="rId3"/>
              </a:rPr>
              <a:t>http://www.drugabuse.gov/infofacts/marijuana.html</a:t>
            </a:r>
            <a:endParaRPr lang="en-GB" altLang="en-US" dirty="0" smtClean="0"/>
          </a:p>
          <a:p>
            <a:pPr eaLnBrk="1" hangingPunct="1">
              <a:lnSpc>
                <a:spcPct val="90000"/>
              </a:lnSpc>
            </a:pPr>
            <a:r>
              <a:rPr lang="en-GB" altLang="en-US" dirty="0" smtClean="0">
                <a:hlinkClick r:id="rId4"/>
              </a:rPr>
              <a:t>http://www.nida.nih.gov/ResearchReports/methamph/methamph.html</a:t>
            </a:r>
            <a:endParaRPr lang="en-GB" altLang="en-US" dirty="0" smtClean="0"/>
          </a:p>
          <a:p>
            <a:pPr eaLnBrk="1" hangingPunct="1">
              <a:lnSpc>
                <a:spcPct val="90000"/>
              </a:lnSpc>
            </a:pPr>
            <a:r>
              <a:rPr lang="en-GB" altLang="en-US" dirty="0" smtClean="0">
                <a:hlinkClick r:id="rId5"/>
              </a:rPr>
              <a:t>http://www.nida.nih.gov/researchreports/nicotine/nicotine.html</a:t>
            </a:r>
            <a:endParaRPr lang="en-GB" altLang="en-US" dirty="0" smtClean="0"/>
          </a:p>
          <a:p>
            <a:pPr eaLnBrk="1" hangingPunct="1">
              <a:lnSpc>
                <a:spcPct val="90000"/>
              </a:lnSpc>
            </a:pPr>
            <a:r>
              <a:rPr lang="en-GB" altLang="en-US" dirty="0" smtClean="0"/>
              <a:t>http://www.breggin.com/</a:t>
            </a:r>
          </a:p>
          <a:p>
            <a:pPr eaLnBrk="1" hangingPunct="1">
              <a:lnSpc>
                <a:spcPct val="90000"/>
              </a:lnSpc>
            </a:pPr>
            <a:endParaRPr lang="en-GB" altLang="en-US" dirty="0" smtClean="0"/>
          </a:p>
        </p:txBody>
      </p:sp>
    </p:spTree>
    <p:extLst>
      <p:ext uri="{BB962C8B-B14F-4D97-AF65-F5344CB8AC3E}">
        <p14:creationId xmlns:p14="http://schemas.microsoft.com/office/powerpoint/2010/main" val="202636977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p:txBody>
          <a:bodyPr>
            <a:normAutofit fontScale="90000"/>
          </a:bodyPr>
          <a:lstStyle/>
          <a:p>
            <a:pPr eaLnBrk="1" hangingPunct="1"/>
            <a:r>
              <a:rPr lang="en-GB" altLang="en-US" dirty="0" smtClean="0"/>
              <a:t>Useful Web links</a:t>
            </a:r>
          </a:p>
        </p:txBody>
      </p:sp>
      <p:sp>
        <p:nvSpPr>
          <p:cNvPr id="50179" name="Rectangle 3"/>
          <p:cNvSpPr>
            <a:spLocks noGrp="1"/>
          </p:cNvSpPr>
          <p:nvPr>
            <p:ph type="body" idx="1"/>
          </p:nvPr>
        </p:nvSpPr>
        <p:spPr/>
        <p:txBody>
          <a:bodyPr/>
          <a:lstStyle/>
          <a:p>
            <a:pPr eaLnBrk="1" hangingPunct="1"/>
            <a:r>
              <a:rPr lang="en-GB" altLang="en-US" dirty="0" smtClean="0">
                <a:hlinkClick r:id="rId2"/>
              </a:rPr>
              <a:t>http://www.spineuniverse.com/conditions/back-pain/low-back-pain/anti-depressant-medication-used-treat-low-back-pai</a:t>
            </a:r>
            <a:endParaRPr lang="en-GB" altLang="en-US" dirty="0" smtClean="0"/>
          </a:p>
          <a:p>
            <a:pPr eaLnBrk="1" hangingPunct="1"/>
            <a:endParaRPr lang="en-GB" altLang="en-US" dirty="0" smtClean="0"/>
          </a:p>
          <a:p>
            <a:pPr eaLnBrk="1" hangingPunct="1"/>
            <a:r>
              <a:rPr lang="en-GB" altLang="en-US" dirty="0" smtClean="0">
                <a:hlinkClick r:id="rId3"/>
              </a:rPr>
              <a:t>http://www.anesthesiapatientsafety.com/patients/about/default.asp</a:t>
            </a:r>
            <a:endParaRPr lang="en-GB" altLang="en-US" dirty="0" smtClean="0"/>
          </a:p>
          <a:p>
            <a:pPr eaLnBrk="1" hangingPunct="1"/>
            <a:endParaRPr lang="en-GB" altLang="en-US" dirty="0" smtClean="0"/>
          </a:p>
          <a:p>
            <a:pPr eaLnBrk="1" hangingPunct="1"/>
            <a:r>
              <a:rPr lang="en-GB" altLang="en-US" dirty="0" smtClean="0">
                <a:hlinkClick r:id="rId4"/>
              </a:rPr>
              <a:t>http://www.rci.rutgers.edu/~lwh/drugs/</a:t>
            </a:r>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42439205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1049</TotalTime>
  <Words>3429</Words>
  <Application>Microsoft Office PowerPoint</Application>
  <PresentationFormat>On-screen Show (4:3)</PresentationFormat>
  <Paragraphs>530</Paragraphs>
  <Slides>80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80</vt:i4>
      </vt:variant>
    </vt:vector>
  </HeadingPairs>
  <TitlesOfParts>
    <vt:vector size="83" baseType="lpstr">
      <vt:lpstr>Arial</vt:lpstr>
      <vt:lpstr>Calibri</vt:lpstr>
      <vt:lpstr>Office Theme</vt:lpstr>
      <vt:lpstr>Drugs and Behaviour</vt:lpstr>
      <vt:lpstr>Aims of the Lecture. </vt:lpstr>
      <vt:lpstr>Aims of the Lecture. </vt:lpstr>
      <vt:lpstr>PowerPoint Presentation</vt:lpstr>
      <vt:lpstr>PowerPoint Presentation</vt:lpstr>
      <vt:lpstr>Recap. </vt:lpstr>
      <vt:lpstr>PowerPoint Presentation</vt:lpstr>
      <vt:lpstr>Recap on Neurotransmitters. </vt:lpstr>
      <vt:lpstr>Excitatory Response</vt:lpstr>
      <vt:lpstr>Inhibitory Response</vt:lpstr>
      <vt:lpstr>IPSP</vt:lpstr>
      <vt:lpstr>Excitatory or Inhibitory? </vt:lpstr>
      <vt:lpstr>Synaptic Transmitters. </vt:lpstr>
      <vt:lpstr>Synaptic Transmitters. </vt:lpstr>
      <vt:lpstr>PowerPoint Presentation</vt:lpstr>
      <vt:lpstr>PowerPoint Presentation</vt:lpstr>
      <vt:lpstr>Ligand. </vt:lpstr>
      <vt:lpstr>Endogenous Ligands. </vt:lpstr>
      <vt:lpstr>Cholinergic Pathways in the Brain. </vt:lpstr>
      <vt:lpstr>Acetylcholine and Memory…</vt:lpstr>
      <vt:lpstr>Neuroscientific studies on Ach and Memory</vt:lpstr>
      <vt:lpstr>Goekoop et al 2005….</vt:lpstr>
      <vt:lpstr>Goekoop et al 2005</vt:lpstr>
      <vt:lpstr>Monoamines. </vt:lpstr>
      <vt:lpstr>Dopaminergic Pathways in the Brain. </vt:lpstr>
      <vt:lpstr>Dopamine and Reward related memory. </vt:lpstr>
      <vt:lpstr>PowerPoint Presentation</vt:lpstr>
      <vt:lpstr>Noradrenigic Pathways in the Brain. </vt:lpstr>
      <vt:lpstr>Differences between Adrenaline and Noradrenaline. </vt:lpstr>
      <vt:lpstr>PowerPoint Presentation</vt:lpstr>
      <vt:lpstr>Serotonin. </vt:lpstr>
      <vt:lpstr>Serotonergic Pathways in the Brain. </vt:lpstr>
      <vt:lpstr>Morris Miller et al 2013. </vt:lpstr>
      <vt:lpstr>PowerPoint Presentation</vt:lpstr>
      <vt:lpstr>Amino Acids. </vt:lpstr>
      <vt:lpstr>PowerPoint Presentation</vt:lpstr>
      <vt:lpstr>Peptides. </vt:lpstr>
      <vt:lpstr>Gases. </vt:lpstr>
      <vt:lpstr>Drugs, The brain and Behaviour. </vt:lpstr>
      <vt:lpstr>PowerPoint Presentation</vt:lpstr>
      <vt:lpstr>Definition of a Drug</vt:lpstr>
      <vt:lpstr>How are drugs effective. </vt:lpstr>
      <vt:lpstr>PowerPoint Presentation</vt:lpstr>
      <vt:lpstr>Lock and Key. </vt:lpstr>
      <vt:lpstr>Drug-Receptor Interactions. </vt:lpstr>
      <vt:lpstr>Drug – Receptor Interactions. </vt:lpstr>
      <vt:lpstr>Dose – Response Relationship. </vt:lpstr>
      <vt:lpstr>Repeated Treatment. </vt:lpstr>
      <vt:lpstr>Drugs and Behaviour. </vt:lpstr>
      <vt:lpstr>Drugs and Behaviour. </vt:lpstr>
      <vt:lpstr>Antidepressants</vt:lpstr>
      <vt:lpstr>Anxiolytics. </vt:lpstr>
      <vt:lpstr>Alcohol. </vt:lpstr>
      <vt:lpstr>Alcohol. </vt:lpstr>
      <vt:lpstr>Alcohol. </vt:lpstr>
      <vt:lpstr>Drinking during Pregnancy. </vt:lpstr>
      <vt:lpstr>Brain Recovery. </vt:lpstr>
      <vt:lpstr>Binge Drinking. </vt:lpstr>
      <vt:lpstr>Olfactory Bulb</vt:lpstr>
      <vt:lpstr>Alcohol and Driving….. </vt:lpstr>
      <vt:lpstr>Opiates. </vt:lpstr>
      <vt:lpstr>Opiates. </vt:lpstr>
      <vt:lpstr>Cannabinoids. </vt:lpstr>
      <vt:lpstr>Cannabinoids. </vt:lpstr>
      <vt:lpstr>Neuroscience and Marijuana – Smith et al, 2010</vt:lpstr>
      <vt:lpstr> </vt:lpstr>
      <vt:lpstr>Nicotine. </vt:lpstr>
      <vt:lpstr>Cocaine</vt:lpstr>
      <vt:lpstr>PowerPoint Presentation</vt:lpstr>
      <vt:lpstr>Caffeine – Koppelstaetter et al 2008</vt:lpstr>
      <vt:lpstr>Findings....</vt:lpstr>
      <vt:lpstr>Amphetamine</vt:lpstr>
      <vt:lpstr>Amphetamine. </vt:lpstr>
      <vt:lpstr>Hallucinogenic and Dissociative Drugs. </vt:lpstr>
      <vt:lpstr>LSD. </vt:lpstr>
      <vt:lpstr>Ecstasy</vt:lpstr>
      <vt:lpstr>Ecstasy</vt:lpstr>
      <vt:lpstr>Some useful web links.  </vt:lpstr>
      <vt:lpstr>Useful Web links</vt:lpstr>
      <vt:lpstr>Useful Web links</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Stuart Jones</cp:lastModifiedBy>
  <cp:revision>65</cp:revision>
  <dcterms:created xsi:type="dcterms:W3CDTF">2013-08-21T19:17:07Z</dcterms:created>
  <dcterms:modified xsi:type="dcterms:W3CDTF">2018-02-12T09:47:57Z</dcterms:modified>
</cp:coreProperties>
</file>