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3" r:id="rId6"/>
    <p:sldId id="260" r:id="rId7"/>
    <p:sldId id="266" r:id="rId8"/>
    <p:sldId id="268" r:id="rId9"/>
    <p:sldId id="261" r:id="rId10"/>
    <p:sldId id="271" r:id="rId11"/>
    <p:sldId id="264" r:id="rId12"/>
    <p:sldId id="265" r:id="rId13"/>
    <p:sldId id="273" r:id="rId14"/>
    <p:sldId id="267" r:id="rId15"/>
    <p:sldId id="270" r:id="rId16"/>
    <p:sldId id="274" r:id="rId17"/>
    <p:sldId id="262"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14" y="2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57323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630589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A3C8898-89E6-40EC-8D25-BCAA6690DAEF}"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245513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A3C8898-89E6-40EC-8D25-BCAA6690DAEF}"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1302892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A3C8898-89E6-40EC-8D25-BCAA6690DAEF}" type="datetimeFigureOut">
              <a:rPr lang="en-GB" smtClean="0"/>
              <a:t>23/11/2016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350712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A3C8898-89E6-40EC-8D25-BCAA6690DAEF}" type="datetimeFigureOut">
              <a:rPr lang="en-GB" smtClean="0"/>
              <a:t>23/11/2016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3695684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3C8898-89E6-40EC-8D25-BCAA6690DAEF}" type="datetimeFigureOut">
              <a:rPr lang="en-GB" smtClean="0"/>
              <a:t>23/11/2016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2080498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3C8898-89E6-40EC-8D25-BCAA6690DAEF}"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1308550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3C8898-89E6-40EC-8D25-BCAA6690DAEF}"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53856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389080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A3C8898-89E6-40EC-8D25-BCAA6690DAEF}"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3EC0AF-C1FB-4B20-BAC4-137D626E1188}" type="slidenum">
              <a:rPr lang="en-GB" smtClean="0"/>
              <a:t>‹#›</a:t>
            </a:fld>
            <a:endParaRPr lang="en-GB"/>
          </a:p>
        </p:txBody>
      </p:sp>
    </p:spTree>
    <p:extLst>
      <p:ext uri="{BB962C8B-B14F-4D97-AF65-F5344CB8AC3E}">
        <p14:creationId xmlns:p14="http://schemas.microsoft.com/office/powerpoint/2010/main" val="2863830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3C8898-89E6-40EC-8D25-BCAA6690DAEF}" type="datetimeFigureOut">
              <a:rPr lang="en-GB" smtClean="0"/>
              <a:t>23/11/2016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3EC0AF-C1FB-4B20-BAC4-137D626E1188}" type="slidenum">
              <a:rPr lang="en-GB" smtClean="0"/>
              <a:t>‹#›</a:t>
            </a:fld>
            <a:endParaRPr lang="en-GB"/>
          </a:p>
        </p:txBody>
      </p:sp>
    </p:spTree>
    <p:extLst>
      <p:ext uri="{BB962C8B-B14F-4D97-AF65-F5344CB8AC3E}">
        <p14:creationId xmlns:p14="http://schemas.microsoft.com/office/powerpoint/2010/main" val="2429923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commons.wikimedia.org/wiki/File%3AHywel_Dda.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cyfraith-hywel.org.uk/en/llyfryddiaeth-gweithiaumawr.ph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88640"/>
            <a:ext cx="7772400" cy="1470025"/>
          </a:xfrm>
        </p:spPr>
        <p:txBody>
          <a:bodyPr>
            <a:normAutofit fontScale="90000"/>
          </a:bodyPr>
          <a:lstStyle/>
          <a:p>
            <a:r>
              <a:rPr lang="en-GB" dirty="0" err="1" smtClean="0"/>
              <a:t>Prof.</a:t>
            </a:r>
            <a:r>
              <a:rPr lang="en-GB" dirty="0" smtClean="0"/>
              <a:t> Jane Cartwright</a:t>
            </a:r>
            <a:br>
              <a:rPr lang="en-GB" dirty="0" smtClean="0"/>
            </a:br>
            <a:r>
              <a:rPr lang="en-GB" dirty="0" smtClean="0"/>
              <a:t>The Laws of Hywel </a:t>
            </a:r>
            <a:r>
              <a:rPr lang="en-GB" dirty="0" err="1" smtClean="0"/>
              <a:t>Dda</a:t>
            </a:r>
            <a:r>
              <a:rPr lang="en-GB" dirty="0"/>
              <a:t/>
            </a:r>
            <a:br>
              <a:rPr lang="en-GB" dirty="0"/>
            </a:br>
            <a:r>
              <a:rPr lang="en-GB" sz="1300" dirty="0">
                <a:hlinkClick r:id="rId2"/>
              </a:rPr>
              <a:t>https://</a:t>
            </a:r>
            <a:r>
              <a:rPr lang="en-GB" sz="1300" dirty="0" smtClean="0">
                <a:hlinkClick r:id="rId2"/>
              </a:rPr>
              <a:t>commons.wikimedia.org/wiki/File%3AHywel_Dda.jpg</a:t>
            </a:r>
            <a:r>
              <a:rPr lang="en-GB" sz="1300" dirty="0" smtClean="0"/>
              <a:t>, National Library of Wales, MS </a:t>
            </a:r>
            <a:r>
              <a:rPr lang="en-GB" sz="1300" dirty="0" err="1" smtClean="0"/>
              <a:t>Peniarth</a:t>
            </a:r>
            <a:r>
              <a:rPr lang="en-GB" sz="1300" dirty="0" smtClean="0"/>
              <a:t> 28 </a:t>
            </a:r>
            <a:endParaRPr lang="en-GB" sz="1300" dirty="0"/>
          </a:p>
        </p:txBody>
      </p:sp>
      <p:sp>
        <p:nvSpPr>
          <p:cNvPr id="3" name="Subtitle 2"/>
          <p:cNvSpPr>
            <a:spLocks noGrp="1"/>
          </p:cNvSpPr>
          <p:nvPr>
            <p:ph type="subTitle" idx="1"/>
          </p:nvPr>
        </p:nvSpPr>
        <p:spPr/>
        <p:txBody>
          <a:bodyPr/>
          <a:lstStyle/>
          <a:p>
            <a:r>
              <a:rPr lang="en-GB" dirty="0" smtClean="0"/>
              <a:t> </a:t>
            </a:r>
            <a:endParaRPr lang="en-GB" dirty="0"/>
          </a:p>
        </p:txBody>
      </p:sp>
      <p:pic>
        <p:nvPicPr>
          <p:cNvPr id="4"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5776" y="1647831"/>
            <a:ext cx="3390900" cy="4813300"/>
          </a:xfrm>
          <a:prstGeom prst="rect">
            <a:avLst/>
          </a:prstGeom>
        </p:spPr>
      </p:pic>
    </p:spTree>
    <p:extLst>
      <p:ext uri="{BB962C8B-B14F-4D97-AF65-F5344CB8AC3E}">
        <p14:creationId xmlns:p14="http://schemas.microsoft.com/office/powerpoint/2010/main" val="79306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was </a:t>
            </a:r>
            <a:r>
              <a:rPr lang="en-GB" dirty="0" err="1" smtClean="0"/>
              <a:t>Hywel</a:t>
            </a:r>
            <a:r>
              <a:rPr lang="en-GB" dirty="0" smtClean="0"/>
              <a:t> </a:t>
            </a:r>
            <a:r>
              <a:rPr lang="en-GB" dirty="0" err="1" smtClean="0"/>
              <a:t>Dda</a:t>
            </a:r>
            <a:r>
              <a:rPr lang="en-GB" dirty="0" smtClean="0"/>
              <a:t>?</a:t>
            </a:r>
            <a:br>
              <a:rPr lang="en-GB" dirty="0" smtClean="0"/>
            </a:br>
            <a:r>
              <a:rPr lang="en-GB" dirty="0" smtClean="0"/>
              <a:t>c. 880-950</a:t>
            </a:r>
            <a:endParaRPr lang="en-GB" dirty="0"/>
          </a:p>
        </p:txBody>
      </p:sp>
      <p:sp>
        <p:nvSpPr>
          <p:cNvPr id="3" name="Content Placeholder 2"/>
          <p:cNvSpPr>
            <a:spLocks noGrp="1"/>
          </p:cNvSpPr>
          <p:nvPr>
            <p:ph idx="1"/>
          </p:nvPr>
        </p:nvSpPr>
        <p:spPr/>
        <p:txBody>
          <a:bodyPr>
            <a:normAutofit lnSpcReduction="10000"/>
          </a:bodyPr>
          <a:lstStyle/>
          <a:p>
            <a:r>
              <a:rPr lang="en-GB" dirty="0" err="1" smtClean="0"/>
              <a:t>Hywel</a:t>
            </a:r>
            <a:r>
              <a:rPr lang="en-GB" dirty="0" smtClean="0"/>
              <a:t> </a:t>
            </a:r>
            <a:r>
              <a:rPr lang="en-GB" dirty="0" err="1" smtClean="0"/>
              <a:t>Dda</a:t>
            </a:r>
            <a:r>
              <a:rPr lang="en-GB" dirty="0" smtClean="0"/>
              <a:t> literally means ‘</a:t>
            </a:r>
            <a:r>
              <a:rPr lang="en-GB" dirty="0" err="1" smtClean="0"/>
              <a:t>Hywel</a:t>
            </a:r>
            <a:r>
              <a:rPr lang="en-GB" dirty="0" smtClean="0"/>
              <a:t> the Good’. He was the son of </a:t>
            </a:r>
            <a:r>
              <a:rPr lang="en-GB" dirty="0" err="1" smtClean="0"/>
              <a:t>Cadell</a:t>
            </a:r>
            <a:r>
              <a:rPr lang="en-GB" dirty="0" smtClean="0"/>
              <a:t> and grandson of Rhodri </a:t>
            </a:r>
            <a:r>
              <a:rPr lang="en-GB" dirty="0" err="1" smtClean="0"/>
              <a:t>Mawr</a:t>
            </a:r>
            <a:r>
              <a:rPr lang="en-GB" dirty="0" smtClean="0"/>
              <a:t>. He became king of </a:t>
            </a:r>
            <a:r>
              <a:rPr lang="en-GB" dirty="0" err="1" smtClean="0"/>
              <a:t>Deheubarth</a:t>
            </a:r>
            <a:r>
              <a:rPr lang="en-GB" dirty="0" smtClean="0"/>
              <a:t> (south Wales) and later ruled over most of Wales (including Powys and Gwynedd).</a:t>
            </a:r>
          </a:p>
          <a:p>
            <a:r>
              <a:rPr lang="en-GB" dirty="0" smtClean="0"/>
              <a:t>He had a younger brother called </a:t>
            </a:r>
            <a:r>
              <a:rPr lang="en-GB" dirty="0" err="1" smtClean="0"/>
              <a:t>Clydog</a:t>
            </a:r>
            <a:r>
              <a:rPr lang="en-GB" dirty="0" smtClean="0"/>
              <a:t> who died c. 920.</a:t>
            </a:r>
          </a:p>
          <a:p>
            <a:r>
              <a:rPr lang="en-GB" dirty="0" smtClean="0"/>
              <a:t>He married </a:t>
            </a:r>
            <a:r>
              <a:rPr lang="en-GB" dirty="0" err="1" smtClean="0"/>
              <a:t>Elen</a:t>
            </a:r>
            <a:r>
              <a:rPr lang="en-GB" dirty="0" smtClean="0"/>
              <a:t> of Dyfed and had a good relationship with </a:t>
            </a:r>
            <a:r>
              <a:rPr lang="en-GB" dirty="0" err="1" smtClean="0"/>
              <a:t>Aethelstan</a:t>
            </a:r>
            <a:r>
              <a:rPr lang="en-GB" dirty="0" smtClean="0"/>
              <a:t> of England.</a:t>
            </a:r>
          </a:p>
          <a:p>
            <a:endParaRPr lang="en-GB" dirty="0" smtClean="0"/>
          </a:p>
          <a:p>
            <a:endParaRPr lang="en-GB" dirty="0"/>
          </a:p>
        </p:txBody>
      </p:sp>
    </p:spTree>
    <p:extLst>
      <p:ext uri="{BB962C8B-B14F-4D97-AF65-F5344CB8AC3E}">
        <p14:creationId xmlns:p14="http://schemas.microsoft.com/office/powerpoint/2010/main" val="2668739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err="1" smtClean="0"/>
              <a:t>Hywel</a:t>
            </a:r>
            <a:r>
              <a:rPr lang="en-GB" dirty="0" smtClean="0"/>
              <a:t> </a:t>
            </a:r>
            <a:r>
              <a:rPr lang="en-GB" dirty="0" err="1" smtClean="0"/>
              <a:t>Dda’s</a:t>
            </a:r>
            <a:r>
              <a:rPr lang="en-GB" dirty="0" smtClean="0"/>
              <a:t> name became associated with the laws of Wales in the  medieval period (</a:t>
            </a:r>
            <a:r>
              <a:rPr lang="en-GB" dirty="0" err="1" smtClean="0"/>
              <a:t>cyfreithiau</a:t>
            </a:r>
            <a:r>
              <a:rPr lang="en-GB" dirty="0" smtClean="0"/>
              <a:t> </a:t>
            </a:r>
            <a:r>
              <a:rPr lang="en-GB" dirty="0" err="1" smtClean="0"/>
              <a:t>Hywel</a:t>
            </a:r>
            <a:r>
              <a:rPr lang="en-GB" dirty="0" smtClean="0"/>
              <a:t> </a:t>
            </a:r>
            <a:r>
              <a:rPr lang="en-GB" dirty="0" err="1" smtClean="0"/>
              <a:t>Dda</a:t>
            </a:r>
            <a:r>
              <a:rPr lang="en-GB" dirty="0" smtClean="0"/>
              <a:t>) because many of the surviving law texts refer in their prologues to a conference he organised at </a:t>
            </a:r>
            <a:r>
              <a:rPr lang="en-GB" dirty="0" err="1" smtClean="0"/>
              <a:t>Whitland</a:t>
            </a:r>
            <a:r>
              <a:rPr lang="en-GB" dirty="0" smtClean="0"/>
              <a:t> and claim that he drew together legal experts and lawyers to put together a series of laws or make some attempt to codify the laws of Wales.</a:t>
            </a:r>
          </a:p>
          <a:p>
            <a:r>
              <a:rPr lang="en-GB" dirty="0" smtClean="0"/>
              <a:t>It is not known whether this actually took place and most of the elements that survive in the medieval prose legal texts are much later than tenth century.</a:t>
            </a:r>
          </a:p>
          <a:p>
            <a:endParaRPr lang="en-GB" dirty="0"/>
          </a:p>
        </p:txBody>
      </p:sp>
    </p:spTree>
    <p:extLst>
      <p:ext uri="{BB962C8B-B14F-4D97-AF65-F5344CB8AC3E}">
        <p14:creationId xmlns:p14="http://schemas.microsoft.com/office/powerpoint/2010/main" val="132868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err="1" smtClean="0"/>
              <a:t>Hywel</a:t>
            </a:r>
            <a:r>
              <a:rPr lang="en-GB" dirty="0" smtClean="0"/>
              <a:t> </a:t>
            </a:r>
            <a:r>
              <a:rPr lang="en-GB" dirty="0" err="1" smtClean="0"/>
              <a:t>Dda</a:t>
            </a:r>
            <a:r>
              <a:rPr lang="en-GB" dirty="0" smtClean="0"/>
              <a:t> is referred to as King of the Britons in </a:t>
            </a:r>
            <a:r>
              <a:rPr lang="en-GB" i="1" dirty="0" err="1" smtClean="0"/>
              <a:t>Annales</a:t>
            </a:r>
            <a:r>
              <a:rPr lang="en-GB" i="1" dirty="0" smtClean="0"/>
              <a:t> </a:t>
            </a:r>
            <a:r>
              <a:rPr lang="en-GB" i="1" dirty="0" err="1" smtClean="0"/>
              <a:t>Cambriae</a:t>
            </a:r>
            <a:r>
              <a:rPr lang="en-GB" i="1" dirty="0" smtClean="0"/>
              <a:t> </a:t>
            </a:r>
            <a:r>
              <a:rPr lang="en-GB" dirty="0" smtClean="0"/>
              <a:t>and the </a:t>
            </a:r>
            <a:r>
              <a:rPr lang="en-GB" i="1" dirty="0" smtClean="0"/>
              <a:t>Annals of Ulster</a:t>
            </a:r>
            <a:r>
              <a:rPr lang="en-GB" dirty="0" smtClean="0"/>
              <a:t>.</a:t>
            </a:r>
          </a:p>
          <a:p>
            <a:r>
              <a:rPr lang="en-GB" dirty="0" smtClean="0"/>
              <a:t>His reign was generally peaceful by contemporary standards.</a:t>
            </a:r>
          </a:p>
          <a:p>
            <a:r>
              <a:rPr lang="en-GB" dirty="0" smtClean="0"/>
              <a:t>He had three sons – </a:t>
            </a:r>
            <a:r>
              <a:rPr lang="en-GB" dirty="0" err="1" smtClean="0"/>
              <a:t>Owain</a:t>
            </a:r>
            <a:r>
              <a:rPr lang="en-GB" dirty="0" smtClean="0"/>
              <a:t>, Rhodri and Edwin.</a:t>
            </a:r>
          </a:p>
          <a:p>
            <a:r>
              <a:rPr lang="en-GB" dirty="0" smtClean="0"/>
              <a:t>Following </a:t>
            </a:r>
            <a:r>
              <a:rPr lang="en-GB" dirty="0" err="1" smtClean="0"/>
              <a:t>Hywel’s</a:t>
            </a:r>
            <a:r>
              <a:rPr lang="en-GB" dirty="0" smtClean="0"/>
              <a:t> death his kingdom was split and divided between his sons and the sons of </a:t>
            </a:r>
            <a:r>
              <a:rPr lang="en-GB" dirty="0" err="1" smtClean="0"/>
              <a:t>Idwal</a:t>
            </a:r>
            <a:r>
              <a:rPr lang="en-GB" dirty="0" smtClean="0"/>
              <a:t> </a:t>
            </a:r>
            <a:r>
              <a:rPr lang="en-GB" dirty="0" err="1" smtClean="0"/>
              <a:t>Foel</a:t>
            </a:r>
            <a:r>
              <a:rPr lang="en-GB" dirty="0" smtClean="0"/>
              <a:t>.</a:t>
            </a:r>
          </a:p>
          <a:p>
            <a:r>
              <a:rPr lang="en-GB" dirty="0" err="1" smtClean="0"/>
              <a:t>Cyfraith</a:t>
            </a:r>
            <a:r>
              <a:rPr lang="en-GB" dirty="0" smtClean="0"/>
              <a:t> </a:t>
            </a:r>
            <a:r>
              <a:rPr lang="en-GB" dirty="0" err="1" smtClean="0"/>
              <a:t>Hywel</a:t>
            </a:r>
            <a:r>
              <a:rPr lang="en-GB" dirty="0" smtClean="0"/>
              <a:t> was different from English Common Law and Canon Law.</a:t>
            </a:r>
            <a:endParaRPr lang="en-GB" dirty="0"/>
          </a:p>
        </p:txBody>
      </p:sp>
    </p:spTree>
    <p:extLst>
      <p:ext uri="{BB962C8B-B14F-4D97-AF65-F5344CB8AC3E}">
        <p14:creationId xmlns:p14="http://schemas.microsoft.com/office/powerpoint/2010/main" val="1477042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Hywel</a:t>
            </a:r>
            <a:r>
              <a:rPr lang="en-GB" dirty="0" smtClean="0"/>
              <a:t> </a:t>
            </a:r>
            <a:r>
              <a:rPr lang="en-GB" dirty="0" err="1" smtClean="0"/>
              <a:t>Dda</a:t>
            </a:r>
            <a:r>
              <a:rPr lang="en-GB" dirty="0" smtClean="0"/>
              <a:t> gave his name to one of the National Health Authorities in Wales as well as the </a:t>
            </a:r>
            <a:r>
              <a:rPr lang="en-GB" dirty="0" err="1" smtClean="0"/>
              <a:t>Hywel</a:t>
            </a:r>
            <a:r>
              <a:rPr lang="en-GB" dirty="0" smtClean="0"/>
              <a:t> </a:t>
            </a:r>
            <a:r>
              <a:rPr lang="en-GB" dirty="0" err="1" smtClean="0"/>
              <a:t>Dda</a:t>
            </a:r>
            <a:r>
              <a:rPr lang="en-GB" dirty="0" smtClean="0"/>
              <a:t> Centre in </a:t>
            </a:r>
            <a:r>
              <a:rPr lang="en-GB" dirty="0" err="1" smtClean="0"/>
              <a:t>Whitland</a:t>
            </a:r>
            <a:r>
              <a:rPr lang="en-GB" dirty="0" smtClean="0"/>
              <a:t> ‘the only garden in Europe dedicated to the law’.</a:t>
            </a:r>
          </a:p>
          <a:p>
            <a:r>
              <a:rPr lang="en-GB" dirty="0" smtClean="0"/>
              <a:t>His name is also reflected in the Welsh Assembly Government’s legal chamber.</a:t>
            </a:r>
            <a:endParaRPr lang="en-GB" dirty="0"/>
          </a:p>
        </p:txBody>
      </p:sp>
    </p:spTree>
    <p:extLst>
      <p:ext uri="{BB962C8B-B14F-4D97-AF65-F5344CB8AC3E}">
        <p14:creationId xmlns:p14="http://schemas.microsoft.com/office/powerpoint/2010/main" val="1431066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smtClean="0"/>
              <a:t>Medieval Welsh society was hierarchical and every person had a value according to their status.</a:t>
            </a:r>
          </a:p>
          <a:p>
            <a:r>
              <a:rPr lang="en-GB" dirty="0" smtClean="0"/>
              <a:t>The higher a person’s status, the higher the fine payable to the kin if the person was killed.</a:t>
            </a:r>
          </a:p>
          <a:p>
            <a:r>
              <a:rPr lang="en-GB" dirty="0" err="1" smtClean="0"/>
              <a:t>Galanas</a:t>
            </a:r>
            <a:r>
              <a:rPr lang="en-GB" dirty="0" smtClean="0"/>
              <a:t> = life price </a:t>
            </a:r>
          </a:p>
          <a:p>
            <a:r>
              <a:rPr lang="en-GB" dirty="0" err="1" smtClean="0"/>
              <a:t>Sarhaed</a:t>
            </a:r>
            <a:r>
              <a:rPr lang="en-GB" dirty="0" smtClean="0"/>
              <a:t> = injury price </a:t>
            </a:r>
          </a:p>
          <a:p>
            <a:r>
              <a:rPr lang="en-GB" dirty="0" smtClean="0"/>
              <a:t>The death penalty was only implemented in certain cases of theft; generally a fine was paid either to the victim or their kin.</a:t>
            </a:r>
          </a:p>
          <a:p>
            <a:r>
              <a:rPr lang="en-GB" dirty="0" smtClean="0"/>
              <a:t>Wales and Ireland shared these two basic concepts.</a:t>
            </a:r>
          </a:p>
          <a:p>
            <a:endParaRPr lang="en-GB" dirty="0"/>
          </a:p>
        </p:txBody>
      </p:sp>
    </p:spTree>
    <p:extLst>
      <p:ext uri="{BB962C8B-B14F-4D97-AF65-F5344CB8AC3E}">
        <p14:creationId xmlns:p14="http://schemas.microsoft.com/office/powerpoint/2010/main" val="3426560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The original meaning of </a:t>
            </a:r>
            <a:r>
              <a:rPr lang="en-GB" i="1" dirty="0" err="1" smtClean="0"/>
              <a:t>galanas</a:t>
            </a:r>
            <a:r>
              <a:rPr lang="en-GB" dirty="0" smtClean="0"/>
              <a:t> was ‘feud’, but it came to mean the fine given to prevent feuding between two families.</a:t>
            </a:r>
          </a:p>
          <a:p>
            <a:r>
              <a:rPr lang="en-GB" dirty="0" smtClean="0"/>
              <a:t>It </a:t>
            </a:r>
            <a:r>
              <a:rPr lang="en-GB" dirty="0" smtClean="0"/>
              <a:t>indicated </a:t>
            </a:r>
            <a:r>
              <a:rPr lang="en-GB" dirty="0" smtClean="0"/>
              <a:t>the fee payable if someone was killed and this varied according to the person’s status.</a:t>
            </a:r>
          </a:p>
          <a:p>
            <a:r>
              <a:rPr lang="en-GB" dirty="0" smtClean="0"/>
              <a:t>The different values placed on men are listed in the </a:t>
            </a:r>
            <a:r>
              <a:rPr lang="en-GB" dirty="0" err="1" smtClean="0"/>
              <a:t>Iorwerth</a:t>
            </a:r>
            <a:r>
              <a:rPr lang="en-GB" dirty="0" smtClean="0"/>
              <a:t> text and different fines are also levied on specific parts of the body.</a:t>
            </a:r>
            <a:endParaRPr lang="en-GB" dirty="0"/>
          </a:p>
        </p:txBody>
      </p:sp>
    </p:spTree>
    <p:extLst>
      <p:ext uri="{BB962C8B-B14F-4D97-AF65-F5344CB8AC3E}">
        <p14:creationId xmlns:p14="http://schemas.microsoft.com/office/powerpoint/2010/main" val="3383280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Theft – taking by stealth – was a more serious crime than robbery – taking by force – and only </a:t>
            </a:r>
            <a:r>
              <a:rPr lang="en-GB" dirty="0" smtClean="0"/>
              <a:t>the first form of theft </a:t>
            </a:r>
            <a:r>
              <a:rPr lang="en-GB" dirty="0" smtClean="0"/>
              <a:t>was </a:t>
            </a:r>
            <a:r>
              <a:rPr lang="en-GB" dirty="0" smtClean="0"/>
              <a:t>considered a </a:t>
            </a:r>
            <a:r>
              <a:rPr lang="en-GB" dirty="0" smtClean="0"/>
              <a:t>capital offence. The idea </a:t>
            </a:r>
            <a:r>
              <a:rPr lang="en-GB" dirty="0" smtClean="0"/>
              <a:t>behind this perhaps, according to </a:t>
            </a:r>
            <a:r>
              <a:rPr lang="en-GB" dirty="0" err="1" smtClean="0"/>
              <a:t>Dafydd</a:t>
            </a:r>
            <a:r>
              <a:rPr lang="en-GB" dirty="0" smtClean="0"/>
              <a:t> Jenkins, is that </a:t>
            </a:r>
            <a:r>
              <a:rPr lang="en-GB" dirty="0" smtClean="0"/>
              <a:t>a thief acts in secret whereas a </a:t>
            </a:r>
            <a:r>
              <a:rPr lang="en-GB" dirty="0" smtClean="0"/>
              <a:t>strong </a:t>
            </a:r>
            <a:r>
              <a:rPr lang="en-GB" dirty="0" smtClean="0"/>
              <a:t>armed man could protect his belongings.</a:t>
            </a:r>
          </a:p>
          <a:p>
            <a:r>
              <a:rPr lang="en-GB" dirty="0" smtClean="0"/>
              <a:t>In England common law </a:t>
            </a:r>
            <a:r>
              <a:rPr lang="en-GB" dirty="0" smtClean="0"/>
              <a:t>was born in </a:t>
            </a:r>
            <a:r>
              <a:rPr lang="en-GB" dirty="0" smtClean="0"/>
              <a:t>the twelfth century when disorder had become intolerable. Punishment of the offender </a:t>
            </a:r>
            <a:r>
              <a:rPr lang="en-GB" dirty="0" smtClean="0"/>
              <a:t>appears to have been more </a:t>
            </a:r>
            <a:r>
              <a:rPr lang="en-GB" dirty="0" smtClean="0"/>
              <a:t>important to the state than compensating the victim.</a:t>
            </a:r>
          </a:p>
          <a:p>
            <a:r>
              <a:rPr lang="en-GB" dirty="0" smtClean="0"/>
              <a:t>Welsh </a:t>
            </a:r>
            <a:r>
              <a:rPr lang="en-GB" dirty="0" smtClean="0"/>
              <a:t>law, on the other hand, focused </a:t>
            </a:r>
            <a:r>
              <a:rPr lang="en-GB" dirty="0" smtClean="0"/>
              <a:t>on compensation.</a:t>
            </a:r>
            <a:endParaRPr lang="en-GB" dirty="0"/>
          </a:p>
        </p:txBody>
      </p:sp>
    </p:spTree>
    <p:extLst>
      <p:ext uri="{BB962C8B-B14F-4D97-AF65-F5344CB8AC3E}">
        <p14:creationId xmlns:p14="http://schemas.microsoft.com/office/powerpoint/2010/main" val="552714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There are more law texts extant than any other genre of medieval Welsh prose.</a:t>
            </a:r>
          </a:p>
          <a:p>
            <a:pPr marL="0" indent="0">
              <a:buNone/>
            </a:pPr>
            <a:r>
              <a:rPr lang="en-GB" dirty="0" err="1" smtClean="0"/>
              <a:t>Morfydd</a:t>
            </a:r>
            <a:r>
              <a:rPr lang="en-GB" dirty="0" smtClean="0"/>
              <a:t> Owen argues that two </a:t>
            </a:r>
            <a:r>
              <a:rPr lang="en-GB" dirty="0" smtClean="0"/>
              <a:t>unifying features </a:t>
            </a:r>
            <a:r>
              <a:rPr lang="en-GB" dirty="0" smtClean="0"/>
              <a:t>that made Wales a nation in the Middle Ages were the Welsh language and Welsh law.</a:t>
            </a:r>
          </a:p>
          <a:p>
            <a:pPr marL="0" indent="0">
              <a:buNone/>
            </a:pPr>
            <a:r>
              <a:rPr lang="en-GB" dirty="0" smtClean="0"/>
              <a:t>The law texts were recorded in Welsh and Latin.</a:t>
            </a:r>
          </a:p>
          <a:p>
            <a:pPr marL="0" indent="0">
              <a:buNone/>
            </a:pPr>
            <a:r>
              <a:rPr lang="en-GB" dirty="0" smtClean="0"/>
              <a:t>They are often divided into 3 categories:</a:t>
            </a:r>
          </a:p>
          <a:p>
            <a:pPr marL="0" indent="0">
              <a:buNone/>
            </a:pPr>
            <a:r>
              <a:rPr lang="en-GB" dirty="0" smtClean="0"/>
              <a:t>The Book of </a:t>
            </a:r>
            <a:r>
              <a:rPr lang="en-GB" dirty="0" err="1" smtClean="0"/>
              <a:t>Iorwerth</a:t>
            </a:r>
            <a:r>
              <a:rPr lang="en-GB" dirty="0" smtClean="0"/>
              <a:t> (associated with Gwynedd)</a:t>
            </a:r>
          </a:p>
          <a:p>
            <a:pPr marL="0" indent="0">
              <a:buNone/>
            </a:pPr>
            <a:r>
              <a:rPr lang="en-GB" dirty="0" smtClean="0"/>
              <a:t>The Book of </a:t>
            </a:r>
            <a:r>
              <a:rPr lang="en-GB" dirty="0" err="1" smtClean="0"/>
              <a:t>Blegwryd</a:t>
            </a:r>
            <a:r>
              <a:rPr lang="en-GB" dirty="0" smtClean="0"/>
              <a:t> (Dyfed)</a:t>
            </a:r>
          </a:p>
          <a:p>
            <a:pPr marL="0" indent="0">
              <a:buNone/>
            </a:pPr>
            <a:r>
              <a:rPr lang="en-GB" dirty="0" smtClean="0"/>
              <a:t>The Book of </a:t>
            </a:r>
            <a:r>
              <a:rPr lang="en-GB" dirty="0" err="1" smtClean="0"/>
              <a:t>Cyfnerth</a:t>
            </a:r>
            <a:r>
              <a:rPr lang="en-GB" dirty="0" smtClean="0"/>
              <a:t> (Powys and the Marches)</a:t>
            </a:r>
          </a:p>
          <a:p>
            <a:pPr marL="0" indent="0">
              <a:buNone/>
            </a:pPr>
            <a:endParaRPr lang="en-GB" dirty="0"/>
          </a:p>
        </p:txBody>
      </p:sp>
    </p:spTree>
    <p:extLst>
      <p:ext uri="{BB962C8B-B14F-4D97-AF65-F5344CB8AC3E}">
        <p14:creationId xmlns:p14="http://schemas.microsoft.com/office/powerpoint/2010/main" val="1300456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Bloodshed - there were specific rules relating to bloodshed. You could not prosecute unless the blood reached the ground – perhaps a survival in secularised form of the magical or sacral aspect of bloodshed – as in Biblical law and the idea that the earth is polluted by blood.</a:t>
            </a:r>
          </a:p>
          <a:p>
            <a:r>
              <a:rPr lang="en-GB" dirty="0" smtClean="0"/>
              <a:t>If a judge gave a punishment that was reversed on appeal, he would be punished himself and the laws say he would pay a heavy financial penalty and be disqualified from judging.</a:t>
            </a:r>
            <a:endParaRPr lang="en-GB" dirty="0"/>
          </a:p>
        </p:txBody>
      </p:sp>
    </p:spTree>
    <p:extLst>
      <p:ext uri="{BB962C8B-B14F-4D97-AF65-F5344CB8AC3E}">
        <p14:creationId xmlns:p14="http://schemas.microsoft.com/office/powerpoint/2010/main" val="3227778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The laws are thought to have been the same throughout Wales although </a:t>
            </a:r>
            <a:r>
              <a:rPr lang="en-GB" dirty="0" smtClean="0"/>
              <a:t>the </a:t>
            </a:r>
            <a:r>
              <a:rPr lang="en-GB" dirty="0" smtClean="0"/>
              <a:t>names </a:t>
            </a:r>
            <a:r>
              <a:rPr lang="en-GB" dirty="0" smtClean="0"/>
              <a:t>given to the different </a:t>
            </a:r>
            <a:r>
              <a:rPr lang="en-GB" dirty="0" err="1" smtClean="0"/>
              <a:t>recensions</a:t>
            </a:r>
            <a:r>
              <a:rPr lang="en-GB" dirty="0" smtClean="0"/>
              <a:t> give the impression that these suggest </a:t>
            </a:r>
            <a:r>
              <a:rPr lang="en-GB" dirty="0" smtClean="0"/>
              <a:t>connections with particular regions.</a:t>
            </a:r>
          </a:p>
          <a:p>
            <a:r>
              <a:rPr lang="en-GB" dirty="0" err="1" smtClean="0"/>
              <a:t>Iorwerth</a:t>
            </a:r>
            <a:r>
              <a:rPr lang="en-GB" dirty="0" smtClean="0"/>
              <a:t> </a:t>
            </a:r>
            <a:r>
              <a:rPr lang="en-GB" dirty="0" err="1" smtClean="0"/>
              <a:t>ap</a:t>
            </a:r>
            <a:r>
              <a:rPr lang="en-GB" dirty="0" smtClean="0"/>
              <a:t> </a:t>
            </a:r>
            <a:r>
              <a:rPr lang="en-GB" dirty="0" err="1" smtClean="0"/>
              <a:t>Madog</a:t>
            </a:r>
            <a:r>
              <a:rPr lang="en-GB" dirty="0" smtClean="0"/>
              <a:t> lived in Gwynedd in the thirteenth century and belonged to a line of professional educated people.</a:t>
            </a:r>
          </a:p>
          <a:p>
            <a:r>
              <a:rPr lang="en-GB" dirty="0" smtClean="0"/>
              <a:t>Other learned men associated with the law texts were </a:t>
            </a:r>
            <a:r>
              <a:rPr lang="en-GB" dirty="0" smtClean="0"/>
              <a:t>poets and lawyers.</a:t>
            </a:r>
          </a:p>
          <a:p>
            <a:r>
              <a:rPr lang="en-GB" dirty="0" smtClean="0"/>
              <a:t>The word ‘</a:t>
            </a:r>
            <a:r>
              <a:rPr lang="en-GB" dirty="0" err="1" smtClean="0"/>
              <a:t>ynad</a:t>
            </a:r>
            <a:r>
              <a:rPr lang="en-GB" dirty="0" smtClean="0"/>
              <a:t>’ appears in the </a:t>
            </a:r>
            <a:r>
              <a:rPr lang="en-GB" dirty="0" smtClean="0"/>
              <a:t>laws </a:t>
            </a:r>
            <a:r>
              <a:rPr lang="en-GB" dirty="0" smtClean="0"/>
              <a:t>and although today this means </a:t>
            </a:r>
            <a:r>
              <a:rPr lang="en-GB" dirty="0" smtClean="0"/>
              <a:t>Justice, </a:t>
            </a:r>
            <a:r>
              <a:rPr lang="en-GB" dirty="0" smtClean="0"/>
              <a:t>it is thought to have meant a man well versed in the laws.</a:t>
            </a:r>
            <a:endParaRPr lang="en-GB" dirty="0"/>
          </a:p>
        </p:txBody>
      </p:sp>
    </p:spTree>
    <p:extLst>
      <p:ext uri="{BB962C8B-B14F-4D97-AF65-F5344CB8AC3E}">
        <p14:creationId xmlns:p14="http://schemas.microsoft.com/office/powerpoint/2010/main" val="3380235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Tractates defining the different grades in society are </a:t>
            </a:r>
            <a:r>
              <a:rPr lang="en-GB" dirty="0" smtClean="0"/>
              <a:t>regularly found </a:t>
            </a:r>
            <a:r>
              <a:rPr lang="en-GB" dirty="0" smtClean="0"/>
              <a:t>in the law texts. These often list the different social and professional rankings, lament the short comings of these ranks and note that God ordained three social ranks – soldiers, priests and farmers.</a:t>
            </a:r>
          </a:p>
          <a:p>
            <a:r>
              <a:rPr lang="en-GB" dirty="0" smtClean="0"/>
              <a:t>A person’s rank was generally determined not by their job but the social status of their kin.</a:t>
            </a:r>
            <a:endParaRPr lang="en-GB" dirty="0"/>
          </a:p>
        </p:txBody>
      </p:sp>
    </p:spTree>
    <p:extLst>
      <p:ext uri="{BB962C8B-B14F-4D97-AF65-F5344CB8AC3E}">
        <p14:creationId xmlns:p14="http://schemas.microsoft.com/office/powerpoint/2010/main" val="203961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Rather than decide who was telling the truth a judge would need to request that the party which was most likely to know the truth </a:t>
            </a:r>
            <a:r>
              <a:rPr lang="en-GB" dirty="0" smtClean="0"/>
              <a:t>‘prove’ </a:t>
            </a:r>
            <a:r>
              <a:rPr lang="en-GB" dirty="0" smtClean="0"/>
              <a:t>this with oaths. The oaths could be sworn by a number of witnesses who testified to particular facts. There were strict rules for the qualifications and disqualifications of witnesses, but the witnesses do not appear to have been cross examined.</a:t>
            </a:r>
            <a:endParaRPr lang="en-GB" dirty="0"/>
          </a:p>
        </p:txBody>
      </p:sp>
    </p:spTree>
    <p:extLst>
      <p:ext uri="{BB962C8B-B14F-4D97-AF65-F5344CB8AC3E}">
        <p14:creationId xmlns:p14="http://schemas.microsoft.com/office/powerpoint/2010/main" val="381343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Rape - Detailed compensation was payable for rape; According to </a:t>
            </a:r>
            <a:r>
              <a:rPr lang="en-GB" dirty="0" err="1" smtClean="0"/>
              <a:t>Dafydd</a:t>
            </a:r>
            <a:r>
              <a:rPr lang="en-GB" dirty="0" smtClean="0"/>
              <a:t> Jenkins: ‘since rape creates a marital union which is immediately terminated, all the payments which fall due on creation or termination are payable, in addition to the payments appropriate to the insults involved’ (p. xxix)</a:t>
            </a:r>
            <a:endParaRPr lang="en-GB" dirty="0"/>
          </a:p>
        </p:txBody>
      </p:sp>
    </p:spTree>
    <p:extLst>
      <p:ext uri="{BB962C8B-B14F-4D97-AF65-F5344CB8AC3E}">
        <p14:creationId xmlns:p14="http://schemas.microsoft.com/office/powerpoint/2010/main" val="2412201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Divorce – in the first seven years a fee known as </a:t>
            </a:r>
            <a:r>
              <a:rPr lang="en-GB" i="1" dirty="0" err="1" smtClean="0"/>
              <a:t>agweddi</a:t>
            </a:r>
            <a:r>
              <a:rPr lang="en-GB" dirty="0" smtClean="0"/>
              <a:t> would be payable; after seven years the woman would be entitled to half the movable goods that the couple owned. Detailed lists are provided in the Welsh law of women as to how the goods should </a:t>
            </a:r>
            <a:r>
              <a:rPr lang="en-GB" dirty="0" smtClean="0"/>
              <a:t>be divided. </a:t>
            </a:r>
            <a:r>
              <a:rPr lang="en-GB" dirty="0" smtClean="0"/>
              <a:t>Women were not supposed to own land and there is no mention that they were entitled to non movable goods i.e. property/the house!</a:t>
            </a:r>
            <a:endParaRPr lang="en-GB" dirty="0"/>
          </a:p>
        </p:txBody>
      </p:sp>
    </p:spTree>
    <p:extLst>
      <p:ext uri="{BB962C8B-B14F-4D97-AF65-F5344CB8AC3E}">
        <p14:creationId xmlns:p14="http://schemas.microsoft.com/office/powerpoint/2010/main" val="2468610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3408"/>
            <a:ext cx="8229600" cy="1143000"/>
          </a:xfrm>
        </p:spPr>
        <p:txBody>
          <a:bodyPr/>
          <a:lstStyle/>
          <a:p>
            <a:endParaRPr lang="en-GB"/>
          </a:p>
        </p:txBody>
      </p:sp>
      <p:sp>
        <p:nvSpPr>
          <p:cNvPr id="3" name="Content Placeholder 2"/>
          <p:cNvSpPr>
            <a:spLocks noGrp="1"/>
          </p:cNvSpPr>
          <p:nvPr>
            <p:ph idx="1"/>
          </p:nvPr>
        </p:nvSpPr>
        <p:spPr>
          <a:xfrm>
            <a:off x="467544" y="404664"/>
            <a:ext cx="8229600" cy="5832648"/>
          </a:xfrm>
        </p:spPr>
        <p:txBody>
          <a:bodyPr>
            <a:normAutofit fontScale="85000" lnSpcReduction="10000"/>
          </a:bodyPr>
          <a:lstStyle/>
          <a:p>
            <a:r>
              <a:rPr lang="en-GB" dirty="0" smtClean="0"/>
              <a:t>The Physicians of </a:t>
            </a:r>
            <a:r>
              <a:rPr lang="en-GB" dirty="0" err="1" smtClean="0"/>
              <a:t>Myddfai</a:t>
            </a:r>
            <a:r>
              <a:rPr lang="en-GB" dirty="0" smtClean="0"/>
              <a:t>, a family of hereditary doctors, were the court </a:t>
            </a:r>
            <a:r>
              <a:rPr lang="en-GB" dirty="0" err="1" smtClean="0"/>
              <a:t>mediciners</a:t>
            </a:r>
            <a:r>
              <a:rPr lang="en-GB" dirty="0" smtClean="0"/>
              <a:t> of the prince Rhys </a:t>
            </a:r>
            <a:r>
              <a:rPr lang="en-GB" dirty="0" err="1" smtClean="0"/>
              <a:t>Gryg</a:t>
            </a:r>
            <a:r>
              <a:rPr lang="en-GB" dirty="0" smtClean="0"/>
              <a:t> of </a:t>
            </a:r>
            <a:r>
              <a:rPr lang="en-GB" dirty="0" err="1" smtClean="0"/>
              <a:t>Ystrad</a:t>
            </a:r>
            <a:r>
              <a:rPr lang="en-GB" dirty="0" smtClean="0"/>
              <a:t> </a:t>
            </a:r>
            <a:r>
              <a:rPr lang="en-GB" dirty="0" err="1" smtClean="0"/>
              <a:t>Tywi</a:t>
            </a:r>
            <a:r>
              <a:rPr lang="en-GB" dirty="0" smtClean="0"/>
              <a:t>.</a:t>
            </a:r>
          </a:p>
          <a:p>
            <a:r>
              <a:rPr lang="en-GB" dirty="0" err="1" smtClean="0"/>
              <a:t>Rhiwallon</a:t>
            </a:r>
            <a:r>
              <a:rPr lang="en-GB" dirty="0"/>
              <a:t> </a:t>
            </a:r>
            <a:r>
              <a:rPr lang="en-GB" dirty="0" smtClean="0"/>
              <a:t>and his sons </a:t>
            </a:r>
            <a:r>
              <a:rPr lang="en-GB" dirty="0" err="1" smtClean="0"/>
              <a:t>Cadwgan</a:t>
            </a:r>
            <a:r>
              <a:rPr lang="en-GB" dirty="0" smtClean="0"/>
              <a:t>, </a:t>
            </a:r>
            <a:r>
              <a:rPr lang="en-GB" dirty="0" err="1" smtClean="0"/>
              <a:t>Gruffudd</a:t>
            </a:r>
            <a:r>
              <a:rPr lang="en-GB" dirty="0" smtClean="0"/>
              <a:t> and </a:t>
            </a:r>
            <a:r>
              <a:rPr lang="en-GB" dirty="0" err="1" smtClean="0"/>
              <a:t>Einion</a:t>
            </a:r>
            <a:r>
              <a:rPr lang="en-GB" dirty="0" smtClean="0"/>
              <a:t> are named in a colophon in a Welsh medical treatise.</a:t>
            </a:r>
          </a:p>
          <a:p>
            <a:r>
              <a:rPr lang="en-GB" dirty="0" smtClean="0"/>
              <a:t>Court </a:t>
            </a:r>
            <a:r>
              <a:rPr lang="en-GB" dirty="0" err="1" smtClean="0"/>
              <a:t>mediciners</a:t>
            </a:r>
            <a:r>
              <a:rPr lang="en-GB" dirty="0" smtClean="0"/>
              <a:t> were a familiar feature of court life and the word </a:t>
            </a:r>
            <a:r>
              <a:rPr lang="en-GB" i="1" dirty="0" err="1" smtClean="0"/>
              <a:t>meddyg</a:t>
            </a:r>
            <a:r>
              <a:rPr lang="en-GB" i="1" dirty="0" smtClean="0"/>
              <a:t> </a:t>
            </a:r>
            <a:r>
              <a:rPr lang="en-GB" dirty="0" smtClean="0"/>
              <a:t>was used for those who practised surgery as well as medicine.</a:t>
            </a:r>
          </a:p>
          <a:p>
            <a:r>
              <a:rPr lang="en-GB" dirty="0" smtClean="0"/>
              <a:t>There are 2 sources in the law texts that govern the behaviour of the medic – a tractate on the </a:t>
            </a:r>
            <a:r>
              <a:rPr lang="en-GB" dirty="0" err="1" smtClean="0"/>
              <a:t>mediciner</a:t>
            </a:r>
            <a:r>
              <a:rPr lang="en-GB" dirty="0" smtClean="0"/>
              <a:t> in the laws of court and a tractate on the value of the parts of the human body in the laws of the country.</a:t>
            </a:r>
          </a:p>
          <a:p>
            <a:r>
              <a:rPr lang="en-GB" dirty="0" smtClean="0"/>
              <a:t>The physician was </a:t>
            </a:r>
            <a:r>
              <a:rPr lang="en-GB" dirty="0" smtClean="0"/>
              <a:t>one of the 24 officials of the court and would always have a horse at his service.</a:t>
            </a:r>
            <a:endParaRPr lang="en-GB" dirty="0"/>
          </a:p>
        </p:txBody>
      </p:sp>
    </p:spTree>
    <p:extLst>
      <p:ext uri="{BB962C8B-B14F-4D97-AF65-F5344CB8AC3E}">
        <p14:creationId xmlns:p14="http://schemas.microsoft.com/office/powerpoint/2010/main" val="2603248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plaint?</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Plaints were the initial address to the court made in the presence of the plaintiff and the defendant. They usually summarize the incident (e.g. a theft), noting where and when it happened; what compensation was expected and what legal action should be taken.</a:t>
            </a:r>
          </a:p>
          <a:p>
            <a:r>
              <a:rPr lang="en-GB" dirty="0" smtClean="0"/>
              <a:t>According to Sara Elin </a:t>
            </a:r>
            <a:r>
              <a:rPr lang="en-GB" dirty="0" smtClean="0"/>
              <a:t>Roberts, they do </a:t>
            </a:r>
            <a:r>
              <a:rPr lang="en-GB" dirty="0" smtClean="0"/>
              <a:t>not record actual incidents, but rather they are models teaching lawyers how to write a lawful plaint.</a:t>
            </a:r>
          </a:p>
          <a:p>
            <a:r>
              <a:rPr lang="en-GB" dirty="0" smtClean="0"/>
              <a:t>See Sara Elin </a:t>
            </a:r>
            <a:r>
              <a:rPr lang="en-GB" dirty="0" smtClean="0"/>
              <a:t>Roberts’s article in </a:t>
            </a:r>
            <a:r>
              <a:rPr lang="en-GB" i="1" dirty="0" smtClean="0"/>
              <a:t>The Journal of Celtic Studies</a:t>
            </a:r>
            <a:r>
              <a:rPr lang="en-GB" dirty="0" smtClean="0"/>
              <a:t> 4 (2004).</a:t>
            </a:r>
            <a:endParaRPr lang="en-GB" dirty="0"/>
          </a:p>
        </p:txBody>
      </p:sp>
    </p:spTree>
    <p:extLst>
      <p:ext uri="{BB962C8B-B14F-4D97-AF65-F5344CB8AC3E}">
        <p14:creationId xmlns:p14="http://schemas.microsoft.com/office/powerpoint/2010/main" val="536654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Cyfraith</a:t>
            </a:r>
            <a:r>
              <a:rPr lang="en-GB" dirty="0" smtClean="0"/>
              <a:t> </a:t>
            </a:r>
            <a:r>
              <a:rPr lang="en-GB" dirty="0"/>
              <a:t>Hywel website </a:t>
            </a:r>
            <a:r>
              <a:rPr lang="en-GB" i="1" dirty="0">
                <a:hlinkClick r:id="rId2"/>
              </a:rPr>
              <a:t>http://</a:t>
            </a:r>
            <a:r>
              <a:rPr lang="en-GB" i="1" dirty="0" smtClean="0">
                <a:hlinkClick r:id="rId2"/>
              </a:rPr>
              <a:t>www.cyfraith-hywel.org.uk/en/llyfryddiaeth-gweithiaumawr.php</a:t>
            </a:r>
            <a:r>
              <a:rPr lang="en-GB" dirty="0" smtClean="0"/>
              <a:t>, accessed 23 November 2016</a:t>
            </a:r>
          </a:p>
          <a:p>
            <a:r>
              <a:rPr lang="en-GB" dirty="0" smtClean="0"/>
              <a:t>Pryce,</a:t>
            </a:r>
            <a:r>
              <a:rPr lang="en-GB" dirty="0"/>
              <a:t> </a:t>
            </a:r>
            <a:r>
              <a:rPr lang="en-GB" dirty="0" smtClean="0"/>
              <a:t>Huw, </a:t>
            </a:r>
            <a:r>
              <a:rPr lang="en-GB" i="1" dirty="0" smtClean="0"/>
              <a:t>Native Law and the Church in Medieval </a:t>
            </a:r>
            <a:r>
              <a:rPr lang="en-GB" dirty="0" smtClean="0"/>
              <a:t>Wales (Oxford: Oxford University Press, 1985)</a:t>
            </a:r>
          </a:p>
          <a:p>
            <a:r>
              <a:rPr lang="en-GB" dirty="0" smtClean="0"/>
              <a:t>The</a:t>
            </a:r>
            <a:r>
              <a:rPr lang="en-GB" i="1" dirty="0" smtClean="0"/>
              <a:t> Law of Hywel </a:t>
            </a:r>
            <a:r>
              <a:rPr lang="en-GB" i="1" dirty="0" err="1" smtClean="0"/>
              <a:t>Dda</a:t>
            </a:r>
            <a:r>
              <a:rPr lang="en-GB" dirty="0" smtClean="0"/>
              <a:t>, trans. </a:t>
            </a:r>
            <a:r>
              <a:rPr lang="en-GB" dirty="0" err="1" smtClean="0"/>
              <a:t>Dafydd</a:t>
            </a:r>
            <a:r>
              <a:rPr lang="en-GB" dirty="0" smtClean="0"/>
              <a:t> Jenkins (</a:t>
            </a:r>
            <a:r>
              <a:rPr lang="en-GB" dirty="0" err="1" smtClean="0"/>
              <a:t>Llandysul</a:t>
            </a:r>
            <a:r>
              <a:rPr lang="en-GB" dirty="0" smtClean="0"/>
              <a:t>: </a:t>
            </a:r>
            <a:r>
              <a:rPr lang="en-GB" dirty="0" err="1" smtClean="0"/>
              <a:t>Gomer</a:t>
            </a:r>
            <a:r>
              <a:rPr lang="en-GB" dirty="0" smtClean="0"/>
              <a:t> Press, 1986).</a:t>
            </a:r>
          </a:p>
          <a:p>
            <a:r>
              <a:rPr lang="en-GB" i="1" dirty="0" smtClean="0"/>
              <a:t>The Welsh Law of Women</a:t>
            </a:r>
            <a:r>
              <a:rPr lang="en-GB" dirty="0" smtClean="0"/>
              <a:t>, ed. </a:t>
            </a:r>
            <a:r>
              <a:rPr lang="en-GB" dirty="0" err="1" smtClean="0"/>
              <a:t>Dafydd</a:t>
            </a:r>
            <a:r>
              <a:rPr lang="en-GB" dirty="0" smtClean="0"/>
              <a:t> Jenkins and M. E. Owen (Cardiff: University of Wales Press, 1980)</a:t>
            </a:r>
          </a:p>
          <a:p>
            <a:r>
              <a:rPr lang="en-GB" i="1" dirty="0" smtClean="0"/>
              <a:t>The Welsh King and his Court</a:t>
            </a:r>
            <a:r>
              <a:rPr lang="en-GB" dirty="0" smtClean="0"/>
              <a:t>, ed. M. E. Owen (Cardiff: University of Wales Press, 2000)</a:t>
            </a:r>
            <a:endParaRPr lang="en-GB" dirty="0"/>
          </a:p>
        </p:txBody>
      </p:sp>
    </p:spTree>
    <p:extLst>
      <p:ext uri="{BB962C8B-B14F-4D97-AF65-F5344CB8AC3E}">
        <p14:creationId xmlns:p14="http://schemas.microsoft.com/office/powerpoint/2010/main" val="939641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197</TotalTime>
  <Words>1406</Words>
  <Application>Microsoft Office PowerPoint</Application>
  <PresentationFormat>On-screen Show (4:3)</PresentationFormat>
  <Paragraphs>60</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Prof. Jane Cartwright The Laws of Hywel Dda https://commons.wikimedia.org/wiki/File%3AHywel_Dda.jpg, National Library of Wales, MS Peniarth 28 </vt:lpstr>
      <vt:lpstr>Who was Hywel Dda? c. 880-950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plaint?</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 The Laws of Hywel Dda</dc:title>
  <dc:creator>user</dc:creator>
  <cp:lastModifiedBy>Jane Cartwright</cp:lastModifiedBy>
  <cp:revision>40</cp:revision>
  <dcterms:created xsi:type="dcterms:W3CDTF">2016-11-22T19:52:06Z</dcterms:created>
  <dcterms:modified xsi:type="dcterms:W3CDTF">2016-11-23T15:31:28Z</dcterms:modified>
</cp:coreProperties>
</file>