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6" r:id="rId1"/>
  </p:sldMasterIdLst>
  <p:notesMasterIdLst>
    <p:notesMasterId r:id="rId40"/>
  </p:notesMasterIdLst>
  <p:sldIdLst>
    <p:sldId id="257" r:id="rId2"/>
    <p:sldId id="408" r:id="rId3"/>
    <p:sldId id="407" r:id="rId4"/>
    <p:sldId id="345" r:id="rId5"/>
    <p:sldId id="309" r:id="rId6"/>
    <p:sldId id="351" r:id="rId7"/>
    <p:sldId id="352" r:id="rId8"/>
    <p:sldId id="353" r:id="rId9"/>
    <p:sldId id="355" r:id="rId10"/>
    <p:sldId id="414" r:id="rId11"/>
    <p:sldId id="356" r:id="rId12"/>
    <p:sldId id="415" r:id="rId13"/>
    <p:sldId id="362" r:id="rId14"/>
    <p:sldId id="409" r:id="rId15"/>
    <p:sldId id="363" r:id="rId16"/>
    <p:sldId id="364" r:id="rId17"/>
    <p:sldId id="411" r:id="rId18"/>
    <p:sldId id="413" r:id="rId19"/>
    <p:sldId id="410" r:id="rId20"/>
    <p:sldId id="329" r:id="rId21"/>
    <p:sldId id="330" r:id="rId22"/>
    <p:sldId id="331" r:id="rId23"/>
    <p:sldId id="336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416" r:id="rId33"/>
    <p:sldId id="346" r:id="rId34"/>
    <p:sldId id="347" r:id="rId35"/>
    <p:sldId id="348" r:id="rId36"/>
    <p:sldId id="349" r:id="rId37"/>
    <p:sldId id="350" r:id="rId38"/>
    <p:sldId id="406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807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13</a:t>
            </a:fld>
            <a:endParaRPr lang="en-GB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526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C85BA0-19A4-4742-819D-B98152A1BF9F}" type="slidenum">
              <a:rPr lang="zh-CN" altLang="en-GB" smtClean="0"/>
              <a:pPr/>
              <a:t>16</a:t>
            </a:fld>
            <a:endParaRPr lang="en-GB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483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91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  <a:prstGeom prst="rect">
            <a:avLst/>
          </a:prstGeo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429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60874" y="327514"/>
            <a:ext cx="7429499" cy="65321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1124744"/>
            <a:ext cx="7429499" cy="54057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7398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59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1158875"/>
            <a:ext cx="3658792" cy="53664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158875"/>
            <a:ext cx="3656408" cy="53664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3534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95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fld id="{48A87A34-81AB-432B-8DAE-1953F412C126}" type="datetimeFigureOut">
              <a:rPr lang="en-US" smtClean="0"/>
              <a:t>9/22/2021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258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8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94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69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40765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37845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0862533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31307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47766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21954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48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59" y="234647"/>
            <a:ext cx="7429499" cy="832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1149348"/>
            <a:ext cx="7429499" cy="5291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6966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1: Doing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Microcourse</a:t>
            </a:r>
            <a:r>
              <a:rPr lang="en-GB" dirty="0"/>
              <a:t>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To underpin the third year Independent Project by providing students with the knowledge and skills needed to design a research project and write a concise project proposal for it.  </a:t>
            </a:r>
          </a:p>
          <a:p>
            <a:pPr lvl="0"/>
            <a:r>
              <a:rPr lang="en-GB" dirty="0"/>
              <a:t>To provide pointers to information sources to support the student’s search for project-related information in their field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73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Intended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pPr lvl="0"/>
            <a:r>
              <a:rPr lang="en-GB" dirty="0"/>
              <a:t>Review critically the current research literature pertinent to a research topic and communicate the results of the research to specialist and non-specialist audiences.</a:t>
            </a:r>
          </a:p>
          <a:p>
            <a:pPr lvl="0"/>
            <a:r>
              <a:rPr lang="en-GB" dirty="0"/>
              <a:t>Demonstrate a sound understanding of project design and use this to produce a proposal suitable for an Independent Project that meets ethical and sustainability guidelines.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0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 Research Proposal</a:t>
            </a:r>
          </a:p>
          <a:p>
            <a:r>
              <a:rPr lang="en-GB" dirty="0"/>
              <a:t>1500 Words</a:t>
            </a:r>
          </a:p>
          <a:p>
            <a:r>
              <a:rPr lang="en-GB" dirty="0"/>
              <a:t>Describes your 3</a:t>
            </a:r>
            <a:r>
              <a:rPr lang="en-GB" baseline="30000" dirty="0"/>
              <a:t>rd</a:t>
            </a:r>
            <a:r>
              <a:rPr lang="en-GB" dirty="0"/>
              <a:t> year Independent Project</a:t>
            </a:r>
          </a:p>
          <a:p>
            <a:r>
              <a:rPr lang="en-GB" dirty="0"/>
              <a:t>Deadline: 16:00, Monday October 18</a:t>
            </a:r>
            <a:r>
              <a:rPr lang="en-GB" baseline="30000" dirty="0"/>
              <a:t>th</a:t>
            </a:r>
            <a:r>
              <a:rPr lang="en-GB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228177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Aims &amp; Objectives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116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hypothesis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56060" y="1052736"/>
            <a:ext cx="7429499" cy="5472607"/>
          </a:xfrm>
        </p:spPr>
        <p:txBody>
          <a:bodyPr>
            <a:normAutofit/>
          </a:bodyPr>
          <a:lstStyle/>
          <a:p>
            <a:r>
              <a:rPr lang="en-GB" altLang="zh-CN" dirty="0"/>
              <a:t>Instead of an aim, you may prefer to use a research hypothesis, which is a statement which needs to be proved or disproved. For example…</a:t>
            </a:r>
          </a:p>
          <a:p>
            <a:pPr lvl="1"/>
            <a:r>
              <a:rPr lang="en-GB" altLang="zh-CN" sz="2400" dirty="0"/>
              <a:t>Network configuration A is more resilient than network configuration B</a:t>
            </a:r>
          </a:p>
          <a:p>
            <a:endParaRPr lang="en-GB" altLang="zh-CN" dirty="0"/>
          </a:p>
          <a:p>
            <a:r>
              <a:rPr lang="en-GB" altLang="zh-CN" dirty="0"/>
              <a:t>You would then specify the objectives necessary to test that hypothesis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828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an aim or hypothesis</a:t>
            </a:r>
          </a:p>
          <a:p>
            <a:pPr lvl="1"/>
            <a:r>
              <a:rPr lang="en-GB" dirty="0"/>
              <a:t>Investigating the factors responsible for the spread of Covid-19 through Wales</a:t>
            </a:r>
          </a:p>
          <a:p>
            <a:pPr lvl="1"/>
            <a:r>
              <a:rPr lang="en-GB" dirty="0"/>
              <a:t>Finding out the network structure for a smart house</a:t>
            </a:r>
          </a:p>
          <a:p>
            <a:pPr lvl="1"/>
            <a:r>
              <a:rPr lang="en-GB" dirty="0"/>
              <a:t>Analyse how organisations use social media for PR purposes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48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</p:txBody>
      </p:sp>
    </p:spTree>
    <p:extLst>
      <p:ext uri="{BB962C8B-B14F-4D97-AF65-F5344CB8AC3E}">
        <p14:creationId xmlns:p14="http://schemas.microsoft.com/office/powerpoint/2010/main" val="46479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zh-CN" b="1" dirty="0"/>
              <a:t>Research question: </a:t>
            </a:r>
            <a:r>
              <a:rPr lang="en-GB" altLang="zh-CN" dirty="0"/>
              <a:t>Why have organisations introduced project teams for hardware development?</a:t>
            </a:r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analyse organisations’ objectives for hardware development project teams</a:t>
            </a:r>
          </a:p>
          <a:p>
            <a:endParaRPr lang="en-GB" altLang="zh-CN" sz="1200" dirty="0"/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How can the effectiveness of hardware development project teams be measured?</a:t>
            </a:r>
            <a:endParaRPr lang="en-US" dirty="0"/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establish suitable effectiveness criteria for hardware development project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212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56060" y="980728"/>
            <a:ext cx="7429499" cy="5760639"/>
          </a:xfrm>
        </p:spPr>
        <p:txBody>
          <a:bodyPr>
            <a:normAutofit/>
          </a:bodyPr>
          <a:lstStyle/>
          <a:p>
            <a:r>
              <a:rPr lang="en-GB" altLang="zh-CN" sz="2800" dirty="0"/>
              <a:t>Consider the SMART test.  Are your objectives:</a:t>
            </a:r>
          </a:p>
          <a:p>
            <a:pPr lvl="1"/>
            <a:r>
              <a:rPr lang="en-GB" altLang="zh-CN" sz="2400" dirty="0"/>
              <a:t>Specific</a:t>
            </a:r>
          </a:p>
          <a:p>
            <a:pPr lvl="2"/>
            <a:r>
              <a:rPr lang="en-GB" altLang="zh-CN" sz="2000" dirty="0"/>
              <a:t>What precisely do you hope to achieve?</a:t>
            </a:r>
          </a:p>
          <a:p>
            <a:pPr lvl="1"/>
            <a:r>
              <a:rPr lang="en-GB" altLang="zh-CN" sz="2400" dirty="0"/>
              <a:t>Measurable</a:t>
            </a:r>
          </a:p>
          <a:p>
            <a:pPr lvl="2"/>
            <a:r>
              <a:rPr lang="en-GB" altLang="zh-CN" sz="2000" dirty="0"/>
              <a:t>How will you determine if you’ve achieved your objectives?</a:t>
            </a:r>
          </a:p>
          <a:p>
            <a:pPr lvl="1"/>
            <a:r>
              <a:rPr lang="en-GB" altLang="zh-CN" sz="2400" dirty="0"/>
              <a:t>Achievable?</a:t>
            </a:r>
          </a:p>
          <a:p>
            <a:pPr lvl="2"/>
            <a:r>
              <a:rPr lang="en-GB" altLang="zh-CN" sz="2000" dirty="0"/>
              <a:t>Can it be done</a:t>
            </a:r>
          </a:p>
          <a:p>
            <a:pPr lvl="1"/>
            <a:r>
              <a:rPr lang="en-GB" altLang="zh-CN" sz="2400" dirty="0"/>
              <a:t>Realistic?</a:t>
            </a:r>
          </a:p>
          <a:p>
            <a:pPr lvl="2"/>
            <a:r>
              <a:rPr lang="en-GB" altLang="zh-CN" sz="2000" dirty="0"/>
              <a:t>Can </a:t>
            </a:r>
            <a:r>
              <a:rPr lang="en-GB" altLang="zh-CN" sz="2000" u="sng" dirty="0"/>
              <a:t>you</a:t>
            </a:r>
            <a:r>
              <a:rPr lang="en-GB" altLang="zh-CN" sz="2000" dirty="0"/>
              <a:t> do it?</a:t>
            </a:r>
          </a:p>
          <a:p>
            <a:pPr lvl="1"/>
            <a:r>
              <a:rPr lang="en-GB" altLang="zh-CN" sz="2400" dirty="0"/>
              <a:t>Time bound?</a:t>
            </a:r>
          </a:p>
          <a:p>
            <a:pPr lvl="2"/>
            <a:r>
              <a:rPr lang="en-GB" altLang="zh-CN" sz="2000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282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9F0CD-F95F-477C-AF27-E5F13E005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Review of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A136C-6EA5-4406-BE61-334DD501C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Before you can answer these questions you will probably have to do a bit of background reading</a:t>
            </a:r>
          </a:p>
          <a:p>
            <a:r>
              <a:rPr lang="en-GB" altLang="zh-CN" dirty="0"/>
              <a:t>The literature review shows what other people asking similar questions have discovered: </a:t>
            </a:r>
          </a:p>
          <a:p>
            <a:pPr lvl="1"/>
            <a:r>
              <a:rPr lang="en-GB" altLang="zh-CN" dirty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/>
              <a:t>Jankowicz</a:t>
            </a:r>
            <a:r>
              <a:rPr lang="en-GB" altLang="zh-CN" dirty="0"/>
              <a:t> (2005, p. 161)</a:t>
            </a:r>
          </a:p>
          <a:p>
            <a:r>
              <a:rPr lang="en-GB" altLang="zh-CN" dirty="0"/>
              <a:t>The review helps you understand the topic under consideration, and provides you with a point of evaluation for your conclusions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076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 dirty="0">
                <a:latin typeface="Arial" charset="0"/>
                <a:ea typeface="宋体" charset="-122"/>
              </a:rPr>
              <a:t>Figure 2  </a:t>
            </a:r>
            <a:r>
              <a:rPr lang="en-US" dirty="0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 dirty="0">
                <a:latin typeface="Arial" charset="0"/>
              </a:rPr>
              <a:t>Source</a:t>
            </a:r>
            <a:r>
              <a:rPr lang="en-US" sz="800" dirty="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27325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59151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matter what the project, it’s important to ensure that it is grounded in the current literature</a:t>
            </a:r>
          </a:p>
          <a:p>
            <a:r>
              <a:rPr lang="en-GB" dirty="0"/>
              <a:t>This ensures that the research is practical, and helps identify any common approaches or pitfalls that exist in the field</a:t>
            </a:r>
          </a:p>
          <a:p>
            <a:r>
              <a:rPr lang="en-GB" dirty="0"/>
              <a:t>It also allows the researcher to identify the key works, research groups, and professionals in the field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345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Literature Review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Not a summary, or annotated bibliography</a:t>
            </a:r>
          </a:p>
          <a:p>
            <a:r>
              <a:rPr lang="en-GB" altLang="zh-CN" dirty="0"/>
              <a:t>Builds up an argument for your particular research</a:t>
            </a:r>
          </a:p>
          <a:p>
            <a:r>
              <a:rPr lang="en-GB" altLang="zh-CN" dirty="0"/>
              <a:t>There is a mass of secondary literature available </a:t>
            </a:r>
          </a:p>
          <a:p>
            <a:pPr lvl="1"/>
            <a:r>
              <a:rPr lang="en-GB" altLang="zh-CN" dirty="0"/>
              <a:t>Begin with </a:t>
            </a:r>
            <a:r>
              <a:rPr lang="en-GB" altLang="zh-CN" b="1" dirty="0"/>
              <a:t>general</a:t>
            </a:r>
            <a:r>
              <a:rPr lang="en-GB" altLang="zh-CN" dirty="0"/>
              <a:t> texts before moving to more </a:t>
            </a:r>
            <a:r>
              <a:rPr lang="en-GB" altLang="zh-CN" b="1" dirty="0"/>
              <a:t>specific</a:t>
            </a:r>
            <a:r>
              <a:rPr lang="en-GB" altLang="zh-CN" dirty="0"/>
              <a:t> material (macro and micro)</a:t>
            </a:r>
          </a:p>
          <a:p>
            <a:r>
              <a:rPr lang="en-GB" altLang="zh-CN" dirty="0"/>
              <a:t>Use a range of sources &amp; viewpoints (e.g. academic, governmental, industrial sources)</a:t>
            </a:r>
          </a:p>
          <a:p>
            <a:r>
              <a:rPr lang="en-GB" altLang="zh-CN" dirty="0"/>
              <a:t>Use a range of types of source – journals, books, conference papers, internet articles, industry, etc.</a:t>
            </a:r>
          </a:p>
        </p:txBody>
      </p:sp>
    </p:spTree>
    <p:extLst>
      <p:ext uri="{BB962C8B-B14F-4D97-AF65-F5344CB8AC3E}">
        <p14:creationId xmlns:p14="http://schemas.microsoft.com/office/powerpoint/2010/main" val="105342031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Figure 3 Literature sources available (Saunders et al 2007)</a:t>
            </a:r>
          </a:p>
        </p:txBody>
      </p:sp>
      <p:pic>
        <p:nvPicPr>
          <p:cNvPr id="16387" name="Picture 4" descr="C03NF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563" y="1192213"/>
            <a:ext cx="8251825" cy="454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285389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Mindmapping</a:t>
            </a:r>
            <a:r>
              <a:rPr lang="en-GB" dirty="0"/>
              <a:t> Your Literature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maps (spider diagrams) are an excellent way of recording a literature review</a:t>
            </a:r>
          </a:p>
          <a:p>
            <a:r>
              <a:rPr lang="en-GB" dirty="0"/>
              <a:t>These show not only what you have discovered, but also how things relate to each other</a:t>
            </a:r>
          </a:p>
          <a:p>
            <a:r>
              <a:rPr lang="en-GB" dirty="0"/>
              <a:t>This is particularly useful in structuring a document</a:t>
            </a:r>
          </a:p>
          <a:p>
            <a:pPr lvl="1"/>
            <a:r>
              <a:rPr lang="en-GB" dirty="0"/>
              <a:t>Each large branch of the diagram is a section</a:t>
            </a:r>
          </a:p>
          <a:p>
            <a:pPr lvl="1"/>
            <a:r>
              <a:rPr lang="en-GB" dirty="0"/>
              <a:t>Each sub-branch is a sub-section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8186738" y="612775"/>
            <a:ext cx="957262" cy="4572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912FDC1-C426-46F0-A50A-E2690F78E5D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88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3" y="1412776"/>
            <a:ext cx="7272808" cy="52893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315462" y="6589933"/>
            <a:ext cx="17185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From gogeometry.com</a:t>
            </a:r>
          </a:p>
        </p:txBody>
      </p:sp>
    </p:spTree>
    <p:extLst>
      <p:ext uri="{BB962C8B-B14F-4D97-AF65-F5344CB8AC3E}">
        <p14:creationId xmlns:p14="http://schemas.microsoft.com/office/powerpoint/2010/main" val="1509400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Software to aid referencing </a:t>
            </a:r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Free reference managers</a:t>
            </a:r>
          </a:p>
          <a:p>
            <a:pPr lvl="1"/>
            <a:r>
              <a:rPr lang="en-US" dirty="0" err="1"/>
              <a:t>Docear</a:t>
            </a:r>
            <a:r>
              <a:rPr lang="en-US" dirty="0"/>
              <a:t>, Zotero, Mendeley, </a:t>
            </a:r>
            <a:r>
              <a:rPr lang="en-US" dirty="0" err="1"/>
              <a:t>BibDesk</a:t>
            </a:r>
            <a:endParaRPr lang="en-US" dirty="0"/>
          </a:p>
          <a:p>
            <a:r>
              <a:rPr lang="en-US" dirty="0"/>
              <a:t>Other reference managers</a:t>
            </a:r>
          </a:p>
          <a:p>
            <a:pPr lvl="1"/>
            <a:r>
              <a:rPr lang="en-US" dirty="0"/>
              <a:t>EndNote (web-based EndNote Basic is free)</a:t>
            </a:r>
          </a:p>
          <a:p>
            <a:r>
              <a:rPr lang="en-US" dirty="0"/>
              <a:t>These allow you to build a store of references that can be sorted, searched and automatically inserted into documents</a:t>
            </a:r>
          </a:p>
          <a:p>
            <a:r>
              <a:rPr lang="en-US" dirty="0"/>
              <a:t>It takes a little time to set up but can save a lot of time if you use the same references regularly </a:t>
            </a:r>
          </a:p>
        </p:txBody>
      </p:sp>
    </p:spTree>
    <p:extLst>
      <p:ext uri="{BB962C8B-B14F-4D97-AF65-F5344CB8AC3E}">
        <p14:creationId xmlns:p14="http://schemas.microsoft.com/office/powerpoint/2010/main" val="2275251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expect 75% of your references in your research proposal to be book or journal references – why?</a:t>
            </a:r>
          </a:p>
          <a:p>
            <a:endParaRPr lang="en-GB" dirty="0"/>
          </a:p>
          <a:p>
            <a:r>
              <a:rPr lang="en-GB" dirty="0"/>
              <a:t>Journal papers are primary sources, normally written by the people who actually did the research</a:t>
            </a:r>
          </a:p>
          <a:p>
            <a:r>
              <a:rPr lang="en-GB" dirty="0"/>
              <a:t>Books are, in effect, summaries of large numbers of journal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 of a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journal papers will contain the following sections:</a:t>
            </a:r>
          </a:p>
          <a:p>
            <a:pPr lvl="1"/>
            <a:r>
              <a:rPr lang="en-GB" dirty="0"/>
              <a:t>Title &amp; authors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Results</a:t>
            </a:r>
          </a:p>
          <a:p>
            <a:pPr lvl="1"/>
            <a:r>
              <a:rPr lang="en-GB" dirty="0"/>
              <a:t>Discussion</a:t>
            </a:r>
          </a:p>
          <a:p>
            <a:pPr lvl="1"/>
            <a:r>
              <a:rPr lang="en-GB" dirty="0"/>
              <a:t>Acknowledgements</a:t>
            </a:r>
          </a:p>
          <a:p>
            <a:pPr lvl="1"/>
            <a:r>
              <a:rPr lang="en-GB" dirty="0"/>
              <a:t>References</a:t>
            </a:r>
          </a:p>
          <a:p>
            <a:r>
              <a:rPr lang="en-GB" dirty="0"/>
              <a:t>These sections might be given different names, or might be split into subsections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/>
              <a:t>You may be able to tell if the paper is of interest just by reading the title</a:t>
            </a:r>
          </a:p>
          <a:p>
            <a:pPr lvl="1"/>
            <a:r>
              <a:rPr lang="en-GB" dirty="0"/>
              <a:t>Very rarely is the title ‘catchy’ or humorous</a:t>
            </a:r>
          </a:p>
          <a:p>
            <a:endParaRPr lang="en-GB" dirty="0"/>
          </a:p>
          <a:p>
            <a:r>
              <a:rPr lang="en-GB" dirty="0"/>
              <a:t>The order of the authors is often meaningful</a:t>
            </a:r>
          </a:p>
          <a:p>
            <a:pPr lvl="1"/>
            <a:r>
              <a:rPr lang="en-GB" dirty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/>
              <a:t>Big Name Researcher first, person who did the work second, person who controls the money last</a:t>
            </a:r>
          </a:p>
          <a:p>
            <a:pPr lvl="1"/>
            <a:r>
              <a:rPr lang="en-GB" dirty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background of the subject</a:t>
            </a:r>
          </a:p>
          <a:p>
            <a:r>
              <a:rPr lang="en-GB" dirty="0"/>
              <a:t>The purpose of the research</a:t>
            </a:r>
          </a:p>
          <a:p>
            <a:r>
              <a:rPr lang="en-GB" dirty="0"/>
              <a:t>The main findings</a:t>
            </a:r>
          </a:p>
          <a:p>
            <a:r>
              <a:rPr lang="en-GB" dirty="0"/>
              <a:t>How these findings fit into the field</a:t>
            </a:r>
          </a:p>
          <a:p>
            <a:endParaRPr lang="en-GB" dirty="0"/>
          </a:p>
          <a:p>
            <a:r>
              <a:rPr lang="en-GB" dirty="0"/>
              <a:t>This is what you see when you do a search in the IEEE/ACM/Library files</a:t>
            </a:r>
          </a:p>
          <a:p>
            <a:r>
              <a:rPr lang="en-GB" dirty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presents the background in the field</a:t>
            </a:r>
          </a:p>
          <a:p>
            <a:r>
              <a:rPr lang="en-GB" dirty="0"/>
              <a:t>It is written for the authors’ peers, including those in related fields</a:t>
            </a:r>
          </a:p>
          <a:p>
            <a:r>
              <a:rPr lang="en-GB" dirty="0"/>
              <a:t>It provides the necessary background to explain why the findings of the paper are important</a:t>
            </a:r>
          </a:p>
          <a:p>
            <a:r>
              <a:rPr lang="en-GB" dirty="0"/>
              <a:t>It usually contains</a:t>
            </a:r>
          </a:p>
          <a:p>
            <a:pPr lvl="1"/>
            <a:r>
              <a:rPr lang="en-GB" dirty="0"/>
              <a:t>The accepted state of knowledge in the field</a:t>
            </a:r>
          </a:p>
          <a:p>
            <a:pPr lvl="1"/>
            <a:r>
              <a:rPr lang="en-GB" dirty="0"/>
              <a:t>A focus on the part of the field being explored (often describing the data set(s) used in the paper)</a:t>
            </a:r>
          </a:p>
          <a:p>
            <a:pPr lvl="1"/>
            <a:r>
              <a:rPr lang="en-GB" dirty="0"/>
              <a:t>The hypothesis being tested</a:t>
            </a:r>
          </a:p>
          <a:p>
            <a:pPr lvl="1"/>
            <a:r>
              <a:rPr lang="en-GB" dirty="0"/>
              <a:t>The findings and conclusions</a:t>
            </a:r>
          </a:p>
          <a:p>
            <a:pPr lvl="1"/>
            <a:r>
              <a:rPr lang="en-GB" dirty="0"/>
              <a:t>A whole bunch of references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 paper</a:t>
            </a:r>
          </a:p>
          <a:p>
            <a:pPr lvl="1"/>
            <a:r>
              <a:rPr lang="en-GB" dirty="0"/>
              <a:t>Take notes</a:t>
            </a:r>
          </a:p>
          <a:p>
            <a:pPr lvl="1"/>
            <a:r>
              <a:rPr lang="en-GB" dirty="0"/>
              <a:t>Draw relevant figures</a:t>
            </a:r>
          </a:p>
          <a:p>
            <a:pPr lvl="1"/>
            <a:r>
              <a:rPr lang="en-GB" dirty="0"/>
              <a:t>Define vocabulary (Wikipedia is your friend! </a:t>
            </a:r>
            <a:r>
              <a:rPr lang="en-GB" dirty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detailed enough that another scientist could replicate the study</a:t>
            </a:r>
          </a:p>
          <a:p>
            <a:pPr lvl="1"/>
            <a:r>
              <a:rPr lang="en-GB" dirty="0"/>
              <a:t>Where did the data set come from?</a:t>
            </a:r>
          </a:p>
          <a:p>
            <a:pPr lvl="1"/>
            <a:r>
              <a:rPr lang="en-GB" dirty="0"/>
              <a:t>What software/hardware was used?</a:t>
            </a:r>
          </a:p>
          <a:p>
            <a:pPr lvl="1"/>
            <a:r>
              <a:rPr lang="en-GB" dirty="0"/>
              <a:t>Was any software/hardware developed and, if so, what did it do?</a:t>
            </a:r>
          </a:p>
          <a:p>
            <a:r>
              <a:rPr lang="en-GB" dirty="0"/>
              <a:t>This section may be compressed</a:t>
            </a:r>
          </a:p>
          <a:p>
            <a:pPr lvl="1"/>
            <a:r>
              <a:rPr lang="en-GB" dirty="0"/>
              <a:t>If so then there will probably be a reference to a longer paper with more technical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often skim this bit in a first reading, but expect to come back to them once you’ve read the results</a:t>
            </a:r>
          </a:p>
          <a:p>
            <a:r>
              <a:rPr lang="en-GB" dirty="0"/>
              <a:t>Things to note</a:t>
            </a:r>
          </a:p>
          <a:p>
            <a:pPr lvl="1"/>
            <a:r>
              <a:rPr lang="en-GB" dirty="0"/>
              <a:t>What was the dataset?</a:t>
            </a:r>
          </a:p>
          <a:p>
            <a:pPr lvl="1"/>
            <a:r>
              <a:rPr lang="en-GB" dirty="0"/>
              <a:t>How was it collected?</a:t>
            </a:r>
          </a:p>
          <a:p>
            <a:pPr lvl="1"/>
            <a:r>
              <a:rPr lang="en-GB" dirty="0"/>
              <a:t>What was the population the authors were looking at?</a:t>
            </a:r>
          </a:p>
          <a:p>
            <a:pPr lvl="1"/>
            <a:r>
              <a:rPr lang="en-GB" dirty="0"/>
              <a:t>What conditions were used?</a:t>
            </a:r>
          </a:p>
          <a:p>
            <a:pPr lvl="1"/>
            <a:r>
              <a:rPr lang="en-GB" dirty="0"/>
              <a:t>Was the study repeated?</a:t>
            </a:r>
          </a:p>
          <a:p>
            <a:pPr lvl="1"/>
            <a:r>
              <a:rPr lang="en-GB" dirty="0"/>
              <a:t>Was this a prototype/pilot study or a full study?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introduction poses the questions; the results answers them</a:t>
            </a:r>
          </a:p>
          <a:p>
            <a:r>
              <a:rPr lang="en-GB" dirty="0"/>
              <a:t>The results are stated</a:t>
            </a:r>
          </a:p>
          <a:p>
            <a:pPr lvl="1"/>
            <a:r>
              <a:rPr lang="en-GB" dirty="0"/>
              <a:t>The interpretation of the results is often in the following </a:t>
            </a:r>
            <a:r>
              <a:rPr lang="en-GB" i="1" dirty="0"/>
              <a:t>Discussion</a:t>
            </a:r>
            <a:r>
              <a:rPr lang="en-GB" dirty="0"/>
              <a:t> section</a:t>
            </a:r>
          </a:p>
          <a:p>
            <a:r>
              <a:rPr lang="en-GB" dirty="0"/>
              <a:t>Figures and tables are included so that the reader can see the results for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Read the text straight through</a:t>
            </a:r>
          </a:p>
          <a:p>
            <a:pPr lvl="1"/>
            <a:r>
              <a:rPr lang="en-GB" dirty="0"/>
              <a:t>If the text refers to a figure, examine that figure</a:t>
            </a:r>
          </a:p>
          <a:p>
            <a:r>
              <a:rPr lang="en-GB" dirty="0"/>
              <a:t>Take notes on both the text </a:t>
            </a:r>
            <a:r>
              <a:rPr lang="en-GB" b="1" dirty="0"/>
              <a:t>and</a:t>
            </a:r>
            <a:r>
              <a:rPr lang="en-GB" dirty="0"/>
              <a:t> the figures</a:t>
            </a:r>
          </a:p>
          <a:p>
            <a:r>
              <a:rPr lang="en-GB" dirty="0"/>
              <a:t>For each experiment/figure you should be able to explain</a:t>
            </a:r>
          </a:p>
          <a:p>
            <a:pPr lvl="1"/>
            <a:r>
              <a:rPr lang="en-GB" dirty="0"/>
              <a:t>The basic procedure</a:t>
            </a:r>
          </a:p>
          <a:p>
            <a:pPr lvl="1"/>
            <a:r>
              <a:rPr lang="en-GB" dirty="0"/>
              <a:t>The question it attempts to answer</a:t>
            </a:r>
          </a:p>
          <a:p>
            <a:pPr lvl="1"/>
            <a:r>
              <a:rPr lang="en-GB" dirty="0"/>
              <a:t>The results</a:t>
            </a:r>
          </a:p>
          <a:p>
            <a:pPr lvl="1"/>
            <a:r>
              <a:rPr lang="en-GB" dirty="0"/>
              <a:t>The conclusion</a:t>
            </a:r>
          </a:p>
          <a:p>
            <a:pPr lvl="1"/>
            <a:r>
              <a:rPr lang="en-GB" dirty="0"/>
              <a:t>Any criticisms/problems/questions you have</a:t>
            </a:r>
          </a:p>
          <a:p>
            <a:r>
              <a:rPr lang="en-GB" dirty="0"/>
              <a:t>Remember to look up things you’re not familiar with – again, Wikipedia and YouTube are your friends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the data is analysed to show what the authors believe that they show</a:t>
            </a:r>
          </a:p>
          <a:p>
            <a:pPr lvl="1"/>
            <a:r>
              <a:rPr lang="en-GB" dirty="0"/>
              <a:t>You may disagree with their interpretations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Findings are related to other findings in the field</a:t>
            </a:r>
          </a:p>
          <a:p>
            <a:pPr lvl="1"/>
            <a:r>
              <a:rPr lang="en-GB" dirty="0"/>
              <a:t>How does this contribute to the field?</a:t>
            </a:r>
          </a:p>
          <a:p>
            <a:pPr lvl="1"/>
            <a:r>
              <a:rPr lang="en-GB" dirty="0"/>
              <a:t>Does it correct errors?</a:t>
            </a:r>
          </a:p>
          <a:p>
            <a:pPr lvl="1"/>
            <a:r>
              <a:rPr lang="en-GB" dirty="0"/>
              <a:t>How is this work significant?</a:t>
            </a:r>
          </a:p>
          <a:p>
            <a:r>
              <a:rPr lang="en-GB" dirty="0"/>
              <a:t>There will probably be references here as the authors refer back to what was said in the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notes and answer these questions</a:t>
            </a:r>
          </a:p>
          <a:p>
            <a:pPr lvl="1"/>
            <a:r>
              <a:rPr lang="en-GB" dirty="0"/>
              <a:t>What conclusions do the authors draw? </a:t>
            </a:r>
          </a:p>
          <a:p>
            <a:pPr lvl="1"/>
            <a:r>
              <a:rPr lang="en-GB" dirty="0"/>
              <a:t>Are their conclusions logical?</a:t>
            </a:r>
          </a:p>
          <a:p>
            <a:pPr lvl="1"/>
            <a:r>
              <a:rPr lang="en-GB" dirty="0"/>
              <a:t>Are there any other possible interpretations of the results?</a:t>
            </a:r>
          </a:p>
          <a:p>
            <a:r>
              <a:rPr lang="en-GB" dirty="0"/>
              <a:t>Describe for yourself what makes the findings significant</a:t>
            </a:r>
          </a:p>
          <a:p>
            <a:pPr lvl="1"/>
            <a:r>
              <a:rPr lang="en-GB" dirty="0"/>
              <a:t>Does is contribute to knowledge or correct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people who contributed materials or data</a:t>
            </a:r>
          </a:p>
          <a:p>
            <a:r>
              <a:rPr lang="en-GB" dirty="0"/>
              <a:t>Thank people who contributed technically but not intellectually (i.e. would not be authors)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contains the list of papers cited in the text</a:t>
            </a:r>
          </a:p>
          <a:p>
            <a:pPr lvl="1"/>
            <a:r>
              <a:rPr lang="en-GB" dirty="0"/>
              <a:t>May be in any of several formats</a:t>
            </a:r>
          </a:p>
          <a:p>
            <a:r>
              <a:rPr lang="en-GB" dirty="0"/>
              <a:t>Papers may be cited in any section of the paper, but citations are most likely to appear in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1 – skim the paper</a:t>
            </a:r>
          </a:p>
          <a:p>
            <a:pPr lvl="1"/>
            <a:r>
              <a:rPr lang="en-GB" dirty="0"/>
              <a:t>Look at major headings – do they follow the structure just described?</a:t>
            </a:r>
          </a:p>
          <a:p>
            <a:pPr lvl="1"/>
            <a:r>
              <a:rPr lang="en-GB" dirty="0"/>
              <a:t>How many tables and figures are there? What kinds are they?</a:t>
            </a:r>
          </a:p>
          <a:p>
            <a:pPr lvl="1"/>
            <a:r>
              <a:rPr lang="en-GB" dirty="0"/>
              <a:t>What is the conclusion?</a:t>
            </a:r>
          </a:p>
          <a:p>
            <a:r>
              <a:rPr lang="en-GB" dirty="0"/>
              <a:t>Step 2 – identify the vocabulary</a:t>
            </a:r>
          </a:p>
          <a:p>
            <a:pPr lvl="1"/>
            <a:r>
              <a:rPr lang="en-GB" dirty="0"/>
              <a:t>Underline words and phrases you don’t understand</a:t>
            </a:r>
          </a:p>
          <a:p>
            <a:pPr lvl="1"/>
            <a:r>
              <a:rPr lang="en-GB" dirty="0"/>
              <a:t>Look up anything you don’t understand</a:t>
            </a:r>
          </a:p>
          <a:p>
            <a:pPr lvl="1"/>
            <a:r>
              <a:rPr lang="en-GB" dirty="0"/>
              <a:t>Some phrases will be part of larger concepts; you will get the context for these on the second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3 – read for comprehension, section by section</a:t>
            </a:r>
          </a:p>
          <a:p>
            <a:pPr lvl="1"/>
            <a:r>
              <a:rPr lang="en-GB" dirty="0"/>
              <a:t>Take notes as described earlier</a:t>
            </a:r>
          </a:p>
          <a:p>
            <a:pPr lvl="1"/>
            <a:r>
              <a:rPr lang="en-GB" dirty="0"/>
              <a:t>Take lots of notes on paper and then write up a summarised form on the computer</a:t>
            </a:r>
          </a:p>
          <a:p>
            <a:pPr lvl="1"/>
            <a:r>
              <a:rPr lang="en-GB" dirty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4 – reflection and criticism</a:t>
            </a:r>
          </a:p>
          <a:p>
            <a:pPr lvl="1"/>
            <a:r>
              <a:rPr lang="en-GB" dirty="0"/>
              <a:t>Was this the best way to collect data or perform an experiment? </a:t>
            </a:r>
          </a:p>
          <a:p>
            <a:pPr lvl="1"/>
            <a:r>
              <a:rPr lang="en-GB" dirty="0"/>
              <a:t>Did they perform the experiment/tests correctly?</a:t>
            </a:r>
          </a:p>
          <a:p>
            <a:pPr lvl="1"/>
            <a:r>
              <a:rPr lang="en-GB" dirty="0"/>
              <a:t>Can you see any patterns or trends in the data that are problems that are not mentioned?</a:t>
            </a:r>
          </a:p>
          <a:p>
            <a:pPr lvl="1"/>
            <a:r>
              <a:rPr lang="en-GB" dirty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/>
              <a:t>What further questions do you have?</a:t>
            </a:r>
          </a:p>
          <a:p>
            <a:pPr lvl="1"/>
            <a:r>
              <a:rPr lang="en-GB" dirty="0"/>
              <a:t>What would you suggest that they do next?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long will this take?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longer than you expect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Use your reference manager for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Designing a research project</a:t>
            </a:r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82B0CEF5-A40A-470B-BA13-25B297AB4A9C}" type="slidenum">
              <a:rPr lang="en-GB" smtClean="0"/>
              <a:pPr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2785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3952</TotalTime>
  <Words>2121</Words>
  <Application>Microsoft Office PowerPoint</Application>
  <PresentationFormat>On-screen Show (4:3)</PresentationFormat>
  <Paragraphs>263</Paragraphs>
  <Slides>38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Arial</vt:lpstr>
      <vt:lpstr>Calibri</vt:lpstr>
      <vt:lpstr>Tw Cen MT</vt:lpstr>
      <vt:lpstr>Circuit</vt:lpstr>
      <vt:lpstr>Research Methods</vt:lpstr>
      <vt:lpstr>Microcourse Aims</vt:lpstr>
      <vt:lpstr>Module Intended Outcomes</vt:lpstr>
      <vt:lpstr>Assignment</vt:lpstr>
      <vt:lpstr>Research Aims &amp; Objectives</vt:lpstr>
      <vt:lpstr>Research aims and objectives</vt:lpstr>
      <vt:lpstr>Research hypothesis</vt:lpstr>
      <vt:lpstr>Activity</vt:lpstr>
      <vt:lpstr>How to phrase research objectives</vt:lpstr>
      <vt:lpstr>How to phrase research objectives</vt:lpstr>
      <vt:lpstr>Phrasing research objectives</vt:lpstr>
      <vt:lpstr>Critical Review of Literature</vt:lpstr>
      <vt:lpstr>PowerPoint Presentation</vt:lpstr>
      <vt:lpstr>Literature Review</vt:lpstr>
      <vt:lpstr>Literature Review</vt:lpstr>
      <vt:lpstr>PowerPoint Presentation</vt:lpstr>
      <vt:lpstr>Mindmapping Your Literature</vt:lpstr>
      <vt:lpstr>Mind Maps</vt:lpstr>
      <vt:lpstr>Software to aid referencing </vt:lpstr>
      <vt:lpstr>Why journal papers?</vt:lpstr>
      <vt:lpstr>Structure of a paper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135</cp:revision>
  <dcterms:created xsi:type="dcterms:W3CDTF">2006-01-28T12:00:35Z</dcterms:created>
  <dcterms:modified xsi:type="dcterms:W3CDTF">2021-09-22T16:08:23Z</dcterms:modified>
</cp:coreProperties>
</file>