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7" r:id="rId2"/>
    <p:sldId id="258" r:id="rId3"/>
    <p:sldId id="259" r:id="rId4"/>
    <p:sldId id="268" r:id="rId5"/>
    <p:sldId id="269" r:id="rId6"/>
    <p:sldId id="266" r:id="rId7"/>
    <p:sldId id="265" r:id="rId8"/>
    <p:sldId id="262" r:id="rId9"/>
    <p:sldId id="267" r:id="rId10"/>
    <p:sldId id="261" r:id="rId11"/>
    <p:sldId id="263" r:id="rId12"/>
    <p:sldId id="27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24"/>
  </p:normalViewPr>
  <p:slideViewPr>
    <p:cSldViewPr snapToGrid="0" snapToObjects="1">
      <p:cViewPr varScale="1">
        <p:scale>
          <a:sx n="106" d="100"/>
          <a:sy n="106" d="100"/>
        </p:scale>
        <p:origin x="79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A7E3951-AF02-2E42-8B4E-B6B8EDE8B1C4}" type="datetimeFigureOut">
              <a:rPr lang="en-US" smtClean="0"/>
              <a:t>9/1/20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25B7B7-97AE-B842-B08C-E58B635DC7E4}" type="slidenum">
              <a:rPr lang="en-US" smtClean="0"/>
              <a:t>‹#›</a:t>
            </a:fld>
            <a:endParaRPr lang="en-US"/>
          </a:p>
        </p:txBody>
      </p:sp>
    </p:spTree>
    <p:extLst>
      <p:ext uri="{BB962C8B-B14F-4D97-AF65-F5344CB8AC3E}">
        <p14:creationId xmlns:p14="http://schemas.microsoft.com/office/powerpoint/2010/main" val="25424186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945BB61-166C-394D-AEA5-D9D3E66EC6B8}" type="slidenum">
              <a:rPr lang="en-US" smtClean="0"/>
              <a:t>6</a:t>
            </a:fld>
            <a:endParaRPr lang="en-US"/>
          </a:p>
        </p:txBody>
      </p:sp>
    </p:spTree>
    <p:extLst>
      <p:ext uri="{BB962C8B-B14F-4D97-AF65-F5344CB8AC3E}">
        <p14:creationId xmlns:p14="http://schemas.microsoft.com/office/powerpoint/2010/main" val="31475819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224A6-130C-BB49-85D6-3B0CE50968B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AD7E8C9-58D2-EE42-B9D0-ADDC2DD4987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33A7447-EFAA-D74A-9E0D-8607C37D65D5}"/>
              </a:ext>
            </a:extLst>
          </p:cNvPr>
          <p:cNvSpPr>
            <a:spLocks noGrp="1"/>
          </p:cNvSpPr>
          <p:nvPr>
            <p:ph type="dt" sz="half" idx="10"/>
          </p:nvPr>
        </p:nvSpPr>
        <p:spPr/>
        <p:txBody>
          <a:bodyPr/>
          <a:lstStyle/>
          <a:p>
            <a:fld id="{8E38FBF3-2E85-DA4A-9B7C-33CC1288FEF2}" type="datetimeFigureOut">
              <a:rPr lang="en-US" smtClean="0"/>
              <a:t>9/1/20</a:t>
            </a:fld>
            <a:endParaRPr lang="en-US"/>
          </a:p>
        </p:txBody>
      </p:sp>
      <p:sp>
        <p:nvSpPr>
          <p:cNvPr id="5" name="Footer Placeholder 4">
            <a:extLst>
              <a:ext uri="{FF2B5EF4-FFF2-40B4-BE49-F238E27FC236}">
                <a16:creationId xmlns:a16="http://schemas.microsoft.com/office/drawing/2014/main" id="{819021A3-3F76-724C-A05F-4DEBE5CD71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D12833-B3FA-B44B-BCCA-0332E81840DC}"/>
              </a:ext>
            </a:extLst>
          </p:cNvPr>
          <p:cNvSpPr>
            <a:spLocks noGrp="1"/>
          </p:cNvSpPr>
          <p:nvPr>
            <p:ph type="sldNum" sz="quarter" idx="12"/>
          </p:nvPr>
        </p:nvSpPr>
        <p:spPr/>
        <p:txBody>
          <a:bodyPr/>
          <a:lstStyle/>
          <a:p>
            <a:fld id="{215E0715-E577-B647-9B75-C6CDD5DABB94}" type="slidenum">
              <a:rPr lang="en-US" smtClean="0"/>
              <a:t>‹#›</a:t>
            </a:fld>
            <a:endParaRPr lang="en-US"/>
          </a:p>
        </p:txBody>
      </p:sp>
    </p:spTree>
    <p:extLst>
      <p:ext uri="{BB962C8B-B14F-4D97-AF65-F5344CB8AC3E}">
        <p14:creationId xmlns:p14="http://schemas.microsoft.com/office/powerpoint/2010/main" val="11000378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07055-49F3-4E46-B204-E2782539AA0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B7C2CD2-12DA-DF4B-AD97-F74998DD8EC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AEA4D6-AFF5-7442-8516-1FDE52D84DAA}"/>
              </a:ext>
            </a:extLst>
          </p:cNvPr>
          <p:cNvSpPr>
            <a:spLocks noGrp="1"/>
          </p:cNvSpPr>
          <p:nvPr>
            <p:ph type="dt" sz="half" idx="10"/>
          </p:nvPr>
        </p:nvSpPr>
        <p:spPr/>
        <p:txBody>
          <a:bodyPr/>
          <a:lstStyle/>
          <a:p>
            <a:fld id="{8E38FBF3-2E85-DA4A-9B7C-33CC1288FEF2}" type="datetimeFigureOut">
              <a:rPr lang="en-US" smtClean="0"/>
              <a:t>9/1/20</a:t>
            </a:fld>
            <a:endParaRPr lang="en-US"/>
          </a:p>
        </p:txBody>
      </p:sp>
      <p:sp>
        <p:nvSpPr>
          <p:cNvPr id="5" name="Footer Placeholder 4">
            <a:extLst>
              <a:ext uri="{FF2B5EF4-FFF2-40B4-BE49-F238E27FC236}">
                <a16:creationId xmlns:a16="http://schemas.microsoft.com/office/drawing/2014/main" id="{FF62027B-9C9F-FE4B-9C3C-EE58A5BF957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F4CF03-359C-E147-A917-62F794EF84AE}"/>
              </a:ext>
            </a:extLst>
          </p:cNvPr>
          <p:cNvSpPr>
            <a:spLocks noGrp="1"/>
          </p:cNvSpPr>
          <p:nvPr>
            <p:ph type="sldNum" sz="quarter" idx="12"/>
          </p:nvPr>
        </p:nvSpPr>
        <p:spPr/>
        <p:txBody>
          <a:bodyPr/>
          <a:lstStyle/>
          <a:p>
            <a:fld id="{215E0715-E577-B647-9B75-C6CDD5DABB94}" type="slidenum">
              <a:rPr lang="en-US" smtClean="0"/>
              <a:t>‹#›</a:t>
            </a:fld>
            <a:endParaRPr lang="en-US"/>
          </a:p>
        </p:txBody>
      </p:sp>
    </p:spTree>
    <p:extLst>
      <p:ext uri="{BB962C8B-B14F-4D97-AF65-F5344CB8AC3E}">
        <p14:creationId xmlns:p14="http://schemas.microsoft.com/office/powerpoint/2010/main" val="24213591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D1B32-462A-5B47-9609-351498CFB6D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5EECD88-EC36-DB42-A274-93498B4ADAB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AB26479-B505-6444-AECA-1A6D5CF103C5}"/>
              </a:ext>
            </a:extLst>
          </p:cNvPr>
          <p:cNvSpPr>
            <a:spLocks noGrp="1"/>
          </p:cNvSpPr>
          <p:nvPr>
            <p:ph type="dt" sz="half" idx="10"/>
          </p:nvPr>
        </p:nvSpPr>
        <p:spPr/>
        <p:txBody>
          <a:bodyPr/>
          <a:lstStyle/>
          <a:p>
            <a:fld id="{8E38FBF3-2E85-DA4A-9B7C-33CC1288FEF2}" type="datetimeFigureOut">
              <a:rPr lang="en-US" smtClean="0"/>
              <a:t>9/1/20</a:t>
            </a:fld>
            <a:endParaRPr lang="en-US"/>
          </a:p>
        </p:txBody>
      </p:sp>
      <p:sp>
        <p:nvSpPr>
          <p:cNvPr id="5" name="Footer Placeholder 4">
            <a:extLst>
              <a:ext uri="{FF2B5EF4-FFF2-40B4-BE49-F238E27FC236}">
                <a16:creationId xmlns:a16="http://schemas.microsoft.com/office/drawing/2014/main" id="{CBAED2AD-BF5E-7E40-BA79-6937A0C855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7CEAF34-4CBD-3947-A130-CBFE1D02ACA8}"/>
              </a:ext>
            </a:extLst>
          </p:cNvPr>
          <p:cNvSpPr>
            <a:spLocks noGrp="1"/>
          </p:cNvSpPr>
          <p:nvPr>
            <p:ph type="sldNum" sz="quarter" idx="12"/>
          </p:nvPr>
        </p:nvSpPr>
        <p:spPr/>
        <p:txBody>
          <a:bodyPr/>
          <a:lstStyle/>
          <a:p>
            <a:fld id="{215E0715-E577-B647-9B75-C6CDD5DABB94}" type="slidenum">
              <a:rPr lang="en-US" smtClean="0"/>
              <a:t>‹#›</a:t>
            </a:fld>
            <a:endParaRPr lang="en-US"/>
          </a:p>
        </p:txBody>
      </p:sp>
    </p:spTree>
    <p:extLst>
      <p:ext uri="{BB962C8B-B14F-4D97-AF65-F5344CB8AC3E}">
        <p14:creationId xmlns:p14="http://schemas.microsoft.com/office/powerpoint/2010/main" val="2034110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51617-D5B4-7F49-8424-73DCAFD3394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0B15E84-729A-B84F-B228-CE2BD2A2A43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DB3DFE9-C898-CD45-A117-18578C0AA51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BD28DD-BF71-A343-A23C-01FDE6CCA88D}"/>
              </a:ext>
            </a:extLst>
          </p:cNvPr>
          <p:cNvSpPr>
            <a:spLocks noGrp="1"/>
          </p:cNvSpPr>
          <p:nvPr>
            <p:ph type="dt" sz="half" idx="10"/>
          </p:nvPr>
        </p:nvSpPr>
        <p:spPr/>
        <p:txBody>
          <a:bodyPr/>
          <a:lstStyle/>
          <a:p>
            <a:fld id="{8E38FBF3-2E85-DA4A-9B7C-33CC1288FEF2}" type="datetimeFigureOut">
              <a:rPr lang="en-US" smtClean="0"/>
              <a:t>9/1/20</a:t>
            </a:fld>
            <a:endParaRPr lang="en-US"/>
          </a:p>
        </p:txBody>
      </p:sp>
      <p:sp>
        <p:nvSpPr>
          <p:cNvPr id="6" name="Footer Placeholder 5">
            <a:extLst>
              <a:ext uri="{FF2B5EF4-FFF2-40B4-BE49-F238E27FC236}">
                <a16:creationId xmlns:a16="http://schemas.microsoft.com/office/drawing/2014/main" id="{85A4D915-ED34-2546-A105-A8ACE34263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17CCB6C-6EF0-C24B-B4C4-4DBF5279715A}"/>
              </a:ext>
            </a:extLst>
          </p:cNvPr>
          <p:cNvSpPr>
            <a:spLocks noGrp="1"/>
          </p:cNvSpPr>
          <p:nvPr>
            <p:ph type="sldNum" sz="quarter" idx="12"/>
          </p:nvPr>
        </p:nvSpPr>
        <p:spPr/>
        <p:txBody>
          <a:bodyPr/>
          <a:lstStyle/>
          <a:p>
            <a:fld id="{215E0715-E577-B647-9B75-C6CDD5DABB94}" type="slidenum">
              <a:rPr lang="en-US" smtClean="0"/>
              <a:t>‹#›</a:t>
            </a:fld>
            <a:endParaRPr lang="en-US"/>
          </a:p>
        </p:txBody>
      </p:sp>
    </p:spTree>
    <p:extLst>
      <p:ext uri="{BB962C8B-B14F-4D97-AF65-F5344CB8AC3E}">
        <p14:creationId xmlns:p14="http://schemas.microsoft.com/office/powerpoint/2010/main" val="20784665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BD699-DC4B-B749-9C70-C7D8097AB59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64EDA06-1C40-FB49-BD50-A345AAB01F9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B360ABA-D993-A94A-BF9D-78D0B863573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CE842BB-5F73-254F-BD87-303A7473997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1A3FBF6-A83E-7F4F-B803-C0B2301D35A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13F0E62-E4A7-6648-811B-3E1C720577C7}"/>
              </a:ext>
            </a:extLst>
          </p:cNvPr>
          <p:cNvSpPr>
            <a:spLocks noGrp="1"/>
          </p:cNvSpPr>
          <p:nvPr>
            <p:ph type="dt" sz="half" idx="10"/>
          </p:nvPr>
        </p:nvSpPr>
        <p:spPr/>
        <p:txBody>
          <a:bodyPr/>
          <a:lstStyle/>
          <a:p>
            <a:fld id="{8E38FBF3-2E85-DA4A-9B7C-33CC1288FEF2}" type="datetimeFigureOut">
              <a:rPr lang="en-US" smtClean="0"/>
              <a:t>9/1/20</a:t>
            </a:fld>
            <a:endParaRPr lang="en-US"/>
          </a:p>
        </p:txBody>
      </p:sp>
      <p:sp>
        <p:nvSpPr>
          <p:cNvPr id="8" name="Footer Placeholder 7">
            <a:extLst>
              <a:ext uri="{FF2B5EF4-FFF2-40B4-BE49-F238E27FC236}">
                <a16:creationId xmlns:a16="http://schemas.microsoft.com/office/drawing/2014/main" id="{CE1615B6-8F52-2B45-96F4-E8B5D0702E0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441B6CE-F3EF-A149-BA04-5F6E4600FD20}"/>
              </a:ext>
            </a:extLst>
          </p:cNvPr>
          <p:cNvSpPr>
            <a:spLocks noGrp="1"/>
          </p:cNvSpPr>
          <p:nvPr>
            <p:ph type="sldNum" sz="quarter" idx="12"/>
          </p:nvPr>
        </p:nvSpPr>
        <p:spPr/>
        <p:txBody>
          <a:bodyPr/>
          <a:lstStyle/>
          <a:p>
            <a:fld id="{215E0715-E577-B647-9B75-C6CDD5DABB94}" type="slidenum">
              <a:rPr lang="en-US" smtClean="0"/>
              <a:t>‹#›</a:t>
            </a:fld>
            <a:endParaRPr lang="en-US"/>
          </a:p>
        </p:txBody>
      </p:sp>
    </p:spTree>
    <p:extLst>
      <p:ext uri="{BB962C8B-B14F-4D97-AF65-F5344CB8AC3E}">
        <p14:creationId xmlns:p14="http://schemas.microsoft.com/office/powerpoint/2010/main" val="2998238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819C2-548D-484C-86D2-15D630EC69D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22C736E-B6B3-414A-B455-ADABC2721D5F}"/>
              </a:ext>
            </a:extLst>
          </p:cNvPr>
          <p:cNvSpPr>
            <a:spLocks noGrp="1"/>
          </p:cNvSpPr>
          <p:nvPr>
            <p:ph type="dt" sz="half" idx="10"/>
          </p:nvPr>
        </p:nvSpPr>
        <p:spPr/>
        <p:txBody>
          <a:bodyPr/>
          <a:lstStyle/>
          <a:p>
            <a:fld id="{8E38FBF3-2E85-DA4A-9B7C-33CC1288FEF2}" type="datetimeFigureOut">
              <a:rPr lang="en-US" smtClean="0"/>
              <a:t>9/1/20</a:t>
            </a:fld>
            <a:endParaRPr lang="en-US"/>
          </a:p>
        </p:txBody>
      </p:sp>
      <p:sp>
        <p:nvSpPr>
          <p:cNvPr id="4" name="Footer Placeholder 3">
            <a:extLst>
              <a:ext uri="{FF2B5EF4-FFF2-40B4-BE49-F238E27FC236}">
                <a16:creationId xmlns:a16="http://schemas.microsoft.com/office/drawing/2014/main" id="{35F132C2-B061-D34A-B4FE-2ED6AD097E8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9352BD3-4E19-764E-8449-D9EA1E45CB3F}"/>
              </a:ext>
            </a:extLst>
          </p:cNvPr>
          <p:cNvSpPr>
            <a:spLocks noGrp="1"/>
          </p:cNvSpPr>
          <p:nvPr>
            <p:ph type="sldNum" sz="quarter" idx="12"/>
          </p:nvPr>
        </p:nvSpPr>
        <p:spPr/>
        <p:txBody>
          <a:bodyPr/>
          <a:lstStyle/>
          <a:p>
            <a:fld id="{215E0715-E577-B647-9B75-C6CDD5DABB94}" type="slidenum">
              <a:rPr lang="en-US" smtClean="0"/>
              <a:t>‹#›</a:t>
            </a:fld>
            <a:endParaRPr lang="en-US"/>
          </a:p>
        </p:txBody>
      </p:sp>
    </p:spTree>
    <p:extLst>
      <p:ext uri="{BB962C8B-B14F-4D97-AF65-F5344CB8AC3E}">
        <p14:creationId xmlns:p14="http://schemas.microsoft.com/office/powerpoint/2010/main" val="28083303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D597E3F-0957-6141-BC5F-19645417AA18}"/>
              </a:ext>
            </a:extLst>
          </p:cNvPr>
          <p:cNvSpPr>
            <a:spLocks noGrp="1"/>
          </p:cNvSpPr>
          <p:nvPr>
            <p:ph type="dt" sz="half" idx="10"/>
          </p:nvPr>
        </p:nvSpPr>
        <p:spPr/>
        <p:txBody>
          <a:bodyPr/>
          <a:lstStyle/>
          <a:p>
            <a:fld id="{8E38FBF3-2E85-DA4A-9B7C-33CC1288FEF2}" type="datetimeFigureOut">
              <a:rPr lang="en-US" smtClean="0"/>
              <a:t>9/1/20</a:t>
            </a:fld>
            <a:endParaRPr lang="en-US"/>
          </a:p>
        </p:txBody>
      </p:sp>
      <p:sp>
        <p:nvSpPr>
          <p:cNvPr id="3" name="Footer Placeholder 2">
            <a:extLst>
              <a:ext uri="{FF2B5EF4-FFF2-40B4-BE49-F238E27FC236}">
                <a16:creationId xmlns:a16="http://schemas.microsoft.com/office/drawing/2014/main" id="{D999F8C4-12FD-2C47-B7F1-2CA51E1ADD9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9195B41-E608-A946-B5AE-F6B05201EFED}"/>
              </a:ext>
            </a:extLst>
          </p:cNvPr>
          <p:cNvSpPr>
            <a:spLocks noGrp="1"/>
          </p:cNvSpPr>
          <p:nvPr>
            <p:ph type="sldNum" sz="quarter" idx="12"/>
          </p:nvPr>
        </p:nvSpPr>
        <p:spPr/>
        <p:txBody>
          <a:bodyPr/>
          <a:lstStyle/>
          <a:p>
            <a:fld id="{215E0715-E577-B647-9B75-C6CDD5DABB94}" type="slidenum">
              <a:rPr lang="en-US" smtClean="0"/>
              <a:t>‹#›</a:t>
            </a:fld>
            <a:endParaRPr lang="en-US"/>
          </a:p>
        </p:txBody>
      </p:sp>
    </p:spTree>
    <p:extLst>
      <p:ext uri="{BB962C8B-B14F-4D97-AF65-F5344CB8AC3E}">
        <p14:creationId xmlns:p14="http://schemas.microsoft.com/office/powerpoint/2010/main" val="41329603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CF56E-36C5-7F43-B4C0-BE9081497D2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2CCF09E-7571-5742-BD23-EDB6D16BA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16AC6E9-B0D8-D644-9AF1-5DA78BA3EC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63C2651-9E07-994E-8FCB-FA89B5EC0BA3}"/>
              </a:ext>
            </a:extLst>
          </p:cNvPr>
          <p:cNvSpPr>
            <a:spLocks noGrp="1"/>
          </p:cNvSpPr>
          <p:nvPr>
            <p:ph type="dt" sz="half" idx="10"/>
          </p:nvPr>
        </p:nvSpPr>
        <p:spPr/>
        <p:txBody>
          <a:bodyPr/>
          <a:lstStyle/>
          <a:p>
            <a:fld id="{8E38FBF3-2E85-DA4A-9B7C-33CC1288FEF2}" type="datetimeFigureOut">
              <a:rPr lang="en-US" smtClean="0"/>
              <a:t>9/1/20</a:t>
            </a:fld>
            <a:endParaRPr lang="en-US"/>
          </a:p>
        </p:txBody>
      </p:sp>
      <p:sp>
        <p:nvSpPr>
          <p:cNvPr id="6" name="Footer Placeholder 5">
            <a:extLst>
              <a:ext uri="{FF2B5EF4-FFF2-40B4-BE49-F238E27FC236}">
                <a16:creationId xmlns:a16="http://schemas.microsoft.com/office/drawing/2014/main" id="{DBD5C9A9-7EB7-B445-9D33-B9908D8DA7A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AD0243C-8B2D-3845-A690-89845F321D6A}"/>
              </a:ext>
            </a:extLst>
          </p:cNvPr>
          <p:cNvSpPr>
            <a:spLocks noGrp="1"/>
          </p:cNvSpPr>
          <p:nvPr>
            <p:ph type="sldNum" sz="quarter" idx="12"/>
          </p:nvPr>
        </p:nvSpPr>
        <p:spPr/>
        <p:txBody>
          <a:bodyPr/>
          <a:lstStyle/>
          <a:p>
            <a:fld id="{215E0715-E577-B647-9B75-C6CDD5DABB94}" type="slidenum">
              <a:rPr lang="en-US" smtClean="0"/>
              <a:t>‹#›</a:t>
            </a:fld>
            <a:endParaRPr lang="en-US"/>
          </a:p>
        </p:txBody>
      </p:sp>
    </p:spTree>
    <p:extLst>
      <p:ext uri="{BB962C8B-B14F-4D97-AF65-F5344CB8AC3E}">
        <p14:creationId xmlns:p14="http://schemas.microsoft.com/office/powerpoint/2010/main" val="823441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6AE53-C1A4-A448-A781-EA44FD564B5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3AB10B3-C671-D945-8348-41B898537A2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5230E38-6BA0-3241-8606-B1EE6FE08A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1453595-D1B0-4D4B-A1D5-AC125623D932}"/>
              </a:ext>
            </a:extLst>
          </p:cNvPr>
          <p:cNvSpPr>
            <a:spLocks noGrp="1"/>
          </p:cNvSpPr>
          <p:nvPr>
            <p:ph type="dt" sz="half" idx="10"/>
          </p:nvPr>
        </p:nvSpPr>
        <p:spPr/>
        <p:txBody>
          <a:bodyPr/>
          <a:lstStyle/>
          <a:p>
            <a:fld id="{8E38FBF3-2E85-DA4A-9B7C-33CC1288FEF2}" type="datetimeFigureOut">
              <a:rPr lang="en-US" smtClean="0"/>
              <a:t>9/1/20</a:t>
            </a:fld>
            <a:endParaRPr lang="en-US"/>
          </a:p>
        </p:txBody>
      </p:sp>
      <p:sp>
        <p:nvSpPr>
          <p:cNvPr id="6" name="Footer Placeholder 5">
            <a:extLst>
              <a:ext uri="{FF2B5EF4-FFF2-40B4-BE49-F238E27FC236}">
                <a16:creationId xmlns:a16="http://schemas.microsoft.com/office/drawing/2014/main" id="{BE7EF99B-967B-BB48-AE4C-9A2AA85BF88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580137A-E1D8-6643-9D97-0873C58DD3B4}"/>
              </a:ext>
            </a:extLst>
          </p:cNvPr>
          <p:cNvSpPr>
            <a:spLocks noGrp="1"/>
          </p:cNvSpPr>
          <p:nvPr>
            <p:ph type="sldNum" sz="quarter" idx="12"/>
          </p:nvPr>
        </p:nvSpPr>
        <p:spPr/>
        <p:txBody>
          <a:bodyPr/>
          <a:lstStyle/>
          <a:p>
            <a:fld id="{215E0715-E577-B647-9B75-C6CDD5DABB94}" type="slidenum">
              <a:rPr lang="en-US" smtClean="0"/>
              <a:t>‹#›</a:t>
            </a:fld>
            <a:endParaRPr lang="en-US"/>
          </a:p>
        </p:txBody>
      </p:sp>
    </p:spTree>
    <p:extLst>
      <p:ext uri="{BB962C8B-B14F-4D97-AF65-F5344CB8AC3E}">
        <p14:creationId xmlns:p14="http://schemas.microsoft.com/office/powerpoint/2010/main" val="9474142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38887-9F49-804C-8AF9-33B3578B1BA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8EE3944-9024-5A4F-BC3B-C293E9F42C2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3E72425-7520-BD4E-BAAD-B6552F82C973}"/>
              </a:ext>
            </a:extLst>
          </p:cNvPr>
          <p:cNvSpPr>
            <a:spLocks noGrp="1"/>
          </p:cNvSpPr>
          <p:nvPr>
            <p:ph type="dt" sz="half" idx="10"/>
          </p:nvPr>
        </p:nvSpPr>
        <p:spPr/>
        <p:txBody>
          <a:bodyPr/>
          <a:lstStyle/>
          <a:p>
            <a:fld id="{8E38FBF3-2E85-DA4A-9B7C-33CC1288FEF2}" type="datetimeFigureOut">
              <a:rPr lang="en-US" smtClean="0"/>
              <a:t>9/1/20</a:t>
            </a:fld>
            <a:endParaRPr lang="en-US"/>
          </a:p>
        </p:txBody>
      </p:sp>
      <p:sp>
        <p:nvSpPr>
          <p:cNvPr id="5" name="Footer Placeholder 4">
            <a:extLst>
              <a:ext uri="{FF2B5EF4-FFF2-40B4-BE49-F238E27FC236}">
                <a16:creationId xmlns:a16="http://schemas.microsoft.com/office/drawing/2014/main" id="{0C031575-10E3-4C41-B113-3C9F68D4799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8702CD-5640-0E49-B5D2-40960C198070}"/>
              </a:ext>
            </a:extLst>
          </p:cNvPr>
          <p:cNvSpPr>
            <a:spLocks noGrp="1"/>
          </p:cNvSpPr>
          <p:nvPr>
            <p:ph type="sldNum" sz="quarter" idx="12"/>
          </p:nvPr>
        </p:nvSpPr>
        <p:spPr/>
        <p:txBody>
          <a:bodyPr/>
          <a:lstStyle/>
          <a:p>
            <a:fld id="{215E0715-E577-B647-9B75-C6CDD5DABB94}" type="slidenum">
              <a:rPr lang="en-US" smtClean="0"/>
              <a:t>‹#›</a:t>
            </a:fld>
            <a:endParaRPr lang="en-US"/>
          </a:p>
        </p:txBody>
      </p:sp>
    </p:spTree>
    <p:extLst>
      <p:ext uri="{BB962C8B-B14F-4D97-AF65-F5344CB8AC3E}">
        <p14:creationId xmlns:p14="http://schemas.microsoft.com/office/powerpoint/2010/main" val="16592814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D61FEF2-AFFE-7A4E-A580-DC0084B3A8B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D511C57-A0BB-0A44-AF96-3DD8D532136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0D755B4-971A-1942-9CB6-84070BCD4752}"/>
              </a:ext>
            </a:extLst>
          </p:cNvPr>
          <p:cNvSpPr>
            <a:spLocks noGrp="1"/>
          </p:cNvSpPr>
          <p:nvPr>
            <p:ph type="dt" sz="half" idx="10"/>
          </p:nvPr>
        </p:nvSpPr>
        <p:spPr/>
        <p:txBody>
          <a:bodyPr/>
          <a:lstStyle/>
          <a:p>
            <a:fld id="{8E38FBF3-2E85-DA4A-9B7C-33CC1288FEF2}" type="datetimeFigureOut">
              <a:rPr lang="en-US" smtClean="0"/>
              <a:t>9/1/20</a:t>
            </a:fld>
            <a:endParaRPr lang="en-US"/>
          </a:p>
        </p:txBody>
      </p:sp>
      <p:sp>
        <p:nvSpPr>
          <p:cNvPr id="5" name="Footer Placeholder 4">
            <a:extLst>
              <a:ext uri="{FF2B5EF4-FFF2-40B4-BE49-F238E27FC236}">
                <a16:creationId xmlns:a16="http://schemas.microsoft.com/office/drawing/2014/main" id="{CA13048F-68A2-0C41-92FC-89CEDE0DDD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17BC0C-A05D-024D-841A-B966478E73E5}"/>
              </a:ext>
            </a:extLst>
          </p:cNvPr>
          <p:cNvSpPr>
            <a:spLocks noGrp="1"/>
          </p:cNvSpPr>
          <p:nvPr>
            <p:ph type="sldNum" sz="quarter" idx="12"/>
          </p:nvPr>
        </p:nvSpPr>
        <p:spPr/>
        <p:txBody>
          <a:bodyPr/>
          <a:lstStyle/>
          <a:p>
            <a:fld id="{215E0715-E577-B647-9B75-C6CDD5DABB94}" type="slidenum">
              <a:rPr lang="en-US" smtClean="0"/>
              <a:t>‹#›</a:t>
            </a:fld>
            <a:endParaRPr lang="en-US"/>
          </a:p>
        </p:txBody>
      </p:sp>
    </p:spTree>
    <p:extLst>
      <p:ext uri="{BB962C8B-B14F-4D97-AF65-F5344CB8AC3E}">
        <p14:creationId xmlns:p14="http://schemas.microsoft.com/office/powerpoint/2010/main" val="32733724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35CF129-EB81-5C49-9C8A-9395B0F657D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314E389-39D6-F848-A398-206F2B1E5ED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1B6C93C-4D45-594E-874D-1F0FB984FA8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38FBF3-2E85-DA4A-9B7C-33CC1288FEF2}" type="datetimeFigureOut">
              <a:rPr lang="en-US" smtClean="0"/>
              <a:t>9/1/20</a:t>
            </a:fld>
            <a:endParaRPr lang="en-US"/>
          </a:p>
        </p:txBody>
      </p:sp>
      <p:sp>
        <p:nvSpPr>
          <p:cNvPr id="5" name="Footer Placeholder 4">
            <a:extLst>
              <a:ext uri="{FF2B5EF4-FFF2-40B4-BE49-F238E27FC236}">
                <a16:creationId xmlns:a16="http://schemas.microsoft.com/office/drawing/2014/main" id="{4318EAEE-0175-924F-B54D-956F8C5F7CF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3D0401A-B9BB-1D45-9638-7E1011B1589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15E0715-E577-B647-9B75-C6CDD5DABB94}" type="slidenum">
              <a:rPr lang="en-US" smtClean="0"/>
              <a:t>‹#›</a:t>
            </a:fld>
            <a:endParaRPr lang="en-US"/>
          </a:p>
        </p:txBody>
      </p:sp>
    </p:spTree>
    <p:extLst>
      <p:ext uri="{BB962C8B-B14F-4D97-AF65-F5344CB8AC3E}">
        <p14:creationId xmlns:p14="http://schemas.microsoft.com/office/powerpoint/2010/main" val="36655361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diabetes.org.uk/about-us/news/children-young-adults-type-2-rise" TargetMode="External"/><Relationship Id="rId2" Type="http://schemas.openxmlformats.org/officeDocument/2006/relationships/hyperlink" Target="https://cks.nice.org.uk/topics/diabetes-type-2/diagnosis/diagnosis-children-young-people/" TargetMode="External"/><Relationship Id="rId1" Type="http://schemas.openxmlformats.org/officeDocument/2006/relationships/slideLayout" Target="../slideLayouts/slideLayout2.xml"/><Relationship Id="rId6" Type="http://schemas.openxmlformats.org/officeDocument/2006/relationships/hyperlink" Target="http://nhttps/www.niddk.nih.gov/health-information/diabetes" TargetMode="External"/><Relationship Id="rId5" Type="http://schemas.openxmlformats.org/officeDocument/2006/relationships/hyperlink" Target="https://www.healthline.com/health/type-2-diabetes-age-of-onset#risk-factors-foradults" TargetMode="External"/><Relationship Id="rId4" Type="http://schemas.openxmlformats.org/officeDocument/2006/relationships/hyperlink" Target="https://www.diabetes.org.uk/Type-2-diabetes"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fingertips.phe.org.uk/profile/diabetes-ft" TargetMode="External"/><Relationship Id="rId2" Type="http://schemas.openxmlformats.org/officeDocument/2006/relationships/hyperlink" Target="https://www.england.nhs.uk/diabetes" TargetMode="External"/><Relationship Id="rId1" Type="http://schemas.openxmlformats.org/officeDocument/2006/relationships/slideLayout" Target="../slideLayouts/slideLayout2.xml"/><Relationship Id="rId6" Type="http://schemas.openxmlformats.org/officeDocument/2006/relationships/hyperlink" Target="https://www.google.com/search?q=https%3A%2F%2Fwww.google.niddk+diabetesdefine&amp;rlz=1C1AVFC_enGB823GB823&amp;oq" TargetMode="External"/><Relationship Id="rId5" Type="http://schemas.openxmlformats.org/officeDocument/2006/relationships/hyperlink" Target="https://www.google.com/search?q=diabetes+uk&amp;rlz=1C1AVFC_enGB823GB823&amp;oq=dia&amp;aqs=chrome.1.69i59l3j0j69i61l3j69i65.14578j0j9&amp;sourceid=chrome&amp;ie=UTF-8" TargetMode="External"/><Relationship Id="rId4" Type="http://schemas.openxmlformats.org/officeDocument/2006/relationships/hyperlink" Target="https://www.who.int/health-topics/diabetes#tab=tab_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1CFA85F-1C2A-40FD-9DB3-B2D1B8CE6AA1}"/>
              </a:ext>
            </a:extLst>
          </p:cNvPr>
          <p:cNvSpPr>
            <a:spLocks noGrp="1"/>
          </p:cNvSpPr>
          <p:nvPr>
            <p:ph type="ctrTitle"/>
          </p:nvPr>
        </p:nvSpPr>
        <p:spPr>
          <a:xfrm>
            <a:off x="640079" y="2053641"/>
            <a:ext cx="3669161" cy="2760098"/>
          </a:xfrm>
        </p:spPr>
        <p:txBody>
          <a:bodyPr vert="horz" lIns="91440" tIns="45720" rIns="91440" bIns="45720" rtlCol="0" anchor="ctr">
            <a:normAutofit/>
          </a:bodyPr>
          <a:lstStyle/>
          <a:p>
            <a:pPr algn="l"/>
            <a:r>
              <a:rPr lang="en-US" sz="4400" kern="1200">
                <a:solidFill>
                  <a:srgbClr val="FFFFFF"/>
                </a:solidFill>
                <a:latin typeface="+mj-lt"/>
                <a:ea typeface="+mj-ea"/>
                <a:cs typeface="+mj-cs"/>
              </a:rPr>
              <a:t>Diabetes type 2</a:t>
            </a:r>
          </a:p>
        </p:txBody>
      </p:sp>
      <p:sp>
        <p:nvSpPr>
          <p:cNvPr id="3" name="Subtitle 2">
            <a:extLst>
              <a:ext uri="{FF2B5EF4-FFF2-40B4-BE49-F238E27FC236}">
                <a16:creationId xmlns:a16="http://schemas.microsoft.com/office/drawing/2014/main" id="{8CBA7F70-DB38-48EB-B39E-49737D98F470}"/>
              </a:ext>
            </a:extLst>
          </p:cNvPr>
          <p:cNvSpPr>
            <a:spLocks noGrp="1"/>
          </p:cNvSpPr>
          <p:nvPr>
            <p:ph type="subTitle" idx="1"/>
          </p:nvPr>
        </p:nvSpPr>
        <p:spPr>
          <a:xfrm>
            <a:off x="6090574" y="801866"/>
            <a:ext cx="5306084" cy="5230634"/>
          </a:xfrm>
        </p:spPr>
        <p:txBody>
          <a:bodyPr vert="horz" lIns="91440" tIns="45720" rIns="91440" bIns="45720" rtlCol="0" anchor="ctr">
            <a:normAutofit/>
          </a:bodyPr>
          <a:lstStyle/>
          <a:p>
            <a:pPr algn="l">
              <a:spcBef>
                <a:spcPts val="0"/>
              </a:spcBef>
            </a:pPr>
            <a:r>
              <a:rPr lang="en-US" sz="3200" dirty="0">
                <a:solidFill>
                  <a:srgbClr val="000000"/>
                </a:solidFill>
              </a:rPr>
              <a:t>Public Health Policy</a:t>
            </a:r>
          </a:p>
          <a:p>
            <a:pPr indent="-228600" algn="l">
              <a:spcBef>
                <a:spcPts val="0"/>
              </a:spcBef>
              <a:buFont typeface="Arial" panose="020B0604020202020204" pitchFamily="34" charset="0"/>
              <a:buChar char="•"/>
            </a:pPr>
            <a:endParaRPr lang="en-US" dirty="0">
              <a:solidFill>
                <a:srgbClr val="000000"/>
              </a:solidFill>
            </a:endParaRPr>
          </a:p>
          <a:p>
            <a:pPr indent="-228600" algn="l">
              <a:spcBef>
                <a:spcPts val="0"/>
              </a:spcBef>
              <a:buFont typeface="Arial" panose="020B0604020202020204" pitchFamily="34" charset="0"/>
              <a:buChar char="•"/>
            </a:pPr>
            <a:r>
              <a:rPr lang="en-US" dirty="0">
                <a:solidFill>
                  <a:srgbClr val="000000"/>
                </a:solidFill>
              </a:rPr>
              <a:t>Rukshana Begum (1808389)</a:t>
            </a:r>
          </a:p>
          <a:p>
            <a:pPr indent="-228600" algn="l">
              <a:spcBef>
                <a:spcPts val="0"/>
              </a:spcBef>
              <a:buFont typeface="Arial" panose="020B0604020202020204" pitchFamily="34" charset="0"/>
              <a:buChar char="•"/>
            </a:pPr>
            <a:r>
              <a:rPr lang="en-US" dirty="0">
                <a:solidFill>
                  <a:srgbClr val="000000"/>
                </a:solidFill>
              </a:rPr>
              <a:t>-Introduction and Conclusion</a:t>
            </a:r>
          </a:p>
          <a:p>
            <a:pPr indent="-228600" algn="l">
              <a:spcBef>
                <a:spcPts val="0"/>
              </a:spcBef>
              <a:buFont typeface="Arial" panose="020B0604020202020204" pitchFamily="34" charset="0"/>
              <a:buChar char="•"/>
            </a:pPr>
            <a:r>
              <a:rPr lang="en-US" dirty="0">
                <a:solidFill>
                  <a:srgbClr val="000000"/>
                </a:solidFill>
              </a:rPr>
              <a:t>Madalina </a:t>
            </a:r>
            <a:r>
              <a:rPr lang="en-US" dirty="0" err="1">
                <a:solidFill>
                  <a:srgbClr val="000000"/>
                </a:solidFill>
              </a:rPr>
              <a:t>Sorina</a:t>
            </a:r>
            <a:r>
              <a:rPr lang="en-US" dirty="0">
                <a:solidFill>
                  <a:srgbClr val="000000"/>
                </a:solidFill>
              </a:rPr>
              <a:t> </a:t>
            </a:r>
            <a:r>
              <a:rPr lang="en-US" dirty="0" err="1">
                <a:solidFill>
                  <a:srgbClr val="000000"/>
                </a:solidFill>
              </a:rPr>
              <a:t>Petre</a:t>
            </a:r>
            <a:r>
              <a:rPr lang="en-US" dirty="0">
                <a:solidFill>
                  <a:srgbClr val="000000"/>
                </a:solidFill>
              </a:rPr>
              <a:t> (1808352)</a:t>
            </a:r>
          </a:p>
          <a:p>
            <a:pPr indent="-228600" algn="l">
              <a:spcBef>
                <a:spcPts val="0"/>
              </a:spcBef>
              <a:buFont typeface="Arial" panose="020B0604020202020204" pitchFamily="34" charset="0"/>
              <a:buChar char="•"/>
            </a:pPr>
            <a:r>
              <a:rPr lang="en-US" dirty="0">
                <a:solidFill>
                  <a:srgbClr val="000000"/>
                </a:solidFill>
              </a:rPr>
              <a:t>- Background of disease</a:t>
            </a:r>
          </a:p>
          <a:p>
            <a:pPr indent="-228600" algn="l">
              <a:spcBef>
                <a:spcPts val="0"/>
              </a:spcBef>
              <a:buFont typeface="Arial" panose="020B0604020202020204" pitchFamily="34" charset="0"/>
              <a:buChar char="•"/>
            </a:pPr>
            <a:r>
              <a:rPr lang="en-US" dirty="0">
                <a:solidFill>
                  <a:srgbClr val="000000"/>
                </a:solidFill>
              </a:rPr>
              <a:t>•Keren Godson </a:t>
            </a:r>
            <a:r>
              <a:rPr lang="en-US" dirty="0" err="1">
                <a:solidFill>
                  <a:srgbClr val="000000"/>
                </a:solidFill>
              </a:rPr>
              <a:t>Cofie</a:t>
            </a:r>
            <a:r>
              <a:rPr lang="en-US" dirty="0">
                <a:solidFill>
                  <a:srgbClr val="000000"/>
                </a:solidFill>
              </a:rPr>
              <a:t> (1809329)</a:t>
            </a:r>
          </a:p>
          <a:p>
            <a:pPr indent="-228600" algn="l">
              <a:spcBef>
                <a:spcPts val="0"/>
              </a:spcBef>
              <a:buFont typeface="Arial" panose="020B0604020202020204" pitchFamily="34" charset="0"/>
              <a:buChar char="•"/>
            </a:pPr>
            <a:r>
              <a:rPr lang="en-US" dirty="0">
                <a:solidFill>
                  <a:srgbClr val="000000"/>
                </a:solidFill>
              </a:rPr>
              <a:t>-Policies</a:t>
            </a:r>
          </a:p>
          <a:p>
            <a:pPr indent="-228600" algn="l">
              <a:spcBef>
                <a:spcPts val="0"/>
              </a:spcBef>
              <a:buFont typeface="Arial" panose="020B0604020202020204" pitchFamily="34" charset="0"/>
              <a:buChar char="•"/>
            </a:pPr>
            <a:r>
              <a:rPr lang="en-US" dirty="0" err="1">
                <a:solidFill>
                  <a:srgbClr val="000000"/>
                </a:solidFill>
              </a:rPr>
              <a:t>Marice</a:t>
            </a:r>
            <a:r>
              <a:rPr lang="en-US" dirty="0">
                <a:solidFill>
                  <a:srgbClr val="000000"/>
                </a:solidFill>
              </a:rPr>
              <a:t> </a:t>
            </a:r>
            <a:r>
              <a:rPr lang="en-US" dirty="0" err="1">
                <a:solidFill>
                  <a:srgbClr val="000000"/>
                </a:solidFill>
              </a:rPr>
              <a:t>Okunbor</a:t>
            </a:r>
            <a:r>
              <a:rPr lang="en-US" dirty="0">
                <a:solidFill>
                  <a:srgbClr val="000000"/>
                </a:solidFill>
              </a:rPr>
              <a:t> (1807133 )</a:t>
            </a:r>
          </a:p>
          <a:p>
            <a:pPr indent="-228600" algn="l">
              <a:spcBef>
                <a:spcPts val="0"/>
              </a:spcBef>
              <a:buFont typeface="Arial" panose="020B0604020202020204" pitchFamily="34" charset="0"/>
              <a:buChar char="•"/>
            </a:pPr>
            <a:r>
              <a:rPr lang="en-US" dirty="0">
                <a:solidFill>
                  <a:srgbClr val="000000"/>
                </a:solidFill>
              </a:rPr>
              <a:t>-Definitions from key organization</a:t>
            </a:r>
          </a:p>
          <a:p>
            <a:pPr indent="-228600" algn="l">
              <a:spcBef>
                <a:spcPts val="0"/>
              </a:spcBef>
              <a:buFont typeface="Arial" panose="020B0604020202020204" pitchFamily="34" charset="0"/>
              <a:buChar char="•"/>
            </a:pPr>
            <a:r>
              <a:rPr lang="en-US" dirty="0">
                <a:solidFill>
                  <a:srgbClr val="000000"/>
                </a:solidFill>
              </a:rPr>
              <a:t>Margaret Habiba </a:t>
            </a:r>
            <a:r>
              <a:rPr lang="en-US" dirty="0" err="1">
                <a:solidFill>
                  <a:srgbClr val="000000"/>
                </a:solidFill>
              </a:rPr>
              <a:t>Nkem-Ajoku</a:t>
            </a:r>
            <a:r>
              <a:rPr lang="en-US" dirty="0">
                <a:solidFill>
                  <a:srgbClr val="000000"/>
                </a:solidFill>
              </a:rPr>
              <a:t>(1809941)</a:t>
            </a:r>
          </a:p>
          <a:p>
            <a:pPr indent="-228600" algn="l">
              <a:spcBef>
                <a:spcPts val="0"/>
              </a:spcBef>
              <a:buFont typeface="Arial" panose="020B0604020202020204" pitchFamily="34" charset="0"/>
              <a:buChar char="•"/>
            </a:pPr>
            <a:r>
              <a:rPr lang="en-US" dirty="0">
                <a:solidFill>
                  <a:srgbClr val="000000"/>
                </a:solidFill>
              </a:rPr>
              <a:t>-Role of Agencies</a:t>
            </a:r>
          </a:p>
          <a:p>
            <a:pPr indent="-228600" algn="l">
              <a:buFont typeface="Arial" panose="020B0604020202020204" pitchFamily="34" charset="0"/>
              <a:buChar char="•"/>
            </a:pPr>
            <a:endParaRPr lang="en-US" dirty="0">
              <a:solidFill>
                <a:srgbClr val="000000"/>
              </a:solidFill>
            </a:endParaRPr>
          </a:p>
          <a:p>
            <a:pPr indent="-228600" algn="l">
              <a:buFont typeface="Arial" panose="020B0604020202020204" pitchFamily="34" charset="0"/>
              <a:buChar char="•"/>
            </a:pPr>
            <a:endParaRPr lang="en-US" dirty="0">
              <a:solidFill>
                <a:srgbClr val="000000"/>
              </a:solidFill>
            </a:endParaRPr>
          </a:p>
        </p:txBody>
      </p:sp>
    </p:spTree>
    <p:extLst>
      <p:ext uri="{BB962C8B-B14F-4D97-AF65-F5344CB8AC3E}">
        <p14:creationId xmlns:p14="http://schemas.microsoft.com/office/powerpoint/2010/main" val="31504711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344905" y="344404"/>
            <a:ext cx="10515600" cy="1085851"/>
          </a:xfrm>
        </p:spPr>
        <p:txBody>
          <a:bodyPr>
            <a:normAutofit/>
          </a:bodyPr>
          <a:lstStyle/>
          <a:p>
            <a:r>
              <a:rPr lang="en-GB" sz="400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214313" y="1825625"/>
            <a:ext cx="11672887" cy="4351338"/>
          </a:xfrm>
        </p:spPr>
        <p:txBody>
          <a:bodyPr vert="horz" lIns="91440" tIns="45720" rIns="91440" bIns="45720" rtlCol="0" anchor="t">
            <a:noAutofit/>
          </a:bodyPr>
          <a:lstStyle/>
          <a:p>
            <a:pPr marL="0" indent="0">
              <a:buNone/>
            </a:pPr>
            <a:endParaRPr lang="en-US" sz="2000">
              <a:latin typeface="Times New Roman" panose="02020603050405020304" pitchFamily="18" charset="0"/>
              <a:cs typeface="Times New Roman" panose="02020603050405020304" pitchFamily="18" charset="0"/>
            </a:endParaRPr>
          </a:p>
          <a:p>
            <a:pPr>
              <a:buNone/>
            </a:pPr>
            <a:r>
              <a:rPr lang="en-GB" sz="2000">
                <a:latin typeface="Times New Roman" panose="02020603050405020304" pitchFamily="18" charset="0"/>
                <a:ea typeface="+mn-lt"/>
                <a:cs typeface="Times New Roman" panose="02020603050405020304" pitchFamily="18" charset="0"/>
              </a:rPr>
              <a:t>•This presentation is about  Diabetes type 2 and our focus is on:</a:t>
            </a:r>
          </a:p>
          <a:p>
            <a:pPr>
              <a:buNone/>
            </a:pPr>
            <a:r>
              <a:rPr lang="en-GB" sz="2000">
                <a:latin typeface="Times New Roman" panose="02020603050405020304" pitchFamily="18" charset="0"/>
                <a:ea typeface="+mn-lt"/>
                <a:cs typeface="Times New Roman" panose="02020603050405020304" pitchFamily="18" charset="0"/>
              </a:rPr>
              <a:t>. The roles of organisations </a:t>
            </a:r>
          </a:p>
          <a:p>
            <a:pPr>
              <a:buNone/>
            </a:pPr>
            <a:r>
              <a:rPr lang="en-GB" sz="2000">
                <a:latin typeface="Times New Roman" panose="02020603050405020304" pitchFamily="18" charset="0"/>
                <a:ea typeface="+mn-lt"/>
                <a:cs typeface="Times New Roman" panose="02020603050405020304" pitchFamily="18" charset="0"/>
              </a:rPr>
              <a:t>. The background into diabetes type 2</a:t>
            </a:r>
          </a:p>
          <a:p>
            <a:pPr>
              <a:buNone/>
            </a:pPr>
            <a:r>
              <a:rPr lang="en-GB" sz="2000">
                <a:latin typeface="Times New Roman" panose="02020603050405020304" pitchFamily="18" charset="0"/>
                <a:ea typeface="+mn-lt"/>
                <a:cs typeface="Times New Roman" panose="02020603050405020304" pitchFamily="18" charset="0"/>
              </a:rPr>
              <a:t>. The statistics UK and global </a:t>
            </a:r>
          </a:p>
          <a:p>
            <a:pPr>
              <a:buNone/>
            </a:pPr>
            <a:r>
              <a:rPr lang="en-GB" sz="2000">
                <a:latin typeface="Times New Roman" panose="02020603050405020304" pitchFamily="18" charset="0"/>
                <a:ea typeface="+mn-lt"/>
                <a:cs typeface="Times New Roman" panose="02020603050405020304" pitchFamily="18" charset="0"/>
              </a:rPr>
              <a:t>. The prevalent  </a:t>
            </a:r>
          </a:p>
          <a:p>
            <a:pPr>
              <a:buNone/>
            </a:pPr>
            <a:r>
              <a:rPr lang="en-GB" sz="2000">
                <a:latin typeface="Times New Roman" panose="02020603050405020304" pitchFamily="18" charset="0"/>
                <a:ea typeface="+mn-lt"/>
                <a:cs typeface="Times New Roman" panose="02020603050405020304" pitchFamily="18" charset="0"/>
              </a:rPr>
              <a:t>. The vulnerable groups and causes</a:t>
            </a:r>
            <a:endParaRPr lang="en-GB" sz="2000">
              <a:latin typeface="Times New Roman" panose="02020603050405020304" pitchFamily="18" charset="0"/>
              <a:cs typeface="Times New Roman" panose="02020603050405020304" pitchFamily="18" charset="0"/>
            </a:endParaRPr>
          </a:p>
          <a:p>
            <a:pPr>
              <a:buNone/>
            </a:pPr>
            <a:r>
              <a:rPr lang="en-GB" sz="2000">
                <a:latin typeface="Times New Roman" panose="02020603050405020304" pitchFamily="18" charset="0"/>
                <a:cs typeface="Times New Roman" panose="02020603050405020304" pitchFamily="18" charset="0"/>
              </a:rPr>
              <a:t>. Policies </a:t>
            </a:r>
          </a:p>
          <a:p>
            <a:pPr>
              <a:buNone/>
            </a:pPr>
            <a:r>
              <a:rPr lang="en-GB" sz="2000">
                <a:latin typeface="Times New Roman" panose="02020603050405020304" pitchFamily="18" charset="0"/>
                <a:cs typeface="Times New Roman" panose="02020603050405020304" pitchFamily="18" charset="0"/>
              </a:rPr>
              <a:t>. Role of agencies </a:t>
            </a:r>
          </a:p>
          <a:p>
            <a:pPr>
              <a:buNone/>
            </a:pPr>
            <a:endParaRPr lang="en-GB" sz="200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F6CAA630-AA2C-1D48-AFB4-8DC88251C57B}"/>
              </a:ext>
            </a:extLst>
          </p:cNvPr>
          <p:cNvSpPr txBox="1"/>
          <p:nvPr/>
        </p:nvSpPr>
        <p:spPr>
          <a:xfrm>
            <a:off x="9240253" y="6176963"/>
            <a:ext cx="1997242" cy="369332"/>
          </a:xfrm>
          <a:prstGeom prst="rect">
            <a:avLst/>
          </a:prstGeom>
          <a:noFill/>
          <a:ln>
            <a:solidFill>
              <a:schemeClr val="tx1"/>
            </a:solidFill>
          </a:ln>
        </p:spPr>
        <p:txBody>
          <a:bodyPr wrap="square" rtlCol="0">
            <a:spAutoFit/>
          </a:bodyPr>
          <a:lstStyle/>
          <a:p>
            <a:r>
              <a:rPr lang="en-GB">
                <a:latin typeface="Times New Roman" panose="02020603050405020304" pitchFamily="18" charset="0"/>
                <a:cs typeface="Times New Roman" panose="02020603050405020304" pitchFamily="18" charset="0"/>
              </a:rPr>
              <a:t>R Begum 1808389</a:t>
            </a:r>
          </a:p>
        </p:txBody>
      </p:sp>
    </p:spTree>
    <p:extLst>
      <p:ext uri="{BB962C8B-B14F-4D97-AF65-F5344CB8AC3E}">
        <p14:creationId xmlns:p14="http://schemas.microsoft.com/office/powerpoint/2010/main" val="16412429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838200" y="200025"/>
            <a:ext cx="10515600" cy="1085851"/>
          </a:xfrm>
        </p:spPr>
        <p:txBody>
          <a:bodyPr>
            <a:normAutofit/>
          </a:bodyPr>
          <a:lstStyle/>
          <a:p>
            <a:r>
              <a:rPr lang="en-GB" cap="all">
                <a:cs typeface="Calibri Light"/>
              </a:rPr>
              <a:t>DIABETES TYPE 2 DEFINITION</a:t>
            </a:r>
          </a:p>
        </p:txBody>
      </p:sp>
      <p:sp>
        <p:nvSpPr>
          <p:cNvPr id="5" name="Content Placeholder 4">
            <a:extLst>
              <a:ext uri="{FF2B5EF4-FFF2-40B4-BE49-F238E27FC236}">
                <a16:creationId xmlns:a16="http://schemas.microsoft.com/office/drawing/2014/main" id="{7AD3F9D5-AAB2-4D7E-AF6C-9E88905DB193}"/>
              </a:ext>
            </a:extLst>
          </p:cNvPr>
          <p:cNvSpPr>
            <a:spLocks noGrp="1"/>
          </p:cNvSpPr>
          <p:nvPr>
            <p:ph idx="1"/>
          </p:nvPr>
        </p:nvSpPr>
        <p:spPr>
          <a:xfrm>
            <a:off x="409028" y="958522"/>
            <a:ext cx="10944772" cy="5218441"/>
          </a:xfrm>
        </p:spPr>
        <p:txBody>
          <a:bodyPr vert="horz" lIns="91440" tIns="45720" rIns="91440" bIns="45720" rtlCol="0" anchor="t">
            <a:normAutofit/>
          </a:bodyPr>
          <a:lstStyle/>
          <a:p>
            <a:pPr marL="0" indent="0">
              <a:buNone/>
            </a:pPr>
            <a:endParaRPr lang="en-GB" sz="2000" u="sng"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ea typeface="+mn-lt"/>
                <a:cs typeface="Times New Roman" panose="02020603050405020304" pitchFamily="18" charset="0"/>
              </a:rPr>
              <a:t> Diabetes according to the NHS, is a chronic disease that is caused by an increased blood level sugar or glucose, that could lead to more serious health damage to the blood vessels, kidneys, heart and body nerves</a:t>
            </a:r>
            <a:r>
              <a:rPr lang="en-GB" sz="2000" b="1" dirty="0">
                <a:latin typeface="Times New Roman" panose="02020603050405020304" pitchFamily="18" charset="0"/>
                <a:ea typeface="+mn-lt"/>
                <a:cs typeface="Times New Roman" panose="02020603050405020304" pitchFamily="18" charset="0"/>
              </a:rPr>
              <a:t> (</a:t>
            </a:r>
            <a:r>
              <a:rPr lang="en-GB" sz="2000" dirty="0">
                <a:latin typeface="Times New Roman" panose="02020603050405020304" pitchFamily="18" charset="0"/>
                <a:ea typeface="+mn-lt"/>
                <a:cs typeface="Times New Roman" panose="02020603050405020304" pitchFamily="18" charset="0"/>
              </a:rPr>
              <a:t>NHS, 2020)</a:t>
            </a:r>
          </a:p>
          <a:p>
            <a:endParaRPr lang="en-GB" sz="2000" dirty="0">
              <a:latin typeface="Times New Roman" panose="02020603050405020304" pitchFamily="18" charset="0"/>
              <a:ea typeface="+mn-lt"/>
              <a:cs typeface="Times New Roman" panose="02020603050405020304" pitchFamily="18" charset="0"/>
            </a:endParaRPr>
          </a:p>
          <a:p>
            <a:r>
              <a:rPr lang="en-GB" sz="2000" dirty="0">
                <a:latin typeface="Times New Roman" panose="02020603050405020304" pitchFamily="18" charset="0"/>
                <a:ea typeface="+mn-lt"/>
                <a:cs typeface="Times New Roman" panose="02020603050405020304" pitchFamily="18" charset="0"/>
              </a:rPr>
              <a:t>The World Health Organisation defined it as a severe disease that occurs when there  is  resistance or weakness in the pancreas ( hormone that controls blood glucose) from producing enough insulin, or when the insulin produced is not used well in the body(WHO, 2020)</a:t>
            </a:r>
            <a:endParaRPr lang="en-GB" sz="2000" dirty="0">
              <a:latin typeface="Times New Roman" panose="02020603050405020304" pitchFamily="18" charset="0"/>
              <a:cs typeface="Times New Roman" panose="02020603050405020304" pitchFamily="18" charset="0"/>
            </a:endParaRPr>
          </a:p>
          <a:p>
            <a:endParaRPr lang="en-GB" sz="2000" b="1" dirty="0">
              <a:latin typeface="Times New Roman" panose="02020603050405020304" pitchFamily="18" charset="0"/>
              <a:ea typeface="+mn-lt"/>
              <a:cs typeface="Times New Roman" panose="02020603050405020304" pitchFamily="18" charset="0"/>
            </a:endParaRPr>
          </a:p>
          <a:p>
            <a:r>
              <a:rPr lang="en-GB" sz="2000" dirty="0">
                <a:latin typeface="Times New Roman" panose="02020603050405020304" pitchFamily="18" charset="0"/>
                <a:ea typeface="+mn-lt"/>
                <a:cs typeface="Times New Roman" panose="02020603050405020304" pitchFamily="18" charset="0"/>
              </a:rPr>
              <a:t>According to National Institute of Diabetes and Digestive and Kidney Diseases, diabetes is a group of metabolic diseases that occurs when your blood glucose, also known as blood sugar, is too high. Blood glucose is the main source of energy and comes from the food you eat. Insulin, a hormone made by the pancreas, helps glucose from food get into your cells to be used for (NIDDK, 2020 )</a:t>
            </a:r>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a:p>
            <a:pPr marL="0" indent="0">
              <a:buNone/>
            </a:pPr>
            <a:r>
              <a:rPr lang="en-GB" sz="2000" dirty="0">
                <a:latin typeface="Times New Roman" panose="02020603050405020304" pitchFamily="18" charset="0"/>
                <a:cs typeface="Times New Roman" panose="02020603050405020304" pitchFamily="18" charset="0"/>
              </a:rPr>
              <a:t>                           </a:t>
            </a:r>
          </a:p>
        </p:txBody>
      </p:sp>
      <p:sp>
        <p:nvSpPr>
          <p:cNvPr id="3" name="TextBox 2">
            <a:extLst>
              <a:ext uri="{FF2B5EF4-FFF2-40B4-BE49-F238E27FC236}">
                <a16:creationId xmlns:a16="http://schemas.microsoft.com/office/drawing/2014/main" id="{31F9BE0D-94AC-6D4B-8CF3-0D60A3A75047}"/>
              </a:ext>
            </a:extLst>
          </p:cNvPr>
          <p:cNvSpPr txBox="1"/>
          <p:nvPr/>
        </p:nvSpPr>
        <p:spPr>
          <a:xfrm>
            <a:off x="9348492" y="6409210"/>
            <a:ext cx="2711161" cy="369332"/>
          </a:xfrm>
          <a:prstGeom prst="rect">
            <a:avLst/>
          </a:prstGeom>
          <a:noFill/>
          <a:ln>
            <a:solidFill>
              <a:schemeClr val="tx1"/>
            </a:solidFill>
          </a:ln>
        </p:spPr>
        <p:txBody>
          <a:bodyPr wrap="square" rtlCol="0">
            <a:spAutoFit/>
          </a:bodyPr>
          <a:lstStyle/>
          <a:p>
            <a:r>
              <a:rPr lang="en-GB" err="1">
                <a:latin typeface="Times New Roman" panose="02020603050405020304" pitchFamily="18" charset="0"/>
                <a:cs typeface="Times New Roman" panose="02020603050405020304" pitchFamily="18" charset="0"/>
              </a:rPr>
              <a:t>Marice</a:t>
            </a:r>
            <a:r>
              <a:rPr lang="en-GB">
                <a:latin typeface="Times New Roman" panose="02020603050405020304" pitchFamily="18" charset="0"/>
                <a:cs typeface="Times New Roman" panose="02020603050405020304" pitchFamily="18" charset="0"/>
              </a:rPr>
              <a:t> </a:t>
            </a:r>
            <a:r>
              <a:rPr lang="en-GB" err="1">
                <a:latin typeface="Times New Roman" panose="02020603050405020304" pitchFamily="18" charset="0"/>
                <a:cs typeface="Times New Roman" panose="02020603050405020304" pitchFamily="18" charset="0"/>
              </a:rPr>
              <a:t>Okunbor</a:t>
            </a:r>
            <a:r>
              <a:rPr lang="en-GB">
                <a:latin typeface="Times New Roman" panose="02020603050405020304" pitchFamily="18" charset="0"/>
                <a:cs typeface="Times New Roman" panose="02020603050405020304" pitchFamily="18" charset="0"/>
              </a:rPr>
              <a:t>  1807133 </a:t>
            </a:r>
          </a:p>
        </p:txBody>
      </p:sp>
    </p:spTree>
    <p:extLst>
      <p:ext uri="{BB962C8B-B14F-4D97-AF65-F5344CB8AC3E}">
        <p14:creationId xmlns:p14="http://schemas.microsoft.com/office/powerpoint/2010/main" val="34811360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E8F5A48-5E27-4790-8E19-AE2B70038473}"/>
              </a:ext>
            </a:extLst>
          </p:cNvPr>
          <p:cNvSpPr>
            <a:spLocks noGrp="1"/>
          </p:cNvSpPr>
          <p:nvPr>
            <p:ph idx="1"/>
          </p:nvPr>
        </p:nvSpPr>
        <p:spPr>
          <a:xfrm>
            <a:off x="838199" y="2610037"/>
            <a:ext cx="10694896" cy="3869488"/>
          </a:xfrm>
        </p:spPr>
        <p:txBody>
          <a:bodyPr vert="horz" lIns="91440" tIns="45720" rIns="91440" bIns="45720" rtlCol="0" anchor="t">
            <a:normAutofit/>
          </a:bodyPr>
          <a:lstStyle/>
          <a:p>
            <a:pPr>
              <a:buNone/>
            </a:pPr>
            <a:r>
              <a:rPr lang="en-GB" sz="2000" b="1">
                <a:latin typeface="Times New Roman"/>
                <a:ea typeface="+mn-lt"/>
                <a:cs typeface="+mn-lt"/>
              </a:rPr>
              <a:t>According to the Health Matters statistics are:</a:t>
            </a:r>
            <a:endParaRPr lang="en-US" sz="2000" b="1">
              <a:latin typeface="Times New Roman"/>
              <a:cs typeface="Times New Roman"/>
            </a:endParaRPr>
          </a:p>
          <a:p>
            <a:r>
              <a:rPr lang="en-GB" sz="2000">
                <a:latin typeface="Times New Roman"/>
                <a:ea typeface="+mn-lt"/>
                <a:cs typeface="+mn-lt"/>
              </a:rPr>
              <a:t>90% of population suffering from diabetes type 2</a:t>
            </a:r>
            <a:endParaRPr lang="en-GB" sz="2000">
              <a:latin typeface="Times New Roman"/>
              <a:cs typeface="Times New Roman"/>
            </a:endParaRPr>
          </a:p>
          <a:p>
            <a:r>
              <a:rPr lang="en-GB" sz="2000">
                <a:latin typeface="Times New Roman"/>
                <a:ea typeface="+mn-lt"/>
                <a:cs typeface="+mn-lt"/>
              </a:rPr>
              <a:t>22.000 are dying prematurely every year in UK</a:t>
            </a:r>
            <a:endParaRPr lang="en-GB" sz="2000">
              <a:latin typeface="Times New Roman"/>
              <a:cs typeface="Times New Roman"/>
            </a:endParaRPr>
          </a:p>
          <a:p>
            <a:r>
              <a:rPr lang="en-GB" sz="2000">
                <a:latin typeface="Times New Roman"/>
                <a:ea typeface="+mn-lt"/>
                <a:cs typeface="+mn-lt"/>
              </a:rPr>
              <a:t>7000 children affected by diabetes type 2</a:t>
            </a:r>
            <a:endParaRPr lang="en-GB" sz="2000">
              <a:latin typeface="Times New Roman"/>
              <a:cs typeface="Times New Roman"/>
            </a:endParaRPr>
          </a:p>
          <a:p>
            <a:r>
              <a:rPr lang="en-GB" sz="2000">
                <a:latin typeface="Times New Roman"/>
                <a:ea typeface="+mn-lt"/>
                <a:cs typeface="+mn-lt"/>
              </a:rPr>
              <a:t>3.8 million people living with diabetes type 2 un UK</a:t>
            </a:r>
            <a:endParaRPr lang="en-GB" sz="2000">
              <a:latin typeface="Times New Roman"/>
              <a:cs typeface="Times New Roman"/>
            </a:endParaRPr>
          </a:p>
          <a:p>
            <a:r>
              <a:rPr lang="en-GB" sz="2000">
                <a:latin typeface="Times New Roman"/>
                <a:ea typeface="+mn-lt"/>
                <a:cs typeface="+mn-lt"/>
              </a:rPr>
              <a:t>Globally highest number of deaths was registered in 2016 – 1.6 millions</a:t>
            </a:r>
            <a:endParaRPr lang="en-GB" sz="2000">
              <a:latin typeface="Times New Roman"/>
              <a:cs typeface="Times New Roman"/>
            </a:endParaRPr>
          </a:p>
          <a:p>
            <a:r>
              <a:rPr lang="en-GB" sz="2000">
                <a:latin typeface="Times New Roman"/>
                <a:ea typeface="+mn-lt"/>
                <a:cs typeface="+mn-lt"/>
              </a:rPr>
              <a:t>Annually number of deaths are increasing  with 5%. (Health matters: preventing Type 2 Diabetes, 2020)</a:t>
            </a:r>
            <a:endParaRPr lang="en-GB" sz="2000">
              <a:latin typeface="Times New Roman"/>
              <a:cs typeface="Times New Roman"/>
            </a:endParaRPr>
          </a:p>
          <a:p>
            <a:endParaRPr lang="en-GB" sz="2000">
              <a:latin typeface="Times New Roman"/>
              <a:ea typeface="+mn-lt"/>
              <a:cs typeface="+mn-lt"/>
            </a:endParaRPr>
          </a:p>
          <a:p>
            <a:endParaRPr lang="en-GB">
              <a:cs typeface="Calibri" panose="020F0502020204030204"/>
            </a:endParaRPr>
          </a:p>
        </p:txBody>
      </p:sp>
      <p:sp>
        <p:nvSpPr>
          <p:cNvPr id="7" name="TextBox 6">
            <a:extLst>
              <a:ext uri="{FF2B5EF4-FFF2-40B4-BE49-F238E27FC236}">
                <a16:creationId xmlns:a16="http://schemas.microsoft.com/office/drawing/2014/main" id="{CE6FB35D-B481-48DB-A1FB-33F3C363CA97}"/>
              </a:ext>
            </a:extLst>
          </p:cNvPr>
          <p:cNvSpPr txBox="1"/>
          <p:nvPr/>
        </p:nvSpPr>
        <p:spPr>
          <a:xfrm>
            <a:off x="835958" y="331694"/>
            <a:ext cx="10699376"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000" b="1">
              <a:latin typeface="Times New Roman"/>
            </a:endParaRPr>
          </a:p>
          <a:p>
            <a:r>
              <a:rPr lang="en-GB" sz="2000" b="1">
                <a:latin typeface="Times New Roman"/>
              </a:rPr>
              <a:t>Background of diabetes type 2</a:t>
            </a:r>
            <a:r>
              <a:rPr lang="en-GB" sz="2000" b="1">
                <a:latin typeface="Times New Roman"/>
                <a:cs typeface="Times New Roman"/>
              </a:rPr>
              <a:t>​</a:t>
            </a:r>
            <a:endParaRPr lang="en-GB" sz="2000">
              <a:latin typeface="Times New Roman"/>
              <a:cs typeface="Times New Roman"/>
            </a:endParaRPr>
          </a:p>
          <a:p>
            <a:endParaRPr lang="en-GB" sz="2000">
              <a:latin typeface="Times New Roman"/>
              <a:cs typeface="Times New Roman"/>
            </a:endParaRPr>
          </a:p>
          <a:p>
            <a:pPr marL="285750" indent="-285750">
              <a:buFont typeface="Arial"/>
              <a:buChar char="•"/>
            </a:pPr>
            <a:r>
              <a:rPr lang="en-GB" sz="2000">
                <a:latin typeface="Times New Roman"/>
                <a:cs typeface="Times New Roman"/>
              </a:rPr>
              <a:t>Disease causing high level of sugar in the blood</a:t>
            </a:r>
            <a:endParaRPr lang="en-GB" sz="2000">
              <a:latin typeface="Times New Roman"/>
              <a:cs typeface="Calibri" panose="020F0502020204030204"/>
            </a:endParaRPr>
          </a:p>
          <a:p>
            <a:pPr marL="285750" indent="-285750">
              <a:buFont typeface="Arial"/>
              <a:buChar char="•"/>
            </a:pPr>
            <a:r>
              <a:rPr lang="en-GB" sz="2000">
                <a:latin typeface="Times New Roman"/>
                <a:cs typeface="Times New Roman"/>
              </a:rPr>
              <a:t>Lifelong (chronic) condition</a:t>
            </a:r>
            <a:endParaRPr lang="en-GB" sz="2000">
              <a:latin typeface="Times New Roman"/>
              <a:cs typeface="Calibri" panose="020F0502020204030204"/>
            </a:endParaRPr>
          </a:p>
          <a:p>
            <a:pPr marL="285750" indent="-285750">
              <a:buFont typeface="Arial"/>
              <a:buChar char="•"/>
            </a:pPr>
            <a:r>
              <a:rPr lang="en-GB" sz="2000">
                <a:latin typeface="Times New Roman"/>
                <a:cs typeface="Times New Roman"/>
              </a:rPr>
              <a:t>Disease which affects the pancreas. (Smith, 2020)</a:t>
            </a:r>
            <a:br>
              <a:rPr lang="en-GB" sz="2000">
                <a:latin typeface="Times New Roman"/>
                <a:cs typeface="Times New Roman"/>
              </a:rPr>
            </a:br>
            <a:endParaRPr lang="en-GB">
              <a:latin typeface="Times New Roman"/>
              <a:cs typeface="Times New Roman"/>
            </a:endParaRPr>
          </a:p>
        </p:txBody>
      </p:sp>
      <p:sp>
        <p:nvSpPr>
          <p:cNvPr id="2" name="TextBox 1">
            <a:extLst>
              <a:ext uri="{FF2B5EF4-FFF2-40B4-BE49-F238E27FC236}">
                <a16:creationId xmlns:a16="http://schemas.microsoft.com/office/drawing/2014/main" id="{4B043118-1121-7741-9091-CE22DFD38556}"/>
              </a:ext>
            </a:extLst>
          </p:cNvPr>
          <p:cNvSpPr txBox="1"/>
          <p:nvPr/>
        </p:nvSpPr>
        <p:spPr>
          <a:xfrm>
            <a:off x="9516979" y="6357211"/>
            <a:ext cx="2586789" cy="369332"/>
          </a:xfrm>
          <a:prstGeom prst="rect">
            <a:avLst/>
          </a:prstGeom>
          <a:noFill/>
          <a:ln>
            <a:solidFill>
              <a:schemeClr val="tx1"/>
            </a:solidFill>
          </a:ln>
        </p:spPr>
        <p:txBody>
          <a:bodyPr wrap="square" rtlCol="0">
            <a:spAutoFit/>
          </a:bodyPr>
          <a:lstStyle/>
          <a:p>
            <a:r>
              <a:rPr lang="en-GB">
                <a:latin typeface="Times New Roman" panose="02020603050405020304" pitchFamily="18" charset="0"/>
                <a:cs typeface="Times New Roman" panose="02020603050405020304" pitchFamily="18" charset="0"/>
              </a:rPr>
              <a:t>Madalina </a:t>
            </a:r>
            <a:r>
              <a:rPr lang="en-GB" err="1">
                <a:latin typeface="Times New Roman" panose="02020603050405020304" pitchFamily="18" charset="0"/>
                <a:cs typeface="Times New Roman" panose="02020603050405020304" pitchFamily="18" charset="0"/>
              </a:rPr>
              <a:t>Petre</a:t>
            </a:r>
            <a:r>
              <a:rPr lang="en-GB">
                <a:latin typeface="Times New Roman" panose="02020603050405020304" pitchFamily="18" charset="0"/>
                <a:cs typeface="Times New Roman" panose="02020603050405020304" pitchFamily="18" charset="0"/>
              </a:rPr>
              <a:t> 1808352</a:t>
            </a:r>
            <a:endParaRPr lang="en-US">
              <a:latin typeface="Times New Roman" panose="02020603050405020304" pitchFamily="18" charset="0"/>
              <a:ea typeface="+mn-lt"/>
              <a:cs typeface="Times New Roman" panose="02020603050405020304" pitchFamily="18" charset="0"/>
            </a:endParaRPr>
          </a:p>
        </p:txBody>
      </p:sp>
    </p:spTree>
    <p:extLst>
      <p:ext uri="{BB962C8B-B14F-4D97-AF65-F5344CB8AC3E}">
        <p14:creationId xmlns:p14="http://schemas.microsoft.com/office/powerpoint/2010/main" val="12895526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11EA7BA-EB3F-49B0-B7EB-882CA3A10805}"/>
              </a:ext>
            </a:extLst>
          </p:cNvPr>
          <p:cNvSpPr>
            <a:spLocks noGrp="1"/>
          </p:cNvSpPr>
          <p:nvPr>
            <p:ph idx="1"/>
          </p:nvPr>
        </p:nvSpPr>
        <p:spPr>
          <a:xfrm>
            <a:off x="566900" y="148638"/>
            <a:ext cx="10672482" cy="6032216"/>
          </a:xfrm>
        </p:spPr>
        <p:txBody>
          <a:bodyPr vert="horz" lIns="91440" tIns="45720" rIns="91440" bIns="45720" rtlCol="0" anchor="t">
            <a:noAutofit/>
          </a:bodyPr>
          <a:lstStyle/>
          <a:p>
            <a:pPr marL="0" indent="0">
              <a:spcBef>
                <a:spcPct val="0"/>
              </a:spcBef>
              <a:buNone/>
            </a:pPr>
            <a:endParaRPr lang="en-US" sz="2000">
              <a:latin typeface="Times New Roman" panose="02020603050405020304" pitchFamily="18" charset="0"/>
              <a:cs typeface="Times New Roman" panose="02020603050405020304" pitchFamily="18" charset="0"/>
            </a:endParaRPr>
          </a:p>
          <a:p>
            <a:pPr marL="0" indent="0">
              <a:spcBef>
                <a:spcPct val="0"/>
              </a:spcBef>
              <a:buNone/>
            </a:pPr>
            <a:r>
              <a:rPr lang="en-US" sz="2000">
                <a:latin typeface="Times New Roman" panose="02020603050405020304" pitchFamily="18" charset="0"/>
                <a:cs typeface="Times New Roman" panose="02020603050405020304" pitchFamily="18" charset="0"/>
              </a:rPr>
              <a:t>Globally, diabetes type 2 has been increasing more rapidly in low and middle-income countries than in high income countries. (Diabetes, 2020)</a:t>
            </a:r>
          </a:p>
          <a:p>
            <a:pPr marL="0" indent="0">
              <a:spcBef>
                <a:spcPct val="0"/>
              </a:spcBef>
              <a:buNone/>
            </a:pPr>
            <a:endParaRPr lang="en-US" sz="2000">
              <a:latin typeface="Times New Roman" panose="02020603050405020304" pitchFamily="18" charset="0"/>
              <a:cs typeface="Times New Roman" panose="02020603050405020304" pitchFamily="18" charset="0"/>
            </a:endParaRPr>
          </a:p>
          <a:p>
            <a:pPr marL="0" indent="0">
              <a:spcBef>
                <a:spcPct val="0"/>
              </a:spcBef>
              <a:buNone/>
            </a:pPr>
            <a:r>
              <a:rPr lang="en-US" sz="2000">
                <a:latin typeface="Times New Roman" panose="02020603050405020304" pitchFamily="18" charset="0"/>
                <a:cs typeface="Times New Roman" panose="02020603050405020304" pitchFamily="18" charset="0"/>
              </a:rPr>
              <a:t>Vulnerable groups: </a:t>
            </a:r>
          </a:p>
          <a:p>
            <a:pPr marL="0" indent="0">
              <a:spcBef>
                <a:spcPct val="0"/>
              </a:spcBef>
              <a:buNone/>
            </a:pPr>
            <a:endParaRPr lang="en-US" sz="2000">
              <a:latin typeface="Times New Roman" panose="02020603050405020304" pitchFamily="18" charset="0"/>
              <a:cs typeface="Times New Roman" panose="02020603050405020304" pitchFamily="18" charset="0"/>
            </a:endParaRPr>
          </a:p>
          <a:p>
            <a:pPr marL="342900" indent="-342900">
              <a:spcBef>
                <a:spcPct val="0"/>
              </a:spcBef>
            </a:pPr>
            <a:r>
              <a:rPr lang="en-US" sz="2000">
                <a:latin typeface="Times New Roman" panose="02020603050405020304" pitchFamily="18" charset="0"/>
                <a:cs typeface="Times New Roman" panose="02020603050405020304" pitchFamily="18" charset="0"/>
              </a:rPr>
              <a:t>Old people</a:t>
            </a:r>
          </a:p>
          <a:p>
            <a:pPr marL="342900" indent="-342900">
              <a:spcBef>
                <a:spcPct val="0"/>
              </a:spcBef>
            </a:pPr>
            <a:r>
              <a:rPr lang="en-US" sz="2000">
                <a:latin typeface="Times New Roman" panose="02020603050405020304" pitchFamily="18" charset="0"/>
                <a:cs typeface="Times New Roman" panose="02020603050405020304" pitchFamily="18" charset="0"/>
              </a:rPr>
              <a:t>Poor people</a:t>
            </a:r>
          </a:p>
          <a:p>
            <a:pPr marL="342900" indent="-342900">
              <a:spcBef>
                <a:spcPct val="0"/>
              </a:spcBef>
            </a:pPr>
            <a:r>
              <a:rPr lang="en-US" sz="2000">
                <a:latin typeface="Times New Roman" panose="02020603050405020304" pitchFamily="18" charset="0"/>
                <a:cs typeface="Times New Roman" panose="02020603050405020304" pitchFamily="18" charset="0"/>
              </a:rPr>
              <a:t>Ethnic background</a:t>
            </a:r>
          </a:p>
          <a:p>
            <a:pPr marL="0" indent="0">
              <a:spcBef>
                <a:spcPct val="0"/>
              </a:spcBef>
              <a:buNone/>
            </a:pPr>
            <a:br>
              <a:rPr lang="en-US" sz="2000">
                <a:latin typeface="Times New Roman" panose="02020603050405020304" pitchFamily="18" charset="0"/>
                <a:cs typeface="Times New Roman" panose="02020603050405020304" pitchFamily="18" charset="0"/>
              </a:rPr>
            </a:br>
            <a:r>
              <a:rPr lang="en-US" sz="2000">
                <a:latin typeface="Times New Roman" panose="02020603050405020304" pitchFamily="18" charset="0"/>
                <a:cs typeface="Times New Roman" panose="02020603050405020304" pitchFamily="18" charset="0"/>
              </a:rPr>
              <a:t>Causes of diabetes type 2:</a:t>
            </a:r>
          </a:p>
          <a:p>
            <a:pPr marL="0" indent="0">
              <a:spcBef>
                <a:spcPct val="0"/>
              </a:spcBef>
              <a:buNone/>
            </a:pPr>
            <a:endParaRPr lang="en-US" sz="2000">
              <a:latin typeface="Times New Roman" panose="02020603050405020304" pitchFamily="18" charset="0"/>
              <a:cs typeface="Times New Roman" panose="02020603050405020304" pitchFamily="18" charset="0"/>
            </a:endParaRPr>
          </a:p>
          <a:p>
            <a:pPr marL="342900" indent="-342900">
              <a:spcBef>
                <a:spcPct val="0"/>
              </a:spcBef>
            </a:pPr>
            <a:r>
              <a:rPr lang="en-US" sz="2000">
                <a:latin typeface="Times New Roman" panose="02020603050405020304" pitchFamily="18" charset="0"/>
                <a:cs typeface="Times New Roman" panose="02020603050405020304" pitchFamily="18" charset="0"/>
              </a:rPr>
              <a:t>  Excess abdominal fat which is a major cause (overweight)</a:t>
            </a:r>
          </a:p>
          <a:p>
            <a:pPr marL="342900" indent="-342900">
              <a:spcBef>
                <a:spcPct val="0"/>
              </a:spcBef>
            </a:pPr>
            <a:r>
              <a:rPr lang="en-US" sz="2000">
                <a:latin typeface="Times New Roman" panose="02020603050405020304" pitchFamily="18" charset="0"/>
                <a:cs typeface="Times New Roman" panose="02020603050405020304" pitchFamily="18" charset="0"/>
              </a:rPr>
              <a:t>  Genetic (if was a history of diabetes type 1)</a:t>
            </a:r>
          </a:p>
          <a:p>
            <a:pPr marL="342900" indent="-342900">
              <a:spcBef>
                <a:spcPct val="0"/>
              </a:spcBef>
            </a:pPr>
            <a:r>
              <a:rPr lang="en-US" sz="2000">
                <a:latin typeface="Times New Roman" panose="02020603050405020304" pitchFamily="18" charset="0"/>
                <a:cs typeface="Times New Roman" panose="02020603050405020304" pitchFamily="18" charset="0"/>
              </a:rPr>
              <a:t>  Lifestyle (unhealthy meals)</a:t>
            </a:r>
          </a:p>
          <a:p>
            <a:pPr marL="342900" indent="-342900">
              <a:spcBef>
                <a:spcPct val="0"/>
              </a:spcBef>
            </a:pPr>
            <a:r>
              <a:rPr lang="en-US" sz="2000">
                <a:latin typeface="Times New Roman" panose="02020603050405020304" pitchFamily="18" charset="0"/>
                <a:cs typeface="Times New Roman" panose="02020603050405020304" pitchFamily="18" charset="0"/>
              </a:rPr>
              <a:t>  High blood pressure</a:t>
            </a:r>
          </a:p>
          <a:p>
            <a:pPr marL="342900" indent="-342900">
              <a:spcBef>
                <a:spcPct val="0"/>
              </a:spcBef>
            </a:pPr>
            <a:r>
              <a:rPr lang="en-US" sz="2000">
                <a:latin typeface="Times New Roman" panose="02020603050405020304" pitchFamily="18" charset="0"/>
                <a:cs typeface="Times New Roman" panose="02020603050405020304" pitchFamily="18" charset="0"/>
              </a:rPr>
              <a:t>  Sedentary life</a:t>
            </a:r>
          </a:p>
          <a:p>
            <a:pPr marL="342900" indent="-342900">
              <a:spcBef>
                <a:spcPct val="0"/>
              </a:spcBef>
            </a:pPr>
            <a:r>
              <a:rPr lang="en-US" sz="2000">
                <a:latin typeface="Times New Roman" panose="02020603050405020304" pitchFamily="18" charset="0"/>
                <a:cs typeface="Times New Roman" panose="02020603050405020304" pitchFamily="18" charset="0"/>
              </a:rPr>
              <a:t>  Smoking</a:t>
            </a:r>
          </a:p>
          <a:p>
            <a:pPr marL="342900" indent="-342900">
              <a:spcBef>
                <a:spcPct val="0"/>
              </a:spcBef>
            </a:pPr>
            <a:r>
              <a:rPr lang="en-US" sz="2000">
                <a:latin typeface="Times New Roman" panose="02020603050405020304" pitchFamily="18" charset="0"/>
                <a:cs typeface="Times New Roman" panose="02020603050405020304" pitchFamily="18" charset="0"/>
              </a:rPr>
              <a:t>  High fat and cholesterol. (Lisa M. </a:t>
            </a:r>
            <a:r>
              <a:rPr lang="en-US" sz="2000" err="1">
                <a:latin typeface="Times New Roman" panose="02020603050405020304" pitchFamily="18" charset="0"/>
                <a:cs typeface="Times New Roman" panose="02020603050405020304" pitchFamily="18" charset="0"/>
              </a:rPr>
              <a:t>Leontis</a:t>
            </a:r>
            <a:r>
              <a:rPr lang="en-US" sz="2000">
                <a:latin typeface="Times New Roman" panose="02020603050405020304" pitchFamily="18" charset="0"/>
                <a:cs typeface="Times New Roman" panose="02020603050405020304" pitchFamily="18" charset="0"/>
              </a:rPr>
              <a:t> RN and Amy Hess-</a:t>
            </a:r>
            <a:r>
              <a:rPr lang="en-US" sz="2000" err="1">
                <a:latin typeface="Times New Roman" panose="02020603050405020304" pitchFamily="18" charset="0"/>
                <a:cs typeface="Times New Roman" panose="02020603050405020304" pitchFamily="18" charset="0"/>
              </a:rPr>
              <a:t>Fischl</a:t>
            </a:r>
            <a:r>
              <a:rPr lang="en-US" sz="2000">
                <a:latin typeface="Times New Roman" panose="02020603050405020304" pitchFamily="18" charset="0"/>
                <a:cs typeface="Times New Roman" panose="02020603050405020304" pitchFamily="18" charset="0"/>
              </a:rPr>
              <a:t> MS, 2020)</a:t>
            </a:r>
          </a:p>
          <a:p>
            <a:pPr marL="0" indent="0">
              <a:spcBef>
                <a:spcPct val="0"/>
              </a:spcBef>
              <a:buNone/>
            </a:pPr>
            <a:br>
              <a:rPr lang="en-US" sz="2000">
                <a:latin typeface="Times New Roman" panose="02020603050405020304" pitchFamily="18" charset="0"/>
                <a:cs typeface="Times New Roman" panose="02020603050405020304" pitchFamily="18" charset="0"/>
              </a:rPr>
            </a:br>
            <a:r>
              <a:rPr lang="en-US" sz="2000">
                <a:latin typeface="Times New Roman" panose="02020603050405020304" pitchFamily="18" charset="0"/>
                <a:cs typeface="Times New Roman" panose="02020603050405020304" pitchFamily="18" charset="0"/>
              </a:rPr>
              <a:t>Diabetes type 2 is a non-spreadable infection. (Lisa M. </a:t>
            </a:r>
            <a:r>
              <a:rPr lang="en-US" sz="2000" err="1">
                <a:latin typeface="Times New Roman" panose="02020603050405020304" pitchFamily="18" charset="0"/>
                <a:cs typeface="Times New Roman" panose="02020603050405020304" pitchFamily="18" charset="0"/>
              </a:rPr>
              <a:t>Leontis</a:t>
            </a:r>
            <a:r>
              <a:rPr lang="en-US" sz="2000">
                <a:latin typeface="Times New Roman" panose="02020603050405020304" pitchFamily="18" charset="0"/>
                <a:cs typeface="Times New Roman" panose="02020603050405020304" pitchFamily="18" charset="0"/>
              </a:rPr>
              <a:t> RN and Amy Hess-</a:t>
            </a:r>
            <a:r>
              <a:rPr lang="en-US" sz="2000" err="1">
                <a:latin typeface="Times New Roman" panose="02020603050405020304" pitchFamily="18" charset="0"/>
                <a:cs typeface="Times New Roman" panose="02020603050405020304" pitchFamily="18" charset="0"/>
              </a:rPr>
              <a:t>Fischl</a:t>
            </a:r>
            <a:r>
              <a:rPr lang="en-US" sz="2000">
                <a:latin typeface="Times New Roman" panose="02020603050405020304" pitchFamily="18" charset="0"/>
                <a:cs typeface="Times New Roman" panose="02020603050405020304" pitchFamily="18" charset="0"/>
              </a:rPr>
              <a:t> MS, 2020) </a:t>
            </a:r>
            <a:endParaRPr lang="en-US" sz="2000">
              <a:latin typeface="Times New Roman" panose="02020603050405020304" pitchFamily="18" charset="0"/>
              <a:ea typeface="+mn-lt"/>
              <a:cs typeface="Times New Roman" panose="02020603050405020304" pitchFamily="18" charset="0"/>
            </a:endParaRPr>
          </a:p>
          <a:p>
            <a:pPr marL="0" indent="0">
              <a:spcBef>
                <a:spcPct val="0"/>
              </a:spcBef>
              <a:buNone/>
            </a:pPr>
            <a:br>
              <a:rPr lang="en-US" sz="2000">
                <a:latin typeface="Times New Roman" panose="02020603050405020304" pitchFamily="18" charset="0"/>
                <a:ea typeface="+mn-lt"/>
                <a:cs typeface="Times New Roman" panose="02020603050405020304" pitchFamily="18" charset="0"/>
              </a:rPr>
            </a:br>
            <a:endParaRPr lang="en-GB" sz="2000">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B384D70E-F7D9-434B-9367-B0902AFAFE65}"/>
              </a:ext>
            </a:extLst>
          </p:cNvPr>
          <p:cNvSpPr txBox="1"/>
          <p:nvPr/>
        </p:nvSpPr>
        <p:spPr>
          <a:xfrm>
            <a:off x="9480885" y="6456220"/>
            <a:ext cx="2638926" cy="369332"/>
          </a:xfrm>
          <a:prstGeom prst="rect">
            <a:avLst/>
          </a:prstGeom>
          <a:noFill/>
          <a:ln>
            <a:solidFill>
              <a:schemeClr val="tx1"/>
            </a:solidFill>
          </a:ln>
        </p:spPr>
        <p:txBody>
          <a:bodyPr wrap="square" rtlCol="0">
            <a:spAutoFit/>
          </a:bodyPr>
          <a:lstStyle/>
          <a:p>
            <a:r>
              <a:rPr lang="en-GB">
                <a:latin typeface="Times New Roman" panose="02020603050405020304" pitchFamily="18" charset="0"/>
                <a:cs typeface="Times New Roman" panose="02020603050405020304" pitchFamily="18" charset="0"/>
              </a:rPr>
              <a:t>Madalina </a:t>
            </a:r>
            <a:r>
              <a:rPr lang="en-GB" err="1">
                <a:latin typeface="Times New Roman" panose="02020603050405020304" pitchFamily="18" charset="0"/>
                <a:cs typeface="Times New Roman" panose="02020603050405020304" pitchFamily="18" charset="0"/>
              </a:rPr>
              <a:t>Petre</a:t>
            </a:r>
            <a:r>
              <a:rPr lang="en-GB">
                <a:latin typeface="Times New Roman" panose="02020603050405020304" pitchFamily="18" charset="0"/>
                <a:cs typeface="Times New Roman" panose="02020603050405020304" pitchFamily="18" charset="0"/>
              </a:rPr>
              <a:t> 1808352</a:t>
            </a:r>
            <a:endParaRPr lang="en-US">
              <a:latin typeface="Times New Roman" panose="02020603050405020304" pitchFamily="18" charset="0"/>
              <a:ea typeface="+mn-lt"/>
              <a:cs typeface="Times New Roman" panose="02020603050405020304" pitchFamily="18" charset="0"/>
            </a:endParaRPr>
          </a:p>
        </p:txBody>
      </p:sp>
    </p:spTree>
    <p:extLst>
      <p:ext uri="{BB962C8B-B14F-4D97-AF65-F5344CB8AC3E}">
        <p14:creationId xmlns:p14="http://schemas.microsoft.com/office/powerpoint/2010/main" val="18039945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4347A-5CEE-4E73-AFFF-D4418D6F253B}"/>
              </a:ext>
            </a:extLst>
          </p:cNvPr>
          <p:cNvSpPr>
            <a:spLocks noGrp="1"/>
          </p:cNvSpPr>
          <p:nvPr>
            <p:ph type="title"/>
          </p:nvPr>
        </p:nvSpPr>
        <p:spPr>
          <a:xfrm>
            <a:off x="589888" y="312400"/>
            <a:ext cx="6737344" cy="1275768"/>
          </a:xfrm>
        </p:spPr>
        <p:txBody>
          <a:bodyPr vert="horz" lIns="91440" tIns="45720" rIns="91440" bIns="45720" rtlCol="0" anchor="ctr">
            <a:noAutofit/>
          </a:bodyPr>
          <a:lstStyle/>
          <a:p>
            <a:r>
              <a:rPr lang="en-US" sz="2800">
                <a:cs typeface="Calibri Light"/>
              </a:rPr>
              <a:t>Public Health England – Policies              </a:t>
            </a:r>
            <a:endParaRPr lang="en-US" sz="2800">
              <a:solidFill>
                <a:srgbClr val="FEFFFF"/>
              </a:solidFill>
              <a:cs typeface="Calibri Light"/>
            </a:endParaRPr>
          </a:p>
        </p:txBody>
      </p:sp>
      <p:sp>
        <p:nvSpPr>
          <p:cNvPr id="3" name="Content Placeholder 2">
            <a:extLst>
              <a:ext uri="{FF2B5EF4-FFF2-40B4-BE49-F238E27FC236}">
                <a16:creationId xmlns:a16="http://schemas.microsoft.com/office/drawing/2014/main" id="{2E7A2F3E-5B54-4229-8F8F-B1F5E59BFEDE}"/>
              </a:ext>
            </a:extLst>
          </p:cNvPr>
          <p:cNvSpPr>
            <a:spLocks noGrp="1"/>
          </p:cNvSpPr>
          <p:nvPr>
            <p:ph idx="1"/>
          </p:nvPr>
        </p:nvSpPr>
        <p:spPr>
          <a:xfrm>
            <a:off x="395944" y="1588168"/>
            <a:ext cx="7713340" cy="4957432"/>
          </a:xfrm>
        </p:spPr>
        <p:txBody>
          <a:bodyPr vert="horz" lIns="91440" tIns="45720" rIns="91440" bIns="45720" rtlCol="0" anchor="t">
            <a:noAutofit/>
          </a:bodyPr>
          <a:lstStyle/>
          <a:p>
            <a:pPr marL="342900" indent="-342900"/>
            <a:r>
              <a:rPr lang="en-US" sz="2000">
                <a:latin typeface="Times New Roman" panose="02020603050405020304" pitchFamily="18" charset="0"/>
                <a:cs typeface="Times New Roman" panose="02020603050405020304" pitchFamily="18" charset="0"/>
              </a:rPr>
              <a:t>The NHS diabetes Prevention Program provides behavioral intervention targeted at people who are at a high risk of developing diabetes. </a:t>
            </a:r>
          </a:p>
          <a:p>
            <a:pPr marL="342900" indent="-342900"/>
            <a:r>
              <a:rPr lang="en-US" sz="2000">
                <a:latin typeface="Times New Roman" panose="02020603050405020304" pitchFamily="18" charset="0"/>
                <a:cs typeface="Times New Roman" panose="02020603050405020304" pitchFamily="18" charset="0"/>
              </a:rPr>
              <a:t> In order to  cover the larger population the NHS Diabetes Program provides digital services to broaden access to diabetes prevention via apps.</a:t>
            </a:r>
            <a:endParaRPr lang="en-US" sz="2000">
              <a:latin typeface="Times New Roman" panose="02020603050405020304" pitchFamily="18" charset="0"/>
              <a:ea typeface="+mn-lt"/>
              <a:cs typeface="Times New Roman" panose="02020603050405020304" pitchFamily="18" charset="0"/>
            </a:endParaRPr>
          </a:p>
          <a:p>
            <a:pPr>
              <a:buFont typeface="Arial"/>
              <a:buChar char="•"/>
            </a:pPr>
            <a:r>
              <a:rPr lang="en-US" sz="2000">
                <a:latin typeface="Times New Roman" panose="02020603050405020304" pitchFamily="18" charset="0"/>
                <a:cs typeface="Times New Roman" panose="02020603050405020304" pitchFamily="18" charset="0"/>
              </a:rPr>
              <a:t>The NHS Diabetes Program is constantly seeking to reduce the complications of diabetes, incidence of type 2 diabetes and to address health inequalities.</a:t>
            </a:r>
            <a:endParaRPr lang="en-US" sz="2000">
              <a:latin typeface="Times New Roman" panose="02020603050405020304" pitchFamily="18" charset="0"/>
              <a:ea typeface="+mn-lt"/>
              <a:cs typeface="Times New Roman" panose="02020603050405020304" pitchFamily="18" charset="0"/>
            </a:endParaRPr>
          </a:p>
          <a:p>
            <a:pPr marL="0" indent="0">
              <a:buNone/>
            </a:pPr>
            <a:r>
              <a:rPr lang="en-US" sz="2000">
                <a:latin typeface="Times New Roman" panose="02020603050405020304" pitchFamily="18" charset="0"/>
                <a:ea typeface="+mn-lt"/>
                <a:cs typeface="Times New Roman" panose="02020603050405020304" pitchFamily="18" charset="0"/>
              </a:rPr>
              <a:t>The World Health Organization have global policies such as:</a:t>
            </a:r>
          </a:p>
          <a:p>
            <a:pPr marL="0" indent="0">
              <a:buNone/>
            </a:pPr>
            <a:endParaRPr lang="en-US" sz="2000">
              <a:latin typeface="Times New Roman" panose="02020603050405020304" pitchFamily="18" charset="0"/>
              <a:ea typeface="+mn-lt"/>
              <a:cs typeface="Times New Roman" panose="02020603050405020304" pitchFamily="18" charset="0"/>
            </a:endParaRPr>
          </a:p>
          <a:p>
            <a:pPr marL="342900" indent="-342900">
              <a:lnSpc>
                <a:spcPct val="100000"/>
              </a:lnSpc>
              <a:spcBef>
                <a:spcPts val="0"/>
              </a:spcBef>
              <a:buFont typeface="Arial,Sans-Serif"/>
              <a:buChar char="•"/>
            </a:pPr>
            <a:r>
              <a:rPr lang="en-US" sz="2000">
                <a:latin typeface="Times New Roman" panose="02020603050405020304" pitchFamily="18" charset="0"/>
                <a:ea typeface="+mn-lt"/>
                <a:cs typeface="Times New Roman" panose="02020603050405020304" pitchFamily="18" charset="0"/>
              </a:rPr>
              <a:t>WHO European Action Plan for Food and Nutrition Policy 2007-2012</a:t>
            </a:r>
          </a:p>
          <a:p>
            <a:pPr marL="342900" indent="-342900">
              <a:lnSpc>
                <a:spcPct val="100000"/>
              </a:lnSpc>
              <a:spcBef>
                <a:spcPts val="0"/>
              </a:spcBef>
              <a:buFont typeface="Arial,Sans-Serif"/>
              <a:buChar char="•"/>
            </a:pPr>
            <a:r>
              <a:rPr lang="en-US" sz="2000">
                <a:latin typeface="Times New Roman" panose="02020603050405020304" pitchFamily="18" charset="0"/>
                <a:ea typeface="+mn-lt"/>
                <a:cs typeface="Times New Roman" panose="02020603050405020304" pitchFamily="18" charset="0"/>
              </a:rPr>
              <a:t>Gaining health: analysis of policy development in European countries 2009</a:t>
            </a:r>
          </a:p>
          <a:p>
            <a:pPr marL="342900" indent="-342900">
              <a:lnSpc>
                <a:spcPct val="100000"/>
              </a:lnSpc>
              <a:spcBef>
                <a:spcPts val="0"/>
              </a:spcBef>
              <a:buFont typeface="Arial,Sans-Serif"/>
              <a:buChar char="•"/>
            </a:pPr>
            <a:r>
              <a:rPr lang="en-US" sz="2000">
                <a:latin typeface="Times New Roman" panose="02020603050405020304" pitchFamily="18" charset="0"/>
                <a:ea typeface="+mn-lt"/>
                <a:cs typeface="Times New Roman" panose="02020603050405020304" pitchFamily="18" charset="0"/>
              </a:rPr>
              <a:t>Steps to Health: A European framework to promote physical activity for health 2007 </a:t>
            </a:r>
          </a:p>
          <a:p>
            <a:pPr marL="0" indent="0">
              <a:buNone/>
            </a:pPr>
            <a:endParaRPr lang="en-US" sz="2000">
              <a:latin typeface="Times New Roman" panose="02020603050405020304" pitchFamily="18" charset="0"/>
              <a:ea typeface="+mn-lt"/>
              <a:cs typeface="Times New Roman" panose="02020603050405020304" pitchFamily="18" charset="0"/>
            </a:endParaRPr>
          </a:p>
          <a:p>
            <a:pPr marL="0" indent="0">
              <a:buNone/>
            </a:pPr>
            <a:endParaRPr lang="en-US" sz="2000">
              <a:latin typeface="Times New Roman" panose="02020603050405020304" pitchFamily="18" charset="0"/>
              <a:cs typeface="Times New Roman" panose="02020603050405020304" pitchFamily="18" charset="0"/>
            </a:endParaRPr>
          </a:p>
        </p:txBody>
      </p:sp>
      <p:pic>
        <p:nvPicPr>
          <p:cNvPr id="6" name="Picture 6" descr="A hand holding a video game remote control&#10;&#10;Description automatically generated">
            <a:extLst>
              <a:ext uri="{FF2B5EF4-FFF2-40B4-BE49-F238E27FC236}">
                <a16:creationId xmlns:a16="http://schemas.microsoft.com/office/drawing/2014/main" id="{603389F9-A224-4319-9148-31C8922A4934}"/>
              </a:ext>
            </a:extLst>
          </p:cNvPr>
          <p:cNvPicPr>
            <a:picLocks noChangeAspect="1"/>
          </p:cNvPicPr>
          <p:nvPr/>
        </p:nvPicPr>
        <p:blipFill>
          <a:blip r:embed="rId3"/>
          <a:stretch>
            <a:fillRect/>
          </a:stretch>
        </p:blipFill>
        <p:spPr>
          <a:xfrm>
            <a:off x="8468119" y="633852"/>
            <a:ext cx="2456581" cy="1768739"/>
          </a:xfrm>
          <a:prstGeom prst="rect">
            <a:avLst/>
          </a:prstGeom>
        </p:spPr>
      </p:pic>
      <p:pic>
        <p:nvPicPr>
          <p:cNvPr id="4" name="Picture 4" descr="A hand holding a video game remote control&#10;&#10;Description automatically generated">
            <a:extLst>
              <a:ext uri="{FF2B5EF4-FFF2-40B4-BE49-F238E27FC236}">
                <a16:creationId xmlns:a16="http://schemas.microsoft.com/office/drawing/2014/main" id="{68405A31-DC5D-4DAF-9596-B020B9CBF757}"/>
              </a:ext>
            </a:extLst>
          </p:cNvPr>
          <p:cNvPicPr>
            <a:picLocks noChangeAspect="1"/>
          </p:cNvPicPr>
          <p:nvPr/>
        </p:nvPicPr>
        <p:blipFill>
          <a:blip r:embed="rId4"/>
          <a:stretch>
            <a:fillRect/>
          </a:stretch>
        </p:blipFill>
        <p:spPr>
          <a:xfrm>
            <a:off x="8415893" y="2529756"/>
            <a:ext cx="2546720" cy="1833639"/>
          </a:xfrm>
          <a:prstGeom prst="rect">
            <a:avLst/>
          </a:prstGeom>
        </p:spPr>
      </p:pic>
      <p:pic>
        <p:nvPicPr>
          <p:cNvPr id="5" name="Picture 5" descr="A hand holding a video game remote control&#10;&#10;Description automatically generated">
            <a:extLst>
              <a:ext uri="{FF2B5EF4-FFF2-40B4-BE49-F238E27FC236}">
                <a16:creationId xmlns:a16="http://schemas.microsoft.com/office/drawing/2014/main" id="{A5EB0025-8FC6-4602-84CC-48A51EFC5FA1}"/>
              </a:ext>
            </a:extLst>
          </p:cNvPr>
          <p:cNvPicPr>
            <a:picLocks noChangeAspect="1"/>
          </p:cNvPicPr>
          <p:nvPr/>
        </p:nvPicPr>
        <p:blipFill>
          <a:blip r:embed="rId4"/>
          <a:stretch>
            <a:fillRect/>
          </a:stretch>
        </p:blipFill>
        <p:spPr>
          <a:xfrm>
            <a:off x="8460020" y="4490560"/>
            <a:ext cx="2469729" cy="1778205"/>
          </a:xfrm>
          <a:prstGeom prst="rect">
            <a:avLst/>
          </a:prstGeom>
        </p:spPr>
      </p:pic>
      <p:sp>
        <p:nvSpPr>
          <p:cNvPr id="7" name="TextBox 6">
            <a:extLst>
              <a:ext uri="{FF2B5EF4-FFF2-40B4-BE49-F238E27FC236}">
                <a16:creationId xmlns:a16="http://schemas.microsoft.com/office/drawing/2014/main" id="{9AD48A3F-1AC5-C04D-AEFE-8A37D140FF56}"/>
              </a:ext>
            </a:extLst>
          </p:cNvPr>
          <p:cNvSpPr txBox="1"/>
          <p:nvPr/>
        </p:nvSpPr>
        <p:spPr>
          <a:xfrm>
            <a:off x="10266947" y="6488668"/>
            <a:ext cx="1925053" cy="369332"/>
          </a:xfrm>
          <a:prstGeom prst="rect">
            <a:avLst/>
          </a:prstGeom>
          <a:noFill/>
          <a:ln>
            <a:solidFill>
              <a:schemeClr val="tx1"/>
            </a:solidFill>
          </a:ln>
        </p:spPr>
        <p:txBody>
          <a:bodyPr wrap="square" rtlCol="0">
            <a:spAutoFit/>
          </a:bodyPr>
          <a:lstStyle/>
          <a:p>
            <a:r>
              <a:rPr lang="en-US">
                <a:cs typeface="Calibri Light"/>
              </a:rPr>
              <a:t>Keren -  1809329</a:t>
            </a:r>
            <a:endParaRPr lang="en-US"/>
          </a:p>
        </p:txBody>
      </p:sp>
    </p:spTree>
    <p:extLst>
      <p:ext uri="{BB962C8B-B14F-4D97-AF65-F5344CB8AC3E}">
        <p14:creationId xmlns:p14="http://schemas.microsoft.com/office/powerpoint/2010/main" val="2792564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85B725-2DE8-4E03-A777-0A8D42799CA2}"/>
              </a:ext>
            </a:extLst>
          </p:cNvPr>
          <p:cNvSpPr>
            <a:spLocks noGrp="1"/>
          </p:cNvSpPr>
          <p:nvPr>
            <p:ph idx="1"/>
          </p:nvPr>
        </p:nvSpPr>
        <p:spPr>
          <a:xfrm>
            <a:off x="526451" y="426085"/>
            <a:ext cx="8794511" cy="5283493"/>
          </a:xfrm>
        </p:spPr>
        <p:txBody>
          <a:bodyPr vert="horz" lIns="91440" tIns="45720" rIns="91440" bIns="45720" rtlCol="0" anchor="ctr">
            <a:noAutofit/>
          </a:bodyPr>
          <a:lstStyle/>
          <a:p>
            <a:pPr marL="0" indent="0">
              <a:buNone/>
            </a:pPr>
            <a:endParaRPr lang="en-US" sz="2000">
              <a:latin typeface="Times New Roman" panose="02020603050405020304" pitchFamily="18" charset="0"/>
              <a:ea typeface="+mn-lt"/>
              <a:cs typeface="Times New Roman" panose="02020603050405020304" pitchFamily="18" charset="0"/>
            </a:endParaRPr>
          </a:p>
          <a:p>
            <a:pPr marL="0" indent="0">
              <a:buNone/>
            </a:pPr>
            <a:r>
              <a:rPr lang="en-US" sz="2000">
                <a:latin typeface="Times New Roman" panose="02020603050405020304" pitchFamily="18" charset="0"/>
                <a:ea typeface="+mn-lt"/>
                <a:cs typeface="Times New Roman" panose="02020603050405020304" pitchFamily="18" charset="0"/>
              </a:rPr>
              <a:t>Impact of diabetes on young people are</a:t>
            </a:r>
            <a:endParaRPr lang="en-US" sz="2000">
              <a:latin typeface="Times New Roman" panose="02020603050405020304" pitchFamily="18" charset="0"/>
              <a:cs typeface="Times New Roman" panose="02020603050405020304" pitchFamily="18" charset="0"/>
            </a:endParaRPr>
          </a:p>
          <a:p>
            <a:pPr>
              <a:spcBef>
                <a:spcPts val="700"/>
              </a:spcBef>
              <a:buFont typeface="Arial"/>
              <a:buChar char="•"/>
            </a:pPr>
            <a:r>
              <a:rPr lang="en-GB" sz="2000">
                <a:latin typeface="Times New Roman" panose="02020603050405020304" pitchFamily="18" charset="0"/>
                <a:ea typeface="+mn-lt"/>
                <a:cs typeface="Times New Roman" panose="02020603050405020304" pitchFamily="18" charset="0"/>
              </a:rPr>
              <a:t>Diabetes at a younger age is associated with longer disease exposure and increased risk for chronic complications such as blindness, amputations, heart disease and kidney failure.</a:t>
            </a:r>
          </a:p>
          <a:p>
            <a:pPr>
              <a:spcBef>
                <a:spcPts val="700"/>
              </a:spcBef>
            </a:pPr>
            <a:r>
              <a:rPr lang="en-GB" sz="2000">
                <a:latin typeface="Times New Roman" panose="02020603050405020304" pitchFamily="18" charset="0"/>
                <a:ea typeface="+mn-lt"/>
                <a:cs typeface="Times New Roman" panose="02020603050405020304" pitchFamily="18" charset="0"/>
              </a:rPr>
              <a:t>5,300 young people from ages 10 to 19 were diagnosed with type 2 diabetes between 2011 and 2012. (SEARCH for Diabetes, 2020)</a:t>
            </a:r>
          </a:p>
          <a:p>
            <a:pPr>
              <a:spcBef>
                <a:spcPts val="700"/>
              </a:spcBef>
            </a:pPr>
            <a:endParaRPr lang="en-GB" sz="2000">
              <a:latin typeface="Times New Roman" panose="02020603050405020304" pitchFamily="18" charset="0"/>
              <a:cs typeface="Times New Roman" panose="02020603050405020304" pitchFamily="18" charset="0"/>
            </a:endParaRPr>
          </a:p>
          <a:p>
            <a:pPr>
              <a:spcBef>
                <a:spcPts val="700"/>
              </a:spcBef>
            </a:pPr>
            <a:r>
              <a:rPr lang="en-GB" sz="2000">
                <a:latin typeface="Times New Roman" panose="02020603050405020304" pitchFamily="18" charset="0"/>
                <a:cs typeface="Times New Roman" panose="02020603050405020304" pitchFamily="18" charset="0"/>
              </a:rPr>
              <a:t>The impact that it can have on children is that they can have difficulties at school and social life </a:t>
            </a:r>
          </a:p>
          <a:p>
            <a:pPr>
              <a:spcBef>
                <a:spcPts val="700"/>
              </a:spcBef>
            </a:pPr>
            <a:endParaRPr lang="en-GB" sz="2000">
              <a:latin typeface="Calibri"/>
              <a:cs typeface="Calibri" panose="020F0502020204030204"/>
            </a:endParaRPr>
          </a:p>
          <a:p>
            <a:pPr marL="0" indent="0">
              <a:spcBef>
                <a:spcPts val="700"/>
              </a:spcBef>
              <a:buNone/>
            </a:pPr>
            <a:endParaRPr lang="en-GB" sz="2000">
              <a:latin typeface="Calibri"/>
              <a:cs typeface="Calibri" panose="020F0502020204030204"/>
            </a:endParaRPr>
          </a:p>
        </p:txBody>
      </p:sp>
      <p:sp>
        <p:nvSpPr>
          <p:cNvPr id="2" name="TextBox 1">
            <a:extLst>
              <a:ext uri="{FF2B5EF4-FFF2-40B4-BE49-F238E27FC236}">
                <a16:creationId xmlns:a16="http://schemas.microsoft.com/office/drawing/2014/main" id="{EFD52B1D-7783-894A-8139-F060BBD7387F}"/>
              </a:ext>
            </a:extLst>
          </p:cNvPr>
          <p:cNvSpPr txBox="1"/>
          <p:nvPr/>
        </p:nvSpPr>
        <p:spPr>
          <a:xfrm>
            <a:off x="10347158" y="6476636"/>
            <a:ext cx="1844842" cy="369332"/>
          </a:xfrm>
          <a:prstGeom prst="rect">
            <a:avLst/>
          </a:prstGeom>
          <a:noFill/>
          <a:ln>
            <a:solidFill>
              <a:schemeClr val="tx1"/>
            </a:solidFill>
          </a:ln>
        </p:spPr>
        <p:txBody>
          <a:bodyPr wrap="square" rtlCol="0">
            <a:spAutoFit/>
          </a:bodyPr>
          <a:lstStyle/>
          <a:p>
            <a:r>
              <a:rPr lang="en-US">
                <a:ea typeface="+mn-lt"/>
                <a:cs typeface="+mn-lt"/>
              </a:rPr>
              <a:t>Keren - 1809329</a:t>
            </a:r>
            <a:endParaRPr lang="en-US"/>
          </a:p>
        </p:txBody>
      </p:sp>
    </p:spTree>
    <p:extLst>
      <p:ext uri="{BB962C8B-B14F-4D97-AF65-F5344CB8AC3E}">
        <p14:creationId xmlns:p14="http://schemas.microsoft.com/office/powerpoint/2010/main" val="25602031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594776" y="238278"/>
            <a:ext cx="10306520" cy="1325563"/>
          </a:xfrm>
        </p:spPr>
        <p:txBody>
          <a:bodyPr>
            <a:normAutofit/>
          </a:bodyPr>
          <a:lstStyle/>
          <a:p>
            <a:r>
              <a:rPr lang="en-GB" sz="4000">
                <a:cs typeface="Calibri Light"/>
              </a:rPr>
              <a:t>The Role of Agencies in combating diabetes 2</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426334" y="1563841"/>
            <a:ext cx="5144287" cy="4733833"/>
          </a:xfrm>
        </p:spPr>
        <p:txBody>
          <a:bodyPr vert="horz" lIns="91440" tIns="45720" rIns="91440" bIns="45720" rtlCol="0" anchor="t">
            <a:noAutofit/>
          </a:bodyPr>
          <a:lstStyle/>
          <a:p>
            <a:pPr marL="0" indent="0">
              <a:buNone/>
            </a:pPr>
            <a:r>
              <a:rPr lang="en-US" sz="2000">
                <a:latin typeface="Times New Roman" panose="02020603050405020304" pitchFamily="18" charset="0"/>
                <a:cs typeface="Times New Roman" panose="02020603050405020304" pitchFamily="18" charset="0"/>
              </a:rPr>
              <a:t> </a:t>
            </a:r>
            <a:r>
              <a:rPr lang="en-US" sz="2000" b="1">
                <a:latin typeface="Times New Roman" panose="02020603050405020304" pitchFamily="18" charset="0"/>
                <a:cs typeface="Times New Roman" panose="02020603050405020304" pitchFamily="18" charset="0"/>
              </a:rPr>
              <a:t> </a:t>
            </a:r>
            <a:r>
              <a:rPr lang="en-US" sz="2000" b="1" err="1">
                <a:latin typeface="Times New Roman" panose="02020603050405020304" pitchFamily="18" charset="0"/>
                <a:cs typeface="Times New Roman" panose="02020603050405020304" pitchFamily="18" charset="0"/>
              </a:rPr>
              <a:t>Ealing</a:t>
            </a:r>
            <a:r>
              <a:rPr lang="en-US" sz="2000" b="1">
                <a:latin typeface="Times New Roman" panose="02020603050405020304" pitchFamily="18" charset="0"/>
                <a:cs typeface="Times New Roman" panose="02020603050405020304" pitchFamily="18" charset="0"/>
              </a:rPr>
              <a:t> Borough</a:t>
            </a:r>
          </a:p>
          <a:p>
            <a:r>
              <a:rPr lang="en-US" sz="2000">
                <a:latin typeface="Times New Roman" panose="02020603050405020304" pitchFamily="18" charset="0"/>
                <a:cs typeface="Times New Roman" panose="02020603050405020304" pitchFamily="18" charset="0"/>
              </a:rPr>
              <a:t>Offers a free nine-month course for individuals at risk of type 2 diabetes.(</a:t>
            </a:r>
            <a:r>
              <a:rPr lang="en-US" sz="2000" err="1">
                <a:latin typeface="Times New Roman" panose="02020603050405020304" pitchFamily="18" charset="0"/>
                <a:cs typeface="Times New Roman" panose="02020603050405020304" pitchFamily="18" charset="0"/>
              </a:rPr>
              <a:t>Ealing</a:t>
            </a:r>
            <a:r>
              <a:rPr lang="en-US" sz="2000">
                <a:latin typeface="Times New Roman" panose="02020603050405020304" pitchFamily="18" charset="0"/>
                <a:cs typeface="Times New Roman" panose="02020603050405020304" pitchFamily="18" charset="0"/>
              </a:rPr>
              <a:t> Borough Council)</a:t>
            </a:r>
          </a:p>
          <a:p>
            <a:r>
              <a:rPr lang="en-US" sz="2000" err="1">
                <a:latin typeface="Times New Roman" panose="02020603050405020304" pitchFamily="18" charset="0"/>
                <a:cs typeface="Times New Roman" panose="02020603050405020304" pitchFamily="18" charset="0"/>
              </a:rPr>
              <a:t>Ealing</a:t>
            </a:r>
            <a:r>
              <a:rPr lang="en-US" sz="2000">
                <a:latin typeface="Times New Roman" panose="02020603050405020304" pitchFamily="18" charset="0"/>
                <a:cs typeface="Times New Roman" panose="02020603050405020304" pitchFamily="18" charset="0"/>
              </a:rPr>
              <a:t> walk program is a scheme set by the council to encourage physical activity.</a:t>
            </a:r>
          </a:p>
          <a:p>
            <a:r>
              <a:rPr lang="en-US" sz="2000">
                <a:latin typeface="Times New Roman" panose="02020603050405020304" pitchFamily="18" charset="0"/>
                <a:cs typeface="Times New Roman" panose="02020603050405020304" pitchFamily="18" charset="0"/>
              </a:rPr>
              <a:t>MEND - A ten week healthy life style program,  targeted at aged 7-13 who are obese.(</a:t>
            </a:r>
            <a:r>
              <a:rPr lang="en-US" sz="2000" err="1">
                <a:latin typeface="Times New Roman" panose="02020603050405020304" pitchFamily="18" charset="0"/>
                <a:cs typeface="Times New Roman" panose="02020603050405020304" pitchFamily="18" charset="0"/>
              </a:rPr>
              <a:t>Earling</a:t>
            </a:r>
            <a:r>
              <a:rPr lang="en-US" sz="2000">
                <a:latin typeface="Times New Roman" panose="02020603050405020304" pitchFamily="18" charset="0"/>
                <a:cs typeface="Times New Roman" panose="02020603050405020304" pitchFamily="18" charset="0"/>
              </a:rPr>
              <a:t> Borough Council)</a:t>
            </a:r>
          </a:p>
          <a:p>
            <a:pPr marL="0" indent="0">
              <a:buNone/>
            </a:pPr>
            <a:r>
              <a:rPr lang="en-US" sz="2000" b="1">
                <a:latin typeface="Times New Roman" panose="02020603050405020304" pitchFamily="18" charset="0"/>
                <a:cs typeface="Times New Roman" panose="02020603050405020304" pitchFamily="18" charset="0"/>
              </a:rPr>
              <a:t>Public health England</a:t>
            </a:r>
          </a:p>
          <a:p>
            <a:r>
              <a:rPr lang="en-US" sz="2000">
                <a:latin typeface="Times New Roman" panose="02020603050405020304" pitchFamily="18" charset="0"/>
                <a:cs typeface="Times New Roman" panose="02020603050405020304" pitchFamily="18" charset="0"/>
              </a:rPr>
              <a:t>Seeks to reduce the incidence of complications related to type 2 diabetes.</a:t>
            </a:r>
          </a:p>
          <a:p>
            <a:r>
              <a:rPr lang="en-US" sz="2000">
                <a:latin typeface="Times New Roman" panose="02020603050405020304" pitchFamily="18" charset="0"/>
                <a:cs typeface="Times New Roman" panose="02020603050405020304" pitchFamily="18" charset="0"/>
              </a:rPr>
              <a:t>Provides guidance for diabetic eye screening,</a:t>
            </a:r>
          </a:p>
          <a:p>
            <a:r>
              <a:rPr lang="en-US" sz="2000">
                <a:latin typeface="Times New Roman" panose="02020603050405020304" pitchFamily="18" charset="0"/>
                <a:cs typeface="Times New Roman" panose="02020603050405020304" pitchFamily="18" charset="0"/>
              </a:rPr>
              <a:t>Uses data to tackle  the burden of amputation in diabetes (Public Health England)</a:t>
            </a:r>
          </a:p>
          <a:p>
            <a:pPr marL="0" indent="0">
              <a:buNone/>
            </a:pPr>
            <a:r>
              <a:rPr lang="en-US" sz="2000">
                <a:latin typeface="Times New Roman" panose="02020603050405020304" pitchFamily="18" charset="0"/>
                <a:cs typeface="Times New Roman" panose="02020603050405020304" pitchFamily="18" charset="0"/>
              </a:rPr>
              <a:t>                          </a:t>
            </a:r>
          </a:p>
        </p:txBody>
      </p:sp>
      <p:pic>
        <p:nvPicPr>
          <p:cNvPr id="4" name="Picture 4" descr="A group of people standing on top of a grass covered field&#10;&#10;Description automatically generated">
            <a:extLst>
              <a:ext uri="{FF2B5EF4-FFF2-40B4-BE49-F238E27FC236}">
                <a16:creationId xmlns:a16="http://schemas.microsoft.com/office/drawing/2014/main" id="{69CB278A-2DEC-48D0-B6C7-E74A1C97F5DA}"/>
              </a:ext>
            </a:extLst>
          </p:cNvPr>
          <p:cNvPicPr>
            <a:picLocks noChangeAspect="1"/>
          </p:cNvPicPr>
          <p:nvPr/>
        </p:nvPicPr>
        <p:blipFill rotWithShape="1">
          <a:blip r:embed="rId2"/>
          <a:srcRect l="10714" r="-2" b="-2"/>
          <a:stretch/>
        </p:blipFill>
        <p:spPr>
          <a:xfrm>
            <a:off x="6096000" y="1758450"/>
            <a:ext cx="5144286" cy="3817048"/>
          </a:xfrm>
          <a:prstGeom prst="rect">
            <a:avLst/>
          </a:prstGeom>
        </p:spPr>
      </p:pic>
      <p:sp>
        <p:nvSpPr>
          <p:cNvPr id="7" name="TextBox 6">
            <a:extLst>
              <a:ext uri="{FF2B5EF4-FFF2-40B4-BE49-F238E27FC236}">
                <a16:creationId xmlns:a16="http://schemas.microsoft.com/office/drawing/2014/main" id="{B6146778-35F1-41C9-B1D5-0F55971A6301}"/>
              </a:ext>
            </a:extLst>
          </p:cNvPr>
          <p:cNvSpPr txBox="1"/>
          <p:nvPr/>
        </p:nvSpPr>
        <p:spPr>
          <a:xfrm>
            <a:off x="9448800" y="6435056"/>
            <a:ext cx="2606842" cy="369332"/>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Habiba </a:t>
            </a:r>
            <a:r>
              <a:rPr lang="en-US" err="1">
                <a:cs typeface="Calibri"/>
              </a:rPr>
              <a:t>Nkem-Ajoku</a:t>
            </a:r>
            <a:endParaRPr lang="en-US">
              <a:cs typeface="Calibri"/>
            </a:endParaRPr>
          </a:p>
        </p:txBody>
      </p:sp>
    </p:spTree>
    <p:extLst>
      <p:ext uri="{BB962C8B-B14F-4D97-AF65-F5344CB8AC3E}">
        <p14:creationId xmlns:p14="http://schemas.microsoft.com/office/powerpoint/2010/main" val="19266277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9832CC-9F70-41F5-9722-99E510509CE2}"/>
              </a:ext>
            </a:extLst>
          </p:cNvPr>
          <p:cNvSpPr>
            <a:spLocks noGrp="1"/>
          </p:cNvSpPr>
          <p:nvPr>
            <p:ph idx="1"/>
          </p:nvPr>
        </p:nvSpPr>
        <p:spPr>
          <a:xfrm>
            <a:off x="264695" y="228600"/>
            <a:ext cx="5979694" cy="6268453"/>
          </a:xfrm>
        </p:spPr>
        <p:txBody>
          <a:bodyPr vert="horz" lIns="91440" tIns="45720" rIns="91440" bIns="45720" rtlCol="0" anchor="t">
            <a:noAutofit/>
          </a:bodyPr>
          <a:lstStyle/>
          <a:p>
            <a:pPr marL="0" indent="0">
              <a:buNone/>
            </a:pPr>
            <a:r>
              <a:rPr lang="en-US" sz="2000" b="1">
                <a:latin typeface="Times New Roman" panose="02020603050405020304" pitchFamily="18" charset="0"/>
                <a:ea typeface="+mn-lt"/>
                <a:cs typeface="Times New Roman" panose="02020603050405020304" pitchFamily="18" charset="0"/>
              </a:rPr>
              <a:t>Voluntary Organizations</a:t>
            </a:r>
            <a:endParaRPr lang="en-US" sz="2000" b="1">
              <a:latin typeface="Times New Roman" panose="02020603050405020304" pitchFamily="18" charset="0"/>
              <a:cs typeface="Times New Roman" panose="02020603050405020304" pitchFamily="18" charset="0"/>
            </a:endParaRPr>
          </a:p>
          <a:p>
            <a:r>
              <a:rPr lang="en-US" sz="2000" b="1">
                <a:latin typeface="Times New Roman" panose="02020603050405020304" pitchFamily="18" charset="0"/>
                <a:cs typeface="Times New Roman" panose="02020603050405020304" pitchFamily="18" charset="0"/>
              </a:rPr>
              <a:t>Diabetes UK</a:t>
            </a:r>
            <a:r>
              <a:rPr lang="en-US" sz="2000">
                <a:latin typeface="Times New Roman" panose="02020603050405020304" pitchFamily="18" charset="0"/>
                <a:cs typeface="Times New Roman" panose="02020603050405020304" pitchFamily="18" charset="0"/>
              </a:rPr>
              <a:t>, the largest charity in the UK is focused on diabetes and provides information of the disease to the public.</a:t>
            </a:r>
          </a:p>
          <a:p>
            <a:r>
              <a:rPr lang="en-US" sz="2000">
                <a:latin typeface="Times New Roman" panose="02020603050405020304" pitchFamily="18" charset="0"/>
                <a:cs typeface="Times New Roman" panose="02020603050405020304" pitchFamily="18" charset="0"/>
              </a:rPr>
              <a:t>The organization provides a support network to diabetics via volunteers and keeps diabetics connected by creating support groups in the community.</a:t>
            </a:r>
          </a:p>
          <a:p>
            <a:r>
              <a:rPr lang="en-US" sz="2000">
                <a:latin typeface="Times New Roman" panose="02020603050405020304" pitchFamily="18" charset="0"/>
                <a:cs typeface="Times New Roman" panose="02020603050405020304" pitchFamily="18" charset="0"/>
              </a:rPr>
              <a:t>Provides essential care services and invests in research to help improve the lives of diabetic sufferers.( </a:t>
            </a:r>
            <a:r>
              <a:rPr lang="en-US" sz="2000" b="1">
                <a:latin typeface="Times New Roman" panose="02020603050405020304" pitchFamily="18" charset="0"/>
                <a:cs typeface="Times New Roman" panose="02020603050405020304" pitchFamily="18" charset="0"/>
              </a:rPr>
              <a:t>Diabetes UK)</a:t>
            </a:r>
          </a:p>
          <a:p>
            <a:pPr marL="0" indent="0">
              <a:buNone/>
            </a:pPr>
            <a:r>
              <a:rPr lang="en-US" sz="2000" b="1">
                <a:latin typeface="Times New Roman" panose="02020603050405020304" pitchFamily="18" charset="0"/>
                <a:ea typeface="+mn-lt"/>
                <a:cs typeface="Times New Roman" panose="02020603050405020304" pitchFamily="18" charset="0"/>
              </a:rPr>
              <a:t>World Health Organization</a:t>
            </a:r>
          </a:p>
          <a:p>
            <a:r>
              <a:rPr lang="en-US" sz="2000" b="1">
                <a:latin typeface="Times New Roman" panose="02020603050405020304" pitchFamily="18" charset="0"/>
                <a:ea typeface="+mn-lt"/>
                <a:cs typeface="Times New Roman" panose="02020603050405020304" pitchFamily="18" charset="0"/>
              </a:rPr>
              <a:t>WHO</a:t>
            </a:r>
            <a:r>
              <a:rPr lang="en-US" sz="2000">
                <a:latin typeface="Times New Roman" panose="02020603050405020304" pitchFamily="18" charset="0"/>
                <a:ea typeface="+mn-lt"/>
                <a:cs typeface="Times New Roman" panose="02020603050405020304" pitchFamily="18" charset="0"/>
              </a:rPr>
              <a:t> 'diabetes group' oversees the implementation of International standards for the diagnosis of diabetes.</a:t>
            </a:r>
          </a:p>
          <a:p>
            <a:r>
              <a:rPr lang="en-US" sz="2000">
                <a:latin typeface="Times New Roman" panose="02020603050405020304" pitchFamily="18" charset="0"/>
                <a:ea typeface="+mn-lt"/>
                <a:cs typeface="Times New Roman" panose="02020603050405020304" pitchFamily="18" charset="0"/>
              </a:rPr>
              <a:t>To handle the diabetes pandemic the organization is tasked with the responsibility of surveillance  of diabetes cases, mortality and its complications.</a:t>
            </a:r>
          </a:p>
          <a:p>
            <a:r>
              <a:rPr lang="en-US" sz="2000">
                <a:latin typeface="Times New Roman" panose="02020603050405020304" pitchFamily="18" charset="0"/>
                <a:ea typeface="+mn-lt"/>
                <a:cs typeface="Times New Roman" panose="02020603050405020304" pitchFamily="18" charset="0"/>
              </a:rPr>
              <a:t>WHO raises awareness about the importance of diabetes as a global public health problem.(WHO,2004)</a:t>
            </a:r>
          </a:p>
          <a:p>
            <a:endParaRPr lang="en-US" sz="2000" b="1">
              <a:latin typeface="Times New Roman" panose="02020603050405020304" pitchFamily="18" charset="0"/>
              <a:cs typeface="Times New Roman" panose="02020603050405020304" pitchFamily="18" charset="0"/>
            </a:endParaRPr>
          </a:p>
        </p:txBody>
      </p:sp>
      <p:pic>
        <p:nvPicPr>
          <p:cNvPr id="4" name="Picture 4" descr="A close up of a logo&#10;&#10;Description automatically generated">
            <a:extLst>
              <a:ext uri="{FF2B5EF4-FFF2-40B4-BE49-F238E27FC236}">
                <a16:creationId xmlns:a16="http://schemas.microsoft.com/office/drawing/2014/main" id="{58F627F0-379B-49A0-89A0-6B3295CE178E}"/>
              </a:ext>
            </a:extLst>
          </p:cNvPr>
          <p:cNvPicPr>
            <a:picLocks noChangeAspect="1"/>
          </p:cNvPicPr>
          <p:nvPr/>
        </p:nvPicPr>
        <p:blipFill rotWithShape="1">
          <a:blip r:embed="rId2"/>
          <a:srcRect l="2856" r="4446"/>
          <a:stretch/>
        </p:blipFill>
        <p:spPr>
          <a:xfrm>
            <a:off x="6560178" y="493545"/>
            <a:ext cx="4802404" cy="3563372"/>
          </a:xfrm>
          <a:prstGeom prst="rect">
            <a:avLst/>
          </a:prstGeom>
        </p:spPr>
      </p:pic>
      <p:sp>
        <p:nvSpPr>
          <p:cNvPr id="7" name="TextBox 6">
            <a:extLst>
              <a:ext uri="{FF2B5EF4-FFF2-40B4-BE49-F238E27FC236}">
                <a16:creationId xmlns:a16="http://schemas.microsoft.com/office/drawing/2014/main" id="{1BA51FBA-D27B-4760-B280-D89D1BFEC4C1}"/>
              </a:ext>
            </a:extLst>
          </p:cNvPr>
          <p:cNvSpPr txBox="1"/>
          <p:nvPr/>
        </p:nvSpPr>
        <p:spPr>
          <a:xfrm>
            <a:off x="10093890" y="6488418"/>
            <a:ext cx="2098110" cy="369332"/>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Habiba </a:t>
            </a:r>
            <a:r>
              <a:rPr lang="en-US" err="1">
                <a:cs typeface="Calibri"/>
              </a:rPr>
              <a:t>Nkem-Ajoku</a:t>
            </a:r>
            <a:endParaRPr lang="en-US">
              <a:cs typeface="Calibri"/>
            </a:endParaRPr>
          </a:p>
        </p:txBody>
      </p:sp>
    </p:spTree>
    <p:extLst>
      <p:ext uri="{BB962C8B-B14F-4D97-AF65-F5344CB8AC3E}">
        <p14:creationId xmlns:p14="http://schemas.microsoft.com/office/powerpoint/2010/main" val="341590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589560" y="856180"/>
            <a:ext cx="4560584" cy="1128068"/>
          </a:xfrm>
        </p:spPr>
        <p:txBody>
          <a:bodyPr anchor="ctr">
            <a:normAutofit/>
          </a:bodyPr>
          <a:lstStyle/>
          <a:p>
            <a:r>
              <a:rPr lang="en-GB" sz="4000"/>
              <a:t>Conclusion</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469233" y="2273969"/>
            <a:ext cx="4680912" cy="4036122"/>
          </a:xfrm>
        </p:spPr>
        <p:txBody>
          <a:bodyPr vert="horz" lIns="91440" tIns="45720" rIns="91440" bIns="45720" rtlCol="0" anchor="ctr">
            <a:normAutofit/>
          </a:bodyPr>
          <a:lstStyle/>
          <a:p>
            <a:pPr marL="0" indent="0">
              <a:buNone/>
            </a:pPr>
            <a:r>
              <a:rPr lang="en-GB" sz="2000">
                <a:latin typeface="Times New Roman" panose="02020603050405020304" pitchFamily="18" charset="0"/>
                <a:cs typeface="Times New Roman" panose="02020603050405020304" pitchFamily="18" charset="0"/>
              </a:rPr>
              <a:t>•Many adults and children are affected  globally by diabetes type 2</a:t>
            </a:r>
          </a:p>
          <a:p>
            <a:pPr marL="0" indent="0">
              <a:buNone/>
            </a:pPr>
            <a:r>
              <a:rPr lang="en-GB" sz="2000">
                <a:latin typeface="Times New Roman" panose="02020603050405020304" pitchFamily="18" charset="0"/>
                <a:cs typeface="Times New Roman" panose="02020603050405020304" pitchFamily="18" charset="0"/>
              </a:rPr>
              <a:t>•In the UK diabetes type 2 has a major importance on public health sector</a:t>
            </a:r>
          </a:p>
          <a:p>
            <a:pPr marL="0" indent="0">
              <a:buNone/>
            </a:pPr>
            <a:r>
              <a:rPr lang="en-GB" sz="2000">
                <a:latin typeface="Times New Roman" panose="02020603050405020304" pitchFamily="18" charset="0"/>
                <a:cs typeface="Times New Roman" panose="02020603050405020304" pitchFamily="18" charset="0"/>
              </a:rPr>
              <a:t>•Diabetes is increasing due to unhealthy lifestyle </a:t>
            </a:r>
          </a:p>
          <a:p>
            <a:pPr marL="0" indent="0">
              <a:buNone/>
            </a:pPr>
            <a:r>
              <a:rPr lang="en-GB" sz="2000">
                <a:latin typeface="Times New Roman" panose="02020603050405020304" pitchFamily="18" charset="0"/>
                <a:cs typeface="Times New Roman" panose="02020603050405020304" pitchFamily="18" charset="0"/>
              </a:rPr>
              <a:t>•Population should be educated from early years and healthy check-ups regularly</a:t>
            </a:r>
          </a:p>
          <a:p>
            <a:pPr marL="0" indent="0">
              <a:buNone/>
            </a:pPr>
            <a:r>
              <a:rPr lang="en-GB" sz="2000">
                <a:latin typeface="Times New Roman" panose="02020603050405020304" pitchFamily="18" charset="0"/>
                <a:cs typeface="Times New Roman" panose="02020603050405020304" pitchFamily="18" charset="0"/>
              </a:rPr>
              <a:t>•Early diagnosis to prevent the risk of  diabetes type 2</a:t>
            </a:r>
          </a:p>
          <a:p>
            <a:pPr marL="0" indent="0">
              <a:buNone/>
            </a:pPr>
            <a:r>
              <a:rPr lang="en-GB" sz="2000">
                <a:latin typeface="Times New Roman" panose="02020603050405020304" pitchFamily="18" charset="0"/>
                <a:cs typeface="Times New Roman" panose="02020603050405020304" pitchFamily="18" charset="0"/>
              </a:rPr>
              <a:t>R Begum</a:t>
            </a:r>
          </a:p>
        </p:txBody>
      </p:sp>
      <p:pic>
        <p:nvPicPr>
          <p:cNvPr id="4" name="Picture 4" descr="A close up of a sign&#10;&#10;Description automatically generated">
            <a:extLst>
              <a:ext uri="{FF2B5EF4-FFF2-40B4-BE49-F238E27FC236}">
                <a16:creationId xmlns:a16="http://schemas.microsoft.com/office/drawing/2014/main" id="{A98A5C44-DDC4-416C-959D-55F27BACAA99}"/>
              </a:ext>
            </a:extLst>
          </p:cNvPr>
          <p:cNvPicPr>
            <a:picLocks noChangeAspect="1"/>
          </p:cNvPicPr>
          <p:nvPr/>
        </p:nvPicPr>
        <p:blipFill rotWithShape="1">
          <a:blip r:embed="rId2"/>
          <a:srcRect l="5466" r="6074" b="-1"/>
          <a:stretch/>
        </p:blipFill>
        <p:spPr>
          <a:xfrm>
            <a:off x="6179071" y="1302559"/>
            <a:ext cx="5425410" cy="5259296"/>
          </a:xfrm>
          <a:prstGeom prst="rect">
            <a:avLst/>
          </a:prstGeom>
        </p:spPr>
      </p:pic>
    </p:spTree>
    <p:extLst>
      <p:ext uri="{BB962C8B-B14F-4D97-AF65-F5344CB8AC3E}">
        <p14:creationId xmlns:p14="http://schemas.microsoft.com/office/powerpoint/2010/main" val="39161184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580465" y="200025"/>
            <a:ext cx="10773335" cy="637616"/>
          </a:xfrm>
        </p:spPr>
        <p:txBody>
          <a:bodyPr>
            <a:normAutofit fontScale="90000"/>
          </a:bodyPr>
          <a:lstStyle/>
          <a:p>
            <a:br>
              <a:rPr lang="en-GB"/>
            </a:br>
            <a:r>
              <a:rPr lang="en-GB"/>
              <a:t>REFERENCES</a:t>
            </a:r>
            <a:br>
              <a:rPr lang="en-GB"/>
            </a:br>
            <a:endParaRPr lang="en-GB">
              <a:cs typeface="Calibri Light"/>
            </a:endParaRP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528077" y="914837"/>
            <a:ext cx="11359123" cy="5652465"/>
          </a:xfrm>
        </p:spPr>
        <p:txBody>
          <a:bodyPr vert="horz" lIns="91440" tIns="45720" rIns="91440" bIns="45720" rtlCol="0" anchor="t">
            <a:noAutofit/>
          </a:bodyPr>
          <a:lstStyle/>
          <a:p>
            <a:pPr marL="0" indent="0">
              <a:buNone/>
            </a:pPr>
            <a:r>
              <a:rPr lang="en-GB" sz="1800">
                <a:latin typeface="Times New Roman"/>
                <a:ea typeface="+mn-lt"/>
                <a:cs typeface="+mn-lt"/>
              </a:rPr>
              <a:t>Lisa M. </a:t>
            </a:r>
            <a:r>
              <a:rPr lang="en-GB" sz="1800" err="1">
                <a:latin typeface="Times New Roman"/>
                <a:ea typeface="+mn-lt"/>
                <a:cs typeface="+mn-lt"/>
              </a:rPr>
              <a:t>Leontis</a:t>
            </a:r>
            <a:r>
              <a:rPr lang="en-GB" sz="1800">
                <a:latin typeface="Times New Roman"/>
                <a:ea typeface="+mn-lt"/>
                <a:cs typeface="+mn-lt"/>
              </a:rPr>
              <a:t> RN, A. and Amy Hess-</a:t>
            </a:r>
            <a:r>
              <a:rPr lang="en-GB" sz="1800" err="1">
                <a:latin typeface="Times New Roman"/>
                <a:ea typeface="+mn-lt"/>
                <a:cs typeface="+mn-lt"/>
              </a:rPr>
              <a:t>Fischl</a:t>
            </a:r>
            <a:r>
              <a:rPr lang="en-GB" sz="1800">
                <a:latin typeface="Times New Roman"/>
                <a:ea typeface="+mn-lt"/>
                <a:cs typeface="+mn-lt"/>
              </a:rPr>
              <a:t> MS, C., 2020. </a:t>
            </a:r>
            <a:r>
              <a:rPr lang="en-GB" sz="1800" i="1">
                <a:latin typeface="Times New Roman"/>
                <a:ea typeface="+mn-lt"/>
                <a:cs typeface="+mn-lt"/>
              </a:rPr>
              <a:t>Type 2 Diabetes Causes</a:t>
            </a:r>
            <a:r>
              <a:rPr lang="en-GB" sz="1800">
                <a:latin typeface="Times New Roman"/>
                <a:ea typeface="+mn-lt"/>
                <a:cs typeface="+mn-lt"/>
              </a:rPr>
              <a:t>. [online] </a:t>
            </a:r>
            <a:r>
              <a:rPr lang="en-GB" sz="1800" err="1">
                <a:latin typeface="Times New Roman"/>
                <a:ea typeface="+mn-lt"/>
                <a:cs typeface="+mn-lt"/>
              </a:rPr>
              <a:t>EndocrineWeb</a:t>
            </a:r>
            <a:r>
              <a:rPr lang="en-GB" sz="1800">
                <a:latin typeface="Times New Roman"/>
                <a:ea typeface="+mn-lt"/>
                <a:cs typeface="+mn-lt"/>
              </a:rPr>
              <a:t>. Available at: &lt;https://</a:t>
            </a:r>
            <a:r>
              <a:rPr lang="en-GB" sz="1800" err="1">
                <a:latin typeface="Times New Roman"/>
                <a:ea typeface="+mn-lt"/>
                <a:cs typeface="+mn-lt"/>
              </a:rPr>
              <a:t>www.endocrineweb.com</a:t>
            </a:r>
            <a:r>
              <a:rPr lang="en-GB" sz="1800">
                <a:latin typeface="Times New Roman"/>
                <a:ea typeface="+mn-lt"/>
                <a:cs typeface="+mn-lt"/>
              </a:rPr>
              <a:t>/conditions/type-2-diabetes/type-2-diabetes-causes#:~:text=Type%202%20diabetes%20has%20several%20causes%3A%20genetics%20and,2%20diabetes.%20Type%202%20diabetes%20can%20be%20hereditary.&gt; [Accessed 10 August 2020].   </a:t>
            </a:r>
          </a:p>
          <a:p>
            <a:pPr marL="0" indent="0">
              <a:buNone/>
            </a:pPr>
            <a:r>
              <a:rPr lang="en-GB" sz="1800" err="1">
                <a:latin typeface="Times New Roman"/>
                <a:ea typeface="+mn-lt"/>
                <a:cs typeface="+mn-lt"/>
              </a:rPr>
              <a:t>Cks.nice.org.uk</a:t>
            </a:r>
            <a:r>
              <a:rPr lang="en-GB" sz="1800">
                <a:latin typeface="Times New Roman"/>
                <a:ea typeface="+mn-lt"/>
                <a:cs typeface="+mn-lt"/>
              </a:rPr>
              <a:t>. 2020. </a:t>
            </a:r>
            <a:r>
              <a:rPr lang="en-GB" sz="1800" i="1">
                <a:latin typeface="Times New Roman"/>
                <a:ea typeface="+mn-lt"/>
                <a:cs typeface="+mn-lt"/>
              </a:rPr>
              <a:t>Diagnosis - Children And Young People | Diagnosis | Diabetes - Type 2 | CKS | NICE</a:t>
            </a:r>
            <a:r>
              <a:rPr lang="en-GB" sz="1800">
                <a:latin typeface="Times New Roman"/>
                <a:ea typeface="+mn-lt"/>
                <a:cs typeface="+mn-lt"/>
              </a:rPr>
              <a:t>. [online] Available at: </a:t>
            </a:r>
            <a:r>
              <a:rPr lang="en-GB" sz="1800">
                <a:latin typeface="Times New Roman"/>
                <a:ea typeface="+mn-lt"/>
                <a:cs typeface="+mn-lt"/>
                <a:hlinkClick r:id="rId2"/>
              </a:rPr>
              <a:t>https://cks.nice.org.uk/topics/diabetes-type-2/diagnosis/diagnosis-children-young-people/</a:t>
            </a:r>
            <a:r>
              <a:rPr lang="en-GB" sz="1800">
                <a:latin typeface="Times New Roman"/>
                <a:ea typeface="+mn-lt"/>
                <a:cs typeface="+mn-lt"/>
              </a:rPr>
              <a:t>&gt;  [Accessed 10 August 2020].</a:t>
            </a:r>
            <a:endParaRPr lang="en-GB" sz="1800">
              <a:latin typeface="Times New Roman"/>
              <a:cs typeface="Calibri" panose="020F0502020204030204"/>
            </a:endParaRPr>
          </a:p>
          <a:p>
            <a:pPr>
              <a:buNone/>
            </a:pPr>
            <a:r>
              <a:rPr lang="en-GB" sz="1800">
                <a:latin typeface="Times New Roman"/>
                <a:ea typeface="+mn-lt"/>
                <a:cs typeface="+mn-lt"/>
              </a:rPr>
              <a:t>Diabetes UK. 2020. </a:t>
            </a:r>
            <a:r>
              <a:rPr lang="en-GB" sz="1800" i="1">
                <a:latin typeface="Times New Roman"/>
                <a:ea typeface="+mn-lt"/>
                <a:cs typeface="+mn-lt"/>
              </a:rPr>
              <a:t>Nearly 7,000 Children And Young Adults With Type 2 Diabetes</a:t>
            </a:r>
            <a:r>
              <a:rPr lang="en-GB" sz="1800">
                <a:latin typeface="Times New Roman"/>
                <a:ea typeface="+mn-lt"/>
                <a:cs typeface="+mn-lt"/>
              </a:rPr>
              <a:t>. [online] Available at: </a:t>
            </a:r>
            <a:r>
              <a:rPr lang="en-GB" sz="1800">
                <a:latin typeface="Times New Roman"/>
                <a:ea typeface="+mn-lt"/>
                <a:cs typeface="+mn-lt"/>
                <a:hlinkClick r:id="rId3"/>
              </a:rPr>
              <a:t>https://www.diabetes.org.uk/about-us/news/children-young-adults-type-2-rise</a:t>
            </a:r>
            <a:r>
              <a:rPr lang="en-GB" sz="1800">
                <a:latin typeface="Times New Roman"/>
                <a:ea typeface="+mn-lt"/>
                <a:cs typeface="+mn-lt"/>
              </a:rPr>
              <a:t>&gt; [Accessed 10 August 2020].</a:t>
            </a:r>
            <a:endParaRPr lang="en-GB" sz="1800">
              <a:latin typeface="Times New Roman"/>
              <a:cs typeface="Times New Roman"/>
            </a:endParaRPr>
          </a:p>
          <a:p>
            <a:pPr>
              <a:buNone/>
            </a:pPr>
            <a:r>
              <a:rPr lang="en-GB" sz="1800">
                <a:latin typeface="Times New Roman"/>
                <a:ea typeface="+mn-lt"/>
                <a:cs typeface="+mn-lt"/>
              </a:rPr>
              <a:t>Diabetes UK. 2020. </a:t>
            </a:r>
            <a:r>
              <a:rPr lang="en-GB" sz="1800" i="1">
                <a:latin typeface="Times New Roman"/>
                <a:ea typeface="+mn-lt"/>
                <a:cs typeface="+mn-lt"/>
              </a:rPr>
              <a:t>Type 2 Diabetes</a:t>
            </a:r>
            <a:r>
              <a:rPr lang="en-GB" sz="1800">
                <a:latin typeface="Times New Roman"/>
                <a:ea typeface="+mn-lt"/>
                <a:cs typeface="+mn-lt"/>
              </a:rPr>
              <a:t>. [online] Available at: </a:t>
            </a:r>
            <a:r>
              <a:rPr lang="en-GB" sz="1800">
                <a:latin typeface="Times New Roman"/>
                <a:ea typeface="+mn-lt"/>
                <a:cs typeface="+mn-lt"/>
                <a:hlinkClick r:id="rId4"/>
              </a:rPr>
              <a:t>https://www.diabetes.org.uk/Type-2-diabetes</a:t>
            </a:r>
            <a:r>
              <a:rPr lang="en-GB" sz="1800">
                <a:latin typeface="Times New Roman"/>
                <a:ea typeface="+mn-lt"/>
                <a:cs typeface="+mn-lt"/>
              </a:rPr>
              <a:t>&gt;  [Accessed 10 August 2020].</a:t>
            </a:r>
            <a:endParaRPr lang="en-GB" sz="1800">
              <a:latin typeface="Times New Roman"/>
              <a:cs typeface="Calibri" panose="020F0502020204030204"/>
            </a:endParaRPr>
          </a:p>
          <a:p>
            <a:pPr>
              <a:buNone/>
            </a:pPr>
            <a:r>
              <a:rPr lang="en-GB" sz="1800">
                <a:latin typeface="Times New Roman"/>
                <a:ea typeface="+mn-lt"/>
                <a:cs typeface="+mn-lt"/>
              </a:rPr>
              <a:t>Ealing Borough Council https://</a:t>
            </a:r>
            <a:r>
              <a:rPr lang="en-GB" sz="1800" err="1">
                <a:latin typeface="Times New Roman"/>
                <a:ea typeface="+mn-lt"/>
                <a:cs typeface="+mn-lt"/>
              </a:rPr>
              <a:t>www.ealing.gov.uk</a:t>
            </a:r>
            <a:r>
              <a:rPr lang="en-GB" sz="1800">
                <a:latin typeface="Times New Roman"/>
                <a:ea typeface="+mn-lt"/>
                <a:cs typeface="+mn-lt"/>
              </a:rPr>
              <a:t>/news/article/1647/</a:t>
            </a:r>
            <a:r>
              <a:rPr lang="en-GB" sz="1800" err="1">
                <a:latin typeface="Times New Roman"/>
                <a:ea typeface="+mn-lt"/>
                <a:cs typeface="+mn-lt"/>
              </a:rPr>
              <a:t>know_diabetes_fight_diabetes</a:t>
            </a:r>
            <a:endParaRPr lang="en-GB" sz="1800">
              <a:latin typeface="Times New Roman"/>
              <a:ea typeface="+mn-lt"/>
              <a:cs typeface="+mn-lt"/>
            </a:endParaRPr>
          </a:p>
          <a:p>
            <a:pPr>
              <a:buNone/>
            </a:pPr>
            <a:r>
              <a:rPr lang="en-GB" sz="1800">
                <a:latin typeface="Times New Roman"/>
                <a:ea typeface="+mn-lt"/>
                <a:cs typeface="+mn-lt"/>
              </a:rPr>
              <a:t>Healthline. 2018. </a:t>
            </a:r>
            <a:r>
              <a:rPr lang="en-GB" sz="1800" i="1">
                <a:latin typeface="Times New Roman"/>
                <a:ea typeface="+mn-lt"/>
                <a:cs typeface="+mn-lt"/>
              </a:rPr>
              <a:t>Age Of Onset For Type 2 Diabetes: Risk Factors And More</a:t>
            </a:r>
            <a:r>
              <a:rPr lang="en-GB" sz="1800">
                <a:latin typeface="Times New Roman"/>
                <a:ea typeface="+mn-lt"/>
                <a:cs typeface="+mn-lt"/>
              </a:rPr>
              <a:t>. [online] Available at: </a:t>
            </a:r>
            <a:r>
              <a:rPr lang="en-GB" sz="1800">
                <a:latin typeface="Times New Roman"/>
                <a:ea typeface="+mn-lt"/>
                <a:cs typeface="+mn-lt"/>
                <a:hlinkClick r:id="rId5"/>
              </a:rPr>
              <a:t>https://www.healthline.com/health/type-2-diabetes-age-of-onset#risk-factors-foradults</a:t>
            </a:r>
            <a:r>
              <a:rPr lang="en-GB" sz="1800">
                <a:latin typeface="Times New Roman"/>
                <a:ea typeface="+mn-lt"/>
                <a:cs typeface="+mn-lt"/>
              </a:rPr>
              <a:t>&gt; [Accessed 10 August 2020].</a:t>
            </a:r>
            <a:endParaRPr lang="en-GB" sz="1800">
              <a:latin typeface="Times New Roman"/>
              <a:cs typeface="Calibri" panose="020F0502020204030204"/>
            </a:endParaRPr>
          </a:p>
          <a:p>
            <a:pPr>
              <a:buNone/>
            </a:pPr>
            <a:r>
              <a:rPr lang="en-GB" sz="1800" err="1">
                <a:latin typeface="Times New Roman"/>
                <a:ea typeface="+mn-lt"/>
                <a:cs typeface="Times New Roman"/>
              </a:rPr>
              <a:t>Nice.org.uk</a:t>
            </a:r>
            <a:r>
              <a:rPr lang="en-GB" sz="1800">
                <a:latin typeface="Times New Roman"/>
                <a:ea typeface="+mn-lt"/>
                <a:cs typeface="Times New Roman"/>
              </a:rPr>
              <a:t>. 2020. </a:t>
            </a:r>
            <a:r>
              <a:rPr lang="en-GB" sz="1800" i="1">
                <a:latin typeface="Times New Roman"/>
                <a:ea typeface="+mn-lt"/>
                <a:cs typeface="Times New Roman"/>
              </a:rPr>
              <a:t>2 Public Health Need And Practice | Type 2 Diabetes Prevention: Population And Community-Level Interventions | Guidance | NICE</a:t>
            </a:r>
            <a:r>
              <a:rPr lang="en-GB" sz="1800">
                <a:latin typeface="Times New Roman"/>
                <a:ea typeface="+mn-lt"/>
                <a:cs typeface="Times New Roman"/>
              </a:rPr>
              <a:t>. [online] Available at: &lt;https://</a:t>
            </a:r>
            <a:r>
              <a:rPr lang="en-GB" sz="1800" err="1">
                <a:latin typeface="Times New Roman"/>
                <a:ea typeface="+mn-lt"/>
                <a:cs typeface="Times New Roman"/>
              </a:rPr>
              <a:t>www.nice.org.uk</a:t>
            </a:r>
            <a:r>
              <a:rPr lang="en-GB" sz="1800">
                <a:latin typeface="Times New Roman"/>
                <a:ea typeface="+mn-lt"/>
                <a:cs typeface="Times New Roman"/>
              </a:rPr>
              <a:t>/guidance/ph35/chapter/2-public-health-need-and-practice&gt; [Accessed 10 August 2020]</a:t>
            </a:r>
            <a:endParaRPr lang="en-GB">
              <a:latin typeface="Calibri" panose="020F0502020204030204"/>
              <a:ea typeface="+mn-lt"/>
              <a:cs typeface="Calibri"/>
            </a:endParaRPr>
          </a:p>
          <a:p>
            <a:pPr>
              <a:buNone/>
            </a:pPr>
            <a:r>
              <a:rPr lang="en-GB" sz="1800">
                <a:latin typeface="Times New Roman"/>
                <a:ea typeface="+mn-lt"/>
                <a:cs typeface="Times New Roman"/>
              </a:rPr>
              <a:t>National Institute of Diabetes and Digestive and Kidney diseases, (2020) .</a:t>
            </a:r>
            <a:r>
              <a:rPr lang="en-GB" sz="1800">
                <a:ea typeface="+mn-lt"/>
                <a:cs typeface="+mn-lt"/>
                <a:hlinkClick r:id="rId6"/>
              </a:rPr>
              <a:t>https://www.niddk.nih.gov/health-information/diabetes</a:t>
            </a:r>
            <a:endParaRPr lang="en-GB">
              <a:cs typeface="Calibri"/>
            </a:endParaRPr>
          </a:p>
          <a:p>
            <a:pPr>
              <a:buNone/>
            </a:pPr>
            <a:endParaRPr lang="en-GB" sz="1800">
              <a:latin typeface="Times New Roman"/>
              <a:cs typeface="Calibri" panose="020F0502020204030204"/>
            </a:endParaRPr>
          </a:p>
          <a:p>
            <a:pPr>
              <a:buNone/>
            </a:pPr>
            <a:endParaRPr lang="en-GB" sz="1800">
              <a:latin typeface="Times New Roman"/>
              <a:cs typeface="Calibri" panose="020F0502020204030204"/>
            </a:endParaRPr>
          </a:p>
        </p:txBody>
      </p:sp>
    </p:spTree>
    <p:extLst>
      <p:ext uri="{BB962C8B-B14F-4D97-AF65-F5344CB8AC3E}">
        <p14:creationId xmlns:p14="http://schemas.microsoft.com/office/powerpoint/2010/main" val="9453173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901255-3705-49E7-9FC4-B8D0CAF0021B}"/>
              </a:ext>
            </a:extLst>
          </p:cNvPr>
          <p:cNvSpPr>
            <a:spLocks noGrp="1"/>
          </p:cNvSpPr>
          <p:nvPr>
            <p:ph idx="1"/>
          </p:nvPr>
        </p:nvSpPr>
        <p:spPr>
          <a:xfrm>
            <a:off x="192505" y="132347"/>
            <a:ext cx="11851106" cy="6376737"/>
          </a:xfrm>
        </p:spPr>
        <p:txBody>
          <a:bodyPr vert="horz" lIns="91440" tIns="45720" rIns="91440" bIns="45720" rtlCol="0" anchor="t">
            <a:noAutofit/>
          </a:bodyPr>
          <a:lstStyle/>
          <a:p>
            <a:r>
              <a:rPr lang="en-GB" sz="1800">
                <a:latin typeface="Times New Roman" panose="02020603050405020304" pitchFamily="18" charset="0"/>
                <a:cs typeface="Times New Roman" panose="02020603050405020304" pitchFamily="18" charset="0"/>
              </a:rPr>
              <a:t>NHS, 2020 </a:t>
            </a:r>
            <a:r>
              <a:rPr lang="en-GB" sz="1800">
                <a:latin typeface="Times New Roman" panose="02020603050405020304" pitchFamily="18" charset="0"/>
                <a:cs typeface="Times New Roman" panose="02020603050405020304" pitchFamily="18" charset="0"/>
                <a:hlinkClick r:id="rId2"/>
              </a:rPr>
              <a:t>https://www.england.nhs.uk/diabetes</a:t>
            </a:r>
            <a:r>
              <a:rPr lang="en-GB" sz="1800">
                <a:latin typeface="Times New Roman" panose="02020603050405020304" pitchFamily="18" charset="0"/>
                <a:cs typeface="Times New Roman" panose="02020603050405020304" pitchFamily="18" charset="0"/>
              </a:rPr>
              <a:t> </a:t>
            </a:r>
            <a:endParaRPr lang="en-GB" sz="1800">
              <a:latin typeface="Times New Roman" panose="02020603050405020304" pitchFamily="18" charset="0"/>
              <a:ea typeface="+mn-lt"/>
              <a:cs typeface="Times New Roman" panose="02020603050405020304" pitchFamily="18" charset="0"/>
            </a:endParaRPr>
          </a:p>
          <a:p>
            <a:r>
              <a:rPr lang="en-GB" sz="1800">
                <a:latin typeface="Times New Roman" panose="02020603050405020304" pitchFamily="18" charset="0"/>
                <a:cs typeface="Times New Roman" panose="02020603050405020304" pitchFamily="18" charset="0"/>
              </a:rPr>
              <a:t>Public Health England </a:t>
            </a:r>
            <a:r>
              <a:rPr lang="en-GB" sz="1800">
                <a:latin typeface="Times New Roman" panose="02020603050405020304" pitchFamily="18" charset="0"/>
                <a:cs typeface="Times New Roman" panose="02020603050405020304" pitchFamily="18" charset="0"/>
                <a:hlinkClick r:id="rId3"/>
              </a:rPr>
              <a:t>https://fingertips.phe.org.uk/profile/diabetes-ft</a:t>
            </a:r>
            <a:endParaRPr lang="en-GB" sz="1800">
              <a:latin typeface="Times New Roman" panose="02020603050405020304" pitchFamily="18" charset="0"/>
              <a:ea typeface="+mn-lt"/>
              <a:cs typeface="Times New Roman" panose="02020603050405020304" pitchFamily="18" charset="0"/>
            </a:endParaRPr>
          </a:p>
          <a:p>
            <a:r>
              <a:rPr lang="en-GB" sz="1800" err="1">
                <a:latin typeface="Times New Roman" panose="02020603050405020304" pitchFamily="18" charset="0"/>
                <a:cs typeface="Times New Roman" panose="02020603050405020304" pitchFamily="18" charset="0"/>
              </a:rPr>
              <a:t>Who.int</a:t>
            </a:r>
            <a:r>
              <a:rPr lang="en-GB" sz="1800">
                <a:latin typeface="Times New Roman" panose="02020603050405020304" pitchFamily="18" charset="0"/>
                <a:cs typeface="Times New Roman" panose="02020603050405020304" pitchFamily="18" charset="0"/>
              </a:rPr>
              <a:t>. 2020. </a:t>
            </a:r>
            <a:r>
              <a:rPr lang="en-GB" sz="1800" i="1">
                <a:latin typeface="Times New Roman" panose="02020603050405020304" pitchFamily="18" charset="0"/>
                <a:cs typeface="Times New Roman" panose="02020603050405020304" pitchFamily="18" charset="0"/>
              </a:rPr>
              <a:t>Diabetes</a:t>
            </a:r>
            <a:r>
              <a:rPr lang="en-GB" sz="1800">
                <a:latin typeface="Times New Roman" panose="02020603050405020304" pitchFamily="18" charset="0"/>
                <a:cs typeface="Times New Roman" panose="02020603050405020304" pitchFamily="18" charset="0"/>
              </a:rPr>
              <a:t>. [online] Available at: </a:t>
            </a:r>
            <a:r>
              <a:rPr lang="en-GB" sz="1800">
                <a:latin typeface="Times New Roman" panose="02020603050405020304" pitchFamily="18" charset="0"/>
                <a:cs typeface="Times New Roman" panose="02020603050405020304" pitchFamily="18" charset="0"/>
                <a:hlinkClick r:id="rId4"/>
              </a:rPr>
              <a:t>https://www.who.int/health-topics/diabetes#tab=tab_3</a:t>
            </a:r>
            <a:r>
              <a:rPr lang="en-GB" sz="1800">
                <a:latin typeface="Times New Roman" panose="02020603050405020304" pitchFamily="18" charset="0"/>
                <a:cs typeface="Times New Roman" panose="02020603050405020304" pitchFamily="18" charset="0"/>
              </a:rPr>
              <a:t>  [Accessed 10 August 2020].</a:t>
            </a:r>
            <a:endParaRPr lang="en-GB" sz="1800">
              <a:latin typeface="Times New Roman" panose="02020603050405020304" pitchFamily="18" charset="0"/>
              <a:ea typeface="+mn-lt"/>
              <a:cs typeface="Times New Roman" panose="02020603050405020304" pitchFamily="18" charset="0"/>
            </a:endParaRPr>
          </a:p>
          <a:p>
            <a:r>
              <a:rPr lang="en-GB" sz="1800">
                <a:latin typeface="Times New Roman" panose="02020603050405020304" pitchFamily="18" charset="0"/>
                <a:cs typeface="Times New Roman" panose="02020603050405020304" pitchFamily="18" charset="0"/>
              </a:rPr>
              <a:t>GOV.UK. 2020. </a:t>
            </a:r>
            <a:r>
              <a:rPr lang="en-GB" sz="1800" i="1">
                <a:latin typeface="Times New Roman" panose="02020603050405020304" pitchFamily="18" charset="0"/>
                <a:cs typeface="Times New Roman" panose="02020603050405020304" pitchFamily="18" charset="0"/>
              </a:rPr>
              <a:t>Health Matters: Preventing Type 2 Diabetes</a:t>
            </a:r>
            <a:r>
              <a:rPr lang="en-GB" sz="1800">
                <a:latin typeface="Times New Roman" panose="02020603050405020304" pitchFamily="18" charset="0"/>
                <a:cs typeface="Times New Roman" panose="02020603050405020304" pitchFamily="18" charset="0"/>
              </a:rPr>
              <a:t>. [online] Available at: &lt;https://</a:t>
            </a:r>
            <a:r>
              <a:rPr lang="en-GB" sz="1800" err="1">
                <a:latin typeface="Times New Roman" panose="02020603050405020304" pitchFamily="18" charset="0"/>
                <a:cs typeface="Times New Roman" panose="02020603050405020304" pitchFamily="18" charset="0"/>
              </a:rPr>
              <a:t>www.gov.uk</a:t>
            </a:r>
            <a:r>
              <a:rPr lang="en-GB" sz="1800">
                <a:latin typeface="Times New Roman" panose="02020603050405020304" pitchFamily="18" charset="0"/>
                <a:cs typeface="Times New Roman" panose="02020603050405020304" pitchFamily="18" charset="0"/>
              </a:rPr>
              <a:t>/government/publications/health-matters-preventing-type-2-diabetes/health-matters-preventing-type-2-diabetes&gt; [Accessed 10 August 2020].</a:t>
            </a:r>
            <a:endParaRPr lang="en-GB" sz="1800">
              <a:latin typeface="Times New Roman" panose="02020603050405020304" pitchFamily="18" charset="0"/>
              <a:ea typeface="+mn-lt"/>
              <a:cs typeface="Times New Roman" panose="02020603050405020304" pitchFamily="18" charset="0"/>
            </a:endParaRPr>
          </a:p>
          <a:p>
            <a:r>
              <a:rPr lang="en-GB" sz="1800" err="1">
                <a:latin typeface="Times New Roman" panose="02020603050405020304" pitchFamily="18" charset="0"/>
                <a:cs typeface="Times New Roman" panose="02020603050405020304" pitchFamily="18" charset="0"/>
              </a:rPr>
              <a:t>Who.int</a:t>
            </a:r>
            <a:r>
              <a:rPr lang="en-GB" sz="1800">
                <a:latin typeface="Times New Roman" panose="02020603050405020304" pitchFamily="18" charset="0"/>
                <a:cs typeface="Times New Roman" panose="02020603050405020304" pitchFamily="18" charset="0"/>
              </a:rPr>
              <a:t>. 2020. </a:t>
            </a:r>
            <a:r>
              <a:rPr lang="en-GB" sz="1800" i="1">
                <a:latin typeface="Times New Roman" panose="02020603050405020304" pitchFamily="18" charset="0"/>
                <a:cs typeface="Times New Roman" panose="02020603050405020304" pitchFamily="18" charset="0"/>
              </a:rPr>
              <a:t>Diabetes</a:t>
            </a:r>
            <a:r>
              <a:rPr lang="en-GB" sz="1800">
                <a:latin typeface="Times New Roman" panose="02020603050405020304" pitchFamily="18" charset="0"/>
                <a:cs typeface="Times New Roman" panose="02020603050405020304" pitchFamily="18" charset="0"/>
              </a:rPr>
              <a:t>. [online] Available at: &lt;https://</a:t>
            </a:r>
            <a:r>
              <a:rPr lang="en-GB" sz="1800" err="1">
                <a:latin typeface="Times New Roman" panose="02020603050405020304" pitchFamily="18" charset="0"/>
                <a:cs typeface="Times New Roman" panose="02020603050405020304" pitchFamily="18" charset="0"/>
              </a:rPr>
              <a:t>www.who.int</a:t>
            </a:r>
            <a:r>
              <a:rPr lang="en-GB" sz="1800">
                <a:latin typeface="Times New Roman" panose="02020603050405020304" pitchFamily="18" charset="0"/>
                <a:cs typeface="Times New Roman" panose="02020603050405020304" pitchFamily="18" charset="0"/>
              </a:rPr>
              <a:t>/news-room/fact-sheets/detail/diabetes&gt; [Accessed 14 August 2020].</a:t>
            </a:r>
            <a:endParaRPr lang="en-GB" sz="1800">
              <a:latin typeface="Times New Roman" panose="02020603050405020304" pitchFamily="18" charset="0"/>
              <a:ea typeface="+mn-lt"/>
              <a:cs typeface="Times New Roman" panose="02020603050405020304" pitchFamily="18" charset="0"/>
            </a:endParaRPr>
          </a:p>
          <a:p>
            <a:r>
              <a:rPr lang="en-GB" sz="1800">
                <a:latin typeface="Times New Roman" panose="02020603050405020304" pitchFamily="18" charset="0"/>
                <a:cs typeface="Times New Roman" panose="02020603050405020304" pitchFamily="18" charset="0"/>
                <a:hlinkClick r:id="rId5"/>
              </a:rPr>
              <a:t>https://www.google.com/search?q=diabetes+uk&amp;rlz=1C1AVFC_enGB823GB823&amp;oq=dia&amp;aqs=chrome.1.69i59l3j0j69i61l3j69i65.14578j0j9&amp;sourceid=chrome&amp;ie=UTF-8</a:t>
            </a:r>
            <a:endParaRPr lang="en-GB" sz="1800">
              <a:latin typeface="Times New Roman" panose="02020603050405020304" pitchFamily="18" charset="0"/>
              <a:ea typeface="+mn-lt"/>
              <a:cs typeface="Times New Roman" panose="02020603050405020304" pitchFamily="18" charset="0"/>
            </a:endParaRPr>
          </a:p>
          <a:p>
            <a:r>
              <a:rPr lang="en-GB" sz="1800">
                <a:latin typeface="Times New Roman" panose="02020603050405020304" pitchFamily="18" charset="0"/>
                <a:cs typeface="Times New Roman" panose="02020603050405020304" pitchFamily="18" charset="0"/>
              </a:rPr>
              <a:t>UK, D., diabetes, T., diagnosed?, N. and possible, Y., 2020. </a:t>
            </a:r>
            <a:r>
              <a:rPr lang="en-GB" sz="1800" i="1">
                <a:latin typeface="Times New Roman" panose="02020603050405020304" pitchFamily="18" charset="0"/>
                <a:cs typeface="Times New Roman" panose="02020603050405020304" pitchFamily="18" charset="0"/>
              </a:rPr>
              <a:t>Type 2 Diabetes</a:t>
            </a:r>
            <a:r>
              <a:rPr lang="en-GB" sz="1800">
                <a:latin typeface="Times New Roman" panose="02020603050405020304" pitchFamily="18" charset="0"/>
                <a:cs typeface="Times New Roman" panose="02020603050405020304" pitchFamily="18" charset="0"/>
              </a:rPr>
              <a:t>. [online] Diabetes UK. Available at: &lt;https://</a:t>
            </a:r>
            <a:r>
              <a:rPr lang="en-GB" sz="1800" err="1">
                <a:latin typeface="Times New Roman" panose="02020603050405020304" pitchFamily="18" charset="0"/>
                <a:cs typeface="Times New Roman" panose="02020603050405020304" pitchFamily="18" charset="0"/>
              </a:rPr>
              <a:t>www.diabetes.org.uk</a:t>
            </a:r>
            <a:r>
              <a:rPr lang="en-GB" sz="1800">
                <a:latin typeface="Times New Roman" panose="02020603050405020304" pitchFamily="18" charset="0"/>
                <a:cs typeface="Times New Roman" panose="02020603050405020304" pitchFamily="18" charset="0"/>
              </a:rPr>
              <a:t>/Type-2-diabetes&gt; [Accessed 17 August 2020].</a:t>
            </a:r>
            <a:endParaRPr lang="en-GB" sz="1800">
              <a:latin typeface="Times New Roman" panose="02020603050405020304" pitchFamily="18" charset="0"/>
              <a:ea typeface="+mn-lt"/>
              <a:cs typeface="Times New Roman" panose="02020603050405020304" pitchFamily="18" charset="0"/>
            </a:endParaRPr>
          </a:p>
          <a:p>
            <a:r>
              <a:rPr lang="en-GB" sz="1800">
                <a:latin typeface="Times New Roman" panose="02020603050405020304" pitchFamily="18" charset="0"/>
                <a:cs typeface="Times New Roman" panose="02020603050405020304" pitchFamily="18" charset="0"/>
              </a:rPr>
              <a:t>Smith, J., 2020. </a:t>
            </a:r>
            <a:r>
              <a:rPr lang="en-GB" sz="1800" i="1">
                <a:latin typeface="Times New Roman" panose="02020603050405020304" pitchFamily="18" charset="0"/>
                <a:cs typeface="Times New Roman" panose="02020603050405020304" pitchFamily="18" charset="0"/>
              </a:rPr>
              <a:t>Health Matters: Preventing Type 2 Diabetes - Public Health Matters</a:t>
            </a:r>
            <a:r>
              <a:rPr lang="en-GB" sz="1800">
                <a:latin typeface="Times New Roman" panose="02020603050405020304" pitchFamily="18" charset="0"/>
                <a:cs typeface="Times New Roman" panose="02020603050405020304" pitchFamily="18" charset="0"/>
              </a:rPr>
              <a:t>. [online] </a:t>
            </a:r>
            <a:r>
              <a:rPr lang="en-GB" sz="1800" err="1">
                <a:latin typeface="Times New Roman" panose="02020603050405020304" pitchFamily="18" charset="0"/>
                <a:cs typeface="Times New Roman" panose="02020603050405020304" pitchFamily="18" charset="0"/>
              </a:rPr>
              <a:t>Publichealthmatters.blog.gov.uk</a:t>
            </a:r>
            <a:r>
              <a:rPr lang="en-GB" sz="1800">
                <a:latin typeface="Times New Roman" panose="02020603050405020304" pitchFamily="18" charset="0"/>
                <a:cs typeface="Times New Roman" panose="02020603050405020304" pitchFamily="18" charset="0"/>
              </a:rPr>
              <a:t>. Available at: &lt;https://</a:t>
            </a:r>
            <a:r>
              <a:rPr lang="en-GB" sz="1800" err="1">
                <a:latin typeface="Times New Roman" panose="02020603050405020304" pitchFamily="18" charset="0"/>
                <a:cs typeface="Times New Roman" panose="02020603050405020304" pitchFamily="18" charset="0"/>
              </a:rPr>
              <a:t>publichealthmatters.blog.gov.uk</a:t>
            </a:r>
            <a:r>
              <a:rPr lang="en-GB" sz="1800">
                <a:latin typeface="Times New Roman" panose="02020603050405020304" pitchFamily="18" charset="0"/>
                <a:cs typeface="Times New Roman" panose="02020603050405020304" pitchFamily="18" charset="0"/>
              </a:rPr>
              <a:t>/2018/05/24/health-matters-preventing-type-2-diabetes/&gt; [Accessed 17 August 2020]</a:t>
            </a:r>
            <a:endParaRPr lang="en-US" sz="1800">
              <a:latin typeface="Times New Roman" panose="02020603050405020304" pitchFamily="18" charset="0"/>
              <a:ea typeface="+mn-lt"/>
              <a:cs typeface="Times New Roman" panose="02020603050405020304" pitchFamily="18" charset="0"/>
            </a:endParaRPr>
          </a:p>
          <a:p>
            <a:r>
              <a:rPr lang="en-GB" sz="1800">
                <a:latin typeface="Times New Roman" panose="02020603050405020304" pitchFamily="18" charset="0"/>
                <a:cs typeface="Times New Roman" panose="02020603050405020304" pitchFamily="18" charset="0"/>
              </a:rPr>
              <a:t> (WHO, 2014 methods and data sources for country-level causes of death 2000–2012. Global health estimates technical paper WHO/HIS/HSI/GHE/2014.7. Geneva: World Health Organization; 2014) </a:t>
            </a:r>
            <a:endParaRPr lang="en-US" sz="1800">
              <a:latin typeface="Times New Roman" panose="02020603050405020304" pitchFamily="18" charset="0"/>
              <a:ea typeface="+mn-lt"/>
              <a:cs typeface="Times New Roman" panose="02020603050405020304" pitchFamily="18" charset="0"/>
            </a:endParaRPr>
          </a:p>
          <a:p>
            <a:r>
              <a:rPr lang="en-GB" sz="1800">
                <a:latin typeface="Times New Roman" panose="02020603050405020304" pitchFamily="18" charset="0"/>
                <a:cs typeface="Times New Roman" panose="02020603050405020304" pitchFamily="18" charset="0"/>
                <a:hlinkClick r:id="rId6"/>
              </a:rPr>
              <a:t>https://www.google.com/search?q=https%3A%2F%2Fwww.google.niddk+diabetesdefine&amp;rlz=1C1AVFC_enGB823GB823&amp;oq</a:t>
            </a:r>
            <a:endParaRPr lang="en-GB" sz="1800">
              <a:latin typeface="Times New Roman" panose="02020603050405020304" pitchFamily="18" charset="0"/>
              <a:ea typeface="+mn-lt"/>
              <a:cs typeface="Times New Roman" panose="02020603050405020304" pitchFamily="18" charset="0"/>
            </a:endParaRPr>
          </a:p>
          <a:p>
            <a:endParaRPr lang="en-GB" sz="1800">
              <a:latin typeface="Times New Roman" panose="02020603050405020304" pitchFamily="18" charset="0"/>
              <a:ea typeface="+mn-lt"/>
              <a:cs typeface="Times New Roman" panose="02020603050405020304" pitchFamily="18" charset="0"/>
            </a:endParaRPr>
          </a:p>
          <a:p>
            <a:pPr marL="0" indent="0">
              <a:buNone/>
            </a:pPr>
            <a:endParaRPr lang="en-GB" sz="1800">
              <a:latin typeface="Times New Roman" panose="02020603050405020304" pitchFamily="18" charset="0"/>
              <a:ea typeface="+mn-lt"/>
              <a:cs typeface="Times New Roman" panose="02020603050405020304" pitchFamily="18" charset="0"/>
            </a:endParaRPr>
          </a:p>
        </p:txBody>
      </p:sp>
    </p:spTree>
    <p:extLst>
      <p:ext uri="{BB962C8B-B14F-4D97-AF65-F5344CB8AC3E}">
        <p14:creationId xmlns:p14="http://schemas.microsoft.com/office/powerpoint/2010/main" val="13637720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TotalTime>
  <Words>1824</Words>
  <Application>Microsoft Macintosh PowerPoint</Application>
  <PresentationFormat>Widescreen</PresentationFormat>
  <Paragraphs>132</Paragraphs>
  <Slides>12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Arial,Sans-Serif</vt:lpstr>
      <vt:lpstr>Calibri</vt:lpstr>
      <vt:lpstr>Calibri Light</vt:lpstr>
      <vt:lpstr>Times New Roman</vt:lpstr>
      <vt:lpstr>Office Theme</vt:lpstr>
      <vt:lpstr>Diabetes type 2</vt:lpstr>
      <vt:lpstr>Introduction</vt:lpstr>
      <vt:lpstr>DIABETES TYPE 2 DEFINITION</vt:lpstr>
      <vt:lpstr>PowerPoint Presentation</vt:lpstr>
      <vt:lpstr>PowerPoint Presentation</vt:lpstr>
      <vt:lpstr>Public Health England – Policies              </vt:lpstr>
      <vt:lpstr>PowerPoint Presentation</vt:lpstr>
      <vt:lpstr>The Role of Agencies in combating diabetes 2</vt:lpstr>
      <vt:lpstr>PowerPoint Presentation</vt:lpstr>
      <vt:lpstr>Conclusion</vt:lpstr>
      <vt:lpstr> 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Diabetes type 2</dc:title>
  <dc:creator>Rukshana Begum (1808389)</dc:creator>
  <cp:lastModifiedBy>Rukshana Begum (1808389)</cp:lastModifiedBy>
  <cp:revision>2</cp:revision>
  <dcterms:created xsi:type="dcterms:W3CDTF">2020-09-01T20:04:51Z</dcterms:created>
  <dcterms:modified xsi:type="dcterms:W3CDTF">2020-09-01T20:10:48Z</dcterms:modified>
</cp:coreProperties>
</file>