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17"/>
  </p:notesMasterIdLst>
  <p:handoutMasterIdLst>
    <p:handoutMasterId r:id="rId18"/>
  </p:handoutMasterIdLst>
  <p:sldIdLst>
    <p:sldId id="257" r:id="rId2"/>
    <p:sldId id="267" r:id="rId3"/>
    <p:sldId id="263" r:id="rId4"/>
    <p:sldId id="258" r:id="rId5"/>
    <p:sldId id="262" r:id="rId6"/>
    <p:sldId id="270" r:id="rId7"/>
    <p:sldId id="271" r:id="rId8"/>
    <p:sldId id="272" r:id="rId9"/>
    <p:sldId id="274" r:id="rId10"/>
    <p:sldId id="273" r:id="rId11"/>
    <p:sldId id="265" r:id="rId12"/>
    <p:sldId id="268" r:id="rId13"/>
    <p:sldId id="266" r:id="rId14"/>
    <p:sldId id="264" r:id="rId15"/>
    <p:sldId id="269" r:id="rId16"/>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D230B4-E26A-4704-55F7-497118B360B4}" v="193" dt="2023-03-15T23:00:42.097"/>
    <p1510:client id="{2D8E697D-C22C-BD78-2670-B40C2A76C9CB}" v="3" dt="2023-03-16T08:05:29.358"/>
    <p1510:client id="{4F33EC7E-DD5A-4BAC-98DA-FB31BE225589}" v="52" dt="2023-03-15T21:46:45.504"/>
    <p1510:client id="{519D6B3E-A07D-93FF-524D-5B6960E1F87D}" v="1401" dt="2023-03-16T23:27:38.424"/>
    <p1510:client id="{631F34BE-F094-3117-5972-8E8EB486AC55}" v="6" dt="2023-03-16T08:07:23.8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 y="81"/>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A758C1-B0CC-44DD-A791-6B3DA808966E}"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GB"/>
        </a:p>
      </dgm:t>
    </dgm:pt>
    <dgm:pt modelId="{DE6ED2CE-68D1-4807-BD78-E1FB0C70AB2F}">
      <dgm:prSet phldrT="[Text]"/>
      <dgm:spPr/>
      <dgm:t>
        <a:bodyPr/>
        <a:lstStyle/>
        <a:p>
          <a:r>
            <a:rPr lang="en-GB"/>
            <a:t>Market Knowledge</a:t>
          </a:r>
        </a:p>
      </dgm:t>
    </dgm:pt>
    <dgm:pt modelId="{D2BA2100-68E4-4083-A1E3-C0333755FA8D}" type="parTrans" cxnId="{8157EF80-6AF9-4ECC-9FDD-0C0319E0E3A2}">
      <dgm:prSet/>
      <dgm:spPr/>
      <dgm:t>
        <a:bodyPr/>
        <a:lstStyle/>
        <a:p>
          <a:endParaRPr lang="en-GB"/>
        </a:p>
      </dgm:t>
    </dgm:pt>
    <dgm:pt modelId="{C25D8C01-56F4-424C-B044-8C943B19958A}" type="sibTrans" cxnId="{8157EF80-6AF9-4ECC-9FDD-0C0319E0E3A2}">
      <dgm:prSet/>
      <dgm:spPr/>
      <dgm:t>
        <a:bodyPr/>
        <a:lstStyle/>
        <a:p>
          <a:endParaRPr lang="en-GB"/>
        </a:p>
      </dgm:t>
    </dgm:pt>
    <dgm:pt modelId="{64AEEBCF-CB9D-406D-B9EC-DECE0B139513}">
      <dgm:prSet phldrT="[Text]"/>
      <dgm:spPr/>
      <dgm:t>
        <a:bodyPr/>
        <a:lstStyle/>
        <a:p>
          <a:pPr algn="ctr">
            <a:buFontTx/>
            <a:buNone/>
          </a:pPr>
          <a:r>
            <a:rPr lang="en-GB"/>
            <a:t>MIS/MR/MI/MI+</a:t>
          </a:r>
        </a:p>
      </dgm:t>
    </dgm:pt>
    <dgm:pt modelId="{D9735F10-E36C-4D11-881F-DEEB458F4636}" type="parTrans" cxnId="{5296FC10-2AE1-4956-92D3-799C3E4C7C50}">
      <dgm:prSet/>
      <dgm:spPr/>
      <dgm:t>
        <a:bodyPr/>
        <a:lstStyle/>
        <a:p>
          <a:endParaRPr lang="en-GB"/>
        </a:p>
      </dgm:t>
    </dgm:pt>
    <dgm:pt modelId="{A7213001-E9C8-434B-B46A-01E4685BC604}" type="sibTrans" cxnId="{5296FC10-2AE1-4956-92D3-799C3E4C7C50}">
      <dgm:prSet/>
      <dgm:spPr/>
      <dgm:t>
        <a:bodyPr/>
        <a:lstStyle/>
        <a:p>
          <a:endParaRPr lang="en-GB"/>
        </a:p>
      </dgm:t>
    </dgm:pt>
    <dgm:pt modelId="{243AB87E-33B4-4E69-81BD-56EA5F5D7DDB}">
      <dgm:prSet phldrT="[Text]"/>
      <dgm:spPr/>
      <dgm:t>
        <a:bodyPr/>
        <a:lstStyle/>
        <a:p>
          <a:r>
            <a:rPr lang="en-GB"/>
            <a:t>Market Sensing</a:t>
          </a:r>
        </a:p>
      </dgm:t>
    </dgm:pt>
    <dgm:pt modelId="{B5A1E600-DD80-40B5-AB14-93A14C7CBE6C}" type="parTrans" cxnId="{62007FA5-4DCE-458D-9295-82006F350B59}">
      <dgm:prSet/>
      <dgm:spPr/>
      <dgm:t>
        <a:bodyPr/>
        <a:lstStyle/>
        <a:p>
          <a:endParaRPr lang="en-GB"/>
        </a:p>
      </dgm:t>
    </dgm:pt>
    <dgm:pt modelId="{AEED0BEC-7B39-4EEF-BEC3-6EEDEE62A162}" type="sibTrans" cxnId="{62007FA5-4DCE-458D-9295-82006F350B59}">
      <dgm:prSet/>
      <dgm:spPr/>
      <dgm:t>
        <a:bodyPr/>
        <a:lstStyle/>
        <a:p>
          <a:endParaRPr lang="en-GB"/>
        </a:p>
      </dgm:t>
    </dgm:pt>
    <dgm:pt modelId="{76F30DD8-7E75-4377-B7A0-A79BD84B84B9}">
      <dgm:prSet phldrT="[Text]"/>
      <dgm:spPr/>
      <dgm:t>
        <a:bodyPr/>
        <a:lstStyle/>
        <a:p>
          <a:pPr algn="ctr">
            <a:buFontTx/>
            <a:buNone/>
          </a:pPr>
          <a:r>
            <a:rPr lang="en-GB"/>
            <a:t>EMIC &amp; ETIC</a:t>
          </a:r>
        </a:p>
      </dgm:t>
    </dgm:pt>
    <dgm:pt modelId="{29F99014-7C34-419C-BBB0-EBC22C3A55E6}" type="parTrans" cxnId="{E96DBCAD-F562-40A7-B803-11C3EF87A0FC}">
      <dgm:prSet/>
      <dgm:spPr/>
      <dgm:t>
        <a:bodyPr/>
        <a:lstStyle/>
        <a:p>
          <a:endParaRPr lang="en-GB"/>
        </a:p>
      </dgm:t>
    </dgm:pt>
    <dgm:pt modelId="{8F00D916-FE59-46BF-BE4F-D41A804AE5A6}" type="sibTrans" cxnId="{E96DBCAD-F562-40A7-B803-11C3EF87A0FC}">
      <dgm:prSet/>
      <dgm:spPr/>
      <dgm:t>
        <a:bodyPr/>
        <a:lstStyle/>
        <a:p>
          <a:endParaRPr lang="en-GB"/>
        </a:p>
      </dgm:t>
    </dgm:pt>
    <dgm:pt modelId="{671829F5-1B0B-46A1-A261-B8ABC9EC0429}">
      <dgm:prSet phldrT="[Text]"/>
      <dgm:spPr/>
      <dgm:t>
        <a:bodyPr/>
        <a:lstStyle/>
        <a:p>
          <a:r>
            <a:rPr lang="en-GB"/>
            <a:t>Defining Value</a:t>
          </a:r>
        </a:p>
      </dgm:t>
    </dgm:pt>
    <dgm:pt modelId="{3BFBC1B6-1602-4263-A19C-6535943C67CA}" type="parTrans" cxnId="{5915FA4D-3811-41AA-B87D-5ABFC58B3861}">
      <dgm:prSet/>
      <dgm:spPr/>
      <dgm:t>
        <a:bodyPr/>
        <a:lstStyle/>
        <a:p>
          <a:endParaRPr lang="en-GB"/>
        </a:p>
      </dgm:t>
    </dgm:pt>
    <dgm:pt modelId="{CF392A32-D94E-4264-AC8D-A5DFB999F904}" type="sibTrans" cxnId="{5915FA4D-3811-41AA-B87D-5ABFC58B3861}">
      <dgm:prSet/>
      <dgm:spPr/>
      <dgm:t>
        <a:bodyPr/>
        <a:lstStyle/>
        <a:p>
          <a:endParaRPr lang="en-GB"/>
        </a:p>
      </dgm:t>
    </dgm:pt>
    <dgm:pt modelId="{CC9ACD3D-1D2E-4E64-88A6-3257DB9D4C9F}">
      <dgm:prSet phldrT="[Text]" custT="1"/>
      <dgm:spPr/>
      <dgm:t>
        <a:bodyPr/>
        <a:lstStyle/>
        <a:p>
          <a:pPr algn="ctr">
            <a:buFontTx/>
            <a:buNone/>
          </a:pPr>
          <a:r>
            <a:rPr lang="en-GB" sz="800"/>
            <a:t>Empathy mapping  - what do people want – what will make this product work for them - USP</a:t>
          </a:r>
        </a:p>
      </dgm:t>
    </dgm:pt>
    <dgm:pt modelId="{6D98654D-0830-4B43-9DF7-B4B0397033C8}" type="parTrans" cxnId="{81401081-3B98-492A-8AFE-D076573D674E}">
      <dgm:prSet/>
      <dgm:spPr/>
      <dgm:t>
        <a:bodyPr/>
        <a:lstStyle/>
        <a:p>
          <a:endParaRPr lang="en-GB"/>
        </a:p>
      </dgm:t>
    </dgm:pt>
    <dgm:pt modelId="{B07AE3FE-AB7E-41D2-B9E4-C30E18D3CEC6}" type="sibTrans" cxnId="{81401081-3B98-492A-8AFE-D076573D674E}">
      <dgm:prSet/>
      <dgm:spPr/>
      <dgm:t>
        <a:bodyPr/>
        <a:lstStyle/>
        <a:p>
          <a:endParaRPr lang="en-GB"/>
        </a:p>
      </dgm:t>
    </dgm:pt>
    <dgm:pt modelId="{E3F6B19E-32AD-49E7-8632-CF89E6EA043C}">
      <dgm:prSet/>
      <dgm:spPr/>
      <dgm:t>
        <a:bodyPr/>
        <a:lstStyle/>
        <a:p>
          <a:r>
            <a:rPr lang="en-GB"/>
            <a:t>Creating Value</a:t>
          </a:r>
        </a:p>
      </dgm:t>
    </dgm:pt>
    <dgm:pt modelId="{E127198E-3E18-4719-8AA9-5B2ECF65FFAE}" type="parTrans" cxnId="{04C3E9F5-170E-444D-8693-EBAE6E568855}">
      <dgm:prSet/>
      <dgm:spPr/>
      <dgm:t>
        <a:bodyPr/>
        <a:lstStyle/>
        <a:p>
          <a:endParaRPr lang="en-GB"/>
        </a:p>
      </dgm:t>
    </dgm:pt>
    <dgm:pt modelId="{CF3C1B2A-64D9-4F66-AECB-85365AE4ECDA}" type="sibTrans" cxnId="{04C3E9F5-170E-444D-8693-EBAE6E568855}">
      <dgm:prSet/>
      <dgm:spPr/>
      <dgm:t>
        <a:bodyPr/>
        <a:lstStyle/>
        <a:p>
          <a:endParaRPr lang="en-GB"/>
        </a:p>
      </dgm:t>
    </dgm:pt>
    <dgm:pt modelId="{420FDDC6-37C5-4DD8-A11D-04F2967F95F6}">
      <dgm:prSet/>
      <dgm:spPr/>
      <dgm:t>
        <a:bodyPr/>
        <a:lstStyle/>
        <a:p>
          <a:r>
            <a:rPr lang="en-GB"/>
            <a:t>Delivering Value</a:t>
          </a:r>
        </a:p>
      </dgm:t>
    </dgm:pt>
    <dgm:pt modelId="{375F2E20-8FDF-4091-B073-F868F1B7DB44}" type="parTrans" cxnId="{42907028-DB4A-4BF1-B349-45780B2FFF47}">
      <dgm:prSet/>
      <dgm:spPr/>
      <dgm:t>
        <a:bodyPr/>
        <a:lstStyle/>
        <a:p>
          <a:endParaRPr lang="en-GB"/>
        </a:p>
      </dgm:t>
    </dgm:pt>
    <dgm:pt modelId="{C6C901FB-5708-4065-A18B-9A6E877D847B}" type="sibTrans" cxnId="{42907028-DB4A-4BF1-B349-45780B2FFF47}">
      <dgm:prSet/>
      <dgm:spPr/>
      <dgm:t>
        <a:bodyPr/>
        <a:lstStyle/>
        <a:p>
          <a:endParaRPr lang="en-GB"/>
        </a:p>
      </dgm:t>
    </dgm:pt>
    <dgm:pt modelId="{647B1CA8-3830-4059-B81C-159FDBCA0578}" type="pres">
      <dgm:prSet presAssocID="{D0A758C1-B0CC-44DD-A791-6B3DA808966E}" presName="rootnode" presStyleCnt="0">
        <dgm:presLayoutVars>
          <dgm:chMax/>
          <dgm:chPref/>
          <dgm:dir/>
          <dgm:animLvl val="lvl"/>
        </dgm:presLayoutVars>
      </dgm:prSet>
      <dgm:spPr/>
    </dgm:pt>
    <dgm:pt modelId="{732EB46B-50CC-4E51-A39B-CDFF86FE76CE}" type="pres">
      <dgm:prSet presAssocID="{DE6ED2CE-68D1-4807-BD78-E1FB0C70AB2F}" presName="composite" presStyleCnt="0"/>
      <dgm:spPr/>
    </dgm:pt>
    <dgm:pt modelId="{A1076A9F-BCB1-4989-8BAD-AC9E7BA59C24}" type="pres">
      <dgm:prSet presAssocID="{DE6ED2CE-68D1-4807-BD78-E1FB0C70AB2F}" presName="bentUpArrow1" presStyleLbl="alignImgPlace1" presStyleIdx="0" presStyleCnt="4"/>
      <dgm:spPr/>
    </dgm:pt>
    <dgm:pt modelId="{E11D0D26-A327-46C5-8FB1-4518423F6AD4}" type="pres">
      <dgm:prSet presAssocID="{DE6ED2CE-68D1-4807-BD78-E1FB0C70AB2F}" presName="ParentText" presStyleLbl="node1" presStyleIdx="0" presStyleCnt="5">
        <dgm:presLayoutVars>
          <dgm:chMax val="1"/>
          <dgm:chPref val="1"/>
          <dgm:bulletEnabled val="1"/>
        </dgm:presLayoutVars>
      </dgm:prSet>
      <dgm:spPr/>
    </dgm:pt>
    <dgm:pt modelId="{05081211-C5CD-42DD-8112-AAE45D44ADCE}" type="pres">
      <dgm:prSet presAssocID="{DE6ED2CE-68D1-4807-BD78-E1FB0C70AB2F}" presName="ChildText" presStyleLbl="revTx" presStyleIdx="0" presStyleCnt="4">
        <dgm:presLayoutVars>
          <dgm:chMax val="0"/>
          <dgm:chPref val="0"/>
          <dgm:bulletEnabled val="1"/>
        </dgm:presLayoutVars>
      </dgm:prSet>
      <dgm:spPr/>
    </dgm:pt>
    <dgm:pt modelId="{8A531380-365E-4B74-98C9-F839D84192E0}" type="pres">
      <dgm:prSet presAssocID="{C25D8C01-56F4-424C-B044-8C943B19958A}" presName="sibTrans" presStyleCnt="0"/>
      <dgm:spPr/>
    </dgm:pt>
    <dgm:pt modelId="{1E4C4D52-54F8-4106-A9F9-A0B0926123F0}" type="pres">
      <dgm:prSet presAssocID="{243AB87E-33B4-4E69-81BD-56EA5F5D7DDB}" presName="composite" presStyleCnt="0"/>
      <dgm:spPr/>
    </dgm:pt>
    <dgm:pt modelId="{A11A8488-2847-4569-8192-C97BFF58C7EC}" type="pres">
      <dgm:prSet presAssocID="{243AB87E-33B4-4E69-81BD-56EA5F5D7DDB}" presName="bentUpArrow1" presStyleLbl="alignImgPlace1" presStyleIdx="1" presStyleCnt="4"/>
      <dgm:spPr/>
    </dgm:pt>
    <dgm:pt modelId="{B949CBBA-00A4-4DF3-8DCA-AFB7639BDE04}" type="pres">
      <dgm:prSet presAssocID="{243AB87E-33B4-4E69-81BD-56EA5F5D7DDB}" presName="ParentText" presStyleLbl="node1" presStyleIdx="1" presStyleCnt="5">
        <dgm:presLayoutVars>
          <dgm:chMax val="1"/>
          <dgm:chPref val="1"/>
          <dgm:bulletEnabled val="1"/>
        </dgm:presLayoutVars>
      </dgm:prSet>
      <dgm:spPr/>
    </dgm:pt>
    <dgm:pt modelId="{CF9860DE-EDC3-4C13-A670-4CEE286BDE1A}" type="pres">
      <dgm:prSet presAssocID="{243AB87E-33B4-4E69-81BD-56EA5F5D7DDB}" presName="ChildText" presStyleLbl="revTx" presStyleIdx="1" presStyleCnt="4" custLinFactNeighborX="5629" custLinFactNeighborY="3335">
        <dgm:presLayoutVars>
          <dgm:chMax val="0"/>
          <dgm:chPref val="0"/>
          <dgm:bulletEnabled val="1"/>
        </dgm:presLayoutVars>
      </dgm:prSet>
      <dgm:spPr/>
    </dgm:pt>
    <dgm:pt modelId="{60644394-9648-4B7A-8ECE-BBA7A4E9CFDA}" type="pres">
      <dgm:prSet presAssocID="{AEED0BEC-7B39-4EEF-BEC3-6EEDEE62A162}" presName="sibTrans" presStyleCnt="0"/>
      <dgm:spPr/>
    </dgm:pt>
    <dgm:pt modelId="{1322E99C-A321-4909-B207-44F0D38B04DE}" type="pres">
      <dgm:prSet presAssocID="{671829F5-1B0B-46A1-A261-B8ABC9EC0429}" presName="composite" presStyleCnt="0"/>
      <dgm:spPr/>
    </dgm:pt>
    <dgm:pt modelId="{DC3B1669-32A0-4BC5-90AC-5D05FB7936C5}" type="pres">
      <dgm:prSet presAssocID="{671829F5-1B0B-46A1-A261-B8ABC9EC0429}" presName="bentUpArrow1" presStyleLbl="alignImgPlace1" presStyleIdx="2" presStyleCnt="4"/>
      <dgm:spPr/>
    </dgm:pt>
    <dgm:pt modelId="{17298F8C-57AE-4752-9D20-BCC6682E2FF4}" type="pres">
      <dgm:prSet presAssocID="{671829F5-1B0B-46A1-A261-B8ABC9EC0429}" presName="ParentText" presStyleLbl="node1" presStyleIdx="2" presStyleCnt="5">
        <dgm:presLayoutVars>
          <dgm:chMax val="1"/>
          <dgm:chPref val="1"/>
          <dgm:bulletEnabled val="1"/>
        </dgm:presLayoutVars>
      </dgm:prSet>
      <dgm:spPr/>
    </dgm:pt>
    <dgm:pt modelId="{DDF6A20F-4CA5-4689-B360-0E32E01FB3FF}" type="pres">
      <dgm:prSet presAssocID="{671829F5-1B0B-46A1-A261-B8ABC9EC0429}" presName="ChildText" presStyleLbl="revTx" presStyleIdx="2" presStyleCnt="4" custScaleX="164040" custScaleY="47137" custLinFactNeighborX="40933" custLinFactNeighborY="-7779">
        <dgm:presLayoutVars>
          <dgm:chMax val="0"/>
          <dgm:chPref val="0"/>
          <dgm:bulletEnabled val="1"/>
        </dgm:presLayoutVars>
      </dgm:prSet>
      <dgm:spPr/>
    </dgm:pt>
    <dgm:pt modelId="{61F7A632-F662-4B31-B1E4-38DA2CBE5885}" type="pres">
      <dgm:prSet presAssocID="{CF392A32-D94E-4264-AC8D-A5DFB999F904}" presName="sibTrans" presStyleCnt="0"/>
      <dgm:spPr/>
    </dgm:pt>
    <dgm:pt modelId="{02848743-DAE1-406B-B6FB-7BFF6ACAF705}" type="pres">
      <dgm:prSet presAssocID="{E3F6B19E-32AD-49E7-8632-CF89E6EA043C}" presName="composite" presStyleCnt="0"/>
      <dgm:spPr/>
    </dgm:pt>
    <dgm:pt modelId="{63FF2886-1400-46F9-9189-B361525949FD}" type="pres">
      <dgm:prSet presAssocID="{E3F6B19E-32AD-49E7-8632-CF89E6EA043C}" presName="bentUpArrow1" presStyleLbl="alignImgPlace1" presStyleIdx="3" presStyleCnt="4"/>
      <dgm:spPr/>
    </dgm:pt>
    <dgm:pt modelId="{69011AED-0F26-4336-B9CA-E48E2EB7AD16}" type="pres">
      <dgm:prSet presAssocID="{E3F6B19E-32AD-49E7-8632-CF89E6EA043C}" presName="ParentText" presStyleLbl="node1" presStyleIdx="3" presStyleCnt="5">
        <dgm:presLayoutVars>
          <dgm:chMax val="1"/>
          <dgm:chPref val="1"/>
          <dgm:bulletEnabled val="1"/>
        </dgm:presLayoutVars>
      </dgm:prSet>
      <dgm:spPr/>
    </dgm:pt>
    <dgm:pt modelId="{7567711D-3F79-4449-9362-44E5B449E1C7}" type="pres">
      <dgm:prSet presAssocID="{E3F6B19E-32AD-49E7-8632-CF89E6EA043C}" presName="ChildText" presStyleLbl="revTx" presStyleIdx="3" presStyleCnt="4">
        <dgm:presLayoutVars>
          <dgm:chMax val="0"/>
          <dgm:chPref val="0"/>
          <dgm:bulletEnabled val="1"/>
        </dgm:presLayoutVars>
      </dgm:prSet>
      <dgm:spPr/>
    </dgm:pt>
    <dgm:pt modelId="{32E4DA2B-8702-4E7F-86D2-2F4BCC6B65F2}" type="pres">
      <dgm:prSet presAssocID="{CF3C1B2A-64D9-4F66-AECB-85365AE4ECDA}" presName="sibTrans" presStyleCnt="0"/>
      <dgm:spPr/>
    </dgm:pt>
    <dgm:pt modelId="{FE57472D-B2EE-431A-B030-03ED9AE16320}" type="pres">
      <dgm:prSet presAssocID="{420FDDC6-37C5-4DD8-A11D-04F2967F95F6}" presName="composite" presStyleCnt="0"/>
      <dgm:spPr/>
    </dgm:pt>
    <dgm:pt modelId="{3F8EB3F0-1C89-4138-891D-7DAB90B62865}" type="pres">
      <dgm:prSet presAssocID="{420FDDC6-37C5-4DD8-A11D-04F2967F95F6}" presName="ParentText" presStyleLbl="node1" presStyleIdx="4" presStyleCnt="5">
        <dgm:presLayoutVars>
          <dgm:chMax val="1"/>
          <dgm:chPref val="1"/>
          <dgm:bulletEnabled val="1"/>
        </dgm:presLayoutVars>
      </dgm:prSet>
      <dgm:spPr/>
    </dgm:pt>
  </dgm:ptLst>
  <dgm:cxnLst>
    <dgm:cxn modelId="{5296FC10-2AE1-4956-92D3-799C3E4C7C50}" srcId="{DE6ED2CE-68D1-4807-BD78-E1FB0C70AB2F}" destId="{64AEEBCF-CB9D-406D-B9EC-DECE0B139513}" srcOrd="0" destOrd="0" parTransId="{D9735F10-E36C-4D11-881F-DEEB458F4636}" sibTransId="{A7213001-E9C8-434B-B46A-01E4685BC604}"/>
    <dgm:cxn modelId="{42907028-DB4A-4BF1-B349-45780B2FFF47}" srcId="{D0A758C1-B0CC-44DD-A791-6B3DA808966E}" destId="{420FDDC6-37C5-4DD8-A11D-04F2967F95F6}" srcOrd="4" destOrd="0" parTransId="{375F2E20-8FDF-4091-B073-F868F1B7DB44}" sibTransId="{C6C901FB-5708-4065-A18B-9A6E877D847B}"/>
    <dgm:cxn modelId="{27B8F239-CAEC-4FBE-BF24-7840331BBBD2}" type="presOf" srcId="{DE6ED2CE-68D1-4807-BD78-E1FB0C70AB2F}" destId="{E11D0D26-A327-46C5-8FB1-4518423F6AD4}" srcOrd="0" destOrd="0" presId="urn:microsoft.com/office/officeart/2005/8/layout/StepDownProcess"/>
    <dgm:cxn modelId="{93E10B5E-E58E-4ECC-BD23-57EBBBADE82C}" type="presOf" srcId="{76F30DD8-7E75-4377-B7A0-A79BD84B84B9}" destId="{CF9860DE-EDC3-4C13-A670-4CEE286BDE1A}" srcOrd="0" destOrd="0" presId="urn:microsoft.com/office/officeart/2005/8/layout/StepDownProcess"/>
    <dgm:cxn modelId="{AE66C668-0414-4BAC-8438-A5F75E91AE09}" type="presOf" srcId="{243AB87E-33B4-4E69-81BD-56EA5F5D7DDB}" destId="{B949CBBA-00A4-4DF3-8DCA-AFB7639BDE04}" srcOrd="0" destOrd="0" presId="urn:microsoft.com/office/officeart/2005/8/layout/StepDownProcess"/>
    <dgm:cxn modelId="{5915FA4D-3811-41AA-B87D-5ABFC58B3861}" srcId="{D0A758C1-B0CC-44DD-A791-6B3DA808966E}" destId="{671829F5-1B0B-46A1-A261-B8ABC9EC0429}" srcOrd="2" destOrd="0" parTransId="{3BFBC1B6-1602-4263-A19C-6535943C67CA}" sibTransId="{CF392A32-D94E-4264-AC8D-A5DFB999F904}"/>
    <dgm:cxn modelId="{2B2C517F-E536-41AB-950F-9FF39C8BBED8}" type="presOf" srcId="{64AEEBCF-CB9D-406D-B9EC-DECE0B139513}" destId="{05081211-C5CD-42DD-8112-AAE45D44ADCE}" srcOrd="0" destOrd="0" presId="urn:microsoft.com/office/officeart/2005/8/layout/StepDownProcess"/>
    <dgm:cxn modelId="{8157EF80-6AF9-4ECC-9FDD-0C0319E0E3A2}" srcId="{D0A758C1-B0CC-44DD-A791-6B3DA808966E}" destId="{DE6ED2CE-68D1-4807-BD78-E1FB0C70AB2F}" srcOrd="0" destOrd="0" parTransId="{D2BA2100-68E4-4083-A1E3-C0333755FA8D}" sibTransId="{C25D8C01-56F4-424C-B044-8C943B19958A}"/>
    <dgm:cxn modelId="{81401081-3B98-492A-8AFE-D076573D674E}" srcId="{671829F5-1B0B-46A1-A261-B8ABC9EC0429}" destId="{CC9ACD3D-1D2E-4E64-88A6-3257DB9D4C9F}" srcOrd="0" destOrd="0" parTransId="{6D98654D-0830-4B43-9DF7-B4B0397033C8}" sibTransId="{B07AE3FE-AB7E-41D2-B9E4-C30E18D3CEC6}"/>
    <dgm:cxn modelId="{56F14692-0C84-4F48-BBBC-5AA71A228D37}" type="presOf" srcId="{420FDDC6-37C5-4DD8-A11D-04F2967F95F6}" destId="{3F8EB3F0-1C89-4138-891D-7DAB90B62865}" srcOrd="0" destOrd="0" presId="urn:microsoft.com/office/officeart/2005/8/layout/StepDownProcess"/>
    <dgm:cxn modelId="{62007FA5-4DCE-458D-9295-82006F350B59}" srcId="{D0A758C1-B0CC-44DD-A791-6B3DA808966E}" destId="{243AB87E-33B4-4E69-81BD-56EA5F5D7DDB}" srcOrd="1" destOrd="0" parTransId="{B5A1E600-DD80-40B5-AB14-93A14C7CBE6C}" sibTransId="{AEED0BEC-7B39-4EEF-BEC3-6EEDEE62A162}"/>
    <dgm:cxn modelId="{1AB636A6-D31D-41AA-A7DA-A0FA324097A6}" type="presOf" srcId="{CC9ACD3D-1D2E-4E64-88A6-3257DB9D4C9F}" destId="{DDF6A20F-4CA5-4689-B360-0E32E01FB3FF}" srcOrd="0" destOrd="0" presId="urn:microsoft.com/office/officeart/2005/8/layout/StepDownProcess"/>
    <dgm:cxn modelId="{E96DBCAD-F562-40A7-B803-11C3EF87A0FC}" srcId="{243AB87E-33B4-4E69-81BD-56EA5F5D7DDB}" destId="{76F30DD8-7E75-4377-B7A0-A79BD84B84B9}" srcOrd="0" destOrd="0" parTransId="{29F99014-7C34-419C-BBB0-EBC22C3A55E6}" sibTransId="{8F00D916-FE59-46BF-BE4F-D41A804AE5A6}"/>
    <dgm:cxn modelId="{140B23B4-BB34-49C4-ACE1-F4FDDDEF0380}" type="presOf" srcId="{E3F6B19E-32AD-49E7-8632-CF89E6EA043C}" destId="{69011AED-0F26-4336-B9CA-E48E2EB7AD16}" srcOrd="0" destOrd="0" presId="urn:microsoft.com/office/officeart/2005/8/layout/StepDownProcess"/>
    <dgm:cxn modelId="{931ADCC3-66F7-434B-AACE-94B6C5B209FB}" type="presOf" srcId="{D0A758C1-B0CC-44DD-A791-6B3DA808966E}" destId="{647B1CA8-3830-4059-B81C-159FDBCA0578}" srcOrd="0" destOrd="0" presId="urn:microsoft.com/office/officeart/2005/8/layout/StepDownProcess"/>
    <dgm:cxn modelId="{2DC5A0CF-5DBC-4D7F-829D-0A732C6DB26B}" type="presOf" srcId="{671829F5-1B0B-46A1-A261-B8ABC9EC0429}" destId="{17298F8C-57AE-4752-9D20-BCC6682E2FF4}" srcOrd="0" destOrd="0" presId="urn:microsoft.com/office/officeart/2005/8/layout/StepDownProcess"/>
    <dgm:cxn modelId="{04C3E9F5-170E-444D-8693-EBAE6E568855}" srcId="{D0A758C1-B0CC-44DD-A791-6B3DA808966E}" destId="{E3F6B19E-32AD-49E7-8632-CF89E6EA043C}" srcOrd="3" destOrd="0" parTransId="{E127198E-3E18-4719-8AA9-5B2ECF65FFAE}" sibTransId="{CF3C1B2A-64D9-4F66-AECB-85365AE4ECDA}"/>
    <dgm:cxn modelId="{7461C46D-B054-455A-8915-0A54667664F4}" type="presParOf" srcId="{647B1CA8-3830-4059-B81C-159FDBCA0578}" destId="{732EB46B-50CC-4E51-A39B-CDFF86FE76CE}" srcOrd="0" destOrd="0" presId="urn:microsoft.com/office/officeart/2005/8/layout/StepDownProcess"/>
    <dgm:cxn modelId="{E6709F33-2B45-45AC-A645-C2D0F017ADD7}" type="presParOf" srcId="{732EB46B-50CC-4E51-A39B-CDFF86FE76CE}" destId="{A1076A9F-BCB1-4989-8BAD-AC9E7BA59C24}" srcOrd="0" destOrd="0" presId="urn:microsoft.com/office/officeart/2005/8/layout/StepDownProcess"/>
    <dgm:cxn modelId="{F383EED0-937B-47CB-84AE-AA6F6DA0437E}" type="presParOf" srcId="{732EB46B-50CC-4E51-A39B-CDFF86FE76CE}" destId="{E11D0D26-A327-46C5-8FB1-4518423F6AD4}" srcOrd="1" destOrd="0" presId="urn:microsoft.com/office/officeart/2005/8/layout/StepDownProcess"/>
    <dgm:cxn modelId="{B5ED8E44-D828-4E97-9637-6221A384C6DB}" type="presParOf" srcId="{732EB46B-50CC-4E51-A39B-CDFF86FE76CE}" destId="{05081211-C5CD-42DD-8112-AAE45D44ADCE}" srcOrd="2" destOrd="0" presId="urn:microsoft.com/office/officeart/2005/8/layout/StepDownProcess"/>
    <dgm:cxn modelId="{9C81FB30-B331-4C0A-BEF5-ED11F93AB785}" type="presParOf" srcId="{647B1CA8-3830-4059-B81C-159FDBCA0578}" destId="{8A531380-365E-4B74-98C9-F839D84192E0}" srcOrd="1" destOrd="0" presId="urn:microsoft.com/office/officeart/2005/8/layout/StepDownProcess"/>
    <dgm:cxn modelId="{CA86B4CE-F1FB-411E-AE17-5D749D78818F}" type="presParOf" srcId="{647B1CA8-3830-4059-B81C-159FDBCA0578}" destId="{1E4C4D52-54F8-4106-A9F9-A0B0926123F0}" srcOrd="2" destOrd="0" presId="urn:microsoft.com/office/officeart/2005/8/layout/StepDownProcess"/>
    <dgm:cxn modelId="{3586D7CD-44D7-4C25-A9CC-D8AF99613622}" type="presParOf" srcId="{1E4C4D52-54F8-4106-A9F9-A0B0926123F0}" destId="{A11A8488-2847-4569-8192-C97BFF58C7EC}" srcOrd="0" destOrd="0" presId="urn:microsoft.com/office/officeart/2005/8/layout/StepDownProcess"/>
    <dgm:cxn modelId="{41BAF00F-EFDE-4D5D-805B-AC811B4EE01B}" type="presParOf" srcId="{1E4C4D52-54F8-4106-A9F9-A0B0926123F0}" destId="{B949CBBA-00A4-4DF3-8DCA-AFB7639BDE04}" srcOrd="1" destOrd="0" presId="urn:microsoft.com/office/officeart/2005/8/layout/StepDownProcess"/>
    <dgm:cxn modelId="{7D9A0B7C-7D77-4083-9A32-0B65AC077DEF}" type="presParOf" srcId="{1E4C4D52-54F8-4106-A9F9-A0B0926123F0}" destId="{CF9860DE-EDC3-4C13-A670-4CEE286BDE1A}" srcOrd="2" destOrd="0" presId="urn:microsoft.com/office/officeart/2005/8/layout/StepDownProcess"/>
    <dgm:cxn modelId="{3DDF83C9-24F3-4E71-BC1B-0F87627E843B}" type="presParOf" srcId="{647B1CA8-3830-4059-B81C-159FDBCA0578}" destId="{60644394-9648-4B7A-8ECE-BBA7A4E9CFDA}" srcOrd="3" destOrd="0" presId="urn:microsoft.com/office/officeart/2005/8/layout/StepDownProcess"/>
    <dgm:cxn modelId="{D286B9DF-2753-4584-B80F-290B41B4F241}" type="presParOf" srcId="{647B1CA8-3830-4059-B81C-159FDBCA0578}" destId="{1322E99C-A321-4909-B207-44F0D38B04DE}" srcOrd="4" destOrd="0" presId="urn:microsoft.com/office/officeart/2005/8/layout/StepDownProcess"/>
    <dgm:cxn modelId="{C0E665E8-ECD0-4093-8D13-8445D95D83C1}" type="presParOf" srcId="{1322E99C-A321-4909-B207-44F0D38B04DE}" destId="{DC3B1669-32A0-4BC5-90AC-5D05FB7936C5}" srcOrd="0" destOrd="0" presId="urn:microsoft.com/office/officeart/2005/8/layout/StepDownProcess"/>
    <dgm:cxn modelId="{9E28AE1C-CEBB-4786-AAEA-7D6CC5B827F1}" type="presParOf" srcId="{1322E99C-A321-4909-B207-44F0D38B04DE}" destId="{17298F8C-57AE-4752-9D20-BCC6682E2FF4}" srcOrd="1" destOrd="0" presId="urn:microsoft.com/office/officeart/2005/8/layout/StepDownProcess"/>
    <dgm:cxn modelId="{CF21DC43-6819-4FAE-B2EE-4871E581D26D}" type="presParOf" srcId="{1322E99C-A321-4909-B207-44F0D38B04DE}" destId="{DDF6A20F-4CA5-4689-B360-0E32E01FB3FF}" srcOrd="2" destOrd="0" presId="urn:microsoft.com/office/officeart/2005/8/layout/StepDownProcess"/>
    <dgm:cxn modelId="{A51F14CF-EC64-4732-91E9-C3B8AF0E7575}" type="presParOf" srcId="{647B1CA8-3830-4059-B81C-159FDBCA0578}" destId="{61F7A632-F662-4B31-B1E4-38DA2CBE5885}" srcOrd="5" destOrd="0" presId="urn:microsoft.com/office/officeart/2005/8/layout/StepDownProcess"/>
    <dgm:cxn modelId="{D0EEE003-FCF5-4432-8AA7-8911DE98F0FB}" type="presParOf" srcId="{647B1CA8-3830-4059-B81C-159FDBCA0578}" destId="{02848743-DAE1-406B-B6FB-7BFF6ACAF705}" srcOrd="6" destOrd="0" presId="urn:microsoft.com/office/officeart/2005/8/layout/StepDownProcess"/>
    <dgm:cxn modelId="{22DCF6DC-15A6-48BC-9896-A41FEB1964E6}" type="presParOf" srcId="{02848743-DAE1-406B-B6FB-7BFF6ACAF705}" destId="{63FF2886-1400-46F9-9189-B361525949FD}" srcOrd="0" destOrd="0" presId="urn:microsoft.com/office/officeart/2005/8/layout/StepDownProcess"/>
    <dgm:cxn modelId="{E28200A6-6B0A-48EC-9DC5-8F4AE61D4175}" type="presParOf" srcId="{02848743-DAE1-406B-B6FB-7BFF6ACAF705}" destId="{69011AED-0F26-4336-B9CA-E48E2EB7AD16}" srcOrd="1" destOrd="0" presId="urn:microsoft.com/office/officeart/2005/8/layout/StepDownProcess"/>
    <dgm:cxn modelId="{65267164-B2CC-4128-81C3-54EC10834C60}" type="presParOf" srcId="{02848743-DAE1-406B-B6FB-7BFF6ACAF705}" destId="{7567711D-3F79-4449-9362-44E5B449E1C7}" srcOrd="2" destOrd="0" presId="urn:microsoft.com/office/officeart/2005/8/layout/StepDownProcess"/>
    <dgm:cxn modelId="{39EE9F68-352D-4839-A838-7BE7D019281C}" type="presParOf" srcId="{647B1CA8-3830-4059-B81C-159FDBCA0578}" destId="{32E4DA2B-8702-4E7F-86D2-2F4BCC6B65F2}" srcOrd="7" destOrd="0" presId="urn:microsoft.com/office/officeart/2005/8/layout/StepDownProcess"/>
    <dgm:cxn modelId="{881A568D-AB67-4743-AE56-95793753B0CD}" type="presParOf" srcId="{647B1CA8-3830-4059-B81C-159FDBCA0578}" destId="{FE57472D-B2EE-431A-B030-03ED9AE16320}" srcOrd="8" destOrd="0" presId="urn:microsoft.com/office/officeart/2005/8/layout/StepDownProcess"/>
    <dgm:cxn modelId="{CDAB3A79-1BBC-4D1A-A408-7DCCC02D8F87}" type="presParOf" srcId="{FE57472D-B2EE-431A-B030-03ED9AE16320}" destId="{3F8EB3F0-1C89-4138-891D-7DAB90B62865}"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076A9F-BCB1-4989-8BAD-AC9E7BA59C24}">
      <dsp:nvSpPr>
        <dsp:cNvPr id="0" name=""/>
        <dsp:cNvSpPr/>
      </dsp:nvSpPr>
      <dsp:spPr>
        <a:xfrm rot="5400000">
          <a:off x="3155940" y="850196"/>
          <a:ext cx="739912" cy="842364"/>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11D0D26-A327-46C5-8FB1-4518423F6AD4}">
      <dsp:nvSpPr>
        <dsp:cNvPr id="0" name=""/>
        <dsp:cNvSpPr/>
      </dsp:nvSpPr>
      <dsp:spPr>
        <a:xfrm>
          <a:off x="2959908" y="29987"/>
          <a:ext cx="1245577" cy="871864"/>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Market Knowledge</a:t>
          </a:r>
        </a:p>
      </dsp:txBody>
      <dsp:txXfrm>
        <a:off x="3002477" y="72556"/>
        <a:ext cx="1160439" cy="786726"/>
      </dsp:txXfrm>
    </dsp:sp>
    <dsp:sp modelId="{05081211-C5CD-42DD-8112-AAE45D44ADCE}">
      <dsp:nvSpPr>
        <dsp:cNvPr id="0" name=""/>
        <dsp:cNvSpPr/>
      </dsp:nvSpPr>
      <dsp:spPr>
        <a:xfrm>
          <a:off x="4205486" y="113139"/>
          <a:ext cx="905914" cy="7046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marL="57150" lvl="1" indent="-57150" algn="ctr" defTabSz="355600">
            <a:lnSpc>
              <a:spcPct val="90000"/>
            </a:lnSpc>
            <a:spcBef>
              <a:spcPct val="0"/>
            </a:spcBef>
            <a:spcAft>
              <a:spcPct val="15000"/>
            </a:spcAft>
            <a:buFontTx/>
            <a:buNone/>
          </a:pPr>
          <a:r>
            <a:rPr lang="en-GB" sz="800" kern="1200"/>
            <a:t>MIS/MR/MI/MI+</a:t>
          </a:r>
        </a:p>
      </dsp:txBody>
      <dsp:txXfrm>
        <a:off x="4205486" y="113139"/>
        <a:ext cx="905914" cy="704679"/>
      </dsp:txXfrm>
    </dsp:sp>
    <dsp:sp modelId="{A11A8488-2847-4569-8192-C97BFF58C7EC}">
      <dsp:nvSpPr>
        <dsp:cNvPr id="0" name=""/>
        <dsp:cNvSpPr/>
      </dsp:nvSpPr>
      <dsp:spPr>
        <a:xfrm rot="5400000">
          <a:off x="4188657" y="1829587"/>
          <a:ext cx="739912" cy="842364"/>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949CBBA-00A4-4DF3-8DCA-AFB7639BDE04}">
      <dsp:nvSpPr>
        <dsp:cNvPr id="0" name=""/>
        <dsp:cNvSpPr/>
      </dsp:nvSpPr>
      <dsp:spPr>
        <a:xfrm>
          <a:off x="3992625" y="1009378"/>
          <a:ext cx="1245577" cy="871864"/>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Market Sensing</a:t>
          </a:r>
        </a:p>
      </dsp:txBody>
      <dsp:txXfrm>
        <a:off x="4035194" y="1051947"/>
        <a:ext cx="1160439" cy="786726"/>
      </dsp:txXfrm>
    </dsp:sp>
    <dsp:sp modelId="{CF9860DE-EDC3-4C13-A670-4CEE286BDE1A}">
      <dsp:nvSpPr>
        <dsp:cNvPr id="0" name=""/>
        <dsp:cNvSpPr/>
      </dsp:nvSpPr>
      <dsp:spPr>
        <a:xfrm>
          <a:off x="5289196" y="1116032"/>
          <a:ext cx="905914" cy="7046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marL="57150" lvl="1" indent="-57150" algn="ctr" defTabSz="355600">
            <a:lnSpc>
              <a:spcPct val="90000"/>
            </a:lnSpc>
            <a:spcBef>
              <a:spcPct val="0"/>
            </a:spcBef>
            <a:spcAft>
              <a:spcPct val="15000"/>
            </a:spcAft>
            <a:buFontTx/>
            <a:buNone/>
          </a:pPr>
          <a:r>
            <a:rPr lang="en-GB" sz="800" kern="1200"/>
            <a:t>EMIC &amp; ETIC</a:t>
          </a:r>
        </a:p>
      </dsp:txBody>
      <dsp:txXfrm>
        <a:off x="5289196" y="1116032"/>
        <a:ext cx="905914" cy="704679"/>
      </dsp:txXfrm>
    </dsp:sp>
    <dsp:sp modelId="{DC3B1669-32A0-4BC5-90AC-5D05FB7936C5}">
      <dsp:nvSpPr>
        <dsp:cNvPr id="0" name=""/>
        <dsp:cNvSpPr/>
      </dsp:nvSpPr>
      <dsp:spPr>
        <a:xfrm rot="5400000">
          <a:off x="5221373" y="2808978"/>
          <a:ext cx="739912" cy="842364"/>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7298F8C-57AE-4752-9D20-BCC6682E2FF4}">
      <dsp:nvSpPr>
        <dsp:cNvPr id="0" name=""/>
        <dsp:cNvSpPr/>
      </dsp:nvSpPr>
      <dsp:spPr>
        <a:xfrm>
          <a:off x="5025341" y="1988769"/>
          <a:ext cx="1245577" cy="871864"/>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Defining Value</a:t>
          </a:r>
        </a:p>
      </dsp:txBody>
      <dsp:txXfrm>
        <a:off x="5067910" y="2031338"/>
        <a:ext cx="1160439" cy="786726"/>
      </dsp:txXfrm>
    </dsp:sp>
    <dsp:sp modelId="{DDF6A20F-4CA5-4689-B360-0E32E01FB3FF}">
      <dsp:nvSpPr>
        <dsp:cNvPr id="0" name=""/>
        <dsp:cNvSpPr/>
      </dsp:nvSpPr>
      <dsp:spPr>
        <a:xfrm>
          <a:off x="6351663" y="2203362"/>
          <a:ext cx="1486062" cy="332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57150" lvl="1" indent="-57150" algn="ctr" defTabSz="355600">
            <a:lnSpc>
              <a:spcPct val="90000"/>
            </a:lnSpc>
            <a:spcBef>
              <a:spcPct val="0"/>
            </a:spcBef>
            <a:spcAft>
              <a:spcPct val="15000"/>
            </a:spcAft>
            <a:buFontTx/>
            <a:buNone/>
          </a:pPr>
          <a:r>
            <a:rPr lang="en-GB" sz="800" kern="1200"/>
            <a:t>Empathy mapping  - what do people want – what will make this product work for them - USP</a:t>
          </a:r>
        </a:p>
      </dsp:txBody>
      <dsp:txXfrm>
        <a:off x="6351663" y="2203362"/>
        <a:ext cx="1486062" cy="332164"/>
      </dsp:txXfrm>
    </dsp:sp>
    <dsp:sp modelId="{63FF2886-1400-46F9-9189-B361525949FD}">
      <dsp:nvSpPr>
        <dsp:cNvPr id="0" name=""/>
        <dsp:cNvSpPr/>
      </dsp:nvSpPr>
      <dsp:spPr>
        <a:xfrm rot="5400000">
          <a:off x="6254089" y="3788369"/>
          <a:ext cx="739912" cy="842364"/>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9011AED-0F26-4336-B9CA-E48E2EB7AD16}">
      <dsp:nvSpPr>
        <dsp:cNvPr id="0" name=""/>
        <dsp:cNvSpPr/>
      </dsp:nvSpPr>
      <dsp:spPr>
        <a:xfrm>
          <a:off x="6058057" y="2968161"/>
          <a:ext cx="1245577" cy="871864"/>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Creating Value</a:t>
          </a:r>
        </a:p>
      </dsp:txBody>
      <dsp:txXfrm>
        <a:off x="6100626" y="3010730"/>
        <a:ext cx="1160439" cy="786726"/>
      </dsp:txXfrm>
    </dsp:sp>
    <dsp:sp modelId="{7567711D-3F79-4449-9362-44E5B449E1C7}">
      <dsp:nvSpPr>
        <dsp:cNvPr id="0" name=""/>
        <dsp:cNvSpPr/>
      </dsp:nvSpPr>
      <dsp:spPr>
        <a:xfrm>
          <a:off x="7303635" y="3051313"/>
          <a:ext cx="905914" cy="704679"/>
        </a:xfrm>
        <a:prstGeom prst="rect">
          <a:avLst/>
        </a:prstGeom>
        <a:noFill/>
        <a:ln>
          <a:noFill/>
        </a:ln>
        <a:effectLst/>
      </dsp:spPr>
      <dsp:style>
        <a:lnRef idx="0">
          <a:scrgbClr r="0" g="0" b="0"/>
        </a:lnRef>
        <a:fillRef idx="0">
          <a:scrgbClr r="0" g="0" b="0"/>
        </a:fillRef>
        <a:effectRef idx="0">
          <a:scrgbClr r="0" g="0" b="0"/>
        </a:effectRef>
        <a:fontRef idx="minor"/>
      </dsp:style>
    </dsp:sp>
    <dsp:sp modelId="{3F8EB3F0-1C89-4138-891D-7DAB90B62865}">
      <dsp:nvSpPr>
        <dsp:cNvPr id="0" name=""/>
        <dsp:cNvSpPr/>
      </dsp:nvSpPr>
      <dsp:spPr>
        <a:xfrm>
          <a:off x="7090774" y="3947552"/>
          <a:ext cx="1245577" cy="871864"/>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Delivering Value</a:t>
          </a:r>
        </a:p>
      </dsp:txBody>
      <dsp:txXfrm>
        <a:off x="7133343" y="3990121"/>
        <a:ext cx="1160439" cy="786726"/>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A6F5C5BD-8AB6-4E5F-8616-0B1D32D0FBFD}" type="datetime1">
              <a:rPr lang="en-US" smtClean="0"/>
              <a:t>3/17/2023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7ACF5E7-ACB0-497B-A8C6-F2E617B4631D}" type="slidenum">
              <a:rPr lang="en-US" smtClean="0"/>
              <a:t>‹#›</a:t>
            </a:fld>
            <a:endParaRPr lang="en-US"/>
          </a:p>
        </p:txBody>
      </p:sp>
    </p:spTree>
    <p:extLst>
      <p:ext uri="{BB962C8B-B14F-4D97-AF65-F5344CB8AC3E}">
        <p14:creationId xmlns:p14="http://schemas.microsoft.com/office/powerpoint/2010/main" val="1938533960"/>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C3DD49AE-E876-4130-BF53-6229B9820536}" type="datetime1">
              <a:rPr lang="en-US" smtClean="0"/>
              <a:t>3/17/2023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a:t>Click to edit Master text styles</a:t>
            </a:r>
            <a:endParaRPr lang="en-US"/>
          </a:p>
          <a:p>
            <a:pPr lvl="1" rtl="0"/>
            <a:r>
              <a:rPr lang="en-gb"/>
              <a:t>Second level</a:t>
            </a:r>
          </a:p>
          <a:p>
            <a:pPr lvl="2" rtl="0"/>
            <a:r>
              <a:rPr lang="en-gb"/>
              <a:t>Third level</a:t>
            </a:r>
          </a:p>
          <a:p>
            <a:pPr lvl="3" rtl="0"/>
            <a:r>
              <a:rPr lang="en-gb"/>
              <a:t>Fourth level</a:t>
            </a:r>
          </a:p>
          <a:p>
            <a:pPr lvl="4" rtl="0"/>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A705E3-E620-489D-9973-6221209A4B3B}" type="slidenum">
              <a:rPr lang="en-US" smtClean="0"/>
              <a:t>‹#›</a:t>
            </a:fld>
            <a:endParaRPr lang="en-US"/>
          </a:p>
        </p:txBody>
      </p:sp>
    </p:spTree>
    <p:extLst>
      <p:ext uri="{BB962C8B-B14F-4D97-AF65-F5344CB8AC3E}">
        <p14:creationId xmlns:p14="http://schemas.microsoft.com/office/powerpoint/2010/main" val="3889581830"/>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nSpc>
                <a:spcPct val="110000"/>
              </a:lnSpc>
              <a:buFont typeface="Garamond" panose="02020404030301010803" pitchFamily="18" charset="0"/>
              <a:buChar char="◦"/>
              <a:tabLst>
                <a:tab pos="457200" algn="l"/>
              </a:tabLst>
            </a:pPr>
            <a:r>
              <a:rPr lang="en-GB" sz="18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Market research &amp; customer data analysis </a:t>
            </a:r>
            <a:r>
              <a:rPr lang="en-GB" sz="1800" kern="12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a:t>
            </a:r>
            <a:r>
              <a:rPr lang="en-GB" sz="18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informs segmentations/customer needs and target market </a:t>
            </a:r>
            <a:r>
              <a:rPr lang="en-GB" sz="1800" kern="12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a:t>
            </a:r>
            <a:r>
              <a:rPr lang="en-GB" sz="18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gives market segmentation definition, persona development, customer experience requirements</a:t>
            </a:r>
            <a:endParaRPr lang="en-GB" sz="1800">
              <a:effectLst/>
              <a:latin typeface="Times New Roman" panose="02020603050405020304" pitchFamily="18" charset="0"/>
              <a:ea typeface="Times New Roman" panose="02020603050405020304" pitchFamily="18" charset="0"/>
            </a:endParaRPr>
          </a:p>
          <a:p>
            <a:pPr marL="342900" lvl="0" indent="-342900">
              <a:lnSpc>
                <a:spcPct val="110000"/>
              </a:lnSpc>
              <a:buFont typeface="Garamond" panose="02020404030301010803" pitchFamily="18" charset="0"/>
              <a:buChar char="◦"/>
              <a:tabLst>
                <a:tab pos="457200" algn="l"/>
              </a:tabLst>
            </a:pPr>
            <a:r>
              <a:rPr lang="en-GB" sz="18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Demand analysis </a:t>
            </a:r>
            <a:r>
              <a:rPr lang="en-GB" sz="1800" kern="12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a:t>
            </a:r>
            <a:r>
              <a:rPr lang="en-GB" sz="18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informs target marketing/evaluate and select target segments </a:t>
            </a:r>
            <a:r>
              <a:rPr lang="en-GB" sz="1800" kern="12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a:t>
            </a:r>
            <a:r>
              <a:rPr lang="en-GB" sz="18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informs select online targeting/target segments/online revenue contribution for each segment/customer lifecycle targeting</a:t>
            </a:r>
            <a:endParaRPr lang="en-GB" sz="1800">
              <a:effectLst/>
              <a:latin typeface="Times New Roman" panose="02020603050405020304" pitchFamily="18" charset="0"/>
              <a:ea typeface="Times New Roman" panose="02020603050405020304" pitchFamily="18" charset="0"/>
            </a:endParaRPr>
          </a:p>
          <a:p>
            <a:endParaRPr lang="en-GB"/>
          </a:p>
        </p:txBody>
      </p:sp>
      <p:sp>
        <p:nvSpPr>
          <p:cNvPr id="4" name="Date Placeholder 3"/>
          <p:cNvSpPr>
            <a:spLocks noGrp="1"/>
          </p:cNvSpPr>
          <p:nvPr>
            <p:ph type="dt" idx="1"/>
          </p:nvPr>
        </p:nvSpPr>
        <p:spPr/>
        <p:txBody>
          <a:bodyPr/>
          <a:lstStyle/>
          <a:p>
            <a:pPr rtl="0"/>
            <a:fld id="{C3DD49AE-E876-4130-BF53-6229B9820536}" type="datetime1">
              <a:rPr lang="en-US" smtClean="0"/>
              <a:t>3/17/2023</a:t>
            </a:fld>
            <a:endParaRPr lang="en-US"/>
          </a:p>
        </p:txBody>
      </p:sp>
      <p:sp>
        <p:nvSpPr>
          <p:cNvPr id="5" name="Slide Number Placeholder 4"/>
          <p:cNvSpPr>
            <a:spLocks noGrp="1"/>
          </p:cNvSpPr>
          <p:nvPr>
            <p:ph type="sldNum" sz="quarter" idx="5"/>
          </p:nvPr>
        </p:nvSpPr>
        <p:spPr/>
        <p:txBody>
          <a:bodyPr/>
          <a:lstStyle/>
          <a:p>
            <a:pPr rtl="0"/>
            <a:fld id="{37A705E3-E620-489D-9973-6221209A4B3B}" type="slidenum">
              <a:rPr lang="en-US" smtClean="0"/>
              <a:t>3</a:t>
            </a:fld>
            <a:endParaRPr lang="en-US"/>
          </a:p>
        </p:txBody>
      </p:sp>
    </p:spTree>
    <p:extLst>
      <p:ext uri="{BB962C8B-B14F-4D97-AF65-F5344CB8AC3E}">
        <p14:creationId xmlns:p14="http://schemas.microsoft.com/office/powerpoint/2010/main" val="1118708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These strategies will lead us to the answers to these questions…</a:t>
            </a:r>
          </a:p>
        </p:txBody>
      </p:sp>
      <p:sp>
        <p:nvSpPr>
          <p:cNvPr id="4" name="Date Placeholder 3"/>
          <p:cNvSpPr>
            <a:spLocks noGrp="1"/>
          </p:cNvSpPr>
          <p:nvPr>
            <p:ph type="dt" idx="1"/>
          </p:nvPr>
        </p:nvSpPr>
        <p:spPr/>
        <p:txBody>
          <a:bodyPr/>
          <a:lstStyle/>
          <a:p>
            <a:pPr rtl="0"/>
            <a:fld id="{C3DD49AE-E876-4130-BF53-6229B9820536}" type="datetime1">
              <a:rPr lang="en-US" smtClean="0"/>
              <a:t>3/17/2023</a:t>
            </a:fld>
            <a:endParaRPr lang="en-US"/>
          </a:p>
        </p:txBody>
      </p:sp>
      <p:sp>
        <p:nvSpPr>
          <p:cNvPr id="5" name="Slide Number Placeholder 4"/>
          <p:cNvSpPr>
            <a:spLocks noGrp="1"/>
          </p:cNvSpPr>
          <p:nvPr>
            <p:ph type="sldNum" sz="quarter" idx="5"/>
          </p:nvPr>
        </p:nvSpPr>
        <p:spPr/>
        <p:txBody>
          <a:bodyPr/>
          <a:lstStyle/>
          <a:p>
            <a:pPr rtl="0"/>
            <a:fld id="{37A705E3-E620-489D-9973-6221209A4B3B}" type="slidenum">
              <a:rPr lang="en-US" smtClean="0"/>
              <a:t>4</a:t>
            </a:fld>
            <a:endParaRPr lang="en-US"/>
          </a:p>
        </p:txBody>
      </p:sp>
    </p:spTree>
    <p:extLst>
      <p:ext uri="{BB962C8B-B14F-4D97-AF65-F5344CB8AC3E}">
        <p14:creationId xmlns:p14="http://schemas.microsoft.com/office/powerpoint/2010/main" val="28153150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rtlCol="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pPr rtl="0"/>
            <a:r>
              <a:rPr lang="en-US"/>
              <a:t>Click to edit Master title style</a:t>
            </a:r>
          </a:p>
        </p:txBody>
      </p:sp>
      <p:sp>
        <p:nvSpPr>
          <p:cNvPr id="3" name="Subtitle 2"/>
          <p:cNvSpPr>
            <a:spLocks noGrp="1"/>
          </p:cNvSpPr>
          <p:nvPr>
            <p:ph type="subTitle" idx="1"/>
          </p:nvPr>
        </p:nvSpPr>
        <p:spPr>
          <a:xfrm>
            <a:off x="1629101" y="4682062"/>
            <a:ext cx="8936846" cy="457201"/>
          </a:xfrm>
        </p:spPr>
        <p:txBody>
          <a:bodyPr rtlCol="0">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a:t>Click to edit Master subtitle style</a:t>
            </a:r>
          </a:p>
        </p:txBody>
      </p:sp>
      <p:sp>
        <p:nvSpPr>
          <p:cNvPr id="20" name="Date Placeholder 19"/>
          <p:cNvSpPr>
            <a:spLocks noGrp="1"/>
          </p:cNvSpPr>
          <p:nvPr>
            <p:ph type="dt" sz="half" idx="10"/>
          </p:nvPr>
        </p:nvSpPr>
        <p:spPr>
          <a:xfrm>
            <a:off x="5318760" y="1341256"/>
            <a:ext cx="1554480" cy="485546"/>
          </a:xfrm>
        </p:spPr>
        <p:txBody>
          <a:bodyPr rtlCol="0"/>
          <a:lstStyle>
            <a:lvl1pPr algn="ctr">
              <a:defRPr sz="1300" spc="0" baseline="0">
                <a:solidFill>
                  <a:srgbClr val="FFFFFF"/>
                </a:solidFill>
                <a:latin typeface="+mn-lt"/>
              </a:defRPr>
            </a:lvl1pPr>
          </a:lstStyle>
          <a:p>
            <a:pPr rtl="0"/>
            <a:fld id="{C0840E64-78EA-480E-9DFC-F5D183737F14}" type="datetime1">
              <a:rPr lang="en-US" smtClean="0"/>
              <a:t>3/17/2023</a:t>
            </a:fld>
            <a:endParaRPr lang="en-US"/>
          </a:p>
        </p:txBody>
      </p:sp>
      <p:sp>
        <p:nvSpPr>
          <p:cNvPr id="21" name="Footer Placeholder 20"/>
          <p:cNvSpPr>
            <a:spLocks noGrp="1"/>
          </p:cNvSpPr>
          <p:nvPr>
            <p:ph type="ftr" sz="quarter" idx="11"/>
          </p:nvPr>
        </p:nvSpPr>
        <p:spPr>
          <a:xfrm>
            <a:off x="1629100" y="5177408"/>
            <a:ext cx="5730295" cy="228600"/>
          </a:xfrm>
        </p:spPr>
        <p:txBody>
          <a:bodyPr rtlCol="0"/>
          <a:lstStyle>
            <a:lvl1pPr algn="l">
              <a:defRPr>
                <a:solidFill>
                  <a:schemeClr val="tx1">
                    <a:lumMod val="85000"/>
                    <a:lumOff val="15000"/>
                  </a:schemeClr>
                </a:solidFill>
              </a:defRPr>
            </a:lvl1pPr>
          </a:lstStyle>
          <a:p>
            <a:pPr rtl="0"/>
            <a:endParaRPr lang="en-US"/>
          </a:p>
        </p:txBody>
      </p:sp>
      <p:sp>
        <p:nvSpPr>
          <p:cNvPr id="22" name="Slide Number Placeholder 21"/>
          <p:cNvSpPr>
            <a:spLocks noGrp="1"/>
          </p:cNvSpPr>
          <p:nvPr>
            <p:ph type="sldNum" sz="quarter" idx="12"/>
          </p:nvPr>
        </p:nvSpPr>
        <p:spPr>
          <a:xfrm>
            <a:off x="8606920" y="5177408"/>
            <a:ext cx="1955980" cy="228600"/>
          </a:xfrm>
        </p:spPr>
        <p:txBody>
          <a:bodyPr rtlCol="0"/>
          <a:lstStyle>
            <a:lvl1pPr>
              <a:defRPr>
                <a:solidFill>
                  <a:schemeClr val="tx1">
                    <a:lumMod val="85000"/>
                    <a:lumOff val="15000"/>
                  </a:schemeClr>
                </a:solidFill>
              </a:defRPr>
            </a:lvl1pPr>
          </a:lstStyle>
          <a:p>
            <a:pPr rtl="0"/>
            <a:fld id="{34B7E4EF-A1BD-40F4-AB7B-04F084DD991D}" type="slidenum">
              <a:rPr lang="en-US" smtClean="0"/>
              <a:t>‹#›</a:t>
            </a:fld>
            <a:endParaRPr lang="en-US"/>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a:t>Click to edit Master title style</a:t>
            </a:r>
          </a:p>
        </p:txBody>
      </p:sp>
      <p:sp>
        <p:nvSpPr>
          <p:cNvPr id="3" name="Content Placeholder 2"/>
          <p:cNvSpPr>
            <a:spLocks noGrp="1"/>
          </p:cNvSpPr>
          <p:nvPr>
            <p:ph idx="1"/>
          </p:nvPr>
        </p:nvSpPr>
        <p:spPr/>
        <p:txBody>
          <a:bodyPr rtlCol="0"/>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p>
        </p:txBody>
      </p:sp>
      <p:sp>
        <p:nvSpPr>
          <p:cNvPr id="4" name="Date Placeholder 3"/>
          <p:cNvSpPr>
            <a:spLocks noGrp="1"/>
          </p:cNvSpPr>
          <p:nvPr>
            <p:ph type="dt" sz="half" idx="10"/>
          </p:nvPr>
        </p:nvSpPr>
        <p:spPr/>
        <p:txBody>
          <a:bodyPr rtlCol="0"/>
          <a:lstStyle/>
          <a:p>
            <a:pPr rtl="0"/>
            <a:fld id="{6AF379E8-AC6C-43B9-9222-BDF0AF9336F0}" type="datetime1">
              <a:rPr lang="en-US" smtClean="0"/>
              <a:t>3/17/2023</a:t>
            </a:fld>
            <a:endParaRPr lang="en-US"/>
          </a:p>
        </p:txBody>
      </p:sp>
      <p:sp>
        <p:nvSpPr>
          <p:cNvPr id="5" name="Footer Placeholder 4"/>
          <p:cNvSpPr>
            <a:spLocks noGrp="1"/>
          </p:cNvSpPr>
          <p:nvPr>
            <p:ph type="ftr" sz="quarter" idx="11"/>
          </p:nvPr>
        </p:nvSpPr>
        <p:spPr/>
        <p:txBody>
          <a:bodyPr rtlCol="0"/>
          <a:lstStyle/>
          <a:p>
            <a:pPr rtl="0"/>
            <a:endParaRPr lang="en-US"/>
          </a:p>
        </p:txBody>
      </p:sp>
      <p:sp>
        <p:nvSpPr>
          <p:cNvPr id="6" name="Slide Number Placeholder 5"/>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rtlCol="0"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pPr rtl="0"/>
            <a:r>
              <a:rPr lang="en-US"/>
              <a:t>Click to edit Master title style</a:t>
            </a:r>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rtlCol="0"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rtlCol="0"/>
          <a:lstStyle>
            <a:lvl1pPr algn="ctr">
              <a:defRPr lang="en-US" sz="1300" kern="1200" spc="0" baseline="0">
                <a:solidFill>
                  <a:srgbClr val="FFFFFF"/>
                </a:solidFill>
                <a:latin typeface="+mn-lt"/>
                <a:ea typeface="+mn-ea"/>
                <a:cs typeface="+mn-cs"/>
              </a:defRPr>
            </a:lvl1pPr>
          </a:lstStyle>
          <a:p>
            <a:pPr rtl="0"/>
            <a:fld id="{ED329652-6112-4F3D-B614-62B56A045E3D}" type="datetime1">
              <a:rPr lang="en-US" smtClean="0"/>
              <a:t>3/17/2023</a:t>
            </a:fld>
            <a:endParaRPr lang="en-US"/>
          </a:p>
        </p:txBody>
      </p:sp>
      <p:sp>
        <p:nvSpPr>
          <p:cNvPr id="5" name="Footer Placeholder 4"/>
          <p:cNvSpPr>
            <a:spLocks noGrp="1"/>
          </p:cNvSpPr>
          <p:nvPr>
            <p:ph type="ftr" sz="quarter" idx="11"/>
          </p:nvPr>
        </p:nvSpPr>
        <p:spPr>
          <a:xfrm>
            <a:off x="1629157" y="5177408"/>
            <a:ext cx="5660134" cy="228600"/>
          </a:xfrm>
        </p:spPr>
        <p:txBody>
          <a:bodyPr rtlCol="0"/>
          <a:lstStyle>
            <a:lvl1pPr algn="l">
              <a:defRPr>
                <a:solidFill>
                  <a:schemeClr val="tx1">
                    <a:lumMod val="85000"/>
                    <a:lumOff val="15000"/>
                  </a:schemeClr>
                </a:solidFill>
              </a:defRPr>
            </a:lvl1pPr>
          </a:lstStyle>
          <a:p>
            <a:pPr rtl="0"/>
            <a:endParaRPr lang="en-US"/>
          </a:p>
        </p:txBody>
      </p:sp>
      <p:sp>
        <p:nvSpPr>
          <p:cNvPr id="6" name="Slide Number Placeholder 5"/>
          <p:cNvSpPr>
            <a:spLocks noGrp="1"/>
          </p:cNvSpPr>
          <p:nvPr>
            <p:ph type="sldNum" sz="quarter" idx="12"/>
          </p:nvPr>
        </p:nvSpPr>
        <p:spPr>
          <a:xfrm>
            <a:off x="8604504" y="5177408"/>
            <a:ext cx="1958339" cy="228600"/>
          </a:xfrm>
        </p:spPr>
        <p:txBody>
          <a:bodyPr rtlCol="0"/>
          <a:lstStyle>
            <a:lvl1pPr>
              <a:defRPr>
                <a:solidFill>
                  <a:schemeClr val="tx1">
                    <a:lumMod val="85000"/>
                    <a:lumOff val="15000"/>
                  </a:schemeClr>
                </a:solidFill>
              </a:defRPr>
            </a:lvl1pPr>
          </a:lstStyle>
          <a:p>
            <a:pPr rtl="0"/>
            <a:fld id="{34B7E4EF-A1BD-40F4-AB7B-04F084DD991D}" type="slidenum">
              <a:rPr lang="en-US" smtClean="0"/>
              <a:t>‹#›</a:t>
            </a:fld>
            <a:endParaRPr lang="en-US"/>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rtlCol="0"/>
          <a:lstStyle/>
          <a:p>
            <a:pPr rtl="0"/>
            <a:r>
              <a:rPr lang="en-US"/>
              <a:t>Click to edit Master title style</a:t>
            </a:r>
          </a:p>
        </p:txBody>
      </p:sp>
      <p:sp>
        <p:nvSpPr>
          <p:cNvPr id="3" name="Content Placeholder 2"/>
          <p:cNvSpPr>
            <a:spLocks noGrp="1"/>
          </p:cNvSpPr>
          <p:nvPr>
            <p:ph sz="half" idx="1"/>
          </p:nvPr>
        </p:nvSpPr>
        <p:spPr>
          <a:xfrm>
            <a:off x="1066800" y="2103120"/>
            <a:ext cx="4663440" cy="3749040"/>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p>
        </p:txBody>
      </p:sp>
      <p:sp>
        <p:nvSpPr>
          <p:cNvPr id="4" name="Content Placeholder 3"/>
          <p:cNvSpPr>
            <a:spLocks noGrp="1"/>
          </p:cNvSpPr>
          <p:nvPr>
            <p:ph sz="half" idx="2"/>
          </p:nvPr>
        </p:nvSpPr>
        <p:spPr>
          <a:xfrm>
            <a:off x="6461760" y="2103120"/>
            <a:ext cx="4663440" cy="3749040"/>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p>
        </p:txBody>
      </p:sp>
      <p:sp>
        <p:nvSpPr>
          <p:cNvPr id="5" name="Date Placeholder 4"/>
          <p:cNvSpPr>
            <a:spLocks noGrp="1"/>
          </p:cNvSpPr>
          <p:nvPr>
            <p:ph type="dt" sz="half" idx="10"/>
          </p:nvPr>
        </p:nvSpPr>
        <p:spPr/>
        <p:txBody>
          <a:bodyPr rtlCol="0"/>
          <a:lstStyle/>
          <a:p>
            <a:pPr rtl="0"/>
            <a:fld id="{3064E64D-1B50-4EC0-83A1-DE58B45AB49E}" type="datetime1">
              <a:rPr lang="en-US" smtClean="0"/>
              <a:t>3/17/2023</a:t>
            </a:fld>
            <a:endParaRPr lang="en-US"/>
          </a:p>
        </p:txBody>
      </p:sp>
      <p:sp>
        <p:nvSpPr>
          <p:cNvPr id="6" name="Footer Placeholder 5"/>
          <p:cNvSpPr>
            <a:spLocks noGrp="1"/>
          </p:cNvSpPr>
          <p:nvPr>
            <p:ph type="ftr" sz="quarter" idx="11"/>
          </p:nvPr>
        </p:nvSpPr>
        <p:spPr/>
        <p:txBody>
          <a:bodyPr rtlCol="0"/>
          <a:lstStyle/>
          <a:p>
            <a:pPr rtl="0"/>
            <a:endParaRPr lang="en-US"/>
          </a:p>
        </p:txBody>
      </p:sp>
      <p:sp>
        <p:nvSpPr>
          <p:cNvPr id="7" name="Slide Number Placeholder 6"/>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a:t>Click to edit Master title style</a:t>
            </a:r>
          </a:p>
        </p:txBody>
      </p:sp>
      <p:sp>
        <p:nvSpPr>
          <p:cNvPr id="3" name="Text Placeholder 2"/>
          <p:cNvSpPr>
            <a:spLocks noGrp="1"/>
          </p:cNvSpPr>
          <p:nvPr>
            <p:ph type="body" idx="1"/>
          </p:nvPr>
        </p:nvSpPr>
        <p:spPr>
          <a:xfrm>
            <a:off x="1069848" y="2074334"/>
            <a:ext cx="4663440" cy="640080"/>
          </a:xfrm>
        </p:spPr>
        <p:txBody>
          <a:bodyPr rtlCol="0"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Text Placeholder 4"/>
          <p:cNvSpPr>
            <a:spLocks noGrp="1"/>
          </p:cNvSpPr>
          <p:nvPr>
            <p:ph type="body" sz="quarter" idx="3"/>
          </p:nvPr>
        </p:nvSpPr>
        <p:spPr>
          <a:xfrm>
            <a:off x="6458712" y="2074334"/>
            <a:ext cx="4663440" cy="640080"/>
          </a:xfrm>
        </p:spPr>
        <p:txBody>
          <a:bodyPr rtlCol="0"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7" name="Date Placeholder 6"/>
          <p:cNvSpPr>
            <a:spLocks noGrp="1"/>
          </p:cNvSpPr>
          <p:nvPr>
            <p:ph type="dt" sz="half" idx="10"/>
          </p:nvPr>
        </p:nvSpPr>
        <p:spPr/>
        <p:txBody>
          <a:bodyPr rtlCol="0"/>
          <a:lstStyle/>
          <a:p>
            <a:pPr rtl="0"/>
            <a:fld id="{8761A824-A4A3-4BDD-B7F1-293A0EC1EA54}" type="datetime1">
              <a:rPr lang="en-US" smtClean="0"/>
              <a:t>3/17/2023</a:t>
            </a:fld>
            <a:endParaRPr lang="en-US"/>
          </a:p>
        </p:txBody>
      </p:sp>
      <p:sp>
        <p:nvSpPr>
          <p:cNvPr id="8" name="Footer Placeholder 7"/>
          <p:cNvSpPr>
            <a:spLocks noGrp="1"/>
          </p:cNvSpPr>
          <p:nvPr>
            <p:ph type="ftr" sz="quarter" idx="11"/>
          </p:nvPr>
        </p:nvSpPr>
        <p:spPr/>
        <p:txBody>
          <a:bodyPr rtlCol="0"/>
          <a:lstStyle/>
          <a:p>
            <a:pPr rtl="0"/>
            <a:endParaRPr lang="en-US"/>
          </a:p>
        </p:txBody>
      </p:sp>
      <p:sp>
        <p:nvSpPr>
          <p:cNvPr id="9" name="Slide Number Placeholder 8"/>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a:t>Click to edit Master title style</a:t>
            </a:r>
          </a:p>
        </p:txBody>
      </p:sp>
      <p:sp>
        <p:nvSpPr>
          <p:cNvPr id="3" name="Date Placeholder 2"/>
          <p:cNvSpPr>
            <a:spLocks noGrp="1"/>
          </p:cNvSpPr>
          <p:nvPr>
            <p:ph type="dt" sz="half" idx="10"/>
          </p:nvPr>
        </p:nvSpPr>
        <p:spPr/>
        <p:txBody>
          <a:bodyPr rtlCol="0"/>
          <a:lstStyle/>
          <a:p>
            <a:pPr rtl="0"/>
            <a:fld id="{D81B1D06-1BCF-4BCB-9319-09267D16BB9F}" type="datetime1">
              <a:rPr lang="en-US" smtClean="0"/>
              <a:t>3/17/2023</a:t>
            </a:fld>
            <a:endParaRPr lang="en-US"/>
          </a:p>
        </p:txBody>
      </p:sp>
      <p:sp>
        <p:nvSpPr>
          <p:cNvPr id="4" name="Footer Placeholder 3"/>
          <p:cNvSpPr>
            <a:spLocks noGrp="1"/>
          </p:cNvSpPr>
          <p:nvPr>
            <p:ph type="ftr" sz="quarter" idx="11"/>
          </p:nvPr>
        </p:nvSpPr>
        <p:spPr/>
        <p:txBody>
          <a:bodyPr rtlCol="0"/>
          <a:lstStyle/>
          <a:p>
            <a:pPr rtl="0"/>
            <a:endParaRPr lang="en-US"/>
          </a:p>
        </p:txBody>
      </p:sp>
      <p:sp>
        <p:nvSpPr>
          <p:cNvPr id="5" name="Slide Number Placeholder 4"/>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65361324-1C8A-40EA-A8C7-BACD05350B74}" type="datetime1">
              <a:rPr lang="en-US" smtClean="0"/>
              <a:t>3/17/2023</a:t>
            </a:fld>
            <a:endParaRPr lang="en-US"/>
          </a:p>
        </p:txBody>
      </p:sp>
      <p:sp>
        <p:nvSpPr>
          <p:cNvPr id="3" name="Footer Placeholder 2"/>
          <p:cNvSpPr>
            <a:spLocks noGrp="1"/>
          </p:cNvSpPr>
          <p:nvPr>
            <p:ph type="ftr" sz="quarter" idx="11"/>
          </p:nvPr>
        </p:nvSpPr>
        <p:spPr/>
        <p:txBody>
          <a:bodyPr rtlCol="0"/>
          <a:lstStyle/>
          <a:p>
            <a:pPr rtl="0"/>
            <a:endParaRPr lang="en-US"/>
          </a:p>
        </p:txBody>
      </p:sp>
      <p:sp>
        <p:nvSpPr>
          <p:cNvPr id="4" name="Slide Number Placeholder 3"/>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rtlCol="0"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pPr rtl="0"/>
            <a:r>
              <a:rPr lang="en-US"/>
              <a:t>Click to edit Master title style</a:t>
            </a:r>
          </a:p>
        </p:txBody>
      </p:sp>
      <p:sp>
        <p:nvSpPr>
          <p:cNvPr id="3" name="Content Placeholder 2"/>
          <p:cNvSpPr>
            <a:spLocks noGrp="1"/>
          </p:cNvSpPr>
          <p:nvPr>
            <p:ph idx="1"/>
          </p:nvPr>
        </p:nvSpPr>
        <p:spPr>
          <a:xfrm>
            <a:off x="685800" y="609600"/>
            <a:ext cx="6858000" cy="5334000"/>
          </a:xfrm>
        </p:spPr>
        <p:txBody>
          <a:bodyPr rtlCol="0"/>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p>
        </p:txBody>
      </p:sp>
      <p:sp>
        <p:nvSpPr>
          <p:cNvPr id="4" name="Text Placeholder 3"/>
          <p:cNvSpPr>
            <a:spLocks noGrp="1"/>
          </p:cNvSpPr>
          <p:nvPr>
            <p:ph type="body" sz="half" idx="2"/>
          </p:nvPr>
        </p:nvSpPr>
        <p:spPr>
          <a:xfrm>
            <a:off x="8458200" y="2336800"/>
            <a:ext cx="3161963" cy="3606800"/>
          </a:xfrm>
        </p:spPr>
        <p:txBody>
          <a:bodyPr rtlCol="0">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rtlCol="0"/>
          <a:lstStyle>
            <a:lvl1pPr>
              <a:defRPr>
                <a:solidFill>
                  <a:schemeClr val="tx1">
                    <a:lumMod val="85000"/>
                    <a:lumOff val="15000"/>
                  </a:schemeClr>
                </a:solidFill>
              </a:defRPr>
            </a:lvl1pPr>
          </a:lstStyle>
          <a:p>
            <a:pPr rtl="0"/>
            <a:fld id="{5BA78C1D-B8C9-43D1-BED3-AB201E145563}" type="datetime1">
              <a:rPr lang="en-US" smtClean="0"/>
              <a:t>3/17/2023</a:t>
            </a:fld>
            <a:endParaRPr lang="en-US"/>
          </a:p>
        </p:txBody>
      </p:sp>
      <p:sp>
        <p:nvSpPr>
          <p:cNvPr id="9" name="Footer Placeholder 8"/>
          <p:cNvSpPr>
            <a:spLocks noGrp="1"/>
          </p:cNvSpPr>
          <p:nvPr>
            <p:ph type="ftr" sz="quarter" idx="11"/>
          </p:nvPr>
        </p:nvSpPr>
        <p:spPr>
          <a:xfrm>
            <a:off x="685801" y="6035040"/>
            <a:ext cx="4584700" cy="365760"/>
          </a:xfrm>
        </p:spPr>
        <p:txBody>
          <a:bodyPr rtlCol="0"/>
          <a:lstStyle>
            <a:lvl1pPr algn="l">
              <a:defRPr/>
            </a:lvl1pPr>
          </a:lstStyle>
          <a:p>
            <a:pPr rtl="0"/>
            <a:endParaRPr lang="en-US"/>
          </a:p>
        </p:txBody>
      </p:sp>
      <p:sp>
        <p:nvSpPr>
          <p:cNvPr id="11" name="Slide Number Placeholder 10"/>
          <p:cNvSpPr>
            <a:spLocks noGrp="1"/>
          </p:cNvSpPr>
          <p:nvPr>
            <p:ph type="sldNum" sz="quarter" idx="12"/>
          </p:nvPr>
        </p:nvSpPr>
        <p:spPr>
          <a:xfrm>
            <a:off x="10396728" y="6035040"/>
            <a:ext cx="1223435" cy="365760"/>
          </a:xfrm>
        </p:spPr>
        <p:txBody>
          <a:bodyPr rtlCol="0"/>
          <a:lstStyle>
            <a:lvl1pPr>
              <a:defRPr>
                <a:solidFill>
                  <a:schemeClr val="tx1">
                    <a:lumMod val="85000"/>
                    <a:lumOff val="15000"/>
                  </a:schemeClr>
                </a:solidFill>
              </a:defRPr>
            </a:lvl1pPr>
          </a:lstStyle>
          <a:p>
            <a:pPr rtl="0"/>
            <a:fld id="{34B7E4EF-A1BD-40F4-AB7B-04F084DD991D}" type="slidenum">
              <a:rPr lang="en-US" smtClean="0"/>
              <a:t>‹#›</a:t>
            </a:fld>
            <a:endParaRPr lang="en-US"/>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a:t>Click icon to add picture</a:t>
            </a:r>
          </a:p>
        </p:txBody>
      </p:sp>
      <p:sp>
        <p:nvSpPr>
          <p:cNvPr id="5" name="Date Placeholder 4"/>
          <p:cNvSpPr>
            <a:spLocks noGrp="1"/>
          </p:cNvSpPr>
          <p:nvPr>
            <p:ph type="dt" sz="half" idx="10"/>
          </p:nvPr>
        </p:nvSpPr>
        <p:spPr>
          <a:xfrm>
            <a:off x="5662337" y="6035040"/>
            <a:ext cx="2071963" cy="365760"/>
          </a:xfrm>
        </p:spPr>
        <p:txBody>
          <a:bodyPr rtlCol="0"/>
          <a:lstStyle>
            <a:lvl1pPr>
              <a:defRPr b="1">
                <a:solidFill>
                  <a:srgbClr val="FFFFFF"/>
                </a:solidFill>
                <a:effectLst>
                  <a:outerShdw blurRad="19050" dist="6350" dir="2700000" algn="tl" rotWithShape="0">
                    <a:prstClr val="black">
                      <a:alpha val="40000"/>
                    </a:prstClr>
                  </a:outerShdw>
                </a:effectLst>
              </a:defRPr>
            </a:lvl1pPr>
          </a:lstStyle>
          <a:p>
            <a:pPr rtl="0"/>
            <a:fld id="{BFA2D3EE-FBE6-4434-A13B-BD4C1C612D44}" type="datetime1">
              <a:rPr lang="en-US" smtClean="0"/>
              <a:t>3/17/2023</a:t>
            </a:fld>
            <a:endParaRPr lang="en-US"/>
          </a:p>
        </p:txBody>
      </p:sp>
      <p:sp>
        <p:nvSpPr>
          <p:cNvPr id="6" name="Footer Placeholder 5"/>
          <p:cNvSpPr>
            <a:spLocks noGrp="1"/>
          </p:cNvSpPr>
          <p:nvPr>
            <p:ph type="ftr" sz="quarter" idx="11"/>
          </p:nvPr>
        </p:nvSpPr>
        <p:spPr>
          <a:xfrm>
            <a:off x="612648" y="6035040"/>
            <a:ext cx="4588002" cy="365760"/>
          </a:xfrm>
        </p:spPr>
        <p:txBody>
          <a:bodyPr rtlCol="0"/>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rtl="0"/>
            <a:endParaRPr lang="en-US"/>
          </a:p>
        </p:txBody>
      </p:sp>
      <p:sp>
        <p:nvSpPr>
          <p:cNvPr id="7" name="Slide Number Placeholder 6"/>
          <p:cNvSpPr>
            <a:spLocks noGrp="1"/>
          </p:cNvSpPr>
          <p:nvPr>
            <p:ph type="sldNum" sz="quarter" idx="12"/>
          </p:nvPr>
        </p:nvSpPr>
        <p:spPr>
          <a:xfrm>
            <a:off x="10396728" y="6035040"/>
            <a:ext cx="1225296" cy="365760"/>
          </a:xfrm>
        </p:spPr>
        <p:txBody>
          <a:bodyPr rtlCol="0"/>
          <a:lstStyle/>
          <a:p>
            <a:pPr rtl="0"/>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rtlCol="0" anchor="b">
            <a:noAutofit/>
          </a:bodyPr>
          <a:lstStyle>
            <a:lvl1pPr algn="l">
              <a:lnSpc>
                <a:spcPct val="100000"/>
              </a:lnSpc>
              <a:defRPr sz="3200" b="0">
                <a:solidFill>
                  <a:schemeClr val="tx1"/>
                </a:solidFill>
                <a:latin typeface="+mj-lt"/>
              </a:defRPr>
            </a:lvl1pPr>
          </a:lstStyle>
          <a:p>
            <a:pPr rtl="0"/>
            <a:r>
              <a:rPr lang="en-US"/>
              <a:t>Click to edit Master title style</a:t>
            </a:r>
          </a:p>
        </p:txBody>
      </p:sp>
      <p:sp>
        <p:nvSpPr>
          <p:cNvPr id="4" name="Text Placeholder 3"/>
          <p:cNvSpPr>
            <a:spLocks noGrp="1"/>
          </p:cNvSpPr>
          <p:nvPr>
            <p:ph type="body" sz="half" idx="2"/>
          </p:nvPr>
        </p:nvSpPr>
        <p:spPr>
          <a:xfrm>
            <a:off x="8477250" y="2386584"/>
            <a:ext cx="3144774" cy="3511296"/>
          </a:xfrm>
        </p:spPr>
        <p:txBody>
          <a:bodyPr rtlCol="0">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a:t>Click to edit Master title style</a:t>
            </a:r>
          </a:p>
        </p:txBody>
      </p:sp>
      <p:sp>
        <p:nvSpPr>
          <p:cNvPr id="3" name="Vertical Text Placeholder 2"/>
          <p:cNvSpPr>
            <a:spLocks noGrp="1"/>
          </p:cNvSpPr>
          <p:nvPr>
            <p:ph type="body" orient="vert" idx="1"/>
          </p:nvPr>
        </p:nvSpPr>
        <p:spPr/>
        <p:txBody>
          <a:bodyPr vert="eaVert" rtlCol="0"/>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p>
        </p:txBody>
      </p:sp>
      <p:sp>
        <p:nvSpPr>
          <p:cNvPr id="4" name="Date Placeholder 3"/>
          <p:cNvSpPr>
            <a:spLocks noGrp="1"/>
          </p:cNvSpPr>
          <p:nvPr>
            <p:ph type="dt" sz="half" idx="10"/>
          </p:nvPr>
        </p:nvSpPr>
        <p:spPr/>
        <p:txBody>
          <a:bodyPr rtlCol="0"/>
          <a:lstStyle/>
          <a:p>
            <a:pPr rtl="0"/>
            <a:fld id="{6B56802B-70FA-41EA-BEAA-8B64D5BF1424}" type="datetime1">
              <a:rPr lang="en-US" smtClean="0"/>
              <a:t>3/17/2023</a:t>
            </a:fld>
            <a:endParaRPr lang="en-US"/>
          </a:p>
        </p:txBody>
      </p:sp>
      <p:sp>
        <p:nvSpPr>
          <p:cNvPr id="5" name="Footer Placeholder 4"/>
          <p:cNvSpPr>
            <a:spLocks noGrp="1"/>
          </p:cNvSpPr>
          <p:nvPr>
            <p:ph type="ftr" sz="quarter" idx="11"/>
          </p:nvPr>
        </p:nvSpPr>
        <p:spPr/>
        <p:txBody>
          <a:bodyPr rtlCol="0"/>
          <a:lstStyle/>
          <a:p>
            <a:pPr rtl="0"/>
            <a:endParaRPr lang="en-US"/>
          </a:p>
        </p:txBody>
      </p:sp>
      <p:sp>
        <p:nvSpPr>
          <p:cNvPr id="6" name="Slide Number Placeholder 5"/>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4023329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rtlCol="0"/>
          <a:lstStyle/>
          <a:p>
            <a:pPr rtl="0"/>
            <a:r>
              <a:rPr lang="en-US"/>
              <a:t>Click to edit Master title style</a:t>
            </a:r>
          </a:p>
        </p:txBody>
      </p:sp>
      <p:sp>
        <p:nvSpPr>
          <p:cNvPr id="3" name="Vertical Text Placeholder 2"/>
          <p:cNvSpPr>
            <a:spLocks noGrp="1"/>
          </p:cNvSpPr>
          <p:nvPr>
            <p:ph type="body" orient="vert" idx="1"/>
          </p:nvPr>
        </p:nvSpPr>
        <p:spPr>
          <a:xfrm>
            <a:off x="838200" y="762000"/>
            <a:ext cx="8077200" cy="5257800"/>
          </a:xfrm>
        </p:spPr>
        <p:txBody>
          <a:bodyPr vert="eaVert" rtlCol="0"/>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p>
        </p:txBody>
      </p:sp>
      <p:sp>
        <p:nvSpPr>
          <p:cNvPr id="4" name="Date Placeholder 3"/>
          <p:cNvSpPr>
            <a:spLocks noGrp="1"/>
          </p:cNvSpPr>
          <p:nvPr>
            <p:ph type="dt" sz="half" idx="10"/>
          </p:nvPr>
        </p:nvSpPr>
        <p:spPr/>
        <p:txBody>
          <a:bodyPr rtlCol="0"/>
          <a:lstStyle/>
          <a:p>
            <a:pPr rtl="0"/>
            <a:fld id="{F512D428-74E3-499E-9255-6C7C463A82F6}" type="datetime1">
              <a:rPr lang="en-US" smtClean="0"/>
              <a:t>3/17/2023</a:t>
            </a:fld>
            <a:endParaRPr lang="en-US"/>
          </a:p>
        </p:txBody>
      </p:sp>
      <p:sp>
        <p:nvSpPr>
          <p:cNvPr id="5" name="Footer Placeholder 4"/>
          <p:cNvSpPr>
            <a:spLocks noGrp="1"/>
          </p:cNvSpPr>
          <p:nvPr>
            <p:ph type="ftr" sz="quarter" idx="11"/>
          </p:nvPr>
        </p:nvSpPr>
        <p:spPr/>
        <p:txBody>
          <a:bodyPr rtlCol="0"/>
          <a:lstStyle/>
          <a:p>
            <a:pPr rtl="0"/>
            <a:endParaRPr lang="en-US"/>
          </a:p>
        </p:txBody>
      </p:sp>
      <p:sp>
        <p:nvSpPr>
          <p:cNvPr id="6" name="Slide Number Placeholder 5"/>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1510073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pPr rtl="0"/>
            <a:r>
              <a:rPr lang="en-US"/>
              <a:t>Click to edit Master title style</a:t>
            </a:r>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rtl="0"/>
            <a:r>
              <a:rPr lang="en-gb"/>
              <a:t>Click to edit Master text styles</a:t>
            </a:r>
          </a:p>
          <a:p>
            <a:pPr lvl="1" rtl="0"/>
            <a:r>
              <a:rPr lang="en-gb"/>
              <a:t>Second level</a:t>
            </a:r>
          </a:p>
          <a:p>
            <a:pPr lvl="2" rtl="0"/>
            <a:r>
              <a:rPr lang="en-gb"/>
              <a:t>Third level</a:t>
            </a:r>
          </a:p>
          <a:p>
            <a:pPr lvl="3" rtl="0"/>
            <a:r>
              <a:rPr lang="en-gb"/>
              <a:t>Quarter level</a:t>
            </a:r>
          </a:p>
          <a:p>
            <a:pPr lvl="4" rtl="0"/>
            <a:r>
              <a:rPr lang="en-gb"/>
              <a:t>Fifth level</a:t>
            </a:r>
            <a:endParaRPr lang="en-US"/>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pPr rtl="0"/>
            <a:fld id="{4FF323AA-170C-4C76-B350-C21CF15222DA}" type="datetime1">
              <a:rPr lang="en-US" smtClean="0"/>
              <a:t>3/17/2023</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pPr rtl="0"/>
            <a:endParaRPr lang="en-US"/>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pPr rtl="0"/>
            <a:fld id="{34B7E4EF-A1BD-40F4-AB7B-04F084DD991D}" type="slidenum">
              <a:rPr lang="en-US" smtClean="0"/>
              <a:t>‹#›</a:t>
            </a:fld>
            <a:endParaRPr lang="en-US"/>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 id="2147483664" r:id="rId10"/>
    <p:sldLayoutId id="2147483666" r:id="rId11"/>
  </p:sldLayoutIdLst>
  <p:hf sldNum="0" hdr="0" ftr="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lionlaboratories.com/wp-content/uploads/2020/08/500-Mk-IV-RM50737-Rev-3.pdf"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lose up of a logo&#10;&#10;Description automatically generated">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r="-1"/>
          <a:stretch/>
        </p:blipFill>
        <p:spPr>
          <a:xfrm>
            <a:off x="20" y="10"/>
            <a:ext cx="12191979"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rtlCol="0">
            <a:normAutofit fontScale="90000"/>
          </a:bodyPr>
          <a:lstStyle/>
          <a:p>
            <a:pPr algn="l" rtl="0"/>
            <a:r>
              <a:rPr lang="en-US" sz="2800"/>
              <a:t>Sourcing Marketing Knowledge for the development of a CDS (Chemical Detector System)</a:t>
            </a:r>
            <a:endParaRPr lang="en-gb" sz="8800">
              <a:solidFill>
                <a:schemeClr val="tx1"/>
              </a:solidFill>
            </a:endParaRP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rtlCol="0">
            <a:normAutofit/>
          </a:bodyPr>
          <a:lstStyle/>
          <a:p>
            <a:pPr algn="l" rtl="0">
              <a:spcAft>
                <a:spcPts val="600"/>
              </a:spcAft>
            </a:pPr>
            <a:r>
              <a:rPr lang="en-gb" sz="1200" b="1">
                <a:solidFill>
                  <a:schemeClr val="tx1"/>
                </a:solidFill>
              </a:rPr>
              <a:t>ACPA 7006 </a:t>
            </a:r>
            <a:r>
              <a:rPr lang="en-GB" sz="1200" b="1">
                <a:solidFill>
                  <a:schemeClr val="tx1"/>
                </a:solidFill>
              </a:rPr>
              <a:t>–</a:t>
            </a:r>
            <a:r>
              <a:rPr lang="en-gb" sz="1200" b="1">
                <a:solidFill>
                  <a:schemeClr val="tx1"/>
                </a:solidFill>
              </a:rPr>
              <a:t> Managing New Product Development</a:t>
            </a:r>
          </a:p>
          <a:p>
            <a:pPr algn="l" rtl="0">
              <a:spcAft>
                <a:spcPts val="600"/>
              </a:spcAft>
            </a:pPr>
            <a:r>
              <a:rPr lang="en-GB" sz="1200" b="1">
                <a:solidFill>
                  <a:schemeClr val="tx1"/>
                </a:solidFill>
              </a:rPr>
              <a:t>Teifi - Lindsey Williams &amp; Laura Davies</a:t>
            </a:r>
            <a:endParaRPr lang="en-gb" sz="1200" b="1">
              <a:solidFill>
                <a:schemeClr val="tx1"/>
              </a:solidFill>
            </a:endParaRP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8A8E9-2E3E-8FF3-C0F5-1C77F7B72E3F}"/>
              </a:ext>
            </a:extLst>
          </p:cNvPr>
          <p:cNvSpPr>
            <a:spLocks noGrp="1"/>
          </p:cNvSpPr>
          <p:nvPr>
            <p:ph type="title"/>
          </p:nvPr>
        </p:nvSpPr>
        <p:spPr/>
        <p:txBody>
          <a:bodyPr/>
          <a:lstStyle/>
          <a:p>
            <a:r>
              <a:rPr lang="en-GB"/>
              <a:t>Scenario</a:t>
            </a:r>
          </a:p>
        </p:txBody>
      </p:sp>
      <p:sp>
        <p:nvSpPr>
          <p:cNvPr id="3" name="Content Placeholder 2">
            <a:extLst>
              <a:ext uri="{FF2B5EF4-FFF2-40B4-BE49-F238E27FC236}">
                <a16:creationId xmlns:a16="http://schemas.microsoft.com/office/drawing/2014/main" id="{5B6D44ED-A7F3-8F71-F8E5-1818743E37BB}"/>
              </a:ext>
            </a:extLst>
          </p:cNvPr>
          <p:cNvSpPr>
            <a:spLocks noGrp="1"/>
          </p:cNvSpPr>
          <p:nvPr>
            <p:ph idx="1"/>
          </p:nvPr>
        </p:nvSpPr>
        <p:spPr>
          <a:xfrm>
            <a:off x="1066800" y="2103120"/>
            <a:ext cx="10058400" cy="2768076"/>
          </a:xfrm>
        </p:spPr>
        <p:txBody>
          <a:bodyPr vert="horz" lIns="91440" tIns="45720" rIns="91440" bIns="45720" rtlCol="0" anchor="t">
            <a:noAutofit/>
          </a:bodyPr>
          <a:lstStyle/>
          <a:p>
            <a:pPr marL="0" indent="0">
              <a:buNone/>
            </a:pPr>
            <a:r>
              <a:rPr lang="en-GB" sz="3200" dirty="0"/>
              <a:t>The aim of this exercise is to gather market knowledge, and use this to develop market understanding, in order to determine which new product should be developed, how, and to whom it should be marketed and how in order to be most effective</a:t>
            </a:r>
            <a:endParaRPr lang="en-GB" sz="1800"/>
          </a:p>
        </p:txBody>
      </p:sp>
      <p:sp>
        <p:nvSpPr>
          <p:cNvPr id="4" name="Date Placeholder 3">
            <a:extLst>
              <a:ext uri="{FF2B5EF4-FFF2-40B4-BE49-F238E27FC236}">
                <a16:creationId xmlns:a16="http://schemas.microsoft.com/office/drawing/2014/main" id="{E8265055-9DFA-AC30-0327-966A388F2857}"/>
              </a:ext>
            </a:extLst>
          </p:cNvPr>
          <p:cNvSpPr>
            <a:spLocks noGrp="1"/>
          </p:cNvSpPr>
          <p:nvPr>
            <p:ph type="dt" sz="half" idx="10"/>
          </p:nvPr>
        </p:nvSpPr>
        <p:spPr/>
        <p:txBody>
          <a:bodyPr/>
          <a:lstStyle/>
          <a:p>
            <a:pPr rtl="0"/>
            <a:fld id="{6AF379E8-AC6C-43B9-9222-BDF0AF9336F0}" type="datetime1">
              <a:rPr lang="en-US" smtClean="0"/>
              <a:t>3/17/2023</a:t>
            </a:fld>
            <a:endParaRPr lang="en-US"/>
          </a:p>
        </p:txBody>
      </p:sp>
    </p:spTree>
    <p:extLst>
      <p:ext uri="{BB962C8B-B14F-4D97-AF65-F5344CB8AC3E}">
        <p14:creationId xmlns:p14="http://schemas.microsoft.com/office/powerpoint/2010/main" val="12890211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25DE6-E439-08A9-8BC9-2C7A5EF6C8C6}"/>
              </a:ext>
            </a:extLst>
          </p:cNvPr>
          <p:cNvSpPr>
            <a:spLocks noGrp="1"/>
          </p:cNvSpPr>
          <p:nvPr>
            <p:ph type="title"/>
          </p:nvPr>
        </p:nvSpPr>
        <p:spPr/>
        <p:txBody>
          <a:bodyPr>
            <a:normAutofit/>
          </a:bodyPr>
          <a:lstStyle/>
          <a:p>
            <a:pPr marL="742950" indent="-742950">
              <a:buAutoNum type="arabicPeriod"/>
            </a:pPr>
            <a:r>
              <a:rPr lang="en-GB"/>
              <a:t>Marketing Knowledge</a:t>
            </a:r>
            <a:endParaRPr lang="en-US"/>
          </a:p>
        </p:txBody>
      </p:sp>
      <p:pic>
        <p:nvPicPr>
          <p:cNvPr id="6" name="Content Placeholder 5">
            <a:extLst>
              <a:ext uri="{FF2B5EF4-FFF2-40B4-BE49-F238E27FC236}">
                <a16:creationId xmlns:a16="http://schemas.microsoft.com/office/drawing/2014/main" id="{EC2E2B9F-D696-60E9-E2BE-D409FBA4BF74}"/>
              </a:ext>
            </a:extLst>
          </p:cNvPr>
          <p:cNvPicPr>
            <a:picLocks noGrp="1" noChangeAspect="1"/>
          </p:cNvPicPr>
          <p:nvPr>
            <p:ph idx="1"/>
          </p:nvPr>
        </p:nvPicPr>
        <p:blipFill>
          <a:blip r:embed="rId3"/>
          <a:stretch>
            <a:fillRect/>
          </a:stretch>
        </p:blipFill>
        <p:spPr>
          <a:xfrm>
            <a:off x="1066800" y="1858508"/>
            <a:ext cx="5867400" cy="3457575"/>
          </a:xfrm>
        </p:spPr>
      </p:pic>
      <p:sp>
        <p:nvSpPr>
          <p:cNvPr id="7" name="TextBox 6">
            <a:extLst>
              <a:ext uri="{FF2B5EF4-FFF2-40B4-BE49-F238E27FC236}">
                <a16:creationId xmlns:a16="http://schemas.microsoft.com/office/drawing/2014/main" id="{2210DF46-7274-7E72-6CED-A87AF6C19BA3}"/>
              </a:ext>
            </a:extLst>
          </p:cNvPr>
          <p:cNvSpPr txBox="1"/>
          <p:nvPr/>
        </p:nvSpPr>
        <p:spPr>
          <a:xfrm>
            <a:off x="1066800" y="5316083"/>
            <a:ext cx="5867400" cy="261610"/>
          </a:xfrm>
          <a:prstGeom prst="rect">
            <a:avLst/>
          </a:prstGeom>
          <a:noFill/>
        </p:spPr>
        <p:txBody>
          <a:bodyPr wrap="square" rtlCol="0">
            <a:spAutoFit/>
          </a:bodyPr>
          <a:lstStyle/>
          <a:p>
            <a:r>
              <a:rPr lang="en-GB" sz="1100"/>
              <a:t>Source: Rossiter, 2001</a:t>
            </a:r>
          </a:p>
        </p:txBody>
      </p:sp>
      <p:sp>
        <p:nvSpPr>
          <p:cNvPr id="8" name="TextBox 7">
            <a:extLst>
              <a:ext uri="{FF2B5EF4-FFF2-40B4-BE49-F238E27FC236}">
                <a16:creationId xmlns:a16="http://schemas.microsoft.com/office/drawing/2014/main" id="{8D51C3D5-37A6-7FE5-5E6A-880853178649}"/>
              </a:ext>
            </a:extLst>
          </p:cNvPr>
          <p:cNvSpPr txBox="1"/>
          <p:nvPr/>
        </p:nvSpPr>
        <p:spPr>
          <a:xfrm>
            <a:off x="6511787" y="2233977"/>
            <a:ext cx="5035826" cy="2862322"/>
          </a:xfrm>
          <a:prstGeom prst="rect">
            <a:avLst/>
          </a:prstGeom>
          <a:noFill/>
        </p:spPr>
        <p:txBody>
          <a:bodyPr wrap="square" rtlCol="0">
            <a:spAutoFit/>
          </a:bodyPr>
          <a:lstStyle/>
          <a:p>
            <a:pPr algn="ctr"/>
            <a:r>
              <a:rPr lang="en-GB" sz="4000" b="1"/>
              <a:t>MIS</a:t>
            </a:r>
          </a:p>
          <a:p>
            <a:pPr algn="ctr"/>
            <a:r>
              <a:rPr lang="en-GB" sz="4000" b="1"/>
              <a:t>MR</a:t>
            </a:r>
          </a:p>
          <a:p>
            <a:pPr algn="ctr"/>
            <a:r>
              <a:rPr lang="en-GB" sz="4000" b="1"/>
              <a:t>MI</a:t>
            </a:r>
          </a:p>
          <a:p>
            <a:pPr algn="ctr"/>
            <a:r>
              <a:rPr lang="en-GB" sz="4000" b="1"/>
              <a:t>MI+</a:t>
            </a:r>
          </a:p>
          <a:p>
            <a:pPr algn="ctr"/>
            <a:endParaRPr lang="en-GB" sz="2000" b="1"/>
          </a:p>
        </p:txBody>
      </p:sp>
    </p:spTree>
    <p:extLst>
      <p:ext uri="{BB962C8B-B14F-4D97-AF65-F5344CB8AC3E}">
        <p14:creationId xmlns:p14="http://schemas.microsoft.com/office/powerpoint/2010/main" val="24337736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EEF54-9643-AB01-3C8A-25E4812228DD}"/>
              </a:ext>
            </a:extLst>
          </p:cNvPr>
          <p:cNvSpPr>
            <a:spLocks noGrp="1"/>
          </p:cNvSpPr>
          <p:nvPr>
            <p:ph type="title"/>
          </p:nvPr>
        </p:nvSpPr>
        <p:spPr>
          <a:xfrm>
            <a:off x="1066800" y="610510"/>
            <a:ext cx="10058400" cy="1371600"/>
          </a:xfrm>
        </p:spPr>
        <p:txBody>
          <a:bodyPr>
            <a:normAutofit/>
          </a:bodyPr>
          <a:lstStyle/>
          <a:p>
            <a:r>
              <a:rPr lang="en-US"/>
              <a:t>What marketing knowledge is likely to be required for this development?</a:t>
            </a:r>
            <a:endParaRPr lang="en-GB"/>
          </a:p>
        </p:txBody>
      </p:sp>
      <p:sp>
        <p:nvSpPr>
          <p:cNvPr id="3" name="Content Placeholder 2">
            <a:extLst>
              <a:ext uri="{FF2B5EF4-FFF2-40B4-BE49-F238E27FC236}">
                <a16:creationId xmlns:a16="http://schemas.microsoft.com/office/drawing/2014/main" id="{084ECB79-A975-B208-7FAA-1D5D895DB139}"/>
              </a:ext>
            </a:extLst>
          </p:cNvPr>
          <p:cNvSpPr>
            <a:spLocks noGrp="1"/>
          </p:cNvSpPr>
          <p:nvPr>
            <p:ph idx="1"/>
          </p:nvPr>
        </p:nvSpPr>
        <p:spPr>
          <a:xfrm>
            <a:off x="1066800" y="2686143"/>
            <a:ext cx="10058400" cy="3435603"/>
          </a:xfrm>
        </p:spPr>
        <p:txBody>
          <a:bodyPr vert="horz" lIns="91440" tIns="45720" rIns="91440" bIns="45720" rtlCol="0" anchor="t">
            <a:normAutofit/>
          </a:bodyPr>
          <a:lstStyle/>
          <a:p>
            <a:r>
              <a:rPr lang="en-GB" dirty="0"/>
              <a:t>Is there a demand for this product?</a:t>
            </a:r>
          </a:p>
          <a:p>
            <a:r>
              <a:rPr lang="en-GB" dirty="0"/>
              <a:t>Is there a potential customer base – who is this? Is the demographic relevant?</a:t>
            </a:r>
          </a:p>
          <a:p>
            <a:r>
              <a:rPr lang="en-GB" dirty="0"/>
              <a:t>Who is the end user of this product – is it easy for them to use?</a:t>
            </a:r>
          </a:p>
          <a:p>
            <a:r>
              <a:rPr lang="en-GB" dirty="0"/>
              <a:t>What market are we aiming to sit within? Can we move to adjacent markets?</a:t>
            </a:r>
          </a:p>
          <a:p>
            <a:r>
              <a:rPr lang="en-GB" dirty="0"/>
              <a:t>Is the price to the end user a concern? Can we make this product work with our profit margins?</a:t>
            </a:r>
          </a:p>
          <a:p>
            <a:r>
              <a:rPr lang="en-GB" dirty="0"/>
              <a:t>Is location a concern (supply of parts/manufacturing abilities/logistical considerations etc.)?</a:t>
            </a:r>
          </a:p>
          <a:p>
            <a:r>
              <a:rPr lang="en-GB" dirty="0"/>
              <a:t>What legal/clinical/safety standards will this product need to meet – in the UK, and the rest of the world?</a:t>
            </a:r>
          </a:p>
          <a:p>
            <a:r>
              <a:rPr lang="en-GB" dirty="0"/>
              <a:t>What usage limitations might there be? Is there the potential for regulatory changes that prohibit or promote its use?</a:t>
            </a:r>
          </a:p>
          <a:p>
            <a:endParaRPr lang="en-GB"/>
          </a:p>
          <a:p>
            <a:endParaRPr lang="en-GB"/>
          </a:p>
          <a:p>
            <a:endParaRPr lang="en-GB"/>
          </a:p>
          <a:p>
            <a:endParaRPr lang="en-GB"/>
          </a:p>
        </p:txBody>
      </p:sp>
      <p:sp>
        <p:nvSpPr>
          <p:cNvPr id="4" name="Content Placeholder 2">
            <a:extLst>
              <a:ext uri="{FF2B5EF4-FFF2-40B4-BE49-F238E27FC236}">
                <a16:creationId xmlns:a16="http://schemas.microsoft.com/office/drawing/2014/main" id="{96681384-D46E-8C62-F361-544EA0EA9E3D}"/>
              </a:ext>
            </a:extLst>
          </p:cNvPr>
          <p:cNvSpPr txBox="1">
            <a:spLocks/>
          </p:cNvSpPr>
          <p:nvPr/>
        </p:nvSpPr>
        <p:spPr>
          <a:xfrm>
            <a:off x="513347" y="2133600"/>
            <a:ext cx="11149263" cy="401053"/>
          </a:xfrm>
          <a:prstGeom prst="rect">
            <a:avLst/>
          </a:prstGeom>
        </p:spPr>
        <p:txBody>
          <a:bodyPr vert="horz" lIns="91440" tIns="45720" rIns="91440" bIns="45720" rtlCol="0">
            <a:normAutofit/>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lgn="ctr">
              <a:buNone/>
            </a:pPr>
            <a:r>
              <a:rPr lang="en-GB" sz="1400" b="1"/>
              <a:t>Market Research | Brand Positioning | Product Positioning | Demand Analysis | Market Awareness | Competitive Analysis </a:t>
            </a:r>
          </a:p>
          <a:p>
            <a:endParaRPr lang="en-GB" sz="1400"/>
          </a:p>
          <a:p>
            <a:endParaRPr lang="en-GB"/>
          </a:p>
          <a:p>
            <a:endParaRPr lang="en-GB"/>
          </a:p>
          <a:p>
            <a:endParaRPr lang="en-GB"/>
          </a:p>
        </p:txBody>
      </p:sp>
    </p:spTree>
    <p:extLst>
      <p:ext uri="{BB962C8B-B14F-4D97-AF65-F5344CB8AC3E}">
        <p14:creationId xmlns:p14="http://schemas.microsoft.com/office/powerpoint/2010/main" val="36774144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C12CBD4-5271-FD0E-1822-EEFEFCBF303C}"/>
              </a:ext>
            </a:extLst>
          </p:cNvPr>
          <p:cNvSpPr>
            <a:spLocks noGrp="1"/>
          </p:cNvSpPr>
          <p:nvPr>
            <p:ph idx="1"/>
          </p:nvPr>
        </p:nvSpPr>
        <p:spPr>
          <a:xfrm>
            <a:off x="1066800" y="959224"/>
            <a:ext cx="10058400" cy="4993520"/>
          </a:xfrm>
        </p:spPr>
        <p:txBody>
          <a:bodyPr vert="horz" lIns="91440" tIns="45720" rIns="91440" bIns="45720" rtlCol="0" anchor="t">
            <a:normAutofit fontScale="92500" lnSpcReduction="10000"/>
          </a:bodyPr>
          <a:lstStyle/>
          <a:p>
            <a:r>
              <a:rPr lang="en-GB" dirty="0"/>
              <a:t>What will it do differently – how will it be ‘new’? What is it’s USP?</a:t>
            </a:r>
          </a:p>
          <a:p>
            <a:r>
              <a:rPr lang="en-GB" dirty="0"/>
              <a:t>Can we extend its potential use even further?</a:t>
            </a:r>
          </a:p>
          <a:p>
            <a:r>
              <a:rPr lang="en-GB" dirty="0"/>
              <a:t>What should be the R&amp;D focus?</a:t>
            </a:r>
          </a:p>
          <a:p>
            <a:r>
              <a:rPr lang="en-GB" dirty="0"/>
              <a:t>What is the current closest rival for this product – is it successful, and is it in demand?</a:t>
            </a:r>
          </a:p>
          <a:p>
            <a:r>
              <a:rPr lang="en-GB" dirty="0"/>
              <a:t>Why doesn’t this exist already? Has it been tried, and failed?</a:t>
            </a:r>
          </a:p>
          <a:p>
            <a:r>
              <a:rPr lang="en-GB" dirty="0"/>
              <a:t>Why are we doing this?</a:t>
            </a:r>
          </a:p>
          <a:p>
            <a:r>
              <a:rPr lang="en-GB" dirty="0"/>
              <a:t>Does a previous version have issues we can learn from?</a:t>
            </a:r>
          </a:p>
          <a:p>
            <a:r>
              <a:rPr lang="en-GB" dirty="0"/>
              <a:t>Is a competitor working on this at present? How are they doing it? Is there a patent granted/pending?</a:t>
            </a:r>
          </a:p>
          <a:p>
            <a:r>
              <a:rPr lang="en-GB" dirty="0"/>
              <a:t>How does the development and manufacturing of this product fit with our brand identity and corporate values – is there a conflict of interest?</a:t>
            </a:r>
          </a:p>
          <a:p>
            <a:endParaRPr lang="en-GB"/>
          </a:p>
          <a:p>
            <a:r>
              <a:rPr lang="en-GB" dirty="0"/>
              <a:t>What is required in terms of:</a:t>
            </a:r>
          </a:p>
          <a:p>
            <a:pPr lvl="1"/>
            <a:r>
              <a:rPr lang="en-GB" dirty="0"/>
              <a:t>Financial resource (both initial outlay and ongoing)</a:t>
            </a:r>
          </a:p>
          <a:p>
            <a:pPr lvl="1"/>
            <a:r>
              <a:rPr lang="en-GB" dirty="0"/>
              <a:t>Skillset (both developers and end users)</a:t>
            </a:r>
          </a:p>
          <a:p>
            <a:pPr lvl="1"/>
            <a:r>
              <a:rPr lang="en-GB" dirty="0"/>
              <a:t>Tangible resources – e.g. use of new/alternative materials, production facilities</a:t>
            </a:r>
          </a:p>
          <a:p>
            <a:pPr lvl="1"/>
            <a:r>
              <a:rPr lang="en-GB" dirty="0"/>
              <a:t>Intangible resources – emergent technologies, theories etc.</a:t>
            </a:r>
          </a:p>
          <a:p>
            <a:endParaRPr lang="en-GB"/>
          </a:p>
          <a:p>
            <a:pPr marL="0" indent="0">
              <a:buNone/>
            </a:pPr>
            <a:endParaRPr lang="en-GB"/>
          </a:p>
          <a:p>
            <a:endParaRPr lang="en-GB"/>
          </a:p>
        </p:txBody>
      </p:sp>
    </p:spTree>
    <p:extLst>
      <p:ext uri="{BB962C8B-B14F-4D97-AF65-F5344CB8AC3E}">
        <p14:creationId xmlns:p14="http://schemas.microsoft.com/office/powerpoint/2010/main" val="1726499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8081C-8B9D-B7D9-4AFF-6DF320541E53}"/>
              </a:ext>
            </a:extLst>
          </p:cNvPr>
          <p:cNvSpPr>
            <a:spLocks noGrp="1"/>
          </p:cNvSpPr>
          <p:nvPr>
            <p:ph type="title"/>
          </p:nvPr>
        </p:nvSpPr>
        <p:spPr/>
        <p:txBody>
          <a:bodyPr/>
          <a:lstStyle/>
          <a:p>
            <a:r>
              <a:rPr lang="en-GB" sz="3200" dirty="0"/>
              <a:t>2. What business are we in?</a:t>
            </a:r>
            <a:br>
              <a:rPr lang="en-GB" sz="3200" dirty="0"/>
            </a:br>
            <a:endParaRPr lang="en-GB" sz="3200"/>
          </a:p>
        </p:txBody>
      </p:sp>
      <p:sp>
        <p:nvSpPr>
          <p:cNvPr id="3" name="Content Placeholder 2">
            <a:extLst>
              <a:ext uri="{FF2B5EF4-FFF2-40B4-BE49-F238E27FC236}">
                <a16:creationId xmlns:a16="http://schemas.microsoft.com/office/drawing/2014/main" id="{5C163472-8500-2D7B-F88A-9E39C0A047B5}"/>
              </a:ext>
            </a:extLst>
          </p:cNvPr>
          <p:cNvSpPr>
            <a:spLocks noGrp="1"/>
          </p:cNvSpPr>
          <p:nvPr>
            <p:ph idx="1"/>
          </p:nvPr>
        </p:nvSpPr>
        <p:spPr>
          <a:xfrm>
            <a:off x="1066800" y="1604890"/>
            <a:ext cx="10058400" cy="4347854"/>
          </a:xfrm>
        </p:spPr>
        <p:txBody>
          <a:bodyPr vert="horz" lIns="91440" tIns="45720" rIns="91440" bIns="45720" rtlCol="0" anchor="t">
            <a:normAutofit/>
          </a:bodyPr>
          <a:lstStyle/>
          <a:p>
            <a:pPr marL="0" indent="0">
              <a:buNone/>
            </a:pPr>
            <a:r>
              <a:rPr lang="en-GB" sz="2000" dirty="0">
                <a:ea typeface="+mn-lt"/>
                <a:cs typeface="+mn-lt"/>
              </a:rPr>
              <a:t>Producer of electronic breathalyser systems. Currently providers to law enforcement –</a:t>
            </a:r>
            <a:endParaRPr lang="en-GB" sz="2000" dirty="0"/>
          </a:p>
          <a:p>
            <a:pPr marL="0" indent="0">
              <a:buNone/>
            </a:pPr>
            <a:r>
              <a:rPr lang="en-GB" sz="2000" dirty="0">
                <a:ea typeface="+mn-lt"/>
                <a:cs typeface="+mn-lt"/>
              </a:rPr>
              <a:t>                                             POLICE- e.g. roadside alcohol detection       </a:t>
            </a:r>
          </a:p>
          <a:p>
            <a:pPr marL="0" indent="0">
              <a:buClr>
                <a:srgbClr val="262626"/>
              </a:buClr>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Clr>
                <a:srgbClr val="262626"/>
              </a:buClr>
              <a:buNone/>
            </a:pPr>
            <a:r>
              <a:rPr lang="en-GB" sz="2000" dirty="0"/>
              <a:t>and  SECURITY FORCES e.g. testing of Prison inmates</a:t>
            </a:r>
            <a:endParaRPr lang="en-GB" sz="2000" dirty="0">
              <a:ea typeface="+mn-lt"/>
              <a:cs typeface="+mn-lt"/>
            </a:endParaRPr>
          </a:p>
          <a:p>
            <a:pPr>
              <a:buClr>
                <a:srgbClr val="262626"/>
              </a:buClr>
            </a:pPr>
            <a:endParaRPr lang="en-GB" dirty="0"/>
          </a:p>
        </p:txBody>
      </p:sp>
      <p:sp>
        <p:nvSpPr>
          <p:cNvPr id="4" name="Date Placeholder 3">
            <a:extLst>
              <a:ext uri="{FF2B5EF4-FFF2-40B4-BE49-F238E27FC236}">
                <a16:creationId xmlns:a16="http://schemas.microsoft.com/office/drawing/2014/main" id="{02AA17FC-A89E-F46C-5219-9D693FAE0639}"/>
              </a:ext>
            </a:extLst>
          </p:cNvPr>
          <p:cNvSpPr>
            <a:spLocks noGrp="1"/>
          </p:cNvSpPr>
          <p:nvPr>
            <p:ph type="dt" sz="half" idx="10"/>
          </p:nvPr>
        </p:nvSpPr>
        <p:spPr/>
        <p:txBody>
          <a:bodyPr/>
          <a:lstStyle/>
          <a:p>
            <a:pPr rtl="0"/>
            <a:fld id="{6AF379E8-AC6C-43B9-9222-BDF0AF9336F0}" type="datetime1">
              <a:rPr lang="en-US" smtClean="0"/>
              <a:t>3/17/2023</a:t>
            </a:fld>
            <a:endParaRPr lang="en-US"/>
          </a:p>
        </p:txBody>
      </p:sp>
      <p:pic>
        <p:nvPicPr>
          <p:cNvPr id="5" name="Picture 5" descr="A picture containing person, person&#10;&#10;Description automatically generated">
            <a:extLst>
              <a:ext uri="{FF2B5EF4-FFF2-40B4-BE49-F238E27FC236}">
                <a16:creationId xmlns:a16="http://schemas.microsoft.com/office/drawing/2014/main" id="{91C0DEF9-2440-97ED-223D-05540D914906}"/>
              </a:ext>
            </a:extLst>
          </p:cNvPr>
          <p:cNvPicPr>
            <a:picLocks noChangeAspect="1"/>
          </p:cNvPicPr>
          <p:nvPr/>
        </p:nvPicPr>
        <p:blipFill>
          <a:blip r:embed="rId2"/>
          <a:stretch>
            <a:fillRect/>
          </a:stretch>
        </p:blipFill>
        <p:spPr>
          <a:xfrm>
            <a:off x="1673277" y="2488534"/>
            <a:ext cx="2429899" cy="2421705"/>
          </a:xfrm>
          <a:prstGeom prst="rect">
            <a:avLst/>
          </a:prstGeom>
        </p:spPr>
      </p:pic>
      <p:pic>
        <p:nvPicPr>
          <p:cNvPr id="6" name="Picture 6">
            <a:extLst>
              <a:ext uri="{FF2B5EF4-FFF2-40B4-BE49-F238E27FC236}">
                <a16:creationId xmlns:a16="http://schemas.microsoft.com/office/drawing/2014/main" id="{482C00D3-4771-BC2E-F058-FC461B8E64AB}"/>
              </a:ext>
            </a:extLst>
          </p:cNvPr>
          <p:cNvPicPr>
            <a:picLocks noChangeAspect="1"/>
          </p:cNvPicPr>
          <p:nvPr/>
        </p:nvPicPr>
        <p:blipFill>
          <a:blip r:embed="rId3"/>
          <a:stretch>
            <a:fillRect/>
          </a:stretch>
        </p:blipFill>
        <p:spPr>
          <a:xfrm>
            <a:off x="5158659" y="3078775"/>
            <a:ext cx="3578941" cy="2011417"/>
          </a:xfrm>
          <a:prstGeom prst="rect">
            <a:avLst/>
          </a:prstGeom>
        </p:spPr>
      </p:pic>
    </p:spTree>
    <p:extLst>
      <p:ext uri="{BB962C8B-B14F-4D97-AF65-F5344CB8AC3E}">
        <p14:creationId xmlns:p14="http://schemas.microsoft.com/office/powerpoint/2010/main" val="38743030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B4868-D675-EEF8-A96F-ACA6D8C7F138}"/>
              </a:ext>
            </a:extLst>
          </p:cNvPr>
          <p:cNvSpPr>
            <a:spLocks noGrp="1"/>
          </p:cNvSpPr>
          <p:nvPr>
            <p:ph type="title"/>
          </p:nvPr>
        </p:nvSpPr>
        <p:spPr/>
        <p:txBody>
          <a:bodyPr/>
          <a:lstStyle/>
          <a:p>
            <a:r>
              <a:rPr lang="en-GB"/>
              <a:t>Open Innovation</a:t>
            </a:r>
          </a:p>
        </p:txBody>
      </p:sp>
      <p:sp>
        <p:nvSpPr>
          <p:cNvPr id="3" name="Content Placeholder 2">
            <a:extLst>
              <a:ext uri="{FF2B5EF4-FFF2-40B4-BE49-F238E27FC236}">
                <a16:creationId xmlns:a16="http://schemas.microsoft.com/office/drawing/2014/main" id="{6AA2092E-680A-8B4E-AAF1-B4CC82CECE0F}"/>
              </a:ext>
            </a:extLst>
          </p:cNvPr>
          <p:cNvSpPr>
            <a:spLocks noGrp="1"/>
          </p:cNvSpPr>
          <p:nvPr>
            <p:ph idx="1"/>
          </p:nvPr>
        </p:nvSpPr>
        <p:spPr>
          <a:xfrm>
            <a:off x="1017639" y="1808152"/>
            <a:ext cx="10058400" cy="3849624"/>
          </a:xfrm>
        </p:spPr>
        <p:txBody>
          <a:bodyPr vert="horz" lIns="91440" tIns="45720" rIns="91440" bIns="45720" rtlCol="0" anchor="t">
            <a:normAutofit/>
          </a:bodyPr>
          <a:lstStyle/>
          <a:p>
            <a:pPr marL="0" indent="0">
              <a:buNone/>
            </a:pPr>
            <a:r>
              <a:rPr lang="en-GB" dirty="0">
                <a:ea typeface="+mn-lt"/>
                <a:cs typeface="+mn-lt"/>
              </a:rPr>
              <a:t>While Chesbrough (2003) originally coined the phrase 'Open Innovation' ,Tidd (2014) proffers a wider definition</a:t>
            </a:r>
          </a:p>
          <a:p>
            <a:pPr marL="0" indent="0">
              <a:buNone/>
            </a:pPr>
            <a:r>
              <a:rPr lang="en-GB" sz="2800" dirty="0">
                <a:ea typeface="+mn-lt"/>
                <a:cs typeface="+mn-lt"/>
              </a:rPr>
              <a:t>…firms should acquire valuable resources from external firms and share internal resources for new product/service development… </a:t>
            </a:r>
            <a:endParaRPr lang="en-GB" sz="2800" dirty="0"/>
          </a:p>
          <a:p>
            <a:pPr marL="0" indent="0">
              <a:buNone/>
            </a:pPr>
            <a:r>
              <a:rPr lang="en-GB" dirty="0">
                <a:ea typeface="+mn-lt"/>
                <a:cs typeface="+mn-lt"/>
              </a:rPr>
              <a:t>Cited in </a:t>
            </a:r>
            <a:r>
              <a:rPr lang="en-GB" dirty="0" err="1">
                <a:ea typeface="+mn-lt"/>
                <a:cs typeface="+mn-lt"/>
              </a:rPr>
              <a:t>Tynnhammar</a:t>
            </a:r>
            <a:r>
              <a:rPr lang="en-GB" dirty="0">
                <a:ea typeface="+mn-lt"/>
                <a:cs typeface="+mn-lt"/>
              </a:rPr>
              <a:t> (2017)</a:t>
            </a:r>
          </a:p>
          <a:p>
            <a:pPr marL="0" indent="0">
              <a:buNone/>
            </a:pPr>
            <a:endParaRPr lang="en-GB">
              <a:ea typeface="+mn-lt"/>
              <a:cs typeface="+mn-lt"/>
            </a:endParaRPr>
          </a:p>
          <a:p>
            <a:pPr marL="0" indent="0">
              <a:buNone/>
            </a:pPr>
            <a:r>
              <a:rPr lang="en-GB" dirty="0"/>
              <a:t>The company have demonstrated open innovation by linking in with a local university while also running inhouse R&amp;D projects.</a:t>
            </a:r>
          </a:p>
        </p:txBody>
      </p:sp>
      <p:sp>
        <p:nvSpPr>
          <p:cNvPr id="4" name="Date Placeholder 3">
            <a:extLst>
              <a:ext uri="{FF2B5EF4-FFF2-40B4-BE49-F238E27FC236}">
                <a16:creationId xmlns:a16="http://schemas.microsoft.com/office/drawing/2014/main" id="{41247A8E-D9EF-4BA6-1319-CE3CCC0CDAC7}"/>
              </a:ext>
            </a:extLst>
          </p:cNvPr>
          <p:cNvSpPr>
            <a:spLocks noGrp="1"/>
          </p:cNvSpPr>
          <p:nvPr>
            <p:ph type="dt" sz="half" idx="10"/>
          </p:nvPr>
        </p:nvSpPr>
        <p:spPr/>
        <p:txBody>
          <a:bodyPr/>
          <a:lstStyle/>
          <a:p>
            <a:pPr rtl="0"/>
            <a:fld id="{6AF379E8-AC6C-43B9-9222-BDF0AF9336F0}" type="datetime1">
              <a:rPr lang="en-US" smtClean="0"/>
              <a:t>3/17/2023</a:t>
            </a:fld>
            <a:endParaRPr lang="en-US"/>
          </a:p>
        </p:txBody>
      </p:sp>
    </p:spTree>
    <p:extLst>
      <p:ext uri="{BB962C8B-B14F-4D97-AF65-F5344CB8AC3E}">
        <p14:creationId xmlns:p14="http://schemas.microsoft.com/office/powerpoint/2010/main" val="11319409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4D994-6CF1-676E-A97C-1A53E31B49F7}"/>
              </a:ext>
            </a:extLst>
          </p:cNvPr>
          <p:cNvSpPr>
            <a:spLocks noGrp="1"/>
          </p:cNvSpPr>
          <p:nvPr>
            <p:ph type="title"/>
          </p:nvPr>
        </p:nvSpPr>
        <p:spPr>
          <a:xfrm>
            <a:off x="1066800" y="432768"/>
            <a:ext cx="10058400" cy="1371600"/>
          </a:xfrm>
        </p:spPr>
        <p:txBody>
          <a:bodyPr/>
          <a:lstStyle/>
          <a:p>
            <a:r>
              <a:rPr lang="en-GB">
                <a:ea typeface="+mj-lt"/>
                <a:cs typeface="+mj-lt"/>
              </a:rPr>
              <a:t>3. What businesses could we be in?</a:t>
            </a:r>
            <a:endParaRPr lang="en-US"/>
          </a:p>
        </p:txBody>
      </p:sp>
      <p:sp>
        <p:nvSpPr>
          <p:cNvPr id="3" name="Date Placeholder 2">
            <a:extLst>
              <a:ext uri="{FF2B5EF4-FFF2-40B4-BE49-F238E27FC236}">
                <a16:creationId xmlns:a16="http://schemas.microsoft.com/office/drawing/2014/main" id="{49B072F8-BC89-F033-83A8-6E962A3528C6}"/>
              </a:ext>
            </a:extLst>
          </p:cNvPr>
          <p:cNvSpPr>
            <a:spLocks noGrp="1"/>
          </p:cNvSpPr>
          <p:nvPr>
            <p:ph type="dt" sz="half" idx="10"/>
          </p:nvPr>
        </p:nvSpPr>
        <p:spPr/>
        <p:txBody>
          <a:bodyPr/>
          <a:lstStyle/>
          <a:p>
            <a:pPr rtl="0"/>
            <a:fld id="{D81B1D06-1BCF-4BCB-9319-09267D16BB9F}" type="datetime1">
              <a:rPr lang="en-US" smtClean="0"/>
              <a:t>3/17/2023</a:t>
            </a:fld>
            <a:endParaRPr lang="en-US"/>
          </a:p>
        </p:txBody>
      </p:sp>
      <p:sp>
        <p:nvSpPr>
          <p:cNvPr id="4" name="TextBox 3">
            <a:extLst>
              <a:ext uri="{FF2B5EF4-FFF2-40B4-BE49-F238E27FC236}">
                <a16:creationId xmlns:a16="http://schemas.microsoft.com/office/drawing/2014/main" id="{72602C84-1EC5-1E81-3146-3864CEDFE488}"/>
              </a:ext>
            </a:extLst>
          </p:cNvPr>
          <p:cNvSpPr txBox="1"/>
          <p:nvPr/>
        </p:nvSpPr>
        <p:spPr>
          <a:xfrm>
            <a:off x="1067298" y="1804539"/>
            <a:ext cx="9914192"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200" dirty="0" err="1">
                <a:ea typeface="+mn-lt"/>
                <a:cs typeface="+mn-lt"/>
              </a:rPr>
              <a:t>Hallil</a:t>
            </a:r>
            <a:r>
              <a:rPr lang="en-GB" sz="2200" dirty="0">
                <a:ea typeface="+mn-lt"/>
                <a:cs typeface="+mn-lt"/>
              </a:rPr>
              <a:t>, &amp; Heidari, H. (2020) indicate that the "key interests driving the bio‐chemical sensors market across the world are occupational safety health, hazards detection, environment pollution control, air quality analysis, food safety and quality, healthcare device and biomedical applications."</a:t>
            </a:r>
            <a:endParaRPr lang="en-GB" sz="2200"/>
          </a:p>
          <a:p>
            <a:endParaRPr lang="en-GB" sz="2200" dirty="0">
              <a:latin typeface="Century Gothic"/>
              <a:ea typeface="Arial"/>
              <a:cs typeface="Arial"/>
            </a:endParaRPr>
          </a:p>
          <a:p>
            <a:r>
              <a:rPr lang="en-GB" sz="2200" dirty="0">
                <a:latin typeface="Century Gothic"/>
                <a:ea typeface="Arial"/>
                <a:cs typeface="Arial"/>
              </a:rPr>
              <a:t>This information identifies </a:t>
            </a:r>
            <a:r>
              <a:rPr lang="en-GB" sz="2200" b="1" dirty="0">
                <a:latin typeface="Century Gothic"/>
                <a:ea typeface="Arial"/>
                <a:cs typeface="Arial"/>
              </a:rPr>
              <a:t>potential markets</a:t>
            </a:r>
            <a:r>
              <a:rPr lang="en-GB" sz="2200" dirty="0">
                <a:latin typeface="Century Gothic"/>
                <a:ea typeface="Arial"/>
                <a:cs typeface="Arial"/>
              </a:rPr>
              <a:t>, customer base and describes a demand.</a:t>
            </a:r>
          </a:p>
          <a:p>
            <a:endParaRPr lang="en-GB" sz="2200" dirty="0">
              <a:latin typeface="Century Gothic"/>
              <a:cs typeface="Arial"/>
            </a:endParaRPr>
          </a:p>
          <a:p>
            <a:r>
              <a:rPr lang="en-GB" sz="2200" dirty="0">
                <a:latin typeface="Century Gothic"/>
                <a:cs typeface="Arial"/>
              </a:rPr>
              <a:t>The</a:t>
            </a:r>
            <a:r>
              <a:rPr lang="en-GB" sz="2200" b="1" dirty="0">
                <a:latin typeface="Century Gothic"/>
                <a:cs typeface="Arial"/>
              </a:rPr>
              <a:t> existing product </a:t>
            </a:r>
            <a:r>
              <a:rPr lang="en-GB" sz="2200" dirty="0">
                <a:latin typeface="Century Gothic"/>
                <a:cs typeface="Arial"/>
              </a:rPr>
              <a:t>can be effectively adapted to detect other organic materials using similar technology</a:t>
            </a:r>
            <a:r>
              <a:rPr lang="en-US" sz="2200" dirty="0">
                <a:latin typeface="Century Gothic"/>
                <a:cs typeface="Arial"/>
              </a:rPr>
              <a:t> and enter several of the markets as outlined above.</a:t>
            </a:r>
            <a:endParaRPr lang="en-GB" sz="2200" dirty="0">
              <a:latin typeface="Century Gothic"/>
              <a:ea typeface="Arial"/>
              <a:cs typeface="Arial"/>
            </a:endParaRPr>
          </a:p>
          <a:p>
            <a:endParaRPr lang="en-US" dirty="0">
              <a:latin typeface="Century Gothic"/>
              <a:ea typeface="Arial"/>
              <a:cs typeface="Arial"/>
            </a:endParaRPr>
          </a:p>
          <a:p>
            <a:endParaRPr lang="en-US" dirty="0">
              <a:latin typeface="Century Gothic"/>
              <a:ea typeface="Segoe UI"/>
              <a:cs typeface="Arial"/>
            </a:endParaRPr>
          </a:p>
          <a:p>
            <a:pPr lvl="0" rtl="0"/>
            <a:endParaRPr lang="en-GB" dirty="0">
              <a:latin typeface="Century Gothic"/>
              <a:ea typeface="Arial"/>
              <a:cs typeface="Arial"/>
            </a:endParaRPr>
          </a:p>
          <a:p>
            <a:endParaRPr lang="en-GB" dirty="0">
              <a:cs typeface="Arial"/>
            </a:endParaRPr>
          </a:p>
        </p:txBody>
      </p:sp>
    </p:spTree>
    <p:extLst>
      <p:ext uri="{BB962C8B-B14F-4D97-AF65-F5344CB8AC3E}">
        <p14:creationId xmlns:p14="http://schemas.microsoft.com/office/powerpoint/2010/main" val="189990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363E37-ACFD-7094-631A-4DDA3DC5F2E7}"/>
              </a:ext>
            </a:extLst>
          </p:cNvPr>
          <p:cNvSpPr>
            <a:spLocks noGrp="1"/>
          </p:cNvSpPr>
          <p:nvPr>
            <p:ph type="dt" sz="half" idx="10"/>
          </p:nvPr>
        </p:nvSpPr>
        <p:spPr/>
        <p:txBody>
          <a:bodyPr/>
          <a:lstStyle/>
          <a:p>
            <a:pPr rtl="0"/>
            <a:fld id="{65361324-1C8A-40EA-A8C7-BACD05350B74}" type="datetime1">
              <a:rPr lang="en-US" smtClean="0"/>
              <a:t>3/17/2023</a:t>
            </a:fld>
            <a:endParaRPr lang="en-US"/>
          </a:p>
        </p:txBody>
      </p:sp>
      <p:sp>
        <p:nvSpPr>
          <p:cNvPr id="3" name="TextBox 2">
            <a:extLst>
              <a:ext uri="{FF2B5EF4-FFF2-40B4-BE49-F238E27FC236}">
                <a16:creationId xmlns:a16="http://schemas.microsoft.com/office/drawing/2014/main" id="{5F5F1237-6416-CE11-8E1E-986CC2DF6218}"/>
              </a:ext>
            </a:extLst>
          </p:cNvPr>
          <p:cNvSpPr txBox="1"/>
          <p:nvPr/>
        </p:nvSpPr>
        <p:spPr>
          <a:xfrm>
            <a:off x="770835" y="903357"/>
            <a:ext cx="10407373" cy="53245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err="1"/>
              <a:t>Hallil</a:t>
            </a:r>
            <a:r>
              <a:rPr lang="en-GB" sz="2000" dirty="0"/>
              <a:t>, &amp; Heidari, H. (2020) </a:t>
            </a:r>
            <a:r>
              <a:rPr lang="en-US" sz="2000" dirty="0"/>
              <a:t>describe a </a:t>
            </a:r>
            <a:r>
              <a:rPr lang="en-US" sz="2000" b="1" dirty="0"/>
              <a:t>rise in appetite</a:t>
            </a:r>
            <a:r>
              <a:rPr lang="en-US" sz="2000" dirty="0"/>
              <a:t> for high performance chemical sensors but an “</a:t>
            </a:r>
            <a:r>
              <a:rPr lang="en-US" sz="2000" b="1" dirty="0"/>
              <a:t>unmet market demand</a:t>
            </a:r>
            <a:r>
              <a:rPr lang="en-US" sz="2000" dirty="0"/>
              <a:t>”.</a:t>
            </a:r>
          </a:p>
          <a:p>
            <a:endParaRPr lang="en-US" sz="2000" dirty="0"/>
          </a:p>
          <a:p>
            <a:r>
              <a:rPr lang="en-US" sz="2000" dirty="0"/>
              <a:t>They refer to sensors in several areas, including; materials, technology and applications (e.g. food spoilage monitoring, </a:t>
            </a:r>
            <a:r>
              <a:rPr lang="en-US" sz="2000" dirty="0" err="1"/>
              <a:t>odour</a:t>
            </a:r>
            <a:r>
              <a:rPr lang="en-US" sz="2000" dirty="0"/>
              <a:t>, medical and environmental)</a:t>
            </a:r>
          </a:p>
          <a:p>
            <a:endParaRPr lang="en-US" sz="2000" dirty="0"/>
          </a:p>
          <a:p>
            <a:r>
              <a:rPr lang="en-US" sz="2000" dirty="0"/>
              <a:t>The company will need to ensure that they develop products that have a “fast response, high‐sensitivity and selectivity, large dynamic range, and low‐cost to be considered as </a:t>
            </a:r>
            <a:r>
              <a:rPr lang="en-US" sz="2000" b="1" dirty="0"/>
              <a:t>viable </a:t>
            </a:r>
            <a:r>
              <a:rPr lang="en-US" sz="2000" dirty="0"/>
              <a:t>products.”</a:t>
            </a:r>
          </a:p>
          <a:p>
            <a:endParaRPr lang="en-US" sz="2000" dirty="0"/>
          </a:p>
          <a:p>
            <a:r>
              <a:rPr lang="en-US" sz="2000" dirty="0"/>
              <a:t>The </a:t>
            </a:r>
            <a:r>
              <a:rPr lang="en-US" sz="2000" b="1" dirty="0"/>
              <a:t>new chemical detector system </a:t>
            </a:r>
            <a:r>
              <a:rPr lang="en-US" sz="2000" dirty="0"/>
              <a:t>could be developed to provide;</a:t>
            </a:r>
          </a:p>
          <a:p>
            <a:pPr marL="342900" indent="-342900">
              <a:buFont typeface="Arial"/>
              <a:buChar char="•"/>
            </a:pPr>
            <a:r>
              <a:rPr lang="en-US" sz="2000" dirty="0"/>
              <a:t> biothreat detection</a:t>
            </a:r>
            <a:endParaRPr lang="en-US" dirty="0"/>
          </a:p>
          <a:p>
            <a:pPr marL="342900" indent="-342900">
              <a:buFont typeface="Arial"/>
              <a:buChar char="•"/>
            </a:pPr>
            <a:r>
              <a:rPr lang="en-US" sz="2000" dirty="0"/>
              <a:t> environmental monitoring</a:t>
            </a:r>
            <a:endParaRPr lang="en-US" dirty="0"/>
          </a:p>
          <a:p>
            <a:pPr marL="342900" indent="-342900">
              <a:buFont typeface="Arial"/>
              <a:buChar char="•"/>
            </a:pPr>
            <a:r>
              <a:rPr lang="en-US" sz="2000" dirty="0"/>
              <a:t> and epidemic disease control. </a:t>
            </a:r>
          </a:p>
          <a:p>
            <a:endParaRPr lang="en-US" sz="2000" dirty="0"/>
          </a:p>
          <a:p>
            <a:r>
              <a:rPr lang="en-GB" sz="2000" dirty="0"/>
              <a:t>These represent a significant deviation from current operations, into a new area of the market with potentially a new, and differently motivated, customer base.</a:t>
            </a:r>
            <a:endParaRPr lang="en-US" dirty="0"/>
          </a:p>
        </p:txBody>
      </p:sp>
    </p:spTree>
    <p:extLst>
      <p:ext uri="{BB962C8B-B14F-4D97-AF65-F5344CB8AC3E}">
        <p14:creationId xmlns:p14="http://schemas.microsoft.com/office/powerpoint/2010/main" val="2029083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C5A69-51F3-0F18-D372-4B20779C0134}"/>
              </a:ext>
            </a:extLst>
          </p:cNvPr>
          <p:cNvSpPr>
            <a:spLocks noGrp="1"/>
          </p:cNvSpPr>
          <p:nvPr>
            <p:ph type="title"/>
          </p:nvPr>
        </p:nvSpPr>
        <p:spPr>
          <a:xfrm>
            <a:off x="1066800" y="642594"/>
            <a:ext cx="10058400" cy="5402469"/>
          </a:xfrm>
        </p:spPr>
        <p:txBody>
          <a:bodyPr/>
          <a:lstStyle/>
          <a:p>
            <a:br>
              <a:rPr lang="en-GB">
                <a:ea typeface="+mj-lt"/>
                <a:cs typeface="+mj-lt"/>
              </a:rPr>
            </a:br>
            <a:r>
              <a:rPr lang="en-GB">
                <a:ea typeface="+mj-lt"/>
                <a:cs typeface="+mj-lt"/>
              </a:rPr>
              <a:t> </a:t>
            </a:r>
            <a:endParaRPr lang="en-GB"/>
          </a:p>
        </p:txBody>
      </p:sp>
      <p:sp>
        <p:nvSpPr>
          <p:cNvPr id="3" name="Date Placeholder 2">
            <a:extLst>
              <a:ext uri="{FF2B5EF4-FFF2-40B4-BE49-F238E27FC236}">
                <a16:creationId xmlns:a16="http://schemas.microsoft.com/office/drawing/2014/main" id="{ACB51AA6-DC97-F48F-ED84-308314377C02}"/>
              </a:ext>
            </a:extLst>
          </p:cNvPr>
          <p:cNvSpPr>
            <a:spLocks noGrp="1"/>
          </p:cNvSpPr>
          <p:nvPr>
            <p:ph type="dt" sz="half" idx="10"/>
          </p:nvPr>
        </p:nvSpPr>
        <p:spPr/>
        <p:txBody>
          <a:bodyPr/>
          <a:lstStyle/>
          <a:p>
            <a:pPr rtl="0"/>
            <a:fld id="{D81B1D06-1BCF-4BCB-9319-09267D16BB9F}" type="datetime1">
              <a:rPr lang="en-US" smtClean="0"/>
              <a:t>3/17/2023</a:t>
            </a:fld>
            <a:endParaRPr lang="en-US"/>
          </a:p>
        </p:txBody>
      </p:sp>
      <p:sp>
        <p:nvSpPr>
          <p:cNvPr id="4" name="TextBox 3">
            <a:extLst>
              <a:ext uri="{FF2B5EF4-FFF2-40B4-BE49-F238E27FC236}">
                <a16:creationId xmlns:a16="http://schemas.microsoft.com/office/drawing/2014/main" id="{98C8539F-2E8C-B951-7F71-6EC8A632E3B2}"/>
              </a:ext>
            </a:extLst>
          </p:cNvPr>
          <p:cNvSpPr txBox="1"/>
          <p:nvPr/>
        </p:nvSpPr>
        <p:spPr>
          <a:xfrm>
            <a:off x="1065695" y="1198217"/>
            <a:ext cx="8862391"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t>Selecting a specific </a:t>
            </a:r>
            <a:r>
              <a:rPr lang="en-GB" sz="2400" b="1" dirty="0"/>
              <a:t>new product for development </a:t>
            </a:r>
            <a:r>
              <a:rPr lang="en-GB" sz="2400" dirty="0"/>
              <a:t>will require further rigorous analysis and comparisons made to identify the most viable option(s)</a:t>
            </a:r>
          </a:p>
          <a:p>
            <a:endParaRPr lang="en-GB" sz="2400" dirty="0"/>
          </a:p>
          <a:p>
            <a:endParaRPr lang="en-GB" sz="2400" dirty="0"/>
          </a:p>
          <a:p>
            <a:r>
              <a:rPr lang="en-GB" sz="2400" dirty="0"/>
              <a:t>Prototypes and feedback gained will feed into the decision making process.</a:t>
            </a:r>
          </a:p>
          <a:p>
            <a:endParaRPr lang="en-GB" sz="2400" dirty="0"/>
          </a:p>
          <a:p>
            <a:endParaRPr lang="en-GB" sz="2400" dirty="0"/>
          </a:p>
          <a:p>
            <a:r>
              <a:rPr lang="en-GB" sz="2400" dirty="0"/>
              <a:t>The marketing knowledge sources referred to in question 1 will inform the process. As will data from recognised sources.</a:t>
            </a:r>
          </a:p>
        </p:txBody>
      </p:sp>
    </p:spTree>
    <p:extLst>
      <p:ext uri="{BB962C8B-B14F-4D97-AF65-F5344CB8AC3E}">
        <p14:creationId xmlns:p14="http://schemas.microsoft.com/office/powerpoint/2010/main" val="2049700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ACBCC-2D22-129B-0E55-AA2A0E455EB7}"/>
              </a:ext>
            </a:extLst>
          </p:cNvPr>
          <p:cNvSpPr>
            <a:spLocks noGrp="1"/>
          </p:cNvSpPr>
          <p:nvPr>
            <p:ph type="title"/>
          </p:nvPr>
        </p:nvSpPr>
        <p:spPr/>
        <p:txBody>
          <a:bodyPr>
            <a:normAutofit/>
          </a:bodyPr>
          <a:lstStyle/>
          <a:p>
            <a:r>
              <a:rPr lang="en-GB" sz="2800"/>
              <a:t>4. Marketing Sensing Capabilities | Market Understanding</a:t>
            </a:r>
          </a:p>
        </p:txBody>
      </p:sp>
      <p:sp>
        <p:nvSpPr>
          <p:cNvPr id="3" name="Content Placeholder 2">
            <a:extLst>
              <a:ext uri="{FF2B5EF4-FFF2-40B4-BE49-F238E27FC236}">
                <a16:creationId xmlns:a16="http://schemas.microsoft.com/office/drawing/2014/main" id="{060B0EFD-3FCE-AA18-B78D-12481BDE8FD8}"/>
              </a:ext>
            </a:extLst>
          </p:cNvPr>
          <p:cNvSpPr>
            <a:spLocks noGrp="1"/>
          </p:cNvSpPr>
          <p:nvPr>
            <p:ph idx="1"/>
          </p:nvPr>
        </p:nvSpPr>
        <p:spPr/>
        <p:txBody>
          <a:bodyPr/>
          <a:lstStyle/>
          <a:p>
            <a:pPr marL="0" indent="0">
              <a:buNone/>
            </a:pPr>
            <a:r>
              <a:rPr lang="en-GB" i="1"/>
              <a:t>‘The capability to gather and use the information required to commercialise patented innovations from markets’</a:t>
            </a:r>
            <a:r>
              <a:rPr lang="en-GB"/>
              <a:t> (</a:t>
            </a:r>
            <a:r>
              <a:rPr lang="en-GB" err="1"/>
              <a:t>Alshanty</a:t>
            </a:r>
            <a:r>
              <a:rPr lang="en-GB"/>
              <a:t> &amp; </a:t>
            </a:r>
            <a:r>
              <a:rPr lang="en-GB" err="1"/>
              <a:t>Emeagwali</a:t>
            </a:r>
            <a:r>
              <a:rPr lang="en-GB"/>
              <a:t>, 2019)</a:t>
            </a:r>
          </a:p>
          <a:p>
            <a:pPr marL="0" indent="0">
              <a:buNone/>
            </a:pPr>
            <a:endParaRPr lang="en-GB"/>
          </a:p>
          <a:p>
            <a:pPr marL="0" indent="0">
              <a:buNone/>
            </a:pPr>
            <a:r>
              <a:rPr lang="en-GB"/>
              <a:t>That is to say, the </a:t>
            </a:r>
            <a:r>
              <a:rPr lang="en-GB" b="1"/>
              <a:t>capability to fully understand your market through interpreting your market knowledge</a:t>
            </a:r>
            <a:r>
              <a:rPr lang="en-GB"/>
              <a:t> to allow you to:</a:t>
            </a:r>
          </a:p>
          <a:p>
            <a:pPr marL="0" indent="0">
              <a:buNone/>
            </a:pPr>
            <a:endParaRPr lang="en-GB"/>
          </a:p>
          <a:p>
            <a:r>
              <a:rPr lang="en-GB" b="1"/>
              <a:t>Recognise</a:t>
            </a:r>
            <a:r>
              <a:rPr lang="en-GB"/>
              <a:t> what the market </a:t>
            </a:r>
            <a:r>
              <a:rPr lang="en-GB" b="1"/>
              <a:t>needs/wants</a:t>
            </a:r>
          </a:p>
          <a:p>
            <a:r>
              <a:rPr lang="en-GB" b="1"/>
              <a:t>Evaluate</a:t>
            </a:r>
            <a:r>
              <a:rPr lang="en-GB"/>
              <a:t> how a product/service will be/is </a:t>
            </a:r>
            <a:r>
              <a:rPr lang="en-GB" b="1"/>
              <a:t>received by consumers (‘defining value’)</a:t>
            </a:r>
          </a:p>
          <a:p>
            <a:r>
              <a:rPr lang="en-GB" b="1"/>
              <a:t>Determine</a:t>
            </a:r>
            <a:r>
              <a:rPr lang="en-GB"/>
              <a:t> the most </a:t>
            </a:r>
            <a:r>
              <a:rPr lang="en-GB" b="1"/>
              <a:t>efficient</a:t>
            </a:r>
            <a:r>
              <a:rPr lang="en-GB"/>
              <a:t> and </a:t>
            </a:r>
            <a:r>
              <a:rPr lang="en-GB" b="1"/>
              <a:t>effective </a:t>
            </a:r>
            <a:r>
              <a:rPr lang="en-GB"/>
              <a:t>way to make that product a </a:t>
            </a:r>
            <a:r>
              <a:rPr lang="en-GB" b="1"/>
              <a:t>market reality (‘delivering value’)</a:t>
            </a:r>
          </a:p>
          <a:p>
            <a:pPr marL="0" indent="0">
              <a:buNone/>
            </a:pPr>
            <a:endParaRPr lang="en-GB"/>
          </a:p>
          <a:p>
            <a:pPr marL="0" indent="0">
              <a:buNone/>
            </a:pPr>
            <a:r>
              <a:rPr lang="en-GB"/>
              <a:t>(Day, 1994; </a:t>
            </a:r>
            <a:r>
              <a:rPr lang="en-GB" err="1"/>
              <a:t>Lankinen</a:t>
            </a:r>
            <a:r>
              <a:rPr lang="en-GB"/>
              <a:t> et al, 2007; </a:t>
            </a:r>
            <a:r>
              <a:rPr lang="en-GB" err="1"/>
              <a:t>Ardyan</a:t>
            </a:r>
            <a:r>
              <a:rPr lang="en-GB"/>
              <a:t>, 2016; Harris, 2023)</a:t>
            </a:r>
          </a:p>
        </p:txBody>
      </p:sp>
    </p:spTree>
    <p:extLst>
      <p:ext uri="{BB962C8B-B14F-4D97-AF65-F5344CB8AC3E}">
        <p14:creationId xmlns:p14="http://schemas.microsoft.com/office/powerpoint/2010/main" val="3746141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70D07-1AED-0408-0241-F7A60F8BC941}"/>
              </a:ext>
            </a:extLst>
          </p:cNvPr>
          <p:cNvSpPr>
            <a:spLocks noGrp="1"/>
          </p:cNvSpPr>
          <p:nvPr>
            <p:ph type="title"/>
          </p:nvPr>
        </p:nvSpPr>
        <p:spPr/>
        <p:txBody>
          <a:bodyPr/>
          <a:lstStyle/>
          <a:p>
            <a:r>
              <a:rPr lang="en-GB"/>
              <a:t>The</a:t>
            </a:r>
            <a:br>
              <a:rPr lang="en-GB"/>
            </a:br>
            <a:r>
              <a:rPr lang="en-GB"/>
              <a:t>Process</a:t>
            </a:r>
          </a:p>
        </p:txBody>
      </p:sp>
      <p:graphicFrame>
        <p:nvGraphicFramePr>
          <p:cNvPr id="7" name="Content Placeholder 6">
            <a:extLst>
              <a:ext uri="{FF2B5EF4-FFF2-40B4-BE49-F238E27FC236}">
                <a16:creationId xmlns:a16="http://schemas.microsoft.com/office/drawing/2014/main" id="{3826A8B7-D7C2-C052-D5F6-FC72473AA78E}"/>
              </a:ext>
            </a:extLst>
          </p:cNvPr>
          <p:cNvGraphicFramePr>
            <a:graphicFrameLocks noGrp="1"/>
          </p:cNvGraphicFramePr>
          <p:nvPr>
            <p:ph idx="1"/>
            <p:extLst>
              <p:ext uri="{D42A27DB-BD31-4B8C-83A1-F6EECF244321}">
                <p14:modId xmlns:p14="http://schemas.microsoft.com/office/powerpoint/2010/main" val="320907998"/>
              </p:ext>
            </p:extLst>
          </p:nvPr>
        </p:nvGraphicFramePr>
        <p:xfrm>
          <a:off x="360783" y="987444"/>
          <a:ext cx="11296261" cy="48494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8" name="Group 7">
            <a:extLst>
              <a:ext uri="{FF2B5EF4-FFF2-40B4-BE49-F238E27FC236}">
                <a16:creationId xmlns:a16="http://schemas.microsoft.com/office/drawing/2014/main" id="{D76E2A59-CAEB-87D7-8EFF-6480ADF71BD7}"/>
              </a:ext>
            </a:extLst>
          </p:cNvPr>
          <p:cNvGrpSpPr/>
          <p:nvPr/>
        </p:nvGrpSpPr>
        <p:grpSpPr>
          <a:xfrm>
            <a:off x="7378608" y="4020153"/>
            <a:ext cx="1065091" cy="654580"/>
            <a:chOff x="5523599" y="1644790"/>
            <a:chExt cx="1065091" cy="654580"/>
          </a:xfrm>
        </p:grpSpPr>
        <p:sp>
          <p:nvSpPr>
            <p:cNvPr id="9" name="Rectangle 8">
              <a:extLst>
                <a:ext uri="{FF2B5EF4-FFF2-40B4-BE49-F238E27FC236}">
                  <a16:creationId xmlns:a16="http://schemas.microsoft.com/office/drawing/2014/main" id="{B079E374-CFE5-6670-F3B3-8EA7B83F6A86}"/>
                </a:ext>
              </a:extLst>
            </p:cNvPr>
            <p:cNvSpPr/>
            <p:nvPr/>
          </p:nvSpPr>
          <p:spPr>
            <a:xfrm>
              <a:off x="5523599" y="1644790"/>
              <a:ext cx="719158" cy="55940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0" name="TextBox 9">
              <a:extLst>
                <a:ext uri="{FF2B5EF4-FFF2-40B4-BE49-F238E27FC236}">
                  <a16:creationId xmlns:a16="http://schemas.microsoft.com/office/drawing/2014/main" id="{AA783F2B-AD9E-D3C4-8074-AAD5585AB7B8}"/>
                </a:ext>
              </a:extLst>
            </p:cNvPr>
            <p:cNvSpPr txBox="1"/>
            <p:nvPr/>
          </p:nvSpPr>
          <p:spPr>
            <a:xfrm>
              <a:off x="5869532" y="1739963"/>
              <a:ext cx="719158" cy="55940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26670" tIns="26670" rIns="26670" bIns="26670" numCol="1" spcCol="1270" anchor="ctr" anchorCtr="0">
              <a:noAutofit/>
            </a:bodyPr>
            <a:lstStyle/>
            <a:p>
              <a:pPr marL="57150" lvl="1" indent="-57150" algn="ctr" defTabSz="222250">
                <a:lnSpc>
                  <a:spcPct val="90000"/>
                </a:lnSpc>
                <a:spcBef>
                  <a:spcPct val="0"/>
                </a:spcBef>
                <a:spcAft>
                  <a:spcPct val="15000"/>
                </a:spcAft>
                <a:buFontTx/>
                <a:buNone/>
              </a:pPr>
              <a:r>
                <a:rPr lang="en-GB" sz="800"/>
                <a:t>CVP &amp; NPD</a:t>
              </a:r>
              <a:endParaRPr lang="en-GB" sz="800" kern="1200"/>
            </a:p>
          </p:txBody>
        </p:sp>
      </p:grpSp>
      <p:grpSp>
        <p:nvGrpSpPr>
          <p:cNvPr id="11" name="Group 10">
            <a:extLst>
              <a:ext uri="{FF2B5EF4-FFF2-40B4-BE49-F238E27FC236}">
                <a16:creationId xmlns:a16="http://schemas.microsoft.com/office/drawing/2014/main" id="{F033CEC6-F9B6-31D4-5FFF-D86FF7970BD5}"/>
              </a:ext>
            </a:extLst>
          </p:cNvPr>
          <p:cNvGrpSpPr/>
          <p:nvPr/>
        </p:nvGrpSpPr>
        <p:grpSpPr>
          <a:xfrm>
            <a:off x="7998240" y="4716517"/>
            <a:ext cx="2053939" cy="888201"/>
            <a:chOff x="5523599" y="1644790"/>
            <a:chExt cx="1130998" cy="888201"/>
          </a:xfrm>
        </p:grpSpPr>
        <p:sp>
          <p:nvSpPr>
            <p:cNvPr id="12" name="Rectangle 11">
              <a:extLst>
                <a:ext uri="{FF2B5EF4-FFF2-40B4-BE49-F238E27FC236}">
                  <a16:creationId xmlns:a16="http://schemas.microsoft.com/office/drawing/2014/main" id="{11ED49DC-EF4B-FFD8-ACAF-8050B8639849}"/>
                </a:ext>
              </a:extLst>
            </p:cNvPr>
            <p:cNvSpPr/>
            <p:nvPr/>
          </p:nvSpPr>
          <p:spPr>
            <a:xfrm>
              <a:off x="5523599" y="1644790"/>
              <a:ext cx="719158" cy="55940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TextBox 12">
              <a:extLst>
                <a:ext uri="{FF2B5EF4-FFF2-40B4-BE49-F238E27FC236}">
                  <a16:creationId xmlns:a16="http://schemas.microsoft.com/office/drawing/2014/main" id="{C6C9A6BF-D1BA-CFCA-51BE-54B7BDF1992E}"/>
                </a:ext>
              </a:extLst>
            </p:cNvPr>
            <p:cNvSpPr txBox="1"/>
            <p:nvPr/>
          </p:nvSpPr>
          <p:spPr>
            <a:xfrm>
              <a:off x="5935439" y="1973584"/>
              <a:ext cx="719158" cy="55940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26670" tIns="26670" rIns="26670" bIns="26670" numCol="1" spcCol="1270" anchor="ctr" anchorCtr="0">
              <a:noAutofit/>
            </a:bodyPr>
            <a:lstStyle/>
            <a:p>
              <a:pPr marL="57150" lvl="1" indent="-57150" algn="ctr" defTabSz="222250">
                <a:lnSpc>
                  <a:spcPct val="90000"/>
                </a:lnSpc>
                <a:spcBef>
                  <a:spcPct val="0"/>
                </a:spcBef>
                <a:spcAft>
                  <a:spcPct val="15000"/>
                </a:spcAft>
                <a:buFontTx/>
                <a:buNone/>
              </a:pPr>
              <a:r>
                <a:rPr lang="en-GB" sz="800" kern="1200"/>
                <a:t>Omni channel interaction &amp; customer development journey</a:t>
              </a:r>
            </a:p>
          </p:txBody>
        </p:sp>
      </p:grpSp>
    </p:spTree>
    <p:extLst>
      <p:ext uri="{BB962C8B-B14F-4D97-AF65-F5344CB8AC3E}">
        <p14:creationId xmlns:p14="http://schemas.microsoft.com/office/powerpoint/2010/main" val="3587488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F3142-903E-3D31-8A64-A4C46E436F3F}"/>
              </a:ext>
            </a:extLst>
          </p:cNvPr>
          <p:cNvSpPr>
            <a:spLocks noGrp="1"/>
          </p:cNvSpPr>
          <p:nvPr>
            <p:ph type="title"/>
          </p:nvPr>
        </p:nvSpPr>
        <p:spPr/>
        <p:txBody>
          <a:bodyPr>
            <a:normAutofit/>
          </a:bodyPr>
          <a:lstStyle/>
          <a:p>
            <a:r>
              <a:rPr lang="en-GB"/>
              <a:t>CVP &amp; Value Definition</a:t>
            </a:r>
          </a:p>
        </p:txBody>
      </p:sp>
      <p:sp>
        <p:nvSpPr>
          <p:cNvPr id="3" name="Content Placeholder 2">
            <a:extLst>
              <a:ext uri="{FF2B5EF4-FFF2-40B4-BE49-F238E27FC236}">
                <a16:creationId xmlns:a16="http://schemas.microsoft.com/office/drawing/2014/main" id="{27E57AE4-CD81-D888-DB19-D2B25D24F418}"/>
              </a:ext>
            </a:extLst>
          </p:cNvPr>
          <p:cNvSpPr>
            <a:spLocks noGrp="1"/>
          </p:cNvSpPr>
          <p:nvPr>
            <p:ph idx="1"/>
          </p:nvPr>
        </p:nvSpPr>
        <p:spPr/>
        <p:txBody>
          <a:bodyPr>
            <a:normAutofit lnSpcReduction="10000"/>
          </a:bodyPr>
          <a:lstStyle/>
          <a:p>
            <a:pPr marL="0" indent="0" algn="ctr">
              <a:buNone/>
            </a:pPr>
            <a:r>
              <a:rPr lang="en-GB" sz="1800" b="1">
                <a:solidFill>
                  <a:schemeClr val="accent1">
                    <a:lumMod val="75000"/>
                  </a:schemeClr>
                </a:solidFill>
              </a:rPr>
              <a:t>CVP – </a:t>
            </a:r>
            <a:r>
              <a:rPr lang="en-GB" sz="1800" b="1" i="1">
                <a:solidFill>
                  <a:schemeClr val="accent1">
                    <a:lumMod val="75000"/>
                  </a:schemeClr>
                </a:solidFill>
              </a:rPr>
              <a:t>‘immediate qualitative viral detection that can be used by anyone, anywhere’</a:t>
            </a:r>
          </a:p>
          <a:p>
            <a:pPr marL="0" indent="0" algn="just">
              <a:buNone/>
            </a:pPr>
            <a:endParaRPr lang="en-GB" sz="1800" b="1" i="1">
              <a:solidFill>
                <a:schemeClr val="accent1">
                  <a:lumMod val="75000"/>
                </a:schemeClr>
              </a:solidFill>
            </a:endParaRPr>
          </a:p>
          <a:p>
            <a:pPr algn="just"/>
            <a:r>
              <a:rPr lang="en-GB" sz="1800"/>
              <a:t>Can be used by anyone, anywhere – skilled or unskilled, clinical or non-clinical setting (travellers, parents, care homes, pharmacies, schools etc.)</a:t>
            </a:r>
          </a:p>
          <a:p>
            <a:pPr algn="just"/>
            <a:r>
              <a:rPr lang="en-GB" sz="1800"/>
              <a:t>No/minimal training required – immediate results in a clear, easy-to-understand format</a:t>
            </a:r>
          </a:p>
          <a:p>
            <a:pPr algn="just"/>
            <a:r>
              <a:rPr lang="en-GB" sz="1800"/>
              <a:t>Reliable results that can be replicated over small or large scales</a:t>
            </a:r>
          </a:p>
          <a:p>
            <a:pPr algn="just"/>
            <a:r>
              <a:rPr lang="en-GB" sz="1800"/>
              <a:t>Readily accessible in mainstream retailers at an appropriate end-user price point</a:t>
            </a:r>
          </a:p>
          <a:p>
            <a:pPr algn="just"/>
            <a:r>
              <a:rPr lang="en-GB" sz="1800"/>
              <a:t>A trusted brand name, with a product adhering to international quality/safety standards</a:t>
            </a:r>
          </a:p>
          <a:p>
            <a:pPr algn="just"/>
            <a:r>
              <a:rPr lang="en-GB" sz="1800"/>
              <a:t>A product that customers/users of will share/discuss with others</a:t>
            </a:r>
          </a:p>
          <a:p>
            <a:pPr algn="just"/>
            <a:endParaRPr lang="en-GB" sz="1800" b="1" i="1">
              <a:solidFill>
                <a:schemeClr val="accent1">
                  <a:lumMod val="75000"/>
                </a:schemeClr>
              </a:solidFill>
            </a:endParaRPr>
          </a:p>
          <a:p>
            <a:pPr marL="0" indent="0" algn="just">
              <a:buNone/>
            </a:pPr>
            <a:endParaRPr lang="en-GB" b="1" i="1">
              <a:solidFill>
                <a:schemeClr val="accent1">
                  <a:lumMod val="75000"/>
                </a:schemeClr>
              </a:solidFill>
            </a:endParaRPr>
          </a:p>
          <a:p>
            <a:endParaRPr lang="en-GB"/>
          </a:p>
          <a:p>
            <a:endParaRPr lang="en-GB"/>
          </a:p>
        </p:txBody>
      </p:sp>
    </p:spTree>
    <p:extLst>
      <p:ext uri="{BB962C8B-B14F-4D97-AF65-F5344CB8AC3E}">
        <p14:creationId xmlns:p14="http://schemas.microsoft.com/office/powerpoint/2010/main" val="31072568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BF134-416B-F6DD-30B2-9319F324F05A}"/>
              </a:ext>
            </a:extLst>
          </p:cNvPr>
          <p:cNvSpPr>
            <a:spLocks noGrp="1"/>
          </p:cNvSpPr>
          <p:nvPr>
            <p:ph type="title"/>
          </p:nvPr>
        </p:nvSpPr>
        <p:spPr/>
        <p:txBody>
          <a:bodyPr/>
          <a:lstStyle/>
          <a:p>
            <a:r>
              <a:rPr lang="en-GB"/>
              <a:t>References</a:t>
            </a:r>
          </a:p>
        </p:txBody>
      </p:sp>
      <p:sp>
        <p:nvSpPr>
          <p:cNvPr id="3" name="Content Placeholder 2">
            <a:extLst>
              <a:ext uri="{FF2B5EF4-FFF2-40B4-BE49-F238E27FC236}">
                <a16:creationId xmlns:a16="http://schemas.microsoft.com/office/drawing/2014/main" id="{E94623C5-3EA2-F238-A798-971484BF8694}"/>
              </a:ext>
            </a:extLst>
          </p:cNvPr>
          <p:cNvSpPr>
            <a:spLocks noGrp="1"/>
          </p:cNvSpPr>
          <p:nvPr>
            <p:ph idx="1"/>
          </p:nvPr>
        </p:nvSpPr>
        <p:spPr/>
        <p:txBody>
          <a:bodyPr vert="horz" lIns="91440" tIns="45720" rIns="91440" bIns="45720" rtlCol="0" anchor="t">
            <a:normAutofit fontScale="92500" lnSpcReduction="20000"/>
          </a:bodyPr>
          <a:lstStyle/>
          <a:p>
            <a:pPr fontAlgn="base"/>
            <a:r>
              <a:rPr lang="en-GB" dirty="0" err="1">
                <a:effectLst/>
              </a:rPr>
              <a:t>Alshanty</a:t>
            </a:r>
            <a:r>
              <a:rPr lang="en-GB" dirty="0">
                <a:effectLst/>
              </a:rPr>
              <a:t>, A &amp; Emeagwali, O; (2019) </a:t>
            </a:r>
            <a:r>
              <a:rPr lang="en-GB" i="1" dirty="0">
                <a:effectLst/>
              </a:rPr>
              <a:t>Market-sensing capability, knowledge creation and innovation: The moderating role of entrepreneurial-orientation;</a:t>
            </a:r>
            <a:r>
              <a:rPr lang="en-GB" dirty="0">
                <a:effectLst/>
              </a:rPr>
              <a:t> Journal of Innovation &amp; Knowledge, Vol.4 Issue. 3</a:t>
            </a:r>
          </a:p>
          <a:p>
            <a:pPr fontAlgn="base"/>
            <a:r>
              <a:rPr lang="en-GB" dirty="0" err="1"/>
              <a:t>Ardyan</a:t>
            </a:r>
            <a:r>
              <a:rPr lang="en-GB" dirty="0"/>
              <a:t>, E; (2016) </a:t>
            </a:r>
            <a:r>
              <a:rPr lang="en-GB" i="1" dirty="0"/>
              <a:t>Market Sensing Capability and SMEs Performance: The Mediating Role of Product Innovativeness Success; </a:t>
            </a:r>
            <a:r>
              <a:rPr lang="en-GB" dirty="0"/>
              <a:t>DLSU Business &amp; </a:t>
            </a:r>
            <a:r>
              <a:rPr lang="en-GB" dirty="0" err="1"/>
              <a:t>Ecoomics</a:t>
            </a:r>
            <a:r>
              <a:rPr lang="en-GB" dirty="0"/>
              <a:t> Review, Vol. 25 Issue 2</a:t>
            </a:r>
          </a:p>
          <a:p>
            <a:pPr algn="l"/>
            <a:r>
              <a:rPr lang="en-GB" dirty="0"/>
              <a:t>Day, G. S; (1994) </a:t>
            </a:r>
            <a:r>
              <a:rPr lang="en-GB" i="1" dirty="0"/>
              <a:t>The capabilities of market-driven organizations</a:t>
            </a:r>
            <a:r>
              <a:rPr lang="en-GB" dirty="0"/>
              <a:t>; Journal of Marketing</a:t>
            </a:r>
            <a:endParaRPr lang="en-GB" b="0" i="0" dirty="0">
              <a:effectLst/>
            </a:endParaRPr>
          </a:p>
          <a:p>
            <a:pPr>
              <a:buClr>
                <a:srgbClr val="262626"/>
              </a:buClr>
            </a:pPr>
            <a:r>
              <a:rPr lang="en-GB" dirty="0" err="1">
                <a:ea typeface="+mn-lt"/>
                <a:cs typeface="+mn-lt"/>
              </a:rPr>
              <a:t>Hallil</a:t>
            </a:r>
            <a:r>
              <a:rPr lang="en-GB" dirty="0">
                <a:ea typeface="+mn-lt"/>
                <a:cs typeface="+mn-lt"/>
              </a:rPr>
              <a:t>, &amp; Heidari, H. (2020). Smart sensors for environmental and medical applications (</a:t>
            </a:r>
            <a:r>
              <a:rPr lang="en-GB" dirty="0" err="1">
                <a:ea typeface="+mn-lt"/>
                <a:cs typeface="+mn-lt"/>
              </a:rPr>
              <a:t>Hallil</a:t>
            </a:r>
            <a:r>
              <a:rPr lang="en-GB" dirty="0">
                <a:ea typeface="+mn-lt"/>
                <a:cs typeface="+mn-lt"/>
              </a:rPr>
              <a:t> &amp; H. Heidari, Eds.). John Wiley &amp; Sons, Inc. https://doi.org/10.1002/9781119587422 </a:t>
            </a:r>
            <a:endParaRPr lang="en-GB" dirty="0"/>
          </a:p>
          <a:p>
            <a:pPr algn="l"/>
            <a:r>
              <a:rPr lang="en-GB" dirty="0"/>
              <a:t>Harris, J; (2023) </a:t>
            </a:r>
            <a:r>
              <a:rPr lang="en-GB" i="1" dirty="0"/>
              <a:t>Market Intelligence+</a:t>
            </a:r>
            <a:r>
              <a:rPr lang="en-GB" dirty="0"/>
              <a:t>; UWTSD</a:t>
            </a:r>
          </a:p>
          <a:p>
            <a:r>
              <a:rPr lang="en-GB" i="1" dirty="0">
                <a:effectLst/>
              </a:rPr>
              <a:t>Lankinen</a:t>
            </a:r>
            <a:r>
              <a:rPr lang="en-GB" i="1" dirty="0"/>
              <a:t> et al; (2007) </a:t>
            </a:r>
            <a:r>
              <a:rPr lang="en-GB" b="0" i="1" dirty="0">
                <a:effectLst/>
              </a:rPr>
              <a:t>Market-sensing capability and market orientation in the food industry: empirical evidence from Finland</a:t>
            </a:r>
            <a:r>
              <a:rPr lang="en-GB" b="0" i="0" dirty="0">
                <a:effectLst/>
              </a:rPr>
              <a:t>; 19th Nordic Academy of Management Conference, Norwegian School of Economics and Business Administration</a:t>
            </a:r>
            <a:r>
              <a:rPr lang="en-GB" dirty="0"/>
              <a:t> </a:t>
            </a:r>
            <a:endParaRPr lang="en-GB" b="0" i="0" dirty="0">
              <a:effectLst/>
            </a:endParaRPr>
          </a:p>
          <a:p>
            <a:pPr>
              <a:buClr>
                <a:srgbClr val="262626"/>
              </a:buClr>
            </a:pPr>
            <a:r>
              <a:rPr lang="en-US" dirty="0"/>
              <a:t>Lion Alcometer 500 User Handbook </a:t>
            </a:r>
            <a:r>
              <a:rPr lang="en-US" dirty="0">
                <a:hlinkClick r:id="rId2"/>
              </a:rPr>
              <a:t>https://www.lionlaboratories.com/wp-content/uploads/2020/08/500-Mk-IV-RM50737-Rev-3.pdf</a:t>
            </a:r>
            <a:r>
              <a:rPr lang="en-US" dirty="0"/>
              <a:t>. Accessed 12.03.23</a:t>
            </a:r>
            <a:endParaRPr lang="en-GB" dirty="0"/>
          </a:p>
          <a:p>
            <a:pPr algn="l"/>
            <a:r>
              <a:rPr lang="en-GB" dirty="0"/>
              <a:t>Rossiter, JR; (2001) </a:t>
            </a:r>
            <a:r>
              <a:rPr lang="en-US" i="1" dirty="0"/>
              <a:t>Marketing Theory</a:t>
            </a:r>
            <a:r>
              <a:rPr lang="en-US" dirty="0"/>
              <a:t>, Volume 1, Issue 1</a:t>
            </a:r>
          </a:p>
          <a:p>
            <a:pPr>
              <a:buClr>
                <a:srgbClr val="262626"/>
              </a:buClr>
            </a:pPr>
            <a:endParaRPr lang="en-US"/>
          </a:p>
          <a:p>
            <a:pPr>
              <a:buClr>
                <a:srgbClr val="262626"/>
              </a:buClr>
            </a:pPr>
            <a:endParaRPr lang="en-US"/>
          </a:p>
          <a:p>
            <a:pPr>
              <a:buClr>
                <a:srgbClr val="262626"/>
              </a:buClr>
            </a:pPr>
            <a:endParaRPr lang="en-US"/>
          </a:p>
          <a:p>
            <a:pPr>
              <a:buClr>
                <a:srgbClr val="262626"/>
              </a:buClr>
            </a:pPr>
            <a:endParaRPr lang="en-US"/>
          </a:p>
          <a:p>
            <a:pPr>
              <a:buClr>
                <a:srgbClr val="262626"/>
              </a:buClr>
            </a:pPr>
            <a:endParaRPr lang="en-US"/>
          </a:p>
          <a:p>
            <a:pPr>
              <a:buClr>
                <a:srgbClr val="262626"/>
              </a:buClr>
            </a:pPr>
            <a:endParaRPr lang="en-US"/>
          </a:p>
          <a:p>
            <a:pPr>
              <a:buClr>
                <a:srgbClr val="262626"/>
              </a:buClr>
            </a:pPr>
            <a:endParaRPr lang="en-US"/>
          </a:p>
          <a:p>
            <a:pPr>
              <a:buClr>
                <a:srgbClr val="262626"/>
              </a:buClr>
            </a:pPr>
            <a:endParaRPr lang="en-US"/>
          </a:p>
          <a:p>
            <a:pPr>
              <a:buClr>
                <a:srgbClr val="262626"/>
              </a:buClr>
            </a:pPr>
            <a:endParaRPr lang="en-US"/>
          </a:p>
        </p:txBody>
      </p:sp>
    </p:spTree>
    <p:extLst>
      <p:ext uri="{BB962C8B-B14F-4D97-AF65-F5344CB8AC3E}">
        <p14:creationId xmlns:p14="http://schemas.microsoft.com/office/powerpoint/2010/main" val="12284471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8C58CC-BC66-12B0-97D2-8717E4A2462D}"/>
              </a:ext>
            </a:extLst>
          </p:cNvPr>
          <p:cNvSpPr>
            <a:spLocks noGrp="1"/>
          </p:cNvSpPr>
          <p:nvPr>
            <p:ph idx="1"/>
          </p:nvPr>
        </p:nvSpPr>
        <p:spPr>
          <a:xfrm>
            <a:off x="1066800" y="927463"/>
            <a:ext cx="10058400" cy="5025281"/>
          </a:xfrm>
        </p:spPr>
        <p:txBody>
          <a:bodyPr vert="horz" lIns="91440" tIns="45720" rIns="91440" bIns="45720" rtlCol="0" anchor="t">
            <a:normAutofit/>
          </a:bodyPr>
          <a:lstStyle/>
          <a:p>
            <a:endParaRPr lang="en-GB">
              <a:ea typeface="+mn-lt"/>
              <a:cs typeface="+mn-lt"/>
            </a:endParaRPr>
          </a:p>
          <a:p>
            <a:pPr>
              <a:buClr>
                <a:srgbClr val="262626"/>
              </a:buClr>
            </a:pPr>
            <a:r>
              <a:rPr lang="en-GB" dirty="0">
                <a:ea typeface="+mn-lt"/>
                <a:cs typeface="+mn-lt"/>
              </a:rPr>
              <a:t>.</a:t>
            </a:r>
            <a:r>
              <a:rPr lang="en-GB" i="1" dirty="0">
                <a:ea typeface="+mn-lt"/>
                <a:cs typeface="+mn-lt"/>
              </a:rPr>
              <a:t>Open Innovation and its definitions</a:t>
            </a:r>
            <a:r>
              <a:rPr lang="en-GB" dirty="0">
                <a:ea typeface="+mn-lt"/>
                <a:cs typeface="+mn-lt"/>
              </a:rPr>
              <a:t>. Presented at the XXVIII ISPIM Innovation Conference – Composing the Innovation Symphony, Austria, Vienna on 18-21 June 2017. </a:t>
            </a:r>
          </a:p>
          <a:p>
            <a:pPr>
              <a:buClr>
                <a:srgbClr val="262626"/>
              </a:buClr>
            </a:pPr>
            <a:r>
              <a:rPr lang="en-GB" dirty="0">
                <a:ea typeface="+mn-lt"/>
                <a:cs typeface="+mn-lt"/>
              </a:rPr>
              <a:t>Weston, M; Mazur, F; </a:t>
            </a:r>
            <a:r>
              <a:rPr lang="en-GB" dirty="0" err="1">
                <a:ea typeface="+mn-lt"/>
                <a:cs typeface="+mn-lt"/>
              </a:rPr>
              <a:t>Chandrawati</a:t>
            </a:r>
            <a:r>
              <a:rPr lang="en-GB" dirty="0">
                <a:ea typeface="+mn-lt"/>
                <a:cs typeface="+mn-lt"/>
              </a:rPr>
              <a:t>, R (2020), "Monitoring of Food Spoilage Using Polydiacetylene‐ and Liposome‐Based Sensors," in </a:t>
            </a:r>
            <a:r>
              <a:rPr lang="en-GB" i="1" dirty="0">
                <a:ea typeface="+mn-lt"/>
                <a:cs typeface="+mn-lt"/>
              </a:rPr>
              <a:t>Smart Sensors for Environmental and Medical Applications</a:t>
            </a:r>
            <a:r>
              <a:rPr lang="en-GB" dirty="0">
                <a:ea typeface="+mn-lt"/>
                <a:cs typeface="+mn-lt"/>
              </a:rPr>
              <a:t> , IEEE2020, pp.81-102, </a:t>
            </a:r>
            <a:r>
              <a:rPr lang="en-GB" dirty="0" err="1">
                <a:ea typeface="+mn-lt"/>
                <a:cs typeface="+mn-lt"/>
              </a:rPr>
              <a:t>doi</a:t>
            </a:r>
            <a:r>
              <a:rPr lang="en-GB" dirty="0">
                <a:ea typeface="+mn-lt"/>
                <a:cs typeface="+mn-lt"/>
              </a:rPr>
              <a:t>: 10.1002/9781119587422.ch5.</a:t>
            </a:r>
            <a:endParaRPr lang="en-GB" dirty="0"/>
          </a:p>
          <a:p>
            <a:pPr>
              <a:buClr>
                <a:srgbClr val="262626"/>
              </a:buClr>
            </a:pPr>
            <a:endParaRPr lang="en-GB" dirty="0"/>
          </a:p>
          <a:p>
            <a:pPr>
              <a:buClr>
                <a:srgbClr val="262626"/>
              </a:buClr>
            </a:pPr>
            <a:endParaRPr lang="en-GB"/>
          </a:p>
        </p:txBody>
      </p:sp>
      <p:sp>
        <p:nvSpPr>
          <p:cNvPr id="4" name="Date Placeholder 3">
            <a:extLst>
              <a:ext uri="{FF2B5EF4-FFF2-40B4-BE49-F238E27FC236}">
                <a16:creationId xmlns:a16="http://schemas.microsoft.com/office/drawing/2014/main" id="{7F899AF4-5242-D0C6-AA65-89594132C15D}"/>
              </a:ext>
            </a:extLst>
          </p:cNvPr>
          <p:cNvSpPr>
            <a:spLocks noGrp="1"/>
          </p:cNvSpPr>
          <p:nvPr>
            <p:ph type="dt" sz="half" idx="10"/>
          </p:nvPr>
        </p:nvSpPr>
        <p:spPr/>
        <p:txBody>
          <a:bodyPr/>
          <a:lstStyle/>
          <a:p>
            <a:pPr rtl="0"/>
            <a:fld id="{6AF379E8-AC6C-43B9-9222-BDF0AF9336F0}" type="datetime1">
              <a:rPr lang="en-US" smtClean="0"/>
              <a:t>3/17/2023</a:t>
            </a:fld>
            <a:endParaRPr lang="en-US"/>
          </a:p>
        </p:txBody>
      </p:sp>
    </p:spTree>
    <p:extLst>
      <p:ext uri="{BB962C8B-B14F-4D97-AF65-F5344CB8AC3E}">
        <p14:creationId xmlns:p14="http://schemas.microsoft.com/office/powerpoint/2010/main" val="346057793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ffice_41799139_TF78438558" id="{0BED6512-3D0D-4F75-AB59-5444160ED234}" vid="{29214CBE-E8BC-4FF0-A7D0-03F1D55577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{454E3735-EA6F-4E98-9373-24170BBA650B}tf78438558_win32</Template>
  <TotalTime>0</TotalTime>
  <Words>1510</Words>
  <Application>Microsoft Office PowerPoint</Application>
  <PresentationFormat>Widescreen</PresentationFormat>
  <Paragraphs>151</Paragraphs>
  <Slides>15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Century Gothic</vt:lpstr>
      <vt:lpstr>Garamond</vt:lpstr>
      <vt:lpstr>Times New Roman</vt:lpstr>
      <vt:lpstr>SavonVTI</vt:lpstr>
      <vt:lpstr>Sourcing Marketing Knowledge for the development of a CDS (Chemical Detector System)</vt:lpstr>
      <vt:lpstr>Scenario</vt:lpstr>
      <vt:lpstr>Marketing Knowledge</vt:lpstr>
      <vt:lpstr>What marketing knowledge is likely to be required for this development?</vt:lpstr>
      <vt:lpstr>PowerPoint Presentation</vt:lpstr>
      <vt:lpstr>2. What business are we in? </vt:lpstr>
      <vt:lpstr>Open Innovation</vt:lpstr>
      <vt:lpstr>3. What businesses could we be in?</vt:lpstr>
      <vt:lpstr>PowerPoint Presentation</vt:lpstr>
      <vt:lpstr>  </vt:lpstr>
      <vt:lpstr>4. Marketing Sensing Capabilities | Market Understanding</vt:lpstr>
      <vt:lpstr>The Process</vt:lpstr>
      <vt:lpstr>CVP &amp; Value Definition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Sourcing Marketing Knowledge for the development of a CDS (Chemical Detector System)</dc:title>
  <dc:creator>Laura Davies</dc:creator>
  <cp:lastModifiedBy>Stephen Davies</cp:lastModifiedBy>
  <cp:revision>326</cp:revision>
  <dcterms:created xsi:type="dcterms:W3CDTF">2023-03-06T12:09:44Z</dcterms:created>
  <dcterms:modified xsi:type="dcterms:W3CDTF">2023-03-17T08:32:30Z</dcterms:modified>
</cp:coreProperties>
</file>