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61" r:id="rId3"/>
    <p:sldId id="276" r:id="rId4"/>
    <p:sldId id="274" r:id="rId5"/>
    <p:sldId id="258" r:id="rId6"/>
    <p:sldId id="260" r:id="rId7"/>
    <p:sldId id="264" r:id="rId8"/>
    <p:sldId id="262" r:id="rId9"/>
    <p:sldId id="269" r:id="rId10"/>
    <p:sldId id="270" r:id="rId11"/>
    <p:sldId id="272" r:id="rId12"/>
    <p:sldId id="27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44E5E4-67C2-626C-0A62-17F1C2E48DE8}" v="2" dt="2026-03-22T23:15:20.756"/>
    <p1510:client id="{68995349-202A-13DB-B5EB-318E7E4AE1F3}" v="2" dt="2026-03-23T12:21:31.794"/>
    <p1510:client id="{6C442E0B-CD64-535D-74A4-6576EFA7D620}" v="92" dt="2026-03-23T00:07:08.764"/>
    <p1510:client id="{A81E26F3-D52E-4849-9070-C9811F12109B}" v="126" dt="2026-03-23T13:33:39.173"/>
    <p1510:client id="{AE993216-6FE4-BD9C-1230-A6DB8D685E7D}" v="119" dt="2026-03-23T08:27:35.989"/>
    <p1510:client id="{E4B48121-3E53-2444-F76F-A12D3C93696A}" v="263" dt="2026-03-22T21:38:29.245"/>
    <p1510:client id="{EDEF5BB4-F011-36FF-A2D9-146D1CEC229B}" v="864" dt="2026-03-22T23:05:09.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67D0AA-2451-47D0-894C-96929F6ACEBD}"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D374FCEC-E71E-4115-8DD1-B6231ADFFBF6}">
      <dgm:prSet/>
      <dgm:spPr/>
      <dgm:t>
        <a:bodyPr/>
        <a:lstStyle/>
        <a:p>
          <a:r>
            <a:rPr lang="en-GB"/>
            <a:t>Name Sarah Andrew</a:t>
          </a:r>
          <a:endParaRPr lang="en-US"/>
        </a:p>
      </dgm:t>
    </dgm:pt>
    <dgm:pt modelId="{A8A103AB-7B8A-4D47-8BBD-02BB0F88A26E}" type="parTrans" cxnId="{201B04EC-5574-4939-B55F-1AF78F50A397}">
      <dgm:prSet/>
      <dgm:spPr/>
      <dgm:t>
        <a:bodyPr/>
        <a:lstStyle/>
        <a:p>
          <a:endParaRPr lang="en-US"/>
        </a:p>
      </dgm:t>
    </dgm:pt>
    <dgm:pt modelId="{633B1783-1B47-434B-9A7D-AB4F8DA05E7F}" type="sibTrans" cxnId="{201B04EC-5574-4939-B55F-1AF78F50A397}">
      <dgm:prSet/>
      <dgm:spPr/>
      <dgm:t>
        <a:bodyPr/>
        <a:lstStyle/>
        <a:p>
          <a:endParaRPr lang="en-US"/>
        </a:p>
      </dgm:t>
    </dgm:pt>
    <dgm:pt modelId="{0377E28C-85CC-49A4-A6CC-A695ACE1F68A}">
      <dgm:prSet/>
      <dgm:spPr/>
      <dgm:t>
        <a:bodyPr/>
        <a:lstStyle/>
        <a:p>
          <a:r>
            <a:rPr lang="en-GB"/>
            <a:t>Age  65, Clerical officer</a:t>
          </a:r>
          <a:endParaRPr lang="en-US"/>
        </a:p>
      </dgm:t>
    </dgm:pt>
    <dgm:pt modelId="{66050678-594E-4C87-AFE3-E8568F1BC48E}" type="parTrans" cxnId="{DEE20347-1CE7-4467-8C9A-A73679B4648F}">
      <dgm:prSet/>
      <dgm:spPr/>
      <dgm:t>
        <a:bodyPr/>
        <a:lstStyle/>
        <a:p>
          <a:endParaRPr lang="en-US"/>
        </a:p>
      </dgm:t>
    </dgm:pt>
    <dgm:pt modelId="{EDB2CAC3-54A8-4C9F-AE47-1D793E7148E1}" type="sibTrans" cxnId="{DEE20347-1CE7-4467-8C9A-A73679B4648F}">
      <dgm:prSet/>
      <dgm:spPr/>
      <dgm:t>
        <a:bodyPr/>
        <a:lstStyle/>
        <a:p>
          <a:endParaRPr lang="en-US"/>
        </a:p>
      </dgm:t>
    </dgm:pt>
    <dgm:pt modelId="{A4C67E03-D165-4E93-8792-B829CE114F03}">
      <dgm:prSet/>
      <dgm:spPr/>
      <dgm:t>
        <a:bodyPr/>
        <a:lstStyle/>
        <a:p>
          <a:r>
            <a:rPr lang="en-GB"/>
            <a:t>Family history of breast cancer (mother  diagnosed at 60), </a:t>
          </a:r>
          <a:endParaRPr lang="en-US"/>
        </a:p>
      </dgm:t>
    </dgm:pt>
    <dgm:pt modelId="{E5CC9433-2C48-4B17-B4AE-52A477AADFE4}" type="parTrans" cxnId="{0BBC6B52-46F3-4DB6-B441-D13CD4CC317B}">
      <dgm:prSet/>
      <dgm:spPr/>
      <dgm:t>
        <a:bodyPr/>
        <a:lstStyle/>
        <a:p>
          <a:endParaRPr lang="en-US"/>
        </a:p>
      </dgm:t>
    </dgm:pt>
    <dgm:pt modelId="{25CE1C5F-E9E3-41F5-B800-30EF9E394749}" type="sibTrans" cxnId="{0BBC6B52-46F3-4DB6-B441-D13CD4CC317B}">
      <dgm:prSet/>
      <dgm:spPr/>
      <dgm:t>
        <a:bodyPr/>
        <a:lstStyle/>
        <a:p>
          <a:endParaRPr lang="en-US"/>
        </a:p>
      </dgm:t>
    </dgm:pt>
    <dgm:pt modelId="{D6018604-81EF-4738-B2EF-8A1E0263CEC1}">
      <dgm:prSet/>
      <dgm:spPr/>
      <dgm:t>
        <a:bodyPr/>
        <a:lstStyle/>
        <a:p>
          <a:r>
            <a:rPr lang="en-GB"/>
            <a:t>Post menopause, BMI 35 (obese range)</a:t>
          </a:r>
          <a:endParaRPr lang="en-US"/>
        </a:p>
      </dgm:t>
    </dgm:pt>
    <dgm:pt modelId="{1B2348F7-8B37-46B2-A3CC-532962CC23CB}" type="parTrans" cxnId="{783742D4-07EE-45C2-88D8-6C11E30A8254}">
      <dgm:prSet/>
      <dgm:spPr/>
      <dgm:t>
        <a:bodyPr/>
        <a:lstStyle/>
        <a:p>
          <a:endParaRPr lang="en-US"/>
        </a:p>
      </dgm:t>
    </dgm:pt>
    <dgm:pt modelId="{D3ADACFB-6C34-4274-9718-B813F37C79C1}" type="sibTrans" cxnId="{783742D4-07EE-45C2-88D8-6C11E30A8254}">
      <dgm:prSet/>
      <dgm:spPr/>
      <dgm:t>
        <a:bodyPr/>
        <a:lstStyle/>
        <a:p>
          <a:endParaRPr lang="en-US"/>
        </a:p>
      </dgm:t>
    </dgm:pt>
    <dgm:pt modelId="{67C8D72F-6B70-4541-92FC-76F0FD3A68E8}">
      <dgm:prSet/>
      <dgm:spPr/>
      <dgm:t>
        <a:bodyPr/>
        <a:lstStyle/>
        <a:p>
          <a:r>
            <a:rPr lang="en-GB"/>
            <a:t>Live with husband in a Manchester suburb with 2 children aged  20 and 25, both female.</a:t>
          </a:r>
          <a:endParaRPr lang="en-US"/>
        </a:p>
      </dgm:t>
    </dgm:pt>
    <dgm:pt modelId="{DFF78288-630C-4B79-B04F-9771A818EC9D}" type="parTrans" cxnId="{A35A8074-9B83-46E9-974D-C8D5B4B6D668}">
      <dgm:prSet/>
      <dgm:spPr/>
      <dgm:t>
        <a:bodyPr/>
        <a:lstStyle/>
        <a:p>
          <a:endParaRPr lang="en-US"/>
        </a:p>
      </dgm:t>
    </dgm:pt>
    <dgm:pt modelId="{AEB05A39-FFDA-4A18-BA42-C67A703F097B}" type="sibTrans" cxnId="{A35A8074-9B83-46E9-974D-C8D5B4B6D668}">
      <dgm:prSet/>
      <dgm:spPr/>
      <dgm:t>
        <a:bodyPr/>
        <a:lstStyle/>
        <a:p>
          <a:endParaRPr lang="en-US"/>
        </a:p>
      </dgm:t>
    </dgm:pt>
    <dgm:pt modelId="{FDA69EA0-E321-4E9C-973A-A35EAA8245BE}">
      <dgm:prSet/>
      <dgm:spPr/>
      <dgm:t>
        <a:bodyPr/>
        <a:lstStyle/>
        <a:p>
          <a:r>
            <a:rPr lang="en-US"/>
            <a:t>History of smoking and drinking of alcohol.</a:t>
          </a:r>
        </a:p>
      </dgm:t>
    </dgm:pt>
    <dgm:pt modelId="{EB7F27B3-9855-482E-836A-41FBCA54ECA7}" type="parTrans" cxnId="{8A18E4D8-524A-400A-BE6D-4032A52AE175}">
      <dgm:prSet/>
      <dgm:spPr/>
      <dgm:t>
        <a:bodyPr/>
        <a:lstStyle/>
        <a:p>
          <a:endParaRPr lang="en-GB"/>
        </a:p>
      </dgm:t>
    </dgm:pt>
    <dgm:pt modelId="{11B98438-9F1B-48D6-8130-23021F1CC95E}" type="sibTrans" cxnId="{8A18E4D8-524A-400A-BE6D-4032A52AE175}">
      <dgm:prSet/>
      <dgm:spPr/>
      <dgm:t>
        <a:bodyPr/>
        <a:lstStyle/>
        <a:p>
          <a:endParaRPr lang="en-GB"/>
        </a:p>
      </dgm:t>
    </dgm:pt>
    <dgm:pt modelId="{9CD50183-E89F-4CF3-8070-CBFA7D01216B}">
      <dgm:prSet/>
      <dgm:spPr/>
      <dgm:t>
        <a:bodyPr/>
        <a:lstStyle/>
        <a:p>
          <a:r>
            <a:rPr lang="en-US"/>
            <a:t>No physical activity</a:t>
          </a:r>
        </a:p>
      </dgm:t>
    </dgm:pt>
    <dgm:pt modelId="{9748E922-96CC-4220-912F-D7D6EA930156}" type="parTrans" cxnId="{94001272-5DFE-440D-922C-52E16C8C2464}">
      <dgm:prSet/>
      <dgm:spPr/>
      <dgm:t>
        <a:bodyPr/>
        <a:lstStyle/>
        <a:p>
          <a:endParaRPr lang="en-GB"/>
        </a:p>
      </dgm:t>
    </dgm:pt>
    <dgm:pt modelId="{A829D573-D6F8-4DB7-958B-0A2FA939CD1E}" type="sibTrans" cxnId="{94001272-5DFE-440D-922C-52E16C8C2464}">
      <dgm:prSet/>
      <dgm:spPr/>
      <dgm:t>
        <a:bodyPr/>
        <a:lstStyle/>
        <a:p>
          <a:endParaRPr lang="en-GB"/>
        </a:p>
      </dgm:t>
    </dgm:pt>
    <dgm:pt modelId="{16975F5A-5A0B-470D-96B5-FFAF0F890639}" type="pres">
      <dgm:prSet presAssocID="{B567D0AA-2451-47D0-894C-96929F6ACEBD}" presName="diagram" presStyleCnt="0">
        <dgm:presLayoutVars>
          <dgm:dir/>
          <dgm:resizeHandles val="exact"/>
        </dgm:presLayoutVars>
      </dgm:prSet>
      <dgm:spPr/>
    </dgm:pt>
    <dgm:pt modelId="{0953F86A-91C7-43EA-9FF3-5B0D846FD3A9}" type="pres">
      <dgm:prSet presAssocID="{D374FCEC-E71E-4115-8DD1-B6231ADFFBF6}" presName="node" presStyleLbl="node1" presStyleIdx="0" presStyleCnt="7">
        <dgm:presLayoutVars>
          <dgm:bulletEnabled val="1"/>
        </dgm:presLayoutVars>
      </dgm:prSet>
      <dgm:spPr/>
    </dgm:pt>
    <dgm:pt modelId="{493EF300-A8F0-4D49-9507-7FE9FA893E52}" type="pres">
      <dgm:prSet presAssocID="{633B1783-1B47-434B-9A7D-AB4F8DA05E7F}" presName="sibTrans" presStyleLbl="sibTrans2D1" presStyleIdx="0" presStyleCnt="6"/>
      <dgm:spPr/>
    </dgm:pt>
    <dgm:pt modelId="{25B58104-3D03-477B-99CC-98F7284C21A8}" type="pres">
      <dgm:prSet presAssocID="{633B1783-1B47-434B-9A7D-AB4F8DA05E7F}" presName="connectorText" presStyleLbl="sibTrans2D1" presStyleIdx="0" presStyleCnt="6"/>
      <dgm:spPr/>
    </dgm:pt>
    <dgm:pt modelId="{C33EB9E4-5725-4816-BFDA-A64995E3F8B2}" type="pres">
      <dgm:prSet presAssocID="{0377E28C-85CC-49A4-A6CC-A695ACE1F68A}" presName="node" presStyleLbl="node1" presStyleIdx="1" presStyleCnt="7">
        <dgm:presLayoutVars>
          <dgm:bulletEnabled val="1"/>
        </dgm:presLayoutVars>
      </dgm:prSet>
      <dgm:spPr/>
    </dgm:pt>
    <dgm:pt modelId="{C0470AF6-DFCC-4386-85F8-3E899DFB6D96}" type="pres">
      <dgm:prSet presAssocID="{EDB2CAC3-54A8-4C9F-AE47-1D793E7148E1}" presName="sibTrans" presStyleLbl="sibTrans2D1" presStyleIdx="1" presStyleCnt="6"/>
      <dgm:spPr/>
    </dgm:pt>
    <dgm:pt modelId="{9356E416-8927-4951-A559-493844E79164}" type="pres">
      <dgm:prSet presAssocID="{EDB2CAC3-54A8-4C9F-AE47-1D793E7148E1}" presName="connectorText" presStyleLbl="sibTrans2D1" presStyleIdx="1" presStyleCnt="6"/>
      <dgm:spPr/>
    </dgm:pt>
    <dgm:pt modelId="{B15D8A90-EB34-40A1-B7BF-2E5B66DCD5DF}" type="pres">
      <dgm:prSet presAssocID="{A4C67E03-D165-4E93-8792-B829CE114F03}" presName="node" presStyleLbl="node1" presStyleIdx="2" presStyleCnt="7">
        <dgm:presLayoutVars>
          <dgm:bulletEnabled val="1"/>
        </dgm:presLayoutVars>
      </dgm:prSet>
      <dgm:spPr/>
    </dgm:pt>
    <dgm:pt modelId="{99B72943-4456-48B9-AC0C-EFE794F9C1A2}" type="pres">
      <dgm:prSet presAssocID="{25CE1C5F-E9E3-41F5-B800-30EF9E394749}" presName="sibTrans" presStyleLbl="sibTrans2D1" presStyleIdx="2" presStyleCnt="6"/>
      <dgm:spPr/>
    </dgm:pt>
    <dgm:pt modelId="{9F64C295-C9FB-4581-A139-3BD77101F789}" type="pres">
      <dgm:prSet presAssocID="{25CE1C5F-E9E3-41F5-B800-30EF9E394749}" presName="connectorText" presStyleLbl="sibTrans2D1" presStyleIdx="2" presStyleCnt="6"/>
      <dgm:spPr/>
    </dgm:pt>
    <dgm:pt modelId="{676DA238-7B67-42A6-9C78-CE74C0E2B960}" type="pres">
      <dgm:prSet presAssocID="{D6018604-81EF-4738-B2EF-8A1E0263CEC1}" presName="node" presStyleLbl="node1" presStyleIdx="3" presStyleCnt="7">
        <dgm:presLayoutVars>
          <dgm:bulletEnabled val="1"/>
        </dgm:presLayoutVars>
      </dgm:prSet>
      <dgm:spPr/>
    </dgm:pt>
    <dgm:pt modelId="{FE25FC2B-C34C-433A-AF9C-1D324A8FDE5F}" type="pres">
      <dgm:prSet presAssocID="{D3ADACFB-6C34-4274-9718-B813F37C79C1}" presName="sibTrans" presStyleLbl="sibTrans2D1" presStyleIdx="3" presStyleCnt="6"/>
      <dgm:spPr/>
    </dgm:pt>
    <dgm:pt modelId="{6297E503-3918-4F2C-8ABF-9A61F60B13F8}" type="pres">
      <dgm:prSet presAssocID="{D3ADACFB-6C34-4274-9718-B813F37C79C1}" presName="connectorText" presStyleLbl="sibTrans2D1" presStyleIdx="3" presStyleCnt="6"/>
      <dgm:spPr/>
    </dgm:pt>
    <dgm:pt modelId="{61DC4B4B-F968-4CBD-A8BF-831B4CC0A162}" type="pres">
      <dgm:prSet presAssocID="{67C8D72F-6B70-4541-92FC-76F0FD3A68E8}" presName="node" presStyleLbl="node1" presStyleIdx="4" presStyleCnt="7">
        <dgm:presLayoutVars>
          <dgm:bulletEnabled val="1"/>
        </dgm:presLayoutVars>
      </dgm:prSet>
      <dgm:spPr/>
    </dgm:pt>
    <dgm:pt modelId="{BAB01388-87AB-4A6A-A818-5728F54CD2BE}" type="pres">
      <dgm:prSet presAssocID="{AEB05A39-FFDA-4A18-BA42-C67A703F097B}" presName="sibTrans" presStyleLbl="sibTrans2D1" presStyleIdx="4" presStyleCnt="6"/>
      <dgm:spPr/>
    </dgm:pt>
    <dgm:pt modelId="{3F0A7254-78CA-4F98-995C-02E55B6E6F15}" type="pres">
      <dgm:prSet presAssocID="{AEB05A39-FFDA-4A18-BA42-C67A703F097B}" presName="connectorText" presStyleLbl="sibTrans2D1" presStyleIdx="4" presStyleCnt="6"/>
      <dgm:spPr/>
    </dgm:pt>
    <dgm:pt modelId="{1B6C0F32-BAFA-40C6-9B8C-F3EFCA869681}" type="pres">
      <dgm:prSet presAssocID="{FDA69EA0-E321-4E9C-973A-A35EAA8245BE}" presName="node" presStyleLbl="node1" presStyleIdx="5" presStyleCnt="7">
        <dgm:presLayoutVars>
          <dgm:bulletEnabled val="1"/>
        </dgm:presLayoutVars>
      </dgm:prSet>
      <dgm:spPr/>
    </dgm:pt>
    <dgm:pt modelId="{2999C62C-1C48-4C98-81F7-EC904E3D6315}" type="pres">
      <dgm:prSet presAssocID="{11B98438-9F1B-48D6-8130-23021F1CC95E}" presName="sibTrans" presStyleLbl="sibTrans2D1" presStyleIdx="5" presStyleCnt="6"/>
      <dgm:spPr/>
    </dgm:pt>
    <dgm:pt modelId="{8AA6D1C4-53FC-477A-A31A-8CCC3D39715D}" type="pres">
      <dgm:prSet presAssocID="{11B98438-9F1B-48D6-8130-23021F1CC95E}" presName="connectorText" presStyleLbl="sibTrans2D1" presStyleIdx="5" presStyleCnt="6"/>
      <dgm:spPr/>
    </dgm:pt>
    <dgm:pt modelId="{3443C9F0-7E79-48F0-ADB5-1F94040982CF}" type="pres">
      <dgm:prSet presAssocID="{9CD50183-E89F-4CF3-8070-CBFA7D01216B}" presName="node" presStyleLbl="node1" presStyleIdx="6" presStyleCnt="7">
        <dgm:presLayoutVars>
          <dgm:bulletEnabled val="1"/>
        </dgm:presLayoutVars>
      </dgm:prSet>
      <dgm:spPr/>
    </dgm:pt>
  </dgm:ptLst>
  <dgm:cxnLst>
    <dgm:cxn modelId="{D5440400-4CF4-4536-B05A-3F10EE105D12}" type="presOf" srcId="{9CD50183-E89F-4CF3-8070-CBFA7D01216B}" destId="{3443C9F0-7E79-48F0-ADB5-1F94040982CF}" srcOrd="0" destOrd="0" presId="urn:microsoft.com/office/officeart/2005/8/layout/process5"/>
    <dgm:cxn modelId="{E0587A0B-39FE-48A2-A0C8-EE3F415EB5D3}" type="presOf" srcId="{D3ADACFB-6C34-4274-9718-B813F37C79C1}" destId="{FE25FC2B-C34C-433A-AF9C-1D324A8FDE5F}" srcOrd="0" destOrd="0" presId="urn:microsoft.com/office/officeart/2005/8/layout/process5"/>
    <dgm:cxn modelId="{20FE681F-C31E-457B-9EB6-6026AF738C87}" type="presOf" srcId="{B567D0AA-2451-47D0-894C-96929F6ACEBD}" destId="{16975F5A-5A0B-470D-96B5-FFAF0F890639}" srcOrd="0" destOrd="0" presId="urn:microsoft.com/office/officeart/2005/8/layout/process5"/>
    <dgm:cxn modelId="{CFD55A27-A9B6-4A97-B467-0326C01B73CC}" type="presOf" srcId="{EDB2CAC3-54A8-4C9F-AE47-1D793E7148E1}" destId="{9356E416-8927-4951-A559-493844E79164}" srcOrd="1" destOrd="0" presId="urn:microsoft.com/office/officeart/2005/8/layout/process5"/>
    <dgm:cxn modelId="{AA249E40-65E5-4A5C-B832-71115AD8B935}" type="presOf" srcId="{FDA69EA0-E321-4E9C-973A-A35EAA8245BE}" destId="{1B6C0F32-BAFA-40C6-9B8C-F3EFCA869681}" srcOrd="0" destOrd="0" presId="urn:microsoft.com/office/officeart/2005/8/layout/process5"/>
    <dgm:cxn modelId="{DEE20347-1CE7-4467-8C9A-A73679B4648F}" srcId="{B567D0AA-2451-47D0-894C-96929F6ACEBD}" destId="{0377E28C-85CC-49A4-A6CC-A695ACE1F68A}" srcOrd="1" destOrd="0" parTransId="{66050678-594E-4C87-AFE3-E8568F1BC48E}" sibTransId="{EDB2CAC3-54A8-4C9F-AE47-1D793E7148E1}"/>
    <dgm:cxn modelId="{8F1BC74A-CDCB-4FE3-8A64-F2C25990F5F2}" type="presOf" srcId="{633B1783-1B47-434B-9A7D-AB4F8DA05E7F}" destId="{493EF300-A8F0-4D49-9507-7FE9FA893E52}" srcOrd="0" destOrd="0" presId="urn:microsoft.com/office/officeart/2005/8/layout/process5"/>
    <dgm:cxn modelId="{94001272-5DFE-440D-922C-52E16C8C2464}" srcId="{B567D0AA-2451-47D0-894C-96929F6ACEBD}" destId="{9CD50183-E89F-4CF3-8070-CBFA7D01216B}" srcOrd="6" destOrd="0" parTransId="{9748E922-96CC-4220-912F-D7D6EA930156}" sibTransId="{A829D573-D6F8-4DB7-958B-0A2FA939CD1E}"/>
    <dgm:cxn modelId="{0BBC6B52-46F3-4DB6-B441-D13CD4CC317B}" srcId="{B567D0AA-2451-47D0-894C-96929F6ACEBD}" destId="{A4C67E03-D165-4E93-8792-B829CE114F03}" srcOrd="2" destOrd="0" parTransId="{E5CC9433-2C48-4B17-B4AE-52A477AADFE4}" sibTransId="{25CE1C5F-E9E3-41F5-B800-30EF9E394749}"/>
    <dgm:cxn modelId="{1C369273-3053-4EC7-9AB6-D1B6A2F7DEB9}" type="presOf" srcId="{633B1783-1B47-434B-9A7D-AB4F8DA05E7F}" destId="{25B58104-3D03-477B-99CC-98F7284C21A8}" srcOrd="1" destOrd="0" presId="urn:microsoft.com/office/officeart/2005/8/layout/process5"/>
    <dgm:cxn modelId="{A35A8074-9B83-46E9-974D-C8D5B4B6D668}" srcId="{B567D0AA-2451-47D0-894C-96929F6ACEBD}" destId="{67C8D72F-6B70-4541-92FC-76F0FD3A68E8}" srcOrd="4" destOrd="0" parTransId="{DFF78288-630C-4B79-B04F-9771A818EC9D}" sibTransId="{AEB05A39-FFDA-4A18-BA42-C67A703F097B}"/>
    <dgm:cxn modelId="{BE099575-1F3F-47BA-8419-ED6088380451}" type="presOf" srcId="{11B98438-9F1B-48D6-8130-23021F1CC95E}" destId="{8AA6D1C4-53FC-477A-A31A-8CCC3D39715D}" srcOrd="1" destOrd="0" presId="urn:microsoft.com/office/officeart/2005/8/layout/process5"/>
    <dgm:cxn modelId="{AEC2D47A-3F79-40BF-9F96-7F36F3440CE6}" type="presOf" srcId="{AEB05A39-FFDA-4A18-BA42-C67A703F097B}" destId="{3F0A7254-78CA-4F98-995C-02E55B6E6F15}" srcOrd="1" destOrd="0" presId="urn:microsoft.com/office/officeart/2005/8/layout/process5"/>
    <dgm:cxn modelId="{16F6277D-1D4B-4722-8CD7-2CB5DB6519B7}" type="presOf" srcId="{0377E28C-85CC-49A4-A6CC-A695ACE1F68A}" destId="{C33EB9E4-5725-4816-BFDA-A64995E3F8B2}" srcOrd="0" destOrd="0" presId="urn:microsoft.com/office/officeart/2005/8/layout/process5"/>
    <dgm:cxn modelId="{925F327E-677A-4BD4-BA36-E84611205C40}" type="presOf" srcId="{67C8D72F-6B70-4541-92FC-76F0FD3A68E8}" destId="{61DC4B4B-F968-4CBD-A8BF-831B4CC0A162}" srcOrd="0" destOrd="0" presId="urn:microsoft.com/office/officeart/2005/8/layout/process5"/>
    <dgm:cxn modelId="{84478980-F236-42A2-B725-B9F3DDD5D399}" type="presOf" srcId="{25CE1C5F-E9E3-41F5-B800-30EF9E394749}" destId="{9F64C295-C9FB-4581-A139-3BD77101F789}" srcOrd="1" destOrd="0" presId="urn:microsoft.com/office/officeart/2005/8/layout/process5"/>
    <dgm:cxn modelId="{B2D7D88A-5FB6-4D97-81AF-728B021B7187}" type="presOf" srcId="{D3ADACFB-6C34-4274-9718-B813F37C79C1}" destId="{6297E503-3918-4F2C-8ABF-9A61F60B13F8}" srcOrd="1" destOrd="0" presId="urn:microsoft.com/office/officeart/2005/8/layout/process5"/>
    <dgm:cxn modelId="{DE91E892-1960-482E-A2B3-6FCF17EBD697}" type="presOf" srcId="{D6018604-81EF-4738-B2EF-8A1E0263CEC1}" destId="{676DA238-7B67-42A6-9C78-CE74C0E2B960}" srcOrd="0" destOrd="0" presId="urn:microsoft.com/office/officeart/2005/8/layout/process5"/>
    <dgm:cxn modelId="{224A169E-0FE1-48F0-A1E3-C53FC7B15A9B}" type="presOf" srcId="{25CE1C5F-E9E3-41F5-B800-30EF9E394749}" destId="{99B72943-4456-48B9-AC0C-EFE794F9C1A2}" srcOrd="0" destOrd="0" presId="urn:microsoft.com/office/officeart/2005/8/layout/process5"/>
    <dgm:cxn modelId="{787506A0-25B3-4EF9-A1C0-841100BF96BA}" type="presOf" srcId="{D374FCEC-E71E-4115-8DD1-B6231ADFFBF6}" destId="{0953F86A-91C7-43EA-9FF3-5B0D846FD3A9}" srcOrd="0" destOrd="0" presId="urn:microsoft.com/office/officeart/2005/8/layout/process5"/>
    <dgm:cxn modelId="{5CF061A8-46CF-440E-B7C2-3C41E94E3ED3}" type="presOf" srcId="{A4C67E03-D165-4E93-8792-B829CE114F03}" destId="{B15D8A90-EB34-40A1-B7BF-2E5B66DCD5DF}" srcOrd="0" destOrd="0" presId="urn:microsoft.com/office/officeart/2005/8/layout/process5"/>
    <dgm:cxn modelId="{C72229C1-70E4-42FE-A657-B3C7D53BBD4D}" type="presOf" srcId="{AEB05A39-FFDA-4A18-BA42-C67A703F097B}" destId="{BAB01388-87AB-4A6A-A818-5728F54CD2BE}" srcOrd="0" destOrd="0" presId="urn:microsoft.com/office/officeart/2005/8/layout/process5"/>
    <dgm:cxn modelId="{783742D4-07EE-45C2-88D8-6C11E30A8254}" srcId="{B567D0AA-2451-47D0-894C-96929F6ACEBD}" destId="{D6018604-81EF-4738-B2EF-8A1E0263CEC1}" srcOrd="3" destOrd="0" parTransId="{1B2348F7-8B37-46B2-A3CC-532962CC23CB}" sibTransId="{D3ADACFB-6C34-4274-9718-B813F37C79C1}"/>
    <dgm:cxn modelId="{8A18E4D8-524A-400A-BE6D-4032A52AE175}" srcId="{B567D0AA-2451-47D0-894C-96929F6ACEBD}" destId="{FDA69EA0-E321-4E9C-973A-A35EAA8245BE}" srcOrd="5" destOrd="0" parTransId="{EB7F27B3-9855-482E-836A-41FBCA54ECA7}" sibTransId="{11B98438-9F1B-48D6-8130-23021F1CC95E}"/>
    <dgm:cxn modelId="{1FE5C0DE-64BE-4EEC-843A-A3F13016F297}" type="presOf" srcId="{EDB2CAC3-54A8-4C9F-AE47-1D793E7148E1}" destId="{C0470AF6-DFCC-4386-85F8-3E899DFB6D96}" srcOrd="0" destOrd="0" presId="urn:microsoft.com/office/officeart/2005/8/layout/process5"/>
    <dgm:cxn modelId="{201B04EC-5574-4939-B55F-1AF78F50A397}" srcId="{B567D0AA-2451-47D0-894C-96929F6ACEBD}" destId="{D374FCEC-E71E-4115-8DD1-B6231ADFFBF6}" srcOrd="0" destOrd="0" parTransId="{A8A103AB-7B8A-4D47-8BBD-02BB0F88A26E}" sibTransId="{633B1783-1B47-434B-9A7D-AB4F8DA05E7F}"/>
    <dgm:cxn modelId="{E0B86CF4-C457-4849-B5CE-CA665B4C4FCD}" type="presOf" srcId="{11B98438-9F1B-48D6-8130-23021F1CC95E}" destId="{2999C62C-1C48-4C98-81F7-EC904E3D6315}" srcOrd="0" destOrd="0" presId="urn:microsoft.com/office/officeart/2005/8/layout/process5"/>
    <dgm:cxn modelId="{96C7F9D2-32F9-45F7-AFAA-B5FBC2F5F0B9}" type="presParOf" srcId="{16975F5A-5A0B-470D-96B5-FFAF0F890639}" destId="{0953F86A-91C7-43EA-9FF3-5B0D846FD3A9}" srcOrd="0" destOrd="0" presId="urn:microsoft.com/office/officeart/2005/8/layout/process5"/>
    <dgm:cxn modelId="{8070F80F-8905-4D6C-93D1-CBCDA8219C41}" type="presParOf" srcId="{16975F5A-5A0B-470D-96B5-FFAF0F890639}" destId="{493EF300-A8F0-4D49-9507-7FE9FA893E52}" srcOrd="1" destOrd="0" presId="urn:microsoft.com/office/officeart/2005/8/layout/process5"/>
    <dgm:cxn modelId="{C8DCA488-891D-4883-A26D-984E0CA39E8F}" type="presParOf" srcId="{493EF300-A8F0-4D49-9507-7FE9FA893E52}" destId="{25B58104-3D03-477B-99CC-98F7284C21A8}" srcOrd="0" destOrd="0" presId="urn:microsoft.com/office/officeart/2005/8/layout/process5"/>
    <dgm:cxn modelId="{BFA76FF0-4070-4353-BFAC-001BF3614FB4}" type="presParOf" srcId="{16975F5A-5A0B-470D-96B5-FFAF0F890639}" destId="{C33EB9E4-5725-4816-BFDA-A64995E3F8B2}" srcOrd="2" destOrd="0" presId="urn:microsoft.com/office/officeart/2005/8/layout/process5"/>
    <dgm:cxn modelId="{2FBE8FED-F646-4D68-89CC-C61A6C162FEF}" type="presParOf" srcId="{16975F5A-5A0B-470D-96B5-FFAF0F890639}" destId="{C0470AF6-DFCC-4386-85F8-3E899DFB6D96}" srcOrd="3" destOrd="0" presId="urn:microsoft.com/office/officeart/2005/8/layout/process5"/>
    <dgm:cxn modelId="{4D9B0E94-C28A-43E6-A6C3-2737A04AEE3B}" type="presParOf" srcId="{C0470AF6-DFCC-4386-85F8-3E899DFB6D96}" destId="{9356E416-8927-4951-A559-493844E79164}" srcOrd="0" destOrd="0" presId="urn:microsoft.com/office/officeart/2005/8/layout/process5"/>
    <dgm:cxn modelId="{C16E1C32-4F95-4C9B-966A-8FA0FE7ADB5A}" type="presParOf" srcId="{16975F5A-5A0B-470D-96B5-FFAF0F890639}" destId="{B15D8A90-EB34-40A1-B7BF-2E5B66DCD5DF}" srcOrd="4" destOrd="0" presId="urn:microsoft.com/office/officeart/2005/8/layout/process5"/>
    <dgm:cxn modelId="{66B37602-6640-4044-905C-19CD77AA1832}" type="presParOf" srcId="{16975F5A-5A0B-470D-96B5-FFAF0F890639}" destId="{99B72943-4456-48B9-AC0C-EFE794F9C1A2}" srcOrd="5" destOrd="0" presId="urn:microsoft.com/office/officeart/2005/8/layout/process5"/>
    <dgm:cxn modelId="{BBE3334F-6BDA-4297-8F49-A424FFF4D5FF}" type="presParOf" srcId="{99B72943-4456-48B9-AC0C-EFE794F9C1A2}" destId="{9F64C295-C9FB-4581-A139-3BD77101F789}" srcOrd="0" destOrd="0" presId="urn:microsoft.com/office/officeart/2005/8/layout/process5"/>
    <dgm:cxn modelId="{9F51A4C0-B56C-45B8-9E01-639E140B2314}" type="presParOf" srcId="{16975F5A-5A0B-470D-96B5-FFAF0F890639}" destId="{676DA238-7B67-42A6-9C78-CE74C0E2B960}" srcOrd="6" destOrd="0" presId="urn:microsoft.com/office/officeart/2005/8/layout/process5"/>
    <dgm:cxn modelId="{82282F09-B1E0-4AE7-8735-141393B0FAAC}" type="presParOf" srcId="{16975F5A-5A0B-470D-96B5-FFAF0F890639}" destId="{FE25FC2B-C34C-433A-AF9C-1D324A8FDE5F}" srcOrd="7" destOrd="0" presId="urn:microsoft.com/office/officeart/2005/8/layout/process5"/>
    <dgm:cxn modelId="{AA37563C-BBE1-4059-9AA1-9D214190E158}" type="presParOf" srcId="{FE25FC2B-C34C-433A-AF9C-1D324A8FDE5F}" destId="{6297E503-3918-4F2C-8ABF-9A61F60B13F8}" srcOrd="0" destOrd="0" presId="urn:microsoft.com/office/officeart/2005/8/layout/process5"/>
    <dgm:cxn modelId="{3F97998C-8ACE-4DA2-B78C-22124E933AAD}" type="presParOf" srcId="{16975F5A-5A0B-470D-96B5-FFAF0F890639}" destId="{61DC4B4B-F968-4CBD-A8BF-831B4CC0A162}" srcOrd="8" destOrd="0" presId="urn:microsoft.com/office/officeart/2005/8/layout/process5"/>
    <dgm:cxn modelId="{738C30AC-EC62-42E9-9268-71F343C4DD8C}" type="presParOf" srcId="{16975F5A-5A0B-470D-96B5-FFAF0F890639}" destId="{BAB01388-87AB-4A6A-A818-5728F54CD2BE}" srcOrd="9" destOrd="0" presId="urn:microsoft.com/office/officeart/2005/8/layout/process5"/>
    <dgm:cxn modelId="{8ED6703E-503F-4448-B183-021FB96CEDA1}" type="presParOf" srcId="{BAB01388-87AB-4A6A-A818-5728F54CD2BE}" destId="{3F0A7254-78CA-4F98-995C-02E55B6E6F15}" srcOrd="0" destOrd="0" presId="urn:microsoft.com/office/officeart/2005/8/layout/process5"/>
    <dgm:cxn modelId="{43CC193F-909D-4B0E-AD9D-D972D3953F64}" type="presParOf" srcId="{16975F5A-5A0B-470D-96B5-FFAF0F890639}" destId="{1B6C0F32-BAFA-40C6-9B8C-F3EFCA869681}" srcOrd="10" destOrd="0" presId="urn:microsoft.com/office/officeart/2005/8/layout/process5"/>
    <dgm:cxn modelId="{6B8EC5B4-2A1E-42B5-BB17-C46FAEEF53AE}" type="presParOf" srcId="{16975F5A-5A0B-470D-96B5-FFAF0F890639}" destId="{2999C62C-1C48-4C98-81F7-EC904E3D6315}" srcOrd="11" destOrd="0" presId="urn:microsoft.com/office/officeart/2005/8/layout/process5"/>
    <dgm:cxn modelId="{A46F3596-6E21-41C4-B1B0-48280EFE1B9E}" type="presParOf" srcId="{2999C62C-1C48-4C98-81F7-EC904E3D6315}" destId="{8AA6D1C4-53FC-477A-A31A-8CCC3D39715D}" srcOrd="0" destOrd="0" presId="urn:microsoft.com/office/officeart/2005/8/layout/process5"/>
    <dgm:cxn modelId="{09AD16D5-BA35-4A94-9921-C3049F11F3DC}" type="presParOf" srcId="{16975F5A-5A0B-470D-96B5-FFAF0F890639}" destId="{3443C9F0-7E79-48F0-ADB5-1F94040982CF}" srcOrd="12"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5D1268-77B9-4F7C-BAE4-98EDFF04712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D9EDB65-494A-40E1-928C-FFE57B239264}">
      <dgm:prSet/>
      <dgm:spPr/>
      <dgm:t>
        <a:bodyPr/>
        <a:lstStyle/>
        <a:p>
          <a:r>
            <a:rPr lang="en-GB"/>
            <a:t>Uncontrolled growth of epithelial cells in ducts and lobules</a:t>
          </a:r>
          <a:endParaRPr lang="en-US"/>
        </a:p>
      </dgm:t>
    </dgm:pt>
    <dgm:pt modelId="{46DA08EB-7D80-45EF-BD62-E604C970A4AF}" type="parTrans" cxnId="{939F60F3-5D4E-4F49-972A-ED7AFA6837BC}">
      <dgm:prSet/>
      <dgm:spPr/>
      <dgm:t>
        <a:bodyPr/>
        <a:lstStyle/>
        <a:p>
          <a:endParaRPr lang="en-US"/>
        </a:p>
      </dgm:t>
    </dgm:pt>
    <dgm:pt modelId="{A908B295-6FC2-4362-9AA5-684A9D6EA52F}" type="sibTrans" cxnId="{939F60F3-5D4E-4F49-972A-ED7AFA6837BC}">
      <dgm:prSet/>
      <dgm:spPr/>
      <dgm:t>
        <a:bodyPr/>
        <a:lstStyle/>
        <a:p>
          <a:endParaRPr lang="en-US"/>
        </a:p>
      </dgm:t>
    </dgm:pt>
    <dgm:pt modelId="{6A361204-0A4E-485B-936E-3AFE7C7A358C}">
      <dgm:prSet/>
      <dgm:spPr/>
      <dgm:t>
        <a:bodyPr/>
        <a:lstStyle/>
        <a:p>
          <a:r>
            <a:rPr lang="en-GB"/>
            <a:t>Formation of malignant tumour</a:t>
          </a:r>
          <a:endParaRPr lang="en-US"/>
        </a:p>
      </dgm:t>
    </dgm:pt>
    <dgm:pt modelId="{1C795A3D-7324-435F-8B1E-C66D65ECEE02}" type="parTrans" cxnId="{41D2DA48-55B0-49F8-81E5-23FDF7F33229}">
      <dgm:prSet/>
      <dgm:spPr/>
      <dgm:t>
        <a:bodyPr/>
        <a:lstStyle/>
        <a:p>
          <a:endParaRPr lang="en-US"/>
        </a:p>
      </dgm:t>
    </dgm:pt>
    <dgm:pt modelId="{DBEB7964-5DD7-4A9A-AC6F-23AD03E4E370}" type="sibTrans" cxnId="{41D2DA48-55B0-49F8-81E5-23FDF7F33229}">
      <dgm:prSet/>
      <dgm:spPr/>
      <dgm:t>
        <a:bodyPr/>
        <a:lstStyle/>
        <a:p>
          <a:endParaRPr lang="en-US"/>
        </a:p>
      </dgm:t>
    </dgm:pt>
    <dgm:pt modelId="{344DC781-B218-4249-9EEB-674AB93F474E}">
      <dgm:prSet/>
      <dgm:spPr/>
      <dgm:t>
        <a:bodyPr/>
        <a:lstStyle/>
        <a:p>
          <a:r>
            <a:rPr lang="en-GB"/>
            <a:t>Invasion of nearby tissues and lymph, </a:t>
          </a:r>
          <a:endParaRPr lang="en-US"/>
        </a:p>
      </dgm:t>
    </dgm:pt>
    <dgm:pt modelId="{EE7F84A4-E194-40CF-B4D6-5D5D00A7447D}" type="parTrans" cxnId="{B514695F-AA61-40A8-AAEE-71CB98F039C6}">
      <dgm:prSet/>
      <dgm:spPr/>
      <dgm:t>
        <a:bodyPr/>
        <a:lstStyle/>
        <a:p>
          <a:endParaRPr lang="en-US"/>
        </a:p>
      </dgm:t>
    </dgm:pt>
    <dgm:pt modelId="{75ABD168-4284-4454-A422-25E7DDC78F0F}" type="sibTrans" cxnId="{B514695F-AA61-40A8-AAEE-71CB98F039C6}">
      <dgm:prSet/>
      <dgm:spPr/>
      <dgm:t>
        <a:bodyPr/>
        <a:lstStyle/>
        <a:p>
          <a:endParaRPr lang="en-US"/>
        </a:p>
      </dgm:t>
    </dgm:pt>
    <dgm:pt modelId="{7E78C942-41DD-4D33-B072-9D32763E3030}">
      <dgm:prSet/>
      <dgm:spPr/>
      <dgm:t>
        <a:bodyPr/>
        <a:lstStyle/>
        <a:p>
          <a:pPr rtl="0"/>
          <a:r>
            <a:rPr lang="en-GB"/>
            <a:t>Possible metastasis to the bone, liver, or lung.</a:t>
          </a:r>
          <a:r>
            <a:rPr lang="en-GB">
              <a:latin typeface="Bierstadt"/>
            </a:rPr>
            <a:t> (</a:t>
          </a:r>
          <a:r>
            <a:rPr lang="en-US" sz="1100" err="1">
              <a:latin typeface="Times New Roman"/>
              <a:cs typeface="Times New Roman"/>
            </a:rPr>
            <a:t>Scienceinsight</a:t>
          </a:r>
          <a:r>
            <a:rPr lang="en-US" sz="1100">
              <a:latin typeface="Times New Roman"/>
              <a:cs typeface="Times New Roman"/>
            </a:rPr>
            <a:t>, 2025).</a:t>
          </a:r>
          <a:endParaRPr lang="en-US"/>
        </a:p>
      </dgm:t>
    </dgm:pt>
    <dgm:pt modelId="{BF7D052A-AB59-4E2E-B8CA-0464024D1B37}" type="parTrans" cxnId="{029022F7-C4DC-40B5-8888-709AED67C809}">
      <dgm:prSet/>
      <dgm:spPr/>
      <dgm:t>
        <a:bodyPr/>
        <a:lstStyle/>
        <a:p>
          <a:endParaRPr lang="en-US"/>
        </a:p>
      </dgm:t>
    </dgm:pt>
    <dgm:pt modelId="{C628E9FC-E7FE-4401-9BCC-C75678933756}" type="sibTrans" cxnId="{029022F7-C4DC-40B5-8888-709AED67C809}">
      <dgm:prSet/>
      <dgm:spPr/>
      <dgm:t>
        <a:bodyPr/>
        <a:lstStyle/>
        <a:p>
          <a:endParaRPr lang="en-US"/>
        </a:p>
      </dgm:t>
    </dgm:pt>
    <dgm:pt modelId="{CA7ACE9F-A880-44EC-BC12-B13387743F78}">
      <dgm:prSet/>
      <dgm:spPr/>
      <dgm:t>
        <a:bodyPr/>
        <a:lstStyle/>
        <a:p>
          <a:r>
            <a:rPr lang="en-US"/>
            <a:t>Basement  membrane wall, a thin layer of tissue that </a:t>
          </a:r>
          <a:r>
            <a:rPr lang="en-GB"/>
            <a:t>separates the epithelial cells where most cancers</a:t>
          </a:r>
          <a:r>
            <a:rPr lang="en-US"/>
            <a:t> are formed.</a:t>
          </a:r>
        </a:p>
      </dgm:t>
    </dgm:pt>
    <dgm:pt modelId="{B4264276-6274-4FFD-8613-0A2D2C8B8AF4}" type="parTrans" cxnId="{24A10D13-D34A-4066-970A-FEDF7EC9F5AA}">
      <dgm:prSet/>
      <dgm:spPr/>
      <dgm:t>
        <a:bodyPr/>
        <a:lstStyle/>
        <a:p>
          <a:endParaRPr lang="en-GB"/>
        </a:p>
      </dgm:t>
    </dgm:pt>
    <dgm:pt modelId="{1BFBCBF7-42DB-4C8B-8D49-CCC12F7B6031}" type="sibTrans" cxnId="{24A10D13-D34A-4066-970A-FEDF7EC9F5AA}">
      <dgm:prSet/>
      <dgm:spPr/>
      <dgm:t>
        <a:bodyPr/>
        <a:lstStyle/>
        <a:p>
          <a:endParaRPr lang="en-GB"/>
        </a:p>
      </dgm:t>
    </dgm:pt>
    <dgm:pt modelId="{4A271948-FA58-4E91-86A7-EA1DBC5B1FC7}" type="pres">
      <dgm:prSet presAssocID="{E85D1268-77B9-4F7C-BAE4-98EDFF047127}" presName="linear" presStyleCnt="0">
        <dgm:presLayoutVars>
          <dgm:animLvl val="lvl"/>
          <dgm:resizeHandles val="exact"/>
        </dgm:presLayoutVars>
      </dgm:prSet>
      <dgm:spPr/>
    </dgm:pt>
    <dgm:pt modelId="{43BE4A29-95B5-4BC0-89E8-240DA9E165CF}" type="pres">
      <dgm:prSet presAssocID="{8D9EDB65-494A-40E1-928C-FFE57B239264}" presName="parentText" presStyleLbl="node1" presStyleIdx="0" presStyleCnt="5">
        <dgm:presLayoutVars>
          <dgm:chMax val="0"/>
          <dgm:bulletEnabled val="1"/>
        </dgm:presLayoutVars>
      </dgm:prSet>
      <dgm:spPr/>
    </dgm:pt>
    <dgm:pt modelId="{12B14D07-2972-46B7-AD53-4CCF443964E7}" type="pres">
      <dgm:prSet presAssocID="{A908B295-6FC2-4362-9AA5-684A9D6EA52F}" presName="spacer" presStyleCnt="0"/>
      <dgm:spPr/>
    </dgm:pt>
    <dgm:pt modelId="{5F40CD93-A784-4229-9CC4-43CB015D6065}" type="pres">
      <dgm:prSet presAssocID="{6A361204-0A4E-485B-936E-3AFE7C7A358C}" presName="parentText" presStyleLbl="node1" presStyleIdx="1" presStyleCnt="5">
        <dgm:presLayoutVars>
          <dgm:chMax val="0"/>
          <dgm:bulletEnabled val="1"/>
        </dgm:presLayoutVars>
      </dgm:prSet>
      <dgm:spPr/>
    </dgm:pt>
    <dgm:pt modelId="{A202B2DB-A07D-47A5-A2FD-5FAD4A0DD252}" type="pres">
      <dgm:prSet presAssocID="{DBEB7964-5DD7-4A9A-AC6F-23AD03E4E370}" presName="spacer" presStyleCnt="0"/>
      <dgm:spPr/>
    </dgm:pt>
    <dgm:pt modelId="{8567215D-9BB2-4A6D-91D6-A916FC37F877}" type="pres">
      <dgm:prSet presAssocID="{344DC781-B218-4249-9EEB-674AB93F474E}" presName="parentText" presStyleLbl="node1" presStyleIdx="2" presStyleCnt="5">
        <dgm:presLayoutVars>
          <dgm:chMax val="0"/>
          <dgm:bulletEnabled val="1"/>
        </dgm:presLayoutVars>
      </dgm:prSet>
      <dgm:spPr/>
    </dgm:pt>
    <dgm:pt modelId="{5CB64415-7A46-4E92-84FC-62725FAAD9EB}" type="pres">
      <dgm:prSet presAssocID="{75ABD168-4284-4454-A422-25E7DDC78F0F}" presName="spacer" presStyleCnt="0"/>
      <dgm:spPr/>
    </dgm:pt>
    <dgm:pt modelId="{0F026A3C-368C-4485-A151-ED2A44A36F36}" type="pres">
      <dgm:prSet presAssocID="{CA7ACE9F-A880-44EC-BC12-B13387743F78}" presName="parentText" presStyleLbl="node1" presStyleIdx="3" presStyleCnt="5">
        <dgm:presLayoutVars>
          <dgm:chMax val="0"/>
          <dgm:bulletEnabled val="1"/>
        </dgm:presLayoutVars>
      </dgm:prSet>
      <dgm:spPr/>
    </dgm:pt>
    <dgm:pt modelId="{2BE77859-D266-4F1D-AEBF-5C58392E8B91}" type="pres">
      <dgm:prSet presAssocID="{1BFBCBF7-42DB-4C8B-8D49-CCC12F7B6031}" presName="spacer" presStyleCnt="0"/>
      <dgm:spPr/>
    </dgm:pt>
    <dgm:pt modelId="{DA580409-EF65-4E42-A537-7EFAEC4637B2}" type="pres">
      <dgm:prSet presAssocID="{7E78C942-41DD-4D33-B072-9D32763E3030}" presName="parentText" presStyleLbl="node1" presStyleIdx="4" presStyleCnt="5" custLinFactY="-16222" custLinFactNeighborX="-2980" custLinFactNeighborY="-100000">
        <dgm:presLayoutVars>
          <dgm:chMax val="0"/>
          <dgm:bulletEnabled val="1"/>
        </dgm:presLayoutVars>
      </dgm:prSet>
      <dgm:spPr/>
    </dgm:pt>
  </dgm:ptLst>
  <dgm:cxnLst>
    <dgm:cxn modelId="{F3802902-0816-49C7-B82D-050A5CDF9889}" type="presOf" srcId="{CA7ACE9F-A880-44EC-BC12-B13387743F78}" destId="{0F026A3C-368C-4485-A151-ED2A44A36F36}" srcOrd="0" destOrd="0" presId="urn:microsoft.com/office/officeart/2005/8/layout/vList2"/>
    <dgm:cxn modelId="{24A10D13-D34A-4066-970A-FEDF7EC9F5AA}" srcId="{E85D1268-77B9-4F7C-BAE4-98EDFF047127}" destId="{CA7ACE9F-A880-44EC-BC12-B13387743F78}" srcOrd="3" destOrd="0" parTransId="{B4264276-6274-4FFD-8613-0A2D2C8B8AF4}" sibTransId="{1BFBCBF7-42DB-4C8B-8D49-CCC12F7B6031}"/>
    <dgm:cxn modelId="{B514695F-AA61-40A8-AAEE-71CB98F039C6}" srcId="{E85D1268-77B9-4F7C-BAE4-98EDFF047127}" destId="{344DC781-B218-4249-9EEB-674AB93F474E}" srcOrd="2" destOrd="0" parTransId="{EE7F84A4-E194-40CF-B4D6-5D5D00A7447D}" sibTransId="{75ABD168-4284-4454-A422-25E7DDC78F0F}"/>
    <dgm:cxn modelId="{41D2DA48-55B0-49F8-81E5-23FDF7F33229}" srcId="{E85D1268-77B9-4F7C-BAE4-98EDFF047127}" destId="{6A361204-0A4E-485B-936E-3AFE7C7A358C}" srcOrd="1" destOrd="0" parTransId="{1C795A3D-7324-435F-8B1E-C66D65ECEE02}" sibTransId="{DBEB7964-5DD7-4A9A-AC6F-23AD03E4E370}"/>
    <dgm:cxn modelId="{8E675349-555A-43D6-AF9D-55BD1FD5EC27}" type="presOf" srcId="{8D9EDB65-494A-40E1-928C-FFE57B239264}" destId="{43BE4A29-95B5-4BC0-89E8-240DA9E165CF}" srcOrd="0" destOrd="0" presId="urn:microsoft.com/office/officeart/2005/8/layout/vList2"/>
    <dgm:cxn modelId="{D79EB46F-96FE-4015-9EB2-E6B9D8FC5DF1}" type="presOf" srcId="{344DC781-B218-4249-9EEB-674AB93F474E}" destId="{8567215D-9BB2-4A6D-91D6-A916FC37F877}" srcOrd="0" destOrd="0" presId="urn:microsoft.com/office/officeart/2005/8/layout/vList2"/>
    <dgm:cxn modelId="{7130C955-5C09-47D8-8AEA-4A1EE08C2830}" type="presOf" srcId="{7E78C942-41DD-4D33-B072-9D32763E3030}" destId="{DA580409-EF65-4E42-A537-7EFAEC4637B2}" srcOrd="0" destOrd="0" presId="urn:microsoft.com/office/officeart/2005/8/layout/vList2"/>
    <dgm:cxn modelId="{0B6634E3-08C4-40E2-BE4C-4E06C0293957}" type="presOf" srcId="{6A361204-0A4E-485B-936E-3AFE7C7A358C}" destId="{5F40CD93-A784-4229-9CC4-43CB015D6065}" srcOrd="0" destOrd="0" presId="urn:microsoft.com/office/officeart/2005/8/layout/vList2"/>
    <dgm:cxn modelId="{939F60F3-5D4E-4F49-972A-ED7AFA6837BC}" srcId="{E85D1268-77B9-4F7C-BAE4-98EDFF047127}" destId="{8D9EDB65-494A-40E1-928C-FFE57B239264}" srcOrd="0" destOrd="0" parTransId="{46DA08EB-7D80-45EF-BD62-E604C970A4AF}" sibTransId="{A908B295-6FC2-4362-9AA5-684A9D6EA52F}"/>
    <dgm:cxn modelId="{029022F7-C4DC-40B5-8888-709AED67C809}" srcId="{E85D1268-77B9-4F7C-BAE4-98EDFF047127}" destId="{7E78C942-41DD-4D33-B072-9D32763E3030}" srcOrd="4" destOrd="0" parTransId="{BF7D052A-AB59-4E2E-B8CA-0464024D1B37}" sibTransId="{C628E9FC-E7FE-4401-9BCC-C75678933756}"/>
    <dgm:cxn modelId="{A3784AFD-AFC8-4D87-8310-0088BF9F26D5}" type="presOf" srcId="{E85D1268-77B9-4F7C-BAE4-98EDFF047127}" destId="{4A271948-FA58-4E91-86A7-EA1DBC5B1FC7}" srcOrd="0" destOrd="0" presId="urn:microsoft.com/office/officeart/2005/8/layout/vList2"/>
    <dgm:cxn modelId="{20113B5A-1BF8-4202-AE1B-7EC869871AE8}" type="presParOf" srcId="{4A271948-FA58-4E91-86A7-EA1DBC5B1FC7}" destId="{43BE4A29-95B5-4BC0-89E8-240DA9E165CF}" srcOrd="0" destOrd="0" presId="urn:microsoft.com/office/officeart/2005/8/layout/vList2"/>
    <dgm:cxn modelId="{5CDD8397-FF0B-4176-B9BC-89B65340BD9B}" type="presParOf" srcId="{4A271948-FA58-4E91-86A7-EA1DBC5B1FC7}" destId="{12B14D07-2972-46B7-AD53-4CCF443964E7}" srcOrd="1" destOrd="0" presId="urn:microsoft.com/office/officeart/2005/8/layout/vList2"/>
    <dgm:cxn modelId="{CD280972-BF2D-4444-8D7A-1B1BF6B9A819}" type="presParOf" srcId="{4A271948-FA58-4E91-86A7-EA1DBC5B1FC7}" destId="{5F40CD93-A784-4229-9CC4-43CB015D6065}" srcOrd="2" destOrd="0" presId="urn:microsoft.com/office/officeart/2005/8/layout/vList2"/>
    <dgm:cxn modelId="{A95647FA-B78D-4DB2-BF11-085C8887CFB0}" type="presParOf" srcId="{4A271948-FA58-4E91-86A7-EA1DBC5B1FC7}" destId="{A202B2DB-A07D-47A5-A2FD-5FAD4A0DD252}" srcOrd="3" destOrd="0" presId="urn:microsoft.com/office/officeart/2005/8/layout/vList2"/>
    <dgm:cxn modelId="{9867BBC5-10A1-474B-97E9-5ED60E88540D}" type="presParOf" srcId="{4A271948-FA58-4E91-86A7-EA1DBC5B1FC7}" destId="{8567215D-9BB2-4A6D-91D6-A916FC37F877}" srcOrd="4" destOrd="0" presId="urn:microsoft.com/office/officeart/2005/8/layout/vList2"/>
    <dgm:cxn modelId="{4FAC8FC2-6484-4799-B99E-2A8EFE0011AD}" type="presParOf" srcId="{4A271948-FA58-4E91-86A7-EA1DBC5B1FC7}" destId="{5CB64415-7A46-4E92-84FC-62725FAAD9EB}" srcOrd="5" destOrd="0" presId="urn:microsoft.com/office/officeart/2005/8/layout/vList2"/>
    <dgm:cxn modelId="{F49E5BBF-7CCA-4B20-9869-5844E9348559}" type="presParOf" srcId="{4A271948-FA58-4E91-86A7-EA1DBC5B1FC7}" destId="{0F026A3C-368C-4485-A151-ED2A44A36F36}" srcOrd="6" destOrd="0" presId="urn:microsoft.com/office/officeart/2005/8/layout/vList2"/>
    <dgm:cxn modelId="{3BF90EA3-BB4A-4896-BC58-2EA5C5DB3540}" type="presParOf" srcId="{4A271948-FA58-4E91-86A7-EA1DBC5B1FC7}" destId="{2BE77859-D266-4F1D-AEBF-5C58392E8B91}" srcOrd="7" destOrd="0" presId="urn:microsoft.com/office/officeart/2005/8/layout/vList2"/>
    <dgm:cxn modelId="{EFF4D382-566E-4153-B022-A24313B6FE62}" type="presParOf" srcId="{4A271948-FA58-4E91-86A7-EA1DBC5B1FC7}" destId="{DA580409-EF65-4E42-A537-7EFAEC4637B2}"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E21E89-38CA-47BA-8F7A-16C9904C51AB}"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C184366-BBD2-4AA0-A57C-6F824C97892A}">
      <dgm:prSet/>
      <dgm:spPr/>
      <dgm:t>
        <a:bodyPr/>
        <a:lstStyle/>
        <a:p>
          <a:r>
            <a:rPr lang="en-GB"/>
            <a:t>Support physical recovering and manage treatment side effects</a:t>
          </a:r>
          <a:endParaRPr lang="en-US"/>
        </a:p>
      </dgm:t>
    </dgm:pt>
    <dgm:pt modelId="{77EA194E-736D-4B43-A8F2-71CF90C03507}" type="parTrans" cxnId="{9B5AD286-80B9-4D72-B75A-21E279A815E4}">
      <dgm:prSet/>
      <dgm:spPr/>
      <dgm:t>
        <a:bodyPr/>
        <a:lstStyle/>
        <a:p>
          <a:endParaRPr lang="en-US"/>
        </a:p>
      </dgm:t>
    </dgm:pt>
    <dgm:pt modelId="{A52508AE-B5F6-447A-917A-FC732DE9A961}" type="sibTrans" cxnId="{9B5AD286-80B9-4D72-B75A-21E279A815E4}">
      <dgm:prSet/>
      <dgm:spPr/>
      <dgm:t>
        <a:bodyPr/>
        <a:lstStyle/>
        <a:p>
          <a:endParaRPr lang="en-US"/>
        </a:p>
      </dgm:t>
    </dgm:pt>
    <dgm:pt modelId="{B546CB12-2DD7-4A2F-AE4B-C3AF7857B1DC}">
      <dgm:prSet/>
      <dgm:spPr/>
      <dgm:t>
        <a:bodyPr/>
        <a:lstStyle/>
        <a:p>
          <a:r>
            <a:rPr lang="en-GB"/>
            <a:t>Promote </a:t>
          </a:r>
          <a:r>
            <a:rPr lang="en-GB">
              <a:latin typeface="Bookman Old Style" panose="02050604050505020204"/>
            </a:rPr>
            <a:t>emotional</a:t>
          </a:r>
          <a:r>
            <a:rPr lang="en-GB"/>
            <a:t> </a:t>
          </a:r>
          <a:r>
            <a:rPr lang="en-GB">
              <a:latin typeface="Bookman Old Style" panose="02050604050505020204"/>
            </a:rPr>
            <a:t>resilience</a:t>
          </a:r>
          <a:r>
            <a:rPr lang="en-GB"/>
            <a:t> and positive body image</a:t>
          </a:r>
          <a:endParaRPr lang="en-US"/>
        </a:p>
      </dgm:t>
    </dgm:pt>
    <dgm:pt modelId="{17F52818-9C66-499C-A6FF-8F7272DAA44C}" type="parTrans" cxnId="{93FB94C8-AC32-4D59-9A7A-31662D38D86A}">
      <dgm:prSet/>
      <dgm:spPr/>
      <dgm:t>
        <a:bodyPr/>
        <a:lstStyle/>
        <a:p>
          <a:endParaRPr lang="en-US"/>
        </a:p>
      </dgm:t>
    </dgm:pt>
    <dgm:pt modelId="{9755571A-FCCC-4162-AA82-34A2B2BC25A3}" type="sibTrans" cxnId="{93FB94C8-AC32-4D59-9A7A-31662D38D86A}">
      <dgm:prSet/>
      <dgm:spPr/>
      <dgm:t>
        <a:bodyPr/>
        <a:lstStyle/>
        <a:p>
          <a:endParaRPr lang="en-US"/>
        </a:p>
      </dgm:t>
    </dgm:pt>
    <dgm:pt modelId="{75EA592E-C1DB-4EF5-B554-AA5D032345EE}">
      <dgm:prSet/>
      <dgm:spPr/>
      <dgm:t>
        <a:bodyPr/>
        <a:lstStyle/>
        <a:p>
          <a:pPr rtl="0"/>
          <a:r>
            <a:rPr lang="en-GB"/>
            <a:t>Encourage </a:t>
          </a:r>
          <a:r>
            <a:rPr lang="en-GB">
              <a:latin typeface="Bookman Old Style" panose="02050604050505020204"/>
            </a:rPr>
            <a:t>a healthy lifestyle</a:t>
          </a:r>
          <a:r>
            <a:rPr lang="en-GB"/>
            <a:t> and decision in care</a:t>
          </a:r>
          <a:r>
            <a:rPr lang="en-GB">
              <a:latin typeface="Bookman Old Style" panose="02050604050505020204"/>
            </a:rPr>
            <a:t>.</a:t>
          </a:r>
          <a:r>
            <a:rPr lang="en-GB"/>
            <a:t> </a:t>
          </a:r>
          <a:endParaRPr lang="en-US"/>
        </a:p>
      </dgm:t>
    </dgm:pt>
    <dgm:pt modelId="{70688FFF-79CD-414A-B148-DFE9D7C2B933}" type="parTrans" cxnId="{D7DBAF4F-3C33-47A8-BC39-770CAD9F7588}">
      <dgm:prSet/>
      <dgm:spPr/>
      <dgm:t>
        <a:bodyPr/>
        <a:lstStyle/>
        <a:p>
          <a:endParaRPr lang="en-US"/>
        </a:p>
      </dgm:t>
    </dgm:pt>
    <dgm:pt modelId="{A831E029-8AC5-445A-8124-AF9C78C9FBB2}" type="sibTrans" cxnId="{D7DBAF4F-3C33-47A8-BC39-770CAD9F7588}">
      <dgm:prSet/>
      <dgm:spPr/>
      <dgm:t>
        <a:bodyPr/>
        <a:lstStyle/>
        <a:p>
          <a:endParaRPr lang="en-US"/>
        </a:p>
      </dgm:t>
    </dgm:pt>
    <dgm:pt modelId="{56784F1E-D6A5-465D-B6AF-7CC7BA5CDA25}">
      <dgm:prSet/>
      <dgm:spPr/>
      <dgm:t>
        <a:bodyPr/>
        <a:lstStyle/>
        <a:p>
          <a:r>
            <a:rPr lang="en-GB"/>
            <a:t>Facilitate understanding and decision-making care.</a:t>
          </a:r>
          <a:endParaRPr lang="en-US"/>
        </a:p>
      </dgm:t>
    </dgm:pt>
    <dgm:pt modelId="{E6EC7500-C743-49BA-A861-6B5DD56A0378}" type="parTrans" cxnId="{B8857060-8527-4346-BD10-F0D9437A9027}">
      <dgm:prSet/>
      <dgm:spPr/>
      <dgm:t>
        <a:bodyPr/>
        <a:lstStyle/>
        <a:p>
          <a:endParaRPr lang="en-US"/>
        </a:p>
      </dgm:t>
    </dgm:pt>
    <dgm:pt modelId="{3366A6D1-0D86-4CB9-B8DD-DDF3CDB2E50A}" type="sibTrans" cxnId="{B8857060-8527-4346-BD10-F0D9437A9027}">
      <dgm:prSet/>
      <dgm:spPr/>
      <dgm:t>
        <a:bodyPr/>
        <a:lstStyle/>
        <a:p>
          <a:endParaRPr lang="en-US"/>
        </a:p>
      </dgm:t>
    </dgm:pt>
    <dgm:pt modelId="{46AA850D-63D1-4C7E-BC64-97CC58ACA684}">
      <dgm:prSet/>
      <dgm:spPr/>
      <dgm:t>
        <a:bodyPr/>
        <a:lstStyle/>
        <a:p>
          <a:r>
            <a:rPr lang="en-GB"/>
            <a:t>Lifestyle changes, nutritional choices,  physical activities and weight management</a:t>
          </a:r>
          <a:endParaRPr lang="en-US"/>
        </a:p>
      </dgm:t>
    </dgm:pt>
    <dgm:pt modelId="{9B3C39DE-C6AC-4D1C-AF52-815AED87866C}" type="parTrans" cxnId="{C2779081-1DAB-4984-8A90-B3609D98D485}">
      <dgm:prSet/>
      <dgm:spPr/>
      <dgm:t>
        <a:bodyPr/>
        <a:lstStyle/>
        <a:p>
          <a:endParaRPr lang="en-US"/>
        </a:p>
      </dgm:t>
    </dgm:pt>
    <dgm:pt modelId="{1E3A527C-26DE-4A0C-A0DD-4AF54FE73F6F}" type="sibTrans" cxnId="{C2779081-1DAB-4984-8A90-B3609D98D485}">
      <dgm:prSet/>
      <dgm:spPr/>
      <dgm:t>
        <a:bodyPr/>
        <a:lstStyle/>
        <a:p>
          <a:endParaRPr lang="en-US"/>
        </a:p>
      </dgm:t>
    </dgm:pt>
    <dgm:pt modelId="{ED38CDA4-96C7-4703-AA77-0509E066097C}">
      <dgm:prSet/>
      <dgm:spPr/>
      <dgm:t>
        <a:bodyPr/>
        <a:lstStyle/>
        <a:p>
          <a:r>
            <a:rPr lang="en-GB"/>
            <a:t>Medical and nursing  care plan</a:t>
          </a:r>
          <a:endParaRPr lang="en-US"/>
        </a:p>
      </dgm:t>
    </dgm:pt>
    <dgm:pt modelId="{A0A73646-D425-4AA4-9944-078EF81F8914}" type="parTrans" cxnId="{4688CC49-A458-44C6-A7A4-EC31CC6FCBA4}">
      <dgm:prSet/>
      <dgm:spPr/>
      <dgm:t>
        <a:bodyPr/>
        <a:lstStyle/>
        <a:p>
          <a:endParaRPr lang="en-US"/>
        </a:p>
      </dgm:t>
    </dgm:pt>
    <dgm:pt modelId="{383A9FBD-6FE2-439F-B943-1D11BEE9AF37}" type="sibTrans" cxnId="{4688CC49-A458-44C6-A7A4-EC31CC6FCBA4}">
      <dgm:prSet/>
      <dgm:spPr/>
      <dgm:t>
        <a:bodyPr/>
        <a:lstStyle/>
        <a:p>
          <a:endParaRPr lang="en-US"/>
        </a:p>
      </dgm:t>
    </dgm:pt>
    <dgm:pt modelId="{00F6D567-5C8F-4FE7-B396-8319BA85B234}">
      <dgm:prSet/>
      <dgm:spPr/>
      <dgm:t>
        <a:bodyPr/>
        <a:lstStyle/>
        <a:p>
          <a:r>
            <a:rPr lang="en-GB"/>
            <a:t>Surgery, chemotherapy hormone therapy</a:t>
          </a:r>
          <a:endParaRPr lang="en-US"/>
        </a:p>
      </dgm:t>
    </dgm:pt>
    <dgm:pt modelId="{8CF0C0C5-4961-4ADE-AC4E-5F5672AD7BB4}" type="parTrans" cxnId="{ED8D28A4-3757-40B9-88AF-463193C4D0B7}">
      <dgm:prSet/>
      <dgm:spPr/>
      <dgm:t>
        <a:bodyPr/>
        <a:lstStyle/>
        <a:p>
          <a:endParaRPr lang="en-US"/>
        </a:p>
      </dgm:t>
    </dgm:pt>
    <dgm:pt modelId="{7D3B645B-266B-4255-AD61-17EF219D4F4C}" type="sibTrans" cxnId="{ED8D28A4-3757-40B9-88AF-463193C4D0B7}">
      <dgm:prSet/>
      <dgm:spPr/>
      <dgm:t>
        <a:bodyPr/>
        <a:lstStyle/>
        <a:p>
          <a:endParaRPr lang="en-US"/>
        </a:p>
      </dgm:t>
    </dgm:pt>
    <dgm:pt modelId="{7D757351-6810-476F-91BE-9B956A88E6B5}">
      <dgm:prSet/>
      <dgm:spPr/>
      <dgm:t>
        <a:bodyPr/>
        <a:lstStyle/>
        <a:p>
          <a:r>
            <a:rPr lang="en-GB"/>
            <a:t>Wound care, infection, preventing </a:t>
          </a:r>
          <a:r>
            <a:rPr lang="en-GB">
              <a:latin typeface="Bookman Old Style" panose="02050604050505020204"/>
            </a:rPr>
            <a:t>symptoms</a:t>
          </a:r>
          <a:r>
            <a:rPr lang="en-GB"/>
            <a:t> control</a:t>
          </a:r>
          <a:endParaRPr lang="en-US"/>
        </a:p>
      </dgm:t>
    </dgm:pt>
    <dgm:pt modelId="{1F1668ED-F8B2-4B49-BD4C-615DEBCF5972}" type="parTrans" cxnId="{6F0CF0F2-1319-4D2A-AEA2-D86BC580FE27}">
      <dgm:prSet/>
      <dgm:spPr/>
      <dgm:t>
        <a:bodyPr/>
        <a:lstStyle/>
        <a:p>
          <a:endParaRPr lang="en-US"/>
        </a:p>
      </dgm:t>
    </dgm:pt>
    <dgm:pt modelId="{3B61DF66-5641-425A-9734-F7C4004FC33B}" type="sibTrans" cxnId="{6F0CF0F2-1319-4D2A-AEA2-D86BC580FE27}">
      <dgm:prSet/>
      <dgm:spPr/>
      <dgm:t>
        <a:bodyPr/>
        <a:lstStyle/>
        <a:p>
          <a:endParaRPr lang="en-US"/>
        </a:p>
      </dgm:t>
    </dgm:pt>
    <dgm:pt modelId="{9E9CAE83-B71E-46F8-BC2B-263C3CBFE953}">
      <dgm:prSet/>
      <dgm:spPr/>
      <dgm:t>
        <a:bodyPr/>
        <a:lstStyle/>
        <a:p>
          <a:pPr rtl="0"/>
          <a:r>
            <a:rPr lang="en-GB"/>
            <a:t>Psychological counselling</a:t>
          </a:r>
          <a:r>
            <a:rPr lang="en-GB" sz="1800">
              <a:latin typeface="Bierstadt"/>
              <a:cs typeface="Times New Roman"/>
            </a:rPr>
            <a:t> </a:t>
          </a:r>
          <a:endParaRPr lang="en-US" sz="1200">
            <a:latin typeface="Times New Roman"/>
            <a:cs typeface="Times New Roman"/>
          </a:endParaRPr>
        </a:p>
        <a:p>
          <a:pPr rtl="0"/>
          <a:r>
            <a:rPr lang="en-US" sz="1200">
              <a:latin typeface="Times New Roman"/>
              <a:cs typeface="Times New Roman"/>
            </a:rPr>
            <a:t>          (BSCO host, 2026).</a:t>
          </a:r>
          <a:endParaRPr lang="en-US" sz="1800">
            <a:latin typeface="Bookman Old Style" panose="02050604050505020204"/>
            <a:cs typeface="Times New Roman"/>
          </a:endParaRPr>
        </a:p>
        <a:p>
          <a:r>
            <a:rPr lang="en-US" sz="1200">
              <a:latin typeface="Times New Roman"/>
              <a:cs typeface="Times New Roman"/>
            </a:rPr>
            <a:t> </a:t>
          </a:r>
          <a:endParaRPr lang="en-US"/>
        </a:p>
      </dgm:t>
    </dgm:pt>
    <dgm:pt modelId="{4A422C0C-AF2B-4B67-A109-24F79EB6373C}" type="parTrans" cxnId="{1F57908F-A922-4FBA-A713-E05ACE6DC24A}">
      <dgm:prSet/>
      <dgm:spPr/>
      <dgm:t>
        <a:bodyPr/>
        <a:lstStyle/>
        <a:p>
          <a:endParaRPr lang="en-US"/>
        </a:p>
      </dgm:t>
    </dgm:pt>
    <dgm:pt modelId="{E8F59376-E245-44CC-8079-ABBA4482D097}" type="sibTrans" cxnId="{1F57908F-A922-4FBA-A713-E05ACE6DC24A}">
      <dgm:prSet/>
      <dgm:spPr/>
      <dgm:t>
        <a:bodyPr/>
        <a:lstStyle/>
        <a:p>
          <a:endParaRPr lang="en-US"/>
        </a:p>
      </dgm:t>
    </dgm:pt>
    <dgm:pt modelId="{C11EDA57-9B53-4B12-A163-83244D586B60}" type="pres">
      <dgm:prSet presAssocID="{46E21E89-38CA-47BA-8F7A-16C9904C51AB}" presName="Name0" presStyleCnt="0">
        <dgm:presLayoutVars>
          <dgm:dir/>
          <dgm:resizeHandles val="exact"/>
        </dgm:presLayoutVars>
      </dgm:prSet>
      <dgm:spPr/>
    </dgm:pt>
    <dgm:pt modelId="{C0106088-9A43-4025-BD0A-2888469A60D6}" type="pres">
      <dgm:prSet presAssocID="{EC184366-BBD2-4AA0-A57C-6F824C97892A}" presName="node" presStyleLbl="node1" presStyleIdx="0" presStyleCnt="9">
        <dgm:presLayoutVars>
          <dgm:bulletEnabled val="1"/>
        </dgm:presLayoutVars>
      </dgm:prSet>
      <dgm:spPr/>
    </dgm:pt>
    <dgm:pt modelId="{EE59676D-E447-48D5-9351-9CFD379BD616}" type="pres">
      <dgm:prSet presAssocID="{A52508AE-B5F6-447A-917A-FC732DE9A961}" presName="sibTrans" presStyleLbl="sibTrans1D1" presStyleIdx="0" presStyleCnt="8"/>
      <dgm:spPr/>
    </dgm:pt>
    <dgm:pt modelId="{627DB0D4-DFDD-48BA-B22A-3FCD28083CA2}" type="pres">
      <dgm:prSet presAssocID="{A52508AE-B5F6-447A-917A-FC732DE9A961}" presName="connectorText" presStyleLbl="sibTrans1D1" presStyleIdx="0" presStyleCnt="8"/>
      <dgm:spPr/>
    </dgm:pt>
    <dgm:pt modelId="{0C6073B4-0203-4C48-B175-EF6613F58854}" type="pres">
      <dgm:prSet presAssocID="{B546CB12-2DD7-4A2F-AE4B-C3AF7857B1DC}" presName="node" presStyleLbl="node1" presStyleIdx="1" presStyleCnt="9">
        <dgm:presLayoutVars>
          <dgm:bulletEnabled val="1"/>
        </dgm:presLayoutVars>
      </dgm:prSet>
      <dgm:spPr/>
    </dgm:pt>
    <dgm:pt modelId="{ADB314ED-5476-46D0-BF73-9F52FA7C4FB2}" type="pres">
      <dgm:prSet presAssocID="{9755571A-FCCC-4162-AA82-34A2B2BC25A3}" presName="sibTrans" presStyleLbl="sibTrans1D1" presStyleIdx="1" presStyleCnt="8"/>
      <dgm:spPr/>
    </dgm:pt>
    <dgm:pt modelId="{D1B875D0-FA60-4060-B46F-F2B96D24123C}" type="pres">
      <dgm:prSet presAssocID="{9755571A-FCCC-4162-AA82-34A2B2BC25A3}" presName="connectorText" presStyleLbl="sibTrans1D1" presStyleIdx="1" presStyleCnt="8"/>
      <dgm:spPr/>
    </dgm:pt>
    <dgm:pt modelId="{38FBD8A5-F05F-4B97-ABBA-52A989722139}" type="pres">
      <dgm:prSet presAssocID="{75EA592E-C1DB-4EF5-B554-AA5D032345EE}" presName="node" presStyleLbl="node1" presStyleIdx="2" presStyleCnt="9">
        <dgm:presLayoutVars>
          <dgm:bulletEnabled val="1"/>
        </dgm:presLayoutVars>
      </dgm:prSet>
      <dgm:spPr/>
    </dgm:pt>
    <dgm:pt modelId="{71A9ADAE-9DA9-4769-BC2A-9DEF49C01487}" type="pres">
      <dgm:prSet presAssocID="{A831E029-8AC5-445A-8124-AF9C78C9FBB2}" presName="sibTrans" presStyleLbl="sibTrans1D1" presStyleIdx="2" presStyleCnt="8"/>
      <dgm:spPr/>
    </dgm:pt>
    <dgm:pt modelId="{0C8BB251-B773-4851-BA7A-1F8883FF7EDA}" type="pres">
      <dgm:prSet presAssocID="{A831E029-8AC5-445A-8124-AF9C78C9FBB2}" presName="connectorText" presStyleLbl="sibTrans1D1" presStyleIdx="2" presStyleCnt="8"/>
      <dgm:spPr/>
    </dgm:pt>
    <dgm:pt modelId="{F792C3DC-5A70-4663-BC0D-9F7981E894AF}" type="pres">
      <dgm:prSet presAssocID="{56784F1E-D6A5-465D-B6AF-7CC7BA5CDA25}" presName="node" presStyleLbl="node1" presStyleIdx="3" presStyleCnt="9">
        <dgm:presLayoutVars>
          <dgm:bulletEnabled val="1"/>
        </dgm:presLayoutVars>
      </dgm:prSet>
      <dgm:spPr/>
    </dgm:pt>
    <dgm:pt modelId="{19E98FDD-78B1-4604-BE58-344D9A74B4D1}" type="pres">
      <dgm:prSet presAssocID="{3366A6D1-0D86-4CB9-B8DD-DDF3CDB2E50A}" presName="sibTrans" presStyleLbl="sibTrans1D1" presStyleIdx="3" presStyleCnt="8"/>
      <dgm:spPr/>
    </dgm:pt>
    <dgm:pt modelId="{D27D6787-104C-45C7-BC2A-591971407351}" type="pres">
      <dgm:prSet presAssocID="{3366A6D1-0D86-4CB9-B8DD-DDF3CDB2E50A}" presName="connectorText" presStyleLbl="sibTrans1D1" presStyleIdx="3" presStyleCnt="8"/>
      <dgm:spPr/>
    </dgm:pt>
    <dgm:pt modelId="{5D9021DA-45AF-489F-A06D-36D78C118A71}" type="pres">
      <dgm:prSet presAssocID="{46AA850D-63D1-4C7E-BC64-97CC58ACA684}" presName="node" presStyleLbl="node1" presStyleIdx="4" presStyleCnt="9">
        <dgm:presLayoutVars>
          <dgm:bulletEnabled val="1"/>
        </dgm:presLayoutVars>
      </dgm:prSet>
      <dgm:spPr/>
    </dgm:pt>
    <dgm:pt modelId="{2E90D0F2-6B12-4BCB-85AA-AA76AC491382}" type="pres">
      <dgm:prSet presAssocID="{1E3A527C-26DE-4A0C-A0DD-4AF54FE73F6F}" presName="sibTrans" presStyleLbl="sibTrans1D1" presStyleIdx="4" presStyleCnt="8"/>
      <dgm:spPr/>
    </dgm:pt>
    <dgm:pt modelId="{6A210AD7-78ED-454F-8782-02CEA2984D03}" type="pres">
      <dgm:prSet presAssocID="{1E3A527C-26DE-4A0C-A0DD-4AF54FE73F6F}" presName="connectorText" presStyleLbl="sibTrans1D1" presStyleIdx="4" presStyleCnt="8"/>
      <dgm:spPr/>
    </dgm:pt>
    <dgm:pt modelId="{EC4E1B48-28D4-4C13-8D18-415DC2A34D20}" type="pres">
      <dgm:prSet presAssocID="{ED38CDA4-96C7-4703-AA77-0509E066097C}" presName="node" presStyleLbl="node1" presStyleIdx="5" presStyleCnt="9">
        <dgm:presLayoutVars>
          <dgm:bulletEnabled val="1"/>
        </dgm:presLayoutVars>
      </dgm:prSet>
      <dgm:spPr/>
    </dgm:pt>
    <dgm:pt modelId="{8A33F9DB-ECC7-429A-9C46-EF0E6F9E0876}" type="pres">
      <dgm:prSet presAssocID="{383A9FBD-6FE2-439F-B943-1D11BEE9AF37}" presName="sibTrans" presStyleLbl="sibTrans1D1" presStyleIdx="5" presStyleCnt="8"/>
      <dgm:spPr/>
    </dgm:pt>
    <dgm:pt modelId="{3CA5C532-4942-41A7-951C-052AC7E4FB96}" type="pres">
      <dgm:prSet presAssocID="{383A9FBD-6FE2-439F-B943-1D11BEE9AF37}" presName="connectorText" presStyleLbl="sibTrans1D1" presStyleIdx="5" presStyleCnt="8"/>
      <dgm:spPr/>
    </dgm:pt>
    <dgm:pt modelId="{72F1B721-1AA6-4241-BCCE-058077E05A59}" type="pres">
      <dgm:prSet presAssocID="{00F6D567-5C8F-4FE7-B396-8319BA85B234}" presName="node" presStyleLbl="node1" presStyleIdx="6" presStyleCnt="9">
        <dgm:presLayoutVars>
          <dgm:bulletEnabled val="1"/>
        </dgm:presLayoutVars>
      </dgm:prSet>
      <dgm:spPr/>
    </dgm:pt>
    <dgm:pt modelId="{96475C7A-850B-4618-A114-9D6604CFDCBF}" type="pres">
      <dgm:prSet presAssocID="{7D3B645B-266B-4255-AD61-17EF219D4F4C}" presName="sibTrans" presStyleLbl="sibTrans1D1" presStyleIdx="6" presStyleCnt="8"/>
      <dgm:spPr/>
    </dgm:pt>
    <dgm:pt modelId="{EB030CC2-D524-449E-82EC-7F02F553AC49}" type="pres">
      <dgm:prSet presAssocID="{7D3B645B-266B-4255-AD61-17EF219D4F4C}" presName="connectorText" presStyleLbl="sibTrans1D1" presStyleIdx="6" presStyleCnt="8"/>
      <dgm:spPr/>
    </dgm:pt>
    <dgm:pt modelId="{10BCC2CE-EE3A-45EB-B437-C7D8F749E7BC}" type="pres">
      <dgm:prSet presAssocID="{7D757351-6810-476F-91BE-9B956A88E6B5}" presName="node" presStyleLbl="node1" presStyleIdx="7" presStyleCnt="9">
        <dgm:presLayoutVars>
          <dgm:bulletEnabled val="1"/>
        </dgm:presLayoutVars>
      </dgm:prSet>
      <dgm:spPr/>
    </dgm:pt>
    <dgm:pt modelId="{3FCB507F-1744-47DF-9D2B-077866D0A04F}" type="pres">
      <dgm:prSet presAssocID="{3B61DF66-5641-425A-9734-F7C4004FC33B}" presName="sibTrans" presStyleLbl="sibTrans1D1" presStyleIdx="7" presStyleCnt="8"/>
      <dgm:spPr/>
    </dgm:pt>
    <dgm:pt modelId="{ABA80BD6-A574-4AD0-91E0-3CFD62D5001A}" type="pres">
      <dgm:prSet presAssocID="{3B61DF66-5641-425A-9734-F7C4004FC33B}" presName="connectorText" presStyleLbl="sibTrans1D1" presStyleIdx="7" presStyleCnt="8"/>
      <dgm:spPr/>
    </dgm:pt>
    <dgm:pt modelId="{A04B4747-925A-4D18-9151-718E6B33EA6C}" type="pres">
      <dgm:prSet presAssocID="{9E9CAE83-B71E-46F8-BC2B-263C3CBFE953}" presName="node" presStyleLbl="node1" presStyleIdx="8" presStyleCnt="9">
        <dgm:presLayoutVars>
          <dgm:bulletEnabled val="1"/>
        </dgm:presLayoutVars>
      </dgm:prSet>
      <dgm:spPr/>
    </dgm:pt>
  </dgm:ptLst>
  <dgm:cxnLst>
    <dgm:cxn modelId="{8CB41A02-9E19-473D-82D2-6D9B311B8F54}" type="presOf" srcId="{A831E029-8AC5-445A-8124-AF9C78C9FBB2}" destId="{0C8BB251-B773-4851-BA7A-1F8883FF7EDA}" srcOrd="1" destOrd="0" presId="urn:microsoft.com/office/officeart/2016/7/layout/RepeatingBendingProcessNew"/>
    <dgm:cxn modelId="{AE363B07-5956-4EFF-A493-2B2BAAFC1813}" type="presOf" srcId="{B546CB12-2DD7-4A2F-AE4B-C3AF7857B1DC}" destId="{0C6073B4-0203-4C48-B175-EF6613F58854}" srcOrd="0" destOrd="0" presId="urn:microsoft.com/office/officeart/2016/7/layout/RepeatingBendingProcessNew"/>
    <dgm:cxn modelId="{6E2BD317-4844-4C7C-BB2E-D2BF525F2CBF}" type="presOf" srcId="{7D3B645B-266B-4255-AD61-17EF219D4F4C}" destId="{EB030CC2-D524-449E-82EC-7F02F553AC49}" srcOrd="1" destOrd="0" presId="urn:microsoft.com/office/officeart/2016/7/layout/RepeatingBendingProcessNew"/>
    <dgm:cxn modelId="{1C171419-316E-4A48-8570-91A656FEF2EE}" type="presOf" srcId="{A52508AE-B5F6-447A-917A-FC732DE9A961}" destId="{627DB0D4-DFDD-48BA-B22A-3FCD28083CA2}" srcOrd="1" destOrd="0" presId="urn:microsoft.com/office/officeart/2016/7/layout/RepeatingBendingProcessNew"/>
    <dgm:cxn modelId="{6645872F-8FFD-4081-8587-07CFD5491A5D}" type="presOf" srcId="{1E3A527C-26DE-4A0C-A0DD-4AF54FE73F6F}" destId="{2E90D0F2-6B12-4BCB-85AA-AA76AC491382}" srcOrd="0" destOrd="0" presId="urn:microsoft.com/office/officeart/2016/7/layout/RepeatingBendingProcessNew"/>
    <dgm:cxn modelId="{CFA45C5B-B2AB-4894-B5CD-C360A444F468}" type="presOf" srcId="{EC184366-BBD2-4AA0-A57C-6F824C97892A}" destId="{C0106088-9A43-4025-BD0A-2888469A60D6}" srcOrd="0" destOrd="0" presId="urn:microsoft.com/office/officeart/2016/7/layout/RepeatingBendingProcessNew"/>
    <dgm:cxn modelId="{B8857060-8527-4346-BD10-F0D9437A9027}" srcId="{46E21E89-38CA-47BA-8F7A-16C9904C51AB}" destId="{56784F1E-D6A5-465D-B6AF-7CC7BA5CDA25}" srcOrd="3" destOrd="0" parTransId="{E6EC7500-C743-49BA-A861-6B5DD56A0378}" sibTransId="{3366A6D1-0D86-4CB9-B8DD-DDF3CDB2E50A}"/>
    <dgm:cxn modelId="{EB207B69-6467-4DF1-A5B0-2D134F904BD5}" type="presOf" srcId="{7D3B645B-266B-4255-AD61-17EF219D4F4C}" destId="{96475C7A-850B-4618-A114-9D6604CFDCBF}" srcOrd="0" destOrd="0" presId="urn:microsoft.com/office/officeart/2016/7/layout/RepeatingBendingProcessNew"/>
    <dgm:cxn modelId="{4688CC49-A458-44C6-A7A4-EC31CC6FCBA4}" srcId="{46E21E89-38CA-47BA-8F7A-16C9904C51AB}" destId="{ED38CDA4-96C7-4703-AA77-0509E066097C}" srcOrd="5" destOrd="0" parTransId="{A0A73646-D425-4AA4-9944-078EF81F8914}" sibTransId="{383A9FBD-6FE2-439F-B943-1D11BEE9AF37}"/>
    <dgm:cxn modelId="{FD30786C-31CF-4C25-96D0-6C801E1C4C01}" type="presOf" srcId="{ED38CDA4-96C7-4703-AA77-0509E066097C}" destId="{EC4E1B48-28D4-4C13-8D18-415DC2A34D20}" srcOrd="0" destOrd="0" presId="urn:microsoft.com/office/officeart/2016/7/layout/RepeatingBendingProcessNew"/>
    <dgm:cxn modelId="{D7DBAF4F-3C33-47A8-BC39-770CAD9F7588}" srcId="{46E21E89-38CA-47BA-8F7A-16C9904C51AB}" destId="{75EA592E-C1DB-4EF5-B554-AA5D032345EE}" srcOrd="2" destOrd="0" parTransId="{70688FFF-79CD-414A-B148-DFE9D7C2B933}" sibTransId="{A831E029-8AC5-445A-8124-AF9C78C9FBB2}"/>
    <dgm:cxn modelId="{C276BF73-CCE0-4A50-A278-07265D049F30}" type="presOf" srcId="{56784F1E-D6A5-465D-B6AF-7CC7BA5CDA25}" destId="{F792C3DC-5A70-4663-BC0D-9F7981E894AF}" srcOrd="0" destOrd="0" presId="urn:microsoft.com/office/officeart/2016/7/layout/RepeatingBendingProcessNew"/>
    <dgm:cxn modelId="{8EE1CC56-E210-4270-A380-96DB75B4FD51}" type="presOf" srcId="{46AA850D-63D1-4C7E-BC64-97CC58ACA684}" destId="{5D9021DA-45AF-489F-A06D-36D78C118A71}" srcOrd="0" destOrd="0" presId="urn:microsoft.com/office/officeart/2016/7/layout/RepeatingBendingProcessNew"/>
    <dgm:cxn modelId="{D91C6B7D-C07E-45F3-82C3-2C8C605F0BC8}" type="presOf" srcId="{9755571A-FCCC-4162-AA82-34A2B2BC25A3}" destId="{ADB314ED-5476-46D0-BF73-9F52FA7C4FB2}" srcOrd="0" destOrd="0" presId="urn:microsoft.com/office/officeart/2016/7/layout/RepeatingBendingProcessNew"/>
    <dgm:cxn modelId="{C2779081-1DAB-4984-8A90-B3609D98D485}" srcId="{46E21E89-38CA-47BA-8F7A-16C9904C51AB}" destId="{46AA850D-63D1-4C7E-BC64-97CC58ACA684}" srcOrd="4" destOrd="0" parTransId="{9B3C39DE-C6AC-4D1C-AF52-815AED87866C}" sibTransId="{1E3A527C-26DE-4A0C-A0DD-4AF54FE73F6F}"/>
    <dgm:cxn modelId="{42D04D86-A3D7-4564-A39E-CADF573D4F3C}" type="presOf" srcId="{46E21E89-38CA-47BA-8F7A-16C9904C51AB}" destId="{C11EDA57-9B53-4B12-A163-83244D586B60}" srcOrd="0" destOrd="0" presId="urn:microsoft.com/office/officeart/2016/7/layout/RepeatingBendingProcessNew"/>
    <dgm:cxn modelId="{9B5AD286-80B9-4D72-B75A-21E279A815E4}" srcId="{46E21E89-38CA-47BA-8F7A-16C9904C51AB}" destId="{EC184366-BBD2-4AA0-A57C-6F824C97892A}" srcOrd="0" destOrd="0" parTransId="{77EA194E-736D-4B43-A8F2-71CF90C03507}" sibTransId="{A52508AE-B5F6-447A-917A-FC732DE9A961}"/>
    <dgm:cxn modelId="{1F57908F-A922-4FBA-A713-E05ACE6DC24A}" srcId="{46E21E89-38CA-47BA-8F7A-16C9904C51AB}" destId="{9E9CAE83-B71E-46F8-BC2B-263C3CBFE953}" srcOrd="8" destOrd="0" parTransId="{4A422C0C-AF2B-4B67-A109-24F79EB6373C}" sibTransId="{E8F59376-E245-44CC-8079-ABBA4482D097}"/>
    <dgm:cxn modelId="{451A2590-722C-4FAF-B991-0A30DAFF4B60}" type="presOf" srcId="{3366A6D1-0D86-4CB9-B8DD-DDF3CDB2E50A}" destId="{19E98FDD-78B1-4604-BE58-344D9A74B4D1}" srcOrd="0" destOrd="0" presId="urn:microsoft.com/office/officeart/2016/7/layout/RepeatingBendingProcessNew"/>
    <dgm:cxn modelId="{E487B096-9B05-4071-83D0-0A56E5910B07}" type="presOf" srcId="{75EA592E-C1DB-4EF5-B554-AA5D032345EE}" destId="{38FBD8A5-F05F-4B97-ABBA-52A989722139}" srcOrd="0" destOrd="0" presId="urn:microsoft.com/office/officeart/2016/7/layout/RepeatingBendingProcessNew"/>
    <dgm:cxn modelId="{90562898-665D-49BF-A4E2-6491877836E6}" type="presOf" srcId="{1E3A527C-26DE-4A0C-A0DD-4AF54FE73F6F}" destId="{6A210AD7-78ED-454F-8782-02CEA2984D03}" srcOrd="1" destOrd="0" presId="urn:microsoft.com/office/officeart/2016/7/layout/RepeatingBendingProcessNew"/>
    <dgm:cxn modelId="{6F9F3399-FCC3-4BBA-863F-193D8E001F37}" type="presOf" srcId="{00F6D567-5C8F-4FE7-B396-8319BA85B234}" destId="{72F1B721-1AA6-4241-BCCE-058077E05A59}" srcOrd="0" destOrd="0" presId="urn:microsoft.com/office/officeart/2016/7/layout/RepeatingBendingProcessNew"/>
    <dgm:cxn modelId="{ED8D28A4-3757-40B9-88AF-463193C4D0B7}" srcId="{46E21E89-38CA-47BA-8F7A-16C9904C51AB}" destId="{00F6D567-5C8F-4FE7-B396-8319BA85B234}" srcOrd="6" destOrd="0" parTransId="{8CF0C0C5-4961-4ADE-AC4E-5F5672AD7BB4}" sibTransId="{7D3B645B-266B-4255-AD61-17EF219D4F4C}"/>
    <dgm:cxn modelId="{93FB94C8-AC32-4D59-9A7A-31662D38D86A}" srcId="{46E21E89-38CA-47BA-8F7A-16C9904C51AB}" destId="{B546CB12-2DD7-4A2F-AE4B-C3AF7857B1DC}" srcOrd="1" destOrd="0" parTransId="{17F52818-9C66-499C-A6FF-8F7272DAA44C}" sibTransId="{9755571A-FCCC-4162-AA82-34A2B2BC25A3}"/>
    <dgm:cxn modelId="{EDEE9DCB-C94A-4CB6-98C2-F70A724DABF2}" type="presOf" srcId="{7D757351-6810-476F-91BE-9B956A88E6B5}" destId="{10BCC2CE-EE3A-45EB-B437-C7D8F749E7BC}" srcOrd="0" destOrd="0" presId="urn:microsoft.com/office/officeart/2016/7/layout/RepeatingBendingProcessNew"/>
    <dgm:cxn modelId="{5ECDCBD1-0BFD-44DF-A5C5-E6DFAC4D5A95}" type="presOf" srcId="{9755571A-FCCC-4162-AA82-34A2B2BC25A3}" destId="{D1B875D0-FA60-4060-B46F-F2B96D24123C}" srcOrd="1" destOrd="0" presId="urn:microsoft.com/office/officeart/2016/7/layout/RepeatingBendingProcessNew"/>
    <dgm:cxn modelId="{16F912DF-7CC5-4483-B437-534214F0FEC5}" type="presOf" srcId="{9E9CAE83-B71E-46F8-BC2B-263C3CBFE953}" destId="{A04B4747-925A-4D18-9151-718E6B33EA6C}" srcOrd="0" destOrd="0" presId="urn:microsoft.com/office/officeart/2016/7/layout/RepeatingBendingProcessNew"/>
    <dgm:cxn modelId="{8A3CEBE0-E048-4AD3-8B46-2EA3F54FEC08}" type="presOf" srcId="{A831E029-8AC5-445A-8124-AF9C78C9FBB2}" destId="{71A9ADAE-9DA9-4769-BC2A-9DEF49C01487}" srcOrd="0" destOrd="0" presId="urn:microsoft.com/office/officeart/2016/7/layout/RepeatingBendingProcessNew"/>
    <dgm:cxn modelId="{21DA80E6-9C0E-4812-8FE8-44045E9A360E}" type="presOf" srcId="{3366A6D1-0D86-4CB9-B8DD-DDF3CDB2E50A}" destId="{D27D6787-104C-45C7-BC2A-591971407351}" srcOrd="1" destOrd="0" presId="urn:microsoft.com/office/officeart/2016/7/layout/RepeatingBendingProcessNew"/>
    <dgm:cxn modelId="{2F2856E7-3AA1-49CA-ADE6-D1C4F7B545C3}" type="presOf" srcId="{3B61DF66-5641-425A-9734-F7C4004FC33B}" destId="{3FCB507F-1744-47DF-9D2B-077866D0A04F}" srcOrd="0" destOrd="0" presId="urn:microsoft.com/office/officeart/2016/7/layout/RepeatingBendingProcessNew"/>
    <dgm:cxn modelId="{6F0CF0F2-1319-4D2A-AEA2-D86BC580FE27}" srcId="{46E21E89-38CA-47BA-8F7A-16C9904C51AB}" destId="{7D757351-6810-476F-91BE-9B956A88E6B5}" srcOrd="7" destOrd="0" parTransId="{1F1668ED-F8B2-4B49-BD4C-615DEBCF5972}" sibTransId="{3B61DF66-5641-425A-9734-F7C4004FC33B}"/>
    <dgm:cxn modelId="{9916B5F6-0102-4DB4-B867-088112C71894}" type="presOf" srcId="{3B61DF66-5641-425A-9734-F7C4004FC33B}" destId="{ABA80BD6-A574-4AD0-91E0-3CFD62D5001A}" srcOrd="1" destOrd="0" presId="urn:microsoft.com/office/officeart/2016/7/layout/RepeatingBendingProcessNew"/>
    <dgm:cxn modelId="{71F848F7-6D45-4999-9DB7-D08E302B33F8}" type="presOf" srcId="{383A9FBD-6FE2-439F-B943-1D11BEE9AF37}" destId="{3CA5C532-4942-41A7-951C-052AC7E4FB96}" srcOrd="1" destOrd="0" presId="urn:microsoft.com/office/officeart/2016/7/layout/RepeatingBendingProcessNew"/>
    <dgm:cxn modelId="{512FBCFD-D6D6-4FA4-A1C0-BD52FA0E5FAA}" type="presOf" srcId="{A52508AE-B5F6-447A-917A-FC732DE9A961}" destId="{EE59676D-E447-48D5-9351-9CFD379BD616}" srcOrd="0" destOrd="0" presId="urn:microsoft.com/office/officeart/2016/7/layout/RepeatingBendingProcessNew"/>
    <dgm:cxn modelId="{094A1AFE-7D61-411B-B980-C0B93F373C97}" type="presOf" srcId="{383A9FBD-6FE2-439F-B943-1D11BEE9AF37}" destId="{8A33F9DB-ECC7-429A-9C46-EF0E6F9E0876}" srcOrd="0" destOrd="0" presId="urn:microsoft.com/office/officeart/2016/7/layout/RepeatingBendingProcessNew"/>
    <dgm:cxn modelId="{34D2023A-19E1-494B-BC89-6CA310485674}" type="presParOf" srcId="{C11EDA57-9B53-4B12-A163-83244D586B60}" destId="{C0106088-9A43-4025-BD0A-2888469A60D6}" srcOrd="0" destOrd="0" presId="urn:microsoft.com/office/officeart/2016/7/layout/RepeatingBendingProcessNew"/>
    <dgm:cxn modelId="{4BC8FD06-C1EF-41C0-B285-94A65361B6BC}" type="presParOf" srcId="{C11EDA57-9B53-4B12-A163-83244D586B60}" destId="{EE59676D-E447-48D5-9351-9CFD379BD616}" srcOrd="1" destOrd="0" presId="urn:microsoft.com/office/officeart/2016/7/layout/RepeatingBendingProcessNew"/>
    <dgm:cxn modelId="{DCC78BAC-46FE-4D2F-B2F3-D567C9D620BD}" type="presParOf" srcId="{EE59676D-E447-48D5-9351-9CFD379BD616}" destId="{627DB0D4-DFDD-48BA-B22A-3FCD28083CA2}" srcOrd="0" destOrd="0" presId="urn:microsoft.com/office/officeart/2016/7/layout/RepeatingBendingProcessNew"/>
    <dgm:cxn modelId="{0887790D-3C99-43F6-B97A-70EB1ECCF33C}" type="presParOf" srcId="{C11EDA57-9B53-4B12-A163-83244D586B60}" destId="{0C6073B4-0203-4C48-B175-EF6613F58854}" srcOrd="2" destOrd="0" presId="urn:microsoft.com/office/officeart/2016/7/layout/RepeatingBendingProcessNew"/>
    <dgm:cxn modelId="{897DE72A-ABD2-4BC8-8D3F-E1B678C2DC11}" type="presParOf" srcId="{C11EDA57-9B53-4B12-A163-83244D586B60}" destId="{ADB314ED-5476-46D0-BF73-9F52FA7C4FB2}" srcOrd="3" destOrd="0" presId="urn:microsoft.com/office/officeart/2016/7/layout/RepeatingBendingProcessNew"/>
    <dgm:cxn modelId="{0B013C5D-DB41-497E-8E1E-787A7DF7E34A}" type="presParOf" srcId="{ADB314ED-5476-46D0-BF73-9F52FA7C4FB2}" destId="{D1B875D0-FA60-4060-B46F-F2B96D24123C}" srcOrd="0" destOrd="0" presId="urn:microsoft.com/office/officeart/2016/7/layout/RepeatingBendingProcessNew"/>
    <dgm:cxn modelId="{06563C15-D7C6-4AE3-A5E7-ED7229E1F2E7}" type="presParOf" srcId="{C11EDA57-9B53-4B12-A163-83244D586B60}" destId="{38FBD8A5-F05F-4B97-ABBA-52A989722139}" srcOrd="4" destOrd="0" presId="urn:microsoft.com/office/officeart/2016/7/layout/RepeatingBendingProcessNew"/>
    <dgm:cxn modelId="{81E6D965-BA9B-4F7F-AF8F-05729BA8A1D1}" type="presParOf" srcId="{C11EDA57-9B53-4B12-A163-83244D586B60}" destId="{71A9ADAE-9DA9-4769-BC2A-9DEF49C01487}" srcOrd="5" destOrd="0" presId="urn:microsoft.com/office/officeart/2016/7/layout/RepeatingBendingProcessNew"/>
    <dgm:cxn modelId="{17016906-0C31-4926-B270-94EF3F3A7C37}" type="presParOf" srcId="{71A9ADAE-9DA9-4769-BC2A-9DEF49C01487}" destId="{0C8BB251-B773-4851-BA7A-1F8883FF7EDA}" srcOrd="0" destOrd="0" presId="urn:microsoft.com/office/officeart/2016/7/layout/RepeatingBendingProcessNew"/>
    <dgm:cxn modelId="{7AB4D117-9204-4D10-9A21-CA56F7B1A004}" type="presParOf" srcId="{C11EDA57-9B53-4B12-A163-83244D586B60}" destId="{F792C3DC-5A70-4663-BC0D-9F7981E894AF}" srcOrd="6" destOrd="0" presId="urn:microsoft.com/office/officeart/2016/7/layout/RepeatingBendingProcessNew"/>
    <dgm:cxn modelId="{49C0A2CF-45D2-48A0-BE0E-7D0896717F29}" type="presParOf" srcId="{C11EDA57-9B53-4B12-A163-83244D586B60}" destId="{19E98FDD-78B1-4604-BE58-344D9A74B4D1}" srcOrd="7" destOrd="0" presId="urn:microsoft.com/office/officeart/2016/7/layout/RepeatingBendingProcessNew"/>
    <dgm:cxn modelId="{8E4DAC5F-AE77-4625-A79E-B064101E34BD}" type="presParOf" srcId="{19E98FDD-78B1-4604-BE58-344D9A74B4D1}" destId="{D27D6787-104C-45C7-BC2A-591971407351}" srcOrd="0" destOrd="0" presId="urn:microsoft.com/office/officeart/2016/7/layout/RepeatingBendingProcessNew"/>
    <dgm:cxn modelId="{99973ED5-8EDA-4B5A-AC7A-23EC01BD002F}" type="presParOf" srcId="{C11EDA57-9B53-4B12-A163-83244D586B60}" destId="{5D9021DA-45AF-489F-A06D-36D78C118A71}" srcOrd="8" destOrd="0" presId="urn:microsoft.com/office/officeart/2016/7/layout/RepeatingBendingProcessNew"/>
    <dgm:cxn modelId="{C372F478-D30B-48B4-B51A-64FBF1D2F817}" type="presParOf" srcId="{C11EDA57-9B53-4B12-A163-83244D586B60}" destId="{2E90D0F2-6B12-4BCB-85AA-AA76AC491382}" srcOrd="9" destOrd="0" presId="urn:microsoft.com/office/officeart/2016/7/layout/RepeatingBendingProcessNew"/>
    <dgm:cxn modelId="{D2914458-FA02-4937-A390-A9BC9AA6CF1A}" type="presParOf" srcId="{2E90D0F2-6B12-4BCB-85AA-AA76AC491382}" destId="{6A210AD7-78ED-454F-8782-02CEA2984D03}" srcOrd="0" destOrd="0" presId="urn:microsoft.com/office/officeart/2016/7/layout/RepeatingBendingProcessNew"/>
    <dgm:cxn modelId="{DB436A08-24F6-4551-A909-2652E010101A}" type="presParOf" srcId="{C11EDA57-9B53-4B12-A163-83244D586B60}" destId="{EC4E1B48-28D4-4C13-8D18-415DC2A34D20}" srcOrd="10" destOrd="0" presId="urn:microsoft.com/office/officeart/2016/7/layout/RepeatingBendingProcessNew"/>
    <dgm:cxn modelId="{E52796D0-4D9D-43C0-9BEB-A36A242056EF}" type="presParOf" srcId="{C11EDA57-9B53-4B12-A163-83244D586B60}" destId="{8A33F9DB-ECC7-429A-9C46-EF0E6F9E0876}" srcOrd="11" destOrd="0" presId="urn:microsoft.com/office/officeart/2016/7/layout/RepeatingBendingProcessNew"/>
    <dgm:cxn modelId="{120A2A7B-1BA8-45CF-B598-DF1CD809D9F5}" type="presParOf" srcId="{8A33F9DB-ECC7-429A-9C46-EF0E6F9E0876}" destId="{3CA5C532-4942-41A7-951C-052AC7E4FB96}" srcOrd="0" destOrd="0" presId="urn:microsoft.com/office/officeart/2016/7/layout/RepeatingBendingProcessNew"/>
    <dgm:cxn modelId="{F26C3B65-A1EF-464E-B65C-A582650BF55A}" type="presParOf" srcId="{C11EDA57-9B53-4B12-A163-83244D586B60}" destId="{72F1B721-1AA6-4241-BCCE-058077E05A59}" srcOrd="12" destOrd="0" presId="urn:microsoft.com/office/officeart/2016/7/layout/RepeatingBendingProcessNew"/>
    <dgm:cxn modelId="{FF4E0A85-3314-4DE9-9719-C10FA9B9BC5B}" type="presParOf" srcId="{C11EDA57-9B53-4B12-A163-83244D586B60}" destId="{96475C7A-850B-4618-A114-9D6604CFDCBF}" srcOrd="13" destOrd="0" presId="urn:microsoft.com/office/officeart/2016/7/layout/RepeatingBendingProcessNew"/>
    <dgm:cxn modelId="{7247B074-818F-440C-AB45-908069C63532}" type="presParOf" srcId="{96475C7A-850B-4618-A114-9D6604CFDCBF}" destId="{EB030CC2-D524-449E-82EC-7F02F553AC49}" srcOrd="0" destOrd="0" presId="urn:microsoft.com/office/officeart/2016/7/layout/RepeatingBendingProcessNew"/>
    <dgm:cxn modelId="{3B22A2DF-D6B1-4D43-B33B-E18B7C94A5FA}" type="presParOf" srcId="{C11EDA57-9B53-4B12-A163-83244D586B60}" destId="{10BCC2CE-EE3A-45EB-B437-C7D8F749E7BC}" srcOrd="14" destOrd="0" presId="urn:microsoft.com/office/officeart/2016/7/layout/RepeatingBendingProcessNew"/>
    <dgm:cxn modelId="{739249FE-7B8A-405D-A597-9DD7540AA8CE}" type="presParOf" srcId="{C11EDA57-9B53-4B12-A163-83244D586B60}" destId="{3FCB507F-1744-47DF-9D2B-077866D0A04F}" srcOrd="15" destOrd="0" presId="urn:microsoft.com/office/officeart/2016/7/layout/RepeatingBendingProcessNew"/>
    <dgm:cxn modelId="{0C7450CF-B258-40B0-99D5-5B35AF8A2C29}" type="presParOf" srcId="{3FCB507F-1744-47DF-9D2B-077866D0A04F}" destId="{ABA80BD6-A574-4AD0-91E0-3CFD62D5001A}" srcOrd="0" destOrd="0" presId="urn:microsoft.com/office/officeart/2016/7/layout/RepeatingBendingProcessNew"/>
    <dgm:cxn modelId="{FC44BAFE-7846-4F3A-BB9E-2F0D37F33FEB}" type="presParOf" srcId="{C11EDA57-9B53-4B12-A163-83244D586B60}" destId="{A04B4747-925A-4D18-9151-718E6B33EA6C}" srcOrd="1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3F86A-91C7-43EA-9FF3-5B0D846FD3A9}">
      <dsp:nvSpPr>
        <dsp:cNvPr id="0" name=""/>
        <dsp:cNvSpPr/>
      </dsp:nvSpPr>
      <dsp:spPr>
        <a:xfrm>
          <a:off x="7634" y="437643"/>
          <a:ext cx="2281981" cy="13691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Name Sarah Andrew</a:t>
          </a:r>
          <a:endParaRPr lang="en-US" sz="1700" kern="1200"/>
        </a:p>
      </dsp:txBody>
      <dsp:txXfrm>
        <a:off x="47736" y="477745"/>
        <a:ext cx="2201777" cy="1288984"/>
      </dsp:txXfrm>
    </dsp:sp>
    <dsp:sp modelId="{493EF300-A8F0-4D49-9507-7FE9FA893E52}">
      <dsp:nvSpPr>
        <dsp:cNvPr id="0" name=""/>
        <dsp:cNvSpPr/>
      </dsp:nvSpPr>
      <dsp:spPr>
        <a:xfrm>
          <a:off x="2490430" y="839272"/>
          <a:ext cx="483780" cy="56593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490430" y="952458"/>
        <a:ext cx="338646" cy="339559"/>
      </dsp:txXfrm>
    </dsp:sp>
    <dsp:sp modelId="{C33EB9E4-5725-4816-BFDA-A64995E3F8B2}">
      <dsp:nvSpPr>
        <dsp:cNvPr id="0" name=""/>
        <dsp:cNvSpPr/>
      </dsp:nvSpPr>
      <dsp:spPr>
        <a:xfrm>
          <a:off x="3202409" y="437643"/>
          <a:ext cx="2281981" cy="13691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Age  65, Clerical officer</a:t>
          </a:r>
          <a:endParaRPr lang="en-US" sz="1700" kern="1200"/>
        </a:p>
      </dsp:txBody>
      <dsp:txXfrm>
        <a:off x="3242511" y="477745"/>
        <a:ext cx="2201777" cy="1288984"/>
      </dsp:txXfrm>
    </dsp:sp>
    <dsp:sp modelId="{C0470AF6-DFCC-4386-85F8-3E899DFB6D96}">
      <dsp:nvSpPr>
        <dsp:cNvPr id="0" name=""/>
        <dsp:cNvSpPr/>
      </dsp:nvSpPr>
      <dsp:spPr>
        <a:xfrm>
          <a:off x="5685205" y="839272"/>
          <a:ext cx="483780" cy="56593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685205" y="952458"/>
        <a:ext cx="338646" cy="339559"/>
      </dsp:txXfrm>
    </dsp:sp>
    <dsp:sp modelId="{B15D8A90-EB34-40A1-B7BF-2E5B66DCD5DF}">
      <dsp:nvSpPr>
        <dsp:cNvPr id="0" name=""/>
        <dsp:cNvSpPr/>
      </dsp:nvSpPr>
      <dsp:spPr>
        <a:xfrm>
          <a:off x="6397183" y="437643"/>
          <a:ext cx="2281981" cy="136918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Family history of breast cancer (mother  diagnosed at 60), </a:t>
          </a:r>
          <a:endParaRPr lang="en-US" sz="1700" kern="1200"/>
        </a:p>
      </dsp:txBody>
      <dsp:txXfrm>
        <a:off x="6437285" y="477745"/>
        <a:ext cx="2201777" cy="1288984"/>
      </dsp:txXfrm>
    </dsp:sp>
    <dsp:sp modelId="{99B72943-4456-48B9-AC0C-EFE794F9C1A2}">
      <dsp:nvSpPr>
        <dsp:cNvPr id="0" name=""/>
        <dsp:cNvSpPr/>
      </dsp:nvSpPr>
      <dsp:spPr>
        <a:xfrm rot="5400000">
          <a:off x="7296284" y="1966571"/>
          <a:ext cx="483780" cy="56593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7368395" y="2007646"/>
        <a:ext cx="339559" cy="338646"/>
      </dsp:txXfrm>
    </dsp:sp>
    <dsp:sp modelId="{676DA238-7B67-42A6-9C78-CE74C0E2B960}">
      <dsp:nvSpPr>
        <dsp:cNvPr id="0" name=""/>
        <dsp:cNvSpPr/>
      </dsp:nvSpPr>
      <dsp:spPr>
        <a:xfrm>
          <a:off x="6397183" y="2719625"/>
          <a:ext cx="2281981" cy="136918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Post menopause, BMI 35 (obese range)</a:t>
          </a:r>
          <a:endParaRPr lang="en-US" sz="1700" kern="1200"/>
        </a:p>
      </dsp:txBody>
      <dsp:txXfrm>
        <a:off x="6437285" y="2759727"/>
        <a:ext cx="2201777" cy="1288984"/>
      </dsp:txXfrm>
    </dsp:sp>
    <dsp:sp modelId="{FE25FC2B-C34C-433A-AF9C-1D324A8FDE5F}">
      <dsp:nvSpPr>
        <dsp:cNvPr id="0" name=""/>
        <dsp:cNvSpPr/>
      </dsp:nvSpPr>
      <dsp:spPr>
        <a:xfrm rot="10800000">
          <a:off x="5712588" y="3121254"/>
          <a:ext cx="483780" cy="56593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5857722" y="3234440"/>
        <a:ext cx="338646" cy="339559"/>
      </dsp:txXfrm>
    </dsp:sp>
    <dsp:sp modelId="{61DC4B4B-F968-4CBD-A8BF-831B4CC0A162}">
      <dsp:nvSpPr>
        <dsp:cNvPr id="0" name=""/>
        <dsp:cNvSpPr/>
      </dsp:nvSpPr>
      <dsp:spPr>
        <a:xfrm>
          <a:off x="3202409" y="2719625"/>
          <a:ext cx="2281981" cy="136918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Live with husband in a Manchester suburb with 2 children aged  20 and 25, both female.</a:t>
          </a:r>
          <a:endParaRPr lang="en-US" sz="1700" kern="1200"/>
        </a:p>
      </dsp:txBody>
      <dsp:txXfrm>
        <a:off x="3242511" y="2759727"/>
        <a:ext cx="2201777" cy="1288984"/>
      </dsp:txXfrm>
    </dsp:sp>
    <dsp:sp modelId="{BAB01388-87AB-4A6A-A818-5728F54CD2BE}">
      <dsp:nvSpPr>
        <dsp:cNvPr id="0" name=""/>
        <dsp:cNvSpPr/>
      </dsp:nvSpPr>
      <dsp:spPr>
        <a:xfrm rot="10800000">
          <a:off x="2517814" y="3121254"/>
          <a:ext cx="483780" cy="565931"/>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2662948" y="3234440"/>
        <a:ext cx="338646" cy="339559"/>
      </dsp:txXfrm>
    </dsp:sp>
    <dsp:sp modelId="{1B6C0F32-BAFA-40C6-9B8C-F3EFCA869681}">
      <dsp:nvSpPr>
        <dsp:cNvPr id="0" name=""/>
        <dsp:cNvSpPr/>
      </dsp:nvSpPr>
      <dsp:spPr>
        <a:xfrm>
          <a:off x="7634" y="2719625"/>
          <a:ext cx="2281981" cy="13691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History of smoking and drinking of alcohol.</a:t>
          </a:r>
        </a:p>
      </dsp:txBody>
      <dsp:txXfrm>
        <a:off x="47736" y="2759727"/>
        <a:ext cx="2201777" cy="1288984"/>
      </dsp:txXfrm>
    </dsp:sp>
    <dsp:sp modelId="{2999C62C-1C48-4C98-81F7-EC904E3D6315}">
      <dsp:nvSpPr>
        <dsp:cNvPr id="0" name=""/>
        <dsp:cNvSpPr/>
      </dsp:nvSpPr>
      <dsp:spPr>
        <a:xfrm rot="5400000">
          <a:off x="906735" y="4248553"/>
          <a:ext cx="483780" cy="56593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978846" y="4289628"/>
        <a:ext cx="339559" cy="338646"/>
      </dsp:txXfrm>
    </dsp:sp>
    <dsp:sp modelId="{3443C9F0-7E79-48F0-ADB5-1F94040982CF}">
      <dsp:nvSpPr>
        <dsp:cNvPr id="0" name=""/>
        <dsp:cNvSpPr/>
      </dsp:nvSpPr>
      <dsp:spPr>
        <a:xfrm>
          <a:off x="7634" y="5001607"/>
          <a:ext cx="2281981" cy="13691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No physical activity</a:t>
          </a:r>
        </a:p>
      </dsp:txBody>
      <dsp:txXfrm>
        <a:off x="47736" y="5041709"/>
        <a:ext cx="2201777" cy="1288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E4A29-95B5-4BC0-89E8-240DA9E165CF}">
      <dsp:nvSpPr>
        <dsp:cNvPr id="0" name=""/>
        <dsp:cNvSpPr/>
      </dsp:nvSpPr>
      <dsp:spPr>
        <a:xfrm>
          <a:off x="0" y="858057"/>
          <a:ext cx="7306056" cy="73636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Uncontrolled growth of epithelial cells in ducts and lobules</a:t>
          </a:r>
          <a:endParaRPr lang="en-US" sz="1900" kern="1200"/>
        </a:p>
      </dsp:txBody>
      <dsp:txXfrm>
        <a:off x="35947" y="894004"/>
        <a:ext cx="7234162" cy="664474"/>
      </dsp:txXfrm>
    </dsp:sp>
    <dsp:sp modelId="{5F40CD93-A784-4229-9CC4-43CB015D6065}">
      <dsp:nvSpPr>
        <dsp:cNvPr id="0" name=""/>
        <dsp:cNvSpPr/>
      </dsp:nvSpPr>
      <dsp:spPr>
        <a:xfrm>
          <a:off x="0" y="1649145"/>
          <a:ext cx="7306056" cy="736368"/>
        </a:xfrm>
        <a:prstGeom prst="roundRect">
          <a:avLst/>
        </a:prstGeom>
        <a:solidFill>
          <a:schemeClr val="accent2">
            <a:hueOff val="553230"/>
            <a:satOff val="2550"/>
            <a:lumOff val="39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Formation of malignant tumour</a:t>
          </a:r>
          <a:endParaRPr lang="en-US" sz="1900" kern="1200"/>
        </a:p>
      </dsp:txBody>
      <dsp:txXfrm>
        <a:off x="35947" y="1685092"/>
        <a:ext cx="7234162" cy="664474"/>
      </dsp:txXfrm>
    </dsp:sp>
    <dsp:sp modelId="{8567215D-9BB2-4A6D-91D6-A916FC37F877}">
      <dsp:nvSpPr>
        <dsp:cNvPr id="0" name=""/>
        <dsp:cNvSpPr/>
      </dsp:nvSpPr>
      <dsp:spPr>
        <a:xfrm>
          <a:off x="0" y="2440234"/>
          <a:ext cx="7306056" cy="736368"/>
        </a:xfrm>
        <a:prstGeom prst="roundRect">
          <a:avLst/>
        </a:prstGeom>
        <a:solidFill>
          <a:schemeClr val="accent2">
            <a:hueOff val="1106460"/>
            <a:satOff val="5101"/>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Invasion of nearby tissues and lymph, </a:t>
          </a:r>
          <a:endParaRPr lang="en-US" sz="1900" kern="1200"/>
        </a:p>
      </dsp:txBody>
      <dsp:txXfrm>
        <a:off x="35947" y="2476181"/>
        <a:ext cx="7234162" cy="664474"/>
      </dsp:txXfrm>
    </dsp:sp>
    <dsp:sp modelId="{0F026A3C-368C-4485-A151-ED2A44A36F36}">
      <dsp:nvSpPr>
        <dsp:cNvPr id="0" name=""/>
        <dsp:cNvSpPr/>
      </dsp:nvSpPr>
      <dsp:spPr>
        <a:xfrm>
          <a:off x="0" y="3231323"/>
          <a:ext cx="7306056" cy="736368"/>
        </a:xfrm>
        <a:prstGeom prst="roundRect">
          <a:avLst/>
        </a:prstGeom>
        <a:solidFill>
          <a:schemeClr val="accent2">
            <a:hueOff val="1659690"/>
            <a:satOff val="7651"/>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Basement  membrane wall, a thin layer of tissue that </a:t>
          </a:r>
          <a:r>
            <a:rPr lang="en-GB" sz="1900" kern="1200"/>
            <a:t>separates the epithelial cells where most cancers</a:t>
          </a:r>
          <a:r>
            <a:rPr lang="en-US" sz="1900" kern="1200"/>
            <a:t> are formed.</a:t>
          </a:r>
        </a:p>
      </dsp:txBody>
      <dsp:txXfrm>
        <a:off x="35947" y="3267270"/>
        <a:ext cx="7234162" cy="664474"/>
      </dsp:txXfrm>
    </dsp:sp>
    <dsp:sp modelId="{DA580409-EF65-4E42-A537-7EFAEC4637B2}">
      <dsp:nvSpPr>
        <dsp:cNvPr id="0" name=""/>
        <dsp:cNvSpPr/>
      </dsp:nvSpPr>
      <dsp:spPr>
        <a:xfrm>
          <a:off x="0" y="3848238"/>
          <a:ext cx="7306056" cy="736368"/>
        </a:xfrm>
        <a:prstGeom prst="roundRect">
          <a:avLst/>
        </a:prstGeom>
        <a:solidFill>
          <a:schemeClr val="accent2">
            <a:hueOff val="2212920"/>
            <a:satOff val="10201"/>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t>Possible metastasis to the bone, liver, or lung.</a:t>
          </a:r>
          <a:r>
            <a:rPr lang="en-GB" sz="1900" kern="1200">
              <a:latin typeface="Bierstadt"/>
            </a:rPr>
            <a:t> (</a:t>
          </a:r>
          <a:r>
            <a:rPr lang="en-US" sz="1900" kern="1200" err="1">
              <a:latin typeface="Times New Roman"/>
              <a:cs typeface="Times New Roman"/>
            </a:rPr>
            <a:t>Scienceinsight</a:t>
          </a:r>
          <a:r>
            <a:rPr lang="en-US" sz="1900" kern="1200">
              <a:latin typeface="Times New Roman"/>
              <a:cs typeface="Times New Roman"/>
            </a:rPr>
            <a:t>, 2025).</a:t>
          </a:r>
          <a:endParaRPr lang="en-US" sz="1900" kern="1200"/>
        </a:p>
      </dsp:txBody>
      <dsp:txXfrm>
        <a:off x="35947" y="3884185"/>
        <a:ext cx="7234162" cy="664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9676D-E447-48D5-9351-9CFD379BD616}">
      <dsp:nvSpPr>
        <dsp:cNvPr id="0" name=""/>
        <dsp:cNvSpPr/>
      </dsp:nvSpPr>
      <dsp:spPr>
        <a:xfrm>
          <a:off x="1762729" y="447358"/>
          <a:ext cx="344818" cy="91440"/>
        </a:xfrm>
        <a:custGeom>
          <a:avLst/>
          <a:gdLst/>
          <a:ahLst/>
          <a:cxnLst/>
          <a:rect l="0" t="0" r="0" b="0"/>
          <a:pathLst>
            <a:path>
              <a:moveTo>
                <a:pt x="0" y="45720"/>
              </a:moveTo>
              <a:lnTo>
                <a:pt x="344818"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25753" y="491199"/>
        <a:ext cx="18770" cy="3757"/>
      </dsp:txXfrm>
    </dsp:sp>
    <dsp:sp modelId="{C0106088-9A43-4025-BD0A-2888469A60D6}">
      <dsp:nvSpPr>
        <dsp:cNvPr id="0" name=""/>
        <dsp:cNvSpPr/>
      </dsp:nvSpPr>
      <dsp:spPr>
        <a:xfrm>
          <a:off x="132274" y="3401"/>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Support physical recovering and manage treatment side effects</a:t>
          </a:r>
          <a:endParaRPr lang="en-US" sz="1200" kern="1200"/>
        </a:p>
      </dsp:txBody>
      <dsp:txXfrm>
        <a:off x="132274" y="3401"/>
        <a:ext cx="1632255" cy="979353"/>
      </dsp:txXfrm>
    </dsp:sp>
    <dsp:sp modelId="{ADB314ED-5476-46D0-BF73-9F52FA7C4FB2}">
      <dsp:nvSpPr>
        <dsp:cNvPr id="0" name=""/>
        <dsp:cNvSpPr/>
      </dsp:nvSpPr>
      <dsp:spPr>
        <a:xfrm>
          <a:off x="3770403" y="447358"/>
          <a:ext cx="344818" cy="91440"/>
        </a:xfrm>
        <a:custGeom>
          <a:avLst/>
          <a:gdLst/>
          <a:ahLst/>
          <a:cxnLst/>
          <a:rect l="0" t="0" r="0" b="0"/>
          <a:pathLst>
            <a:path>
              <a:moveTo>
                <a:pt x="0" y="45720"/>
              </a:moveTo>
              <a:lnTo>
                <a:pt x="344818"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33427" y="491199"/>
        <a:ext cx="18770" cy="3757"/>
      </dsp:txXfrm>
    </dsp:sp>
    <dsp:sp modelId="{0C6073B4-0203-4C48-B175-EF6613F58854}">
      <dsp:nvSpPr>
        <dsp:cNvPr id="0" name=""/>
        <dsp:cNvSpPr/>
      </dsp:nvSpPr>
      <dsp:spPr>
        <a:xfrm>
          <a:off x="2139948" y="3401"/>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Promote </a:t>
          </a:r>
          <a:r>
            <a:rPr lang="en-GB" sz="1200" kern="1200">
              <a:latin typeface="Bookman Old Style" panose="02050604050505020204"/>
            </a:rPr>
            <a:t>emotional</a:t>
          </a:r>
          <a:r>
            <a:rPr lang="en-GB" sz="1200" kern="1200"/>
            <a:t> </a:t>
          </a:r>
          <a:r>
            <a:rPr lang="en-GB" sz="1200" kern="1200">
              <a:latin typeface="Bookman Old Style" panose="02050604050505020204"/>
            </a:rPr>
            <a:t>resilience</a:t>
          </a:r>
          <a:r>
            <a:rPr lang="en-GB" sz="1200" kern="1200"/>
            <a:t> and positive body image</a:t>
          </a:r>
          <a:endParaRPr lang="en-US" sz="1200" kern="1200"/>
        </a:p>
      </dsp:txBody>
      <dsp:txXfrm>
        <a:off x="2139948" y="3401"/>
        <a:ext cx="1632255" cy="979353"/>
      </dsp:txXfrm>
    </dsp:sp>
    <dsp:sp modelId="{71A9ADAE-9DA9-4769-BC2A-9DEF49C01487}">
      <dsp:nvSpPr>
        <dsp:cNvPr id="0" name=""/>
        <dsp:cNvSpPr/>
      </dsp:nvSpPr>
      <dsp:spPr>
        <a:xfrm>
          <a:off x="5778076" y="447358"/>
          <a:ext cx="344818" cy="91440"/>
        </a:xfrm>
        <a:custGeom>
          <a:avLst/>
          <a:gdLst/>
          <a:ahLst/>
          <a:cxnLst/>
          <a:rect l="0" t="0" r="0" b="0"/>
          <a:pathLst>
            <a:path>
              <a:moveTo>
                <a:pt x="0" y="45720"/>
              </a:moveTo>
              <a:lnTo>
                <a:pt x="344818"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41100" y="491199"/>
        <a:ext cx="18770" cy="3757"/>
      </dsp:txXfrm>
    </dsp:sp>
    <dsp:sp modelId="{38FBD8A5-F05F-4B97-ABBA-52A989722139}">
      <dsp:nvSpPr>
        <dsp:cNvPr id="0" name=""/>
        <dsp:cNvSpPr/>
      </dsp:nvSpPr>
      <dsp:spPr>
        <a:xfrm>
          <a:off x="4147621" y="3401"/>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rtl="0">
            <a:lnSpc>
              <a:spcPct val="90000"/>
            </a:lnSpc>
            <a:spcBef>
              <a:spcPct val="0"/>
            </a:spcBef>
            <a:spcAft>
              <a:spcPct val="35000"/>
            </a:spcAft>
            <a:buNone/>
          </a:pPr>
          <a:r>
            <a:rPr lang="en-GB" sz="1200" kern="1200"/>
            <a:t>Encourage </a:t>
          </a:r>
          <a:r>
            <a:rPr lang="en-GB" sz="1200" kern="1200">
              <a:latin typeface="Bookman Old Style" panose="02050604050505020204"/>
            </a:rPr>
            <a:t>a healthy lifestyle</a:t>
          </a:r>
          <a:r>
            <a:rPr lang="en-GB" sz="1200" kern="1200"/>
            <a:t> and decision in care</a:t>
          </a:r>
          <a:r>
            <a:rPr lang="en-GB" sz="1200" kern="1200">
              <a:latin typeface="Bookman Old Style" panose="02050604050505020204"/>
            </a:rPr>
            <a:t>.</a:t>
          </a:r>
          <a:r>
            <a:rPr lang="en-GB" sz="1200" kern="1200"/>
            <a:t> </a:t>
          </a:r>
          <a:endParaRPr lang="en-US" sz="1200" kern="1200"/>
        </a:p>
      </dsp:txBody>
      <dsp:txXfrm>
        <a:off x="4147621" y="3401"/>
        <a:ext cx="1632255" cy="979353"/>
      </dsp:txXfrm>
    </dsp:sp>
    <dsp:sp modelId="{19E98FDD-78B1-4604-BE58-344D9A74B4D1}">
      <dsp:nvSpPr>
        <dsp:cNvPr id="0" name=""/>
        <dsp:cNvSpPr/>
      </dsp:nvSpPr>
      <dsp:spPr>
        <a:xfrm>
          <a:off x="948401" y="980954"/>
          <a:ext cx="6023021" cy="344818"/>
        </a:xfrm>
        <a:custGeom>
          <a:avLst/>
          <a:gdLst/>
          <a:ahLst/>
          <a:cxnLst/>
          <a:rect l="0" t="0" r="0" b="0"/>
          <a:pathLst>
            <a:path>
              <a:moveTo>
                <a:pt x="6023021" y="0"/>
              </a:moveTo>
              <a:lnTo>
                <a:pt x="6023021" y="189509"/>
              </a:lnTo>
              <a:lnTo>
                <a:pt x="0" y="189509"/>
              </a:lnTo>
              <a:lnTo>
                <a:pt x="0" y="344818"/>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9044" y="1151485"/>
        <a:ext cx="301735" cy="3757"/>
      </dsp:txXfrm>
    </dsp:sp>
    <dsp:sp modelId="{F792C3DC-5A70-4663-BC0D-9F7981E894AF}">
      <dsp:nvSpPr>
        <dsp:cNvPr id="0" name=""/>
        <dsp:cNvSpPr/>
      </dsp:nvSpPr>
      <dsp:spPr>
        <a:xfrm>
          <a:off x="6155295" y="3401"/>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Facilitate understanding and decision-making care.</a:t>
          </a:r>
          <a:endParaRPr lang="en-US" sz="1200" kern="1200"/>
        </a:p>
      </dsp:txBody>
      <dsp:txXfrm>
        <a:off x="6155295" y="3401"/>
        <a:ext cx="1632255" cy="979353"/>
      </dsp:txXfrm>
    </dsp:sp>
    <dsp:sp modelId="{2E90D0F2-6B12-4BCB-85AA-AA76AC491382}">
      <dsp:nvSpPr>
        <dsp:cNvPr id="0" name=""/>
        <dsp:cNvSpPr/>
      </dsp:nvSpPr>
      <dsp:spPr>
        <a:xfrm>
          <a:off x="1762729" y="1802130"/>
          <a:ext cx="344818" cy="91440"/>
        </a:xfrm>
        <a:custGeom>
          <a:avLst/>
          <a:gdLst/>
          <a:ahLst/>
          <a:cxnLst/>
          <a:rect l="0" t="0" r="0" b="0"/>
          <a:pathLst>
            <a:path>
              <a:moveTo>
                <a:pt x="0" y="45720"/>
              </a:moveTo>
              <a:lnTo>
                <a:pt x="344818"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25753" y="1845971"/>
        <a:ext cx="18770" cy="3757"/>
      </dsp:txXfrm>
    </dsp:sp>
    <dsp:sp modelId="{5D9021DA-45AF-489F-A06D-36D78C118A71}">
      <dsp:nvSpPr>
        <dsp:cNvPr id="0" name=""/>
        <dsp:cNvSpPr/>
      </dsp:nvSpPr>
      <dsp:spPr>
        <a:xfrm>
          <a:off x="132274" y="1358173"/>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Lifestyle changes, nutritional choices,  physical activities and weight management</a:t>
          </a:r>
          <a:endParaRPr lang="en-US" sz="1200" kern="1200"/>
        </a:p>
      </dsp:txBody>
      <dsp:txXfrm>
        <a:off x="132274" y="1358173"/>
        <a:ext cx="1632255" cy="979353"/>
      </dsp:txXfrm>
    </dsp:sp>
    <dsp:sp modelId="{8A33F9DB-ECC7-429A-9C46-EF0E6F9E0876}">
      <dsp:nvSpPr>
        <dsp:cNvPr id="0" name=""/>
        <dsp:cNvSpPr/>
      </dsp:nvSpPr>
      <dsp:spPr>
        <a:xfrm>
          <a:off x="3770403" y="1802130"/>
          <a:ext cx="344818" cy="91440"/>
        </a:xfrm>
        <a:custGeom>
          <a:avLst/>
          <a:gdLst/>
          <a:ahLst/>
          <a:cxnLst/>
          <a:rect l="0" t="0" r="0" b="0"/>
          <a:pathLst>
            <a:path>
              <a:moveTo>
                <a:pt x="0" y="45720"/>
              </a:moveTo>
              <a:lnTo>
                <a:pt x="344818"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33427" y="1845971"/>
        <a:ext cx="18770" cy="3757"/>
      </dsp:txXfrm>
    </dsp:sp>
    <dsp:sp modelId="{EC4E1B48-28D4-4C13-8D18-415DC2A34D20}">
      <dsp:nvSpPr>
        <dsp:cNvPr id="0" name=""/>
        <dsp:cNvSpPr/>
      </dsp:nvSpPr>
      <dsp:spPr>
        <a:xfrm>
          <a:off x="2139948" y="1358173"/>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Medical and nursing  care plan</a:t>
          </a:r>
          <a:endParaRPr lang="en-US" sz="1200" kern="1200"/>
        </a:p>
      </dsp:txBody>
      <dsp:txXfrm>
        <a:off x="2139948" y="1358173"/>
        <a:ext cx="1632255" cy="979353"/>
      </dsp:txXfrm>
    </dsp:sp>
    <dsp:sp modelId="{96475C7A-850B-4618-A114-9D6604CFDCBF}">
      <dsp:nvSpPr>
        <dsp:cNvPr id="0" name=""/>
        <dsp:cNvSpPr/>
      </dsp:nvSpPr>
      <dsp:spPr>
        <a:xfrm>
          <a:off x="5778076" y="1802130"/>
          <a:ext cx="344818" cy="91440"/>
        </a:xfrm>
        <a:custGeom>
          <a:avLst/>
          <a:gdLst/>
          <a:ahLst/>
          <a:cxnLst/>
          <a:rect l="0" t="0" r="0" b="0"/>
          <a:pathLst>
            <a:path>
              <a:moveTo>
                <a:pt x="0" y="45720"/>
              </a:moveTo>
              <a:lnTo>
                <a:pt x="344818"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41100" y="1845971"/>
        <a:ext cx="18770" cy="3757"/>
      </dsp:txXfrm>
    </dsp:sp>
    <dsp:sp modelId="{72F1B721-1AA6-4241-BCCE-058077E05A59}">
      <dsp:nvSpPr>
        <dsp:cNvPr id="0" name=""/>
        <dsp:cNvSpPr/>
      </dsp:nvSpPr>
      <dsp:spPr>
        <a:xfrm>
          <a:off x="4147621" y="1358173"/>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Surgery, chemotherapy hormone therapy</a:t>
          </a:r>
          <a:endParaRPr lang="en-US" sz="1200" kern="1200"/>
        </a:p>
      </dsp:txBody>
      <dsp:txXfrm>
        <a:off x="4147621" y="1358173"/>
        <a:ext cx="1632255" cy="979353"/>
      </dsp:txXfrm>
    </dsp:sp>
    <dsp:sp modelId="{3FCB507F-1744-47DF-9D2B-077866D0A04F}">
      <dsp:nvSpPr>
        <dsp:cNvPr id="0" name=""/>
        <dsp:cNvSpPr/>
      </dsp:nvSpPr>
      <dsp:spPr>
        <a:xfrm>
          <a:off x="948401" y="2335726"/>
          <a:ext cx="6023021" cy="344818"/>
        </a:xfrm>
        <a:custGeom>
          <a:avLst/>
          <a:gdLst/>
          <a:ahLst/>
          <a:cxnLst/>
          <a:rect l="0" t="0" r="0" b="0"/>
          <a:pathLst>
            <a:path>
              <a:moveTo>
                <a:pt x="6023021" y="0"/>
              </a:moveTo>
              <a:lnTo>
                <a:pt x="6023021" y="189509"/>
              </a:lnTo>
              <a:lnTo>
                <a:pt x="0" y="189509"/>
              </a:lnTo>
              <a:lnTo>
                <a:pt x="0" y="344818"/>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9044" y="2506256"/>
        <a:ext cx="301735" cy="3757"/>
      </dsp:txXfrm>
    </dsp:sp>
    <dsp:sp modelId="{10BCC2CE-EE3A-45EB-B437-C7D8F749E7BC}">
      <dsp:nvSpPr>
        <dsp:cNvPr id="0" name=""/>
        <dsp:cNvSpPr/>
      </dsp:nvSpPr>
      <dsp:spPr>
        <a:xfrm>
          <a:off x="6155295" y="1358173"/>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a:lnSpc>
              <a:spcPct val="90000"/>
            </a:lnSpc>
            <a:spcBef>
              <a:spcPct val="0"/>
            </a:spcBef>
            <a:spcAft>
              <a:spcPct val="35000"/>
            </a:spcAft>
            <a:buNone/>
          </a:pPr>
          <a:r>
            <a:rPr lang="en-GB" sz="1200" kern="1200"/>
            <a:t>Wound care, infection, preventing </a:t>
          </a:r>
          <a:r>
            <a:rPr lang="en-GB" sz="1200" kern="1200">
              <a:latin typeface="Bookman Old Style" panose="02050604050505020204"/>
            </a:rPr>
            <a:t>symptoms</a:t>
          </a:r>
          <a:r>
            <a:rPr lang="en-GB" sz="1200" kern="1200"/>
            <a:t> control</a:t>
          </a:r>
          <a:endParaRPr lang="en-US" sz="1200" kern="1200"/>
        </a:p>
      </dsp:txBody>
      <dsp:txXfrm>
        <a:off x="6155295" y="1358173"/>
        <a:ext cx="1632255" cy="979353"/>
      </dsp:txXfrm>
    </dsp:sp>
    <dsp:sp modelId="{A04B4747-925A-4D18-9151-718E6B33EA6C}">
      <dsp:nvSpPr>
        <dsp:cNvPr id="0" name=""/>
        <dsp:cNvSpPr/>
      </dsp:nvSpPr>
      <dsp:spPr>
        <a:xfrm>
          <a:off x="132274" y="2712945"/>
          <a:ext cx="1632255" cy="9793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982" tIns="83955" rIns="79982" bIns="83955" numCol="1" spcCol="1270" anchor="ctr" anchorCtr="0">
          <a:noAutofit/>
        </a:bodyPr>
        <a:lstStyle/>
        <a:p>
          <a:pPr marL="0" lvl="0" indent="0" algn="ctr" defTabSz="533400" rtl="0">
            <a:lnSpc>
              <a:spcPct val="90000"/>
            </a:lnSpc>
            <a:spcBef>
              <a:spcPct val="0"/>
            </a:spcBef>
            <a:spcAft>
              <a:spcPct val="35000"/>
            </a:spcAft>
            <a:buNone/>
          </a:pPr>
          <a:r>
            <a:rPr lang="en-GB" sz="1200" kern="1200"/>
            <a:t>Psychological counselling</a:t>
          </a:r>
          <a:r>
            <a:rPr lang="en-GB" sz="1200" kern="1200">
              <a:latin typeface="Bierstadt"/>
              <a:cs typeface="Times New Roman"/>
            </a:rPr>
            <a:t> </a:t>
          </a:r>
          <a:endParaRPr lang="en-US" sz="1200" kern="1200">
            <a:latin typeface="Times New Roman"/>
            <a:cs typeface="Times New Roman"/>
          </a:endParaRPr>
        </a:p>
        <a:p>
          <a:pPr marL="0" lvl="0" indent="0" algn="ctr" defTabSz="533400" rtl="0">
            <a:lnSpc>
              <a:spcPct val="90000"/>
            </a:lnSpc>
            <a:spcBef>
              <a:spcPct val="0"/>
            </a:spcBef>
            <a:spcAft>
              <a:spcPct val="35000"/>
            </a:spcAft>
            <a:buNone/>
          </a:pPr>
          <a:r>
            <a:rPr lang="en-US" sz="1200" kern="1200">
              <a:latin typeface="Times New Roman"/>
              <a:cs typeface="Times New Roman"/>
            </a:rPr>
            <a:t>          (BSCO host, 2026).</a:t>
          </a:r>
          <a:endParaRPr lang="en-US" sz="1200" kern="1200">
            <a:latin typeface="Bookman Old Style" panose="02050604050505020204"/>
            <a:cs typeface="Times New Roman"/>
          </a:endParaRPr>
        </a:p>
        <a:p>
          <a:pPr marL="0" lvl="0" indent="0" algn="ctr" defTabSz="533400">
            <a:lnSpc>
              <a:spcPct val="90000"/>
            </a:lnSpc>
            <a:spcBef>
              <a:spcPct val="0"/>
            </a:spcBef>
            <a:spcAft>
              <a:spcPct val="35000"/>
            </a:spcAft>
            <a:buNone/>
          </a:pPr>
          <a:r>
            <a:rPr lang="en-US" sz="1200" kern="1200">
              <a:latin typeface="Times New Roman"/>
              <a:cs typeface="Times New Roman"/>
            </a:rPr>
            <a:t> </a:t>
          </a:r>
          <a:endParaRPr lang="en-US" sz="1200" kern="1200"/>
        </a:p>
      </dsp:txBody>
      <dsp:txXfrm>
        <a:off x="132274" y="2712945"/>
        <a:ext cx="1632255" cy="97935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65A7A7B-B71A-428D-833F-0F3507A6DB13}"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3448275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F65307-640F-4AE7-B0BE-50C709AD86C5}"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1640842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7EA1F9-1F0F-4C65-8F6E-9729B924AAAC}"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3388244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202278E8-5F4B-47D5-A617-8CCDF75D6A33}"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109237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6AAFA52-7A21-407F-8339-40DF182D7460}"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1330325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6770335-1C1A-4243-9BDD-9630C417D284}"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3784144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41513F-8EBD-4612-96F4-CC3E309609AF}"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51134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E6483A1-31A8-47A2-AB0A-53A7803D5EBF}"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1187090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8810B9-2C7C-4CAF-99E2-617AE20BA331}"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234165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E93E0A-5177-400C-87C9-C93AF466EC49}"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917615-2DB4-4DAA-9DE3-B2B689A846E0}" type="slidenum">
              <a:rPr lang="en-US" smtClean="0"/>
              <a:t>‹#›</a:t>
            </a:fld>
            <a:endParaRPr lang="en-US"/>
          </a:p>
        </p:txBody>
      </p:sp>
    </p:spTree>
    <p:extLst>
      <p:ext uri="{BB962C8B-B14F-4D97-AF65-F5344CB8AC3E}">
        <p14:creationId xmlns:p14="http://schemas.microsoft.com/office/powerpoint/2010/main" val="1422549849"/>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E93E0A-5177-400C-87C9-C93AF466EC49}"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917615-2DB4-4DAA-9DE3-B2B689A846E0}" type="slidenum">
              <a:rPr lang="en-US" smtClean="0"/>
              <a:t>‹#›</a:t>
            </a:fld>
            <a:endParaRPr lang="en-US"/>
          </a:p>
        </p:txBody>
      </p:sp>
    </p:spTree>
    <p:extLst>
      <p:ext uri="{BB962C8B-B14F-4D97-AF65-F5344CB8AC3E}">
        <p14:creationId xmlns:p14="http://schemas.microsoft.com/office/powerpoint/2010/main" val="136088041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E93E0A-5177-400C-87C9-C93AF466EC49}"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917615-2DB4-4DAA-9DE3-B2B689A846E0}"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04486351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E93E0A-5177-400C-87C9-C93AF466EC49}"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917615-2DB4-4DAA-9DE3-B2B689A846E0}" type="slidenum">
              <a:rPr lang="en-US" smtClean="0"/>
              <a:t>‹#›</a:t>
            </a:fld>
            <a:endParaRPr lang="en-US"/>
          </a:p>
        </p:txBody>
      </p:sp>
    </p:spTree>
    <p:extLst>
      <p:ext uri="{BB962C8B-B14F-4D97-AF65-F5344CB8AC3E}">
        <p14:creationId xmlns:p14="http://schemas.microsoft.com/office/powerpoint/2010/main" val="103445269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7E93E0A-5177-400C-87C9-C93AF466EC49}"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917615-2DB4-4DAA-9DE3-B2B689A846E0}" type="slidenum">
              <a:rPr lang="en-US" smtClean="0"/>
              <a:t>‹#›</a:t>
            </a:fld>
            <a:endParaRPr lang="en-US"/>
          </a:p>
        </p:txBody>
      </p:sp>
    </p:spTree>
    <p:extLst>
      <p:ext uri="{BB962C8B-B14F-4D97-AF65-F5344CB8AC3E}">
        <p14:creationId xmlns:p14="http://schemas.microsoft.com/office/powerpoint/2010/main" val="3157909791"/>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7E93E0A-5177-400C-87C9-C93AF466EC49}"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917615-2DB4-4DAA-9DE3-B2B689A846E0}" type="slidenum">
              <a:rPr lang="en-US" smtClean="0"/>
              <a:t>‹#›</a:t>
            </a:fld>
            <a:endParaRPr lang="en-US"/>
          </a:p>
        </p:txBody>
      </p:sp>
    </p:spTree>
    <p:extLst>
      <p:ext uri="{BB962C8B-B14F-4D97-AF65-F5344CB8AC3E}">
        <p14:creationId xmlns:p14="http://schemas.microsoft.com/office/powerpoint/2010/main" val="4294343624"/>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248F9EB-9D34-4B41-B66C-5FAF50876D2D}"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1511521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4489A26-CAA1-4690-8C1F-1641B1B97745}"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5A5C87-DF58-40C8-B092-1DE63DB4547E}" type="slidenum">
              <a:rPr lang="en-US" smtClean="0"/>
              <a:t>‹#›</a:t>
            </a:fld>
            <a:endParaRPr lang="en-US"/>
          </a:p>
        </p:txBody>
      </p:sp>
    </p:spTree>
    <p:extLst>
      <p:ext uri="{BB962C8B-B14F-4D97-AF65-F5344CB8AC3E}">
        <p14:creationId xmlns:p14="http://schemas.microsoft.com/office/powerpoint/2010/main" val="980591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7E93E0A-5177-400C-87C9-C93AF466EC49}" type="datetimeFigureOut">
              <a:rPr lang="en-US" smtClean="0"/>
              <a:t>3/23/2026</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4917615-2DB4-4DAA-9DE3-B2B689A846E0}" type="slidenum">
              <a:rPr lang="en-US" smtClean="0"/>
              <a:t>‹#›</a:t>
            </a:fld>
            <a:endParaRPr lang="en-US"/>
          </a:p>
        </p:txBody>
      </p:sp>
    </p:spTree>
    <p:extLst>
      <p:ext uri="{BB962C8B-B14F-4D97-AF65-F5344CB8AC3E}">
        <p14:creationId xmlns:p14="http://schemas.microsoft.com/office/powerpoint/2010/main" val="315547802"/>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hdr="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3.png"/><Relationship Id="rId3" Type="http://schemas.microsoft.com/office/2007/relationships/media" Target="../media/media6.m4a"/><Relationship Id="rId7" Type="http://schemas.openxmlformats.org/officeDocument/2006/relationships/slideLayout" Target="../slideLayouts/slideLayout2.xml"/><Relationship Id="rId12" Type="http://schemas.microsoft.com/office/2007/relationships/diagramDrawing" Target="../diagrams/drawing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audio" Target="../media/media7.m4a"/><Relationship Id="rId11" Type="http://schemas.openxmlformats.org/officeDocument/2006/relationships/diagramColors" Target="../diagrams/colors2.xml"/><Relationship Id="rId5" Type="http://schemas.microsoft.com/office/2007/relationships/media" Target="../media/media7.m4a"/><Relationship Id="rId10" Type="http://schemas.openxmlformats.org/officeDocument/2006/relationships/diagramQuickStyle" Target="../diagrams/quickStyle2.xml"/><Relationship Id="rId4" Type="http://schemas.openxmlformats.org/officeDocument/2006/relationships/audio" Target="../media/media6.m4a"/><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5.jpeg"/><Relationship Id="rId4" Type="http://schemas.openxmlformats.org/officeDocument/2006/relationships/diagramData" Target="../diagrams/data3.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1208" y="978408"/>
            <a:ext cx="11155680" cy="1115568"/>
          </a:xfrm>
        </p:spPr>
        <p:txBody>
          <a:bodyPr vert="horz" lIns="91440" tIns="45720" rIns="91440" bIns="45720" rtlCol="0" anchor="t">
            <a:normAutofit/>
          </a:bodyPr>
          <a:lstStyle/>
          <a:p>
            <a:r>
              <a:rPr lang="en-US" sz="4400" b="1" kern="1200">
                <a:solidFill>
                  <a:schemeClr val="tx1"/>
                </a:solidFill>
                <a:latin typeface="+mj-lt"/>
                <a:ea typeface="+mj-ea"/>
                <a:cs typeface="+mj-cs"/>
              </a:rPr>
              <a:t>Introduction to physiology</a:t>
            </a:r>
          </a:p>
        </p:txBody>
      </p:sp>
      <p:sp>
        <p:nvSpPr>
          <p:cNvPr id="4" name="Subtitle 3">
            <a:extLst>
              <a:ext uri="{FF2B5EF4-FFF2-40B4-BE49-F238E27FC236}">
                <a16:creationId xmlns:a16="http://schemas.microsoft.com/office/drawing/2014/main" id="{0DD89A68-014E-2283-C0F7-5799981BF0BF}"/>
              </a:ext>
            </a:extLst>
          </p:cNvPr>
          <p:cNvSpPr>
            <a:spLocks noGrp="1"/>
          </p:cNvSpPr>
          <p:nvPr>
            <p:ph type="subTitle" idx="1"/>
          </p:nvPr>
        </p:nvSpPr>
        <p:spPr>
          <a:xfrm>
            <a:off x="6510528" y="2304288"/>
            <a:ext cx="5157216" cy="4050792"/>
          </a:xfrm>
        </p:spPr>
        <p:txBody>
          <a:bodyPr vert="horz" lIns="91440" tIns="45720" rIns="91440" bIns="45720" rtlCol="0" anchor="t">
            <a:normAutofit lnSpcReduction="10000"/>
          </a:bodyPr>
          <a:lstStyle/>
          <a:p>
            <a:pPr indent="-228600">
              <a:buFont typeface="Arial" panose="020B0604020202020204" pitchFamily="34" charset="0"/>
              <a:buChar char="•"/>
            </a:pPr>
            <a:r>
              <a:rPr lang="en-US"/>
              <a:t>Student name: Lauren </a:t>
            </a:r>
            <a:r>
              <a:rPr lang="en-US" err="1"/>
              <a:t>Egbine</a:t>
            </a:r>
            <a:endParaRPr lang="en-US"/>
          </a:p>
          <a:p>
            <a:pPr indent="-228600">
              <a:buFont typeface="Arial" panose="020B0604020202020204" pitchFamily="34" charset="0"/>
              <a:buChar char="•"/>
            </a:pPr>
            <a:r>
              <a:rPr lang="en-US"/>
              <a:t>Student ID: 2426034</a:t>
            </a:r>
          </a:p>
          <a:p>
            <a:pPr indent="-228600">
              <a:buFont typeface="Arial" panose="020B0604020202020204" pitchFamily="34" charset="0"/>
              <a:buChar char="•"/>
            </a:pPr>
            <a:r>
              <a:rPr lang="en-US"/>
              <a:t>Module code:BMHP5023</a:t>
            </a:r>
          </a:p>
          <a:p>
            <a:pPr indent="-228600">
              <a:buFont typeface="Arial" panose="020B0604020202020204" pitchFamily="34" charset="0"/>
              <a:buChar char="•"/>
            </a:pPr>
            <a:r>
              <a:rPr lang="en-US"/>
              <a:t>Module Title: Introduction to Physiology</a:t>
            </a:r>
          </a:p>
          <a:p>
            <a:pPr indent="-228600">
              <a:buFont typeface="Arial" panose="020B0604020202020204" pitchFamily="34" charset="0"/>
              <a:buChar char="•"/>
            </a:pPr>
            <a:r>
              <a:rPr lang="en-US"/>
              <a:t>Lecturer Name :Robert </a:t>
            </a:r>
            <a:r>
              <a:rPr lang="en-US" err="1"/>
              <a:t>Nartowski</a:t>
            </a:r>
            <a:endParaRPr lang="en-US"/>
          </a:p>
          <a:p>
            <a:pPr indent="-228600">
              <a:buFont typeface="Arial" panose="020B0604020202020204" pitchFamily="34" charset="0"/>
              <a:buChar char="•"/>
            </a:pPr>
            <a:r>
              <a:rPr lang="en-US"/>
              <a:t>Assignment title: Component 2</a:t>
            </a:r>
          </a:p>
          <a:p>
            <a:r>
              <a:rPr lang="en-US"/>
              <a:t>  PowerPoint with voice over</a:t>
            </a:r>
          </a:p>
        </p:txBody>
      </p:sp>
      <p:pic>
        <p:nvPicPr>
          <p:cNvPr id="29" name="Picture 28">
            <a:extLst>
              <a:ext uri="{FF2B5EF4-FFF2-40B4-BE49-F238E27FC236}">
                <a16:creationId xmlns:a16="http://schemas.microsoft.com/office/drawing/2014/main" id="{55081AF4-CDE1-924E-A942-76945BCA8652}"/>
              </a:ext>
            </a:extLst>
          </p:cNvPr>
          <p:cNvPicPr>
            <a:picLocks noChangeAspect="1"/>
          </p:cNvPicPr>
          <p:nvPr/>
        </p:nvPicPr>
        <p:blipFill>
          <a:blip r:embed="rId2"/>
          <a:srcRect l="3020" r="532" b="-1"/>
          <a:stretch>
            <a:fillRect/>
          </a:stretch>
        </p:blipFill>
        <p:spPr>
          <a:xfrm>
            <a:off x="517866" y="2299390"/>
            <a:ext cx="5578133" cy="404856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650CA-0592-57CA-93FE-5A06CAA024CB}"/>
              </a:ext>
            </a:extLst>
          </p:cNvPr>
          <p:cNvSpPr>
            <a:spLocks noGrp="1"/>
          </p:cNvSpPr>
          <p:nvPr>
            <p:ph type="title"/>
          </p:nvPr>
        </p:nvSpPr>
        <p:spPr>
          <a:xfrm>
            <a:off x="521208" y="113211"/>
            <a:ext cx="8686800" cy="1097281"/>
          </a:xfrm>
        </p:spPr>
        <p:txBody>
          <a:bodyPr>
            <a:normAutofit fontScale="90000"/>
          </a:bodyPr>
          <a:lstStyle/>
          <a:p>
            <a:pPr>
              <a:lnSpc>
                <a:spcPct val="90000"/>
              </a:lnSpc>
            </a:pPr>
            <a:r>
              <a:rPr lang="en-GB" sz="3100"/>
              <a:t>Fictional Patient Profile</a:t>
            </a:r>
            <a:br>
              <a:rPr lang="en-GB" sz="3100"/>
            </a:br>
            <a:br>
              <a:rPr lang="en-GB" sz="3100"/>
            </a:br>
            <a:endParaRPr lang="en-GB" sz="3100"/>
          </a:p>
        </p:txBody>
      </p:sp>
      <p:graphicFrame>
        <p:nvGraphicFramePr>
          <p:cNvPr id="5" name="Content Placeholder 2">
            <a:extLst>
              <a:ext uri="{FF2B5EF4-FFF2-40B4-BE49-F238E27FC236}">
                <a16:creationId xmlns:a16="http://schemas.microsoft.com/office/drawing/2014/main" id="{66C9E502-6872-54B9-0C07-824C7B98B848}"/>
              </a:ext>
            </a:extLst>
          </p:cNvPr>
          <p:cNvGraphicFramePr>
            <a:graphicFrameLocks noGrp="1"/>
          </p:cNvGraphicFramePr>
          <p:nvPr>
            <p:ph idx="1"/>
            <p:extLst>
              <p:ext uri="{D42A27DB-BD31-4B8C-83A1-F6EECF244321}">
                <p14:modId xmlns:p14="http://schemas.microsoft.com/office/powerpoint/2010/main" val="194359220"/>
              </p:ext>
            </p:extLst>
          </p:nvPr>
        </p:nvGraphicFramePr>
        <p:xfrm>
          <a:off x="520700" y="307255"/>
          <a:ext cx="8686800" cy="68084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Recorded Sound">
            <a:hlinkClick r:id="" action="ppaction://media"/>
            <a:extLst>
              <a:ext uri="{FF2B5EF4-FFF2-40B4-BE49-F238E27FC236}">
                <a16:creationId xmlns:a16="http://schemas.microsoft.com/office/drawing/2014/main" id="{0A3336E7-CE52-7D6D-2CF1-1A285B7EEF9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682509" y="1414534"/>
            <a:ext cx="406400" cy="406400"/>
          </a:xfrm>
          <a:prstGeom prst="rect">
            <a:avLst/>
          </a:prstGeom>
        </p:spPr>
      </p:pic>
    </p:spTree>
    <p:extLst>
      <p:ext uri="{BB962C8B-B14F-4D97-AF65-F5344CB8AC3E}">
        <p14:creationId xmlns:p14="http://schemas.microsoft.com/office/powerpoint/2010/main" val="3851860760"/>
      </p:ext>
    </p:extLst>
  </p:cSld>
  <p:clrMapOvr>
    <a:masterClrMapping/>
  </p:clrMapOvr>
  <mc:AlternateContent xmlns:mc="http://schemas.openxmlformats.org/markup-compatibility/2006" xmlns:p14="http://schemas.microsoft.com/office/powerpoint/2010/main">
    <mc:Choice Requires="p14">
      <p:transition spd="slow" p14:dur="2000" advTm="56298"/>
    </mc:Choice>
    <mc:Fallback xmlns="">
      <p:transition spd="slow" advTm="56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83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47E0F-2D9D-4F46-D390-662D9C0C2F3A}"/>
              </a:ext>
            </a:extLst>
          </p:cNvPr>
          <p:cNvSpPr>
            <a:spLocks noGrp="1"/>
          </p:cNvSpPr>
          <p:nvPr>
            <p:ph type="title"/>
          </p:nvPr>
        </p:nvSpPr>
        <p:spPr/>
        <p:txBody>
          <a:bodyPr/>
          <a:lstStyle/>
          <a:p>
            <a:r>
              <a:rPr lang="en-GB"/>
              <a:t>Presentation overview</a:t>
            </a:r>
            <a:br>
              <a:rPr lang="en-GB"/>
            </a:br>
            <a:endParaRPr lang="en-GB"/>
          </a:p>
        </p:txBody>
      </p:sp>
      <p:sp>
        <p:nvSpPr>
          <p:cNvPr id="3" name="Content Placeholder 2">
            <a:extLst>
              <a:ext uri="{FF2B5EF4-FFF2-40B4-BE49-F238E27FC236}">
                <a16:creationId xmlns:a16="http://schemas.microsoft.com/office/drawing/2014/main" id="{52146846-0B1E-80B0-FFB2-9DF6A584C752}"/>
              </a:ext>
            </a:extLst>
          </p:cNvPr>
          <p:cNvSpPr>
            <a:spLocks noGrp="1"/>
          </p:cNvSpPr>
          <p:nvPr>
            <p:ph idx="1"/>
          </p:nvPr>
        </p:nvSpPr>
        <p:spPr/>
        <p:txBody>
          <a:bodyPr vert="horz" lIns="91440" tIns="45720" rIns="91440" bIns="45720" rtlCol="0" anchor="t">
            <a:normAutofit/>
          </a:bodyPr>
          <a:lstStyle/>
          <a:p>
            <a:pPr marL="0" indent="0">
              <a:buNone/>
            </a:pPr>
            <a:r>
              <a:rPr lang="en-GB"/>
              <a:t>What is cancer</a:t>
            </a:r>
          </a:p>
          <a:p>
            <a:pPr marL="0" indent="0">
              <a:buNone/>
            </a:pPr>
            <a:r>
              <a:rPr lang="en-GB"/>
              <a:t>Fiction patient</a:t>
            </a:r>
          </a:p>
          <a:p>
            <a:pPr marL="0" indent="0">
              <a:buNone/>
            </a:pPr>
            <a:r>
              <a:rPr lang="en-GB"/>
              <a:t>Anatomy of the breast</a:t>
            </a:r>
          </a:p>
          <a:p>
            <a:pPr marL="0" indent="0">
              <a:buNone/>
            </a:pPr>
            <a:r>
              <a:rPr lang="en-GB"/>
              <a:t>Physiology of the breast </a:t>
            </a:r>
          </a:p>
          <a:p>
            <a:pPr marL="0" indent="0">
              <a:buNone/>
            </a:pPr>
            <a:r>
              <a:rPr lang="en-GB"/>
              <a:t>How the cancer affect the organ of the body</a:t>
            </a:r>
          </a:p>
          <a:p>
            <a:pPr marL="0" indent="0">
              <a:buNone/>
            </a:pPr>
            <a:r>
              <a:rPr lang="en-GB"/>
              <a:t>Holistic care plan </a:t>
            </a:r>
          </a:p>
        </p:txBody>
      </p:sp>
      <p:sp>
        <p:nvSpPr>
          <p:cNvPr id="4" name="Date Placeholder 3">
            <a:extLst>
              <a:ext uri="{FF2B5EF4-FFF2-40B4-BE49-F238E27FC236}">
                <a16:creationId xmlns:a16="http://schemas.microsoft.com/office/drawing/2014/main" id="{D0A41D23-A606-185E-FE12-56A399AC3BE0}"/>
              </a:ext>
            </a:extLst>
          </p:cNvPr>
          <p:cNvSpPr>
            <a:spLocks noGrp="1"/>
          </p:cNvSpPr>
          <p:nvPr>
            <p:ph type="dt" sz="half" idx="10"/>
          </p:nvPr>
        </p:nvSpPr>
        <p:spPr/>
        <p:txBody>
          <a:bodyPr/>
          <a:lstStyle/>
          <a:p>
            <a:fld id="{466760F9-6574-454F-B3E1-08A0668D17F9}" type="datetime1">
              <a:rPr lang="en-US"/>
              <a:t>3/23/2026</a:t>
            </a:fld>
            <a:endParaRPr lang="en-US"/>
          </a:p>
        </p:txBody>
      </p:sp>
      <p:sp>
        <p:nvSpPr>
          <p:cNvPr id="6" name="Slide Number Placeholder 5">
            <a:extLst>
              <a:ext uri="{FF2B5EF4-FFF2-40B4-BE49-F238E27FC236}">
                <a16:creationId xmlns:a16="http://schemas.microsoft.com/office/drawing/2014/main" id="{F7C101B1-95A4-CFE0-A84A-FDC34D20B3B0}"/>
              </a:ext>
            </a:extLst>
          </p:cNvPr>
          <p:cNvSpPr>
            <a:spLocks noGrp="1"/>
          </p:cNvSpPr>
          <p:nvPr>
            <p:ph type="sldNum" sz="quarter" idx="12"/>
          </p:nvPr>
        </p:nvSpPr>
        <p:spPr/>
        <p:txBody>
          <a:bodyPr/>
          <a:lstStyle/>
          <a:p>
            <a:fld id="{A65A5C87-DF58-40C8-B092-1DE63DB4547E}" type="slidenum">
              <a:rPr lang="en-US" smtClean="0"/>
              <a:t>3</a:t>
            </a:fld>
            <a:endParaRPr lang="en-US"/>
          </a:p>
        </p:txBody>
      </p:sp>
      <p:pic>
        <p:nvPicPr>
          <p:cNvPr id="8" name="Recorded Sound">
            <a:hlinkClick r:id="" action="ppaction://media"/>
            <a:extLst>
              <a:ext uri="{FF2B5EF4-FFF2-40B4-BE49-F238E27FC236}">
                <a16:creationId xmlns:a16="http://schemas.microsoft.com/office/drawing/2014/main" id="{CA80E028-2EAF-ACD0-FEF8-6C8370F34B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545270819"/>
      </p:ext>
    </p:extLst>
  </p:cSld>
  <p:clrMapOvr>
    <a:masterClrMapping/>
  </p:clrMapOvr>
  <mc:AlternateContent xmlns:mc="http://schemas.openxmlformats.org/markup-compatibility/2006" xmlns:p14="http://schemas.microsoft.com/office/powerpoint/2010/main">
    <mc:Choice Requires="p14">
      <p:transition spd="slow" p14:dur="2000" advTm="70482"/>
    </mc:Choice>
    <mc:Fallback xmlns="">
      <p:transition spd="slow" advTm="70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11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7928328-017A-211F-6F79-2BC2F2F21C8B}"/>
              </a:ext>
            </a:extLst>
          </p:cNvPr>
          <p:cNvSpPr>
            <a:spLocks noGrp="1"/>
          </p:cNvSpPr>
          <p:nvPr>
            <p:ph type="title"/>
          </p:nvPr>
        </p:nvSpPr>
        <p:spPr/>
        <p:txBody>
          <a:bodyPr/>
          <a:lstStyle/>
          <a:p>
            <a:r>
              <a:rPr lang="en-US"/>
              <a:t>Physiology of healthy breast tissues</a:t>
            </a:r>
          </a:p>
        </p:txBody>
      </p:sp>
      <p:sp>
        <p:nvSpPr>
          <p:cNvPr id="11" name="Date Placeholder 3">
            <a:extLst>
              <a:ext uri="{FF2B5EF4-FFF2-40B4-BE49-F238E27FC236}">
                <a16:creationId xmlns:a16="http://schemas.microsoft.com/office/drawing/2014/main" id="{93239B95-EB27-4A46-BFA0-577A6A6E0A25}"/>
              </a:ext>
            </a:extLst>
          </p:cNvPr>
          <p:cNvSpPr>
            <a:spLocks noGrp="1"/>
          </p:cNvSpPr>
          <p:nvPr>
            <p:ph type="dt" sz="half" idx="10"/>
          </p:nvPr>
        </p:nvSpPr>
        <p:spPr/>
        <p:txBody>
          <a:bodyPr/>
          <a:lstStyle/>
          <a:p>
            <a:pPr>
              <a:spcAft>
                <a:spcPts val="600"/>
              </a:spcAft>
            </a:pPr>
            <a:fld id="{2FC675FA-767A-4300-83EE-E30D99380782}" type="datetime1">
              <a:rPr lang="en-US"/>
              <a:pPr>
                <a:spcAft>
                  <a:spcPts val="600"/>
                </a:spcAft>
              </a:pPr>
              <a:t>3/23/2026</a:t>
            </a:fld>
            <a:endParaRPr lang="en-US"/>
          </a:p>
        </p:txBody>
      </p:sp>
      <p:sp>
        <p:nvSpPr>
          <p:cNvPr id="15" name="Slide Number Placeholder 5">
            <a:extLst>
              <a:ext uri="{FF2B5EF4-FFF2-40B4-BE49-F238E27FC236}">
                <a16:creationId xmlns:a16="http://schemas.microsoft.com/office/drawing/2014/main" id="{886C35EC-E052-2C42-FE8E-41727C69BD67}"/>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4</a:t>
            </a:fld>
            <a:endParaRPr lang="en-US"/>
          </a:p>
        </p:txBody>
      </p:sp>
      <p:sp>
        <p:nvSpPr>
          <p:cNvPr id="4" name="TextBox 3">
            <a:extLst>
              <a:ext uri="{FF2B5EF4-FFF2-40B4-BE49-F238E27FC236}">
                <a16:creationId xmlns:a16="http://schemas.microsoft.com/office/drawing/2014/main" id="{B975D503-5189-1162-AC3A-71E63CB9766E}"/>
              </a:ext>
            </a:extLst>
          </p:cNvPr>
          <p:cNvSpPr txBox="1"/>
          <p:nvPr/>
        </p:nvSpPr>
        <p:spPr>
          <a:xfrm>
            <a:off x="535539" y="1680754"/>
            <a:ext cx="10748157" cy="456764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spcBef>
                <a:spcPts val="1000"/>
              </a:spcBef>
            </a:pPr>
            <a:endParaRPr lang="en-US" sz="1300"/>
          </a:p>
          <a:p>
            <a:pPr marL="228600" indent="-228600" defTabSz="914400">
              <a:spcBef>
                <a:spcPts val="1000"/>
              </a:spcBef>
              <a:buFont typeface="Arial" panose="020B0604020202020204" pitchFamily="34" charset="0"/>
              <a:buChar char="•"/>
            </a:pPr>
            <a:endParaRPr lang="en-US" sz="1300"/>
          </a:p>
          <a:p>
            <a:pPr marL="228600" indent="-228600" defTabSz="914400">
              <a:spcBef>
                <a:spcPts val="1000"/>
              </a:spcBef>
              <a:spcAft>
                <a:spcPct val="35000"/>
              </a:spcAft>
              <a:buFont typeface="Arial" panose="020B0604020202020204" pitchFamily="34" charset="0"/>
              <a:buChar char="•"/>
            </a:pPr>
            <a:r>
              <a:rPr lang="en-US">
                <a:latin typeface="Arial"/>
                <a:cs typeface="Arial"/>
              </a:rPr>
              <a:t>Hormonal control by </a:t>
            </a:r>
            <a:r>
              <a:rPr lang="en-US" err="1">
                <a:latin typeface="Arial"/>
                <a:cs typeface="Arial"/>
              </a:rPr>
              <a:t>oestrogen</a:t>
            </a:r>
            <a:r>
              <a:rPr lang="en-US">
                <a:latin typeface="Arial"/>
                <a:cs typeface="Arial"/>
              </a:rPr>
              <a:t> and progesterone</a:t>
            </a:r>
          </a:p>
          <a:p>
            <a:pPr marL="228600" indent="-228600" defTabSz="914400">
              <a:spcBef>
                <a:spcPts val="1000"/>
              </a:spcBef>
              <a:spcAft>
                <a:spcPct val="35000"/>
              </a:spcAft>
              <a:buFont typeface="Arial" panose="020B0604020202020204" pitchFamily="34" charset="0"/>
              <a:buChar char="•"/>
            </a:pPr>
            <a:r>
              <a:rPr lang="en-US">
                <a:latin typeface="Arial"/>
                <a:cs typeface="Arial"/>
              </a:rPr>
              <a:t>Breast changes through menstrual cycle, pregnancy, and menopause</a:t>
            </a:r>
          </a:p>
          <a:p>
            <a:pPr marL="228600" indent="-228600" defTabSz="914400">
              <a:spcBef>
                <a:spcPts val="1000"/>
              </a:spcBef>
              <a:spcAft>
                <a:spcPct val="35000"/>
              </a:spcAft>
              <a:buFont typeface="Arial" panose="020B0604020202020204" pitchFamily="34" charset="0"/>
              <a:buChar char="•"/>
            </a:pPr>
            <a:r>
              <a:rPr lang="en-US">
                <a:latin typeface="Arial"/>
                <a:cs typeface="Arial"/>
              </a:rPr>
              <a:t>Normal cell growth and replacement process. </a:t>
            </a:r>
          </a:p>
          <a:p>
            <a:pPr marL="285750" indent="-285750" defTabSz="914400">
              <a:spcBef>
                <a:spcPts val="1000"/>
              </a:spcBef>
              <a:spcAft>
                <a:spcPct val="35000"/>
              </a:spcAft>
              <a:buFont typeface="Arial" panose="020B0604020202020204" pitchFamily="34" charset="0"/>
              <a:buChar char="•"/>
            </a:pPr>
            <a:r>
              <a:rPr lang="en-US">
                <a:latin typeface="Arial"/>
                <a:cs typeface="Arial"/>
              </a:rPr>
              <a:t>The tissue of the breast extends into the lower armpit (axilla). This</a:t>
            </a:r>
          </a:p>
          <a:p>
            <a:pPr defTabSz="914400">
              <a:spcBef>
                <a:spcPts val="1000"/>
              </a:spcBef>
              <a:spcAft>
                <a:spcPct val="35000"/>
              </a:spcAft>
            </a:pPr>
            <a:r>
              <a:rPr lang="en-US">
                <a:latin typeface="Arial"/>
                <a:cs typeface="Arial"/>
              </a:rPr>
              <a:t>  area contains lymph nodes (glands), Lymph nodes are part of the  Lymphatic </a:t>
            </a:r>
            <a:r>
              <a:rPr lang="en-US">
                <a:latin typeface="Arial"/>
                <a:ea typeface="+mn-lt"/>
                <a:cs typeface="Arial"/>
              </a:rPr>
              <a:t>system, which</a:t>
            </a:r>
          </a:p>
          <a:p>
            <a:pPr defTabSz="914400">
              <a:spcBef>
                <a:spcPts val="1000"/>
              </a:spcBef>
              <a:spcAft>
                <a:spcPct val="35000"/>
              </a:spcAft>
            </a:pPr>
            <a:r>
              <a:rPr lang="en-US">
                <a:latin typeface="Arial"/>
                <a:ea typeface="+mn-lt"/>
                <a:cs typeface="Arial"/>
              </a:rPr>
              <a:t> protects us from infection and disease</a:t>
            </a:r>
            <a:r>
              <a:rPr lang="en-US">
                <a:latin typeface="Arial"/>
                <a:cs typeface="Arial"/>
              </a:rPr>
              <a:t>.  (</a:t>
            </a:r>
            <a:r>
              <a:rPr lang="en-US" altLang="en-US" sz="1600">
                <a:latin typeface="Arial Nova" panose="020B0504020202020204" pitchFamily="34" charset="0"/>
                <a:cs typeface="Times New Roman" panose="02020603050405020304" pitchFamily="18" charset="0"/>
              </a:rPr>
              <a:t>Macmillan, 2023).  </a:t>
            </a:r>
            <a:endParaRPr lang="en-US" sz="1600">
              <a:latin typeface="Arial"/>
              <a:cs typeface="Arial"/>
            </a:endParaRPr>
          </a:p>
          <a:p>
            <a:pPr marL="228600" indent="-228600" defTabSz="914400">
              <a:spcBef>
                <a:spcPts val="1000"/>
              </a:spcBef>
              <a:buFont typeface="Arial" panose="020B0604020202020204" pitchFamily="34" charset="0"/>
              <a:buChar char="•"/>
            </a:pPr>
            <a:endParaRPr lang="en-US" sz="1300"/>
          </a:p>
        </p:txBody>
      </p:sp>
      <p:pic>
        <p:nvPicPr>
          <p:cNvPr id="7" name="Recorded Sound">
            <a:hlinkClick r:id="" action="ppaction://media"/>
            <a:extLst>
              <a:ext uri="{FF2B5EF4-FFF2-40B4-BE49-F238E27FC236}">
                <a16:creationId xmlns:a16="http://schemas.microsoft.com/office/drawing/2014/main" id="{68D55E82-5F3F-67E1-9A5E-C565C392F1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93330009"/>
      </p:ext>
    </p:extLst>
  </p:cSld>
  <p:clrMapOvr>
    <a:masterClrMapping/>
  </p:clrMapOvr>
  <mc:AlternateContent xmlns:mc="http://schemas.openxmlformats.org/markup-compatibility/2006" xmlns:p14="http://schemas.microsoft.com/office/powerpoint/2010/main">
    <mc:Choice Requires="p14">
      <p:transition spd="slow" p14:dur="2000" advTm="30749"/>
    </mc:Choice>
    <mc:Fallback xmlns="">
      <p:transition spd="slow" advTm="30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06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il_1080xN.3056629311_29vh.jpg (1080×810)">
            <a:extLst>
              <a:ext uri="{FF2B5EF4-FFF2-40B4-BE49-F238E27FC236}">
                <a16:creationId xmlns:a16="http://schemas.microsoft.com/office/drawing/2014/main" id="{323E93D8-1C66-7C7A-36D3-E87E2C1D1320}"/>
              </a:ext>
            </a:extLst>
          </p:cNvPr>
          <p:cNvPicPr>
            <a:picLocks noChangeAspect="1"/>
          </p:cNvPicPr>
          <p:nvPr/>
        </p:nvPicPr>
        <p:blipFill>
          <a:blip r:embed="rId4"/>
          <a:srcRect l="4599" r="39391"/>
          <a:stretch>
            <a:fillRect/>
          </a:stretch>
        </p:blipFill>
        <p:spPr>
          <a:xfrm>
            <a:off x="7815631" y="976160"/>
            <a:ext cx="3850591" cy="3727466"/>
          </a:xfrm>
          <a:prstGeom prst="rect">
            <a:avLst/>
          </a:prstGeom>
        </p:spPr>
      </p:pic>
      <p:sp>
        <p:nvSpPr>
          <p:cNvPr id="4" name="TextBox 3">
            <a:extLst>
              <a:ext uri="{FF2B5EF4-FFF2-40B4-BE49-F238E27FC236}">
                <a16:creationId xmlns:a16="http://schemas.microsoft.com/office/drawing/2014/main" id="{561DAF82-5179-6E4B-4073-D0047A5A9A7C}"/>
              </a:ext>
            </a:extLst>
          </p:cNvPr>
          <p:cNvSpPr txBox="1"/>
          <p:nvPr/>
        </p:nvSpPr>
        <p:spPr>
          <a:xfrm>
            <a:off x="528809" y="1540078"/>
            <a:ext cx="36480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Anatomy of the breast</a:t>
            </a:r>
          </a:p>
        </p:txBody>
      </p:sp>
      <p:pic>
        <p:nvPicPr>
          <p:cNvPr id="6" name="Recorded Sound">
            <a:hlinkClick r:id="" action="ppaction://media"/>
            <a:extLst>
              <a:ext uri="{FF2B5EF4-FFF2-40B4-BE49-F238E27FC236}">
                <a16:creationId xmlns:a16="http://schemas.microsoft.com/office/drawing/2014/main" id="{C6383F6E-9F78-48EE-31EA-86B7A7587E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88863" y="571033"/>
            <a:ext cx="406400" cy="406400"/>
          </a:xfrm>
          <a:prstGeom prst="rect">
            <a:avLst/>
          </a:prstGeom>
        </p:spPr>
      </p:pic>
      <p:sp>
        <p:nvSpPr>
          <p:cNvPr id="7" name="TextBox 6">
            <a:extLst>
              <a:ext uri="{FF2B5EF4-FFF2-40B4-BE49-F238E27FC236}">
                <a16:creationId xmlns:a16="http://schemas.microsoft.com/office/drawing/2014/main" id="{53FF92AD-8AAB-F3DE-A83A-14E3CADA79E7}"/>
              </a:ext>
            </a:extLst>
          </p:cNvPr>
          <p:cNvSpPr txBox="1"/>
          <p:nvPr/>
        </p:nvSpPr>
        <p:spPr>
          <a:xfrm>
            <a:off x="1297445" y="2167608"/>
            <a:ext cx="5290782"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  Mammary glands, lobes, lobules  and glandular tissue  produce milk</a:t>
            </a:r>
          </a:p>
          <a:p>
            <a:r>
              <a:rPr lang="en-GB" sz="2000"/>
              <a:t>.   Ducts carry milk to the structure</a:t>
            </a:r>
          </a:p>
          <a:p>
            <a:r>
              <a:rPr lang="en-GB" sz="2000"/>
              <a:t>.   supported by connective tissues and the lymphatic drains to the axillary nodes</a:t>
            </a:r>
          </a:p>
          <a:p>
            <a:r>
              <a:rPr lang="en-GB" sz="2000"/>
              <a:t>The breast is a modified sweet gland located over the Pectoral muscle</a:t>
            </a:r>
          </a:p>
          <a:p>
            <a:r>
              <a:rPr lang="en-GB" sz="2000"/>
              <a:t>  .   Lactiferous ducts are the channels that carry the milk</a:t>
            </a:r>
          </a:p>
          <a:p>
            <a:endParaRPr lang="en-GB" sz="2000"/>
          </a:p>
        </p:txBody>
      </p:sp>
    </p:spTree>
    <p:extLst>
      <p:ext uri="{BB962C8B-B14F-4D97-AF65-F5344CB8AC3E}">
        <p14:creationId xmlns:p14="http://schemas.microsoft.com/office/powerpoint/2010/main" val="2138549388"/>
      </p:ext>
    </p:extLst>
  </p:cSld>
  <p:clrMapOvr>
    <a:masterClrMapping/>
  </p:clrMapOvr>
  <mc:AlternateContent xmlns:mc="http://schemas.openxmlformats.org/markup-compatibility/2006" xmlns:p14="http://schemas.microsoft.com/office/powerpoint/2010/main">
    <mc:Choice Requires="p14">
      <p:transition spd="slow" p14:dur="2000" advTm="46779"/>
    </mc:Choice>
    <mc:Fallback xmlns="">
      <p:transition spd="slow" advTm="46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3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B79A-16ED-637D-2118-A8F012772A78}"/>
              </a:ext>
            </a:extLst>
          </p:cNvPr>
          <p:cNvSpPr>
            <a:spLocks noGrp="1"/>
          </p:cNvSpPr>
          <p:nvPr>
            <p:ph type="title"/>
          </p:nvPr>
        </p:nvSpPr>
        <p:spPr>
          <a:xfrm>
            <a:off x="521208" y="978408"/>
            <a:ext cx="3154680" cy="2311185"/>
          </a:xfrm>
        </p:spPr>
        <p:txBody>
          <a:bodyPr>
            <a:normAutofit fontScale="90000"/>
          </a:bodyPr>
          <a:lstStyle/>
          <a:p>
            <a:pPr>
              <a:lnSpc>
                <a:spcPct val="90000"/>
              </a:lnSpc>
            </a:pPr>
            <a:r>
              <a:rPr lang="en-GB" sz="2800"/>
              <a:t>Pathophysiology of the breast cancer</a:t>
            </a:r>
            <a:br>
              <a:rPr lang="en-GB" sz="2800"/>
            </a:br>
            <a:r>
              <a:rPr lang="en-GB" sz="2800"/>
              <a:t>how the breast cancer affect the body</a:t>
            </a:r>
            <a:br>
              <a:rPr lang="en-GB" sz="2800"/>
            </a:br>
            <a:br>
              <a:rPr lang="en-GB" sz="2800"/>
            </a:br>
            <a:endParaRPr lang="en-GB" sz="2800"/>
          </a:p>
        </p:txBody>
      </p:sp>
      <p:graphicFrame>
        <p:nvGraphicFramePr>
          <p:cNvPr id="14" name="Content Placeholder 2">
            <a:extLst>
              <a:ext uri="{FF2B5EF4-FFF2-40B4-BE49-F238E27FC236}">
                <a16:creationId xmlns:a16="http://schemas.microsoft.com/office/drawing/2014/main" id="{067FADCC-70F7-8549-807F-EE5B41A8B03F}"/>
              </a:ext>
            </a:extLst>
          </p:cNvPr>
          <p:cNvGraphicFramePr>
            <a:graphicFrameLocks noGrp="1"/>
          </p:cNvGraphicFramePr>
          <p:nvPr>
            <p:ph idx="1"/>
            <p:extLst>
              <p:ext uri="{D42A27DB-BD31-4B8C-83A1-F6EECF244321}">
                <p14:modId xmlns:p14="http://schemas.microsoft.com/office/powerpoint/2010/main" val="481081418"/>
              </p:ext>
            </p:extLst>
          </p:nvPr>
        </p:nvGraphicFramePr>
        <p:xfrm>
          <a:off x="4389120" y="1097471"/>
          <a:ext cx="7306056" cy="56168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40DA9520-30A3-EBAA-B502-68EB113D0AA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892800" y="3225800"/>
            <a:ext cx="406400" cy="406400"/>
          </a:xfrm>
          <a:prstGeom prst="rect">
            <a:avLst/>
          </a:prstGeom>
        </p:spPr>
      </p:pic>
      <p:pic>
        <p:nvPicPr>
          <p:cNvPr id="4" name="Recorded Sound">
            <a:hlinkClick r:id="" action="ppaction://media"/>
            <a:extLst>
              <a:ext uri="{FF2B5EF4-FFF2-40B4-BE49-F238E27FC236}">
                <a16:creationId xmlns:a16="http://schemas.microsoft.com/office/drawing/2014/main" id="{E61F8D0D-32F1-7703-CADE-FF87415C6BF3}"/>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AEA7A899-3970-CAF4-6E33-2C6CE02D22CD}"/>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6096000" y="1097471"/>
            <a:ext cx="406400" cy="406400"/>
          </a:xfrm>
          <a:prstGeom prst="rect">
            <a:avLst/>
          </a:prstGeom>
        </p:spPr>
      </p:pic>
    </p:spTree>
    <p:extLst>
      <p:ext uri="{BB962C8B-B14F-4D97-AF65-F5344CB8AC3E}">
        <p14:creationId xmlns:p14="http://schemas.microsoft.com/office/powerpoint/2010/main" val="2412148602"/>
      </p:ext>
    </p:extLst>
  </p:cSld>
  <p:clrMapOvr>
    <a:masterClrMapping/>
  </p:clrMapOvr>
  <mc:AlternateContent xmlns:mc="http://schemas.openxmlformats.org/markup-compatibility/2006" xmlns:p14="http://schemas.microsoft.com/office/powerpoint/2010/main">
    <mc:Choice Requires="p14">
      <p:transition spd="slow" p14:dur="2000" advTm="7785"/>
    </mc:Choice>
    <mc:Fallback xmlns="">
      <p:transition spd="slow" advTm="7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750" fill="hold"/>
                                        <p:tgtEl>
                                          <p:spTgt spid="3"/>
                                        </p:tgtEl>
                                      </p:cBhvr>
                                    </p:cmd>
                                  </p:childTnLst>
                                </p:cTn>
                              </p:par>
                            </p:childTnLst>
                          </p:cTn>
                        </p:par>
                        <p:par>
                          <p:cTn id="7" fill="hold">
                            <p:stCondLst>
                              <p:cond delay="96750"/>
                            </p:stCondLst>
                            <p:childTnLst>
                              <p:par>
                                <p:cTn id="8" presetID="1" presetClass="mediacall" presetSubtype="0" fill="hold" nodeType="afterEffect">
                                  <p:stCondLst>
                                    <p:cond delay="0"/>
                                  </p:stCondLst>
                                  <p:childTnLst>
                                    <p:cmd type="call" cmd="playFrom(0.0)">
                                      <p:cBhvr>
                                        <p:cTn id="9" dur="107990" fill="hold"/>
                                        <p:tgtEl>
                                          <p:spTgt spid="4"/>
                                        </p:tgtEl>
                                      </p:cBhvr>
                                    </p:cmd>
                                  </p:childTnLst>
                                </p:cTn>
                              </p:par>
                            </p:childTnLst>
                          </p:cTn>
                        </p:par>
                        <p:par>
                          <p:cTn id="10" fill="hold">
                            <p:stCondLst>
                              <p:cond delay="204740"/>
                            </p:stCondLst>
                            <p:childTnLst>
                              <p:par>
                                <p:cTn id="11" presetID="1" presetClass="mediacall" presetSubtype="0" fill="hold" nodeType="afterEffect">
                                  <p:stCondLst>
                                    <p:cond delay="0"/>
                                  </p:stCondLst>
                                  <p:childTnLst>
                                    <p:cmd type="call" cmd="playFrom(0.0)">
                                      <p:cBhvr>
                                        <p:cTn id="12" dur="1132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6C1E-1A3D-6997-A6D1-DF7E43540EB1}"/>
              </a:ext>
            </a:extLst>
          </p:cNvPr>
          <p:cNvSpPr>
            <a:spLocks noGrp="1"/>
          </p:cNvSpPr>
          <p:nvPr>
            <p:ph type="title"/>
          </p:nvPr>
        </p:nvSpPr>
        <p:spPr/>
        <p:txBody>
          <a:bodyPr/>
          <a:lstStyle/>
          <a:p>
            <a:r>
              <a:rPr lang="en-GB"/>
              <a:t>Risk factor of breast cancer</a:t>
            </a:r>
            <a:br>
              <a:rPr lang="en-GB"/>
            </a:br>
            <a:endParaRPr lang="en-GB"/>
          </a:p>
        </p:txBody>
      </p:sp>
      <p:sp>
        <p:nvSpPr>
          <p:cNvPr id="3" name="Content Placeholder 2">
            <a:extLst>
              <a:ext uri="{FF2B5EF4-FFF2-40B4-BE49-F238E27FC236}">
                <a16:creationId xmlns:a16="http://schemas.microsoft.com/office/drawing/2014/main" id="{EAFBB06E-E52A-79D8-8F67-91A585D32140}"/>
              </a:ext>
            </a:extLst>
          </p:cNvPr>
          <p:cNvSpPr>
            <a:spLocks noGrp="1"/>
          </p:cNvSpPr>
          <p:nvPr>
            <p:ph sz="half" idx="1"/>
          </p:nvPr>
        </p:nvSpPr>
        <p:spPr/>
        <p:txBody>
          <a:bodyPr vert="horz" lIns="91440" tIns="45720" rIns="91440" bIns="45720" rtlCol="0" anchor="t">
            <a:normAutofit fontScale="92500" lnSpcReduction="20000"/>
          </a:bodyPr>
          <a:lstStyle/>
          <a:p>
            <a:r>
              <a:rPr lang="en-GB"/>
              <a:t> Non-modifiable</a:t>
            </a:r>
          </a:p>
          <a:p>
            <a:r>
              <a:rPr lang="en-GB"/>
              <a:t>Gender</a:t>
            </a:r>
          </a:p>
          <a:p>
            <a:r>
              <a:rPr lang="en-GB"/>
              <a:t>Age</a:t>
            </a:r>
          </a:p>
          <a:p>
            <a:r>
              <a:rPr lang="en-GB"/>
              <a:t>Genetic changes of breast cancer</a:t>
            </a:r>
          </a:p>
          <a:p>
            <a:r>
              <a:rPr lang="en-GB"/>
              <a:t>Female personal history</a:t>
            </a:r>
          </a:p>
          <a:p>
            <a:r>
              <a:rPr lang="en-GB"/>
              <a:t>Race and ethnicity</a:t>
            </a:r>
          </a:p>
          <a:p>
            <a:r>
              <a:rPr lang="en-GB"/>
              <a:t>Menstrual periods</a:t>
            </a:r>
          </a:p>
        </p:txBody>
      </p:sp>
      <p:sp>
        <p:nvSpPr>
          <p:cNvPr id="4" name="Content Placeholder 3">
            <a:extLst>
              <a:ext uri="{FF2B5EF4-FFF2-40B4-BE49-F238E27FC236}">
                <a16:creationId xmlns:a16="http://schemas.microsoft.com/office/drawing/2014/main" id="{80EAF25F-AAE5-AA82-B46A-05393642BB05}"/>
              </a:ext>
            </a:extLst>
          </p:cNvPr>
          <p:cNvSpPr>
            <a:spLocks noGrp="1"/>
          </p:cNvSpPr>
          <p:nvPr>
            <p:ph sz="half" idx="2"/>
          </p:nvPr>
        </p:nvSpPr>
        <p:spPr>
          <a:xfrm>
            <a:off x="6113872" y="2052601"/>
            <a:ext cx="5153685" cy="3941005"/>
          </a:xfrm>
        </p:spPr>
        <p:txBody>
          <a:bodyPr vert="horz" lIns="91440" tIns="45720" rIns="91440" bIns="45720" rtlCol="0" anchor="t">
            <a:normAutofit fontScale="92500" lnSpcReduction="20000"/>
          </a:bodyPr>
          <a:lstStyle/>
          <a:p>
            <a:r>
              <a:rPr lang="en-GB"/>
              <a:t>Modifiable</a:t>
            </a:r>
          </a:p>
          <a:p>
            <a:r>
              <a:rPr lang="en-GB"/>
              <a:t>Not having children</a:t>
            </a:r>
          </a:p>
          <a:p>
            <a:r>
              <a:rPr lang="en-GB"/>
              <a:t>Contraceptive</a:t>
            </a:r>
          </a:p>
          <a:p>
            <a:r>
              <a:rPr lang="en-GB"/>
              <a:t>Hormonal therapy after menopause</a:t>
            </a:r>
          </a:p>
          <a:p>
            <a:r>
              <a:rPr lang="en-GB"/>
              <a:t>Alcoholic</a:t>
            </a:r>
          </a:p>
          <a:p>
            <a:r>
              <a:rPr lang="en-GB"/>
              <a:t> Breastfeeding</a:t>
            </a:r>
          </a:p>
          <a:p>
            <a:r>
              <a:rPr lang="en-GB"/>
              <a:t>Obesity</a:t>
            </a:r>
          </a:p>
          <a:p>
            <a:r>
              <a:rPr lang="en-GB"/>
              <a:t>Physical exercise  </a:t>
            </a:r>
            <a:endParaRPr lang="en-GB" sz="1400" b="1">
              <a:highlight>
                <a:srgbClr val="FFFFFF"/>
              </a:highlight>
              <a:latin typeface="Times New Roman"/>
              <a:cs typeface="Times New Roman"/>
            </a:endParaRPr>
          </a:p>
          <a:p>
            <a:pPr marL="0" indent="0">
              <a:buNone/>
            </a:pPr>
            <a:r>
              <a:rPr lang="en-GB"/>
              <a:t>   (</a:t>
            </a:r>
            <a:r>
              <a:rPr lang="en-GB">
                <a:latin typeface="Times New Roman"/>
                <a:cs typeface="Times New Roman"/>
              </a:rPr>
              <a:t>Kamińska, M. </a:t>
            </a:r>
            <a:r>
              <a:rPr lang="en-GB" i="1">
                <a:latin typeface="Times New Roman"/>
                <a:cs typeface="Times New Roman"/>
              </a:rPr>
              <a:t>et al.</a:t>
            </a:r>
            <a:r>
              <a:rPr lang="en-GB">
                <a:latin typeface="Times New Roman"/>
                <a:cs typeface="Times New Roman"/>
              </a:rPr>
              <a:t> 2015). </a:t>
            </a:r>
            <a:endParaRPr lang="en-GB" b="1">
              <a:highlight>
                <a:srgbClr val="FFFFFF"/>
              </a:highlight>
              <a:latin typeface="Times New Roman"/>
              <a:cs typeface="Times New Roman"/>
            </a:endParaRPr>
          </a:p>
          <a:p>
            <a:endParaRPr lang="en-GB">
              <a:latin typeface="Rockwell"/>
              <a:cs typeface="Times New Roman"/>
            </a:endParaRPr>
          </a:p>
        </p:txBody>
      </p:sp>
      <p:pic>
        <p:nvPicPr>
          <p:cNvPr id="6" name="Recorded Sound">
            <a:hlinkClick r:id="" action="ppaction://media"/>
            <a:extLst>
              <a:ext uri="{FF2B5EF4-FFF2-40B4-BE49-F238E27FC236}">
                <a16:creationId xmlns:a16="http://schemas.microsoft.com/office/drawing/2014/main" id="{D76F94F1-FE82-FA31-3BE6-CD79A8A759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136342" y="2035048"/>
            <a:ext cx="406400" cy="406400"/>
          </a:xfrm>
          <a:prstGeom prst="rect">
            <a:avLst/>
          </a:prstGeom>
        </p:spPr>
      </p:pic>
    </p:spTree>
    <p:extLst>
      <p:ext uri="{BB962C8B-B14F-4D97-AF65-F5344CB8AC3E}">
        <p14:creationId xmlns:p14="http://schemas.microsoft.com/office/powerpoint/2010/main" val="847388305"/>
      </p:ext>
    </p:extLst>
  </p:cSld>
  <p:clrMapOvr>
    <a:masterClrMapping/>
  </p:clrMapOvr>
  <mc:AlternateContent xmlns:mc="http://schemas.openxmlformats.org/markup-compatibility/2006" xmlns:p14="http://schemas.microsoft.com/office/powerpoint/2010/main">
    <mc:Choice Requires="p14">
      <p:transition spd="slow" p14:dur="2000" advTm="31581"/>
    </mc:Choice>
    <mc:Fallback xmlns="">
      <p:transition spd="slow" advTm="31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2D8BC-61EF-727D-1B8A-369E7A2FAE1D}"/>
              </a:ext>
            </a:extLst>
          </p:cNvPr>
          <p:cNvSpPr>
            <a:spLocks noGrp="1"/>
          </p:cNvSpPr>
          <p:nvPr>
            <p:ph type="title"/>
          </p:nvPr>
        </p:nvSpPr>
        <p:spPr/>
        <p:txBody>
          <a:bodyPr>
            <a:normAutofit fontScale="90000"/>
          </a:bodyPr>
          <a:lstStyle/>
          <a:p>
            <a:r>
              <a:rPr lang="en-GB"/>
              <a:t>Symptoms of breast cancer</a:t>
            </a:r>
            <a:br>
              <a:rPr lang="en-US"/>
            </a:br>
            <a:br>
              <a:rPr lang="en-US"/>
            </a:br>
            <a:br>
              <a:rPr lang="en-US"/>
            </a:br>
            <a:endParaRPr lang="en-GB"/>
          </a:p>
        </p:txBody>
      </p:sp>
      <p:sp>
        <p:nvSpPr>
          <p:cNvPr id="3" name="Content Placeholder 2">
            <a:extLst>
              <a:ext uri="{FF2B5EF4-FFF2-40B4-BE49-F238E27FC236}">
                <a16:creationId xmlns:a16="http://schemas.microsoft.com/office/drawing/2014/main" id="{A9892432-0B49-29F9-5881-099E17026977}"/>
              </a:ext>
            </a:extLst>
          </p:cNvPr>
          <p:cNvSpPr>
            <a:spLocks noGrp="1"/>
          </p:cNvSpPr>
          <p:nvPr>
            <p:ph idx="1"/>
          </p:nvPr>
        </p:nvSpPr>
        <p:spPr>
          <a:xfrm>
            <a:off x="521208" y="2578608"/>
            <a:ext cx="8589541" cy="3767328"/>
          </a:xfrm>
        </p:spPr>
        <p:txBody>
          <a:bodyPr vert="horz" lIns="91440" tIns="45720" rIns="91440" bIns="45720" rtlCol="0" anchor="t">
            <a:normAutofit fontScale="70000" lnSpcReduction="20000"/>
          </a:bodyPr>
          <a:lstStyle/>
          <a:p>
            <a:r>
              <a:rPr lang="en-GB" sz="3200"/>
              <a:t>lump in the breast </a:t>
            </a:r>
          </a:p>
          <a:p>
            <a:r>
              <a:rPr lang="en-GB" sz="3200"/>
              <a:t>Fatigue and discomfort</a:t>
            </a:r>
          </a:p>
          <a:p>
            <a:r>
              <a:rPr lang="en-GB" sz="3200"/>
              <a:t>Emotional distress, fear of recurrence</a:t>
            </a:r>
          </a:p>
          <a:p>
            <a:r>
              <a:rPr lang="en-GB" sz="3200"/>
              <a:t>Concern about body image and sexual health</a:t>
            </a:r>
          </a:p>
          <a:p>
            <a:r>
              <a:rPr lang="en-GB" sz="3200"/>
              <a:t>Nipple changes: discharge or scaling</a:t>
            </a:r>
          </a:p>
          <a:p>
            <a:r>
              <a:rPr lang="en-GB" sz="3200"/>
              <a:t>Skin changes</a:t>
            </a:r>
          </a:p>
          <a:p>
            <a:r>
              <a:rPr lang="en-GB" sz="3200"/>
              <a:t>Unusual changes in breast sizes.</a:t>
            </a:r>
          </a:p>
          <a:p>
            <a:r>
              <a:rPr lang="en-GB" sz="3200"/>
              <a:t>Enlargement of the breast  (</a:t>
            </a:r>
            <a:r>
              <a:rPr lang="en-US" sz="3200"/>
              <a:t>NHS, 2024). </a:t>
            </a:r>
            <a:endParaRPr lang="en-GB" sz="3200"/>
          </a:p>
        </p:txBody>
      </p:sp>
      <p:pic>
        <p:nvPicPr>
          <p:cNvPr id="4" name="Recorded Sound">
            <a:hlinkClick r:id="" action="ppaction://media"/>
            <a:extLst>
              <a:ext uri="{FF2B5EF4-FFF2-40B4-BE49-F238E27FC236}">
                <a16:creationId xmlns:a16="http://schemas.microsoft.com/office/drawing/2014/main" id="{E537975A-8536-4752-185A-94E58E7047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7631969"/>
      </p:ext>
    </p:extLst>
  </p:cSld>
  <p:clrMapOvr>
    <a:masterClrMapping/>
  </p:clrMapOvr>
  <mc:AlternateContent xmlns:mc="http://schemas.openxmlformats.org/markup-compatibility/2006" xmlns:p14="http://schemas.microsoft.com/office/powerpoint/2010/main">
    <mc:Choice Requires="p14">
      <p:transition spd="slow" p14:dur="2000" advTm="79204"/>
    </mc:Choice>
    <mc:Fallback xmlns="">
      <p:transition spd="slow" advTm="79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2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7DAD0-3031-FBD8-D5CF-E0EC8977554C}"/>
              </a:ext>
            </a:extLst>
          </p:cNvPr>
          <p:cNvSpPr>
            <a:spLocks noGrp="1"/>
          </p:cNvSpPr>
          <p:nvPr>
            <p:ph type="title"/>
          </p:nvPr>
        </p:nvSpPr>
        <p:spPr/>
        <p:txBody>
          <a:bodyPr>
            <a:normAutofit fontScale="90000"/>
          </a:bodyPr>
          <a:lstStyle/>
          <a:p>
            <a:r>
              <a:rPr lang="en-GB"/>
              <a:t>Care plan involving multidisciplinary profession.</a:t>
            </a:r>
            <a:br>
              <a:rPr lang="en-GB"/>
            </a:br>
            <a:endParaRPr lang="en-GB"/>
          </a:p>
        </p:txBody>
      </p:sp>
      <p:graphicFrame>
        <p:nvGraphicFramePr>
          <p:cNvPr id="5" name="Content Placeholder 2">
            <a:extLst>
              <a:ext uri="{FF2B5EF4-FFF2-40B4-BE49-F238E27FC236}">
                <a16:creationId xmlns:a16="http://schemas.microsoft.com/office/drawing/2014/main" id="{FCAA54F1-A123-4B56-7CEA-8B93379E7C7A}"/>
              </a:ext>
            </a:extLst>
          </p:cNvPr>
          <p:cNvGraphicFramePr>
            <a:graphicFrameLocks noGrp="1"/>
          </p:cNvGraphicFramePr>
          <p:nvPr>
            <p:ph idx="1"/>
            <p:extLst>
              <p:ext uri="{D42A27DB-BD31-4B8C-83A1-F6EECF244321}">
                <p14:modId xmlns:p14="http://schemas.microsoft.com/office/powerpoint/2010/main" val="3911632559"/>
              </p:ext>
            </p:extLst>
          </p:nvPr>
        </p:nvGraphicFramePr>
        <p:xfrm>
          <a:off x="914400" y="2254724"/>
          <a:ext cx="7919825" cy="3695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7AE0623F-73BC-063E-B619-F11F1FB0861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76422" y="1862143"/>
            <a:ext cx="406400" cy="406400"/>
          </a:xfrm>
          <a:prstGeom prst="rect">
            <a:avLst/>
          </a:prstGeom>
        </p:spPr>
      </p:pic>
      <p:pic>
        <p:nvPicPr>
          <p:cNvPr id="41" name="Picture 40" descr="Royalty Free Event Stock Photos | rawpixel">
            <a:extLst>
              <a:ext uri="{FF2B5EF4-FFF2-40B4-BE49-F238E27FC236}">
                <a16:creationId xmlns:a16="http://schemas.microsoft.com/office/drawing/2014/main" id="{6D42B367-74B6-A53B-0F25-99D033457E96}"/>
              </a:ext>
            </a:extLst>
          </p:cNvPr>
          <p:cNvPicPr>
            <a:picLocks noChangeAspect="1"/>
          </p:cNvPicPr>
          <p:nvPr/>
        </p:nvPicPr>
        <p:blipFill>
          <a:blip r:embed="rId10"/>
          <a:stretch>
            <a:fillRect/>
          </a:stretch>
        </p:blipFill>
        <p:spPr>
          <a:xfrm>
            <a:off x="8827615" y="1272654"/>
            <a:ext cx="3089369" cy="2515737"/>
          </a:xfrm>
          <a:prstGeom prst="rect">
            <a:avLst/>
          </a:prstGeom>
        </p:spPr>
      </p:pic>
    </p:spTree>
    <p:extLst>
      <p:ext uri="{BB962C8B-B14F-4D97-AF65-F5344CB8AC3E}">
        <p14:creationId xmlns:p14="http://schemas.microsoft.com/office/powerpoint/2010/main" val="3212473209"/>
      </p:ext>
    </p:extLst>
  </p:cSld>
  <p:clrMapOvr>
    <a:masterClrMapping/>
  </p:clrMapOvr>
  <mc:AlternateContent xmlns:mc="http://schemas.openxmlformats.org/markup-compatibility/2006" xmlns:p14="http://schemas.microsoft.com/office/powerpoint/2010/main">
    <mc:Choice Requires="p14">
      <p:transition spd="slow" p14:dur="2000" advTm="45054"/>
    </mc:Choice>
    <mc:Fallback xmlns="">
      <p:transition spd="slow" advTm="45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8A463-9B95-6E57-6CB3-4314DBBA1410}"/>
              </a:ext>
            </a:extLst>
          </p:cNvPr>
          <p:cNvSpPr>
            <a:spLocks noGrp="1"/>
          </p:cNvSpPr>
          <p:nvPr>
            <p:ph type="title"/>
          </p:nvPr>
        </p:nvSpPr>
        <p:spPr/>
        <p:txBody>
          <a:bodyPr>
            <a:normAutofit fontScale="90000"/>
          </a:bodyPr>
          <a:lstStyle/>
          <a:p>
            <a:r>
              <a:rPr lang="en-GB"/>
              <a:t>Ethical and cultural consideration in her care plan</a:t>
            </a:r>
            <a:br>
              <a:rPr lang="en-GB"/>
            </a:br>
            <a:endParaRPr lang="en-GB"/>
          </a:p>
        </p:txBody>
      </p:sp>
      <p:sp>
        <p:nvSpPr>
          <p:cNvPr id="3" name="Content Placeholder 2">
            <a:extLst>
              <a:ext uri="{FF2B5EF4-FFF2-40B4-BE49-F238E27FC236}">
                <a16:creationId xmlns:a16="http://schemas.microsoft.com/office/drawing/2014/main" id="{627B94F3-3379-B6B7-26C2-42E15CC2C518}"/>
              </a:ext>
            </a:extLst>
          </p:cNvPr>
          <p:cNvSpPr>
            <a:spLocks noGrp="1"/>
          </p:cNvSpPr>
          <p:nvPr>
            <p:ph idx="1"/>
          </p:nvPr>
        </p:nvSpPr>
        <p:spPr>
          <a:xfrm>
            <a:off x="521208" y="1691504"/>
            <a:ext cx="5376325" cy="4948805"/>
          </a:xfrm>
        </p:spPr>
        <p:txBody>
          <a:bodyPr vert="horz" lIns="91440" tIns="45720" rIns="91440" bIns="45720" rtlCol="0" anchor="t">
            <a:noAutofit/>
          </a:bodyPr>
          <a:lstStyle/>
          <a:p>
            <a:r>
              <a:rPr lang="en-GB" sz="1600"/>
              <a:t>Respect her autonomy and informed consent</a:t>
            </a:r>
          </a:p>
          <a:p>
            <a:r>
              <a:rPr lang="en-GB" sz="1600"/>
              <a:t>Sensitivity toward body image and privacy</a:t>
            </a:r>
          </a:p>
          <a:p>
            <a:r>
              <a:rPr lang="en-GB" sz="1600"/>
              <a:t>.Cultural benefits regarding femininity and illness</a:t>
            </a:r>
          </a:p>
          <a:p>
            <a:r>
              <a:rPr lang="en-GB" sz="1600"/>
              <a:t>Inclusivity and communication preferences </a:t>
            </a:r>
            <a:r>
              <a:rPr lang="en-GB" sz="1600">
                <a:ea typeface="+mn-lt"/>
                <a:cs typeface="+mn-lt"/>
              </a:rPr>
              <a:t>(Ghose, Radhakrishnan and Bhattacharya, 2019)</a:t>
            </a:r>
          </a:p>
          <a:p>
            <a:r>
              <a:rPr lang="en-GB" sz="1600">
                <a:ea typeface="+mn-lt"/>
                <a:cs typeface="+mn-lt"/>
              </a:rPr>
              <a:t>Individual autonomy and the ability to choose regarding vaccine mandates </a:t>
            </a:r>
            <a:endParaRPr lang="en-GB" sz="1600"/>
          </a:p>
          <a:p>
            <a:r>
              <a:rPr lang="en-GB" sz="1600">
                <a:ea typeface="+mn-lt"/>
                <a:cs typeface="+mn-lt"/>
              </a:rPr>
              <a:t>• Distributing limited resources among conflicting demands in low-income environments </a:t>
            </a:r>
            <a:endParaRPr lang="en-GB"/>
          </a:p>
          <a:p>
            <a:r>
              <a:rPr lang="en-GB" sz="1600">
                <a:ea typeface="+mn-lt"/>
                <a:cs typeface="+mn-lt"/>
              </a:rPr>
              <a:t>• Socio-economic, political, and cultural factors affecting cancer therapy </a:t>
            </a:r>
            <a:r>
              <a:rPr lang="en-GB" sz="1800">
                <a:ea typeface="+mn-lt"/>
                <a:cs typeface="+mn-lt"/>
              </a:rPr>
              <a:t> </a:t>
            </a:r>
            <a:r>
              <a:rPr lang="en-GB" sz="1800">
                <a:latin typeface="Times New Roman"/>
                <a:ea typeface="+mn-lt"/>
                <a:cs typeface="Times New Roman"/>
              </a:rPr>
              <a:t>(Ghose, Radhakrishnan and Bhattacharya, 2019)</a:t>
            </a:r>
            <a:endParaRPr lang="en-GB" sz="1800"/>
          </a:p>
          <a:p>
            <a:endParaRPr lang="en-GB"/>
          </a:p>
        </p:txBody>
      </p:sp>
      <p:pic>
        <p:nvPicPr>
          <p:cNvPr id="4" name="Recorded Sound">
            <a:hlinkClick r:id="" action="ppaction://media"/>
            <a:extLst>
              <a:ext uri="{FF2B5EF4-FFF2-40B4-BE49-F238E27FC236}">
                <a16:creationId xmlns:a16="http://schemas.microsoft.com/office/drawing/2014/main" id="{2D20520C-79CC-EEAA-0E5F-17C0839C66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100785058"/>
      </p:ext>
    </p:extLst>
  </p:cSld>
  <p:clrMapOvr>
    <a:masterClrMapping/>
  </p:clrMapOvr>
  <mc:AlternateContent xmlns:mc="http://schemas.openxmlformats.org/markup-compatibility/2006" xmlns:p14="http://schemas.microsoft.com/office/powerpoint/2010/main">
    <mc:Choice Requires="p14">
      <p:transition spd="slow" p14:dur="2000" advTm="19036"/>
    </mc:Choice>
    <mc:Fallback xmlns="">
      <p:transition spd="slow" advTm="19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1BC1F-2713-B2AA-BDD4-4BDD2A5EA0A7}"/>
              </a:ext>
            </a:extLst>
          </p:cNvPr>
          <p:cNvSpPr>
            <a:spLocks noGrp="1"/>
          </p:cNvSpPr>
          <p:nvPr>
            <p:ph type="title"/>
          </p:nvPr>
        </p:nvSpPr>
        <p:spPr>
          <a:xfrm>
            <a:off x="624405" y="97971"/>
            <a:ext cx="4698709" cy="1926772"/>
          </a:xfrm>
        </p:spPr>
        <p:txBody>
          <a:bodyPr>
            <a:normAutofit/>
          </a:bodyPr>
          <a:lstStyle/>
          <a:p>
            <a:r>
              <a:rPr lang="en-GB" err="1"/>
              <a:t>Conclution</a:t>
            </a:r>
            <a:endParaRPr lang="en-GB"/>
          </a:p>
        </p:txBody>
      </p:sp>
      <p:sp>
        <p:nvSpPr>
          <p:cNvPr id="3" name="Content Placeholder 2">
            <a:extLst>
              <a:ext uri="{FF2B5EF4-FFF2-40B4-BE49-F238E27FC236}">
                <a16:creationId xmlns:a16="http://schemas.microsoft.com/office/drawing/2014/main" id="{7E67B2D6-2A24-D0AC-F799-88D061F94FD9}"/>
              </a:ext>
            </a:extLst>
          </p:cNvPr>
          <p:cNvSpPr>
            <a:spLocks noGrp="1"/>
          </p:cNvSpPr>
          <p:nvPr>
            <p:ph idx="1"/>
          </p:nvPr>
        </p:nvSpPr>
        <p:spPr>
          <a:xfrm>
            <a:off x="3977355" y="2514600"/>
            <a:ext cx="7160037" cy="3264408"/>
          </a:xfrm>
        </p:spPr>
        <p:txBody>
          <a:bodyPr vert="horz" lIns="91440" tIns="45720" rIns="91440" bIns="45720" rtlCol="0" anchor="t">
            <a:normAutofit/>
          </a:bodyPr>
          <a:lstStyle/>
          <a:p>
            <a:pPr marL="0" indent="0">
              <a:buNone/>
            </a:pPr>
            <a:r>
              <a:rPr lang="en-GB">
                <a:ea typeface="+mn-lt"/>
                <a:cs typeface="+mn-lt"/>
              </a:rPr>
              <a:t>Managing breast cancer poses considerable problems, particularly due to constrained resources. Efforts must concentrate on early diagnosis and timely, standardised therapy to mitigate the effects of advanced disease in women,  the majority of whom are profoundly impacted during their most productive years.</a:t>
            </a:r>
            <a:endParaRPr lang="en-US"/>
          </a:p>
        </p:txBody>
      </p:sp>
      <p:pic>
        <p:nvPicPr>
          <p:cNvPr id="4" name="Recorded Sound">
            <a:hlinkClick r:id="" action="ppaction://media"/>
            <a:extLst>
              <a:ext uri="{FF2B5EF4-FFF2-40B4-BE49-F238E27FC236}">
                <a16:creationId xmlns:a16="http://schemas.microsoft.com/office/drawing/2014/main" id="{9B7D4BCE-0806-B3FC-C6E1-B41F0BB804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33714" y="4205515"/>
            <a:ext cx="406400" cy="406400"/>
          </a:xfrm>
          <a:prstGeom prst="rect">
            <a:avLst/>
          </a:prstGeom>
        </p:spPr>
      </p:pic>
    </p:spTree>
    <p:extLst>
      <p:ext uri="{BB962C8B-B14F-4D97-AF65-F5344CB8AC3E}">
        <p14:creationId xmlns:p14="http://schemas.microsoft.com/office/powerpoint/2010/main" val="2882669659"/>
      </p:ext>
    </p:extLst>
  </p:cSld>
  <p:clrMapOvr>
    <a:masterClrMapping/>
  </p:clrMapOvr>
  <mc:AlternateContent xmlns:mc="http://schemas.openxmlformats.org/markup-compatibility/2006" xmlns:p14="http://schemas.microsoft.com/office/powerpoint/2010/main">
    <mc:Choice Requires="p14">
      <p:transition spd="slow" p14:dur="2000" advTm="29095"/>
    </mc:Choice>
    <mc:Fallback xmlns="">
      <p:transition spd="slow" advTm="29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99D45-E4D3-5A0D-8754-AEF833266694}"/>
              </a:ext>
            </a:extLst>
          </p:cNvPr>
          <p:cNvSpPr>
            <a:spLocks noGrp="1"/>
          </p:cNvSpPr>
          <p:nvPr>
            <p:ph type="title"/>
          </p:nvPr>
        </p:nvSpPr>
        <p:spPr>
          <a:xfrm>
            <a:off x="913796" y="0"/>
            <a:ext cx="9701954" cy="571453"/>
          </a:xfrm>
        </p:spPr>
        <p:txBody>
          <a:bodyPr/>
          <a:lstStyle/>
          <a:p>
            <a:r>
              <a:rPr lang="en-GB"/>
              <a:t>References</a:t>
            </a:r>
          </a:p>
        </p:txBody>
      </p:sp>
      <p:sp>
        <p:nvSpPr>
          <p:cNvPr id="6" name="Slide Number Placeholder 5">
            <a:extLst>
              <a:ext uri="{FF2B5EF4-FFF2-40B4-BE49-F238E27FC236}">
                <a16:creationId xmlns:a16="http://schemas.microsoft.com/office/drawing/2014/main" id="{101A6990-A41E-02FD-6271-97DA4F47DC96}"/>
              </a:ext>
            </a:extLst>
          </p:cNvPr>
          <p:cNvSpPr>
            <a:spLocks noGrp="1"/>
          </p:cNvSpPr>
          <p:nvPr>
            <p:ph type="sldNum" sz="quarter" idx="12"/>
          </p:nvPr>
        </p:nvSpPr>
        <p:spPr/>
        <p:txBody>
          <a:bodyPr/>
          <a:lstStyle/>
          <a:p>
            <a:fld id="{A65A5C87-DF58-40C8-B092-1DE63DB4547E}" type="slidenum">
              <a:rPr lang="en-US" smtClean="0"/>
              <a:t>12</a:t>
            </a:fld>
            <a:endParaRPr lang="en-US"/>
          </a:p>
        </p:txBody>
      </p:sp>
      <p:sp>
        <p:nvSpPr>
          <p:cNvPr id="7" name="Rectangle 1">
            <a:extLst>
              <a:ext uri="{FF2B5EF4-FFF2-40B4-BE49-F238E27FC236}">
                <a16:creationId xmlns:a16="http://schemas.microsoft.com/office/drawing/2014/main" id="{B467E84E-8D7F-C1A5-5117-CCFABAF32721}"/>
              </a:ext>
            </a:extLst>
          </p:cNvPr>
          <p:cNvSpPr>
            <a:spLocks noGrp="1" noChangeArrowheads="1"/>
          </p:cNvSpPr>
          <p:nvPr>
            <p:ph idx="1"/>
          </p:nvPr>
        </p:nvSpPr>
        <p:spPr bwMode="auto">
          <a:xfrm>
            <a:off x="374469" y="654249"/>
            <a:ext cx="8516983" cy="5146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Autor: National Collaborating Centre For Cancer (Great Britain (2009).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Early and locally advanced breast cancer : diagnosis and treatment : full guideline.</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Editorial: Cardiff: National Collaborating Centre For Cancer.</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Cancer Research UK (2022).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Breast cancer statistics</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Cancer Research UK. Available at: https://www.cancerresearchuk.org/health-professional/cancer-statistics/statistics-by-cancer-type/breast-cancer.</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Conrad, M. (2018).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Breast Anatomy: Learn About the Structure and Blood Supply</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MedicineNet</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Available at: https://www.medicinenet.com/breast_anatomy/article.htm.</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Desari,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santhi</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(2026).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Client Challenge</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Slideshare.net. Available at: https://www.slideshare.net/slideshow/gene-silencing-in-breast-cancer/75227052#12.</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Dr Liz O’Riordan (2025).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The Cancer Roadmap: Real science to guide your treatment path</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HarperCollins UK.</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EBSCO host (2026).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Results - </a:t>
            </a:r>
            <a:r>
              <a:rPr kumimoji="0" lang="en-US" altLang="en-US" sz="1200" b="0" i="1"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OpenURL</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Connection - EBSCO</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Ebsco.com. Available at: https://openurl.ebsco.com/viewer?sid=ebsco%3Aplink%3Ascholar&amp;id=ebsco%3Agcd%3A32461802&amp;crl=c&amp;link_origin=scholar.google.com [Accessed 21 Mar. 2026].</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Ganz, P.A. and Hahn, E.E. (2008). Implementing a survivorship care plan for patients with breast cancer.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Journal of Clinical Oncology: Official Journal of the American Society of Clinical Oncology</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26(5), pp.759–767.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doi:https</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://doi.org/10.1200/JCO.2007.14.2851.</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Ghose, S., Radhakrishnan, V. and Bhattacharya, S. (2019). Ethics of cancer care: beyond biology and medicine. </a:t>
            </a:r>
            <a:r>
              <a:rPr kumimoji="0" lang="en-US" altLang="en-US" sz="1200" b="0" i="1"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ecancermedicalscience</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13(911).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doi:https</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://doi.org/10.3332/ecancer.2019.911.</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Joshi, A., Larkins, S., Evans, R., Moodley, N., Brown, A. and Sabesan, S. (2021). Use and impact of breast cancer survivorship care plans: a systematic review.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Breast Cancer</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doi:https</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://doi.org/10.1007/s12282-021-01267-4.</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Kamińska, M., Ciszewski, T.,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Łopacka-Szatan</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K.,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Miotła</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P. and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Starosławska</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E. (2015). Breast cancer risk factors.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Menopausal Review</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14(3), pp.196–202.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doi:https</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://doi.org/10.5114/pm.2015.54346.</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macmillan</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(2023).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The Breasts - Macmillan Cancer Support</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www.macmillan.org.uk. Available at: https://www.macmillan.org.uk/cancer-information-and-support/breast-cancer/the-breasts.</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NHS (2024).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Symptoms of Breast Cancer in Women</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nhs.uk. Available at: https://www.nhs.uk/conditions/breast-cancer-in-women/symptoms-of-breast-cancer-in-women/.</a:t>
            </a:r>
            <a:endParaRPr kumimoji="0" lang="en-US" altLang="en-US" sz="1200" b="0" i="0" u="none" strike="noStrike" cap="none" normalizeH="0" baseline="0">
              <a:ln>
                <a:noFill/>
              </a:ln>
              <a:solidFill>
                <a:schemeClr val="tx1"/>
              </a:solidFill>
              <a:effectLst/>
              <a:latin typeface="Arial Nova" panose="020B05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scienceinsight</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(2025). </a:t>
            </a:r>
            <a:r>
              <a:rPr kumimoji="0" lang="en-US" altLang="en-US" sz="1200" b="0" i="1"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The Pathophysiology of Breast Cancer</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[online] </a:t>
            </a:r>
            <a:r>
              <a:rPr kumimoji="0" lang="en-US" altLang="en-US" sz="1200" b="0" i="0" u="none" strike="noStrike" cap="none" normalizeH="0" baseline="0" err="1">
                <a:ln>
                  <a:noFill/>
                </a:ln>
                <a:solidFill>
                  <a:schemeClr val="tx1"/>
                </a:solidFill>
                <a:effectLst/>
                <a:latin typeface="Arial Nova" panose="020B0504020202020204" pitchFamily="34" charset="0"/>
                <a:cs typeface="Times New Roman" panose="02020603050405020304" pitchFamily="18" charset="0"/>
              </a:rPr>
              <a:t>ScienceInsights</a:t>
            </a:r>
            <a:r>
              <a:rPr kumimoji="0" lang="en-US" altLang="en-US" sz="1200" b="0" i="0" u="none" strike="noStrike" cap="none" normalizeH="0" baseline="0">
                <a:ln>
                  <a:noFill/>
                </a:ln>
                <a:solidFill>
                  <a:schemeClr val="tx1"/>
                </a:solidFill>
                <a:effectLst/>
                <a:latin typeface="Arial Nova" panose="020B0504020202020204" pitchFamily="34" charset="0"/>
                <a:cs typeface="Times New Roman" panose="02020603050405020304" pitchFamily="18" charset="0"/>
              </a:rPr>
              <a:t>. Available at: https://scienceinsights.org/the-pathophysiology-of-breast-cancer/#google_vignette.</a:t>
            </a:r>
            <a:endParaRPr kumimoji="0" lang="en-US" altLang="en-US" sz="1200" b="0" i="0" u="none" strike="noStrike" cap="none" normalizeH="0" baseline="0">
              <a:ln>
                <a:noFill/>
              </a:ln>
              <a:solidFill>
                <a:schemeClr val="tx1"/>
              </a:solidFill>
              <a:effectLst/>
              <a:latin typeface="Arial Nova" panose="020B0504020202020204" pitchFamily="34" charset="0"/>
            </a:endParaRPr>
          </a:p>
        </p:txBody>
      </p:sp>
    </p:spTree>
    <p:extLst>
      <p:ext uri="{BB962C8B-B14F-4D97-AF65-F5344CB8AC3E}">
        <p14:creationId xmlns:p14="http://schemas.microsoft.com/office/powerpoint/2010/main" val="11727717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Damask</vt:lpstr>
      <vt:lpstr>Introduction to physiology</vt:lpstr>
      <vt:lpstr>Fictional Patient Profile  </vt:lpstr>
      <vt:lpstr>Presentation overview </vt:lpstr>
      <vt:lpstr>Physiology of healthy breast tissues</vt:lpstr>
      <vt:lpstr>PowerPoint Presentation</vt:lpstr>
      <vt:lpstr>Pathophysiology of the breast cancer how the breast cancer affect the body  </vt:lpstr>
      <vt:lpstr>Risk factor of breast cancer </vt:lpstr>
      <vt:lpstr>Symptoms of breast cancer   </vt:lpstr>
      <vt:lpstr>Care plan involving multidisciplinary profession. </vt:lpstr>
      <vt:lpstr>Ethical and cultural consideration in her care plan </vt:lpstr>
      <vt:lpstr>Conclution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2026-03-18T15:49:06Z</dcterms:created>
  <dcterms:modified xsi:type="dcterms:W3CDTF">2026-03-23T14:28:20Z</dcterms:modified>
</cp:coreProperties>
</file>