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3/27/2020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3/27/2020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slideLayout" Target="../slideLayouts/slideLayout2.xml" /><Relationship Id="rId1" Type="http://schemas.openxmlformats.org/officeDocument/2006/relationships/video" Target="https://www.youtube.com/embed/QLj2njWzL_U" TargetMode="Externa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F8C5F-3F02-664C-8F24-B21875A8D171}"/>
              </a:ext>
            </a:extLst>
          </p:cNvPr>
          <p:cNvSpPr>
            <a:spLocks noGrp="1"/>
          </p:cNvSpPr>
          <p:nvPr>
            <p:ph type="ctrTitle"/>
          </p:nvPr>
        </p:nvSpPr>
        <p:spPr/>
        <p:txBody>
          <a:bodyPr>
            <a:normAutofit/>
          </a:bodyPr>
          <a:lstStyle/>
          <a:p>
            <a:r>
              <a:rPr lang="en-GB" dirty="0"/>
              <a:t>         Frailty      </a:t>
            </a:r>
            <a:br>
              <a:rPr lang="en-GB" dirty="0"/>
            </a:br>
            <a:endParaRPr lang="en-US" dirty="0"/>
          </a:p>
        </p:txBody>
      </p:sp>
    </p:spTree>
    <p:extLst>
      <p:ext uri="{BB962C8B-B14F-4D97-AF65-F5344CB8AC3E}">
        <p14:creationId xmlns:p14="http://schemas.microsoft.com/office/powerpoint/2010/main" val="622107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E4B7-B822-0942-9002-778285D3435D}"/>
              </a:ext>
            </a:extLst>
          </p:cNvPr>
          <p:cNvSpPr>
            <a:spLocks noGrp="1"/>
          </p:cNvSpPr>
          <p:nvPr>
            <p:ph type="title"/>
          </p:nvPr>
        </p:nvSpPr>
        <p:spPr/>
        <p:txBody>
          <a:bodyPr/>
          <a:lstStyle/>
          <a:p>
            <a:r>
              <a:rPr lang="en-GB" dirty="0"/>
              <a:t>What is frailty </a:t>
            </a:r>
            <a:endParaRPr lang="en-US" dirty="0"/>
          </a:p>
        </p:txBody>
      </p:sp>
      <p:sp>
        <p:nvSpPr>
          <p:cNvPr id="3" name="Content Placeholder 2">
            <a:extLst>
              <a:ext uri="{FF2B5EF4-FFF2-40B4-BE49-F238E27FC236}">
                <a16:creationId xmlns:a16="http://schemas.microsoft.com/office/drawing/2014/main" id="{87C7B401-8087-084F-AD4F-5009E34EBE82}"/>
              </a:ext>
            </a:extLst>
          </p:cNvPr>
          <p:cNvSpPr>
            <a:spLocks noGrp="1"/>
          </p:cNvSpPr>
          <p:nvPr>
            <p:ph idx="1"/>
          </p:nvPr>
        </p:nvSpPr>
        <p:spPr/>
        <p:txBody>
          <a:bodyPr>
            <a:normAutofit lnSpcReduction="10000"/>
          </a:bodyPr>
          <a:lstStyle/>
          <a:p>
            <a:pPr marL="0" indent="0">
              <a:buNone/>
            </a:pPr>
            <a:endParaRPr lang="en-GB" dirty="0">
              <a:solidFill>
                <a:srgbClr val="232323"/>
              </a:solidFill>
              <a:latin typeface="Arial" panose="020B0604020202020204" pitchFamily="34" charset="0"/>
            </a:endParaRPr>
          </a:p>
          <a:p>
            <a:pPr marL="0" indent="0">
              <a:buNone/>
            </a:pPr>
            <a:r>
              <a:rPr lang="en-GB" b="0" i="0" dirty="0">
                <a:solidFill>
                  <a:srgbClr val="232323"/>
                </a:solidFill>
                <a:effectLst/>
                <a:latin typeface="Arial" panose="020B0604020202020204" pitchFamily="34" charset="0"/>
              </a:rPr>
              <a:t>Frailty is most often defined as a syndrome of physiological decline. It is related to the ageing process of simply getting older. The loss of built in bodily reserves leaves individuals vulnerable to dramatic and sudden changes in their health. These are often triggered by seemingly small events such as changes in the environment or medication. </a:t>
            </a:r>
          </a:p>
          <a:p>
            <a:pPr marL="0" indent="0">
              <a:buNone/>
            </a:pPr>
            <a:r>
              <a:rPr lang="en-GB" b="0" i="0" dirty="0">
                <a:solidFill>
                  <a:srgbClr val="202A30"/>
                </a:solidFill>
                <a:effectLst/>
                <a:latin typeface="-apple-system"/>
              </a:rPr>
              <a:t>In the Hospital environment, frailty is defined as a group of individuals who are at a higher risk of adverse outcomes such as falls, disability, admission to hospital, or the need for packages of care. </a:t>
            </a:r>
          </a:p>
          <a:p>
            <a:pPr marL="0" indent="0">
              <a:buNone/>
            </a:pPr>
            <a:endParaRPr lang="en-US" dirty="0"/>
          </a:p>
        </p:txBody>
      </p:sp>
    </p:spTree>
    <p:extLst>
      <p:ext uri="{BB962C8B-B14F-4D97-AF65-F5344CB8AC3E}">
        <p14:creationId xmlns:p14="http://schemas.microsoft.com/office/powerpoint/2010/main" val="3199044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F73477-12E7-1449-9DCC-9979A955871A}"/>
              </a:ext>
            </a:extLst>
          </p:cNvPr>
          <p:cNvSpPr>
            <a:spLocks noGrp="1"/>
          </p:cNvSpPr>
          <p:nvPr>
            <p:ph idx="1"/>
          </p:nvPr>
        </p:nvSpPr>
        <p:spPr>
          <a:xfrm>
            <a:off x="1451580" y="1929046"/>
            <a:ext cx="9772938" cy="3415662"/>
          </a:xfrm>
        </p:spPr>
        <p:txBody>
          <a:bodyPr>
            <a:normAutofit lnSpcReduction="10000"/>
          </a:bodyPr>
          <a:lstStyle/>
          <a:p>
            <a:pPr marL="0" indent="0">
              <a:buNone/>
            </a:pPr>
            <a:endParaRPr lang="en-GB" b="0" i="0" dirty="0">
              <a:solidFill>
                <a:srgbClr val="202A30"/>
              </a:solidFill>
              <a:effectLst/>
              <a:latin typeface="-apple-system"/>
            </a:endParaRPr>
          </a:p>
          <a:p>
            <a:pPr marL="0" indent="0">
              <a:buNone/>
            </a:pPr>
            <a:r>
              <a:rPr lang="en-GB" b="0" i="0" dirty="0">
                <a:solidFill>
                  <a:srgbClr val="202A30"/>
                </a:solidFill>
                <a:effectLst/>
                <a:latin typeface="-apple-system"/>
              </a:rPr>
              <a:t>Older people with moderate to severe frailty are often well known to the NHS and social care </a:t>
            </a:r>
            <a:r>
              <a:rPr lang="en-GB" b="0" i="0" dirty="0" err="1">
                <a:solidFill>
                  <a:srgbClr val="202A30"/>
                </a:solidFill>
                <a:effectLst/>
                <a:latin typeface="-apple-system"/>
              </a:rPr>
              <a:t>professionals,often</a:t>
            </a:r>
            <a:r>
              <a:rPr lang="en-GB" b="0" i="0">
                <a:solidFill>
                  <a:srgbClr val="202A30"/>
                </a:solidFill>
                <a:effectLst/>
                <a:latin typeface="-apple-system"/>
              </a:rPr>
              <a:t> due to regular admissions to hospitals. Generally such individuals have weak muscles and other conditions such as arthritis, poor eyesight, deafness and memory loss. This in turn means that older people with frailty will walk slower, get exhausted easily and struggle to get out of chairs and even climb stairs. Typically this group of people will become housebound, or only leave their home with the help of family and neighbour‘s. This therefore can be a practical way if identifying people who are frail. </a:t>
            </a:r>
          </a:p>
          <a:p>
            <a:endParaRPr lang="en-GB">
              <a:solidFill>
                <a:srgbClr val="202A30"/>
              </a:solidFill>
              <a:latin typeface="-apple-system"/>
            </a:endParaRPr>
          </a:p>
          <a:p>
            <a:endParaRPr lang="en-US"/>
          </a:p>
        </p:txBody>
      </p:sp>
    </p:spTree>
    <p:extLst>
      <p:ext uri="{BB962C8B-B14F-4D97-AF65-F5344CB8AC3E}">
        <p14:creationId xmlns:p14="http://schemas.microsoft.com/office/powerpoint/2010/main" val="175513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F5B5B-4D02-5245-B737-758124845417}"/>
              </a:ext>
            </a:extLst>
          </p:cNvPr>
          <p:cNvSpPr>
            <a:spLocks noGrp="1"/>
          </p:cNvSpPr>
          <p:nvPr>
            <p:ph idx="1"/>
          </p:nvPr>
        </p:nvSpPr>
        <p:spPr>
          <a:xfrm>
            <a:off x="1294362" y="1983982"/>
            <a:ext cx="9603275" cy="3450613"/>
          </a:xfrm>
        </p:spPr>
        <p:txBody>
          <a:bodyPr/>
          <a:lstStyle/>
          <a:p>
            <a:pPr marL="0" indent="0">
              <a:buNone/>
            </a:pPr>
            <a:endParaRPr lang="en-GB"/>
          </a:p>
          <a:p>
            <a:pPr marL="0" indent="0">
              <a:buNone/>
            </a:pPr>
            <a:r>
              <a:rPr lang="en-GB"/>
              <a:t>It is important to understand that frailty makes us tired, meaning that even small amounts of activity can be exhausting. It therefore becomes  very easy to retreat to the comfort of an armchair, particularly during winter months, as othe parts of the house may be cold or unwelcoming. Without a doubt this is proven to accelerate the frailty process by the muscle loss in legs, chest and heart. </a:t>
            </a:r>
          </a:p>
        </p:txBody>
      </p:sp>
    </p:spTree>
    <p:extLst>
      <p:ext uri="{BB962C8B-B14F-4D97-AF65-F5344CB8AC3E}">
        <p14:creationId xmlns:p14="http://schemas.microsoft.com/office/powerpoint/2010/main" val="1127377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9B649-E510-1D4D-835F-8F5D49052FAC}"/>
              </a:ext>
            </a:extLst>
          </p:cNvPr>
          <p:cNvSpPr>
            <a:spLocks noGrp="1"/>
          </p:cNvSpPr>
          <p:nvPr>
            <p:ph idx="1"/>
          </p:nvPr>
        </p:nvSpPr>
        <p:spPr/>
        <p:txBody>
          <a:bodyPr>
            <a:normAutofit/>
          </a:bodyPr>
          <a:lstStyle/>
          <a:p>
            <a:pPr fontAlgn="base"/>
            <a:r>
              <a:rPr lang="en-GB" b="0" i="0">
                <a:solidFill>
                  <a:srgbClr val="202A30"/>
                </a:solidFill>
                <a:effectLst/>
                <a:latin typeface="-apple-system"/>
              </a:rPr>
              <a:t>For most people with frailty, the advice would be  to keep active at home. Promoting the use of stairs, is a very good form of exercise however we need go make sure it is safe for people to climb, e.g. Is another hand rail required? </a:t>
            </a:r>
          </a:p>
          <a:p>
            <a:pPr fontAlgn="base"/>
            <a:r>
              <a:rPr lang="en-GB" b="0" i="0">
                <a:solidFill>
                  <a:srgbClr val="202A30"/>
                </a:solidFill>
                <a:effectLst/>
                <a:latin typeface="-apple-system"/>
              </a:rPr>
              <a:t>If a  person cannot easily get up out of their chair, or move from room to room, alarm bells should ring. These people need a mobility assessment to develop personalised mobility plans that might include an exercise programme (for strength and balance), mobility aids, supportive footwear and home adaptations.  </a:t>
            </a:r>
          </a:p>
          <a:p>
            <a:endParaRPr lang="en-US"/>
          </a:p>
        </p:txBody>
      </p:sp>
    </p:spTree>
    <p:extLst>
      <p:ext uri="{BB962C8B-B14F-4D97-AF65-F5344CB8AC3E}">
        <p14:creationId xmlns:p14="http://schemas.microsoft.com/office/powerpoint/2010/main" val="377472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B22C46-D469-E34E-BA8A-C72EF9D3720F}"/>
              </a:ext>
            </a:extLst>
          </p:cNvPr>
          <p:cNvSpPr>
            <a:spLocks noGrp="1"/>
          </p:cNvSpPr>
          <p:nvPr>
            <p:ph idx="1"/>
          </p:nvPr>
        </p:nvSpPr>
        <p:spPr/>
        <p:txBody>
          <a:bodyPr>
            <a:normAutofit/>
          </a:bodyPr>
          <a:lstStyle/>
          <a:p>
            <a:pPr marL="0" indent="0" fontAlgn="base">
              <a:buNone/>
            </a:pPr>
            <a:endParaRPr lang="en-GB" b="0" i="0" dirty="0">
              <a:solidFill>
                <a:srgbClr val="202A30"/>
              </a:solidFill>
              <a:effectLst/>
              <a:latin typeface="-apple-system"/>
            </a:endParaRPr>
          </a:p>
          <a:p>
            <a:pPr marL="0" indent="0" fontAlgn="base">
              <a:buNone/>
            </a:pPr>
            <a:r>
              <a:rPr lang="en-GB" b="0" i="0" dirty="0">
                <a:solidFill>
                  <a:srgbClr val="202A30"/>
                </a:solidFill>
                <a:effectLst/>
                <a:latin typeface="-apple-system"/>
              </a:rPr>
              <a:t>Weight loss is a characteristic feature of frailty as muscles become thinner and weaker, this is the  </a:t>
            </a:r>
            <a:r>
              <a:rPr lang="en-GB" b="0" i="0" dirty="0" err="1">
                <a:solidFill>
                  <a:srgbClr val="202A30"/>
                </a:solidFill>
                <a:effectLst/>
                <a:latin typeface="-apple-system"/>
              </a:rPr>
              <a:t>sarcopenia</a:t>
            </a:r>
            <a:r>
              <a:rPr lang="en-GB" b="0" i="0" dirty="0">
                <a:solidFill>
                  <a:srgbClr val="202A30"/>
                </a:solidFill>
                <a:effectLst/>
                <a:latin typeface="-apple-system"/>
              </a:rPr>
              <a:t> aspect of frailty. One of the main complaints for older people appears to be a diminished appetite. It is important to check that such individuals have at least one substantial hit meal a day, with some snacks and hot drinks, even if it is not perceived to be healthy. </a:t>
            </a:r>
          </a:p>
        </p:txBody>
      </p:sp>
    </p:spTree>
    <p:extLst>
      <p:ext uri="{BB962C8B-B14F-4D97-AF65-F5344CB8AC3E}">
        <p14:creationId xmlns:p14="http://schemas.microsoft.com/office/powerpoint/2010/main" val="213479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DF1D3-4692-204B-840F-CBB967CC67A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E4B28C9-4545-0D46-8337-A7521F564DB7}"/>
              </a:ext>
            </a:extLst>
          </p:cNvPr>
          <p:cNvSpPr>
            <a:spLocks noGrp="1"/>
          </p:cNvSpPr>
          <p:nvPr>
            <p:ph idx="1"/>
          </p:nvPr>
        </p:nvSpPr>
        <p:spPr>
          <a:xfrm>
            <a:off x="1548362" y="2179535"/>
            <a:ext cx="9603275" cy="3450613"/>
          </a:xfrm>
        </p:spPr>
        <p:txBody>
          <a:bodyPr/>
          <a:lstStyle/>
          <a:p>
            <a:endParaRPr lang="en-GB" dirty="0"/>
          </a:p>
          <a:p>
            <a:endParaRPr lang="en-GB" dirty="0"/>
          </a:p>
        </p:txBody>
      </p:sp>
      <p:pic>
        <p:nvPicPr>
          <p:cNvPr id="4" name="QLj2njWzL_U"/>
          <p:cNvPicPr>
            <a:picLocks noRot="1" noChangeAspect="1"/>
          </p:cNvPicPr>
          <p:nvPr>
            <a:videoFile r:link="rId1"/>
          </p:nvPr>
        </p:nvPicPr>
        <p:blipFill>
          <a:blip r:embed="rId3"/>
          <a:stretch>
            <a:fillRect/>
          </a:stretch>
        </p:blipFill>
        <p:spPr>
          <a:xfrm>
            <a:off x="7004632" y="2507618"/>
            <a:ext cx="4572000" cy="2571750"/>
          </a:xfrm>
          <a:prstGeom prst="rect">
            <a:avLst/>
          </a:prstGeom>
        </p:spPr>
      </p:pic>
    </p:spTree>
    <p:extLst>
      <p:ext uri="{BB962C8B-B14F-4D97-AF65-F5344CB8AC3E}">
        <p14:creationId xmlns:p14="http://schemas.microsoft.com/office/powerpoint/2010/main" val="247982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E907-4A5F-0047-A6B9-E5628A9229A8}"/>
              </a:ext>
            </a:extLst>
          </p:cNvPr>
          <p:cNvSpPr>
            <a:spLocks noGrp="1"/>
          </p:cNvSpPr>
          <p:nvPr>
            <p:ph type="title"/>
          </p:nvPr>
        </p:nvSpPr>
        <p:spPr/>
        <p:txBody>
          <a:bodyPr/>
          <a:lstStyle/>
          <a:p>
            <a:r>
              <a:rPr lang="en-GB"/>
              <a:t>Discussion</a:t>
            </a:r>
            <a:endParaRPr lang="en-US"/>
          </a:p>
        </p:txBody>
      </p:sp>
      <p:sp>
        <p:nvSpPr>
          <p:cNvPr id="3" name="Content Placeholder 2">
            <a:extLst>
              <a:ext uri="{FF2B5EF4-FFF2-40B4-BE49-F238E27FC236}">
                <a16:creationId xmlns:a16="http://schemas.microsoft.com/office/drawing/2014/main" id="{2865C357-54F1-734A-B6C6-23C5606CC194}"/>
              </a:ext>
            </a:extLst>
          </p:cNvPr>
          <p:cNvSpPr>
            <a:spLocks noGrp="1"/>
          </p:cNvSpPr>
          <p:nvPr>
            <p:ph idx="1"/>
          </p:nvPr>
        </p:nvSpPr>
        <p:spPr>
          <a:xfrm>
            <a:off x="1673829" y="2323969"/>
            <a:ext cx="9603275" cy="3450613"/>
          </a:xfrm>
        </p:spPr>
        <p:txBody>
          <a:bodyPr/>
          <a:lstStyle/>
          <a:p>
            <a:pPr marL="0" indent="0">
              <a:buNone/>
            </a:pPr>
            <a:r>
              <a:rPr lang="en-GB" dirty="0"/>
              <a:t>Florence a 88 year old female patient was brought into Morriston hospital after a fall and long lie for 17 hours.  The patient has a suspected fracture to the arm and  bruised heavily on the right side. Florence was unable to call for help as she fell in the  bathroom without a telephone nearby. The patient has refused a lifeline therefore had no other option but to wait for her son who would visit the following day.  In recent months patients mobility has decreased, relying on others </a:t>
            </a:r>
            <a:r>
              <a:rPr lang="en-GB"/>
              <a:t>for support. </a:t>
            </a:r>
            <a:endParaRPr lang="en-GB" dirty="0"/>
          </a:p>
          <a:p>
            <a:pPr marL="0" indent="0">
              <a:buNone/>
            </a:pPr>
            <a:r>
              <a:rPr lang="en-GB" dirty="0"/>
              <a:t>Discuss how medical staff at the Hospital would asses how frail the patient is? </a:t>
            </a:r>
          </a:p>
          <a:p>
            <a:pPr marL="0" indent="0">
              <a:buNone/>
            </a:pPr>
            <a:r>
              <a:rPr lang="en-GB" dirty="0"/>
              <a:t> </a:t>
            </a:r>
          </a:p>
        </p:txBody>
      </p:sp>
    </p:spTree>
    <p:extLst>
      <p:ext uri="{BB962C8B-B14F-4D97-AF65-F5344CB8AC3E}">
        <p14:creationId xmlns:p14="http://schemas.microsoft.com/office/powerpoint/2010/main" val="13475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E6823-E41A-E547-B896-9E98F49D6B01}"/>
              </a:ext>
            </a:extLst>
          </p:cNvPr>
          <p:cNvSpPr>
            <a:spLocks noGrp="1"/>
          </p:cNvSpPr>
          <p:nvPr>
            <p:ph type="title"/>
          </p:nvPr>
        </p:nvSpPr>
        <p:spPr/>
        <p:txBody>
          <a:bodyPr/>
          <a:lstStyle/>
          <a:p>
            <a:r>
              <a:rPr lang="en-GB"/>
              <a:t>Clinical frailty scale </a:t>
            </a:r>
            <a:endParaRPr 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20105" y="1853754"/>
            <a:ext cx="5266222" cy="3612009"/>
          </a:xfrm>
        </p:spPr>
      </p:pic>
    </p:spTree>
    <p:extLst>
      <p:ext uri="{BB962C8B-B14F-4D97-AF65-F5344CB8AC3E}">
        <p14:creationId xmlns:p14="http://schemas.microsoft.com/office/powerpoint/2010/main" val="19051399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2</TotalTime>
  <Words>585</Words>
  <Application>Microsoft Office PowerPoint</Application>
  <PresentationFormat>Widescreen</PresentationFormat>
  <Paragraphs>18</Paragraphs>
  <Slides>9</Slides>
  <Notes>0</Notes>
  <HiddenSlides>0</HiddenSlides>
  <MMClips>1</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         Frailty       </vt:lpstr>
      <vt:lpstr>What is frailty </vt:lpstr>
      <vt:lpstr>PowerPoint Presentation</vt:lpstr>
      <vt:lpstr>PowerPoint Presentation</vt:lpstr>
      <vt:lpstr>PowerPoint Presentation</vt:lpstr>
      <vt:lpstr>PowerPoint Presentation</vt:lpstr>
      <vt:lpstr>PowerPoint Presentation</vt:lpstr>
      <vt:lpstr>Discussion</vt:lpstr>
      <vt:lpstr>Clinical frailty scale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Frailty</dc:title>
  <dc:creator>ulyssestyme44@gmail.com</dc:creator>
  <cp:lastModifiedBy>ulyssestyme44@gmail.com</cp:lastModifiedBy>
  <cp:revision>15</cp:revision>
  <dcterms:created xsi:type="dcterms:W3CDTF">2020-03-08T19:56:48Z</dcterms:created>
  <dcterms:modified xsi:type="dcterms:W3CDTF">2020-03-27T20:45:40Z</dcterms:modified>
</cp:coreProperties>
</file>