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57" r:id="rId3"/>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A0000"/>
    <a:srgbClr val="FFFFE7"/>
    <a:srgbClr val="FFFFCC"/>
    <a:srgbClr val="FFFFB9"/>
    <a:srgbClr val="A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125" d="100"/>
          <a:sy n="125" d="100"/>
        </p:scale>
        <p:origin x="1157" y="1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713670-DFEE-4B86-8029-A16127C9AEE3}"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1759540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713670-DFEE-4B86-8029-A16127C9AEE3}"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1231073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713670-DFEE-4B86-8029-A16127C9AEE3}"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760314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713670-DFEE-4B86-8029-A16127C9AEE3}"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1822600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713670-DFEE-4B86-8029-A16127C9AEE3}" type="datetimeFigureOut">
              <a:rPr lang="en-US" smtClean="0"/>
              <a:t>2/16/2023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3163996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713670-DFEE-4B86-8029-A16127C9AEE3}" type="datetimeFigureOut">
              <a:rPr lang="en-US" smtClean="0"/>
              <a:t>2/16/2023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4114879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713670-DFEE-4B86-8029-A16127C9AEE3}" type="datetimeFigureOut">
              <a:rPr lang="en-US" smtClean="0"/>
              <a:t>2/16/2023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1029985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F713670-DFEE-4B86-8029-A16127C9AEE3}"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2758917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F713670-DFEE-4B86-8029-A16127C9AEE3}"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3796183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713670-DFEE-4B86-8029-A16127C9AEE3}"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2841402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713670-DFEE-4B86-8029-A16127C9AEE3}"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E9928-4EC4-4474-A780-AB8C3C55A061}" type="slidenum">
              <a:rPr lang="en-US" smtClean="0"/>
              <a:t>‹#›</a:t>
            </a:fld>
            <a:endParaRPr lang="en-US"/>
          </a:p>
        </p:txBody>
      </p:sp>
    </p:spTree>
    <p:extLst>
      <p:ext uri="{BB962C8B-B14F-4D97-AF65-F5344CB8AC3E}">
        <p14:creationId xmlns:p14="http://schemas.microsoft.com/office/powerpoint/2010/main" val="4257512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DF713670-DFEE-4B86-8029-A16127C9AEE3}" type="datetimeFigureOut">
              <a:rPr lang="en-US" smtClean="0"/>
              <a:t>2/16/2023</a:t>
            </a:fld>
            <a:endParaRPr lang="en-US"/>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582E9928-4EC4-4474-A780-AB8C3C55A061}" type="slidenum">
              <a:rPr lang="en-US" smtClean="0"/>
              <a:t>‹#›</a:t>
            </a:fld>
            <a:endParaRPr lang="en-US"/>
          </a:p>
        </p:txBody>
      </p:sp>
    </p:spTree>
    <p:extLst>
      <p:ext uri="{BB962C8B-B14F-4D97-AF65-F5344CB8AC3E}">
        <p14:creationId xmlns:p14="http://schemas.microsoft.com/office/powerpoint/2010/main" val="32757883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microsoft.com/office/2007/relationships/hdphoto" Target="../media/hdphoto6.wdp"/><Relationship Id="rId3" Type="http://schemas.microsoft.com/office/2007/relationships/hdphoto" Target="../media/hdphoto1.wdp"/><Relationship Id="rId7" Type="http://schemas.microsoft.com/office/2007/relationships/hdphoto" Target="../media/hdphoto3.wdp"/><Relationship Id="rId12"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png"/><Relationship Id="rId11" Type="http://schemas.microsoft.com/office/2007/relationships/hdphoto" Target="../media/hdphoto5.wdp"/><Relationship Id="rId5" Type="http://schemas.microsoft.com/office/2007/relationships/hdphoto" Target="../media/hdphoto2.wdp"/><Relationship Id="rId10" Type="http://schemas.openxmlformats.org/officeDocument/2006/relationships/image" Target="../media/image5.png"/><Relationship Id="rId4" Type="http://schemas.openxmlformats.org/officeDocument/2006/relationships/image" Target="../media/image2.png"/><Relationship Id="rId9" Type="http://schemas.microsoft.com/office/2007/relationships/hdphoto" Target="../media/hdphoto4.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E7"/>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B0453A-E880-4B66-AC5A-9F73AFED7D38}"/>
              </a:ext>
            </a:extLst>
          </p:cNvPr>
          <p:cNvSpPr/>
          <p:nvPr/>
        </p:nvSpPr>
        <p:spPr>
          <a:xfrm>
            <a:off x="0" y="0"/>
            <a:ext cx="2419350" cy="9906000"/>
          </a:xfrm>
          <a:prstGeom prst="rect">
            <a:avLst/>
          </a:prstGeom>
          <a:solidFill>
            <a:srgbClr val="9A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9A0000"/>
              </a:solidFill>
            </a:endParaRPr>
          </a:p>
        </p:txBody>
      </p:sp>
      <p:pic>
        <p:nvPicPr>
          <p:cNvPr id="8" name="Picture 7">
            <a:extLst>
              <a:ext uri="{FF2B5EF4-FFF2-40B4-BE49-F238E27FC236}">
                <a16:creationId xmlns:a16="http://schemas.microsoft.com/office/drawing/2014/main" id="{070DD786-0B80-45A0-B67B-B11C528AB537}"/>
              </a:ext>
            </a:extLst>
          </p:cNvPr>
          <p:cNvPicPr>
            <a:picLocks noChangeAspect="1"/>
          </p:cNvPicPr>
          <p:nvPr/>
        </p:nvPicPr>
        <p:blipFill>
          <a:blip r:embed="rId2">
            <a:alphaModFix amt="20000"/>
            <a:extLst>
              <a:ext uri="{BEBA8EAE-BF5A-486C-A8C5-ECC9F3942E4B}">
                <a14:imgProps xmlns:a14="http://schemas.microsoft.com/office/drawing/2010/main">
                  <a14:imgLayer r:embed="rId3">
                    <a14:imgEffect>
                      <a14:artisticPastelsSmooth/>
                    </a14:imgEffect>
                    <a14:imgEffect>
                      <a14:colorTemperature colorTemp="7200"/>
                    </a14:imgEffect>
                  </a14:imgLayer>
                </a14:imgProps>
              </a:ext>
              <a:ext uri="{28A0092B-C50C-407E-A947-70E740481C1C}">
                <a14:useLocalDpi xmlns:a14="http://schemas.microsoft.com/office/drawing/2010/main" val="0"/>
              </a:ext>
            </a:extLst>
          </a:blip>
          <a:stretch>
            <a:fillRect/>
          </a:stretch>
        </p:blipFill>
        <p:spPr>
          <a:xfrm rot="5400000">
            <a:off x="-3743325" y="3743325"/>
            <a:ext cx="9906000" cy="2419350"/>
          </a:xfrm>
          <a:prstGeom prst="rect">
            <a:avLst/>
          </a:prstGeom>
        </p:spPr>
      </p:pic>
      <p:sp>
        <p:nvSpPr>
          <p:cNvPr id="16" name="TextBox 15">
            <a:extLst>
              <a:ext uri="{FF2B5EF4-FFF2-40B4-BE49-F238E27FC236}">
                <a16:creationId xmlns:a16="http://schemas.microsoft.com/office/drawing/2014/main" id="{585446CC-6EF8-436C-AC82-95A733AC6B69}"/>
              </a:ext>
            </a:extLst>
          </p:cNvPr>
          <p:cNvSpPr txBox="1"/>
          <p:nvPr/>
        </p:nvSpPr>
        <p:spPr>
          <a:xfrm>
            <a:off x="2772187" y="-6766"/>
            <a:ext cx="3578917" cy="677108"/>
          </a:xfrm>
          <a:prstGeom prst="rect">
            <a:avLst/>
          </a:prstGeom>
          <a:noFill/>
        </p:spPr>
        <p:txBody>
          <a:bodyPr wrap="square">
            <a:spAutoFit/>
          </a:bodyPr>
          <a:lstStyle/>
          <a:p>
            <a:pPr marL="0" marR="0" algn="ctr">
              <a:spcBef>
                <a:spcPts val="0"/>
              </a:spcBef>
              <a:spcAft>
                <a:spcPts val="800"/>
              </a:spcAft>
            </a:pPr>
            <a:r>
              <a:rPr lang="en-US" sz="3800" dirty="0">
                <a:solidFill>
                  <a:srgbClr val="9A0000"/>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HOTEL TRINITY</a:t>
            </a:r>
          </a:p>
        </p:txBody>
      </p:sp>
      <p:sp>
        <p:nvSpPr>
          <p:cNvPr id="18" name="TextBox 17">
            <a:extLst>
              <a:ext uri="{FF2B5EF4-FFF2-40B4-BE49-F238E27FC236}">
                <a16:creationId xmlns:a16="http://schemas.microsoft.com/office/drawing/2014/main" id="{6347A84F-57F9-4569-B668-EA473DF83287}"/>
              </a:ext>
            </a:extLst>
          </p:cNvPr>
          <p:cNvSpPr txBox="1"/>
          <p:nvPr/>
        </p:nvSpPr>
        <p:spPr>
          <a:xfrm>
            <a:off x="2456208" y="1039448"/>
            <a:ext cx="1982443" cy="1241365"/>
          </a:xfrm>
          <a:prstGeom prst="rect">
            <a:avLst/>
          </a:prstGeom>
          <a:noFill/>
        </p:spPr>
        <p:txBody>
          <a:bodyPr wrap="square">
            <a:spAutoFit/>
          </a:bodyPr>
          <a:lstStyle/>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Pom-Lime French 75 </a:t>
            </a:r>
            <a:r>
              <a:rPr lang="en-US" sz="1100" dirty="0">
                <a:solidFill>
                  <a:srgbClr val="9A0000"/>
                </a:solidFill>
                <a:effectLst/>
                <a:ea typeface="Calibri" panose="020F0502020204030204" pitchFamily="34" charset="0"/>
                <a:cs typeface="Times New Roman" panose="02020603050405020304" pitchFamily="18" charset="0"/>
              </a:rPr>
              <a:t>gin with pomegranate-lime syrup, fresh lime juice and sparkling wine (a)</a:t>
            </a:r>
          </a:p>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Negroni </a:t>
            </a:r>
            <a:r>
              <a:rPr lang="en-US" sz="1100" dirty="0">
                <a:solidFill>
                  <a:srgbClr val="9A0000"/>
                </a:solidFill>
                <a:effectLst/>
                <a:ea typeface="Calibri" panose="020F0502020204030204" pitchFamily="34" charset="0"/>
                <a:cs typeface="Times New Roman" panose="02020603050405020304" pitchFamily="18" charset="0"/>
              </a:rPr>
              <a:t>gin with Campari and sweet vermouth (a)</a:t>
            </a:r>
          </a:p>
        </p:txBody>
      </p:sp>
      <p:sp>
        <p:nvSpPr>
          <p:cNvPr id="20" name="TextBox 19">
            <a:extLst>
              <a:ext uri="{FF2B5EF4-FFF2-40B4-BE49-F238E27FC236}">
                <a16:creationId xmlns:a16="http://schemas.microsoft.com/office/drawing/2014/main" id="{35B8EB24-F713-40FD-B0A0-05ED1DC712BE}"/>
              </a:ext>
            </a:extLst>
          </p:cNvPr>
          <p:cNvSpPr txBox="1"/>
          <p:nvPr/>
        </p:nvSpPr>
        <p:spPr>
          <a:xfrm>
            <a:off x="4500148" y="1059926"/>
            <a:ext cx="2188056" cy="1749197"/>
          </a:xfrm>
          <a:prstGeom prst="rect">
            <a:avLst/>
          </a:prstGeom>
          <a:noFill/>
        </p:spPr>
        <p:txBody>
          <a:bodyPr wrap="square">
            <a:spAutoFit/>
          </a:bodyPr>
          <a:lstStyle/>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Blood Orange Cooler </a:t>
            </a:r>
            <a:r>
              <a:rPr lang="en-US" sz="1100" dirty="0">
                <a:solidFill>
                  <a:srgbClr val="9A0000"/>
                </a:solidFill>
                <a:effectLst/>
                <a:ea typeface="Calibri" panose="020F0502020204030204" pitchFamily="34" charset="0"/>
                <a:cs typeface="Times New Roman" panose="02020603050405020304" pitchFamily="18" charset="0"/>
              </a:rPr>
              <a:t>squeezed blood orange juice with coconut water, seltzer water, and lime juice (n/a)</a:t>
            </a:r>
          </a:p>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Apple Pomegranate Spritzers </a:t>
            </a:r>
            <a:r>
              <a:rPr lang="en-US" sz="1100" dirty="0">
                <a:solidFill>
                  <a:srgbClr val="9A0000"/>
                </a:solidFill>
                <a:effectLst/>
                <a:ea typeface="Calibri" panose="020F0502020204030204" pitchFamily="34" charset="0"/>
                <a:cs typeface="Times New Roman" panose="02020603050405020304" pitchFamily="18" charset="0"/>
              </a:rPr>
              <a:t>apple and pomegranate juice with chilled sparkling water, lemon-lime flavoured soda and fresh mint (n/a)</a:t>
            </a:r>
          </a:p>
        </p:txBody>
      </p:sp>
      <p:sp>
        <p:nvSpPr>
          <p:cNvPr id="22" name="TextBox 21">
            <a:extLst>
              <a:ext uri="{FF2B5EF4-FFF2-40B4-BE49-F238E27FC236}">
                <a16:creationId xmlns:a16="http://schemas.microsoft.com/office/drawing/2014/main" id="{FDC24DD8-62C7-4460-AF6B-A73168E0E241}"/>
              </a:ext>
            </a:extLst>
          </p:cNvPr>
          <p:cNvSpPr txBox="1"/>
          <p:nvPr/>
        </p:nvSpPr>
        <p:spPr>
          <a:xfrm>
            <a:off x="2462649" y="2501346"/>
            <a:ext cx="819506" cy="307777"/>
          </a:xfrm>
          <a:prstGeom prst="rect">
            <a:avLst/>
          </a:prstGeom>
          <a:noFill/>
        </p:spPr>
        <p:txBody>
          <a:bodyPr wrap="square">
            <a:spAutoFit/>
          </a:bodyPr>
          <a:lstStyle/>
          <a:p>
            <a:pPr marL="0" marR="0">
              <a:spcBef>
                <a:spcPts val="0"/>
              </a:spcBef>
              <a:spcAft>
                <a:spcPts val="0"/>
              </a:spcAft>
            </a:pPr>
            <a:r>
              <a:rPr lang="en-US" sz="1400" b="1" u="sng" dirty="0">
                <a:solidFill>
                  <a:srgbClr val="9A0000"/>
                </a:solidFill>
                <a:effectLst/>
                <a:latin typeface="Century Gothic" panose="020B0502020202020204" pitchFamily="34" charset="0"/>
                <a:ea typeface="Calibri" panose="020F0502020204030204" pitchFamily="34" charset="0"/>
                <a:cs typeface="Times New Roman" panose="02020603050405020304" pitchFamily="18" charset="0"/>
              </a:rPr>
              <a:t>Starter</a:t>
            </a:r>
            <a:endParaRPr lang="en-US" sz="1400" b="1" dirty="0">
              <a:solidFill>
                <a:srgbClr val="9A0000"/>
              </a:solidFill>
              <a:effectLst/>
              <a:latin typeface="Century Gothic" panose="020B0502020202020204" pitchFamily="34" charset="0"/>
              <a:ea typeface="Calibri" panose="020F050202020403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48AEEAA2-08E1-430D-A3B1-79714C85A7DC}"/>
              </a:ext>
            </a:extLst>
          </p:cNvPr>
          <p:cNvSpPr txBox="1"/>
          <p:nvPr/>
        </p:nvSpPr>
        <p:spPr>
          <a:xfrm>
            <a:off x="2456206" y="2773797"/>
            <a:ext cx="1999101" cy="1472198"/>
          </a:xfrm>
          <a:prstGeom prst="rect">
            <a:avLst/>
          </a:prstGeom>
          <a:noFill/>
        </p:spPr>
        <p:txBody>
          <a:bodyPr wrap="square">
            <a:spAutoFit/>
          </a:bodyPr>
          <a:lstStyle/>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Pan-fried Scallops and Butternut Squash </a:t>
            </a:r>
            <a:r>
              <a:rPr lang="en-US" sz="1100" dirty="0">
                <a:solidFill>
                  <a:srgbClr val="9A0000"/>
                </a:solidFill>
                <a:effectLst/>
                <a:ea typeface="Calibri" panose="020F0502020204030204" pitchFamily="34" charset="0"/>
                <a:cs typeface="Times New Roman" panose="02020603050405020304" pitchFamily="18" charset="0"/>
              </a:rPr>
              <a:t>with zesty lime, chilli flakes and coriander </a:t>
            </a:r>
          </a:p>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BBQ/ Honey-Glazed Chicken Stripes </a:t>
            </a:r>
            <a:r>
              <a:rPr lang="en-US" sz="1100" dirty="0">
                <a:solidFill>
                  <a:srgbClr val="9A0000"/>
                </a:solidFill>
                <a:effectLst/>
                <a:ea typeface="Calibri" panose="020F0502020204030204" pitchFamily="34" charset="0"/>
                <a:cs typeface="Times New Roman" panose="02020603050405020304" pitchFamily="18" charset="0"/>
              </a:rPr>
              <a:t>coated in Korean BBQ Sauce/ Honey Glaze, garnished with spring onion</a:t>
            </a:r>
          </a:p>
        </p:txBody>
      </p:sp>
      <p:sp>
        <p:nvSpPr>
          <p:cNvPr id="26" name="TextBox 25">
            <a:extLst>
              <a:ext uri="{FF2B5EF4-FFF2-40B4-BE49-F238E27FC236}">
                <a16:creationId xmlns:a16="http://schemas.microsoft.com/office/drawing/2014/main" id="{29137E49-7E93-4956-94F1-35EB2C543FA7}"/>
              </a:ext>
            </a:extLst>
          </p:cNvPr>
          <p:cNvSpPr txBox="1"/>
          <p:nvPr/>
        </p:nvSpPr>
        <p:spPr>
          <a:xfrm>
            <a:off x="4492162" y="2769044"/>
            <a:ext cx="2134545" cy="1241365"/>
          </a:xfrm>
          <a:prstGeom prst="rect">
            <a:avLst/>
          </a:prstGeom>
          <a:noFill/>
        </p:spPr>
        <p:txBody>
          <a:bodyPr wrap="square">
            <a:spAutoFit/>
          </a:bodyPr>
          <a:lstStyle/>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Baked Stuffed Potato </a:t>
            </a:r>
            <a:r>
              <a:rPr lang="en-US" sz="1100" dirty="0">
                <a:solidFill>
                  <a:srgbClr val="9A0000"/>
                </a:solidFill>
                <a:effectLst/>
                <a:ea typeface="Calibri" panose="020F0502020204030204" pitchFamily="34" charset="0"/>
                <a:cs typeface="Times New Roman" panose="02020603050405020304" pitchFamily="18" charset="0"/>
              </a:rPr>
              <a:t>with red pepper houmous and Sriracha mayo (v/e)</a:t>
            </a:r>
          </a:p>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Chilli Garlic Mushroom </a:t>
            </a:r>
            <a:r>
              <a:rPr lang="en-US" sz="1100" dirty="0">
                <a:solidFill>
                  <a:srgbClr val="9A0000"/>
                </a:solidFill>
                <a:effectLst/>
                <a:ea typeface="Calibri" panose="020F0502020204030204" pitchFamily="34" charset="0"/>
                <a:cs typeface="Times New Roman" panose="02020603050405020304" pitchFamily="18" charset="0"/>
              </a:rPr>
              <a:t>topped with white sesame seeds and spring onion (v/e)</a:t>
            </a:r>
          </a:p>
        </p:txBody>
      </p:sp>
      <p:sp>
        <p:nvSpPr>
          <p:cNvPr id="28" name="TextBox 27">
            <a:extLst>
              <a:ext uri="{FF2B5EF4-FFF2-40B4-BE49-F238E27FC236}">
                <a16:creationId xmlns:a16="http://schemas.microsoft.com/office/drawing/2014/main" id="{5A6A6493-9D50-479E-A53F-6F368FDACD22}"/>
              </a:ext>
            </a:extLst>
          </p:cNvPr>
          <p:cNvSpPr txBox="1"/>
          <p:nvPr/>
        </p:nvSpPr>
        <p:spPr>
          <a:xfrm>
            <a:off x="2456206" y="4232899"/>
            <a:ext cx="1009652" cy="307777"/>
          </a:xfrm>
          <a:prstGeom prst="rect">
            <a:avLst/>
          </a:prstGeom>
          <a:noFill/>
        </p:spPr>
        <p:txBody>
          <a:bodyPr wrap="square">
            <a:spAutoFit/>
          </a:bodyPr>
          <a:lstStyle/>
          <a:p>
            <a:pPr marL="0" marR="0">
              <a:spcBef>
                <a:spcPts val="0"/>
              </a:spcBef>
              <a:spcAft>
                <a:spcPts val="0"/>
              </a:spcAft>
            </a:pPr>
            <a:r>
              <a:rPr lang="en-US" sz="1400" b="1" u="sng" dirty="0">
                <a:solidFill>
                  <a:srgbClr val="9A0000"/>
                </a:solidFill>
                <a:effectLst/>
                <a:latin typeface="Century Gothic" panose="020B0502020202020204" pitchFamily="34" charset="0"/>
                <a:ea typeface="Calibri" panose="020F0502020204030204" pitchFamily="34" charset="0"/>
                <a:cs typeface="Times New Roman" panose="02020603050405020304" pitchFamily="18" charset="0"/>
              </a:rPr>
              <a:t>Entree</a:t>
            </a:r>
            <a:endParaRPr lang="en-US" sz="1400" b="1" dirty="0">
              <a:solidFill>
                <a:srgbClr val="9A0000"/>
              </a:solidFill>
              <a:effectLst/>
              <a:latin typeface="Century Gothic" panose="020B0502020202020204" pitchFamily="34" charset="0"/>
              <a:ea typeface="Calibri" panose="020F0502020204030204" pitchFamily="34" charset="0"/>
              <a:cs typeface="Times New Roman" panose="02020603050405020304" pitchFamily="18" charset="0"/>
            </a:endParaRPr>
          </a:p>
        </p:txBody>
      </p:sp>
      <p:sp>
        <p:nvSpPr>
          <p:cNvPr id="30" name="TextBox 29">
            <a:extLst>
              <a:ext uri="{FF2B5EF4-FFF2-40B4-BE49-F238E27FC236}">
                <a16:creationId xmlns:a16="http://schemas.microsoft.com/office/drawing/2014/main" id="{2F6BD5F8-AF05-4207-AA11-C1895195C1F7}"/>
              </a:ext>
            </a:extLst>
          </p:cNvPr>
          <p:cNvSpPr txBox="1"/>
          <p:nvPr/>
        </p:nvSpPr>
        <p:spPr>
          <a:xfrm>
            <a:off x="2462649" y="4522994"/>
            <a:ext cx="1976002" cy="1579920"/>
          </a:xfrm>
          <a:prstGeom prst="rect">
            <a:avLst/>
          </a:prstGeom>
          <a:noFill/>
        </p:spPr>
        <p:txBody>
          <a:bodyPr wrap="square">
            <a:spAutoFit/>
          </a:bodyPr>
          <a:lstStyle/>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French Onion Soup </a:t>
            </a:r>
            <a:r>
              <a:rPr lang="en-US" sz="1100" dirty="0">
                <a:solidFill>
                  <a:srgbClr val="9A0000"/>
                </a:solidFill>
                <a:effectLst/>
                <a:ea typeface="Calibri" panose="020F0502020204030204" pitchFamily="34" charset="0"/>
                <a:cs typeface="Times New Roman" panose="02020603050405020304" pitchFamily="18" charset="0"/>
              </a:rPr>
              <a:t>with fresh thyme and stock-soaked croutons topped with cheese (can be altered with vegan cheese) </a:t>
            </a:r>
            <a:r>
              <a:rPr lang="en-US" sz="1100" dirty="0">
                <a:solidFill>
                  <a:srgbClr val="9A0000"/>
                </a:solidFill>
                <a:ea typeface="Calibri" panose="020F0502020204030204" pitchFamily="34" charset="0"/>
                <a:cs typeface="Times New Roman" panose="02020603050405020304" pitchFamily="18" charset="0"/>
              </a:rPr>
              <a:t>(v/e)</a:t>
            </a:r>
            <a:endParaRPr lang="en-US" sz="1100" dirty="0">
              <a:solidFill>
                <a:srgbClr val="9A0000"/>
              </a:solidFill>
              <a:effectLst/>
              <a:ea typeface="Calibri" panose="020F0502020204030204" pitchFamily="34" charset="0"/>
              <a:cs typeface="Times New Roman" panose="02020603050405020304" pitchFamily="18" charset="0"/>
            </a:endParaRPr>
          </a:p>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Grilled Lamb Chops </a:t>
            </a:r>
            <a:r>
              <a:rPr lang="en-US" sz="1100" dirty="0">
                <a:solidFill>
                  <a:srgbClr val="9A0000"/>
                </a:solidFill>
                <a:effectLst/>
                <a:ea typeface="Calibri" panose="020F0502020204030204" pitchFamily="34" charset="0"/>
                <a:cs typeface="Times New Roman" panose="02020603050405020304" pitchFamily="18" charset="0"/>
              </a:rPr>
              <a:t>with garlic-chive mashed potato and asparagus (+)</a:t>
            </a:r>
          </a:p>
        </p:txBody>
      </p:sp>
      <p:sp>
        <p:nvSpPr>
          <p:cNvPr id="32" name="TextBox 31">
            <a:extLst>
              <a:ext uri="{FF2B5EF4-FFF2-40B4-BE49-F238E27FC236}">
                <a16:creationId xmlns:a16="http://schemas.microsoft.com/office/drawing/2014/main" id="{628401C5-A2F2-48AF-9171-78B2D64D5D90}"/>
              </a:ext>
            </a:extLst>
          </p:cNvPr>
          <p:cNvSpPr txBox="1"/>
          <p:nvPr/>
        </p:nvSpPr>
        <p:spPr>
          <a:xfrm>
            <a:off x="4500148" y="4518645"/>
            <a:ext cx="2188057" cy="1287532"/>
          </a:xfrm>
          <a:prstGeom prst="rect">
            <a:avLst/>
          </a:prstGeom>
          <a:noFill/>
        </p:spPr>
        <p:txBody>
          <a:bodyPr wrap="square">
            <a:spAutoFit/>
          </a:bodyPr>
          <a:lstStyle/>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Lobster Tail </a:t>
            </a:r>
            <a:r>
              <a:rPr lang="en-US" sz="1100" dirty="0">
                <a:solidFill>
                  <a:srgbClr val="9A0000"/>
                </a:solidFill>
                <a:effectLst/>
                <a:ea typeface="Calibri" panose="020F0502020204030204" pitchFamily="34" charset="0"/>
                <a:cs typeface="Times New Roman" panose="02020603050405020304" pitchFamily="18" charset="0"/>
              </a:rPr>
              <a:t>with clarified butter and mushroom risotto (+)</a:t>
            </a:r>
          </a:p>
          <a:p>
            <a:pPr marL="0" marR="0" algn="just">
              <a:spcBef>
                <a:spcPts val="0"/>
              </a:spcBef>
              <a:spcAft>
                <a:spcPts val="800"/>
              </a:spcAft>
            </a:pPr>
            <a:r>
              <a:rPr lang="en-US" sz="1200" b="1" dirty="0">
                <a:solidFill>
                  <a:srgbClr val="9A0000"/>
                </a:solidFill>
                <a:effectLst/>
                <a:ea typeface="Calibri" panose="020F0502020204030204" pitchFamily="34" charset="0"/>
                <a:cs typeface="Times New Roman" panose="02020603050405020304" pitchFamily="18" charset="0"/>
              </a:rPr>
              <a:t>Butternut Squash and Roasted Garlic Ravioli/Fettuccini</a:t>
            </a:r>
            <a:r>
              <a:rPr lang="en-US" sz="1100" b="1" dirty="0">
                <a:solidFill>
                  <a:srgbClr val="9A0000"/>
                </a:solidFill>
                <a:effectLst/>
                <a:ea typeface="Calibri" panose="020F0502020204030204" pitchFamily="34" charset="0"/>
                <a:cs typeface="Times New Roman" panose="02020603050405020304" pitchFamily="18" charset="0"/>
              </a:rPr>
              <a:t> </a:t>
            </a:r>
            <a:r>
              <a:rPr lang="en-US" sz="1100" dirty="0">
                <a:solidFill>
                  <a:srgbClr val="9A0000"/>
                </a:solidFill>
                <a:effectLst/>
                <a:ea typeface="Calibri" panose="020F0502020204030204" pitchFamily="34" charset="0"/>
                <a:cs typeface="Times New Roman" panose="02020603050405020304" pitchFamily="18" charset="0"/>
              </a:rPr>
              <a:t>served with sweet potato wedges and mushrooms (v/e)</a:t>
            </a:r>
          </a:p>
        </p:txBody>
      </p:sp>
      <p:sp>
        <p:nvSpPr>
          <p:cNvPr id="34" name="TextBox 33">
            <a:extLst>
              <a:ext uri="{FF2B5EF4-FFF2-40B4-BE49-F238E27FC236}">
                <a16:creationId xmlns:a16="http://schemas.microsoft.com/office/drawing/2014/main" id="{E6951128-F932-4453-95E6-6F1D895C291F}"/>
              </a:ext>
            </a:extLst>
          </p:cNvPr>
          <p:cNvSpPr txBox="1"/>
          <p:nvPr/>
        </p:nvSpPr>
        <p:spPr>
          <a:xfrm>
            <a:off x="2437883" y="705800"/>
            <a:ext cx="2419350" cy="307777"/>
          </a:xfrm>
          <a:prstGeom prst="rect">
            <a:avLst/>
          </a:prstGeom>
          <a:noFill/>
        </p:spPr>
        <p:txBody>
          <a:bodyPr wrap="square">
            <a:spAutoFit/>
          </a:bodyPr>
          <a:lstStyle/>
          <a:p>
            <a:pPr marL="0" marR="0">
              <a:spcBef>
                <a:spcPts val="0"/>
              </a:spcBef>
              <a:spcAft>
                <a:spcPts val="0"/>
              </a:spcAft>
            </a:pPr>
            <a:r>
              <a:rPr lang="en-US" sz="1400" b="1" u="sng" dirty="0">
                <a:solidFill>
                  <a:srgbClr val="9A0000"/>
                </a:solidFill>
                <a:effectLst/>
                <a:latin typeface="Century Gothic" panose="020B0502020202020204" pitchFamily="34" charset="0"/>
                <a:ea typeface="Calibri" panose="020F0502020204030204" pitchFamily="34" charset="0"/>
                <a:cs typeface="Times New Roman" panose="02020603050405020304" pitchFamily="18" charset="0"/>
              </a:rPr>
              <a:t>Welcome Toast/ Drinks</a:t>
            </a:r>
            <a:endParaRPr lang="en-US" sz="1400" b="1" dirty="0">
              <a:solidFill>
                <a:srgbClr val="9A0000"/>
              </a:solidFill>
              <a:effectLst/>
              <a:latin typeface="Century Gothic" panose="020B0502020202020204" pitchFamily="34" charset="0"/>
              <a:ea typeface="Calibri" panose="020F0502020204030204" pitchFamily="34" charset="0"/>
              <a:cs typeface="Times New Roman" panose="02020603050405020304" pitchFamily="18" charset="0"/>
            </a:endParaRPr>
          </a:p>
        </p:txBody>
      </p:sp>
      <p:sp>
        <p:nvSpPr>
          <p:cNvPr id="36" name="TextBox 35">
            <a:extLst>
              <a:ext uri="{FF2B5EF4-FFF2-40B4-BE49-F238E27FC236}">
                <a16:creationId xmlns:a16="http://schemas.microsoft.com/office/drawing/2014/main" id="{1D9FF017-C535-41C6-90DE-EEAC1D4E5824}"/>
              </a:ext>
            </a:extLst>
          </p:cNvPr>
          <p:cNvSpPr txBox="1"/>
          <p:nvPr/>
        </p:nvSpPr>
        <p:spPr>
          <a:xfrm>
            <a:off x="2437883" y="6073554"/>
            <a:ext cx="1461988" cy="307777"/>
          </a:xfrm>
          <a:prstGeom prst="rect">
            <a:avLst/>
          </a:prstGeom>
          <a:noFill/>
        </p:spPr>
        <p:txBody>
          <a:bodyPr wrap="square">
            <a:spAutoFit/>
          </a:bodyPr>
          <a:lstStyle/>
          <a:p>
            <a:pPr marL="0" marR="0">
              <a:spcBef>
                <a:spcPts val="0"/>
              </a:spcBef>
              <a:spcAft>
                <a:spcPts val="0"/>
              </a:spcAft>
            </a:pPr>
            <a:r>
              <a:rPr lang="en-US" sz="1400" b="1" u="sng" dirty="0">
                <a:solidFill>
                  <a:srgbClr val="9A0000"/>
                </a:solidFill>
                <a:effectLst/>
                <a:latin typeface="Century Gothic" panose="020B0502020202020204" pitchFamily="34" charset="0"/>
                <a:ea typeface="Calibri" panose="020F0502020204030204" pitchFamily="34" charset="0"/>
                <a:cs typeface="Times New Roman" panose="02020603050405020304" pitchFamily="18" charset="0"/>
              </a:rPr>
              <a:t>Dessert</a:t>
            </a:r>
            <a:endParaRPr lang="en-US" sz="1400" b="1" dirty="0">
              <a:solidFill>
                <a:srgbClr val="9A0000"/>
              </a:solidFill>
              <a:effectLst/>
              <a:latin typeface="Century Gothic" panose="020B0502020202020204" pitchFamily="34" charset="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B113B33A-9B17-46AE-9B40-39095DD4F678}"/>
              </a:ext>
            </a:extLst>
          </p:cNvPr>
          <p:cNvSpPr txBox="1"/>
          <p:nvPr/>
        </p:nvSpPr>
        <p:spPr>
          <a:xfrm>
            <a:off x="2437884" y="6350553"/>
            <a:ext cx="1976002" cy="615553"/>
          </a:xfrm>
          <a:prstGeom prst="rect">
            <a:avLst/>
          </a:prstGeom>
          <a:noFill/>
        </p:spPr>
        <p:txBody>
          <a:bodyPr wrap="square">
            <a:spAutoFit/>
          </a:bodyPr>
          <a:lstStyle/>
          <a:p>
            <a:pPr marL="0" marR="0" algn="just">
              <a:spcBef>
                <a:spcPts val="0"/>
              </a:spcBef>
              <a:spcAft>
                <a:spcPts val="800"/>
              </a:spcAft>
              <a:tabLst>
                <a:tab pos="2047875" algn="l"/>
              </a:tabLst>
            </a:pPr>
            <a:r>
              <a:rPr lang="en-US" sz="1200" b="1" dirty="0">
                <a:solidFill>
                  <a:srgbClr val="9A0000"/>
                </a:solidFill>
                <a:effectLst/>
                <a:ea typeface="Calibri" panose="020F0502020204030204" pitchFamily="34" charset="0"/>
                <a:cs typeface="Times New Roman" panose="02020603050405020304" pitchFamily="18" charset="0"/>
              </a:rPr>
              <a:t>Mango/ Classic Crème Brulé </a:t>
            </a:r>
            <a:r>
              <a:rPr lang="en-US" sz="1100" dirty="0">
                <a:solidFill>
                  <a:srgbClr val="9A0000"/>
                </a:solidFill>
                <a:effectLst/>
                <a:ea typeface="Calibri" panose="020F0502020204030204" pitchFamily="34" charset="0"/>
                <a:cs typeface="Times New Roman" panose="02020603050405020304" pitchFamily="18" charset="0"/>
              </a:rPr>
              <a:t>topped with burnt sugar and raspberries</a:t>
            </a:r>
          </a:p>
        </p:txBody>
      </p:sp>
      <p:sp>
        <p:nvSpPr>
          <p:cNvPr id="40" name="TextBox 39">
            <a:extLst>
              <a:ext uri="{FF2B5EF4-FFF2-40B4-BE49-F238E27FC236}">
                <a16:creationId xmlns:a16="http://schemas.microsoft.com/office/drawing/2014/main" id="{D6017A68-4ADB-4520-B812-155B963E908D}"/>
              </a:ext>
            </a:extLst>
          </p:cNvPr>
          <p:cNvSpPr txBox="1"/>
          <p:nvPr/>
        </p:nvSpPr>
        <p:spPr>
          <a:xfrm>
            <a:off x="4438650" y="6350553"/>
            <a:ext cx="2249553" cy="615553"/>
          </a:xfrm>
          <a:prstGeom prst="rect">
            <a:avLst/>
          </a:prstGeom>
          <a:noFill/>
        </p:spPr>
        <p:txBody>
          <a:bodyPr wrap="square">
            <a:spAutoFit/>
          </a:bodyPr>
          <a:lstStyle/>
          <a:p>
            <a:pPr marL="0" marR="0" algn="just">
              <a:spcBef>
                <a:spcPts val="0"/>
              </a:spcBef>
              <a:spcAft>
                <a:spcPts val="800"/>
              </a:spcAft>
              <a:tabLst>
                <a:tab pos="2047875" algn="l"/>
              </a:tabLst>
            </a:pPr>
            <a:r>
              <a:rPr lang="en-US" sz="1200" b="1" dirty="0">
                <a:solidFill>
                  <a:srgbClr val="9A0000"/>
                </a:solidFill>
                <a:effectLst/>
                <a:ea typeface="Calibri" panose="020F0502020204030204" pitchFamily="34" charset="0"/>
                <a:cs typeface="Times New Roman" panose="02020603050405020304" pitchFamily="18" charset="0"/>
              </a:rPr>
              <a:t>Dark Chocolate Mousse </a:t>
            </a:r>
            <a:r>
              <a:rPr lang="en-US" sz="1100" dirty="0">
                <a:solidFill>
                  <a:srgbClr val="9A0000"/>
                </a:solidFill>
                <a:effectLst/>
                <a:ea typeface="Calibri" panose="020F0502020204030204" pitchFamily="34" charset="0"/>
                <a:cs typeface="Times New Roman" panose="02020603050405020304" pitchFamily="18" charset="0"/>
              </a:rPr>
              <a:t>served with fresh strawberries and coconut ice cream (v/e)</a:t>
            </a:r>
          </a:p>
        </p:txBody>
      </p:sp>
      <p:sp>
        <p:nvSpPr>
          <p:cNvPr id="42" name="TextBox 41">
            <a:extLst>
              <a:ext uri="{FF2B5EF4-FFF2-40B4-BE49-F238E27FC236}">
                <a16:creationId xmlns:a16="http://schemas.microsoft.com/office/drawing/2014/main" id="{BC2E6F09-3DC9-4BB2-AA8F-C2B1FA46C8C8}"/>
              </a:ext>
            </a:extLst>
          </p:cNvPr>
          <p:cNvSpPr txBox="1"/>
          <p:nvPr/>
        </p:nvSpPr>
        <p:spPr>
          <a:xfrm>
            <a:off x="-218026" y="183842"/>
            <a:ext cx="2643820" cy="1569660"/>
          </a:xfrm>
          <a:prstGeom prst="rect">
            <a:avLst/>
          </a:prstGeom>
          <a:noFill/>
        </p:spPr>
        <p:txBody>
          <a:bodyPr wrap="square">
            <a:spAutoFit/>
          </a:bodyPr>
          <a:lstStyle/>
          <a:p>
            <a:pPr marL="0" marR="0" algn="ctr">
              <a:spcBef>
                <a:spcPts val="0"/>
              </a:spcBef>
              <a:spcAft>
                <a:spcPts val="0"/>
              </a:spcAft>
            </a:pPr>
            <a:r>
              <a:rPr lang="en-US" sz="4800" b="1" dirty="0">
                <a:solidFill>
                  <a:srgbClr val="FFFFB9"/>
                </a:solidFill>
                <a:effectLst>
                  <a:outerShdw blurRad="38100" dist="38100" dir="2700000" algn="tl">
                    <a:srgbClr val="000000">
                      <a:alpha val="43137"/>
                    </a:srgbClr>
                  </a:outerShdw>
                </a:effectLst>
                <a:latin typeface="Edwardian Script ITC" panose="030303020407070D0804" pitchFamily="66" charset="0"/>
                <a:ea typeface="Calibri" panose="020F0502020204030204" pitchFamily="34" charset="0"/>
                <a:cs typeface="Times New Roman" panose="02020603050405020304" pitchFamily="18" charset="0"/>
              </a:rPr>
              <a:t>Valentine’s Menu</a:t>
            </a:r>
          </a:p>
        </p:txBody>
      </p:sp>
      <p:sp>
        <p:nvSpPr>
          <p:cNvPr id="47" name="TextBox 46">
            <a:extLst>
              <a:ext uri="{FF2B5EF4-FFF2-40B4-BE49-F238E27FC236}">
                <a16:creationId xmlns:a16="http://schemas.microsoft.com/office/drawing/2014/main" id="{DEF7452C-8402-453E-B4CE-B752199F6432}"/>
              </a:ext>
            </a:extLst>
          </p:cNvPr>
          <p:cNvSpPr txBox="1"/>
          <p:nvPr/>
        </p:nvSpPr>
        <p:spPr>
          <a:xfrm>
            <a:off x="62469" y="1891237"/>
            <a:ext cx="2188056" cy="1323439"/>
          </a:xfrm>
          <a:prstGeom prst="rect">
            <a:avLst/>
          </a:prstGeom>
          <a:noFill/>
        </p:spPr>
        <p:txBody>
          <a:bodyPr wrap="square">
            <a:spAutoFit/>
          </a:bodyPr>
          <a:lstStyle/>
          <a:p>
            <a:pPr marL="0" marR="0" algn="ctr">
              <a:spcBef>
                <a:spcPts val="0"/>
              </a:spcBef>
              <a:spcAft>
                <a:spcPts val="0"/>
              </a:spcAft>
            </a:pPr>
            <a:r>
              <a:rPr lang="en-US" sz="4000" dirty="0">
                <a:solidFill>
                  <a:srgbClr val="FFFFCC"/>
                </a:solidFill>
                <a:effectLst>
                  <a:outerShdw blurRad="38100" dist="38100" dir="2700000" algn="tl">
                    <a:srgbClr val="000000">
                      <a:alpha val="43137"/>
                    </a:srgbClr>
                  </a:outerShdw>
                </a:effectLst>
                <a:latin typeface="Edwardian Script ITC" panose="030303020407070D0804" pitchFamily="66" charset="0"/>
                <a:ea typeface="Calibri" panose="020F0502020204030204" pitchFamily="34" charset="0"/>
                <a:cs typeface="Times New Roman" panose="02020603050405020304" pitchFamily="18" charset="0"/>
              </a:rPr>
              <a:t>Eat Your Heart Out</a:t>
            </a:r>
          </a:p>
        </p:txBody>
      </p:sp>
      <p:pic>
        <p:nvPicPr>
          <p:cNvPr id="1048" name="Picture 24" descr="Maroon cocktail icon - Free maroon cocktail icons">
            <a:extLst>
              <a:ext uri="{FF2B5EF4-FFF2-40B4-BE49-F238E27FC236}">
                <a16:creationId xmlns:a16="http://schemas.microsoft.com/office/drawing/2014/main" id="{65AB2CA0-4A80-4370-802B-84807DC0D17B}"/>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4561645" y="760159"/>
            <a:ext cx="200195" cy="200195"/>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Maroon bread icon - Free maroon food icons">
            <a:extLst>
              <a:ext uri="{FF2B5EF4-FFF2-40B4-BE49-F238E27FC236}">
                <a16:creationId xmlns:a16="http://schemas.microsoft.com/office/drawing/2014/main" id="{1F19876A-B2F4-408F-8E8B-267CD02D54CE}"/>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3195025" y="2584594"/>
            <a:ext cx="174260" cy="174260"/>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Hot proper meal plate icon Royalty Free Vector Image">
            <a:extLst>
              <a:ext uri="{FF2B5EF4-FFF2-40B4-BE49-F238E27FC236}">
                <a16:creationId xmlns:a16="http://schemas.microsoft.com/office/drawing/2014/main" id="{CDD6961E-EAE4-483C-81B5-C00B9F9919E6}"/>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flipH="1">
            <a:off x="3195025" y="4245139"/>
            <a:ext cx="282290" cy="248495"/>
          </a:xfrm>
          <a:prstGeom prst="rect">
            <a:avLst/>
          </a:prstGeom>
          <a:noFill/>
          <a:extLst>
            <a:ext uri="{909E8E84-426E-40DD-AFC4-6F175D3DCCD1}">
              <a14:hiddenFill xmlns:a14="http://schemas.microsoft.com/office/drawing/2010/main">
                <a:solidFill>
                  <a:srgbClr val="FFFFFF"/>
                </a:solidFill>
              </a14:hiddenFill>
            </a:ext>
          </a:extLst>
        </p:spPr>
      </p:pic>
      <p:pic>
        <p:nvPicPr>
          <p:cNvPr id="1054" name="Picture 30" descr="Maroon wedding cake icon - Free maroon cake icons">
            <a:extLst>
              <a:ext uri="{FF2B5EF4-FFF2-40B4-BE49-F238E27FC236}">
                <a16:creationId xmlns:a16="http://schemas.microsoft.com/office/drawing/2014/main" id="{685D8BFE-D8CF-47A8-9173-6357A95C5B4B}"/>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colorTemperature colorTemp="8800"/>
                    </a14:imgEffect>
                  </a14:imgLayer>
                </a14:imgProps>
              </a:ext>
              <a:ext uri="{28A0092B-C50C-407E-A947-70E740481C1C}">
                <a14:useLocalDpi xmlns:a14="http://schemas.microsoft.com/office/drawing/2010/main" val="0"/>
              </a:ext>
            </a:extLst>
          </a:blip>
          <a:srcRect/>
          <a:stretch>
            <a:fillRect/>
          </a:stretch>
        </p:blipFill>
        <p:spPr bwMode="auto">
          <a:xfrm>
            <a:off x="3252763" y="6102914"/>
            <a:ext cx="233043" cy="233043"/>
          </a:xfrm>
          <a:prstGeom prst="rect">
            <a:avLst/>
          </a:prstGeom>
          <a:noFill/>
          <a:extLst>
            <a:ext uri="{909E8E84-426E-40DD-AFC4-6F175D3DCCD1}">
              <a14:hiddenFill xmlns:a14="http://schemas.microsoft.com/office/drawing/2010/main">
                <a:solidFill>
                  <a:srgbClr val="FFFFFF"/>
                </a:solidFill>
              </a14:hiddenFill>
            </a:ext>
          </a:extLst>
        </p:spPr>
      </p:pic>
      <p:sp>
        <p:nvSpPr>
          <p:cNvPr id="58" name="TextBox 57">
            <a:extLst>
              <a:ext uri="{FF2B5EF4-FFF2-40B4-BE49-F238E27FC236}">
                <a16:creationId xmlns:a16="http://schemas.microsoft.com/office/drawing/2014/main" id="{B7C0F963-459C-49E1-B811-A66C39BACE70}"/>
              </a:ext>
            </a:extLst>
          </p:cNvPr>
          <p:cNvSpPr txBox="1"/>
          <p:nvPr/>
        </p:nvSpPr>
        <p:spPr>
          <a:xfrm>
            <a:off x="9737" y="3389726"/>
            <a:ext cx="2483057" cy="3403752"/>
          </a:xfrm>
          <a:prstGeom prst="rect">
            <a:avLst/>
          </a:prstGeom>
          <a:noFill/>
        </p:spPr>
        <p:txBody>
          <a:bodyPr wrap="square">
            <a:spAutoFit/>
          </a:bodyPr>
          <a:lstStyle/>
          <a:p>
            <a:pPr marL="342900" marR="0" indent="-342900">
              <a:lnSpc>
                <a:spcPct val="150000"/>
              </a:lnSpc>
              <a:spcBef>
                <a:spcPts val="0"/>
              </a:spcBef>
              <a:spcAft>
                <a:spcPts val="0"/>
              </a:spcAft>
              <a:buFont typeface="Wingdings" panose="05000000000000000000" pitchFamily="2" charset="2"/>
              <a:buChar char="q"/>
            </a:pPr>
            <a:r>
              <a:rPr lang="en-US" sz="2000" b="1"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£99.99</a:t>
            </a:r>
            <a:r>
              <a:rPr lang="en-US" b="1"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 </a:t>
            </a:r>
            <a:r>
              <a:rPr lang="en-US" sz="1500" b="0"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per person</a:t>
            </a:r>
          </a:p>
          <a:p>
            <a:pPr marL="0" marR="0">
              <a:lnSpc>
                <a:spcPct val="150000"/>
              </a:lnSpc>
              <a:spcBef>
                <a:spcPts val="0"/>
              </a:spcBef>
              <a:spcAft>
                <a:spcPts val="0"/>
              </a:spcAft>
            </a:pPr>
            <a:r>
              <a:rPr lang="en-US" sz="1200" b="0"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(excluding tax, gratuity and surcharge)</a:t>
            </a:r>
          </a:p>
          <a:p>
            <a:pPr marL="171450" indent="-171450">
              <a:lnSpc>
                <a:spcPct val="150000"/>
              </a:lnSpc>
              <a:buFont typeface="Wingdings" panose="05000000000000000000" pitchFamily="2" charset="2"/>
              <a:buChar char="q"/>
            </a:pPr>
            <a:r>
              <a:rPr lang="en-US" sz="2000" b="1"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 £299.99</a:t>
            </a:r>
            <a:r>
              <a:rPr lang="en-US" sz="1200" b="1"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 </a:t>
            </a:r>
            <a:r>
              <a:rPr lang="en-US" sz="1500"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package</a:t>
            </a:r>
            <a:r>
              <a:rPr lang="en-US" sz="1200" b="1"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 </a:t>
            </a:r>
            <a:r>
              <a:rPr lang="en-US" sz="1500"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with live music and candlelight dinner for two </a:t>
            </a:r>
            <a:r>
              <a:rPr lang="en-US" sz="1200" b="0"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(excluding tax, gratuity and surcharge)</a:t>
            </a:r>
          </a:p>
          <a:p>
            <a:pPr marL="171450" marR="0" indent="-171450">
              <a:lnSpc>
                <a:spcPct val="150000"/>
              </a:lnSpc>
              <a:spcBef>
                <a:spcPts val="0"/>
              </a:spcBef>
              <a:spcAft>
                <a:spcPts val="0"/>
              </a:spcAft>
              <a:buFont typeface="Wingdings" panose="05000000000000000000" pitchFamily="2" charset="2"/>
              <a:buChar char="q"/>
            </a:pPr>
            <a:endParaRPr lang="en-US" sz="1200" b="0"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endParaRPr lang="en-US" sz="1200" b="1"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endParaRPr>
          </a:p>
        </p:txBody>
      </p:sp>
      <p:sp>
        <p:nvSpPr>
          <p:cNvPr id="60" name="TextBox 59">
            <a:extLst>
              <a:ext uri="{FF2B5EF4-FFF2-40B4-BE49-F238E27FC236}">
                <a16:creationId xmlns:a16="http://schemas.microsoft.com/office/drawing/2014/main" id="{2F2308FB-CC5B-4B24-B8C1-984784925412}"/>
              </a:ext>
            </a:extLst>
          </p:cNvPr>
          <p:cNvSpPr txBox="1"/>
          <p:nvPr/>
        </p:nvSpPr>
        <p:spPr>
          <a:xfrm>
            <a:off x="73872" y="7421186"/>
            <a:ext cx="2229497" cy="1571969"/>
          </a:xfrm>
          <a:prstGeom prst="rect">
            <a:avLst/>
          </a:prstGeom>
          <a:noFill/>
        </p:spPr>
        <p:txBody>
          <a:bodyPr wrap="square">
            <a:spAutoFit/>
          </a:bodyPr>
          <a:lstStyle/>
          <a:p>
            <a:pPr marL="0" marR="0" algn="ctr">
              <a:lnSpc>
                <a:spcPct val="150000"/>
              </a:lnSpc>
              <a:spcBef>
                <a:spcPts val="0"/>
              </a:spcBef>
              <a:spcAft>
                <a:spcPts val="0"/>
              </a:spcAft>
            </a:pPr>
            <a:r>
              <a:rPr lang="en-US" sz="1500"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For Reservation</a:t>
            </a:r>
            <a:r>
              <a:rPr lang="en-US" sz="1800" b="1"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 </a:t>
            </a:r>
          </a:p>
          <a:p>
            <a:pPr marL="0" marR="0" algn="ctr">
              <a:lnSpc>
                <a:spcPct val="150000"/>
              </a:lnSpc>
              <a:spcBef>
                <a:spcPts val="0"/>
              </a:spcBef>
              <a:spcAft>
                <a:spcPts val="0"/>
              </a:spcAft>
            </a:pPr>
            <a:r>
              <a:rPr lang="en-US" sz="1800" b="1"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+44 7911 123456</a:t>
            </a:r>
          </a:p>
          <a:p>
            <a:pPr marL="0" marR="0" algn="ctr">
              <a:lnSpc>
                <a:spcPct val="150000"/>
              </a:lnSpc>
              <a:spcBef>
                <a:spcPts val="0"/>
              </a:spcBef>
              <a:spcAft>
                <a:spcPts val="0"/>
              </a:spcAft>
            </a:pPr>
            <a:r>
              <a:rPr lang="en-US" sz="1500"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or visit website</a:t>
            </a:r>
          </a:p>
          <a:p>
            <a:pPr marL="0" marR="0" algn="ctr">
              <a:lnSpc>
                <a:spcPct val="150000"/>
              </a:lnSpc>
              <a:spcBef>
                <a:spcPts val="0"/>
              </a:spcBef>
              <a:spcAft>
                <a:spcPts val="0"/>
              </a:spcAft>
            </a:pPr>
            <a:r>
              <a:rPr lang="en-US" sz="1500"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cs typeface="Times New Roman" panose="02020603050405020304" pitchFamily="18" charset="0"/>
              </a:rPr>
              <a:t>www.trinityhotel.co.uk</a:t>
            </a:r>
          </a:p>
        </p:txBody>
      </p:sp>
      <p:sp>
        <p:nvSpPr>
          <p:cNvPr id="64" name="TextBox 63">
            <a:extLst>
              <a:ext uri="{FF2B5EF4-FFF2-40B4-BE49-F238E27FC236}">
                <a16:creationId xmlns:a16="http://schemas.microsoft.com/office/drawing/2014/main" id="{44081E78-7A97-4F6D-AA8F-B98E8380740F}"/>
              </a:ext>
            </a:extLst>
          </p:cNvPr>
          <p:cNvSpPr txBox="1"/>
          <p:nvPr/>
        </p:nvSpPr>
        <p:spPr>
          <a:xfrm>
            <a:off x="32639" y="6439586"/>
            <a:ext cx="2401152" cy="956929"/>
          </a:xfrm>
          <a:prstGeom prst="rect">
            <a:avLst/>
          </a:prstGeom>
          <a:noFill/>
        </p:spPr>
        <p:txBody>
          <a:bodyPr wrap="square">
            <a:spAutoFit/>
          </a:bodyPr>
          <a:lstStyle/>
          <a:p>
            <a:pPr marL="285750" indent="-285750">
              <a:lnSpc>
                <a:spcPct val="150000"/>
              </a:lnSpc>
              <a:buFont typeface="Wingdings" panose="05000000000000000000" pitchFamily="2" charset="2"/>
              <a:buChar char="q"/>
            </a:pPr>
            <a:r>
              <a:rPr lang="en-US"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rPr>
              <a:t>Available till</a:t>
            </a:r>
            <a:r>
              <a:rPr lang="en-US" sz="2000" b="1"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rPr>
              <a:t> 14</a:t>
            </a:r>
            <a:r>
              <a:rPr lang="en-US" sz="2000" b="1" baseline="30000"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rPr>
              <a:t>th</a:t>
            </a:r>
            <a:r>
              <a:rPr lang="en-US" sz="2000" b="1" dirty="0">
                <a:solidFill>
                  <a:srgbClr val="FFFFB9"/>
                </a:solidFill>
                <a:effectLst>
                  <a:outerShdw blurRad="38100" dist="38100" dir="2700000" algn="tl">
                    <a:srgbClr val="000000">
                      <a:alpha val="43137"/>
                    </a:srgbClr>
                  </a:outerShdw>
                </a:effectLst>
                <a:latin typeface="Century Gothic" panose="020B0502020202020204" pitchFamily="34" charset="0"/>
                <a:ea typeface="Calibri" panose="020F0502020204030204" pitchFamily="34" charset="0"/>
              </a:rPr>
              <a:t> March 2023</a:t>
            </a:r>
            <a:endParaRPr lang="en-US" sz="2000" dirty="0">
              <a:solidFill>
                <a:srgbClr val="FFFFB9"/>
              </a:solidFill>
              <a:effectLst>
                <a:outerShdw blurRad="38100" dist="38100" dir="2700000" algn="tl">
                  <a:srgbClr val="000000">
                    <a:alpha val="43137"/>
                  </a:srgbClr>
                </a:outerShdw>
              </a:effectLst>
              <a:latin typeface="Century Gothic" panose="020B0502020202020204" pitchFamily="34" charset="0"/>
            </a:endParaRPr>
          </a:p>
        </p:txBody>
      </p:sp>
      <p:sp>
        <p:nvSpPr>
          <p:cNvPr id="66" name="TextBox 65">
            <a:extLst>
              <a:ext uri="{FF2B5EF4-FFF2-40B4-BE49-F238E27FC236}">
                <a16:creationId xmlns:a16="http://schemas.microsoft.com/office/drawing/2014/main" id="{3DBB2FDE-B76C-465D-A9A3-3B7CDF6B1DE9}"/>
              </a:ext>
            </a:extLst>
          </p:cNvPr>
          <p:cNvSpPr txBox="1"/>
          <p:nvPr/>
        </p:nvSpPr>
        <p:spPr>
          <a:xfrm>
            <a:off x="2437883" y="7097232"/>
            <a:ext cx="3536004" cy="1107996"/>
          </a:xfrm>
          <a:prstGeom prst="rect">
            <a:avLst/>
          </a:prstGeom>
          <a:noFill/>
        </p:spPr>
        <p:txBody>
          <a:bodyPr wrap="square">
            <a:spAutoFit/>
          </a:bodyPr>
          <a:lstStyle/>
          <a:p>
            <a:pPr marL="0" marR="0">
              <a:spcBef>
                <a:spcPts val="0"/>
              </a:spcBef>
              <a:spcAft>
                <a:spcPts val="0"/>
              </a:spcAft>
            </a:pPr>
            <a:r>
              <a:rPr lang="en-US" sz="1400" b="1" u="sng" dirty="0">
                <a:solidFill>
                  <a:srgbClr val="9A0000"/>
                </a:solidFill>
                <a:effectLst/>
                <a:ea typeface="Calibri" panose="020F0502020204030204" pitchFamily="34" charset="0"/>
                <a:cs typeface="Times New Roman" panose="02020603050405020304" pitchFamily="18" charset="0"/>
              </a:rPr>
              <a:t>N.B.</a:t>
            </a:r>
          </a:p>
          <a:p>
            <a:pPr marL="0" marR="0">
              <a:spcBef>
                <a:spcPts val="0"/>
              </a:spcBef>
              <a:spcAft>
                <a:spcPts val="0"/>
              </a:spcAft>
            </a:pPr>
            <a:r>
              <a:rPr lang="en-US" sz="1300" b="0" dirty="0">
                <a:solidFill>
                  <a:srgbClr val="9A0000"/>
                </a:solidFill>
                <a:effectLst/>
                <a:ea typeface="Calibri" panose="020F0502020204030204" pitchFamily="34" charset="0"/>
                <a:cs typeface="Times New Roman" panose="02020603050405020304" pitchFamily="18" charset="0"/>
              </a:rPr>
              <a:t>(a) = </a:t>
            </a:r>
            <a:r>
              <a:rPr lang="en-US" sz="1100" b="0" dirty="0">
                <a:solidFill>
                  <a:srgbClr val="9A0000"/>
                </a:solidFill>
                <a:effectLst/>
                <a:ea typeface="Calibri" panose="020F0502020204030204" pitchFamily="34" charset="0"/>
                <a:cs typeface="Times New Roman" panose="02020603050405020304" pitchFamily="18" charset="0"/>
              </a:rPr>
              <a:t>Alcoholic drinks</a:t>
            </a:r>
            <a:endParaRPr lang="en-US" sz="1100" b="1" dirty="0">
              <a:solidFill>
                <a:srgbClr val="9A0000"/>
              </a:solidFill>
              <a:effectLst/>
              <a:ea typeface="Calibri" panose="020F0502020204030204" pitchFamily="34" charset="0"/>
              <a:cs typeface="Times New Roman" panose="02020603050405020304" pitchFamily="18" charset="0"/>
            </a:endParaRPr>
          </a:p>
          <a:p>
            <a:pPr marL="0" marR="0">
              <a:spcBef>
                <a:spcPts val="0"/>
              </a:spcBef>
              <a:spcAft>
                <a:spcPts val="0"/>
              </a:spcAft>
            </a:pPr>
            <a:r>
              <a:rPr lang="en-US" sz="1300" b="0" dirty="0">
                <a:solidFill>
                  <a:srgbClr val="9A0000"/>
                </a:solidFill>
                <a:effectLst/>
                <a:ea typeface="Calibri" panose="020F0502020204030204" pitchFamily="34" charset="0"/>
                <a:cs typeface="Times New Roman" panose="02020603050405020304" pitchFamily="18" charset="0"/>
              </a:rPr>
              <a:t>(n/a) = </a:t>
            </a:r>
            <a:r>
              <a:rPr lang="en-US" sz="1100" b="0" dirty="0">
                <a:solidFill>
                  <a:srgbClr val="9A0000"/>
                </a:solidFill>
                <a:effectLst/>
                <a:ea typeface="Calibri" panose="020F0502020204030204" pitchFamily="34" charset="0"/>
                <a:cs typeface="Times New Roman" panose="02020603050405020304" pitchFamily="18" charset="0"/>
              </a:rPr>
              <a:t>Non-alcoholic drinks</a:t>
            </a:r>
            <a:endParaRPr lang="en-US" sz="1100" b="1" dirty="0">
              <a:solidFill>
                <a:srgbClr val="9A0000"/>
              </a:solidFill>
              <a:effectLst/>
              <a:ea typeface="Calibri" panose="020F0502020204030204" pitchFamily="34" charset="0"/>
              <a:cs typeface="Times New Roman" panose="02020603050405020304" pitchFamily="18" charset="0"/>
            </a:endParaRPr>
          </a:p>
          <a:p>
            <a:pPr marL="0" marR="0">
              <a:spcBef>
                <a:spcPts val="0"/>
              </a:spcBef>
              <a:spcAft>
                <a:spcPts val="0"/>
              </a:spcAft>
            </a:pPr>
            <a:r>
              <a:rPr lang="en-US" sz="1300" b="0" dirty="0">
                <a:solidFill>
                  <a:srgbClr val="9A0000"/>
                </a:solidFill>
                <a:effectLst/>
                <a:ea typeface="Calibri" panose="020F0502020204030204" pitchFamily="34" charset="0"/>
                <a:cs typeface="Times New Roman" panose="02020603050405020304" pitchFamily="18" charset="0"/>
              </a:rPr>
              <a:t>(v/e) = </a:t>
            </a:r>
            <a:r>
              <a:rPr lang="en-US" sz="1100" b="0" dirty="0">
                <a:solidFill>
                  <a:srgbClr val="9A0000"/>
                </a:solidFill>
                <a:effectLst/>
                <a:ea typeface="Calibri" panose="020F0502020204030204" pitchFamily="34" charset="0"/>
                <a:cs typeface="Times New Roman" panose="02020603050405020304" pitchFamily="18" charset="0"/>
              </a:rPr>
              <a:t>Vegetarian / Vegan</a:t>
            </a:r>
            <a:endParaRPr lang="en-US" sz="1100" b="1" dirty="0">
              <a:solidFill>
                <a:srgbClr val="9A0000"/>
              </a:solidFill>
              <a:effectLst/>
              <a:ea typeface="Calibri" panose="020F0502020204030204" pitchFamily="34" charset="0"/>
              <a:cs typeface="Times New Roman" panose="02020603050405020304" pitchFamily="18" charset="0"/>
            </a:endParaRPr>
          </a:p>
          <a:p>
            <a:pPr marL="0" marR="0">
              <a:spcBef>
                <a:spcPts val="0"/>
              </a:spcBef>
              <a:spcAft>
                <a:spcPts val="0"/>
              </a:spcAft>
            </a:pPr>
            <a:r>
              <a:rPr lang="en-US" sz="1300" b="0" dirty="0">
                <a:solidFill>
                  <a:srgbClr val="9A0000"/>
                </a:solidFill>
                <a:effectLst/>
                <a:ea typeface="Calibri" panose="020F0502020204030204" pitchFamily="34" charset="0"/>
                <a:cs typeface="Times New Roman" panose="02020603050405020304" pitchFamily="18" charset="0"/>
              </a:rPr>
              <a:t>(+) = </a:t>
            </a:r>
            <a:r>
              <a:rPr lang="en-US" sz="1100" b="0" dirty="0">
                <a:solidFill>
                  <a:srgbClr val="9A0000"/>
                </a:solidFill>
                <a:effectLst/>
                <a:ea typeface="Calibri" panose="020F0502020204030204" pitchFamily="34" charset="0"/>
                <a:cs typeface="Times New Roman" panose="02020603050405020304" pitchFamily="18" charset="0"/>
              </a:rPr>
              <a:t>Contains bones and fishbones/shell</a:t>
            </a:r>
            <a:endParaRPr lang="en-US" sz="1100" b="1" dirty="0">
              <a:solidFill>
                <a:srgbClr val="9A0000"/>
              </a:solidFill>
              <a:effectLst/>
              <a:ea typeface="Calibri" panose="020F0502020204030204" pitchFamily="34" charset="0"/>
              <a:cs typeface="Times New Roman" panose="02020603050405020304" pitchFamily="18" charset="0"/>
            </a:endParaRPr>
          </a:p>
        </p:txBody>
      </p:sp>
      <p:sp>
        <p:nvSpPr>
          <p:cNvPr id="68" name="TextBox 67">
            <a:extLst>
              <a:ext uri="{FF2B5EF4-FFF2-40B4-BE49-F238E27FC236}">
                <a16:creationId xmlns:a16="http://schemas.microsoft.com/office/drawing/2014/main" id="{F4F92A2C-AB45-48A0-877D-0DFB7A9B22A3}"/>
              </a:ext>
            </a:extLst>
          </p:cNvPr>
          <p:cNvSpPr txBox="1"/>
          <p:nvPr/>
        </p:nvSpPr>
        <p:spPr>
          <a:xfrm>
            <a:off x="2377240" y="8384409"/>
            <a:ext cx="4480759" cy="276999"/>
          </a:xfrm>
          <a:prstGeom prst="rect">
            <a:avLst/>
          </a:prstGeom>
          <a:noFill/>
        </p:spPr>
        <p:txBody>
          <a:bodyPr wrap="square">
            <a:spAutoFit/>
          </a:bodyPr>
          <a:lstStyle/>
          <a:p>
            <a:pPr marL="0" marR="0" algn="just">
              <a:spcBef>
                <a:spcPts val="0"/>
              </a:spcBef>
              <a:spcAft>
                <a:spcPts val="0"/>
              </a:spcAft>
            </a:pPr>
            <a:r>
              <a:rPr lang="en-US" sz="1200" b="0" dirty="0">
                <a:solidFill>
                  <a:srgbClr val="9A0000"/>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 Restaurant Gift Cards are valid only on weekdays for this menu</a:t>
            </a:r>
            <a:endParaRPr lang="en-US" sz="1200" b="1" dirty="0">
              <a:solidFill>
                <a:srgbClr val="9A0000"/>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endParaRPr>
          </a:p>
        </p:txBody>
      </p:sp>
      <p:sp>
        <p:nvSpPr>
          <p:cNvPr id="70" name="TextBox 69">
            <a:extLst>
              <a:ext uri="{FF2B5EF4-FFF2-40B4-BE49-F238E27FC236}">
                <a16:creationId xmlns:a16="http://schemas.microsoft.com/office/drawing/2014/main" id="{A3591438-4581-41B1-8D32-578228A0AE8E}"/>
              </a:ext>
            </a:extLst>
          </p:cNvPr>
          <p:cNvSpPr txBox="1"/>
          <p:nvPr/>
        </p:nvSpPr>
        <p:spPr>
          <a:xfrm>
            <a:off x="2377240" y="8628741"/>
            <a:ext cx="3567064" cy="292388"/>
          </a:xfrm>
          <a:prstGeom prst="rect">
            <a:avLst/>
          </a:prstGeom>
          <a:noFill/>
        </p:spPr>
        <p:txBody>
          <a:bodyPr wrap="square">
            <a:spAutoFit/>
          </a:bodyPr>
          <a:lstStyle/>
          <a:p>
            <a:pPr marL="0" marR="0">
              <a:spcBef>
                <a:spcPts val="0"/>
              </a:spcBef>
              <a:spcAft>
                <a:spcPts val="0"/>
              </a:spcAft>
            </a:pPr>
            <a:r>
              <a:rPr lang="en-US" sz="1300" b="0" dirty="0">
                <a:solidFill>
                  <a:srgbClr val="9A0000"/>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 Only Dine-in service is available </a:t>
            </a:r>
            <a:endParaRPr lang="en-US" sz="1300" b="1" dirty="0">
              <a:solidFill>
                <a:srgbClr val="9A0000"/>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endParaRPr>
          </a:p>
        </p:txBody>
      </p:sp>
      <p:pic>
        <p:nvPicPr>
          <p:cNvPr id="1058" name="Picture 34" descr="Red restaurant icon Royalty Free Vector Image - VectorStock">
            <a:extLst>
              <a:ext uri="{FF2B5EF4-FFF2-40B4-BE49-F238E27FC236}">
                <a16:creationId xmlns:a16="http://schemas.microsoft.com/office/drawing/2014/main" id="{245ABD5F-D7C6-4C61-AC64-6DBC439D8D62}"/>
              </a:ext>
            </a:extLst>
          </p:cNvPr>
          <p:cNvPicPr>
            <a:picLocks noChangeAspect="1" noChangeArrowheads="1"/>
          </p:cNvPicPr>
          <p:nvPr/>
        </p:nvPicPr>
        <p:blipFill rotWithShape="1">
          <a:blip r:embed="rId12">
            <a:alphaModFix amt="93000"/>
            <a:extLst>
              <a:ext uri="{BEBA8EAE-BF5A-486C-A8C5-ECC9F3942E4B}">
                <a14:imgProps xmlns:a14="http://schemas.microsoft.com/office/drawing/2010/main">
                  <a14:imgLayer r:embed="rId13">
                    <a14:imgEffect>
                      <a14:colorTemperature colorTemp="8800"/>
                    </a14:imgEffect>
                    <a14:imgEffect>
                      <a14:saturation sat="74000"/>
                    </a14:imgEffect>
                  </a14:imgLayer>
                </a14:imgProps>
              </a:ext>
              <a:ext uri="{28A0092B-C50C-407E-A947-70E740481C1C}">
                <a14:useLocalDpi xmlns:a14="http://schemas.microsoft.com/office/drawing/2010/main" val="0"/>
              </a:ext>
            </a:extLst>
          </a:blip>
          <a:srcRect t="4605" b="24259"/>
          <a:stretch/>
        </p:blipFill>
        <p:spPr bwMode="auto">
          <a:xfrm>
            <a:off x="2514298" y="112466"/>
            <a:ext cx="515778" cy="51332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BE2CA01-534F-2399-67E7-4E1B0B9BB6A9}"/>
              </a:ext>
            </a:extLst>
          </p:cNvPr>
          <p:cNvSpPr txBox="1"/>
          <p:nvPr/>
        </p:nvSpPr>
        <p:spPr>
          <a:xfrm>
            <a:off x="2377239" y="9070386"/>
            <a:ext cx="4480759" cy="646331"/>
          </a:xfrm>
          <a:prstGeom prst="rect">
            <a:avLst/>
          </a:prstGeom>
          <a:noFill/>
        </p:spPr>
        <p:txBody>
          <a:bodyPr wrap="square">
            <a:spAutoFit/>
          </a:bodyPr>
          <a:lstStyle/>
          <a:p>
            <a:pPr marL="0" marR="0" algn="just">
              <a:spcBef>
                <a:spcPts val="0"/>
              </a:spcBef>
              <a:spcAft>
                <a:spcPts val="0"/>
              </a:spcAft>
            </a:pPr>
            <a:r>
              <a:rPr lang="en-GB" sz="1200" b="1" i="1" dirty="0">
                <a:solidFill>
                  <a:srgbClr val="9A0000"/>
                </a:solidFill>
                <a:ea typeface="Calibri" panose="020F0502020204030204" pitchFamily="34" charset="0"/>
                <a:cs typeface="Times New Roman" panose="02020603050405020304" pitchFamily="18" charset="0"/>
              </a:rPr>
              <a:t>Allergens &amp; Intolerances: </a:t>
            </a:r>
            <a:r>
              <a:rPr lang="en-GB" sz="1200" b="0" dirty="0">
                <a:solidFill>
                  <a:srgbClr val="9A0000"/>
                </a:solidFill>
                <a:ea typeface="Calibri" panose="020F0502020204030204" pitchFamily="34" charset="0"/>
                <a:cs typeface="Times New Roman" panose="02020603050405020304" pitchFamily="18" charset="0"/>
              </a:rPr>
              <a:t>Please note many of our dishes contain allergens such as dairy, gluten, egg, nuts, peanuts, etc. Please ask about your meal when ordering and we will be happy to advise you.</a:t>
            </a:r>
            <a:endParaRPr lang="en-US" sz="1200" b="1" dirty="0">
              <a:solidFill>
                <a:srgbClr val="9A0000"/>
              </a:solidFill>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64360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E7"/>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1ABCEA-CF55-4C60-AE5C-569F886A54C0}"/>
              </a:ext>
            </a:extLst>
          </p:cNvPr>
          <p:cNvSpPr txBox="1"/>
          <p:nvPr/>
        </p:nvSpPr>
        <p:spPr>
          <a:xfrm>
            <a:off x="335605" y="189252"/>
            <a:ext cx="3433864" cy="292388"/>
          </a:xfrm>
          <a:prstGeom prst="rect">
            <a:avLst/>
          </a:prstGeom>
          <a:noFill/>
        </p:spPr>
        <p:txBody>
          <a:bodyPr wrap="square">
            <a:spAutoFit/>
          </a:bodyPr>
          <a:lstStyle/>
          <a:p>
            <a:pPr marL="0" marR="0" algn="just">
              <a:spcBef>
                <a:spcPts val="2000"/>
              </a:spcBef>
              <a:spcAft>
                <a:spcPts val="600"/>
              </a:spcAft>
            </a:pPr>
            <a:r>
              <a:rPr lang="en-US" sz="1300" b="1" u="sng" kern="0" dirty="0">
                <a:solidFill>
                  <a:srgbClr val="9A0000"/>
                </a:solidFill>
                <a:latin typeface="Century Gothic" panose="020B0502020202020204" pitchFamily="34" charset="0"/>
                <a:ea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52AC2A75-1BFB-48F0-9990-70F12077CECE}"/>
              </a:ext>
            </a:extLst>
          </p:cNvPr>
          <p:cNvSpPr txBox="1"/>
          <p:nvPr/>
        </p:nvSpPr>
        <p:spPr>
          <a:xfrm>
            <a:off x="263179" y="481640"/>
            <a:ext cx="6259216" cy="2556726"/>
          </a:xfrm>
          <a:prstGeom prst="rect">
            <a:avLst/>
          </a:prstGeom>
          <a:noFill/>
        </p:spPr>
        <p:txBody>
          <a:bodyPr wrap="square">
            <a:spAutoFit/>
          </a:bodyPr>
          <a:lstStyle/>
          <a:p>
            <a:pPr marL="360045" marR="0" indent="-360045">
              <a:lnSpc>
                <a:spcPct val="150000"/>
              </a:lnSpc>
              <a:buFont typeface="Arial" panose="020B0604020202020204" pitchFamily="34" charset="0"/>
              <a:buChar char="•"/>
            </a:pPr>
            <a:r>
              <a:rPr lang="en-US" sz="1200" i="1" dirty="0" err="1">
                <a:solidFill>
                  <a:srgbClr val="9A0000"/>
                </a:solidFill>
                <a:effectLst/>
                <a:ea typeface="Times New Roman" panose="02020603050405020304" pitchFamily="18" charset="0"/>
              </a:rPr>
              <a:t>Nutriciously</a:t>
            </a:r>
            <a:r>
              <a:rPr lang="en-US" sz="1200" dirty="0">
                <a:solidFill>
                  <a:srgbClr val="9A0000"/>
                </a:solidFill>
                <a:effectLst/>
                <a:ea typeface="Times New Roman" panose="02020603050405020304" pitchFamily="18" charset="0"/>
              </a:rPr>
              <a:t>. (2022) </a:t>
            </a:r>
            <a:r>
              <a:rPr lang="en-US" sz="1200" i="1" dirty="0">
                <a:solidFill>
                  <a:srgbClr val="9A0000"/>
                </a:solidFill>
                <a:effectLst/>
                <a:ea typeface="Times New Roman" panose="02020603050405020304" pitchFamily="18" charset="0"/>
              </a:rPr>
              <a:t>50+ vegan valentine's day recipes (Dinner &amp; Dessert)</a:t>
            </a:r>
            <a:r>
              <a:rPr lang="en-US" sz="1200" dirty="0">
                <a:solidFill>
                  <a:srgbClr val="9A0000"/>
                </a:solidFill>
                <a:effectLst/>
                <a:ea typeface="Times New Roman" panose="02020603050405020304" pitchFamily="18" charset="0"/>
              </a:rPr>
              <a:t> ,</a:t>
            </a:r>
            <a:r>
              <a:rPr lang="en-US" sz="1200" i="1" dirty="0">
                <a:solidFill>
                  <a:srgbClr val="9A0000"/>
                </a:solidFill>
                <a:effectLst/>
                <a:ea typeface="Times New Roman" panose="02020603050405020304" pitchFamily="18" charset="0"/>
              </a:rPr>
              <a:t> </a:t>
            </a:r>
            <a:r>
              <a:rPr lang="en-US" sz="1200" i="1" dirty="0" err="1">
                <a:solidFill>
                  <a:srgbClr val="9A0000"/>
                </a:solidFill>
                <a:effectLst/>
                <a:ea typeface="Times New Roman" panose="02020603050405020304" pitchFamily="18" charset="0"/>
              </a:rPr>
              <a:t>Nutriciously</a:t>
            </a:r>
            <a:r>
              <a:rPr lang="en-US" sz="1200" i="1" dirty="0">
                <a:solidFill>
                  <a:srgbClr val="9A0000"/>
                </a:solidFill>
                <a:effectLst/>
                <a:ea typeface="Times New Roman" panose="02020603050405020304" pitchFamily="18" charset="0"/>
              </a:rPr>
              <a:t>.</a:t>
            </a:r>
            <a:endParaRPr lang="en-US" sz="1200" dirty="0">
              <a:solidFill>
                <a:srgbClr val="9A0000"/>
              </a:solidFill>
              <a:effectLst/>
              <a:ea typeface="Times New Roman" panose="02020603050405020304" pitchFamily="18" charset="0"/>
            </a:endParaRPr>
          </a:p>
          <a:p>
            <a:pPr marL="360045" marR="0" indent="-360045">
              <a:lnSpc>
                <a:spcPct val="150000"/>
              </a:lnSpc>
              <a:buFont typeface="Arial" panose="020B0604020202020204" pitchFamily="34" charset="0"/>
              <a:buChar char="•"/>
            </a:pPr>
            <a:r>
              <a:rPr lang="en-US" sz="1200" dirty="0">
                <a:solidFill>
                  <a:srgbClr val="9A0000"/>
                </a:solidFill>
                <a:effectLst/>
                <a:ea typeface="Times New Roman" panose="02020603050405020304" pitchFamily="18" charset="0"/>
              </a:rPr>
              <a:t>Choung, </a:t>
            </a:r>
            <a:r>
              <a:rPr lang="en-US" sz="1200" dirty="0" err="1">
                <a:solidFill>
                  <a:srgbClr val="9A0000"/>
                </a:solidFill>
                <a:effectLst/>
                <a:ea typeface="Times New Roman" panose="02020603050405020304" pitchFamily="18" charset="0"/>
              </a:rPr>
              <a:t>S.M.A.and</a:t>
            </a:r>
            <a:r>
              <a:rPr lang="en-US" sz="1200" dirty="0">
                <a:solidFill>
                  <a:srgbClr val="9A0000"/>
                </a:solidFill>
                <a:effectLst/>
                <a:ea typeface="Times New Roman" panose="02020603050405020304" pitchFamily="18" charset="0"/>
              </a:rPr>
              <a:t> S. (2023) </a:t>
            </a:r>
            <a:r>
              <a:rPr lang="en-US" sz="1200" i="1" dirty="0">
                <a:solidFill>
                  <a:srgbClr val="9A0000"/>
                </a:solidFill>
                <a:effectLst/>
                <a:ea typeface="Times New Roman" panose="02020603050405020304" pitchFamily="18" charset="0"/>
              </a:rPr>
              <a:t>Cheers! these pink and red sippers are the perfect way to celebrate Valentine's Day</a:t>
            </a:r>
            <a:r>
              <a:rPr lang="en-US" sz="1200" dirty="0">
                <a:solidFill>
                  <a:srgbClr val="9A0000"/>
                </a:solidFill>
                <a:effectLst/>
                <a:ea typeface="Times New Roman" panose="02020603050405020304" pitchFamily="18" charset="0"/>
              </a:rPr>
              <a:t>, </a:t>
            </a:r>
            <a:r>
              <a:rPr lang="en-US" sz="1200" i="1" dirty="0">
                <a:solidFill>
                  <a:srgbClr val="9A0000"/>
                </a:solidFill>
                <a:effectLst/>
                <a:ea typeface="Times New Roman" panose="02020603050405020304" pitchFamily="18" charset="0"/>
              </a:rPr>
              <a:t>Good Housekeeping</a:t>
            </a:r>
            <a:r>
              <a:rPr lang="en-US" sz="1200" dirty="0">
                <a:solidFill>
                  <a:srgbClr val="9A0000"/>
                </a:solidFill>
                <a:effectLst/>
                <a:ea typeface="Times New Roman" panose="02020603050405020304" pitchFamily="18" charset="0"/>
              </a:rPr>
              <a:t>. </a:t>
            </a:r>
          </a:p>
          <a:p>
            <a:pPr marL="360045" marR="0" indent="-360045">
              <a:lnSpc>
                <a:spcPct val="150000"/>
              </a:lnSpc>
              <a:buFont typeface="Arial" panose="020B0604020202020204" pitchFamily="34" charset="0"/>
              <a:buChar char="•"/>
            </a:pPr>
            <a:r>
              <a:rPr lang="en-US" sz="1200" i="1" dirty="0" err="1">
                <a:solidFill>
                  <a:srgbClr val="9A0000"/>
                </a:solidFill>
                <a:effectLst/>
                <a:ea typeface="Times New Roman" panose="02020603050405020304" pitchFamily="18" charset="0"/>
              </a:rPr>
              <a:t>Freepik</a:t>
            </a:r>
            <a:r>
              <a:rPr lang="en-US" sz="1200" dirty="0">
                <a:solidFill>
                  <a:srgbClr val="9A0000"/>
                </a:solidFill>
                <a:effectLst/>
                <a:ea typeface="Times New Roman" panose="02020603050405020304" pitchFamily="18" charset="0"/>
              </a:rPr>
              <a:t>. (2018) </a:t>
            </a:r>
            <a:r>
              <a:rPr lang="en-US" sz="1200" i="1" dirty="0">
                <a:solidFill>
                  <a:srgbClr val="9A0000"/>
                </a:solidFill>
                <a:effectLst/>
                <a:ea typeface="Times New Roman" panose="02020603050405020304" pitchFamily="18" charset="0"/>
              </a:rPr>
              <a:t>Icons images - free download on </a:t>
            </a:r>
            <a:r>
              <a:rPr lang="en-US" sz="1200" i="1" dirty="0" err="1">
                <a:solidFill>
                  <a:srgbClr val="9A0000"/>
                </a:solidFill>
                <a:effectLst/>
                <a:ea typeface="Times New Roman" panose="02020603050405020304" pitchFamily="18" charset="0"/>
              </a:rPr>
              <a:t>Freepik</a:t>
            </a:r>
            <a:r>
              <a:rPr lang="en-US" sz="1200" i="1" dirty="0">
                <a:solidFill>
                  <a:srgbClr val="9A0000"/>
                </a:solidFill>
                <a:effectLst/>
                <a:ea typeface="Times New Roman" panose="02020603050405020304" pitchFamily="18" charset="0"/>
              </a:rPr>
              <a:t>, </a:t>
            </a:r>
            <a:r>
              <a:rPr lang="en-US" sz="1200" i="1" dirty="0" err="1">
                <a:solidFill>
                  <a:srgbClr val="9A0000"/>
                </a:solidFill>
                <a:effectLst/>
                <a:ea typeface="Times New Roman" panose="02020603050405020304" pitchFamily="18" charset="0"/>
              </a:rPr>
              <a:t>Freepik</a:t>
            </a:r>
            <a:r>
              <a:rPr lang="en-US" sz="1200" i="1" dirty="0">
                <a:solidFill>
                  <a:srgbClr val="9A0000"/>
                </a:solidFill>
                <a:effectLst/>
                <a:ea typeface="Times New Roman" panose="02020603050405020304" pitchFamily="18" charset="0"/>
              </a:rPr>
              <a:t>.</a:t>
            </a:r>
            <a:endParaRPr lang="en-US" sz="1200" dirty="0">
              <a:solidFill>
                <a:srgbClr val="9A0000"/>
              </a:solidFill>
              <a:effectLst/>
              <a:ea typeface="Times New Roman" panose="02020603050405020304" pitchFamily="18" charset="0"/>
            </a:endParaRPr>
          </a:p>
          <a:p>
            <a:pPr marL="360045" marR="0" indent="-360045">
              <a:lnSpc>
                <a:spcPct val="150000"/>
              </a:lnSpc>
              <a:buFont typeface="Arial" panose="020B0604020202020204" pitchFamily="34" charset="0"/>
              <a:buChar char="•"/>
            </a:pPr>
            <a:r>
              <a:rPr lang="en-US" sz="1200" dirty="0">
                <a:solidFill>
                  <a:srgbClr val="9A0000"/>
                </a:solidFill>
                <a:effectLst/>
                <a:ea typeface="Times New Roman" panose="02020603050405020304" pitchFamily="18" charset="0"/>
              </a:rPr>
              <a:t>Loot, K.@ T.G. (2023) </a:t>
            </a:r>
            <a:r>
              <a:rPr lang="en-US" sz="1200" i="1" dirty="0">
                <a:solidFill>
                  <a:srgbClr val="9A0000"/>
                </a:solidFill>
                <a:effectLst/>
                <a:ea typeface="Times New Roman" panose="02020603050405020304" pitchFamily="18" charset="0"/>
              </a:rPr>
              <a:t>40+ romantic vegan valentine's day recipes</a:t>
            </a:r>
            <a:r>
              <a:rPr lang="en-US" sz="1200" dirty="0">
                <a:solidFill>
                  <a:srgbClr val="9A0000"/>
                </a:solidFill>
                <a:effectLst/>
                <a:ea typeface="Times New Roman" panose="02020603050405020304" pitchFamily="18" charset="0"/>
              </a:rPr>
              <a:t>, </a:t>
            </a:r>
            <a:r>
              <a:rPr lang="en-US" sz="1200" i="1" dirty="0">
                <a:solidFill>
                  <a:srgbClr val="9A0000"/>
                </a:solidFill>
                <a:effectLst/>
                <a:ea typeface="Times New Roman" panose="02020603050405020304" pitchFamily="18" charset="0"/>
              </a:rPr>
              <a:t>The Green Loot</a:t>
            </a:r>
            <a:r>
              <a:rPr lang="en-US" sz="1200" dirty="0">
                <a:solidFill>
                  <a:srgbClr val="9A0000"/>
                </a:solidFill>
                <a:effectLst/>
                <a:ea typeface="Times New Roman" panose="02020603050405020304" pitchFamily="18" charset="0"/>
              </a:rPr>
              <a:t>. </a:t>
            </a:r>
          </a:p>
          <a:p>
            <a:pPr marL="360045" marR="0" indent="-360045">
              <a:lnSpc>
                <a:spcPct val="150000"/>
              </a:lnSpc>
              <a:buFont typeface="Arial" panose="020B0604020202020204" pitchFamily="34" charset="0"/>
              <a:buChar char="•"/>
            </a:pPr>
            <a:r>
              <a:rPr lang="en-US" sz="1200" dirty="0" err="1">
                <a:solidFill>
                  <a:srgbClr val="9A0000"/>
                </a:solidFill>
                <a:effectLst/>
                <a:ea typeface="Times New Roman" panose="02020603050405020304" pitchFamily="18" charset="0"/>
              </a:rPr>
              <a:t>Lowder</a:t>
            </a:r>
            <a:r>
              <a:rPr lang="en-US" sz="1200" dirty="0">
                <a:solidFill>
                  <a:srgbClr val="9A0000"/>
                </a:solidFill>
                <a:effectLst/>
                <a:ea typeface="Times New Roman" panose="02020603050405020304" pitchFamily="18" charset="0"/>
              </a:rPr>
              <a:t>, C. (2023) </a:t>
            </a:r>
            <a:r>
              <a:rPr lang="en-US" sz="1200" i="1" dirty="0">
                <a:solidFill>
                  <a:srgbClr val="9A0000"/>
                </a:solidFill>
                <a:effectLst/>
                <a:ea typeface="Times New Roman" panose="02020603050405020304" pitchFamily="18" charset="0"/>
              </a:rPr>
              <a:t>50 romantic Valentine's dinners that'll convince anyone you didn't just forget to reserve a table</a:t>
            </a:r>
            <a:r>
              <a:rPr lang="en-US" sz="1200" dirty="0">
                <a:solidFill>
                  <a:srgbClr val="9A0000"/>
                </a:solidFill>
                <a:effectLst/>
                <a:ea typeface="Times New Roman" panose="02020603050405020304" pitchFamily="18" charset="0"/>
              </a:rPr>
              <a:t>, </a:t>
            </a:r>
            <a:r>
              <a:rPr lang="en-US" sz="1200" i="1" dirty="0">
                <a:solidFill>
                  <a:srgbClr val="9A0000"/>
                </a:solidFill>
                <a:effectLst/>
                <a:ea typeface="Times New Roman" panose="02020603050405020304" pitchFamily="18" charset="0"/>
              </a:rPr>
              <a:t>Delish</a:t>
            </a:r>
            <a:r>
              <a:rPr lang="en-US" sz="1200" dirty="0">
                <a:solidFill>
                  <a:srgbClr val="9A0000"/>
                </a:solidFill>
                <a:effectLst/>
                <a:ea typeface="Times New Roman" panose="02020603050405020304" pitchFamily="18" charset="0"/>
              </a:rPr>
              <a:t>. </a:t>
            </a:r>
          </a:p>
          <a:p>
            <a:pPr marL="360045" marR="0" indent="-360045">
              <a:lnSpc>
                <a:spcPct val="150000"/>
              </a:lnSpc>
              <a:buFont typeface="Arial" panose="020B0604020202020204" pitchFamily="34" charset="0"/>
              <a:buChar char="•"/>
            </a:pPr>
            <a:r>
              <a:rPr lang="en-US" sz="1200" dirty="0" err="1">
                <a:solidFill>
                  <a:srgbClr val="9A0000"/>
                </a:solidFill>
                <a:effectLst/>
                <a:ea typeface="Times New Roman" panose="02020603050405020304" pitchFamily="18" charset="0"/>
              </a:rPr>
              <a:t>Lowder</a:t>
            </a:r>
            <a:r>
              <a:rPr lang="en-US" sz="1200" dirty="0">
                <a:solidFill>
                  <a:srgbClr val="9A0000"/>
                </a:solidFill>
                <a:effectLst/>
                <a:ea typeface="Times New Roman" panose="02020603050405020304" pitchFamily="18" charset="0"/>
              </a:rPr>
              <a:t>, C. (2023) </a:t>
            </a:r>
            <a:r>
              <a:rPr lang="en-US" sz="1200" i="1" dirty="0">
                <a:solidFill>
                  <a:srgbClr val="9A0000"/>
                </a:solidFill>
                <a:effectLst/>
                <a:ea typeface="Times New Roman" panose="02020603050405020304" pitchFamily="18" charset="0"/>
              </a:rPr>
              <a:t>75 Valentine's Day desserts that are better than a dozen roses</a:t>
            </a:r>
            <a:r>
              <a:rPr lang="en-US" sz="1200" dirty="0">
                <a:solidFill>
                  <a:srgbClr val="9A0000"/>
                </a:solidFill>
                <a:effectLst/>
                <a:ea typeface="Times New Roman" panose="02020603050405020304" pitchFamily="18" charset="0"/>
              </a:rPr>
              <a:t>, </a:t>
            </a:r>
            <a:r>
              <a:rPr lang="en-US" sz="1200" i="1" dirty="0">
                <a:solidFill>
                  <a:srgbClr val="9A0000"/>
                </a:solidFill>
                <a:effectLst/>
                <a:ea typeface="Times New Roman" panose="02020603050405020304" pitchFamily="18" charset="0"/>
              </a:rPr>
              <a:t>Delish</a:t>
            </a:r>
            <a:r>
              <a:rPr lang="en-US" sz="1200" dirty="0">
                <a:solidFill>
                  <a:srgbClr val="9A0000"/>
                </a:solidFill>
                <a:effectLst/>
                <a:ea typeface="Times New Roman" panose="02020603050405020304" pitchFamily="18" charset="0"/>
              </a:rPr>
              <a:t>. </a:t>
            </a:r>
          </a:p>
          <a:p>
            <a:pPr marL="360045" marR="0" indent="-360045">
              <a:lnSpc>
                <a:spcPct val="150000"/>
              </a:lnSpc>
              <a:buFont typeface="Arial" panose="020B0604020202020204" pitchFamily="34" charset="0"/>
              <a:buChar char="•"/>
            </a:pPr>
            <a:r>
              <a:rPr lang="en-US" sz="1200" dirty="0">
                <a:solidFill>
                  <a:srgbClr val="9A0000"/>
                </a:solidFill>
                <a:effectLst/>
                <a:ea typeface="Times New Roman" panose="02020603050405020304" pitchFamily="18" charset="0"/>
              </a:rPr>
              <a:t>Rose (2020) </a:t>
            </a:r>
            <a:r>
              <a:rPr lang="en-US" sz="1200" i="1" dirty="0">
                <a:solidFill>
                  <a:srgbClr val="9A0000"/>
                </a:solidFill>
                <a:effectLst/>
                <a:ea typeface="Times New Roman" panose="02020603050405020304" pitchFamily="18" charset="0"/>
              </a:rPr>
              <a:t>25 non-alcoholic drinks for Valentine's day</a:t>
            </a:r>
            <a:r>
              <a:rPr lang="en-US" sz="1200" dirty="0">
                <a:solidFill>
                  <a:srgbClr val="9A0000"/>
                </a:solidFill>
                <a:effectLst/>
                <a:ea typeface="Times New Roman" panose="02020603050405020304" pitchFamily="18" charset="0"/>
              </a:rPr>
              <a:t>, </a:t>
            </a:r>
            <a:r>
              <a:rPr lang="en-US" sz="1200" i="1" dirty="0">
                <a:solidFill>
                  <a:srgbClr val="9A0000"/>
                </a:solidFill>
                <a:effectLst/>
                <a:ea typeface="Times New Roman" panose="02020603050405020304" pitchFamily="18" charset="0"/>
              </a:rPr>
              <a:t>Rose Clearfield</a:t>
            </a:r>
            <a:r>
              <a:rPr lang="en-US" sz="1200" dirty="0">
                <a:solidFill>
                  <a:srgbClr val="9A0000"/>
                </a:solidFill>
                <a:effectLst/>
                <a:ea typeface="Times New Roman" panose="02020603050405020304" pitchFamily="18" charset="0"/>
              </a:rPr>
              <a:t>. </a:t>
            </a:r>
          </a:p>
        </p:txBody>
      </p:sp>
    </p:spTree>
    <p:extLst>
      <p:ext uri="{BB962C8B-B14F-4D97-AF65-F5344CB8AC3E}">
        <p14:creationId xmlns:p14="http://schemas.microsoft.com/office/powerpoint/2010/main" val="21830450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539</Words>
  <Application>Microsoft Office PowerPoint</Application>
  <PresentationFormat>A4 Paper (210x297 mm)</PresentationFormat>
  <Paragraphs>45</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Century Gothic</vt:lpstr>
      <vt:lpstr>Edwardian Script ITC</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2023-02-15T19:10:12Z</dcterms:created>
  <dcterms:modified xsi:type="dcterms:W3CDTF">2023-02-16T13:20:05Z</dcterms:modified>
</cp:coreProperties>
</file>