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7.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71" r:id="rId1"/>
  </p:sldMasterIdLst>
  <p:notesMasterIdLst>
    <p:notesMasterId r:id="rId14"/>
  </p:notesMasterIdLst>
  <p:sldIdLst>
    <p:sldId id="269" r:id="rId2"/>
    <p:sldId id="272" r:id="rId3"/>
    <p:sldId id="257" r:id="rId4"/>
    <p:sldId id="265" r:id="rId5"/>
    <p:sldId id="258" r:id="rId6"/>
    <p:sldId id="267" r:id="rId7"/>
    <p:sldId id="268" r:id="rId8"/>
    <p:sldId id="270" r:id="rId9"/>
    <p:sldId id="264" r:id="rId10"/>
    <p:sldId id="273" r:id="rId11"/>
    <p:sldId id="266" r:id="rId12"/>
    <p:sldId id="271"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842" autoAdjust="0"/>
  </p:normalViewPr>
  <p:slideViewPr>
    <p:cSldViewPr snapToGrid="0">
      <p:cViewPr varScale="1">
        <p:scale>
          <a:sx n="62" d="100"/>
          <a:sy n="62" d="100"/>
        </p:scale>
        <p:origin x="1056" y="72"/>
      </p:cViewPr>
      <p:guideLst/>
    </p:cSldViewPr>
  </p:slideViewPr>
  <p:outlineViewPr>
    <p:cViewPr>
      <p:scale>
        <a:sx n="33" d="100"/>
        <a:sy n="33" d="100"/>
      </p:scale>
      <p:origin x="0" y="-111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200" dirty="0">
                <a:latin typeface="Arial" panose="020B0604020202020204" pitchFamily="34" charset="0"/>
                <a:cs typeface="Arial" panose="020B0604020202020204" pitchFamily="34" charset="0"/>
              </a:rPr>
              <a:t>I am provided with all trainings necessary to perform my job.</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2307760761671932"/>
          <c:y val="3.0690537084398978E-2"/>
          <c:w val="0.85026731682663559"/>
          <c:h val="0.86979264420591929"/>
        </c:manualLayout>
      </c:layout>
      <c:barChart>
        <c:barDir val="col"/>
        <c:grouping val="clustered"/>
        <c:varyColors val="0"/>
        <c:ser>
          <c:idx val="0"/>
          <c:order val="0"/>
          <c:tx>
            <c:strRef>
              <c:f>Sheet1!$A$3</c:f>
              <c:strCache>
                <c:ptCount val="1"/>
                <c:pt idx="0">
                  <c:v>I am provided with all trainings necessary to perform my job.</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Sheet1!$B$2:$F$2</c:f>
              <c:strCache>
                <c:ptCount val="5"/>
                <c:pt idx="0">
                  <c:v>Strongly Disagree</c:v>
                </c:pt>
                <c:pt idx="1">
                  <c:v>Disagree</c:v>
                </c:pt>
                <c:pt idx="2">
                  <c:v>Neutral</c:v>
                </c:pt>
                <c:pt idx="3">
                  <c:v>Agree</c:v>
                </c:pt>
                <c:pt idx="4">
                  <c:v>Strongly Agree</c:v>
                </c:pt>
              </c:strCache>
            </c:strRef>
          </c:cat>
          <c:val>
            <c:numRef>
              <c:f>Sheet1!$B$3:$F$3</c:f>
              <c:numCache>
                <c:formatCode>General</c:formatCode>
                <c:ptCount val="5"/>
                <c:pt idx="0">
                  <c:v>6</c:v>
                </c:pt>
                <c:pt idx="1">
                  <c:v>6</c:v>
                </c:pt>
                <c:pt idx="2">
                  <c:v>25</c:v>
                </c:pt>
                <c:pt idx="3">
                  <c:v>25</c:v>
                </c:pt>
                <c:pt idx="4">
                  <c:v>11</c:v>
                </c:pt>
              </c:numCache>
            </c:numRef>
          </c:val>
          <c:extLst xmlns:c16r2="http://schemas.microsoft.com/office/drawing/2015/06/chart">
            <c:ext xmlns:c16="http://schemas.microsoft.com/office/drawing/2014/chart" uri="{C3380CC4-5D6E-409C-BE32-E72D297353CC}">
              <c16:uniqueId val="{00000000-9D63-462D-8CF5-FD0EBA4EC9F2}"/>
            </c:ext>
          </c:extLst>
        </c:ser>
        <c:dLbls>
          <c:dLblPos val="outEnd"/>
          <c:showLegendKey val="0"/>
          <c:showVal val="1"/>
          <c:showCatName val="0"/>
          <c:showSerName val="0"/>
          <c:showPercent val="0"/>
          <c:showBubbleSize val="0"/>
        </c:dLbls>
        <c:gapWidth val="219"/>
        <c:overlap val="-27"/>
        <c:axId val="1487768736"/>
        <c:axId val="1841377552"/>
        <c:extLst xmlns:c16r2="http://schemas.microsoft.com/office/drawing/2015/06/chart">
          <c:ext xmlns:c15="http://schemas.microsoft.com/office/drawing/2012/chart" uri="{02D57815-91ED-43cb-92C2-25804820EDAC}">
            <c15:filteredBarSeries>
              <c15:ser>
                <c:idx val="1"/>
                <c:order val="1"/>
                <c:tx>
                  <c:strRef>
                    <c:extLst xmlns:c16r2="http://schemas.microsoft.com/office/drawing/2015/06/chart">
                      <c:ext uri="{02D57815-91ED-43cb-92C2-25804820EDAC}">
                        <c15:formulaRef>
                          <c15:sqref>Sheet1!$A$4</c15:sqref>
                        </c15:formulaRef>
                      </c:ext>
                    </c:extLst>
                    <c:strCache>
                      <c:ptCount val="1"/>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6r2="http://schemas.microsoft.com/office/drawing/2015/06/chart">
                      <c:ext uri="{02D57815-91ED-43cb-92C2-25804820EDAC}">
                        <c15:formulaRef>
                          <c15:sqref>Sheet1!$B$2:$F$2</c15:sqref>
                        </c15:formulaRef>
                      </c:ext>
                    </c:extLst>
                    <c:strCache>
                      <c:ptCount val="5"/>
                      <c:pt idx="0">
                        <c:v>Strongly Disagree</c:v>
                      </c:pt>
                      <c:pt idx="1">
                        <c:v>Disagree</c:v>
                      </c:pt>
                      <c:pt idx="2">
                        <c:v>Neutral</c:v>
                      </c:pt>
                      <c:pt idx="3">
                        <c:v>Agree</c:v>
                      </c:pt>
                      <c:pt idx="4">
                        <c:v>Strongly Agree</c:v>
                      </c:pt>
                    </c:strCache>
                  </c:strRef>
                </c:cat>
                <c:val>
                  <c:numRef>
                    <c:extLst xmlns:c16r2="http://schemas.microsoft.com/office/drawing/2015/06/chart">
                      <c:ext uri="{02D57815-91ED-43cb-92C2-25804820EDAC}">
                        <c15:formulaRef>
                          <c15:sqref>Sheet1!$B$4:$F$4</c15:sqref>
                        </c15:formulaRef>
                      </c:ext>
                    </c:extLst>
                    <c:numCache>
                      <c:formatCode>0%</c:formatCode>
                      <c:ptCount val="5"/>
                      <c:pt idx="0">
                        <c:v>7.8947368421052627E-2</c:v>
                      </c:pt>
                      <c:pt idx="1">
                        <c:v>7.8947368421052627E-2</c:v>
                      </c:pt>
                      <c:pt idx="2">
                        <c:v>0.32894736842105265</c:v>
                      </c:pt>
                      <c:pt idx="3">
                        <c:v>0.32894736842105265</c:v>
                      </c:pt>
                      <c:pt idx="4">
                        <c:v>0.14473684210526316</c:v>
                      </c:pt>
                    </c:numCache>
                  </c:numRef>
                </c:val>
                <c:extLst xmlns:c16r2="http://schemas.microsoft.com/office/drawing/2015/06/chart">
                  <c:ext xmlns:c16="http://schemas.microsoft.com/office/drawing/2014/chart" uri="{C3380CC4-5D6E-409C-BE32-E72D297353CC}">
                    <c16:uniqueId val="{00000001-9D63-462D-8CF5-FD0EBA4EC9F2}"/>
                  </c:ext>
                </c:extLst>
              </c15:ser>
            </c15:filteredBarSeries>
          </c:ext>
        </c:extLst>
      </c:barChart>
      <c:catAx>
        <c:axId val="1487768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77552"/>
        <c:crosses val="autoZero"/>
        <c:auto val="1"/>
        <c:lblAlgn val="ctr"/>
        <c:lblOffset val="100"/>
        <c:noMultiLvlLbl val="0"/>
      </c:catAx>
      <c:valAx>
        <c:axId val="184137755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baseline="0" dirty="0" smtClean="0"/>
                  <a:t>NUMBER OF PARTICIPANT </a:t>
                </a:r>
                <a:endParaRPr lang="en-US" sz="1600" dirty="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877687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latin typeface="Arial" panose="020B0604020202020204" pitchFamily="34" charset="0"/>
                <a:cs typeface="Arial" panose="020B0604020202020204" pitchFamily="34" charset="0"/>
              </a:rPr>
              <a:t>I have the tools and resources to do my job well.</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533010412634841"/>
          <c:y val="0.12647911338448423"/>
          <c:w val="0.86471856073011677"/>
          <c:h val="0.76713293191292264"/>
        </c:manualLayout>
      </c:layout>
      <c:barChart>
        <c:barDir val="col"/>
        <c:grouping val="clustered"/>
        <c:varyColors val="0"/>
        <c:ser>
          <c:idx val="0"/>
          <c:order val="0"/>
          <c:tx>
            <c:strRef>
              <c:f>Sheet1!$A$3</c:f>
              <c:strCache>
                <c:ptCount val="1"/>
                <c:pt idx="0">
                  <c:v>I have the tools and resources to do my job well.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Sheet1!$B$2:$F$2</c:f>
              <c:strCache>
                <c:ptCount val="5"/>
                <c:pt idx="0">
                  <c:v>Strongly Disagree</c:v>
                </c:pt>
                <c:pt idx="1">
                  <c:v>Disagree</c:v>
                </c:pt>
                <c:pt idx="2">
                  <c:v>Neutral</c:v>
                </c:pt>
                <c:pt idx="3">
                  <c:v>Agree</c:v>
                </c:pt>
                <c:pt idx="4">
                  <c:v>Strongly Agree</c:v>
                </c:pt>
              </c:strCache>
            </c:strRef>
          </c:cat>
          <c:val>
            <c:numRef>
              <c:f>Sheet1!$B$3:$F$3</c:f>
              <c:numCache>
                <c:formatCode>General</c:formatCode>
                <c:ptCount val="5"/>
                <c:pt idx="0">
                  <c:v>14</c:v>
                </c:pt>
                <c:pt idx="1">
                  <c:v>17</c:v>
                </c:pt>
                <c:pt idx="2">
                  <c:v>14</c:v>
                </c:pt>
                <c:pt idx="3">
                  <c:v>25</c:v>
                </c:pt>
                <c:pt idx="4">
                  <c:v>6</c:v>
                </c:pt>
              </c:numCache>
            </c:numRef>
          </c:val>
          <c:extLst xmlns:c16r2="http://schemas.microsoft.com/office/drawing/2015/06/chart">
            <c:ext xmlns:c16="http://schemas.microsoft.com/office/drawing/2014/chart" uri="{C3380CC4-5D6E-409C-BE32-E72D297353CC}">
              <c16:uniqueId val="{00000000-6019-4C91-BD5B-1B192547C0C1}"/>
            </c:ext>
          </c:extLst>
        </c:ser>
        <c:dLbls>
          <c:dLblPos val="outEnd"/>
          <c:showLegendKey val="0"/>
          <c:showVal val="1"/>
          <c:showCatName val="0"/>
          <c:showSerName val="0"/>
          <c:showPercent val="0"/>
          <c:showBubbleSize val="0"/>
        </c:dLbls>
        <c:gapWidth val="219"/>
        <c:overlap val="-27"/>
        <c:axId val="1841384080"/>
        <c:axId val="1841388432"/>
        <c:extLst xmlns:c16r2="http://schemas.microsoft.com/office/drawing/2015/06/chart">
          <c:ext xmlns:c15="http://schemas.microsoft.com/office/drawing/2012/chart" uri="{02D57815-91ED-43cb-92C2-25804820EDAC}">
            <c15:filteredBarSeries>
              <c15:ser>
                <c:idx val="1"/>
                <c:order val="1"/>
                <c:tx>
                  <c:strRef>
                    <c:extLst xmlns:c16r2="http://schemas.microsoft.com/office/drawing/2015/06/chart">
                      <c:ext uri="{02D57815-91ED-43cb-92C2-25804820EDAC}">
                        <c15:formulaRef>
                          <c15:sqref>Sheet1!$A$4</c15:sqref>
                        </c15:formulaRef>
                      </c:ext>
                    </c:extLst>
                    <c:strCache>
                      <c:ptCount val="1"/>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6r2="http://schemas.microsoft.com/office/drawing/2015/06/chart">
                      <c:ext uri="{02D57815-91ED-43cb-92C2-25804820EDAC}">
                        <c15:formulaRef>
                          <c15:sqref>Sheet1!$B$2:$F$2</c15:sqref>
                        </c15:formulaRef>
                      </c:ext>
                    </c:extLst>
                    <c:strCache>
                      <c:ptCount val="5"/>
                      <c:pt idx="0">
                        <c:v>Strongly Disagree</c:v>
                      </c:pt>
                      <c:pt idx="1">
                        <c:v>Disagree</c:v>
                      </c:pt>
                      <c:pt idx="2">
                        <c:v>Neutral</c:v>
                      </c:pt>
                      <c:pt idx="3">
                        <c:v>Agree</c:v>
                      </c:pt>
                      <c:pt idx="4">
                        <c:v>Strongly Agree</c:v>
                      </c:pt>
                    </c:strCache>
                  </c:strRef>
                </c:cat>
                <c:val>
                  <c:numRef>
                    <c:extLst xmlns:c16r2="http://schemas.microsoft.com/office/drawing/2015/06/chart">
                      <c:ext uri="{02D57815-91ED-43cb-92C2-25804820EDAC}">
                        <c15:formulaRef>
                          <c15:sqref>Sheet1!$B$4:$F$4</c15:sqref>
                        </c15:formulaRef>
                      </c:ext>
                    </c:extLst>
                    <c:numCache>
                      <c:formatCode>0%</c:formatCode>
                      <c:ptCount val="5"/>
                      <c:pt idx="0">
                        <c:v>0.18421052631578946</c:v>
                      </c:pt>
                      <c:pt idx="1">
                        <c:v>0.22368421052631579</c:v>
                      </c:pt>
                      <c:pt idx="2">
                        <c:v>0.18421052631578946</c:v>
                      </c:pt>
                      <c:pt idx="3">
                        <c:v>0.32894736842105265</c:v>
                      </c:pt>
                      <c:pt idx="4">
                        <c:v>7.8947368421052627E-2</c:v>
                      </c:pt>
                    </c:numCache>
                  </c:numRef>
                </c:val>
                <c:extLst xmlns:c16r2="http://schemas.microsoft.com/office/drawing/2015/06/chart">
                  <c:ext xmlns:c16="http://schemas.microsoft.com/office/drawing/2014/chart" uri="{C3380CC4-5D6E-409C-BE32-E72D297353CC}">
                    <c16:uniqueId val="{00000001-6019-4C91-BD5B-1B192547C0C1}"/>
                  </c:ext>
                </c:extLst>
              </c15:ser>
            </c15:filteredBarSeries>
          </c:ext>
        </c:extLst>
      </c:barChart>
      <c:catAx>
        <c:axId val="1841384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88432"/>
        <c:crosses val="autoZero"/>
        <c:auto val="1"/>
        <c:lblAlgn val="ctr"/>
        <c:lblOffset val="100"/>
        <c:noMultiLvlLbl val="0"/>
      </c:catAx>
      <c:valAx>
        <c:axId val="18413884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dirty="0" smtClean="0"/>
                  <a:t>NUMBER OF PARTICIPANT</a:t>
                </a:r>
                <a:endParaRPr lang="en-US" sz="1600" dirty="0"/>
              </a:p>
            </c:rich>
          </c:tx>
          <c:layout>
            <c:manualLayout>
              <c:xMode val="edge"/>
              <c:yMode val="edge"/>
              <c:x val="2.5041273737205043E-3"/>
              <c:y val="0.1352635301689309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840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200" dirty="0">
                <a:latin typeface="Arial" panose="020B0604020202020204" pitchFamily="34" charset="0"/>
                <a:cs typeface="Arial" panose="020B0604020202020204" pitchFamily="34" charset="0"/>
              </a:rPr>
              <a:t>I clearly understand what my supervisor expects from me.</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Sheet1!$A$3</c:f>
              <c:strCache>
                <c:ptCount val="1"/>
                <c:pt idx="0">
                  <c:v>I clearly understand what my supervisor expects from me.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Sheet1!$B$2:$F$2</c:f>
              <c:strCache>
                <c:ptCount val="5"/>
                <c:pt idx="0">
                  <c:v>Strongly Disagree</c:v>
                </c:pt>
                <c:pt idx="1">
                  <c:v>Disagree</c:v>
                </c:pt>
                <c:pt idx="2">
                  <c:v>Neutral</c:v>
                </c:pt>
                <c:pt idx="3">
                  <c:v>Agree</c:v>
                </c:pt>
                <c:pt idx="4">
                  <c:v>Strongly Agree</c:v>
                </c:pt>
              </c:strCache>
            </c:strRef>
          </c:cat>
          <c:val>
            <c:numRef>
              <c:f>Sheet1!$B$3:$F$3</c:f>
              <c:numCache>
                <c:formatCode>General</c:formatCode>
                <c:ptCount val="5"/>
                <c:pt idx="0">
                  <c:v>8</c:v>
                </c:pt>
                <c:pt idx="1">
                  <c:v>7</c:v>
                </c:pt>
                <c:pt idx="2">
                  <c:v>25</c:v>
                </c:pt>
                <c:pt idx="3">
                  <c:v>27</c:v>
                </c:pt>
                <c:pt idx="4">
                  <c:v>9</c:v>
                </c:pt>
              </c:numCache>
            </c:numRef>
          </c:val>
          <c:extLst xmlns:c16r2="http://schemas.microsoft.com/office/drawing/2015/06/chart">
            <c:ext xmlns:c16="http://schemas.microsoft.com/office/drawing/2014/chart" uri="{C3380CC4-5D6E-409C-BE32-E72D297353CC}">
              <c16:uniqueId val="{00000000-1AE2-44D2-B472-3840393B5E17}"/>
            </c:ext>
          </c:extLst>
        </c:ser>
        <c:dLbls>
          <c:dLblPos val="outEnd"/>
          <c:showLegendKey val="0"/>
          <c:showVal val="1"/>
          <c:showCatName val="0"/>
          <c:showSerName val="0"/>
          <c:showPercent val="0"/>
          <c:showBubbleSize val="0"/>
        </c:dLbls>
        <c:gapWidth val="219"/>
        <c:overlap val="-27"/>
        <c:axId val="1841390064"/>
        <c:axId val="1841384624"/>
        <c:extLst xmlns:c16r2="http://schemas.microsoft.com/office/drawing/2015/06/chart">
          <c:ext xmlns:c15="http://schemas.microsoft.com/office/drawing/2012/chart" uri="{02D57815-91ED-43cb-92C2-25804820EDAC}">
            <c15:filteredBarSeries>
              <c15:ser>
                <c:idx val="1"/>
                <c:order val="1"/>
                <c:tx>
                  <c:strRef>
                    <c:extLst xmlns:c16r2="http://schemas.microsoft.com/office/drawing/2015/06/chart">
                      <c:ext uri="{02D57815-91ED-43cb-92C2-25804820EDAC}">
                        <c15:formulaRef>
                          <c15:sqref>Sheet1!$A$4</c15:sqref>
                        </c15:formulaRef>
                      </c:ext>
                    </c:extLst>
                    <c:strCache>
                      <c:ptCount val="1"/>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6r2="http://schemas.microsoft.com/office/drawing/2015/06/chart">
                      <c:ext uri="{02D57815-91ED-43cb-92C2-25804820EDAC}">
                        <c15:formulaRef>
                          <c15:sqref>Sheet1!$B$2:$F$2</c15:sqref>
                        </c15:formulaRef>
                      </c:ext>
                    </c:extLst>
                    <c:strCache>
                      <c:ptCount val="5"/>
                      <c:pt idx="0">
                        <c:v>Strongly Disagree</c:v>
                      </c:pt>
                      <c:pt idx="1">
                        <c:v>Disagree</c:v>
                      </c:pt>
                      <c:pt idx="2">
                        <c:v>Neutral</c:v>
                      </c:pt>
                      <c:pt idx="3">
                        <c:v>Agree</c:v>
                      </c:pt>
                      <c:pt idx="4">
                        <c:v>Strongly Agree</c:v>
                      </c:pt>
                    </c:strCache>
                  </c:strRef>
                </c:cat>
                <c:val>
                  <c:numRef>
                    <c:extLst xmlns:c16r2="http://schemas.microsoft.com/office/drawing/2015/06/chart">
                      <c:ext uri="{02D57815-91ED-43cb-92C2-25804820EDAC}">
                        <c15:formulaRef>
                          <c15:sqref>Sheet1!$B$4:$F$4</c15:sqref>
                        </c15:formulaRef>
                      </c:ext>
                    </c:extLst>
                    <c:numCache>
                      <c:formatCode>0%</c:formatCode>
                      <c:ptCount val="5"/>
                      <c:pt idx="0">
                        <c:v>0.10526315789473684</c:v>
                      </c:pt>
                      <c:pt idx="1">
                        <c:v>9.2105263157894732E-2</c:v>
                      </c:pt>
                      <c:pt idx="2">
                        <c:v>0.32894736842105265</c:v>
                      </c:pt>
                      <c:pt idx="3">
                        <c:v>0.35526315789473684</c:v>
                      </c:pt>
                      <c:pt idx="4">
                        <c:v>0.11842105263157894</c:v>
                      </c:pt>
                    </c:numCache>
                  </c:numRef>
                </c:val>
                <c:extLst xmlns:c16r2="http://schemas.microsoft.com/office/drawing/2015/06/chart">
                  <c:ext xmlns:c16="http://schemas.microsoft.com/office/drawing/2014/chart" uri="{C3380CC4-5D6E-409C-BE32-E72D297353CC}">
                    <c16:uniqueId val="{00000001-1AE2-44D2-B472-3840393B5E17}"/>
                  </c:ext>
                </c:extLst>
              </c15:ser>
            </c15:filteredBarSeries>
          </c:ext>
        </c:extLst>
      </c:barChart>
      <c:catAx>
        <c:axId val="184139006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84624"/>
        <c:crosses val="autoZero"/>
        <c:auto val="1"/>
        <c:lblAlgn val="ctr"/>
        <c:lblOffset val="100"/>
        <c:noMultiLvlLbl val="0"/>
      </c:catAx>
      <c:valAx>
        <c:axId val="18413846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smtClean="0"/>
                  <a:t>NUMBER</a:t>
                </a:r>
                <a:r>
                  <a:rPr lang="en-US" baseline="0" dirty="0" smtClean="0"/>
                  <a:t> OF PARTICIPANT </a:t>
                </a:r>
                <a:endParaRPr lang="en-US" dirty="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900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200" dirty="0">
                <a:latin typeface="Arial" panose="020B0604020202020204" pitchFamily="34" charset="0"/>
                <a:cs typeface="Arial" panose="020B0604020202020204" pitchFamily="34" charset="0"/>
              </a:rPr>
              <a:t>I am treated as a full member here regardless of my position.</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603937007874016"/>
          <c:y val="0.2462037037037037"/>
          <c:w val="0.84396062992125986"/>
          <c:h val="0.56370094201208121"/>
        </c:manualLayout>
      </c:layout>
      <c:barChart>
        <c:barDir val="col"/>
        <c:grouping val="clustered"/>
        <c:varyColors val="0"/>
        <c:ser>
          <c:idx val="0"/>
          <c:order val="0"/>
          <c:tx>
            <c:strRef>
              <c:f>Sheet1!$A$3</c:f>
              <c:strCache>
                <c:ptCount val="1"/>
                <c:pt idx="0">
                  <c:v>I am treated as a full member here regardless of my position.</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Sheet1!$B$2:$F$2</c:f>
              <c:strCache>
                <c:ptCount val="5"/>
                <c:pt idx="0">
                  <c:v>Strongly Disagree</c:v>
                </c:pt>
                <c:pt idx="1">
                  <c:v>Disagree</c:v>
                </c:pt>
                <c:pt idx="2">
                  <c:v>Neutral</c:v>
                </c:pt>
                <c:pt idx="3">
                  <c:v>Agree</c:v>
                </c:pt>
                <c:pt idx="4">
                  <c:v>Strongly Agree</c:v>
                </c:pt>
              </c:strCache>
            </c:strRef>
          </c:cat>
          <c:val>
            <c:numRef>
              <c:f>Sheet1!$B$3:$F$3</c:f>
              <c:numCache>
                <c:formatCode>General</c:formatCode>
                <c:ptCount val="5"/>
                <c:pt idx="0">
                  <c:v>11</c:v>
                </c:pt>
                <c:pt idx="1">
                  <c:v>11</c:v>
                </c:pt>
                <c:pt idx="2">
                  <c:v>21</c:v>
                </c:pt>
                <c:pt idx="3">
                  <c:v>21</c:v>
                </c:pt>
                <c:pt idx="4">
                  <c:v>10</c:v>
                </c:pt>
              </c:numCache>
            </c:numRef>
          </c:val>
          <c:extLst xmlns:c16r2="http://schemas.microsoft.com/office/drawing/2015/06/chart">
            <c:ext xmlns:c16="http://schemas.microsoft.com/office/drawing/2014/chart" uri="{C3380CC4-5D6E-409C-BE32-E72D297353CC}">
              <c16:uniqueId val="{00000000-9AAC-41C4-B9F1-2439E4F0A89C}"/>
            </c:ext>
          </c:extLst>
        </c:ser>
        <c:dLbls>
          <c:dLblPos val="outEnd"/>
          <c:showLegendKey val="0"/>
          <c:showVal val="1"/>
          <c:showCatName val="0"/>
          <c:showSerName val="0"/>
          <c:showPercent val="0"/>
          <c:showBubbleSize val="0"/>
        </c:dLbls>
        <c:gapWidth val="219"/>
        <c:overlap val="-27"/>
        <c:axId val="1841377008"/>
        <c:axId val="1841390608"/>
        <c:extLst xmlns:c16r2="http://schemas.microsoft.com/office/drawing/2015/06/chart">
          <c:ext xmlns:c15="http://schemas.microsoft.com/office/drawing/2012/chart" uri="{02D57815-91ED-43cb-92C2-25804820EDAC}">
            <c15:filteredBarSeries>
              <c15:ser>
                <c:idx val="1"/>
                <c:order val="1"/>
                <c:tx>
                  <c:strRef>
                    <c:extLst xmlns:c16r2="http://schemas.microsoft.com/office/drawing/2015/06/chart">
                      <c:ext uri="{02D57815-91ED-43cb-92C2-25804820EDAC}">
                        <c15:formulaRef>
                          <c15:sqref>Sheet1!$A$4</c15:sqref>
                        </c15:formulaRef>
                      </c:ext>
                    </c:extLst>
                    <c:strCache>
                      <c:ptCount val="1"/>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6r2="http://schemas.microsoft.com/office/drawing/2015/06/chart">
                      <c:ext uri="{02D57815-91ED-43cb-92C2-25804820EDAC}">
                        <c15:formulaRef>
                          <c15:sqref>Sheet1!$B$2:$F$2</c15:sqref>
                        </c15:formulaRef>
                      </c:ext>
                    </c:extLst>
                    <c:strCache>
                      <c:ptCount val="5"/>
                      <c:pt idx="0">
                        <c:v>Strongly Disagree</c:v>
                      </c:pt>
                      <c:pt idx="1">
                        <c:v>Disagree</c:v>
                      </c:pt>
                      <c:pt idx="2">
                        <c:v>Neutral</c:v>
                      </c:pt>
                      <c:pt idx="3">
                        <c:v>Agree</c:v>
                      </c:pt>
                      <c:pt idx="4">
                        <c:v>Strongly Agree</c:v>
                      </c:pt>
                    </c:strCache>
                  </c:strRef>
                </c:cat>
                <c:val>
                  <c:numRef>
                    <c:extLst xmlns:c16r2="http://schemas.microsoft.com/office/drawing/2015/06/chart">
                      <c:ext uri="{02D57815-91ED-43cb-92C2-25804820EDAC}">
                        <c15:formulaRef>
                          <c15:sqref>Sheet1!$B$4:$F$4</c15:sqref>
                        </c15:formulaRef>
                      </c:ext>
                    </c:extLst>
                    <c:numCache>
                      <c:formatCode>0%</c:formatCode>
                      <c:ptCount val="5"/>
                      <c:pt idx="0">
                        <c:v>0.14473684210526316</c:v>
                      </c:pt>
                      <c:pt idx="1">
                        <c:v>0.14473684210526316</c:v>
                      </c:pt>
                      <c:pt idx="2">
                        <c:v>0.27631578947368424</c:v>
                      </c:pt>
                      <c:pt idx="3">
                        <c:v>0.27631578947368424</c:v>
                      </c:pt>
                      <c:pt idx="4">
                        <c:v>0.13157894736842105</c:v>
                      </c:pt>
                    </c:numCache>
                  </c:numRef>
                </c:val>
                <c:extLst xmlns:c16r2="http://schemas.microsoft.com/office/drawing/2015/06/chart">
                  <c:ext xmlns:c16="http://schemas.microsoft.com/office/drawing/2014/chart" uri="{C3380CC4-5D6E-409C-BE32-E72D297353CC}">
                    <c16:uniqueId val="{00000001-9AAC-41C4-B9F1-2439E4F0A89C}"/>
                  </c:ext>
                </c:extLst>
              </c15:ser>
            </c15:filteredBarSeries>
          </c:ext>
        </c:extLst>
      </c:barChart>
      <c:catAx>
        <c:axId val="1841377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90608"/>
        <c:crosses val="autoZero"/>
        <c:auto val="1"/>
        <c:lblAlgn val="ctr"/>
        <c:lblOffset val="100"/>
        <c:noMultiLvlLbl val="0"/>
      </c:catAx>
      <c:valAx>
        <c:axId val="184139060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smtClean="0"/>
                  <a:t>NUMBER OF PARTICIPANT</a:t>
                </a:r>
                <a:endParaRPr lang="en-US" dirty="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770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200" dirty="0">
                <a:latin typeface="Arial" panose="020B0604020202020204" pitchFamily="34" charset="0"/>
                <a:cs typeface="Arial" panose="020B0604020202020204" pitchFamily="34" charset="0"/>
              </a:rPr>
              <a:t>People celebrate special events around here.</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546129943544366"/>
          <c:y val="0.13394251234447666"/>
          <c:w val="0.86885866679999946"/>
          <c:h val="0.70283372029043822"/>
        </c:manualLayout>
      </c:layout>
      <c:barChart>
        <c:barDir val="col"/>
        <c:grouping val="clustered"/>
        <c:varyColors val="0"/>
        <c:ser>
          <c:idx val="0"/>
          <c:order val="0"/>
          <c:tx>
            <c:strRef>
              <c:f>Sheet1!$A$3</c:f>
              <c:strCache>
                <c:ptCount val="1"/>
                <c:pt idx="0">
                  <c:v>People celebrate special events around here.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Sheet1!$B$2:$F$2</c:f>
              <c:strCache>
                <c:ptCount val="5"/>
                <c:pt idx="0">
                  <c:v>Strongly Disagree</c:v>
                </c:pt>
                <c:pt idx="1">
                  <c:v>Disagree</c:v>
                </c:pt>
                <c:pt idx="2">
                  <c:v>Neutral</c:v>
                </c:pt>
                <c:pt idx="3">
                  <c:v>Agree</c:v>
                </c:pt>
                <c:pt idx="4">
                  <c:v>Strongly Agree</c:v>
                </c:pt>
              </c:strCache>
            </c:strRef>
          </c:cat>
          <c:val>
            <c:numRef>
              <c:f>Sheet1!$B$3:$F$3</c:f>
              <c:numCache>
                <c:formatCode>General</c:formatCode>
                <c:ptCount val="5"/>
                <c:pt idx="0">
                  <c:v>7</c:v>
                </c:pt>
                <c:pt idx="1">
                  <c:v>9</c:v>
                </c:pt>
                <c:pt idx="2">
                  <c:v>19</c:v>
                </c:pt>
                <c:pt idx="3">
                  <c:v>27</c:v>
                </c:pt>
                <c:pt idx="4">
                  <c:v>7</c:v>
                </c:pt>
              </c:numCache>
            </c:numRef>
          </c:val>
          <c:extLst xmlns:c16r2="http://schemas.microsoft.com/office/drawing/2015/06/chart">
            <c:ext xmlns:c16="http://schemas.microsoft.com/office/drawing/2014/chart" uri="{C3380CC4-5D6E-409C-BE32-E72D297353CC}">
              <c16:uniqueId val="{00000000-92AD-44C9-96DE-D5591F96ABBB}"/>
            </c:ext>
          </c:extLst>
        </c:ser>
        <c:dLbls>
          <c:dLblPos val="outEnd"/>
          <c:showLegendKey val="0"/>
          <c:showVal val="1"/>
          <c:showCatName val="0"/>
          <c:showSerName val="0"/>
          <c:showPercent val="0"/>
          <c:showBubbleSize val="0"/>
        </c:dLbls>
        <c:gapWidth val="219"/>
        <c:overlap val="-27"/>
        <c:axId val="1841391152"/>
        <c:axId val="1841378096"/>
        <c:extLst xmlns:c16r2="http://schemas.microsoft.com/office/drawing/2015/06/chart">
          <c:ext xmlns:c15="http://schemas.microsoft.com/office/drawing/2012/chart" uri="{02D57815-91ED-43cb-92C2-25804820EDAC}">
            <c15:filteredBarSeries>
              <c15:ser>
                <c:idx val="1"/>
                <c:order val="1"/>
                <c:tx>
                  <c:strRef>
                    <c:extLst xmlns:c16r2="http://schemas.microsoft.com/office/drawing/2015/06/chart">
                      <c:ext uri="{02D57815-91ED-43cb-92C2-25804820EDAC}">
                        <c15:formulaRef>
                          <c15:sqref>Sheet1!$A$4</c15:sqref>
                        </c15:formulaRef>
                      </c:ext>
                    </c:extLst>
                    <c:strCache>
                      <c:ptCount val="1"/>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6r2="http://schemas.microsoft.com/office/drawing/2015/06/chart">
                      <c:ext uri="{02D57815-91ED-43cb-92C2-25804820EDAC}">
                        <c15:formulaRef>
                          <c15:sqref>Sheet1!$B$2:$F$2</c15:sqref>
                        </c15:formulaRef>
                      </c:ext>
                    </c:extLst>
                    <c:strCache>
                      <c:ptCount val="5"/>
                      <c:pt idx="0">
                        <c:v>Strongly Disagree</c:v>
                      </c:pt>
                      <c:pt idx="1">
                        <c:v>Disagree</c:v>
                      </c:pt>
                      <c:pt idx="2">
                        <c:v>Neutral</c:v>
                      </c:pt>
                      <c:pt idx="3">
                        <c:v>Agree</c:v>
                      </c:pt>
                      <c:pt idx="4">
                        <c:v>Strongly Agree</c:v>
                      </c:pt>
                    </c:strCache>
                  </c:strRef>
                </c:cat>
                <c:val>
                  <c:numRef>
                    <c:extLst xmlns:c16r2="http://schemas.microsoft.com/office/drawing/2015/06/chart">
                      <c:ext uri="{02D57815-91ED-43cb-92C2-25804820EDAC}">
                        <c15:formulaRef>
                          <c15:sqref>Sheet1!$B$4:$F$4</c15:sqref>
                        </c15:formulaRef>
                      </c:ext>
                    </c:extLst>
                    <c:numCache>
                      <c:formatCode>0%</c:formatCode>
                      <c:ptCount val="5"/>
                      <c:pt idx="0">
                        <c:v>9.2105263157894732E-2</c:v>
                      </c:pt>
                      <c:pt idx="1">
                        <c:v>0.11842105263157894</c:v>
                      </c:pt>
                      <c:pt idx="2">
                        <c:v>0.25</c:v>
                      </c:pt>
                      <c:pt idx="3">
                        <c:v>0.35526315789473684</c:v>
                      </c:pt>
                      <c:pt idx="4">
                        <c:v>9.2105263157894732E-2</c:v>
                      </c:pt>
                    </c:numCache>
                  </c:numRef>
                </c:val>
                <c:extLst xmlns:c16r2="http://schemas.microsoft.com/office/drawing/2015/06/chart">
                  <c:ext xmlns:c16="http://schemas.microsoft.com/office/drawing/2014/chart" uri="{C3380CC4-5D6E-409C-BE32-E72D297353CC}">
                    <c16:uniqueId val="{00000001-92AD-44C9-96DE-D5591F96ABBB}"/>
                  </c:ext>
                </c:extLst>
              </c15:ser>
            </c15:filteredBarSeries>
          </c:ext>
        </c:extLst>
      </c:barChart>
      <c:catAx>
        <c:axId val="184139115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78096"/>
        <c:crosses val="autoZero"/>
        <c:auto val="1"/>
        <c:lblAlgn val="ctr"/>
        <c:lblOffset val="100"/>
        <c:noMultiLvlLbl val="0"/>
      </c:catAx>
      <c:valAx>
        <c:axId val="18413780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baseline="0" dirty="0" smtClean="0"/>
                  <a:t>NUMBER OF PARTICIPANT</a:t>
                </a:r>
                <a:endParaRPr lang="en-US" dirty="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413911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0EB93C-4115-4DA2-AB06-2085D3059BCA}" type="datetimeFigureOut">
              <a:rPr lang="en-US" smtClean="0"/>
              <a:t>4/21/2019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2815BF-B813-46BE-A48B-AA610950442A}" type="slidenum">
              <a:rPr lang="en-US" smtClean="0"/>
              <a:t>‹#›</a:t>
            </a:fld>
            <a:endParaRPr lang="en-US"/>
          </a:p>
        </p:txBody>
      </p:sp>
    </p:spTree>
    <p:extLst>
      <p:ext uri="{BB962C8B-B14F-4D97-AF65-F5344CB8AC3E}">
        <p14:creationId xmlns:p14="http://schemas.microsoft.com/office/powerpoint/2010/main" val="3922613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Good morning everyone. I am Hurvind Teeluck, F&amp;B</a:t>
            </a:r>
            <a:r>
              <a:rPr lang="en-US" baseline="0" dirty="0" smtClean="0"/>
              <a:t> manager at Lux Le Morne. My study is about </a:t>
            </a:r>
            <a:r>
              <a:rPr lang="en-US" sz="1200" kern="1200" baseline="0" dirty="0" smtClean="0">
                <a:solidFill>
                  <a:schemeClr val="tx1"/>
                </a:solidFill>
                <a:latin typeface="+mn-lt"/>
                <a:ea typeface="+mn-ea"/>
                <a:cs typeface="+mn-cs"/>
              </a:rPr>
              <a:t>Identifying retention strategies that are effective for the Food and Beverage team at LUX* Le Morne</a:t>
            </a:r>
            <a:r>
              <a:rPr lang="en-US" baseline="0" dirty="0" smtClean="0"/>
              <a:t>. Today, I will provide you an overview of my project. </a:t>
            </a:r>
            <a:endParaRPr lang="en-US" dirty="0" smtClean="0"/>
          </a:p>
          <a:p>
            <a:endParaRPr lang="en-US" dirty="0"/>
          </a:p>
        </p:txBody>
      </p:sp>
      <p:sp>
        <p:nvSpPr>
          <p:cNvPr id="4" name="Slide Number Placeholder 3"/>
          <p:cNvSpPr>
            <a:spLocks noGrp="1"/>
          </p:cNvSpPr>
          <p:nvPr>
            <p:ph type="sldNum" sz="quarter" idx="10"/>
          </p:nvPr>
        </p:nvSpPr>
        <p:spPr/>
        <p:txBody>
          <a:bodyPr/>
          <a:lstStyle/>
          <a:p>
            <a:fld id="{0D2815BF-B813-46BE-A48B-AA610950442A}" type="slidenum">
              <a:rPr lang="en-US" smtClean="0"/>
              <a:t>1</a:t>
            </a:fld>
            <a:endParaRPr lang="en-US"/>
          </a:p>
        </p:txBody>
      </p:sp>
    </p:spTree>
    <p:extLst>
      <p:ext uri="{BB962C8B-B14F-4D97-AF65-F5344CB8AC3E}">
        <p14:creationId xmlns:p14="http://schemas.microsoft.com/office/powerpoint/2010/main" val="201798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One of</a:t>
            </a:r>
            <a:r>
              <a:rPr lang="en-US" sz="1200" kern="1200" baseline="0" dirty="0" smtClean="0">
                <a:solidFill>
                  <a:schemeClr val="tx1"/>
                </a:solidFill>
                <a:effectLst/>
                <a:latin typeface="+mn-lt"/>
                <a:ea typeface="+mn-ea"/>
                <a:cs typeface="+mn-cs"/>
              </a:rPr>
              <a:t> the major</a:t>
            </a:r>
            <a:r>
              <a:rPr lang="en-US" sz="1200" kern="1200" dirty="0" smtClean="0">
                <a:solidFill>
                  <a:schemeClr val="tx1"/>
                </a:solidFill>
                <a:effectLst/>
                <a:latin typeface="+mn-lt"/>
                <a:ea typeface="+mn-ea"/>
                <a:cs typeface="+mn-cs"/>
              </a:rPr>
              <a:t> challenges nowadays</a:t>
            </a:r>
            <a:r>
              <a:rPr lang="en-US" sz="1200" kern="1200" baseline="0" dirty="0" smtClean="0">
                <a:solidFill>
                  <a:schemeClr val="tx1"/>
                </a:solidFill>
                <a:effectLst/>
                <a:latin typeface="+mn-lt"/>
                <a:ea typeface="+mn-ea"/>
                <a:cs typeface="+mn-cs"/>
              </a:rPr>
              <a:t> that the hotel industry is facing is huge staff turnover. For the past 5 </a:t>
            </a:r>
            <a:r>
              <a:rPr lang="en-US" sz="1200" kern="1200" dirty="0" smtClean="0">
                <a:solidFill>
                  <a:schemeClr val="tx1"/>
                </a:solidFill>
                <a:effectLst/>
                <a:latin typeface="+mn-lt"/>
                <a:ea typeface="+mn-ea"/>
                <a:cs typeface="+mn-cs"/>
              </a:rPr>
              <a:t>years</a:t>
            </a:r>
            <a:r>
              <a:rPr lang="en-US" sz="1200" kern="1200" baseline="0" dirty="0" smtClean="0">
                <a:solidFill>
                  <a:schemeClr val="tx1"/>
                </a:solidFill>
                <a:effectLst/>
                <a:latin typeface="+mn-lt"/>
                <a:ea typeface="+mn-ea"/>
                <a:cs typeface="+mn-cs"/>
              </a:rPr>
              <a:t>, there has been an increasing number</a:t>
            </a:r>
            <a:r>
              <a:rPr lang="en-US" sz="1200" kern="1200" dirty="0" smtClean="0">
                <a:solidFill>
                  <a:schemeClr val="tx1"/>
                </a:solidFill>
                <a:effectLst/>
                <a:latin typeface="+mn-lt"/>
                <a:ea typeface="+mn-ea"/>
                <a:cs typeface="+mn-cs"/>
              </a:rPr>
              <a:t> of people</a:t>
            </a:r>
            <a:r>
              <a:rPr lang="en-US" sz="1200" kern="1200" baseline="0" dirty="0" smtClean="0">
                <a:solidFill>
                  <a:schemeClr val="tx1"/>
                </a:solidFill>
                <a:effectLst/>
                <a:latin typeface="+mn-lt"/>
                <a:ea typeface="+mn-ea"/>
                <a:cs typeface="+mn-cs"/>
              </a:rPr>
              <a:t> leaving for employment in </a:t>
            </a:r>
            <a:r>
              <a:rPr lang="en-US" sz="1200" kern="1200" dirty="0" smtClean="0">
                <a:solidFill>
                  <a:schemeClr val="tx1"/>
                </a:solidFill>
                <a:effectLst/>
                <a:latin typeface="+mn-lt"/>
                <a:ea typeface="+mn-ea"/>
                <a:cs typeface="+mn-cs"/>
              </a:rPr>
              <a:t>cruise ships twice a year.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For Lux Le Morne,</a:t>
            </a:r>
            <a:r>
              <a:rPr lang="en-US" sz="1200" kern="1200" baseline="0" dirty="0" smtClean="0">
                <a:solidFill>
                  <a:schemeClr val="tx1"/>
                </a:solidFill>
                <a:effectLst/>
                <a:latin typeface="+mn-lt"/>
                <a:ea typeface="+mn-ea"/>
                <a:cs typeface="+mn-cs"/>
              </a:rPr>
              <a:t> the t</a:t>
            </a:r>
            <a:r>
              <a:rPr lang="en-US" sz="1200" kern="1200" dirty="0" smtClean="0">
                <a:solidFill>
                  <a:schemeClr val="tx1"/>
                </a:solidFill>
                <a:effectLst/>
                <a:latin typeface="+mn-lt"/>
                <a:ea typeface="+mn-ea"/>
                <a:cs typeface="+mn-cs"/>
              </a:rPr>
              <a:t>urnover </a:t>
            </a:r>
            <a:r>
              <a:rPr lang="en-US" sz="1200" kern="1200" baseline="0" dirty="0" smtClean="0">
                <a:solidFill>
                  <a:schemeClr val="tx1"/>
                </a:solidFill>
                <a:effectLst/>
                <a:latin typeface="+mn-lt"/>
                <a:ea typeface="+mn-ea"/>
                <a:cs typeface="+mn-cs"/>
              </a:rPr>
              <a:t>for </a:t>
            </a:r>
            <a:r>
              <a:rPr lang="en-US" sz="1200" kern="1200" dirty="0" smtClean="0">
                <a:solidFill>
                  <a:schemeClr val="tx1"/>
                </a:solidFill>
                <a:effectLst/>
                <a:latin typeface="+mn-lt"/>
                <a:ea typeface="+mn-ea"/>
                <a:cs typeface="+mn-cs"/>
              </a:rPr>
              <a:t>2017 was 1.36 % and for 2018,</a:t>
            </a:r>
            <a:r>
              <a:rPr lang="en-US" sz="1200" kern="1200" baseline="0" dirty="0" smtClean="0">
                <a:solidFill>
                  <a:schemeClr val="tx1"/>
                </a:solidFill>
                <a:effectLst/>
                <a:latin typeface="+mn-lt"/>
                <a:ea typeface="+mn-ea"/>
                <a:cs typeface="+mn-cs"/>
              </a:rPr>
              <a:t> it </a:t>
            </a:r>
            <a:r>
              <a:rPr lang="en-US" sz="1200" kern="1200" dirty="0" smtClean="0">
                <a:solidFill>
                  <a:schemeClr val="tx1"/>
                </a:solidFill>
                <a:effectLst/>
                <a:latin typeface="+mn-lt"/>
                <a:ea typeface="+mn-ea"/>
                <a:cs typeface="+mn-cs"/>
              </a:rPr>
              <a:t>was 1.009</a:t>
            </a:r>
            <a:r>
              <a:rPr lang="en-US" sz="1200" kern="1200" baseline="0" dirty="0" smtClean="0">
                <a:solidFill>
                  <a:schemeClr val="tx1"/>
                </a:solidFill>
                <a:effectLst/>
                <a:latin typeface="+mn-lt"/>
                <a:ea typeface="+mn-ea"/>
                <a:cs typeface="+mn-cs"/>
              </a:rPr>
              <a:t> % which is very alarming to us in terms of number of employees leaving</a:t>
            </a: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There is a high labor turnover in the Food and Beverage Division.</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It would be better if the employees stay longer with the hotel so that they can be engaged and at the same time we take responsibility</a:t>
            </a:r>
            <a:r>
              <a:rPr lang="en-US" sz="1200" kern="1200" baseline="0" dirty="0" smtClean="0">
                <a:solidFill>
                  <a:schemeClr val="tx1"/>
                </a:solidFill>
                <a:effectLst/>
                <a:latin typeface="+mn-lt"/>
                <a:ea typeface="+mn-ea"/>
                <a:cs typeface="+mn-cs"/>
              </a:rPr>
              <a:t> of their growth and successful career at Lux Le Morne</a:t>
            </a:r>
            <a:r>
              <a:rPr lang="en-US" sz="1200" kern="1200" dirty="0" smtClean="0">
                <a:solidFill>
                  <a:schemeClr val="tx1"/>
                </a:solidFill>
                <a:effectLst/>
                <a:latin typeface="+mn-lt"/>
                <a:ea typeface="+mn-ea"/>
                <a:cs typeface="+mn-cs"/>
              </a:rPr>
              <a:t>.</a:t>
            </a:r>
            <a:endParaRPr lang="en-US" sz="1200" dirty="0" smtClean="0">
              <a:latin typeface="Arial" panose="020B0604020202020204" pitchFamily="34" charset="0"/>
              <a:cs typeface="Arial" panose="020B0604020202020204" pitchFamily="34" charset="0"/>
            </a:endParaRPr>
          </a:p>
          <a:p>
            <a:pPr marL="0" indent="0">
              <a:buNone/>
            </a:pPr>
            <a:r>
              <a:rPr lang="en-US" sz="1200" b="1" dirty="0" smtClean="0">
                <a:latin typeface="Arial" panose="020B0604020202020204" pitchFamily="34" charset="0"/>
                <a:cs typeface="Arial" panose="020B0604020202020204" pitchFamily="34" charset="0"/>
              </a:rPr>
              <a:t>Hence</a:t>
            </a:r>
            <a:r>
              <a:rPr lang="en-US" sz="1200" b="1" baseline="0" dirty="0" smtClean="0">
                <a:latin typeface="Arial" panose="020B0604020202020204" pitchFamily="34" charset="0"/>
                <a:cs typeface="Arial" panose="020B0604020202020204" pitchFamily="34" charset="0"/>
              </a:rPr>
              <a:t>, the </a:t>
            </a:r>
            <a:r>
              <a:rPr lang="en-US" sz="1200" b="1" dirty="0" smtClean="0">
                <a:latin typeface="Arial" panose="020B0604020202020204" pitchFamily="34" charset="0"/>
                <a:cs typeface="Arial" panose="020B0604020202020204" pitchFamily="34" charset="0"/>
              </a:rPr>
              <a:t>Aims are</a:t>
            </a:r>
            <a:r>
              <a:rPr lang="en-US" sz="1200" b="1" baseline="0" dirty="0" smtClean="0">
                <a:latin typeface="Arial" panose="020B0604020202020204" pitchFamily="34" charset="0"/>
                <a:cs typeface="Arial" panose="020B0604020202020204" pitchFamily="34" charset="0"/>
              </a:rPr>
              <a:t> to find out:</a:t>
            </a:r>
            <a:endParaRPr lang="en-US" sz="1200" b="1" dirty="0" smtClean="0">
              <a:latin typeface="Arial" panose="020B0604020202020204" pitchFamily="34" charset="0"/>
              <a:cs typeface="Arial" panose="020B0604020202020204" pitchFamily="34" charset="0"/>
            </a:endParaRPr>
          </a:p>
          <a:p>
            <a:pPr>
              <a:lnSpc>
                <a:spcPct val="100000"/>
              </a:lnSpc>
              <a:buFont typeface="Wingdings" panose="05000000000000000000" pitchFamily="2" charset="2"/>
              <a:buChar char="ü"/>
            </a:pPr>
            <a:r>
              <a:rPr lang="en-US" sz="1200" dirty="0" smtClean="0">
                <a:latin typeface="Arial" panose="020B0604020202020204" pitchFamily="34" charset="0"/>
                <a:cs typeface="Arial" panose="020B0604020202020204" pitchFamily="34" charset="0"/>
              </a:rPr>
              <a:t>How can we elevate</a:t>
            </a:r>
            <a:r>
              <a:rPr lang="en-US" sz="1200" baseline="0" dirty="0" smtClean="0">
                <a:latin typeface="Arial" panose="020B0604020202020204" pitchFamily="34" charset="0"/>
                <a:cs typeface="Arial" panose="020B0604020202020204" pitchFamily="34" charset="0"/>
              </a:rPr>
              <a:t> team </a:t>
            </a:r>
            <a:r>
              <a:rPr lang="en-US" sz="1200" dirty="0" smtClean="0">
                <a:latin typeface="Arial" panose="020B0604020202020204" pitchFamily="34" charset="0"/>
                <a:cs typeface="Arial" panose="020B0604020202020204" pitchFamily="34" charset="0"/>
              </a:rPr>
              <a:t>members’ talent in the future</a:t>
            </a:r>
          </a:p>
          <a:p>
            <a:pPr>
              <a:lnSpc>
                <a:spcPct val="100000"/>
              </a:lnSpc>
              <a:buFont typeface="Wingdings" panose="05000000000000000000" pitchFamily="2" charset="2"/>
              <a:buChar char="ü"/>
            </a:pPr>
            <a:r>
              <a:rPr lang="en-US" sz="1200" dirty="0" smtClean="0">
                <a:latin typeface="Arial" panose="020B0604020202020204" pitchFamily="34" charset="0"/>
                <a:cs typeface="Arial" panose="020B0604020202020204" pitchFamily="34" charset="0"/>
              </a:rPr>
              <a:t> what</a:t>
            </a:r>
            <a:r>
              <a:rPr lang="en-US" sz="1200" baseline="0" dirty="0" smtClean="0">
                <a:latin typeface="Arial" panose="020B0604020202020204" pitchFamily="34" charset="0"/>
                <a:cs typeface="Arial" panose="020B0604020202020204" pitchFamily="34" charset="0"/>
              </a:rPr>
              <a:t> are the factors that are causing </a:t>
            </a:r>
            <a:r>
              <a:rPr lang="en-US" sz="1200" dirty="0" smtClean="0">
                <a:latin typeface="Arial" panose="020B0604020202020204" pitchFamily="34" charset="0"/>
                <a:cs typeface="Arial" panose="020B0604020202020204" pitchFamily="34" charset="0"/>
              </a:rPr>
              <a:t>frustration and demotivation</a:t>
            </a:r>
            <a:r>
              <a:rPr lang="en-US" sz="1200" baseline="0" dirty="0" smtClean="0">
                <a:latin typeface="Arial" panose="020B0604020202020204" pitchFamily="34" charset="0"/>
                <a:cs typeface="Arial" panose="020B0604020202020204" pitchFamily="34" charset="0"/>
              </a:rPr>
              <a:t> among the</a:t>
            </a:r>
            <a:r>
              <a:rPr lang="en-US" sz="1200" dirty="0" smtClean="0">
                <a:latin typeface="Arial" panose="020B0604020202020204" pitchFamily="34" charset="0"/>
                <a:cs typeface="Arial" panose="020B0604020202020204" pitchFamily="34" charset="0"/>
              </a:rPr>
              <a:t> team members </a:t>
            </a:r>
          </a:p>
          <a:p>
            <a:pPr>
              <a:lnSpc>
                <a:spcPct val="100000"/>
              </a:lnSpc>
              <a:buFont typeface="Wingdings" panose="05000000000000000000" pitchFamily="2" charset="2"/>
              <a:buChar char="ü"/>
            </a:pPr>
            <a:r>
              <a:rPr lang="en-US" sz="1200" dirty="0" smtClean="0">
                <a:latin typeface="Arial" panose="020B0604020202020204" pitchFamily="34" charset="0"/>
                <a:cs typeface="Arial" panose="020B0604020202020204" pitchFamily="34" charset="0"/>
              </a:rPr>
              <a:t>What are the factors that</a:t>
            </a:r>
            <a:r>
              <a:rPr lang="en-US" sz="1200" baseline="0" dirty="0" smtClean="0">
                <a:latin typeface="Arial" panose="020B0604020202020204" pitchFamily="34" charset="0"/>
                <a:cs typeface="Arial" panose="020B0604020202020204" pitchFamily="34" charset="0"/>
              </a:rPr>
              <a:t> are pushing</a:t>
            </a:r>
            <a:r>
              <a:rPr lang="en-US" sz="1200" dirty="0" smtClean="0">
                <a:latin typeface="Arial" panose="020B0604020202020204" pitchFamily="34" charset="0"/>
                <a:cs typeface="Arial" panose="020B0604020202020204" pitchFamily="34" charset="0"/>
              </a:rPr>
              <a:t> them to leave LUX*</a:t>
            </a:r>
          </a:p>
          <a:p>
            <a:pPr marL="0" indent="0">
              <a:buNone/>
            </a:pPr>
            <a:r>
              <a:rPr lang="en-US" sz="1200" b="1" dirty="0" smtClean="0">
                <a:latin typeface="Arial" panose="020B0604020202020204" pitchFamily="34" charset="0"/>
                <a:cs typeface="Arial" panose="020B0604020202020204" pitchFamily="34" charset="0"/>
              </a:rPr>
              <a:t>Objectives</a:t>
            </a:r>
          </a:p>
          <a:p>
            <a:pPr marL="0" indent="0">
              <a:buNone/>
            </a:pPr>
            <a:endParaRPr lang="en-US" sz="1200" b="1"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US" sz="1200" dirty="0" smtClean="0">
                <a:latin typeface="Arial" panose="020B0604020202020204" pitchFamily="34" charset="0"/>
                <a:cs typeface="Arial" panose="020B0604020202020204" pitchFamily="34" charset="0"/>
              </a:rPr>
              <a:t>to make recommendations for improvements to the service by</a:t>
            </a:r>
            <a:r>
              <a:rPr lang="en-US" sz="1200" baseline="0" dirty="0" smtClean="0">
                <a:latin typeface="Arial" panose="020B0604020202020204" pitchFamily="34" charset="0"/>
                <a:cs typeface="Arial" panose="020B0604020202020204" pitchFamily="34" charset="0"/>
              </a:rPr>
              <a:t> analyzing current trends</a:t>
            </a:r>
            <a:r>
              <a:rPr lang="en-US" sz="1200" dirty="0" smtClean="0">
                <a:latin typeface="Arial" panose="020B0604020202020204" pitchFamily="34" charset="0"/>
                <a:cs typeface="Arial" panose="020B0604020202020204" pitchFamily="34" charset="0"/>
              </a:rPr>
              <a:t> </a:t>
            </a:r>
          </a:p>
          <a:p>
            <a:pPr>
              <a:buFont typeface="Wingdings" panose="05000000000000000000" pitchFamily="2" charset="2"/>
              <a:buChar char="ü"/>
            </a:pPr>
            <a:r>
              <a:rPr lang="en-US" sz="1200" dirty="0" smtClean="0">
                <a:latin typeface="Arial" panose="020B0604020202020204" pitchFamily="34" charset="0"/>
                <a:cs typeface="Arial" panose="020B0604020202020204" pitchFamily="34" charset="0"/>
              </a:rPr>
              <a:t>to satisfy the needs of team members, particularly millennials</a:t>
            </a:r>
          </a:p>
          <a:p>
            <a:endParaRPr lang="en-US" dirty="0"/>
          </a:p>
        </p:txBody>
      </p:sp>
      <p:sp>
        <p:nvSpPr>
          <p:cNvPr id="4" name="Slide Number Placeholder 3"/>
          <p:cNvSpPr>
            <a:spLocks noGrp="1"/>
          </p:cNvSpPr>
          <p:nvPr>
            <p:ph type="sldNum" sz="quarter" idx="10"/>
          </p:nvPr>
        </p:nvSpPr>
        <p:spPr/>
        <p:txBody>
          <a:bodyPr/>
          <a:lstStyle/>
          <a:p>
            <a:fld id="{0D2815BF-B813-46BE-A48B-AA610950442A}" type="slidenum">
              <a:rPr lang="en-US" smtClean="0"/>
              <a:t>3</a:t>
            </a:fld>
            <a:endParaRPr lang="en-US"/>
          </a:p>
        </p:txBody>
      </p:sp>
    </p:spTree>
    <p:extLst>
      <p:ext uri="{BB962C8B-B14F-4D97-AF65-F5344CB8AC3E}">
        <p14:creationId xmlns:p14="http://schemas.microsoft.com/office/powerpoint/2010/main" val="325801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The survey was conducted at LLM with the F&amp;B team on the 1</a:t>
            </a:r>
            <a:r>
              <a:rPr lang="en-US" sz="1200" kern="1200" baseline="30000" dirty="0" smtClean="0">
                <a:solidFill>
                  <a:schemeClr val="tx1"/>
                </a:solidFill>
                <a:effectLst/>
                <a:latin typeface="+mn-lt"/>
                <a:ea typeface="+mn-ea"/>
                <a:cs typeface="+mn-cs"/>
              </a:rPr>
              <a:t>st</a:t>
            </a:r>
            <a:r>
              <a:rPr lang="en-US" sz="1200" kern="1200" dirty="0" smtClean="0">
                <a:solidFill>
                  <a:schemeClr val="tx1"/>
                </a:solidFill>
                <a:effectLst/>
                <a:latin typeface="+mn-lt"/>
                <a:ea typeface="+mn-ea"/>
                <a:cs typeface="+mn-cs"/>
              </a:rPr>
              <a:t> March 2019 till 15</a:t>
            </a:r>
            <a:r>
              <a:rPr lang="en-US" sz="1200" kern="1200" baseline="30000" dirty="0" smtClean="0">
                <a:solidFill>
                  <a:schemeClr val="tx1"/>
                </a:solidFill>
                <a:effectLst/>
                <a:latin typeface="+mn-lt"/>
                <a:ea typeface="+mn-ea"/>
                <a:cs typeface="+mn-cs"/>
              </a:rPr>
              <a:t>th</a:t>
            </a:r>
            <a:r>
              <a:rPr lang="en-US" sz="1200" kern="1200" dirty="0" smtClean="0">
                <a:solidFill>
                  <a:schemeClr val="tx1"/>
                </a:solidFill>
                <a:effectLst/>
                <a:latin typeface="+mn-lt"/>
                <a:ea typeface="+mn-ea"/>
                <a:cs typeface="+mn-cs"/>
              </a:rPr>
              <a:t> March 2019.</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76 participants out of 103 responded to the survey.</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All levels of staff in the Food &amp; Beverage were targeted as respondents.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Respondents preferred responding in writing survey rather than doing one to one interviews</a:t>
            </a:r>
            <a:r>
              <a:rPr lang="en-US" sz="1200" kern="1200" baseline="0" dirty="0" smtClean="0">
                <a:solidFill>
                  <a:schemeClr val="tx1"/>
                </a:solidFill>
                <a:effectLst/>
                <a:latin typeface="+mn-lt"/>
                <a:ea typeface="+mn-ea"/>
                <a:cs typeface="+mn-cs"/>
              </a:rPr>
              <a:t> (no interview was done)</a:t>
            </a:r>
          </a:p>
          <a:p>
            <a:pPr marL="171450" indent="-171450">
              <a:buFont typeface="Arial" panose="020B0604020202020204" pitchFamily="34" charset="0"/>
              <a:buChar char="•"/>
            </a:pPr>
            <a:r>
              <a:rPr lang="en-US" sz="1200" kern="1200" baseline="0" dirty="0" smtClean="0">
                <a:solidFill>
                  <a:schemeClr val="tx1"/>
                </a:solidFill>
                <a:effectLst/>
                <a:latin typeface="+mn-lt"/>
                <a:ea typeface="+mn-ea"/>
                <a:cs typeface="+mn-cs"/>
              </a:rPr>
              <a:t>The survey comprised 10 questions</a:t>
            </a: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Survey responses has been</a:t>
            </a:r>
            <a:r>
              <a:rPr lang="en-US" sz="1200" kern="1200" baseline="0" dirty="0" smtClean="0">
                <a:solidFill>
                  <a:schemeClr val="tx1"/>
                </a:solidFill>
                <a:effectLst/>
                <a:latin typeface="+mn-lt"/>
                <a:ea typeface="+mn-ea"/>
                <a:cs typeface="+mn-cs"/>
              </a:rPr>
              <a:t> kept anonymous</a:t>
            </a:r>
          </a:p>
        </p:txBody>
      </p:sp>
      <p:sp>
        <p:nvSpPr>
          <p:cNvPr id="4" name="Slide Number Placeholder 3"/>
          <p:cNvSpPr>
            <a:spLocks noGrp="1"/>
          </p:cNvSpPr>
          <p:nvPr>
            <p:ph type="sldNum" sz="quarter" idx="10"/>
          </p:nvPr>
        </p:nvSpPr>
        <p:spPr/>
        <p:txBody>
          <a:bodyPr/>
          <a:lstStyle/>
          <a:p>
            <a:fld id="{0D2815BF-B813-46BE-A48B-AA610950442A}" type="slidenum">
              <a:rPr lang="en-US" smtClean="0"/>
              <a:t>4</a:t>
            </a:fld>
            <a:endParaRPr lang="en-US"/>
          </a:p>
        </p:txBody>
      </p:sp>
    </p:spTree>
    <p:extLst>
      <p:ext uri="{BB962C8B-B14F-4D97-AF65-F5344CB8AC3E}">
        <p14:creationId xmlns:p14="http://schemas.microsoft.com/office/powerpoint/2010/main" val="925847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sz="1000" b="0" dirty="0" smtClean="0"/>
          </a:p>
          <a:p>
            <a:pPr marL="228600" indent="-228600">
              <a:buFont typeface="+mj-lt"/>
              <a:buAutoNum type="arabicPeriod"/>
            </a:pPr>
            <a:r>
              <a:rPr lang="en-US" sz="1000" b="0" dirty="0" smtClean="0"/>
              <a:t>These were the</a:t>
            </a:r>
            <a:r>
              <a:rPr lang="en-US" sz="1000" b="0" baseline="0" dirty="0" smtClean="0"/>
              <a:t> questions established on the survey sheet.</a:t>
            </a:r>
          </a:p>
          <a:p>
            <a:pPr marL="228600" indent="-228600">
              <a:buFont typeface="+mj-lt"/>
              <a:buAutoNum type="arabicPeriod"/>
            </a:pPr>
            <a:r>
              <a:rPr lang="en-US" sz="1000" b="0" baseline="0" dirty="0" smtClean="0"/>
              <a:t>All questions were related to F&amp;B department. </a:t>
            </a:r>
          </a:p>
          <a:p>
            <a:pPr marL="228600" indent="-228600">
              <a:buFont typeface="+mj-lt"/>
              <a:buAutoNum type="arabicPeriod"/>
            </a:pPr>
            <a:r>
              <a:rPr lang="en-US" sz="1000" b="0" baseline="0" dirty="0" smtClean="0"/>
              <a:t>The main disadvantage of questionnaires is that there is no way to determine whether the answers provided by the participants are true or not</a:t>
            </a:r>
          </a:p>
          <a:p>
            <a:pPr marL="0" indent="0">
              <a:buFont typeface="+mj-lt"/>
              <a:buNone/>
            </a:pPr>
            <a:r>
              <a:rPr lang="en-US" sz="1000" b="0" dirty="0" smtClean="0"/>
              <a:t>*Note:</a:t>
            </a:r>
            <a:r>
              <a:rPr lang="en-US" sz="1000" b="0" baseline="0" dirty="0" smtClean="0"/>
              <a:t> For some questions, respondents selected more than 1 answer and hence this led to more than 76 responses for these questions. </a:t>
            </a:r>
          </a:p>
          <a:p>
            <a:pPr marL="0" indent="0">
              <a:buFont typeface="+mj-lt"/>
              <a:buNone/>
            </a:pPr>
            <a:r>
              <a:rPr lang="en-US" sz="1000" b="0" baseline="0" dirty="0" smtClean="0"/>
              <a:t>The next slides are going to cover the questions related to topics where we have scored least i.e. questions where we have a higher combined % of Strongly disagree, disagree and neutral as opposed to Strongly agree and agree</a:t>
            </a:r>
          </a:p>
          <a:p>
            <a:pPr marL="0" indent="0">
              <a:buFont typeface="+mj-lt"/>
              <a:buNone/>
            </a:pPr>
            <a:endParaRPr lang="en-US" sz="1000" b="0" dirty="0" smtClean="0"/>
          </a:p>
          <a:p>
            <a:pPr marL="228600" indent="-228600">
              <a:buFont typeface="+mj-lt"/>
              <a:buAutoNum type="arabicPeriod"/>
            </a:pPr>
            <a:endParaRPr lang="en-US" sz="1000" b="0" dirty="0"/>
          </a:p>
        </p:txBody>
      </p:sp>
      <p:sp>
        <p:nvSpPr>
          <p:cNvPr id="4" name="Slide Number Placeholder 3"/>
          <p:cNvSpPr>
            <a:spLocks noGrp="1"/>
          </p:cNvSpPr>
          <p:nvPr>
            <p:ph type="sldNum" sz="quarter" idx="10"/>
          </p:nvPr>
        </p:nvSpPr>
        <p:spPr/>
        <p:txBody>
          <a:bodyPr/>
          <a:lstStyle/>
          <a:p>
            <a:fld id="{0D2815BF-B813-46BE-A48B-AA610950442A}" type="slidenum">
              <a:rPr lang="en-US" smtClean="0"/>
              <a:t>5</a:t>
            </a:fld>
            <a:endParaRPr lang="en-US"/>
          </a:p>
        </p:txBody>
      </p:sp>
    </p:spTree>
    <p:extLst>
      <p:ext uri="{BB962C8B-B14F-4D97-AF65-F5344CB8AC3E}">
        <p14:creationId xmlns:p14="http://schemas.microsoft.com/office/powerpoint/2010/main" val="1383122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Chart 1 : The</a:t>
            </a:r>
            <a:r>
              <a:rPr lang="en-US" baseline="0" dirty="0" smtClean="0"/>
              <a:t> first chart relates to the question on whether the participants were provided with necessary training . The graph represents the findings from the 73 participants. </a:t>
            </a:r>
          </a:p>
          <a:p>
            <a:r>
              <a:rPr lang="en-US" dirty="0" smtClean="0"/>
              <a:t>Training</a:t>
            </a:r>
            <a:r>
              <a:rPr lang="en-US" baseline="0" dirty="0" smtClean="0"/>
              <a:t> – 51 % (N/ D/ SD) compare to 49 % A / SA</a:t>
            </a:r>
          </a:p>
          <a:p>
            <a:endParaRPr lang="en-US" baseline="0" dirty="0" smtClean="0"/>
          </a:p>
          <a:p>
            <a:r>
              <a:rPr lang="en-US" baseline="0" dirty="0" smtClean="0"/>
              <a:t>Chart 2: The 2</a:t>
            </a:r>
            <a:r>
              <a:rPr lang="en-US" baseline="30000" dirty="0" smtClean="0"/>
              <a:t>nd</a:t>
            </a:r>
            <a:r>
              <a:rPr lang="en-US" baseline="0" dirty="0" smtClean="0"/>
              <a:t> chart is related to Tools &amp; Resources - 59 % (N/ D/ SD) compare to 41 % A / SA</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this question identify whether the participants were provided with necessary resources and tools . the following graph represents the findings from the 76 participants. </a:t>
            </a:r>
          </a:p>
          <a:p>
            <a:endParaRPr lang="en-US" dirty="0"/>
          </a:p>
        </p:txBody>
      </p:sp>
      <p:sp>
        <p:nvSpPr>
          <p:cNvPr id="4" name="Slide Number Placeholder 3"/>
          <p:cNvSpPr>
            <a:spLocks noGrp="1"/>
          </p:cNvSpPr>
          <p:nvPr>
            <p:ph type="sldNum" sz="quarter" idx="10"/>
          </p:nvPr>
        </p:nvSpPr>
        <p:spPr/>
        <p:txBody>
          <a:bodyPr/>
          <a:lstStyle/>
          <a:p>
            <a:fld id="{0D2815BF-B813-46BE-A48B-AA610950442A}" type="slidenum">
              <a:rPr lang="en-US" smtClean="0"/>
              <a:t>6</a:t>
            </a:fld>
            <a:endParaRPr lang="en-US"/>
          </a:p>
        </p:txBody>
      </p:sp>
    </p:spTree>
    <p:extLst>
      <p:ext uri="{BB962C8B-B14F-4D97-AF65-F5344CB8AC3E}">
        <p14:creationId xmlns:p14="http://schemas.microsoft.com/office/powerpoint/2010/main" val="2379361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Chart 3: Supervisor Expectation</a:t>
            </a:r>
            <a:r>
              <a:rPr lang="en-US" baseline="0" dirty="0" smtClean="0"/>
              <a:t> – 53 % (N/ D/ SD) compare to 47 % A / SA</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this question identifies whether the participants knows what are being expected from his supervisor. the following graph represents the findings from the 76 participants. </a:t>
            </a:r>
          </a:p>
          <a:p>
            <a:endParaRPr lang="en-US" baseline="0" dirty="0" smtClean="0"/>
          </a:p>
          <a:p>
            <a:r>
              <a:rPr lang="en-US" dirty="0" smtClean="0"/>
              <a:t>Chart 4: Treated as a full member</a:t>
            </a:r>
            <a:r>
              <a:rPr lang="en-US" baseline="0" dirty="0" smtClean="0"/>
              <a:t> – 43 % (N/ D/ SD) compare to 31 % A / SA</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this question identify whether the participants were treated fairly . the following graph represents the findings from the 76 participants. </a:t>
            </a:r>
          </a:p>
          <a:p>
            <a:endParaRPr lang="en-US" dirty="0"/>
          </a:p>
        </p:txBody>
      </p:sp>
      <p:sp>
        <p:nvSpPr>
          <p:cNvPr id="4" name="Slide Number Placeholder 3"/>
          <p:cNvSpPr>
            <a:spLocks noGrp="1"/>
          </p:cNvSpPr>
          <p:nvPr>
            <p:ph type="sldNum" sz="quarter" idx="10"/>
          </p:nvPr>
        </p:nvSpPr>
        <p:spPr/>
        <p:txBody>
          <a:bodyPr/>
          <a:lstStyle/>
          <a:p>
            <a:fld id="{0D2815BF-B813-46BE-A48B-AA610950442A}" type="slidenum">
              <a:rPr lang="en-US" smtClean="0"/>
              <a:t>7</a:t>
            </a:fld>
            <a:endParaRPr lang="en-US"/>
          </a:p>
        </p:txBody>
      </p:sp>
    </p:spTree>
    <p:extLst>
      <p:ext uri="{BB962C8B-B14F-4D97-AF65-F5344CB8AC3E}">
        <p14:creationId xmlns:p14="http://schemas.microsoft.com/office/powerpoint/2010/main" val="2701751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Chart 5 has to do with Celebration - 51 % (N/ D/ SD) compare to 49 % A / SA</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this question identify whether the participants had special celebration at work . the following graph represents the findings from the 69 participants. </a:t>
            </a:r>
            <a:endParaRPr lang="en-US" dirty="0" smtClean="0"/>
          </a:p>
        </p:txBody>
      </p:sp>
      <p:sp>
        <p:nvSpPr>
          <p:cNvPr id="4" name="Slide Number Placeholder 3"/>
          <p:cNvSpPr>
            <a:spLocks noGrp="1"/>
          </p:cNvSpPr>
          <p:nvPr>
            <p:ph type="sldNum" sz="quarter" idx="10"/>
          </p:nvPr>
        </p:nvSpPr>
        <p:spPr/>
        <p:txBody>
          <a:bodyPr/>
          <a:lstStyle/>
          <a:p>
            <a:fld id="{0D2815BF-B813-46BE-A48B-AA610950442A}" type="slidenum">
              <a:rPr lang="en-US" smtClean="0"/>
              <a:t>8</a:t>
            </a:fld>
            <a:endParaRPr lang="en-US"/>
          </a:p>
        </p:txBody>
      </p:sp>
    </p:spTree>
    <p:extLst>
      <p:ext uri="{BB962C8B-B14F-4D97-AF65-F5344CB8AC3E}">
        <p14:creationId xmlns:p14="http://schemas.microsoft.com/office/powerpoint/2010/main" val="2517504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nSpc>
                <a:spcPct val="110000"/>
              </a:lnSpc>
              <a:spcBef>
                <a:spcPts val="0"/>
              </a:spcBef>
            </a:pPr>
            <a:r>
              <a:rPr lang="en-US" sz="1600" dirty="0" smtClean="0">
                <a:solidFill>
                  <a:schemeClr val="tx1"/>
                </a:solidFill>
                <a:latin typeface="Arial" panose="020B0604020202020204" pitchFamily="34" charset="0"/>
                <a:cs typeface="Arial" panose="020B0604020202020204" pitchFamily="34" charset="0"/>
              </a:rPr>
              <a:t>Results indicate that LUX* Le Morne seem to be doing well some areas.</a:t>
            </a:r>
          </a:p>
          <a:p>
            <a:pPr marL="0" indent="0">
              <a:lnSpc>
                <a:spcPct val="110000"/>
              </a:lnSpc>
              <a:spcBef>
                <a:spcPts val="0"/>
              </a:spcBef>
              <a:buNone/>
            </a:pPr>
            <a:r>
              <a:rPr lang="en-US" sz="1600" dirty="0" smtClean="0">
                <a:solidFill>
                  <a:schemeClr val="tx1"/>
                </a:solidFill>
                <a:latin typeface="Arial" panose="020B0604020202020204" pitchFamily="34" charset="0"/>
                <a:cs typeface="Arial" panose="020B0604020202020204" pitchFamily="34" charset="0"/>
              </a:rPr>
              <a:t> </a:t>
            </a:r>
          </a:p>
          <a:p>
            <a:pPr marL="0">
              <a:lnSpc>
                <a:spcPct val="100000"/>
              </a:lnSpc>
              <a:spcBef>
                <a:spcPts val="0"/>
              </a:spcBef>
            </a:pPr>
            <a:r>
              <a:rPr lang="en-US" sz="1600" dirty="0" smtClean="0">
                <a:solidFill>
                  <a:schemeClr val="tx1"/>
                </a:solidFill>
                <a:latin typeface="Arial" panose="020B0604020202020204" pitchFamily="34" charset="0"/>
                <a:cs typeface="Arial" panose="020B0604020202020204" pitchFamily="34" charset="0"/>
              </a:rPr>
              <a:t>However in some areas we need a improvement as per below. </a:t>
            </a:r>
          </a:p>
          <a:p>
            <a:pPr marL="0" indent="0">
              <a:lnSpc>
                <a:spcPct val="10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I clearly understand what my supervisor expects from me.</a:t>
            </a:r>
          </a:p>
          <a:p>
            <a:pPr marL="0" indent="0">
              <a:lnSpc>
                <a:spcPct val="100000"/>
              </a:lnSpc>
              <a:spcBef>
                <a:spcPts val="0"/>
              </a:spcBef>
              <a:buNone/>
            </a:pPr>
            <a:r>
              <a:rPr lang="en-US" sz="1200" i="1" dirty="0" smtClean="0">
                <a:solidFill>
                  <a:schemeClr val="tx1"/>
                </a:solidFill>
                <a:latin typeface="Arial" panose="020B0604020202020204" pitchFamily="34" charset="0"/>
                <a:cs typeface="Arial" panose="020B0604020202020204" pitchFamily="34" charset="0"/>
              </a:rPr>
              <a:t>We need to know what exactly they are expecting from our team member according to their job title and responsibilities. There should not be surprising work that comes out  which may demotivate them.</a:t>
            </a:r>
          </a:p>
          <a:p>
            <a:pPr marL="0" indent="0">
              <a:lnSpc>
                <a:spcPct val="10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I am provided with all trainings necessary to perform my job.</a:t>
            </a:r>
          </a:p>
          <a:p>
            <a:pPr marL="0" indent="0">
              <a:lnSpc>
                <a:spcPct val="100000"/>
              </a:lnSpc>
              <a:spcBef>
                <a:spcPts val="0"/>
              </a:spcBef>
              <a:buNone/>
            </a:pPr>
            <a:r>
              <a:rPr lang="en-US" sz="1200" i="1" dirty="0" smtClean="0">
                <a:solidFill>
                  <a:schemeClr val="tx1"/>
                </a:solidFill>
                <a:latin typeface="Arial" panose="020B0604020202020204" pitchFamily="34" charset="0"/>
                <a:cs typeface="Arial" panose="020B0604020202020204" pitchFamily="34" charset="0"/>
              </a:rPr>
              <a:t>Employees feel highly energized when training is provided, employees skills can only be perfected and sharpened through training and development. Without this, employees cannot be able to progressively add value to the companies they work in. </a:t>
            </a:r>
          </a:p>
          <a:p>
            <a:pPr marL="0" indent="0">
              <a:lnSpc>
                <a:spcPct val="10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I am treated as a full member here regardless of my position.</a:t>
            </a:r>
          </a:p>
          <a:p>
            <a:pPr marL="0" indent="0">
              <a:lnSpc>
                <a:spcPct val="110000"/>
              </a:lnSpc>
              <a:spcBef>
                <a:spcPts val="0"/>
              </a:spcBef>
              <a:buFont typeface="Arial" panose="020B0604020202020204" pitchFamily="34" charset="0"/>
              <a:buNone/>
            </a:pPr>
            <a:r>
              <a:rPr lang="en-US" sz="1200" i="1" dirty="0" smtClean="0">
                <a:solidFill>
                  <a:schemeClr val="tx1"/>
                </a:solidFill>
                <a:latin typeface="Arial" panose="020B0604020202020204" pitchFamily="34" charset="0"/>
                <a:cs typeface="Arial" panose="020B0604020202020204" pitchFamily="34" charset="0"/>
              </a:rPr>
              <a:t>Regardless of the job and the position we want all of our team member to get along properly in order to avoid issues and conflicts.</a:t>
            </a:r>
          </a:p>
          <a:p>
            <a:pPr marL="0" indent="0">
              <a:lnSpc>
                <a:spcPct val="110000"/>
              </a:lnSpc>
              <a:spcBef>
                <a:spcPts val="0"/>
              </a:spcBef>
              <a:buFont typeface="Arial" panose="020B0604020202020204" pitchFamily="34" charset="0"/>
              <a:buNone/>
            </a:pPr>
            <a:r>
              <a:rPr lang="en-US" sz="1200" dirty="0" smtClean="0">
                <a:solidFill>
                  <a:schemeClr val="tx1"/>
                </a:solidFill>
                <a:latin typeface="Arial" panose="020B0604020202020204" pitchFamily="34" charset="0"/>
                <a:cs typeface="Arial" panose="020B0604020202020204" pitchFamily="34" charset="0"/>
              </a:rPr>
              <a:t>- People celebrate special events around here.</a:t>
            </a:r>
          </a:p>
          <a:p>
            <a:pPr marL="0" indent="0">
              <a:lnSpc>
                <a:spcPct val="120000"/>
              </a:lnSpc>
              <a:spcBef>
                <a:spcPts val="0"/>
              </a:spcBef>
              <a:buNone/>
            </a:pPr>
            <a:r>
              <a:rPr lang="en-US" sz="1200" i="1" dirty="0" smtClean="0">
                <a:solidFill>
                  <a:schemeClr val="tx1"/>
                </a:solidFill>
                <a:latin typeface="Arial" panose="020B0604020202020204" pitchFamily="34" charset="0"/>
                <a:cs typeface="Arial" panose="020B0604020202020204" pitchFamily="34" charset="0"/>
              </a:rPr>
              <a:t>Team member very often are at work and they spent very few moments with relatives, we need to value them. Management must shows appreciation for good work and extra effort.</a:t>
            </a:r>
          </a:p>
          <a:p>
            <a:pPr marL="0" indent="0">
              <a:lnSpc>
                <a:spcPct val="12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My superiors treat me fairly.</a:t>
            </a:r>
          </a:p>
          <a:p>
            <a:pPr marL="0" indent="0">
              <a:lnSpc>
                <a:spcPct val="120000"/>
              </a:lnSpc>
              <a:spcBef>
                <a:spcPts val="0"/>
              </a:spcBef>
              <a:buFont typeface="Arial" panose="020B0604020202020204" pitchFamily="34" charset="0"/>
              <a:buNone/>
            </a:pPr>
            <a:r>
              <a:rPr lang="en-US" sz="1200" i="1" dirty="0" smtClean="0">
                <a:solidFill>
                  <a:schemeClr val="tx1"/>
                </a:solidFill>
                <a:latin typeface="Arial" panose="020B0604020202020204" pitchFamily="34" charset="0"/>
                <a:cs typeface="Arial" panose="020B0604020202020204" pitchFamily="34" charset="0"/>
              </a:rPr>
              <a:t>We need to treat our employees fairly, they will feel respected, cared for, and they  develop trust in us. </a:t>
            </a:r>
          </a:p>
          <a:p>
            <a:pPr marL="0">
              <a:lnSpc>
                <a:spcPct val="110000"/>
              </a:lnSpc>
              <a:spcBef>
                <a:spcPts val="0"/>
              </a:spcBef>
            </a:pPr>
            <a:endParaRPr lang="en-US" sz="1600" dirty="0" smtClean="0">
              <a:solidFill>
                <a:schemeClr val="tx1"/>
              </a:solidFill>
              <a:latin typeface="Arial" panose="020B0604020202020204" pitchFamily="34" charset="0"/>
              <a:cs typeface="Arial" panose="020B0604020202020204" pitchFamily="34" charset="0"/>
            </a:endParaRPr>
          </a:p>
          <a:p>
            <a:pPr marL="0">
              <a:lnSpc>
                <a:spcPct val="110000"/>
              </a:lnSpc>
              <a:spcBef>
                <a:spcPts val="0"/>
              </a:spcBef>
            </a:pPr>
            <a:r>
              <a:rPr lang="en-US" sz="1600" dirty="0" smtClean="0">
                <a:solidFill>
                  <a:schemeClr val="tx1"/>
                </a:solidFill>
                <a:latin typeface="Arial" panose="020B0604020202020204" pitchFamily="34" charset="0"/>
                <a:cs typeface="Arial" panose="020B0604020202020204" pitchFamily="34" charset="0"/>
              </a:rPr>
              <a:t>We want to enhance employee retention rate by 0.5%.</a:t>
            </a:r>
          </a:p>
          <a:p>
            <a:endParaRPr lang="en-US" dirty="0"/>
          </a:p>
        </p:txBody>
      </p:sp>
      <p:sp>
        <p:nvSpPr>
          <p:cNvPr id="4" name="Slide Number Placeholder 3"/>
          <p:cNvSpPr>
            <a:spLocks noGrp="1"/>
          </p:cNvSpPr>
          <p:nvPr>
            <p:ph type="sldNum" sz="quarter" idx="10"/>
          </p:nvPr>
        </p:nvSpPr>
        <p:spPr/>
        <p:txBody>
          <a:bodyPr/>
          <a:lstStyle/>
          <a:p>
            <a:fld id="{0D2815BF-B813-46BE-A48B-AA610950442A}" type="slidenum">
              <a:rPr lang="en-US" smtClean="0"/>
              <a:t>9</a:t>
            </a:fld>
            <a:endParaRPr lang="en-US"/>
          </a:p>
        </p:txBody>
      </p:sp>
    </p:spTree>
    <p:extLst>
      <p:ext uri="{BB962C8B-B14F-4D97-AF65-F5344CB8AC3E}">
        <p14:creationId xmlns:p14="http://schemas.microsoft.com/office/powerpoint/2010/main" val="912377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nSpc>
                <a:spcPct val="110000"/>
              </a:lnSpc>
              <a:spcBef>
                <a:spcPts val="0"/>
              </a:spcBef>
            </a:pPr>
            <a:r>
              <a:rPr lang="en-US" sz="1600" dirty="0" smtClean="0">
                <a:solidFill>
                  <a:schemeClr val="tx1"/>
                </a:solidFill>
                <a:latin typeface="Arial" panose="020B0604020202020204" pitchFamily="34" charset="0"/>
                <a:cs typeface="Arial" panose="020B0604020202020204" pitchFamily="34" charset="0"/>
              </a:rPr>
              <a:t>Results indicate that LUX* Le Morne seem to be doing well some areas.</a:t>
            </a:r>
          </a:p>
          <a:p>
            <a:pPr marL="0" indent="0">
              <a:lnSpc>
                <a:spcPct val="110000"/>
              </a:lnSpc>
              <a:spcBef>
                <a:spcPts val="0"/>
              </a:spcBef>
              <a:buNone/>
            </a:pPr>
            <a:r>
              <a:rPr lang="en-US" sz="1600" dirty="0" smtClean="0">
                <a:solidFill>
                  <a:schemeClr val="tx1"/>
                </a:solidFill>
                <a:latin typeface="Arial" panose="020B0604020202020204" pitchFamily="34" charset="0"/>
                <a:cs typeface="Arial" panose="020B0604020202020204" pitchFamily="34" charset="0"/>
              </a:rPr>
              <a:t> </a:t>
            </a:r>
          </a:p>
          <a:p>
            <a:pPr marL="0">
              <a:lnSpc>
                <a:spcPct val="100000"/>
              </a:lnSpc>
              <a:spcBef>
                <a:spcPts val="0"/>
              </a:spcBef>
            </a:pPr>
            <a:r>
              <a:rPr lang="en-US" sz="1600" dirty="0" smtClean="0">
                <a:solidFill>
                  <a:schemeClr val="tx1"/>
                </a:solidFill>
                <a:latin typeface="Arial" panose="020B0604020202020204" pitchFamily="34" charset="0"/>
                <a:cs typeface="Arial" panose="020B0604020202020204" pitchFamily="34" charset="0"/>
              </a:rPr>
              <a:t>However in some areas we need a improvement as per below. </a:t>
            </a:r>
          </a:p>
          <a:p>
            <a:pPr marL="0" indent="0">
              <a:lnSpc>
                <a:spcPct val="10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I clearly understand what my supervisor expects from me.</a:t>
            </a:r>
          </a:p>
          <a:p>
            <a:pPr marL="0" indent="0">
              <a:lnSpc>
                <a:spcPct val="100000"/>
              </a:lnSpc>
              <a:spcBef>
                <a:spcPts val="0"/>
              </a:spcBef>
              <a:buNone/>
            </a:pPr>
            <a:r>
              <a:rPr lang="en-US" sz="1200" i="1" dirty="0" smtClean="0">
                <a:solidFill>
                  <a:schemeClr val="tx1"/>
                </a:solidFill>
                <a:latin typeface="Arial" panose="020B0604020202020204" pitchFamily="34" charset="0"/>
                <a:cs typeface="Arial" panose="020B0604020202020204" pitchFamily="34" charset="0"/>
              </a:rPr>
              <a:t>We need to know what exactly they are expecting from our team member according to their job title and responsibilities. There should not be surprising work that comes out  which may demotivate them.</a:t>
            </a:r>
          </a:p>
          <a:p>
            <a:pPr marL="0" indent="0">
              <a:lnSpc>
                <a:spcPct val="10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I am provided with all trainings necessary to perform my job.</a:t>
            </a:r>
          </a:p>
          <a:p>
            <a:pPr marL="0" indent="0">
              <a:lnSpc>
                <a:spcPct val="100000"/>
              </a:lnSpc>
              <a:spcBef>
                <a:spcPts val="0"/>
              </a:spcBef>
              <a:buNone/>
            </a:pPr>
            <a:r>
              <a:rPr lang="en-US" sz="1200" i="1" dirty="0" smtClean="0">
                <a:solidFill>
                  <a:schemeClr val="tx1"/>
                </a:solidFill>
                <a:latin typeface="Arial" panose="020B0604020202020204" pitchFamily="34" charset="0"/>
                <a:cs typeface="Arial" panose="020B0604020202020204" pitchFamily="34" charset="0"/>
              </a:rPr>
              <a:t>Employees feel highly energized when training is provided, employees skills can only be perfected and sharpened through training and development. Without this, employees cannot be able to progressively add value to the companies they work in. </a:t>
            </a:r>
          </a:p>
          <a:p>
            <a:pPr marL="0" indent="0">
              <a:lnSpc>
                <a:spcPct val="10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I am treated as a full member here regardless of my position.</a:t>
            </a:r>
          </a:p>
          <a:p>
            <a:pPr marL="0" indent="0">
              <a:lnSpc>
                <a:spcPct val="110000"/>
              </a:lnSpc>
              <a:spcBef>
                <a:spcPts val="0"/>
              </a:spcBef>
              <a:buFont typeface="Arial" panose="020B0604020202020204" pitchFamily="34" charset="0"/>
              <a:buNone/>
            </a:pPr>
            <a:r>
              <a:rPr lang="en-US" sz="1200" i="1" dirty="0" smtClean="0">
                <a:solidFill>
                  <a:schemeClr val="tx1"/>
                </a:solidFill>
                <a:latin typeface="Arial" panose="020B0604020202020204" pitchFamily="34" charset="0"/>
                <a:cs typeface="Arial" panose="020B0604020202020204" pitchFamily="34" charset="0"/>
              </a:rPr>
              <a:t>Regardless of the job and the position we want all of our team member to get along properly in order to avoid issues and conflicts.</a:t>
            </a:r>
          </a:p>
          <a:p>
            <a:pPr marL="0" indent="0">
              <a:lnSpc>
                <a:spcPct val="110000"/>
              </a:lnSpc>
              <a:spcBef>
                <a:spcPts val="0"/>
              </a:spcBef>
              <a:buFont typeface="Arial" panose="020B0604020202020204" pitchFamily="34" charset="0"/>
              <a:buNone/>
            </a:pPr>
            <a:r>
              <a:rPr lang="en-US" sz="1200" dirty="0" smtClean="0">
                <a:solidFill>
                  <a:schemeClr val="tx1"/>
                </a:solidFill>
                <a:latin typeface="Arial" panose="020B0604020202020204" pitchFamily="34" charset="0"/>
                <a:cs typeface="Arial" panose="020B0604020202020204" pitchFamily="34" charset="0"/>
              </a:rPr>
              <a:t>- People celebrate special events around here.</a:t>
            </a:r>
          </a:p>
          <a:p>
            <a:pPr marL="0" indent="0">
              <a:lnSpc>
                <a:spcPct val="120000"/>
              </a:lnSpc>
              <a:spcBef>
                <a:spcPts val="0"/>
              </a:spcBef>
              <a:buNone/>
            </a:pPr>
            <a:r>
              <a:rPr lang="en-US" sz="1200" i="1" dirty="0" smtClean="0">
                <a:solidFill>
                  <a:schemeClr val="tx1"/>
                </a:solidFill>
                <a:latin typeface="Arial" panose="020B0604020202020204" pitchFamily="34" charset="0"/>
                <a:cs typeface="Arial" panose="020B0604020202020204" pitchFamily="34" charset="0"/>
              </a:rPr>
              <a:t>Team member very often are at work and they spent very few moments with relatives, we need to value them. Management must shows appreciation for good work and extra effort.</a:t>
            </a:r>
          </a:p>
          <a:p>
            <a:pPr marL="0" indent="0">
              <a:lnSpc>
                <a:spcPct val="120000"/>
              </a:lnSpc>
              <a:spcBef>
                <a:spcPts val="0"/>
              </a:spcBef>
              <a:buNone/>
            </a:pPr>
            <a:r>
              <a:rPr lang="en-US" sz="1200" dirty="0" smtClean="0">
                <a:solidFill>
                  <a:schemeClr val="tx1"/>
                </a:solidFill>
                <a:latin typeface="Arial" panose="020B0604020202020204" pitchFamily="34" charset="0"/>
                <a:cs typeface="Arial" panose="020B0604020202020204" pitchFamily="34" charset="0"/>
              </a:rPr>
              <a:t>- My superiors treat me fairly.</a:t>
            </a:r>
          </a:p>
          <a:p>
            <a:pPr marL="0" indent="0">
              <a:lnSpc>
                <a:spcPct val="120000"/>
              </a:lnSpc>
              <a:spcBef>
                <a:spcPts val="0"/>
              </a:spcBef>
              <a:buFont typeface="Arial" panose="020B0604020202020204" pitchFamily="34" charset="0"/>
              <a:buNone/>
            </a:pPr>
            <a:r>
              <a:rPr lang="en-US" sz="1200" i="1" dirty="0" smtClean="0">
                <a:solidFill>
                  <a:schemeClr val="tx1"/>
                </a:solidFill>
                <a:latin typeface="Arial" panose="020B0604020202020204" pitchFamily="34" charset="0"/>
                <a:cs typeface="Arial" panose="020B0604020202020204" pitchFamily="34" charset="0"/>
              </a:rPr>
              <a:t>We need to treat our employees fairly, they will feel respected, cared for, and they  develop trust in us. </a:t>
            </a:r>
          </a:p>
          <a:p>
            <a:pPr marL="0">
              <a:lnSpc>
                <a:spcPct val="110000"/>
              </a:lnSpc>
              <a:spcBef>
                <a:spcPts val="0"/>
              </a:spcBef>
            </a:pPr>
            <a:endParaRPr lang="en-US" sz="1600" dirty="0" smtClean="0">
              <a:solidFill>
                <a:schemeClr val="tx1"/>
              </a:solidFill>
              <a:latin typeface="Arial" panose="020B0604020202020204" pitchFamily="34" charset="0"/>
              <a:cs typeface="Arial" panose="020B0604020202020204" pitchFamily="34" charset="0"/>
            </a:endParaRPr>
          </a:p>
          <a:p>
            <a:pPr marL="0">
              <a:lnSpc>
                <a:spcPct val="110000"/>
              </a:lnSpc>
              <a:spcBef>
                <a:spcPts val="0"/>
              </a:spcBef>
            </a:pPr>
            <a:r>
              <a:rPr lang="en-US" sz="1600" dirty="0" smtClean="0">
                <a:solidFill>
                  <a:schemeClr val="tx1"/>
                </a:solidFill>
                <a:latin typeface="Arial" panose="020B0604020202020204" pitchFamily="34" charset="0"/>
                <a:cs typeface="Arial" panose="020B0604020202020204" pitchFamily="34" charset="0"/>
              </a:rPr>
              <a:t>We want to enhance employee retention rate by 0.5%.</a:t>
            </a:r>
          </a:p>
          <a:p>
            <a:endParaRPr lang="en-US" dirty="0"/>
          </a:p>
        </p:txBody>
      </p:sp>
      <p:sp>
        <p:nvSpPr>
          <p:cNvPr id="4" name="Slide Number Placeholder 3"/>
          <p:cNvSpPr>
            <a:spLocks noGrp="1"/>
          </p:cNvSpPr>
          <p:nvPr>
            <p:ph type="sldNum" sz="quarter" idx="10"/>
          </p:nvPr>
        </p:nvSpPr>
        <p:spPr/>
        <p:txBody>
          <a:bodyPr/>
          <a:lstStyle/>
          <a:p>
            <a:fld id="{0D2815BF-B813-46BE-A48B-AA610950442A}" type="slidenum">
              <a:rPr lang="en-US" smtClean="0"/>
              <a:t>10</a:t>
            </a:fld>
            <a:endParaRPr lang="en-US"/>
          </a:p>
        </p:txBody>
      </p:sp>
    </p:spTree>
    <p:extLst>
      <p:ext uri="{BB962C8B-B14F-4D97-AF65-F5344CB8AC3E}">
        <p14:creationId xmlns:p14="http://schemas.microsoft.com/office/powerpoint/2010/main" val="3725555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7530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3982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50061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5558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10196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813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25993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3736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422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09424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732829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8505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91710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217390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9289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91886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54678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smtClean="0"/>
              <a:pPr/>
              <a:t>4/21/2019</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3328108"/>
      </p:ext>
    </p:extLst>
  </p:cSld>
  <p:clrMap bg1="dk1" tx1="lt1" bg2="dk2"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 id="2147483786" r:id="rId15"/>
    <p:sldLayoutId id="2147483787" r:id="rId16"/>
    <p:sldLayoutId id="2147483788"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49705"/>
            <a:ext cx="9144000" cy="3060258"/>
          </a:xfrm>
        </p:spPr>
        <p:txBody>
          <a:bodyPr>
            <a:normAutofit fontScale="90000"/>
          </a:bodyPr>
          <a:lstStyle/>
          <a:p>
            <a:r>
              <a:rPr lang="en-US" sz="4800" b="1" dirty="0">
                <a:latin typeface="Arial" panose="020B0604020202020204" pitchFamily="34" charset="0"/>
                <a:cs typeface="Arial" panose="020B0604020202020204" pitchFamily="34" charset="0"/>
              </a:rPr>
              <a:t>Identifying retention strategies that are effective for the Food and Beverage team at </a:t>
            </a:r>
            <a:r>
              <a:rPr lang="en-US" sz="4800" b="1" dirty="0" smtClean="0">
                <a:latin typeface="Arial" panose="020B0604020202020204" pitchFamily="34" charset="0"/>
                <a:cs typeface="Arial" panose="020B0604020202020204" pitchFamily="34" charset="0"/>
              </a:rPr>
              <a:t>LUX* </a:t>
            </a:r>
            <a:r>
              <a:rPr lang="en-US" sz="4800" b="1" dirty="0">
                <a:latin typeface="Arial" panose="020B0604020202020204" pitchFamily="34" charset="0"/>
                <a:cs typeface="Arial" panose="020B0604020202020204" pitchFamily="34" charset="0"/>
              </a:rPr>
              <a:t>Le </a:t>
            </a:r>
            <a:r>
              <a:rPr lang="en-US" sz="4800" b="1" dirty="0" smtClean="0">
                <a:latin typeface="Arial" panose="020B0604020202020204" pitchFamily="34" charset="0"/>
                <a:cs typeface="Arial" panose="020B0604020202020204" pitchFamily="34" charset="0"/>
              </a:rPr>
              <a:t>Morne</a:t>
            </a:r>
            <a:endParaRPr lang="en-US" sz="4800" b="1"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normAutofit/>
          </a:bodyPr>
          <a:lstStyle/>
          <a:p>
            <a:r>
              <a:rPr lang="en-US" dirty="0" smtClean="0">
                <a:solidFill>
                  <a:schemeClr val="tx1"/>
                </a:solidFill>
                <a:latin typeface="Arial" panose="020B0604020202020204" pitchFamily="34" charset="0"/>
                <a:cs typeface="Arial" panose="020B0604020202020204" pitchFamily="34" charset="0"/>
              </a:rPr>
              <a:t>Presented by Hurvind Teeluck</a:t>
            </a:r>
          </a:p>
          <a:p>
            <a:r>
              <a:rPr lang="en-US" dirty="0" smtClean="0">
                <a:solidFill>
                  <a:schemeClr val="tx1"/>
                </a:solidFill>
                <a:latin typeface="Arial" panose="020B0604020202020204" pitchFamily="34" charset="0"/>
                <a:cs typeface="Arial" panose="020B0604020202020204" pitchFamily="34" charset="0"/>
              </a:rPr>
              <a:t>Date: 11/04/2019</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62021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991593" y="325465"/>
            <a:ext cx="10629552" cy="5238428"/>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cap="none" dirty="0" smtClean="0"/>
              <a:t>Table of content</a:t>
            </a:r>
          </a:p>
          <a:p>
            <a:endParaRPr lang="en-US" cap="none" dirty="0" smtClean="0"/>
          </a:p>
          <a:p>
            <a:pPr marL="742950" indent="-742950">
              <a:buFont typeface="Arial" panose="020B0604020202020204" pitchFamily="34" charset="0"/>
              <a:buChar char="•"/>
            </a:pPr>
            <a:r>
              <a:rPr lang="en-ZA" sz="2500" cap="none" dirty="0" smtClean="0">
                <a:latin typeface="Arial" panose="020B0604020202020204" pitchFamily="34" charset="0"/>
                <a:cs typeface="Arial" panose="020B0604020202020204" pitchFamily="34" charset="0"/>
              </a:rPr>
              <a:t>Background, Justification, Aims And Objectives</a:t>
            </a:r>
            <a:endParaRPr lang="en-ZA" cap="none" dirty="0"/>
          </a:p>
          <a:p>
            <a:pPr marL="742950" indent="-742950">
              <a:buFont typeface="Arial" panose="020B0604020202020204" pitchFamily="34" charset="0"/>
              <a:buChar char="•"/>
            </a:pPr>
            <a:r>
              <a:rPr lang="en-US" sz="2500" cap="none" dirty="0" smtClean="0">
                <a:latin typeface="Arial" panose="020B0604020202020204" pitchFamily="34" charset="0"/>
                <a:cs typeface="Arial" panose="020B0604020202020204" pitchFamily="34" charset="0"/>
              </a:rPr>
              <a:t>Methods</a:t>
            </a:r>
          </a:p>
          <a:p>
            <a:pPr marL="742950" indent="-742950">
              <a:buFont typeface="Arial" panose="020B0604020202020204" pitchFamily="34" charset="0"/>
              <a:buChar char="•"/>
            </a:pPr>
            <a:r>
              <a:rPr lang="en-US" sz="2500" cap="none" dirty="0">
                <a:latin typeface="Arial" panose="020B0604020202020204" pitchFamily="34" charset="0"/>
                <a:cs typeface="Arial" panose="020B0604020202020204" pitchFamily="34" charset="0"/>
              </a:rPr>
              <a:t>Findings</a:t>
            </a:r>
          </a:p>
          <a:p>
            <a:pPr marL="742950" indent="-742950">
              <a:buFont typeface="Arial" panose="020B0604020202020204" pitchFamily="34" charset="0"/>
              <a:buChar char="•"/>
            </a:pPr>
            <a:r>
              <a:rPr lang="en-US" sz="2500" cap="none" dirty="0">
                <a:latin typeface="Arial" panose="020B0604020202020204" pitchFamily="34" charset="0"/>
                <a:cs typeface="Arial" panose="020B0604020202020204" pitchFamily="34" charset="0"/>
              </a:rPr>
              <a:t>Bar </a:t>
            </a:r>
            <a:r>
              <a:rPr lang="en-US" sz="2500" cap="none" dirty="0" smtClean="0">
                <a:latin typeface="Arial" panose="020B0604020202020204" pitchFamily="34" charset="0"/>
                <a:cs typeface="Arial" panose="020B0604020202020204" pitchFamily="34" charset="0"/>
              </a:rPr>
              <a:t>Chart </a:t>
            </a:r>
          </a:p>
          <a:p>
            <a:pPr marL="742950" indent="-742950">
              <a:buFont typeface="Arial" panose="020B0604020202020204" pitchFamily="34" charset="0"/>
              <a:buChar char="•"/>
            </a:pPr>
            <a:r>
              <a:rPr lang="en-US" sz="2500" cap="none" dirty="0" smtClean="0">
                <a:latin typeface="Arial" panose="020B0604020202020204" pitchFamily="34" charset="0"/>
                <a:cs typeface="Arial" panose="020B0604020202020204" pitchFamily="34" charset="0"/>
              </a:rPr>
              <a:t>Conclusion / Recommendations</a:t>
            </a:r>
          </a:p>
          <a:p>
            <a:pPr marL="742950" indent="-742950">
              <a:buFont typeface="Arial" panose="020B0604020202020204" pitchFamily="34" charset="0"/>
              <a:buChar char="•"/>
            </a:pPr>
            <a:r>
              <a:rPr lang="en-US" sz="2500" cap="none" dirty="0" smtClean="0">
                <a:latin typeface="Arial" panose="020B0604020202020204" pitchFamily="34" charset="0"/>
                <a:cs typeface="Arial" panose="020B0604020202020204" pitchFamily="34" charset="0"/>
              </a:rPr>
              <a:t>Personal Experience</a:t>
            </a:r>
          </a:p>
          <a:p>
            <a:r>
              <a:rPr lang="en-US" cap="none" dirty="0" smtClean="0"/>
              <a:t/>
            </a:r>
            <a:br>
              <a:rPr lang="en-US" cap="none" dirty="0" smtClean="0"/>
            </a:br>
            <a:endParaRPr lang="en-US" cap="none" dirty="0"/>
          </a:p>
        </p:txBody>
      </p:sp>
    </p:spTree>
    <p:extLst>
      <p:ext uri="{BB962C8B-B14F-4D97-AF65-F5344CB8AC3E}">
        <p14:creationId xmlns:p14="http://schemas.microsoft.com/office/powerpoint/2010/main" val="696560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6225" y="1173706"/>
            <a:ext cx="11081144" cy="5458447"/>
          </a:xfrm>
        </p:spPr>
        <p:txBody>
          <a:bodyPr>
            <a:normAutofit/>
          </a:bodyPr>
          <a:lstStyle/>
          <a:p>
            <a:pPr marL="0" indent="0">
              <a:buNone/>
            </a:pPr>
            <a:r>
              <a:rPr lang="en-US" sz="1800" b="1" dirty="0">
                <a:solidFill>
                  <a:schemeClr val="tx1"/>
                </a:solidFill>
                <a:latin typeface="Arial" panose="020B0604020202020204" pitchFamily="34" charset="0"/>
                <a:cs typeface="Arial" panose="020B0604020202020204" pitchFamily="34" charset="0"/>
              </a:rPr>
              <a:t>Background and Justification</a:t>
            </a:r>
          </a:p>
          <a:p>
            <a:r>
              <a:rPr lang="en-US" sz="1800" dirty="0" smtClean="0">
                <a:solidFill>
                  <a:schemeClr val="tx1"/>
                </a:solidFill>
                <a:latin typeface="Arial" panose="020B0604020202020204" pitchFamily="34" charset="0"/>
                <a:cs typeface="Arial" panose="020B0604020202020204" pitchFamily="34" charset="0"/>
              </a:rPr>
              <a:t>One </a:t>
            </a:r>
            <a:r>
              <a:rPr lang="en-US" sz="1800" dirty="0">
                <a:solidFill>
                  <a:schemeClr val="tx1"/>
                </a:solidFill>
                <a:latin typeface="Arial" panose="020B0604020202020204" pitchFamily="34" charset="0"/>
                <a:cs typeface="Arial" panose="020B0604020202020204" pitchFamily="34" charset="0"/>
              </a:rPr>
              <a:t>of the major challenges of the hotel industry is the high </a:t>
            </a:r>
            <a:r>
              <a:rPr lang="en-US" sz="1800" dirty="0" smtClean="0">
                <a:solidFill>
                  <a:schemeClr val="tx1"/>
                </a:solidFill>
                <a:latin typeface="Arial" panose="020B0604020202020204" pitchFamily="34" charset="0"/>
                <a:cs typeface="Arial" panose="020B0604020202020204" pitchFamily="34" charset="0"/>
              </a:rPr>
              <a:t>turnover</a:t>
            </a:r>
          </a:p>
          <a:p>
            <a:r>
              <a:rPr lang="en-US" sz="1800" dirty="0" smtClean="0">
                <a:solidFill>
                  <a:schemeClr val="tx1"/>
                </a:solidFill>
                <a:latin typeface="Arial" panose="020B0604020202020204" pitchFamily="34" charset="0"/>
                <a:cs typeface="Arial" panose="020B0604020202020204" pitchFamily="34" charset="0"/>
              </a:rPr>
              <a:t>Turnover was 1.36% in 2017 and 1.009% in 2018</a:t>
            </a:r>
            <a:endParaRPr lang="en-US" sz="1800" dirty="0">
              <a:solidFill>
                <a:schemeClr val="tx1"/>
              </a:solidFill>
              <a:latin typeface="Arial" panose="020B0604020202020204" pitchFamily="34" charset="0"/>
              <a:cs typeface="Arial" panose="020B0604020202020204" pitchFamily="34" charset="0"/>
            </a:endParaRPr>
          </a:p>
          <a:p>
            <a:pPr marL="0" indent="0">
              <a:buNone/>
            </a:pPr>
            <a:endParaRPr lang="en-US" sz="1800" b="1" dirty="0" smtClean="0">
              <a:solidFill>
                <a:schemeClr val="tx1"/>
              </a:solidFill>
              <a:latin typeface="Arial" panose="020B0604020202020204" pitchFamily="34" charset="0"/>
              <a:cs typeface="Arial" panose="020B0604020202020204" pitchFamily="34" charset="0"/>
            </a:endParaRPr>
          </a:p>
          <a:p>
            <a:pPr marL="0" indent="0">
              <a:buNone/>
            </a:pPr>
            <a:r>
              <a:rPr lang="en-US" sz="1800" b="1" dirty="0" smtClean="0">
                <a:solidFill>
                  <a:schemeClr val="tx1"/>
                </a:solidFill>
                <a:latin typeface="Arial" panose="020B0604020202020204" pitchFamily="34" charset="0"/>
                <a:cs typeface="Arial" panose="020B0604020202020204" pitchFamily="34" charset="0"/>
              </a:rPr>
              <a:t>Aims</a:t>
            </a:r>
            <a:endParaRPr lang="en-US" sz="1800" b="1" dirty="0">
              <a:solidFill>
                <a:schemeClr val="tx1"/>
              </a:solidFill>
              <a:latin typeface="Arial" panose="020B0604020202020204" pitchFamily="34" charset="0"/>
              <a:cs typeface="Arial" panose="020B0604020202020204" pitchFamily="34" charset="0"/>
            </a:endParaRPr>
          </a:p>
          <a:p>
            <a:pPr>
              <a:lnSpc>
                <a:spcPct val="100000"/>
              </a:lnSpc>
            </a:pPr>
            <a:r>
              <a:rPr lang="en-US" sz="1800" dirty="0" smtClean="0">
                <a:solidFill>
                  <a:schemeClr val="tx1"/>
                </a:solidFill>
                <a:latin typeface="Arial" panose="020B0604020202020204" pitchFamily="34" charset="0"/>
                <a:cs typeface="Arial" panose="020B0604020202020204" pitchFamily="34" charset="0"/>
              </a:rPr>
              <a:t>To </a:t>
            </a:r>
            <a:r>
              <a:rPr lang="en-US" sz="1800" dirty="0">
                <a:solidFill>
                  <a:schemeClr val="tx1"/>
                </a:solidFill>
                <a:latin typeface="Arial" panose="020B0604020202020204" pitchFamily="34" charset="0"/>
                <a:cs typeface="Arial" panose="020B0604020202020204" pitchFamily="34" charset="0"/>
              </a:rPr>
              <a:t>find out how team member talent can be elevated in the future</a:t>
            </a:r>
          </a:p>
          <a:p>
            <a:pPr>
              <a:lnSpc>
                <a:spcPct val="100000"/>
              </a:lnSpc>
            </a:pPr>
            <a:r>
              <a:rPr lang="en-US" sz="1800" dirty="0" smtClean="0">
                <a:solidFill>
                  <a:schemeClr val="tx1"/>
                </a:solidFill>
                <a:latin typeface="Arial" panose="020B0604020202020204" pitchFamily="34" charset="0"/>
                <a:cs typeface="Arial" panose="020B0604020202020204" pitchFamily="34" charset="0"/>
              </a:rPr>
              <a:t>To </a:t>
            </a:r>
            <a:r>
              <a:rPr lang="en-US" sz="1800" dirty="0">
                <a:solidFill>
                  <a:schemeClr val="tx1"/>
                </a:solidFill>
                <a:latin typeface="Arial" panose="020B0604020202020204" pitchFamily="34" charset="0"/>
                <a:cs typeface="Arial" panose="020B0604020202020204" pitchFamily="34" charset="0"/>
              </a:rPr>
              <a:t>find out what frustrates and demotivates team members </a:t>
            </a:r>
          </a:p>
          <a:p>
            <a:pPr>
              <a:lnSpc>
                <a:spcPct val="100000"/>
              </a:lnSpc>
            </a:pPr>
            <a:r>
              <a:rPr lang="en-US" sz="1800" dirty="0" smtClean="0">
                <a:solidFill>
                  <a:schemeClr val="tx1"/>
                </a:solidFill>
                <a:latin typeface="Arial" panose="020B0604020202020204" pitchFamily="34" charset="0"/>
                <a:cs typeface="Arial" panose="020B0604020202020204" pitchFamily="34" charset="0"/>
              </a:rPr>
              <a:t>To </a:t>
            </a:r>
            <a:r>
              <a:rPr lang="en-US" sz="1800" dirty="0">
                <a:solidFill>
                  <a:schemeClr val="tx1"/>
                </a:solidFill>
                <a:latin typeface="Arial" panose="020B0604020202020204" pitchFamily="34" charset="0"/>
                <a:cs typeface="Arial" panose="020B0604020202020204" pitchFamily="34" charset="0"/>
              </a:rPr>
              <a:t>find out what conditions force them to leave </a:t>
            </a:r>
            <a:r>
              <a:rPr lang="en-US" sz="1800" dirty="0" smtClean="0">
                <a:solidFill>
                  <a:schemeClr val="tx1"/>
                </a:solidFill>
                <a:latin typeface="Arial" panose="020B0604020202020204" pitchFamily="34" charset="0"/>
                <a:cs typeface="Arial" panose="020B0604020202020204" pitchFamily="34" charset="0"/>
              </a:rPr>
              <a:t>LUX*</a:t>
            </a:r>
          </a:p>
          <a:p>
            <a:pPr marL="0" indent="0">
              <a:buNone/>
            </a:pPr>
            <a:r>
              <a:rPr lang="en-US" sz="1800" b="1" dirty="0" smtClean="0">
                <a:solidFill>
                  <a:schemeClr val="tx1"/>
                </a:solidFill>
                <a:latin typeface="Arial" panose="020B0604020202020204" pitchFamily="34" charset="0"/>
                <a:cs typeface="Arial" panose="020B0604020202020204" pitchFamily="34" charset="0"/>
              </a:rPr>
              <a:t>Objectives</a:t>
            </a:r>
            <a:endParaRPr lang="en-US" sz="1800" b="1" dirty="0">
              <a:solidFill>
                <a:schemeClr val="tx1"/>
              </a:solidFill>
              <a:latin typeface="Arial" panose="020B0604020202020204" pitchFamily="34" charset="0"/>
              <a:cs typeface="Arial" panose="020B0604020202020204" pitchFamily="34" charset="0"/>
            </a:endParaRPr>
          </a:p>
          <a:p>
            <a:r>
              <a:rPr lang="en-US" sz="1800" dirty="0" smtClean="0">
                <a:solidFill>
                  <a:schemeClr val="tx1"/>
                </a:solidFill>
                <a:latin typeface="Arial" panose="020B0604020202020204" pitchFamily="34" charset="0"/>
                <a:cs typeface="Arial" panose="020B0604020202020204" pitchFamily="34" charset="0"/>
              </a:rPr>
              <a:t>To </a:t>
            </a:r>
            <a:r>
              <a:rPr lang="en-US" sz="1800" dirty="0">
                <a:solidFill>
                  <a:schemeClr val="tx1"/>
                </a:solidFill>
                <a:latin typeface="Arial" panose="020B0604020202020204" pitchFamily="34" charset="0"/>
                <a:cs typeface="Arial" panose="020B0604020202020204" pitchFamily="34" charset="0"/>
              </a:rPr>
              <a:t>analyze current trends in order to make recommendations for improvements to the </a:t>
            </a:r>
            <a:r>
              <a:rPr lang="en-US" sz="1800" dirty="0" smtClean="0">
                <a:solidFill>
                  <a:schemeClr val="tx1"/>
                </a:solidFill>
                <a:latin typeface="Arial" panose="020B0604020202020204" pitchFamily="34" charset="0"/>
                <a:cs typeface="Arial" panose="020B0604020202020204" pitchFamily="34" charset="0"/>
              </a:rPr>
              <a:t>service </a:t>
            </a:r>
            <a:endParaRPr lang="en-US" sz="1800" dirty="0">
              <a:solidFill>
                <a:schemeClr val="tx1"/>
              </a:solidFill>
              <a:latin typeface="Arial" panose="020B0604020202020204" pitchFamily="34" charset="0"/>
              <a:cs typeface="Arial" panose="020B0604020202020204" pitchFamily="34" charset="0"/>
            </a:endParaRPr>
          </a:p>
          <a:p>
            <a:r>
              <a:rPr lang="en-US" sz="1800" dirty="0">
                <a:solidFill>
                  <a:schemeClr val="tx1"/>
                </a:solidFill>
                <a:latin typeface="Arial" panose="020B0604020202020204" pitchFamily="34" charset="0"/>
                <a:cs typeface="Arial" panose="020B0604020202020204" pitchFamily="34" charset="0"/>
              </a:rPr>
              <a:t>T</a:t>
            </a:r>
            <a:r>
              <a:rPr lang="en-US" sz="1800" dirty="0" smtClean="0">
                <a:solidFill>
                  <a:schemeClr val="tx1"/>
                </a:solidFill>
                <a:latin typeface="Arial" panose="020B0604020202020204" pitchFamily="34" charset="0"/>
                <a:cs typeface="Arial" panose="020B0604020202020204" pitchFamily="34" charset="0"/>
              </a:rPr>
              <a:t>o </a:t>
            </a:r>
            <a:r>
              <a:rPr lang="en-US" sz="1800" dirty="0">
                <a:solidFill>
                  <a:schemeClr val="tx1"/>
                </a:solidFill>
                <a:latin typeface="Arial" panose="020B0604020202020204" pitchFamily="34" charset="0"/>
                <a:cs typeface="Arial" panose="020B0604020202020204" pitchFamily="34" charset="0"/>
              </a:rPr>
              <a:t>look for ways in order to satisfy the needs of team members, particularly </a:t>
            </a:r>
            <a:r>
              <a:rPr lang="en-US" sz="1800" dirty="0" smtClean="0">
                <a:solidFill>
                  <a:schemeClr val="tx1"/>
                </a:solidFill>
                <a:latin typeface="Arial" panose="020B0604020202020204" pitchFamily="34" charset="0"/>
                <a:cs typeface="Arial" panose="020B0604020202020204" pitchFamily="34" charset="0"/>
              </a:rPr>
              <a:t>millennials</a:t>
            </a:r>
            <a:endParaRPr lang="en-US" sz="1800" dirty="0">
              <a:solidFill>
                <a:schemeClr val="tx1"/>
              </a:solidFill>
              <a:latin typeface="Arial" panose="020B0604020202020204" pitchFamily="34" charset="0"/>
              <a:cs typeface="Arial" panose="020B0604020202020204" pitchFamily="34" charset="0"/>
            </a:endParaRPr>
          </a:p>
          <a:p>
            <a:pPr marL="0" indent="0">
              <a:buNone/>
            </a:pPr>
            <a:endParaRPr lang="en-US" sz="1400" dirty="0"/>
          </a:p>
        </p:txBody>
      </p:sp>
      <p:sp>
        <p:nvSpPr>
          <p:cNvPr id="2" name="TextBox 1"/>
          <p:cNvSpPr txBox="1"/>
          <p:nvPr/>
        </p:nvSpPr>
        <p:spPr>
          <a:xfrm>
            <a:off x="1047750" y="304800"/>
            <a:ext cx="9239250" cy="738664"/>
          </a:xfrm>
          <a:prstGeom prst="rect">
            <a:avLst/>
          </a:prstGeom>
          <a:noFill/>
        </p:spPr>
        <p:txBody>
          <a:bodyPr wrap="square" rtlCol="0">
            <a:spAutoFit/>
          </a:bodyPr>
          <a:lstStyle/>
          <a:p>
            <a:pPr algn="ctr"/>
            <a:r>
              <a:rPr lang="en-ZA" sz="2400" b="1" dirty="0" smtClean="0">
                <a:latin typeface="Arial" panose="020B0604020202020204" pitchFamily="34" charset="0"/>
                <a:cs typeface="Arial" panose="020B0604020202020204" pitchFamily="34" charset="0"/>
              </a:rPr>
              <a:t>BACKGROUND, JUSTIFICATION, AIMS AND OBJECTIVES</a:t>
            </a:r>
            <a:endParaRPr lang="en-US" sz="2400" b="1" dirty="0" smtClean="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0964542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1356" y="1670346"/>
            <a:ext cx="10584407" cy="3584338"/>
          </a:xfrm>
        </p:spPr>
        <p:txBody>
          <a:bodyPr>
            <a:normAutofit/>
          </a:bodyPr>
          <a:lstStyle/>
          <a:p>
            <a:pPr marL="0" indent="0">
              <a:buNone/>
            </a:pPr>
            <a:r>
              <a:rPr lang="en-US" sz="2100" dirty="0" smtClean="0">
                <a:solidFill>
                  <a:schemeClr val="tx1"/>
                </a:solidFill>
                <a:latin typeface="Arial" panose="020B0604020202020204" pitchFamily="34" charset="0"/>
                <a:cs typeface="Arial" panose="020B0604020202020204" pitchFamily="34" charset="0"/>
              </a:rPr>
              <a:t>Participants were the </a:t>
            </a:r>
            <a:r>
              <a:rPr lang="en-US" sz="2100" dirty="0">
                <a:solidFill>
                  <a:schemeClr val="tx1"/>
                </a:solidFill>
                <a:latin typeface="Arial" panose="020B0604020202020204" pitchFamily="34" charset="0"/>
                <a:cs typeface="Arial" panose="020B0604020202020204" pitchFamily="34" charset="0"/>
              </a:rPr>
              <a:t>Food &amp; Beverage staff that are currently working under my direct supervision (103 employees</a:t>
            </a:r>
            <a:r>
              <a:rPr lang="en-US" sz="2100" dirty="0" smtClean="0">
                <a:solidFill>
                  <a:schemeClr val="tx1"/>
                </a:solidFill>
                <a:latin typeface="Arial" panose="020B0604020202020204" pitchFamily="34" charset="0"/>
                <a:cs typeface="Arial" panose="020B0604020202020204" pitchFamily="34" charset="0"/>
              </a:rPr>
              <a:t>)</a:t>
            </a:r>
            <a:endParaRPr lang="en-US" sz="2100" dirty="0">
              <a:solidFill>
                <a:schemeClr val="tx1"/>
              </a:solidFill>
              <a:latin typeface="Arial" panose="020B0604020202020204" pitchFamily="34" charset="0"/>
              <a:cs typeface="Arial" panose="020B0604020202020204" pitchFamily="34" charset="0"/>
            </a:endParaRPr>
          </a:p>
          <a:p>
            <a:pPr marL="0" indent="0">
              <a:buNone/>
            </a:pPr>
            <a:endParaRPr lang="en-US" sz="2100" dirty="0">
              <a:solidFill>
                <a:schemeClr val="tx1"/>
              </a:solidFill>
              <a:latin typeface="Arial" panose="020B0604020202020204" pitchFamily="34" charset="0"/>
              <a:cs typeface="Arial" panose="020B0604020202020204" pitchFamily="34" charset="0"/>
            </a:endParaRPr>
          </a:p>
          <a:p>
            <a:r>
              <a:rPr lang="en-US" sz="2100" b="1" i="1" u="sng" dirty="0" smtClean="0">
                <a:solidFill>
                  <a:schemeClr val="tx1"/>
                </a:solidFill>
                <a:latin typeface="Arial" panose="020B0604020202020204" pitchFamily="34" charset="0"/>
                <a:cs typeface="Arial" panose="020B0604020202020204" pitchFamily="34" charset="0"/>
              </a:rPr>
              <a:t>Employee survey </a:t>
            </a:r>
            <a:endParaRPr lang="en-US" sz="2100" b="1" i="1" u="sng" dirty="0">
              <a:solidFill>
                <a:schemeClr val="tx1"/>
              </a:solidFill>
              <a:latin typeface="Arial" panose="020B0604020202020204" pitchFamily="34" charset="0"/>
              <a:cs typeface="Arial" panose="020B0604020202020204" pitchFamily="34" charset="0"/>
            </a:endParaRPr>
          </a:p>
          <a:p>
            <a:r>
              <a:rPr lang="en-US" sz="2100" dirty="0">
                <a:solidFill>
                  <a:schemeClr val="tx1"/>
                </a:solidFill>
                <a:latin typeface="Arial" panose="020B0604020202020204" pitchFamily="34" charset="0"/>
                <a:cs typeface="Arial" panose="020B0604020202020204" pitchFamily="34" charset="0"/>
              </a:rPr>
              <a:t>Responses were received from 76 </a:t>
            </a:r>
            <a:r>
              <a:rPr lang="en-US" sz="2100" dirty="0" smtClean="0">
                <a:solidFill>
                  <a:schemeClr val="tx1"/>
                </a:solidFill>
                <a:latin typeface="Arial" panose="020B0604020202020204" pitchFamily="34" charset="0"/>
                <a:cs typeface="Arial" panose="020B0604020202020204" pitchFamily="34" charset="0"/>
              </a:rPr>
              <a:t>participants</a:t>
            </a:r>
          </a:p>
          <a:p>
            <a:endParaRPr lang="en-US" sz="2100" dirty="0">
              <a:solidFill>
                <a:schemeClr val="tx1"/>
              </a:solidFill>
              <a:latin typeface="Arial" panose="020B0604020202020204" pitchFamily="34" charset="0"/>
              <a:cs typeface="Arial" panose="020B0604020202020204" pitchFamily="34" charset="0"/>
            </a:endParaRPr>
          </a:p>
          <a:p>
            <a:r>
              <a:rPr lang="en-US" sz="2100" b="1" i="1" u="sng" dirty="0">
                <a:solidFill>
                  <a:schemeClr val="tx1"/>
                </a:solidFill>
                <a:latin typeface="Arial" panose="020B0604020202020204" pitchFamily="34" charset="0"/>
                <a:cs typeface="Arial" panose="020B0604020202020204" pitchFamily="34" charset="0"/>
              </a:rPr>
              <a:t>One to One Chat/ </a:t>
            </a:r>
            <a:r>
              <a:rPr lang="en-US" sz="2100" b="1" i="1" u="sng" dirty="0" smtClean="0">
                <a:solidFill>
                  <a:schemeClr val="tx1"/>
                </a:solidFill>
                <a:latin typeface="Arial" panose="020B0604020202020204" pitchFamily="34" charset="0"/>
                <a:cs typeface="Arial" panose="020B0604020202020204" pitchFamily="34" charset="0"/>
              </a:rPr>
              <a:t>interview</a:t>
            </a:r>
          </a:p>
          <a:p>
            <a:r>
              <a:rPr lang="en-US" sz="2100" dirty="0" smtClean="0">
                <a:solidFill>
                  <a:schemeClr val="tx1"/>
                </a:solidFill>
                <a:latin typeface="Arial" panose="020B0604020202020204" pitchFamily="34" charset="0"/>
                <a:cs typeface="Arial" panose="020B0604020202020204" pitchFamily="34" charset="0"/>
              </a:rPr>
              <a:t>No one wanted to be interviewed and hence they preferred the survey</a:t>
            </a:r>
          </a:p>
          <a:p>
            <a:pPr lvl="0"/>
            <a:endParaRPr lang="en-US" sz="2400" dirty="0" smtClean="0">
              <a:solidFill>
                <a:schemeClr val="tx1"/>
              </a:solidFill>
              <a:latin typeface="Arial" panose="020B0604020202020204" pitchFamily="34" charset="0"/>
              <a:cs typeface="Arial" panose="020B0604020202020204" pitchFamily="34" charset="0"/>
            </a:endParaRPr>
          </a:p>
          <a:p>
            <a:pPr marL="0" lvl="0" indent="0">
              <a:buNone/>
            </a:pPr>
            <a:endParaRPr lang="en-US" dirty="0"/>
          </a:p>
        </p:txBody>
      </p:sp>
      <p:sp>
        <p:nvSpPr>
          <p:cNvPr id="4" name="TextBox 3"/>
          <p:cNvSpPr txBox="1"/>
          <p:nvPr/>
        </p:nvSpPr>
        <p:spPr>
          <a:xfrm>
            <a:off x="4057650" y="514350"/>
            <a:ext cx="3752850"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METHODS</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32564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65300" y="125740"/>
            <a:ext cx="7848600"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FINDINGS</a:t>
            </a:r>
            <a:endParaRPr lang="en-US" sz="2400" b="1" dirty="0">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594576143"/>
              </p:ext>
            </p:extLst>
          </p:nvPr>
        </p:nvGraphicFramePr>
        <p:xfrm>
          <a:off x="623455" y="587405"/>
          <a:ext cx="10806545" cy="5128138"/>
        </p:xfrm>
        <a:graphic>
          <a:graphicData uri="http://schemas.openxmlformats.org/drawingml/2006/table">
            <a:tbl>
              <a:tblPr/>
              <a:tblGrid>
                <a:gridCol w="1985301">
                  <a:extLst>
                    <a:ext uri="{9D8B030D-6E8A-4147-A177-3AD203B41FA5}">
                      <a16:colId xmlns:a16="http://schemas.microsoft.com/office/drawing/2014/main" xmlns="" val="20000"/>
                    </a:ext>
                  </a:extLst>
                </a:gridCol>
                <a:gridCol w="4842300">
                  <a:extLst>
                    <a:ext uri="{9D8B030D-6E8A-4147-A177-3AD203B41FA5}">
                      <a16:colId xmlns:a16="http://schemas.microsoft.com/office/drawing/2014/main" xmlns="" val="20001"/>
                    </a:ext>
                  </a:extLst>
                </a:gridCol>
                <a:gridCol w="1989472">
                  <a:extLst>
                    <a:ext uri="{9D8B030D-6E8A-4147-A177-3AD203B41FA5}">
                      <a16:colId xmlns:a16="http://schemas.microsoft.com/office/drawing/2014/main" xmlns="" val="20002"/>
                    </a:ext>
                  </a:extLst>
                </a:gridCol>
                <a:gridCol w="1989472">
                  <a:extLst>
                    <a:ext uri="{9D8B030D-6E8A-4147-A177-3AD203B41FA5}">
                      <a16:colId xmlns:a16="http://schemas.microsoft.com/office/drawing/2014/main" xmlns="" val="20003"/>
                    </a:ext>
                  </a:extLst>
                </a:gridCol>
              </a:tblGrid>
              <a:tr h="220513">
                <a:tc rowSpan="2" gridSpan="2">
                  <a:txBody>
                    <a:bodyPr/>
                    <a:lstStyle/>
                    <a:p>
                      <a:pPr algn="ctr" fontAlgn="b"/>
                      <a:r>
                        <a:rPr lang="en-US" sz="1400" b="0" i="0" u="none" strike="noStrike" dirty="0">
                          <a:solidFill>
                            <a:schemeClr val="tx1"/>
                          </a:solidFill>
                          <a:effectLst/>
                          <a:latin typeface="Calibri" panose="020F0502020204030204" pitchFamily="34" charset="0"/>
                        </a:rPr>
                        <a:t>Questions</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n-US"/>
                    </a:p>
                  </a:txBody>
                  <a:tcPr/>
                </a:tc>
                <a:tc gridSpan="2">
                  <a:txBody>
                    <a:bodyPr/>
                    <a:lstStyle/>
                    <a:p>
                      <a:pPr algn="ctr" fontAlgn="b"/>
                      <a:r>
                        <a:rPr lang="en-US" sz="900" b="0" i="0" u="none" strike="noStrike" dirty="0">
                          <a:solidFill>
                            <a:schemeClr val="tx1"/>
                          </a:solidFill>
                          <a:effectLst/>
                          <a:latin typeface="Arial" panose="020B0604020202020204" pitchFamily="34" charset="0"/>
                          <a:cs typeface="Arial" panose="020B0604020202020204" pitchFamily="34" charset="0"/>
                        </a:rPr>
                        <a:t>ANALYSIS</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xmlns="" val="10000"/>
                  </a:ext>
                </a:extLst>
              </a:tr>
              <a:tr h="297551">
                <a:tc gridSpan="2" vMerge="1">
                  <a:txBody>
                    <a:bodyPr/>
                    <a:lstStyle/>
                    <a:p>
                      <a:endParaRPr lang="en-US"/>
                    </a:p>
                  </a:txBody>
                  <a:tcPr/>
                </a:tc>
                <a:tc hMerge="1" vMerge="1">
                  <a:txBody>
                    <a:bodyPr/>
                    <a:lstStyle/>
                    <a:p>
                      <a:endParaRPr lang="en-US"/>
                    </a:p>
                  </a:txBody>
                  <a:tcPr/>
                </a:tc>
                <a:tc>
                  <a:txBody>
                    <a:bodyPr/>
                    <a:lstStyle/>
                    <a:p>
                      <a:pPr algn="ctr" fontAlgn="b"/>
                      <a:r>
                        <a:rPr lang="en-US" sz="1200" b="0" i="0" u="none" strike="noStrike" dirty="0">
                          <a:solidFill>
                            <a:schemeClr val="tx1"/>
                          </a:solidFill>
                          <a:effectLst/>
                          <a:latin typeface="Arial" panose="020B0604020202020204" pitchFamily="34" charset="0"/>
                          <a:cs typeface="Arial" panose="020B0604020202020204" pitchFamily="34" charset="0"/>
                        </a:rPr>
                        <a:t>Total combined Strongly disagree / disagree / neutral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effectLst/>
                          <a:latin typeface="Arial" panose="020B0604020202020204" pitchFamily="34" charset="0"/>
                          <a:cs typeface="Arial" panose="020B0604020202020204" pitchFamily="34" charset="0"/>
                        </a:rPr>
                        <a:t>Total combined Strongly agree / agree</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220513">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1</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I feel comfortable working with my teammates.</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67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67%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260586">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2</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My work gives me a feeling of personal accomplishment.</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35</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39</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53%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220513">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I have the tools and resources to do my job well.</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45</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31</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59%</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41%</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220513">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4</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I am paid fairly for my overtime</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48</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28</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63%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r h="220513">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5</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My work has special meaning: this is not “just a job”.</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55</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38%</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63%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1"/>
                  </a:ext>
                </a:extLst>
              </a:tr>
              <a:tr h="271561">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6</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chemeClr val="tx1"/>
                          </a:solidFill>
                          <a:effectLst/>
                          <a:latin typeface="Arial" panose="020B0604020202020204" pitchFamily="34" charset="0"/>
                          <a:cs typeface="Arial" panose="020B0604020202020204" pitchFamily="34" charset="0"/>
                        </a:rPr>
                        <a:t>I clearly understand what my supervisor expects from me.</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40</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36</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53%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r h="229863">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I am provided with all trainings necessary to perform my job.</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37</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36</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51%</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49%</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5"/>
                  </a:ext>
                </a:extLst>
              </a:tr>
              <a:tr h="243511">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8</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I am treated as a full member here regardless of my position.</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31</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6"/>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58%</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42%</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7"/>
                  </a:ext>
                </a:extLst>
              </a:tr>
              <a:tr h="220513">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9</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People celebrate special events around here.</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35</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34</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8"/>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51%</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49%</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9"/>
                  </a:ext>
                </a:extLst>
              </a:tr>
              <a:tr h="220513">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10</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My superiors treat me fairly.</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46</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34</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20"/>
                  </a:ext>
                </a:extLst>
              </a:tr>
              <a:tr h="220513">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chemeClr val="tx1"/>
                          </a:solidFill>
                          <a:effectLst/>
                          <a:latin typeface="Arial" panose="020B0604020202020204" pitchFamily="34" charset="0"/>
                          <a:cs typeface="Arial" panose="020B0604020202020204" pitchFamily="34" charset="0"/>
                        </a:rPr>
                        <a:t> </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chemeClr val="tx1"/>
                          </a:solidFill>
                          <a:effectLst/>
                          <a:latin typeface="Arial" panose="020B0604020202020204" pitchFamily="34" charset="0"/>
                          <a:cs typeface="Arial" panose="020B0604020202020204" pitchFamily="34" charset="0"/>
                        </a:rPr>
                        <a:t>58%</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chemeClr val="tx1"/>
                          </a:solidFill>
                          <a:effectLst/>
                          <a:latin typeface="Arial" panose="020B0604020202020204" pitchFamily="34" charset="0"/>
                          <a:cs typeface="Arial" panose="020B0604020202020204" pitchFamily="34" charset="0"/>
                        </a:rPr>
                        <a:t>43%</a:t>
                      </a:r>
                    </a:p>
                  </a:txBody>
                  <a:tcPr marL="8136" marR="8136" marT="81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21"/>
                  </a:ext>
                </a:extLst>
              </a:tr>
            </a:tbl>
          </a:graphicData>
        </a:graphic>
      </p:graphicFrame>
    </p:spTree>
    <p:extLst>
      <p:ext uri="{BB962C8B-B14F-4D97-AF65-F5344CB8AC3E}">
        <p14:creationId xmlns:p14="http://schemas.microsoft.com/office/powerpoint/2010/main" val="39868527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3840697707"/>
              </p:ext>
            </p:extLst>
          </p:nvPr>
        </p:nvGraphicFramePr>
        <p:xfrm>
          <a:off x="980245" y="1533524"/>
          <a:ext cx="4764571" cy="372427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2810287314"/>
              </p:ext>
            </p:extLst>
          </p:nvPr>
        </p:nvGraphicFramePr>
        <p:xfrm>
          <a:off x="6223379" y="1473958"/>
          <a:ext cx="5071627" cy="381297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83611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1042795652"/>
              </p:ext>
            </p:extLst>
          </p:nvPr>
        </p:nvGraphicFramePr>
        <p:xfrm>
          <a:off x="496956" y="1295400"/>
          <a:ext cx="5097727" cy="38481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3603021850"/>
              </p:ext>
            </p:extLst>
          </p:nvPr>
        </p:nvGraphicFramePr>
        <p:xfrm>
          <a:off x="6115788" y="1353781"/>
          <a:ext cx="5235460" cy="429527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568142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a:graphicFrameLocks/>
          </p:cNvGraphicFramePr>
          <p:nvPr>
            <p:extLst>
              <p:ext uri="{D42A27DB-BD31-4B8C-83A1-F6EECF244321}">
                <p14:modId xmlns:p14="http://schemas.microsoft.com/office/powerpoint/2010/main" val="1285749185"/>
              </p:ext>
            </p:extLst>
          </p:nvPr>
        </p:nvGraphicFramePr>
        <p:xfrm>
          <a:off x="1714500" y="419100"/>
          <a:ext cx="8762999" cy="55054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884516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062" y="614655"/>
            <a:ext cx="10670623" cy="5881838"/>
          </a:xfrm>
        </p:spPr>
        <p:txBody>
          <a:bodyPr>
            <a:noAutofit/>
          </a:bodyPr>
          <a:lstStyle/>
          <a:p>
            <a:pPr marL="0" indent="0">
              <a:lnSpc>
                <a:spcPct val="120000"/>
              </a:lnSpc>
              <a:spcBef>
                <a:spcPts val="0"/>
              </a:spcBef>
              <a:spcAft>
                <a:spcPts val="0"/>
              </a:spcAft>
            </a:pPr>
            <a:endParaRPr lang="en-US" sz="1600" dirty="0" smtClean="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pPr>
            <a:endParaRPr lang="en-US" sz="1600" dirty="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pPr>
            <a:r>
              <a:rPr lang="en-US" sz="1600" dirty="0" smtClean="0">
                <a:solidFill>
                  <a:schemeClr val="tx1"/>
                </a:solidFill>
                <a:latin typeface="Arial" panose="020B0604020202020204" pitchFamily="34" charset="0"/>
                <a:cs typeface="Arial" panose="020B0604020202020204" pitchFamily="34" charset="0"/>
              </a:rPr>
              <a:t>Results </a:t>
            </a:r>
            <a:r>
              <a:rPr lang="en-US" sz="1600" dirty="0">
                <a:solidFill>
                  <a:schemeClr val="tx1"/>
                </a:solidFill>
                <a:latin typeface="Arial" panose="020B0604020202020204" pitchFamily="34" charset="0"/>
                <a:cs typeface="Arial" panose="020B0604020202020204" pitchFamily="34" charset="0"/>
              </a:rPr>
              <a:t>indicate that LUX* Le Morne </a:t>
            </a:r>
            <a:r>
              <a:rPr lang="en-US" sz="1600" dirty="0" smtClean="0">
                <a:solidFill>
                  <a:schemeClr val="tx1"/>
                </a:solidFill>
                <a:latin typeface="Arial" panose="020B0604020202020204" pitchFamily="34" charset="0"/>
                <a:cs typeface="Arial" panose="020B0604020202020204" pitchFamily="34" charset="0"/>
              </a:rPr>
              <a:t>seems </a:t>
            </a:r>
            <a:r>
              <a:rPr lang="en-US" sz="1600" dirty="0">
                <a:solidFill>
                  <a:schemeClr val="tx1"/>
                </a:solidFill>
                <a:latin typeface="Arial" panose="020B0604020202020204" pitchFamily="34" charset="0"/>
                <a:cs typeface="Arial" panose="020B0604020202020204" pitchFamily="34" charset="0"/>
              </a:rPr>
              <a:t>to be doing </a:t>
            </a:r>
            <a:r>
              <a:rPr lang="en-US" sz="1600" dirty="0" smtClean="0">
                <a:solidFill>
                  <a:schemeClr val="tx1"/>
                </a:solidFill>
                <a:latin typeface="Arial" panose="020B0604020202020204" pitchFamily="34" charset="0"/>
                <a:cs typeface="Arial" panose="020B0604020202020204" pitchFamily="34" charset="0"/>
              </a:rPr>
              <a:t>well in </a:t>
            </a:r>
            <a:r>
              <a:rPr lang="en-US" sz="1600" dirty="0">
                <a:solidFill>
                  <a:schemeClr val="tx1"/>
                </a:solidFill>
                <a:latin typeface="Arial" panose="020B0604020202020204" pitchFamily="34" charset="0"/>
                <a:cs typeface="Arial" panose="020B0604020202020204" pitchFamily="34" charset="0"/>
              </a:rPr>
              <a:t>some areas</a:t>
            </a:r>
            <a:r>
              <a:rPr lang="en-US" sz="1600" dirty="0" smtClean="0">
                <a:solidFill>
                  <a:schemeClr val="tx1"/>
                </a:solidFill>
                <a:latin typeface="Arial" panose="020B0604020202020204" pitchFamily="34" charset="0"/>
                <a:cs typeface="Arial" panose="020B0604020202020204" pitchFamily="34" charset="0"/>
              </a:rPr>
              <a:t>.</a:t>
            </a:r>
          </a:p>
          <a:p>
            <a:pPr marL="0" indent="0">
              <a:lnSpc>
                <a:spcPct val="120000"/>
              </a:lnSpc>
              <a:spcBef>
                <a:spcPts val="0"/>
              </a:spcBef>
              <a:spcAft>
                <a:spcPts val="0"/>
              </a:spcAft>
            </a:pPr>
            <a:r>
              <a:rPr lang="en-US" sz="1600" dirty="0" smtClean="0">
                <a:solidFill>
                  <a:schemeClr val="tx1"/>
                </a:solidFill>
                <a:latin typeface="Arial" panose="020B0604020202020204" pitchFamily="34" charset="0"/>
                <a:cs typeface="Arial" panose="020B0604020202020204" pitchFamily="34" charset="0"/>
              </a:rPr>
              <a:t>However </a:t>
            </a:r>
            <a:r>
              <a:rPr lang="en-US" sz="1600" dirty="0">
                <a:solidFill>
                  <a:schemeClr val="tx1"/>
                </a:solidFill>
                <a:latin typeface="Arial" panose="020B0604020202020204" pitchFamily="34" charset="0"/>
                <a:cs typeface="Arial" panose="020B0604020202020204" pitchFamily="34" charset="0"/>
              </a:rPr>
              <a:t>in some areas we need </a:t>
            </a:r>
            <a:r>
              <a:rPr lang="en-US" sz="1600" dirty="0" smtClean="0">
                <a:solidFill>
                  <a:schemeClr val="tx1"/>
                </a:solidFill>
                <a:latin typeface="Arial" panose="020B0604020202020204" pitchFamily="34" charset="0"/>
                <a:cs typeface="Arial" panose="020B0604020202020204" pitchFamily="34" charset="0"/>
              </a:rPr>
              <a:t>improvement as per below:</a:t>
            </a:r>
          </a:p>
          <a:p>
            <a:pPr marL="0" indent="0">
              <a:lnSpc>
                <a:spcPct val="120000"/>
              </a:lnSpc>
              <a:spcBef>
                <a:spcPts val="0"/>
              </a:spcBef>
              <a:spcAft>
                <a:spcPts val="0"/>
              </a:spcAft>
              <a:buNone/>
            </a:pPr>
            <a:r>
              <a:rPr lang="en-US" sz="1600" dirty="0" smtClean="0">
                <a:solidFill>
                  <a:schemeClr val="tx1"/>
                </a:solidFill>
                <a:latin typeface="Arial" panose="020B0604020202020204" pitchFamily="34" charset="0"/>
                <a:cs typeface="Arial" panose="020B0604020202020204" pitchFamily="34" charset="0"/>
              </a:rPr>
              <a:t> </a:t>
            </a:r>
          </a:p>
          <a:p>
            <a:pPr marL="0" indent="0">
              <a:lnSpc>
                <a:spcPct val="120000"/>
              </a:lnSpc>
              <a:spcBef>
                <a:spcPts val="0"/>
              </a:spcBef>
              <a:spcAft>
                <a:spcPts val="0"/>
              </a:spcAft>
              <a:buNone/>
            </a:pPr>
            <a:r>
              <a:rPr lang="en-US" sz="1600" dirty="0" smtClean="0">
                <a:solidFill>
                  <a:schemeClr val="tx1"/>
                </a:solidFill>
                <a:latin typeface="Arial" panose="020B0604020202020204" pitchFamily="34" charset="0"/>
                <a:cs typeface="Arial" panose="020B0604020202020204" pitchFamily="34" charset="0"/>
              </a:rPr>
              <a:t>- </a:t>
            </a:r>
            <a:r>
              <a:rPr lang="en-US" sz="1600" i="1" dirty="0">
                <a:solidFill>
                  <a:schemeClr val="tx1"/>
                </a:solidFill>
                <a:latin typeface="Arial" panose="020B0604020202020204" pitchFamily="34" charset="0"/>
                <a:cs typeface="Arial" panose="020B0604020202020204" pitchFamily="34" charset="0"/>
              </a:rPr>
              <a:t>I clearly understand what my supervisor expects from me.</a:t>
            </a:r>
          </a:p>
          <a:p>
            <a:pPr marL="0" indent="0">
              <a:lnSpc>
                <a:spcPct val="120000"/>
              </a:lnSpc>
              <a:spcBef>
                <a:spcPts val="0"/>
              </a:spcBef>
              <a:spcAft>
                <a:spcPts val="0"/>
              </a:spcAft>
              <a:buNone/>
            </a:pPr>
            <a:r>
              <a:rPr lang="en-US" sz="1600" i="1" u="sng" dirty="0">
                <a:solidFill>
                  <a:schemeClr val="tx1"/>
                </a:solidFill>
                <a:latin typeface="Arial" panose="020B0604020202020204" pitchFamily="34" charset="0"/>
                <a:cs typeface="Arial" panose="020B0604020202020204" pitchFamily="34" charset="0"/>
              </a:rPr>
              <a:t>Conclusion</a:t>
            </a:r>
            <a:r>
              <a:rPr lang="en-US" sz="1600" i="1" dirty="0">
                <a:solidFill>
                  <a:schemeClr val="tx1"/>
                </a:solidFill>
                <a:latin typeface="Arial" panose="020B0604020202020204" pitchFamily="34" charset="0"/>
                <a:cs typeface="Arial" panose="020B0604020202020204" pitchFamily="34" charset="0"/>
              </a:rPr>
              <a:t> - We need to know what exactly </a:t>
            </a:r>
            <a:r>
              <a:rPr lang="en-US" sz="1600" i="1" dirty="0" smtClean="0">
                <a:solidFill>
                  <a:schemeClr val="tx1"/>
                </a:solidFill>
                <a:latin typeface="Arial" panose="020B0604020202020204" pitchFamily="34" charset="0"/>
                <a:cs typeface="Arial" panose="020B0604020202020204" pitchFamily="34" charset="0"/>
              </a:rPr>
              <a:t>is expected </a:t>
            </a:r>
            <a:r>
              <a:rPr lang="en-US" sz="1600" i="1" dirty="0">
                <a:solidFill>
                  <a:schemeClr val="tx1"/>
                </a:solidFill>
                <a:latin typeface="Arial" panose="020B0604020202020204" pitchFamily="34" charset="0"/>
                <a:cs typeface="Arial" panose="020B0604020202020204" pitchFamily="34" charset="0"/>
              </a:rPr>
              <a:t>from our team </a:t>
            </a:r>
            <a:r>
              <a:rPr lang="en-US" sz="1600" i="1" dirty="0" smtClean="0">
                <a:solidFill>
                  <a:schemeClr val="tx1"/>
                </a:solidFill>
                <a:latin typeface="Arial" panose="020B0604020202020204" pitchFamily="34" charset="0"/>
                <a:cs typeface="Arial" panose="020B0604020202020204" pitchFamily="34" charset="0"/>
              </a:rPr>
              <a:t>members </a:t>
            </a:r>
            <a:r>
              <a:rPr lang="en-US" sz="1600" i="1" dirty="0">
                <a:solidFill>
                  <a:schemeClr val="tx1"/>
                </a:solidFill>
                <a:latin typeface="Arial" panose="020B0604020202020204" pitchFamily="34" charset="0"/>
                <a:cs typeface="Arial" panose="020B0604020202020204" pitchFamily="34" charset="0"/>
              </a:rPr>
              <a:t>according to their job title and responsibilities. There should not be </a:t>
            </a:r>
            <a:r>
              <a:rPr lang="en-US" sz="1600" i="1" dirty="0" smtClean="0">
                <a:solidFill>
                  <a:schemeClr val="tx1"/>
                </a:solidFill>
                <a:latin typeface="Arial" panose="020B0604020202020204" pitchFamily="34" charset="0"/>
                <a:cs typeface="Arial" panose="020B0604020202020204" pitchFamily="34" charset="0"/>
              </a:rPr>
              <a:t>surprising work that comes out which may demotivate them.</a:t>
            </a:r>
          </a:p>
          <a:p>
            <a:pPr marL="0" indent="0">
              <a:lnSpc>
                <a:spcPct val="120000"/>
              </a:lnSpc>
              <a:spcBef>
                <a:spcPts val="0"/>
              </a:spcBef>
              <a:spcAft>
                <a:spcPts val="0"/>
              </a:spcAft>
              <a:buNone/>
            </a:pPr>
            <a:r>
              <a:rPr lang="en-US" sz="1600" i="1" u="sng" dirty="0" smtClean="0">
                <a:solidFill>
                  <a:schemeClr val="tx1"/>
                </a:solidFill>
                <a:latin typeface="Arial" panose="020B0604020202020204" pitchFamily="34" charset="0"/>
                <a:cs typeface="Arial" panose="020B0604020202020204" pitchFamily="34" charset="0"/>
              </a:rPr>
              <a:t>Recommendation</a:t>
            </a:r>
            <a:r>
              <a:rPr lang="en-US" sz="1600" i="1" dirty="0" smtClean="0">
                <a:solidFill>
                  <a:schemeClr val="tx1"/>
                </a:solidFill>
                <a:latin typeface="Arial" panose="020B0604020202020204" pitchFamily="34" charset="0"/>
                <a:cs typeface="Arial" panose="020B0604020202020204" pitchFamily="34" charset="0"/>
              </a:rPr>
              <a:t> – I will organize an individual group session to make each and everyone understand his/her role and what is being expected  at work.</a:t>
            </a:r>
          </a:p>
          <a:p>
            <a:pPr marL="0" indent="0">
              <a:lnSpc>
                <a:spcPct val="120000"/>
              </a:lnSpc>
              <a:spcBef>
                <a:spcPts val="0"/>
              </a:spcBef>
              <a:buNone/>
            </a:pPr>
            <a:endParaRPr lang="en-US" sz="1600" dirty="0" smtClean="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buNone/>
            </a:pPr>
            <a:r>
              <a:rPr lang="en-US" sz="1600" dirty="0" smtClean="0">
                <a:solidFill>
                  <a:schemeClr val="tx1"/>
                </a:solidFill>
                <a:latin typeface="Arial" panose="020B0604020202020204" pitchFamily="34" charset="0"/>
                <a:cs typeface="Arial" panose="020B0604020202020204" pitchFamily="34" charset="0"/>
              </a:rPr>
              <a:t>- </a:t>
            </a:r>
            <a:r>
              <a:rPr lang="en-US" sz="1600" i="1" dirty="0">
                <a:solidFill>
                  <a:schemeClr val="tx1"/>
                </a:solidFill>
                <a:latin typeface="Arial" panose="020B0604020202020204" pitchFamily="34" charset="0"/>
                <a:cs typeface="Arial" panose="020B0604020202020204" pitchFamily="34" charset="0"/>
              </a:rPr>
              <a:t>I am provided with all trainings necessary to perform my job.</a:t>
            </a:r>
          </a:p>
          <a:p>
            <a:pPr marL="0" indent="0">
              <a:lnSpc>
                <a:spcPct val="120000"/>
              </a:lnSpc>
              <a:spcBef>
                <a:spcPts val="0"/>
              </a:spcBef>
              <a:spcAft>
                <a:spcPts val="0"/>
              </a:spcAft>
              <a:buNone/>
            </a:pPr>
            <a:r>
              <a:rPr lang="en-US" sz="1600" i="1" u="sng" dirty="0">
                <a:solidFill>
                  <a:schemeClr val="tx1"/>
                </a:solidFill>
                <a:latin typeface="Arial" panose="020B0604020202020204" pitchFamily="34" charset="0"/>
                <a:cs typeface="Arial" panose="020B0604020202020204" pitchFamily="34" charset="0"/>
              </a:rPr>
              <a:t>Conclusion </a:t>
            </a:r>
            <a:r>
              <a:rPr lang="en-US" sz="1600" i="1" dirty="0">
                <a:solidFill>
                  <a:schemeClr val="tx1"/>
                </a:solidFill>
                <a:latin typeface="Arial" panose="020B0604020202020204" pitchFamily="34" charset="0"/>
                <a:cs typeface="Arial" panose="020B0604020202020204" pitchFamily="34" charset="0"/>
              </a:rPr>
              <a:t>- Employees feel highly energized when training is provided, employees skills can only be perfected and sharpened through training and development. Without this, </a:t>
            </a:r>
            <a:r>
              <a:rPr lang="en-US" sz="1600" i="1" dirty="0" smtClean="0">
                <a:solidFill>
                  <a:schemeClr val="tx1"/>
                </a:solidFill>
                <a:latin typeface="Arial" panose="020B0604020202020204" pitchFamily="34" charset="0"/>
                <a:cs typeface="Arial" panose="020B0604020202020204" pitchFamily="34" charset="0"/>
              </a:rPr>
              <a:t>employees are not </a:t>
            </a:r>
            <a:r>
              <a:rPr lang="en-US" sz="1600" i="1" dirty="0">
                <a:solidFill>
                  <a:schemeClr val="tx1"/>
                </a:solidFill>
                <a:latin typeface="Arial" panose="020B0604020202020204" pitchFamily="34" charset="0"/>
                <a:cs typeface="Arial" panose="020B0604020202020204" pitchFamily="34" charset="0"/>
              </a:rPr>
              <a:t>able to progressively add value to the companies they work in.</a:t>
            </a:r>
          </a:p>
          <a:p>
            <a:pPr marL="0" indent="0">
              <a:lnSpc>
                <a:spcPct val="120000"/>
              </a:lnSpc>
              <a:spcBef>
                <a:spcPts val="0"/>
              </a:spcBef>
              <a:spcAft>
                <a:spcPts val="0"/>
              </a:spcAft>
              <a:buNone/>
            </a:pPr>
            <a:r>
              <a:rPr lang="en-US" sz="1600" i="1" u="sng" dirty="0" smtClean="0">
                <a:solidFill>
                  <a:schemeClr val="tx1"/>
                </a:solidFill>
                <a:latin typeface="Arial" panose="020B0604020202020204" pitchFamily="34" charset="0"/>
                <a:cs typeface="Arial" panose="020B0604020202020204" pitchFamily="34" charset="0"/>
              </a:rPr>
              <a:t>Recommendation</a:t>
            </a:r>
            <a:r>
              <a:rPr lang="en-US" sz="1600" i="1" dirty="0" smtClean="0">
                <a:solidFill>
                  <a:schemeClr val="tx1"/>
                </a:solidFill>
                <a:latin typeface="Arial" panose="020B0604020202020204" pitchFamily="34" charset="0"/>
                <a:cs typeface="Arial" panose="020B0604020202020204" pitchFamily="34" charset="0"/>
              </a:rPr>
              <a:t>  – I </a:t>
            </a:r>
            <a:r>
              <a:rPr lang="en-US" sz="1600" i="1" dirty="0">
                <a:solidFill>
                  <a:schemeClr val="tx1"/>
                </a:solidFill>
                <a:latin typeface="Arial" panose="020B0604020202020204" pitchFamily="34" charset="0"/>
                <a:cs typeface="Arial" panose="020B0604020202020204" pitchFamily="34" charset="0"/>
              </a:rPr>
              <a:t>will personally </a:t>
            </a:r>
            <a:r>
              <a:rPr lang="en-US" sz="1600" i="1" dirty="0" smtClean="0">
                <a:solidFill>
                  <a:schemeClr val="tx1"/>
                </a:solidFill>
                <a:latin typeface="Arial" panose="020B0604020202020204" pitchFamily="34" charset="0"/>
                <a:cs typeface="Arial" panose="020B0604020202020204" pitchFamily="34" charset="0"/>
              </a:rPr>
              <a:t>monitor </a:t>
            </a:r>
            <a:r>
              <a:rPr lang="en-US" sz="1600" i="1" dirty="0">
                <a:solidFill>
                  <a:schemeClr val="tx1"/>
                </a:solidFill>
                <a:latin typeface="Arial" panose="020B0604020202020204" pitchFamily="34" charset="0"/>
                <a:cs typeface="Arial" panose="020B0604020202020204" pitchFamily="34" charset="0"/>
              </a:rPr>
              <a:t>training </a:t>
            </a:r>
            <a:r>
              <a:rPr lang="en-US" sz="1600" i="1" dirty="0" smtClean="0">
                <a:solidFill>
                  <a:schemeClr val="tx1"/>
                </a:solidFill>
                <a:latin typeface="Arial" panose="020B0604020202020204" pitchFamily="34" charset="0"/>
                <a:cs typeface="Arial" panose="020B0604020202020204" pitchFamily="34" charset="0"/>
              </a:rPr>
              <a:t>workshop and identify training needs during one to one sessions or performance appraisal. I will also randomly ask questions </a:t>
            </a:r>
            <a:r>
              <a:rPr lang="en-US" sz="1600" i="1" dirty="0">
                <a:solidFill>
                  <a:schemeClr val="tx1"/>
                </a:solidFill>
                <a:latin typeface="Arial" panose="020B0604020202020204" pitchFamily="34" charset="0"/>
                <a:cs typeface="Arial" panose="020B0604020202020204" pitchFamily="34" charset="0"/>
              </a:rPr>
              <a:t>to ensure right information has been delivered</a:t>
            </a:r>
          </a:p>
          <a:p>
            <a:pPr marL="0" indent="0">
              <a:lnSpc>
                <a:spcPct val="120000"/>
              </a:lnSpc>
              <a:spcBef>
                <a:spcPts val="0"/>
              </a:spcBef>
              <a:buNone/>
            </a:pPr>
            <a:endParaRPr lang="en-US" sz="1600" i="1" dirty="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buNone/>
            </a:pPr>
            <a:endParaRPr lang="en-US" sz="1600" dirty="0">
              <a:solidFill>
                <a:schemeClr val="tx1"/>
              </a:solidFill>
              <a:latin typeface="Arial" panose="020B0604020202020204" pitchFamily="34" charset="0"/>
              <a:cs typeface="Arial" panose="020B0604020202020204" pitchFamily="34" charset="0"/>
            </a:endParaRPr>
          </a:p>
        </p:txBody>
      </p:sp>
      <p:sp>
        <p:nvSpPr>
          <p:cNvPr id="2" name="TextBox 1"/>
          <p:cNvSpPr txBox="1"/>
          <p:nvPr/>
        </p:nvSpPr>
        <p:spPr>
          <a:xfrm>
            <a:off x="2957032" y="152990"/>
            <a:ext cx="5911850"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CONCLUSION/ RECOMMENDATIONS</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6548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062" y="614655"/>
            <a:ext cx="10670623" cy="5881838"/>
          </a:xfrm>
        </p:spPr>
        <p:txBody>
          <a:bodyPr>
            <a:noAutofit/>
          </a:bodyPr>
          <a:lstStyle/>
          <a:p>
            <a:pPr marL="0" indent="0">
              <a:lnSpc>
                <a:spcPct val="120000"/>
              </a:lnSpc>
              <a:spcBef>
                <a:spcPts val="0"/>
              </a:spcBef>
              <a:spcAft>
                <a:spcPts val="0"/>
              </a:spcAft>
              <a:buNone/>
            </a:pPr>
            <a:r>
              <a:rPr lang="en-US" sz="1600" i="1" dirty="0">
                <a:solidFill>
                  <a:schemeClr val="tx1"/>
                </a:solidFill>
                <a:latin typeface="Arial" panose="020B0604020202020204" pitchFamily="34" charset="0"/>
                <a:cs typeface="Arial" panose="020B0604020202020204" pitchFamily="34" charset="0"/>
              </a:rPr>
              <a:t>- I am treated as a full member here regardless of my position.</a:t>
            </a:r>
          </a:p>
          <a:p>
            <a:pPr marL="0" indent="0">
              <a:lnSpc>
                <a:spcPct val="120000"/>
              </a:lnSpc>
              <a:spcBef>
                <a:spcPts val="0"/>
              </a:spcBef>
              <a:spcAft>
                <a:spcPts val="0"/>
              </a:spcAft>
              <a:buNone/>
            </a:pPr>
            <a:r>
              <a:rPr lang="en-US" sz="1600" i="1" u="sng" dirty="0">
                <a:solidFill>
                  <a:schemeClr val="tx1"/>
                </a:solidFill>
                <a:latin typeface="Arial" panose="020B0604020202020204" pitchFamily="34" charset="0"/>
                <a:cs typeface="Arial" panose="020B0604020202020204" pitchFamily="34" charset="0"/>
              </a:rPr>
              <a:t>Conclusion </a:t>
            </a:r>
            <a:r>
              <a:rPr lang="en-US" sz="1600" i="1" dirty="0">
                <a:solidFill>
                  <a:schemeClr val="tx1"/>
                </a:solidFill>
                <a:latin typeface="Arial" panose="020B0604020202020204" pitchFamily="34" charset="0"/>
                <a:cs typeface="Arial" panose="020B0604020202020204" pitchFamily="34" charset="0"/>
              </a:rPr>
              <a:t>- Regardless of the job and the position, we want all of our team members to get along properly in order to avoid issues and conflicts.</a:t>
            </a:r>
          </a:p>
          <a:p>
            <a:pPr marL="0" indent="0">
              <a:lnSpc>
                <a:spcPct val="120000"/>
              </a:lnSpc>
              <a:spcBef>
                <a:spcPts val="0"/>
              </a:spcBef>
              <a:spcAft>
                <a:spcPts val="0"/>
              </a:spcAft>
              <a:buNone/>
            </a:pPr>
            <a:r>
              <a:rPr lang="en-US" sz="1600" i="1" u="sng" dirty="0">
                <a:solidFill>
                  <a:schemeClr val="tx1"/>
                </a:solidFill>
                <a:latin typeface="Arial" panose="020B0604020202020204" pitchFamily="34" charset="0"/>
                <a:cs typeface="Arial" panose="020B0604020202020204" pitchFamily="34" charset="0"/>
              </a:rPr>
              <a:t>Recommendation</a:t>
            </a:r>
            <a:r>
              <a:rPr lang="en-US" sz="1600" i="1" dirty="0">
                <a:solidFill>
                  <a:schemeClr val="tx1"/>
                </a:solidFill>
                <a:latin typeface="Arial" panose="020B0604020202020204" pitchFamily="34" charset="0"/>
                <a:cs typeface="Arial" panose="020B0604020202020204" pitchFamily="34" charset="0"/>
              </a:rPr>
              <a:t> – I will monitor it by the TEAM MEMBER SURVEY and STAFF APRAISAL conducted in the hotel premises </a:t>
            </a:r>
          </a:p>
          <a:p>
            <a:pPr marL="0" indent="0">
              <a:lnSpc>
                <a:spcPct val="120000"/>
              </a:lnSpc>
              <a:spcBef>
                <a:spcPts val="0"/>
              </a:spcBef>
              <a:spcAft>
                <a:spcPts val="0"/>
              </a:spcAft>
              <a:buNone/>
            </a:pPr>
            <a:endParaRPr lang="en-US" sz="1600" dirty="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buNone/>
            </a:pPr>
            <a:r>
              <a:rPr lang="en-US" sz="1600" i="1" dirty="0">
                <a:solidFill>
                  <a:schemeClr val="tx1"/>
                </a:solidFill>
                <a:latin typeface="Arial" panose="020B0604020202020204" pitchFamily="34" charset="0"/>
                <a:cs typeface="Arial" panose="020B0604020202020204" pitchFamily="34" charset="0"/>
              </a:rPr>
              <a:t>- People celebrate special events around here.</a:t>
            </a:r>
          </a:p>
          <a:p>
            <a:pPr marL="0" indent="0">
              <a:lnSpc>
                <a:spcPct val="120000"/>
              </a:lnSpc>
              <a:spcBef>
                <a:spcPts val="0"/>
              </a:spcBef>
              <a:spcAft>
                <a:spcPts val="0"/>
              </a:spcAft>
              <a:buNone/>
            </a:pPr>
            <a:r>
              <a:rPr lang="en-US" sz="1600" i="1" u="sng" dirty="0">
                <a:solidFill>
                  <a:schemeClr val="tx1"/>
                </a:solidFill>
                <a:latin typeface="Arial" panose="020B0604020202020204" pitchFamily="34" charset="0"/>
                <a:cs typeface="Arial" panose="020B0604020202020204" pitchFamily="34" charset="0"/>
              </a:rPr>
              <a:t>Conclusion</a:t>
            </a:r>
            <a:r>
              <a:rPr lang="en-US" sz="1600" i="1" dirty="0">
                <a:solidFill>
                  <a:schemeClr val="tx1"/>
                </a:solidFill>
                <a:latin typeface="Arial" panose="020B0604020202020204" pitchFamily="34" charset="0"/>
                <a:cs typeface="Arial" panose="020B0604020202020204" pitchFamily="34" charset="0"/>
              </a:rPr>
              <a:t>  - Team members very often are at work and they spend very few moments with their close ones. Management must show appreciation for good work and extra effort.</a:t>
            </a:r>
          </a:p>
          <a:p>
            <a:pPr marL="0" indent="0">
              <a:lnSpc>
                <a:spcPct val="120000"/>
              </a:lnSpc>
              <a:spcBef>
                <a:spcPts val="0"/>
              </a:spcBef>
              <a:spcAft>
                <a:spcPts val="0"/>
              </a:spcAft>
              <a:buNone/>
            </a:pPr>
            <a:r>
              <a:rPr lang="en-US" sz="1600" i="1" u="sng" dirty="0">
                <a:solidFill>
                  <a:schemeClr val="tx1"/>
                </a:solidFill>
                <a:latin typeface="Arial" panose="020B0604020202020204" pitchFamily="34" charset="0"/>
                <a:cs typeface="Arial" panose="020B0604020202020204" pitchFamily="34" charset="0"/>
              </a:rPr>
              <a:t>Recommendation</a:t>
            </a:r>
            <a:r>
              <a:rPr lang="en-US" sz="1600" i="1" dirty="0">
                <a:solidFill>
                  <a:schemeClr val="tx1"/>
                </a:solidFill>
                <a:latin typeface="Arial" panose="020B0604020202020204" pitchFamily="34" charset="0"/>
                <a:cs typeface="Arial" panose="020B0604020202020204" pitchFamily="34" charset="0"/>
              </a:rPr>
              <a:t> –I plan to celebrate monthly birthdays for my Team Members. I am working on a simulation / feasibility for our team members to have 2 days off per week by maintaining the same number of working hours. </a:t>
            </a:r>
          </a:p>
          <a:p>
            <a:pPr marL="0" indent="0">
              <a:lnSpc>
                <a:spcPct val="120000"/>
              </a:lnSpc>
              <a:spcBef>
                <a:spcPts val="0"/>
              </a:spcBef>
              <a:spcAft>
                <a:spcPts val="0"/>
              </a:spcAft>
              <a:buNone/>
            </a:pPr>
            <a:endParaRPr lang="en-US" sz="1600" i="1" dirty="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buNone/>
            </a:pPr>
            <a:r>
              <a:rPr lang="en-US" sz="1600" dirty="0">
                <a:solidFill>
                  <a:schemeClr val="tx1"/>
                </a:solidFill>
                <a:latin typeface="Arial" panose="020B0604020202020204" pitchFamily="34" charset="0"/>
                <a:cs typeface="Arial" panose="020B0604020202020204" pitchFamily="34" charset="0"/>
              </a:rPr>
              <a:t>- My superiors treat me fairly.</a:t>
            </a:r>
          </a:p>
          <a:p>
            <a:pPr marL="0" indent="0">
              <a:lnSpc>
                <a:spcPct val="120000"/>
              </a:lnSpc>
              <a:spcBef>
                <a:spcPts val="0"/>
              </a:spcBef>
              <a:spcAft>
                <a:spcPts val="0"/>
              </a:spcAft>
              <a:buFont typeface="Arial" panose="020B0604020202020204" pitchFamily="34" charset="0"/>
              <a:buNone/>
            </a:pPr>
            <a:r>
              <a:rPr lang="en-US" sz="1600" i="1" u="sng" dirty="0">
                <a:solidFill>
                  <a:schemeClr val="tx1"/>
                </a:solidFill>
                <a:latin typeface="Arial" panose="020B0604020202020204" pitchFamily="34" charset="0"/>
                <a:cs typeface="Arial" panose="020B0604020202020204" pitchFamily="34" charset="0"/>
              </a:rPr>
              <a:t>Conclusion</a:t>
            </a:r>
            <a:r>
              <a:rPr lang="en-US" sz="1600" i="1" dirty="0">
                <a:solidFill>
                  <a:schemeClr val="tx1"/>
                </a:solidFill>
                <a:latin typeface="Arial" panose="020B0604020202020204" pitchFamily="34" charset="0"/>
                <a:cs typeface="Arial" panose="020B0604020202020204" pitchFamily="34" charset="0"/>
              </a:rPr>
              <a:t> - We need to treat our employees fairly. They will feel respected, cared for, and they develop trust in us. </a:t>
            </a:r>
          </a:p>
          <a:p>
            <a:pPr marL="0" indent="0">
              <a:lnSpc>
                <a:spcPct val="120000"/>
              </a:lnSpc>
              <a:spcBef>
                <a:spcPts val="0"/>
              </a:spcBef>
              <a:buNone/>
            </a:pPr>
            <a:r>
              <a:rPr lang="en-US" sz="1600" i="1" u="sng" dirty="0">
                <a:solidFill>
                  <a:schemeClr val="tx1"/>
                </a:solidFill>
                <a:latin typeface="Arial" panose="020B0604020202020204" pitchFamily="34" charset="0"/>
                <a:cs typeface="Arial" panose="020B0604020202020204" pitchFamily="34" charset="0"/>
              </a:rPr>
              <a:t>Recommendation</a:t>
            </a:r>
            <a:r>
              <a:rPr lang="en-US" sz="1600" i="1" dirty="0">
                <a:solidFill>
                  <a:schemeClr val="tx1"/>
                </a:solidFill>
                <a:latin typeface="Arial" panose="020B0604020202020204" pitchFamily="34" charset="0"/>
                <a:cs typeface="Arial" panose="020B0604020202020204" pitchFamily="34" charset="0"/>
              </a:rPr>
              <a:t> -  I will implement the buddy system for the first 3 weeks in order to ensure new team member get along  in a much better way.</a:t>
            </a:r>
            <a:endParaRPr lang="en-US" sz="1600" dirty="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buNone/>
            </a:pPr>
            <a:endParaRPr lang="en-US" sz="1600" dirty="0">
              <a:solidFill>
                <a:schemeClr val="tx1"/>
              </a:solidFill>
              <a:latin typeface="Arial" panose="020B0604020202020204" pitchFamily="34" charset="0"/>
              <a:cs typeface="Arial" panose="020B0604020202020204" pitchFamily="34" charset="0"/>
            </a:endParaRPr>
          </a:p>
          <a:p>
            <a:pPr marL="0">
              <a:lnSpc>
                <a:spcPct val="110000"/>
              </a:lnSpc>
              <a:spcBef>
                <a:spcPts val="0"/>
              </a:spcBef>
            </a:pPr>
            <a:r>
              <a:rPr lang="en-US" sz="1600" dirty="0">
                <a:solidFill>
                  <a:schemeClr val="tx1"/>
                </a:solidFill>
                <a:latin typeface="Arial" panose="020B0604020202020204" pitchFamily="34" charset="0"/>
                <a:cs typeface="Arial" panose="020B0604020202020204" pitchFamily="34" charset="0"/>
              </a:rPr>
              <a:t>We want to enhance employee retention rate by 0.5%.</a:t>
            </a:r>
            <a:endParaRPr lang="en-US" sz="1600" dirty="0" smtClean="0">
              <a:solidFill>
                <a:schemeClr val="tx1"/>
              </a:solidFill>
              <a:latin typeface="Arial" panose="020B0604020202020204" pitchFamily="34" charset="0"/>
              <a:cs typeface="Arial" panose="020B0604020202020204" pitchFamily="34" charset="0"/>
            </a:endParaRPr>
          </a:p>
        </p:txBody>
      </p:sp>
      <p:sp>
        <p:nvSpPr>
          <p:cNvPr id="2" name="TextBox 1"/>
          <p:cNvSpPr txBox="1"/>
          <p:nvPr/>
        </p:nvSpPr>
        <p:spPr>
          <a:xfrm>
            <a:off x="2957032" y="152990"/>
            <a:ext cx="5911850"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CONCLUSION/ RECOMMENDATIONS</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78108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1150" y="526018"/>
            <a:ext cx="5397500"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PERSONAL EXPERIENCE</a:t>
            </a:r>
            <a:endParaRPr lang="en-US" sz="2400" b="1" dirty="0">
              <a:latin typeface="Arial" panose="020B0604020202020204" pitchFamily="34" charset="0"/>
              <a:cs typeface="Arial" panose="020B0604020202020204" pitchFamily="34" charset="0"/>
            </a:endParaRPr>
          </a:p>
        </p:txBody>
      </p:sp>
      <p:sp>
        <p:nvSpPr>
          <p:cNvPr id="4" name="Rectangle 3"/>
          <p:cNvSpPr/>
          <p:nvPr/>
        </p:nvSpPr>
        <p:spPr>
          <a:xfrm>
            <a:off x="1200150" y="1630978"/>
            <a:ext cx="9906000" cy="1511439"/>
          </a:xfrm>
          <a:prstGeom prst="rect">
            <a:avLst/>
          </a:prstGeom>
        </p:spPr>
        <p:txBody>
          <a:bodyPr wrap="square">
            <a:spAutoFit/>
          </a:bodyPr>
          <a:lstStyle/>
          <a:p>
            <a:pPr marL="342900" indent="-342900">
              <a:lnSpc>
                <a:spcPct val="150000"/>
              </a:lnSpc>
              <a:spcAft>
                <a:spcPts val="800"/>
              </a:spcAft>
              <a:buFont typeface="Wingdings" panose="05000000000000000000" pitchFamily="2" charset="2"/>
              <a:buChar char="ü"/>
            </a:pPr>
            <a:r>
              <a:rPr lang="en-US" dirty="0">
                <a:latin typeface="Arial" panose="020B0604020202020204" pitchFamily="34" charset="0"/>
                <a:ea typeface="Calibri" panose="020F0502020204030204" pitchFamily="34" charset="0"/>
                <a:cs typeface="Arial" panose="020B0604020202020204" pitchFamily="34" charset="0"/>
              </a:rPr>
              <a:t>My interest in this research was how to </a:t>
            </a:r>
            <a:r>
              <a:rPr lang="en-US" dirty="0" smtClean="0">
                <a:latin typeface="Arial" panose="020B0604020202020204" pitchFamily="34" charset="0"/>
                <a:ea typeface="Calibri" panose="020F0502020204030204" pitchFamily="34" charset="0"/>
                <a:cs typeface="Arial" panose="020B0604020202020204" pitchFamily="34" charset="0"/>
              </a:rPr>
              <a:t>better entertain </a:t>
            </a:r>
            <a:r>
              <a:rPr lang="en-US" dirty="0">
                <a:latin typeface="Arial" panose="020B0604020202020204" pitchFamily="34" charset="0"/>
                <a:ea typeface="Calibri" panose="020F0502020204030204" pitchFamily="34" charset="0"/>
                <a:cs typeface="Arial" panose="020B0604020202020204" pitchFamily="34" charset="0"/>
              </a:rPr>
              <a:t>employees at </a:t>
            </a:r>
            <a:r>
              <a:rPr lang="en-US" dirty="0" smtClean="0">
                <a:latin typeface="Arial" panose="020B0604020202020204" pitchFamily="34" charset="0"/>
                <a:ea typeface="Calibri" panose="020F0502020204030204" pitchFamily="34" charset="0"/>
                <a:cs typeface="Arial" panose="020B0604020202020204" pitchFamily="34" charset="0"/>
              </a:rPr>
              <a:t>work</a:t>
            </a:r>
            <a:endParaRPr lang="en-US" dirty="0">
              <a:latin typeface="Arial" panose="020B0604020202020204" pitchFamily="34" charset="0"/>
              <a:ea typeface="Calibri" panose="020F0502020204030204" pitchFamily="34" charset="0"/>
              <a:cs typeface="Arial" panose="020B0604020202020204" pitchFamily="34" charset="0"/>
            </a:endParaRPr>
          </a:p>
          <a:p>
            <a:pPr marL="342900" indent="-342900">
              <a:lnSpc>
                <a:spcPct val="150000"/>
              </a:lnSpc>
              <a:spcAft>
                <a:spcPts val="800"/>
              </a:spcAft>
              <a:buFont typeface="Wingdings" panose="05000000000000000000" pitchFamily="2" charset="2"/>
              <a:buChar char="ü"/>
            </a:pPr>
            <a:r>
              <a:rPr lang="en-US" dirty="0">
                <a:latin typeface="Arial" panose="020B0604020202020204" pitchFamily="34" charset="0"/>
                <a:ea typeface="Calibri" panose="020F0502020204030204" pitchFamily="34" charset="0"/>
                <a:cs typeface="Arial" panose="020B0604020202020204" pitchFamily="34" charset="0"/>
              </a:rPr>
              <a:t>I wanted to find out the motivation and satisfaction factors that are  critical in employee retention</a:t>
            </a:r>
            <a:r>
              <a:rPr lang="en-US" sz="2400" dirty="0">
                <a:latin typeface="Arial" panose="020B060402020202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6419116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5039" y="2061274"/>
            <a:ext cx="8534400" cy="1918345"/>
          </a:xfrm>
        </p:spPr>
        <p:txBody>
          <a:bodyPr>
            <a:normAutofit/>
          </a:bodyPr>
          <a:lstStyle/>
          <a:p>
            <a:pPr algn="ctr"/>
            <a:r>
              <a:rPr lang="en-US" sz="2400" dirty="0" smtClean="0">
                <a:latin typeface="Arial" panose="020B0604020202020204" pitchFamily="34" charset="0"/>
                <a:cs typeface="Arial" panose="020B0604020202020204" pitchFamily="34" charset="0"/>
              </a:rPr>
              <a:t>Thank You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798313"/>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1349</TotalTime>
  <Words>2001</Words>
  <Application>Microsoft Office PowerPoint</Application>
  <PresentationFormat>Widescreen</PresentationFormat>
  <Paragraphs>233</Paragraphs>
  <Slides>12</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Wingdings</vt:lpstr>
      <vt:lpstr>Wingdings 3</vt:lpstr>
      <vt:lpstr>Slice</vt:lpstr>
      <vt:lpstr>Identifying retention strategies that are effective for the Food and Beverage team at LUX* Le Morne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RETENTION</dc:title>
  <dc:creator>HURVIND TEELUCK</dc:creator>
  <cp:lastModifiedBy>Hurvind Teeluck - LUX* Le Morne</cp:lastModifiedBy>
  <cp:revision>105</cp:revision>
  <dcterms:created xsi:type="dcterms:W3CDTF">2019-04-01T16:45:37Z</dcterms:created>
  <dcterms:modified xsi:type="dcterms:W3CDTF">2019-04-21T12:54:31Z</dcterms:modified>
</cp:coreProperties>
</file>