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75" r:id="rId2"/>
    <p:sldId id="276" r:id="rId3"/>
    <p:sldId id="259" r:id="rId4"/>
    <p:sldId id="260" r:id="rId5"/>
    <p:sldId id="261" r:id="rId6"/>
    <p:sldId id="262" r:id="rId7"/>
    <p:sldId id="265" r:id="rId8"/>
    <p:sldId id="266" r:id="rId9"/>
    <p:sldId id="267" r:id="rId10"/>
    <p:sldId id="268" r:id="rId11"/>
    <p:sldId id="269" r:id="rId12"/>
    <p:sldId id="270" r:id="rId13"/>
    <p:sldId id="271" r:id="rId14"/>
    <p:sldId id="272"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an Wood" initials="AW" lastIdx="5"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B0514E-C1C5-43D8-8996-904B9A250B65}" type="datetimeFigureOut">
              <a:rPr lang="en-GB" smtClean="0"/>
              <a:t>13/02/2022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D4ACFE-02D3-4742-954B-4860B18DC11F}" type="slidenum">
              <a:rPr lang="en-GB" smtClean="0"/>
              <a:t>‹#›</a:t>
            </a:fld>
            <a:endParaRPr lang="en-GB"/>
          </a:p>
        </p:txBody>
      </p:sp>
    </p:spTree>
    <p:extLst>
      <p:ext uri="{BB962C8B-B14F-4D97-AF65-F5344CB8AC3E}">
        <p14:creationId xmlns:p14="http://schemas.microsoft.com/office/powerpoint/2010/main" val="2764003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13/02/2022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106232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428929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472437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220583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271881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884629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610903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714479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433478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58573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88177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863039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020752"/>
          </a:xfrm>
        </p:spPr>
        <p:txBody>
          <a:bodyPr/>
          <a:lstStyle/>
          <a:p>
            <a:pPr eaLnBrk="1" hangingPunct="1"/>
            <a:r>
              <a:rPr lang="en-GB" altLang="en-US" sz="2800" dirty="0">
                <a:solidFill>
                  <a:schemeClr val="accent2"/>
                </a:solidFill>
              </a:rPr>
              <a:t>Module Title: International Financial Management</a:t>
            </a:r>
          </a:p>
        </p:txBody>
      </p:sp>
      <p:sp>
        <p:nvSpPr>
          <p:cNvPr id="6147" name="Subtitle 4"/>
          <p:cNvSpPr>
            <a:spLocks noGrp="1"/>
          </p:cNvSpPr>
          <p:nvPr>
            <p:ph type="subTitle" idx="1"/>
          </p:nvPr>
        </p:nvSpPr>
        <p:spPr>
          <a:xfrm>
            <a:off x="2095472" y="1928803"/>
            <a:ext cx="7786742" cy="3948469"/>
          </a:xfrm>
        </p:spPr>
        <p:txBody>
          <a:bodyPr/>
          <a:lstStyle/>
          <a:p>
            <a:pPr eaLnBrk="1" hangingPunct="1"/>
            <a:endParaRPr lang="en-GB" altLang="en-US" dirty="0" smtClean="0">
              <a:solidFill>
                <a:schemeClr val="accent2"/>
              </a:solidFill>
            </a:endParaRPr>
          </a:p>
          <a:p>
            <a:pPr eaLnBrk="1" hangingPunct="1"/>
            <a:r>
              <a:rPr lang="en-GB" altLang="en-US" dirty="0" smtClean="0">
                <a:solidFill>
                  <a:schemeClr val="accent2"/>
                </a:solidFill>
              </a:rPr>
              <a:t>Module Code: BABM 6002</a:t>
            </a:r>
          </a:p>
          <a:p>
            <a:pPr eaLnBrk="1" hangingPunct="1"/>
            <a:r>
              <a:rPr lang="en-GB" altLang="en-US" dirty="0" smtClean="0">
                <a:solidFill>
                  <a:schemeClr val="accent2"/>
                </a:solidFill>
              </a:rPr>
              <a:t>Week </a:t>
            </a:r>
            <a:r>
              <a:rPr lang="en-GB" altLang="en-US" dirty="0">
                <a:solidFill>
                  <a:schemeClr val="accent2"/>
                </a:solidFill>
              </a:rPr>
              <a:t>1</a:t>
            </a:r>
          </a:p>
          <a:p>
            <a:pPr eaLnBrk="1" hangingPunct="1"/>
            <a:endParaRPr lang="en-GB" altLang="en-US" sz="2800" b="1" dirty="0">
              <a:solidFill>
                <a:schemeClr val="accent2"/>
              </a:solidFill>
            </a:endParaRPr>
          </a:p>
          <a:p>
            <a:pPr eaLnBrk="1" hangingPunct="1"/>
            <a:r>
              <a:rPr lang="en-GB" altLang="en-US" sz="2800" dirty="0">
                <a:solidFill>
                  <a:schemeClr val="accent2"/>
                </a:solidFill>
              </a:rPr>
              <a:t>Lecture 1</a:t>
            </a:r>
            <a:r>
              <a:rPr lang="en-GB" altLang="en-US" sz="2800" dirty="0" smtClean="0">
                <a:solidFill>
                  <a:schemeClr val="accent2"/>
                </a:solidFill>
              </a:rPr>
              <a:t>. 2 </a:t>
            </a:r>
            <a:r>
              <a:rPr lang="en-GB" altLang="en-US" sz="2800" dirty="0">
                <a:solidFill>
                  <a:schemeClr val="accent2"/>
                </a:solidFill>
              </a:rPr>
              <a:t>– The Main Goal Of </a:t>
            </a:r>
            <a:r>
              <a:rPr lang="en-GB" altLang="en-US" sz="2800" dirty="0" smtClean="0">
                <a:solidFill>
                  <a:schemeClr val="accent2"/>
                </a:solidFill>
              </a:rPr>
              <a:t>MNCs &amp; </a:t>
            </a:r>
            <a:r>
              <a:rPr lang="en-GB" altLang="en-US" sz="2800" smtClean="0">
                <a:solidFill>
                  <a:schemeClr val="accent2"/>
                </a:solidFill>
              </a:rPr>
              <a:t>Agency Problem</a:t>
            </a:r>
            <a:endParaRPr lang="en-GB" altLang="en-US" sz="2800" dirty="0">
              <a:solidFill>
                <a:schemeClr val="accent2"/>
              </a:solidFill>
            </a:endParaRP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B6282CF4-F11D-4118-ADBB-5F84001E3BD5}"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043700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dirty="0" smtClean="0"/>
              <a:t>Lecture 1.2 Objectives</a:t>
            </a:r>
            <a:endParaRPr lang="en-GB" dirty="0"/>
          </a:p>
        </p:txBody>
      </p:sp>
      <p:sp>
        <p:nvSpPr>
          <p:cNvPr id="3" name="Content Placeholder 2"/>
          <p:cNvSpPr>
            <a:spLocks noGrp="1"/>
          </p:cNvSpPr>
          <p:nvPr>
            <p:ph idx="1"/>
          </p:nvPr>
        </p:nvSpPr>
        <p:spPr>
          <a:xfrm>
            <a:off x="609600" y="1377923"/>
            <a:ext cx="10972800" cy="4139310"/>
          </a:xfrm>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13/02/2022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7" name="Rectangle 7"/>
          <p:cNvSpPr txBox="1">
            <a:spLocks noChangeArrowheads="1"/>
          </p:cNvSpPr>
          <p:nvPr/>
        </p:nvSpPr>
        <p:spPr bwMode="auto">
          <a:xfrm>
            <a:off x="609600" y="1377923"/>
            <a:ext cx="10337074"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US" altLang="en-US" sz="2800" dirty="0">
                <a:solidFill>
                  <a:prstClr val="black"/>
                </a:solidFill>
                <a:latin typeface="Arial" panose="020B0604020202020204" pitchFamily="34" charset="0"/>
                <a:cs typeface="Arial" panose="020B0604020202020204" pitchFamily="34" charset="0"/>
              </a:rPr>
              <a:t>E</a:t>
            </a:r>
            <a:r>
              <a:rPr kumimoji="0" lang="en-US" altLang="en-US" sz="28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xplain</a:t>
            </a:r>
            <a:r>
              <a:rPr kumimoji="0" lang="en-US" altLang="en-US" sz="2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role of financial managers in MNCs</a:t>
            </a:r>
            <a:endParaRPr kumimoji="0" lang="en-US"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solidFill>
                  <a:prstClr val="black"/>
                </a:solidFill>
                <a:effectLst/>
                <a:uLnTx/>
                <a:uFillTx/>
                <a:latin typeface="Myriad Pro"/>
                <a:ea typeface="+mn-ea"/>
                <a:cs typeface="+mn-cs"/>
              </a:rPr>
              <a:t>Identify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main goal of the multinational corporation (MNC)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Explain the conflicts with that goal (Agency problem)</a:t>
            </a:r>
          </a:p>
        </p:txBody>
      </p:sp>
    </p:spTree>
    <p:extLst>
      <p:ext uri="{BB962C8B-B14F-4D97-AF65-F5344CB8AC3E}">
        <p14:creationId xmlns:p14="http://schemas.microsoft.com/office/powerpoint/2010/main" val="649352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012" y="123205"/>
            <a:ext cx="8229600" cy="562074"/>
          </a:xfrm>
        </p:spPr>
        <p:txBody>
          <a:bodyPr/>
          <a:lstStyle/>
          <a:p>
            <a:r>
              <a:rPr lang="en-GB" sz="2800" dirty="0"/>
              <a:t>Functions of the Financial Manager</a:t>
            </a:r>
          </a:p>
        </p:txBody>
      </p:sp>
      <p:sp>
        <p:nvSpPr>
          <p:cNvPr id="3" name="Content Placeholder 2"/>
          <p:cNvSpPr>
            <a:spLocks noGrp="1"/>
          </p:cNvSpPr>
          <p:nvPr>
            <p:ph idx="1"/>
          </p:nvPr>
        </p:nvSpPr>
        <p:spPr>
          <a:xfrm>
            <a:off x="1640316" y="685279"/>
            <a:ext cx="8928992" cy="4968552"/>
          </a:xfrm>
        </p:spPr>
        <p:txBody>
          <a:bodyPr/>
          <a:lstStyle/>
          <a:p>
            <a:pPr marL="0" indent="0">
              <a:buNone/>
            </a:pPr>
            <a:r>
              <a:rPr lang="en-GB" sz="1600" b="1" dirty="0"/>
              <a:t>(1) Estimating the Amount of Capital Required:</a:t>
            </a:r>
            <a:endParaRPr lang="en-GB" sz="1600" dirty="0"/>
          </a:p>
          <a:p>
            <a:pPr marL="0" indent="0">
              <a:buNone/>
            </a:pPr>
            <a:r>
              <a:rPr lang="en-GB" sz="1600" dirty="0"/>
              <a:t>This is one of the most important functions of a financial manager as firms need capital for:</a:t>
            </a:r>
          </a:p>
          <a:p>
            <a:r>
              <a:rPr lang="en-GB" sz="1600" dirty="0"/>
              <a:t>purchase of fixed assets,</a:t>
            </a:r>
          </a:p>
          <a:p>
            <a:r>
              <a:rPr lang="en-GB" sz="1600" dirty="0"/>
              <a:t>meeting working capital requirements, and</a:t>
            </a:r>
          </a:p>
          <a:p>
            <a:r>
              <a:rPr lang="en-GB" sz="1600" dirty="0"/>
              <a:t>modernisation and expansion of business.</a:t>
            </a:r>
          </a:p>
          <a:p>
            <a:pPr marL="0" indent="0">
              <a:buNone/>
            </a:pPr>
            <a:r>
              <a:rPr lang="en-GB" sz="1600" b="1" dirty="0"/>
              <a:t>It is therefore within the responsibility of the financial manager to make estimates of funds that are required for short-term and long-term.</a:t>
            </a:r>
          </a:p>
          <a:p>
            <a:pPr marL="0" indent="0">
              <a:buNone/>
            </a:pPr>
            <a:endParaRPr lang="en-GB" sz="1600" dirty="0"/>
          </a:p>
          <a:p>
            <a:pPr marL="0" indent="0">
              <a:buNone/>
            </a:pPr>
            <a:r>
              <a:rPr lang="en-GB" sz="1600" b="1" dirty="0"/>
              <a:t>(2) Determining Capital Structure:</a:t>
            </a:r>
          </a:p>
          <a:p>
            <a:pPr marL="0" indent="0">
              <a:buNone/>
            </a:pPr>
            <a:r>
              <a:rPr lang="en-GB" sz="1600" dirty="0"/>
              <a:t>It is within the premise of the financial manager’s responsibility to determine the proper mix of equity and debt and short-term and long-term debt ratio. This is done to achieve minimum cost of capital and maximise shareholders wealth.</a:t>
            </a:r>
          </a:p>
          <a:p>
            <a:pPr marL="0" indent="0">
              <a:buNone/>
            </a:pPr>
            <a:endParaRPr lang="en-GB" sz="1600" b="1" dirty="0"/>
          </a:p>
          <a:p>
            <a:pPr marL="0" indent="0">
              <a:buNone/>
            </a:pPr>
            <a:r>
              <a:rPr lang="en-GB" sz="1600" b="1" dirty="0"/>
              <a:t>(3) Choice of Sources of Funds:</a:t>
            </a:r>
          </a:p>
          <a:p>
            <a:pPr marL="0" indent="0">
              <a:buNone/>
            </a:pPr>
            <a:r>
              <a:rPr lang="en-GB" sz="1600" dirty="0"/>
              <a:t>Before the actual procurement of funds, the finance manager has to decide the sources from which the funds are to be raised. The management can raise finance from various sources like equity shareholders, preference shareholders, debenture- holders, banks and other financial institutions, public deposits, etc.</a:t>
            </a:r>
          </a:p>
          <a:p>
            <a:pPr marL="0" indent="0">
              <a:buNone/>
            </a:pPr>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3</a:t>
            </a:fld>
            <a:endParaRPr lang="en-GB" altLang="en-US">
              <a:cs typeface="Arial" panose="020B0604020202020204" pitchFamily="34" charset="0"/>
            </a:endParaRPr>
          </a:p>
        </p:txBody>
      </p:sp>
    </p:spTree>
    <p:extLst>
      <p:ext uri="{BB962C8B-B14F-4D97-AF65-F5344CB8AC3E}">
        <p14:creationId xmlns:p14="http://schemas.microsoft.com/office/powerpoint/2010/main" val="39363694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9" y="193657"/>
            <a:ext cx="8229600" cy="490066"/>
          </a:xfrm>
        </p:spPr>
        <p:txBody>
          <a:bodyPr/>
          <a:lstStyle/>
          <a:p>
            <a:r>
              <a:rPr lang="en-GB" sz="3200" dirty="0"/>
              <a:t>Functions of the Financial Manager</a:t>
            </a:r>
          </a:p>
        </p:txBody>
      </p:sp>
      <p:sp>
        <p:nvSpPr>
          <p:cNvPr id="3" name="Content Placeholder 2"/>
          <p:cNvSpPr>
            <a:spLocks noGrp="1"/>
          </p:cNvSpPr>
          <p:nvPr>
            <p:ph idx="1"/>
          </p:nvPr>
        </p:nvSpPr>
        <p:spPr>
          <a:xfrm>
            <a:off x="1631505" y="836712"/>
            <a:ext cx="8928992" cy="4824536"/>
          </a:xfrm>
        </p:spPr>
        <p:txBody>
          <a:bodyPr/>
          <a:lstStyle/>
          <a:p>
            <a:pPr marL="0" indent="0">
              <a:buNone/>
            </a:pPr>
            <a:r>
              <a:rPr lang="en-GB" sz="2000" b="1" dirty="0"/>
              <a:t>(4) Procurement of Funds: </a:t>
            </a:r>
            <a:r>
              <a:rPr lang="en-GB" sz="2000" dirty="0"/>
              <a:t>The</a:t>
            </a:r>
            <a:r>
              <a:rPr lang="en-GB" sz="2000" b="1" dirty="0"/>
              <a:t> </a:t>
            </a:r>
            <a:r>
              <a:rPr lang="en-GB" sz="2000" dirty="0"/>
              <a:t>financial manager takes steps to procure the funds required for the business. It might require negotiation with creditors and financial institutions, issue of prospectus, etc. </a:t>
            </a:r>
          </a:p>
          <a:p>
            <a:pPr marL="0" indent="0">
              <a:buNone/>
            </a:pPr>
            <a:endParaRPr lang="en-GB" sz="2000" dirty="0"/>
          </a:p>
          <a:p>
            <a:pPr marL="0" indent="0">
              <a:buNone/>
            </a:pPr>
            <a:r>
              <a:rPr lang="en-GB" sz="2000" b="1" dirty="0"/>
              <a:t>(5) Utilisation of Funds:</a:t>
            </a:r>
          </a:p>
          <a:p>
            <a:pPr marL="0" indent="0">
              <a:buNone/>
            </a:pPr>
            <a:r>
              <a:rPr lang="en-GB" sz="2000" dirty="0"/>
              <a:t>It is one of the functions of the financial manager to ensure that the funds procured by the firm are prudently invested in various assets to maximise the return on investment: This decision is usually guided by three principles: safety, profitability, and liquidity.</a:t>
            </a:r>
          </a:p>
          <a:p>
            <a:pPr marL="0" indent="0">
              <a:buNone/>
            </a:pPr>
            <a:endParaRPr lang="en-GB" sz="2000" dirty="0"/>
          </a:p>
          <a:p>
            <a:pPr marL="0" indent="0">
              <a:buNone/>
            </a:pPr>
            <a:r>
              <a:rPr lang="en-GB" sz="2000" b="1" dirty="0"/>
              <a:t>(6) Disposal of Profits or Surplus:</a:t>
            </a:r>
          </a:p>
          <a:p>
            <a:pPr marL="0" indent="0">
              <a:buNone/>
            </a:pPr>
            <a:r>
              <a:rPr lang="en-GB" sz="2000" dirty="0"/>
              <a:t>The financial manager often decides on how much to retain for ploughing back and how much to distribute as dividend to shareholders out of the profits of the company. </a:t>
            </a:r>
            <a:endParaRPr lang="en-GB" sz="1400" dirty="0"/>
          </a:p>
          <a:p>
            <a:pPr marL="0" indent="0">
              <a:buNone/>
            </a:pPr>
            <a:endParaRPr lang="en-GB" sz="1400" dirty="0"/>
          </a:p>
          <a:p>
            <a:pPr marL="0" indent="0">
              <a:buNone/>
            </a:pPr>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4</a:t>
            </a:fld>
            <a:endParaRPr lang="en-GB" altLang="en-US">
              <a:cs typeface="Arial" panose="020B0604020202020204" pitchFamily="34" charset="0"/>
            </a:endParaRPr>
          </a:p>
        </p:txBody>
      </p:sp>
    </p:spTree>
    <p:extLst>
      <p:ext uri="{BB962C8B-B14F-4D97-AF65-F5344CB8AC3E}">
        <p14:creationId xmlns:p14="http://schemas.microsoft.com/office/powerpoint/2010/main" val="2185568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lstStyle/>
          <a:p>
            <a:r>
              <a:rPr lang="en-GB" sz="3200" dirty="0"/>
              <a:t>Functions of the Financial Manager</a:t>
            </a:r>
          </a:p>
        </p:txBody>
      </p:sp>
      <p:sp>
        <p:nvSpPr>
          <p:cNvPr id="3" name="Content Placeholder 2"/>
          <p:cNvSpPr>
            <a:spLocks noGrp="1"/>
          </p:cNvSpPr>
          <p:nvPr>
            <p:ph idx="1"/>
          </p:nvPr>
        </p:nvSpPr>
        <p:spPr>
          <a:xfrm>
            <a:off x="1774826" y="908720"/>
            <a:ext cx="8641655" cy="4608512"/>
          </a:xfrm>
        </p:spPr>
        <p:txBody>
          <a:bodyPr/>
          <a:lstStyle/>
          <a:p>
            <a:pPr marL="0" indent="0">
              <a:buNone/>
            </a:pPr>
            <a:endParaRPr lang="en-GB" sz="2000" b="1" dirty="0">
              <a:solidFill>
                <a:prstClr val="black"/>
              </a:solidFill>
            </a:endParaRPr>
          </a:p>
          <a:p>
            <a:pPr marL="0" indent="0">
              <a:buNone/>
            </a:pPr>
            <a:r>
              <a:rPr lang="en-GB" sz="2000" b="1" dirty="0">
                <a:solidFill>
                  <a:prstClr val="black"/>
                </a:solidFill>
              </a:rPr>
              <a:t>(7) Management of Cash:</a:t>
            </a:r>
          </a:p>
          <a:p>
            <a:pPr marL="0" indent="0">
              <a:buNone/>
            </a:pPr>
            <a:r>
              <a:rPr lang="en-GB" sz="2000" dirty="0">
                <a:solidFill>
                  <a:prstClr val="black"/>
                </a:solidFill>
              </a:rPr>
              <a:t>Management of cash and other current assets is an important task of financial manager. This involves forecasting the cash inflows and outflows to ensure that there is neither shortage nor surplus of cash within the firm to ensure that sufficient funds are available for purchase of materials, payment of wages and meeting day-to-day expenses.</a:t>
            </a:r>
            <a:endParaRPr lang="en-GB" sz="2000" b="1" dirty="0"/>
          </a:p>
          <a:p>
            <a:pPr marL="0" indent="0">
              <a:buNone/>
            </a:pPr>
            <a:endParaRPr lang="en-GB" sz="2000" b="1" dirty="0"/>
          </a:p>
          <a:p>
            <a:pPr marL="0" indent="0">
              <a:buNone/>
            </a:pPr>
            <a:r>
              <a:rPr lang="en-GB" sz="2000" b="1" dirty="0"/>
              <a:t>(8) Financial Control:</a:t>
            </a:r>
          </a:p>
          <a:p>
            <a:pPr marL="0" indent="0">
              <a:buNone/>
            </a:pPr>
            <a:r>
              <a:rPr lang="en-GB" sz="2000" dirty="0"/>
              <a:t>The financial manager is responsible for the evaluation of the firm’s financial performance, using a measure such as Return on Investment (ROI)</a:t>
            </a: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5</a:t>
            </a:fld>
            <a:endParaRPr lang="en-GB" altLang="en-US">
              <a:cs typeface="Arial" panose="020B0604020202020204" pitchFamily="34" charset="0"/>
            </a:endParaRPr>
          </a:p>
        </p:txBody>
      </p:sp>
    </p:spTree>
    <p:extLst>
      <p:ext uri="{BB962C8B-B14F-4D97-AF65-F5344CB8AC3E}">
        <p14:creationId xmlns:p14="http://schemas.microsoft.com/office/powerpoint/2010/main" val="686495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4850"/>
          </a:xfrm>
        </p:spPr>
        <p:txBody>
          <a:bodyPr/>
          <a:lstStyle/>
          <a:p>
            <a:r>
              <a:rPr lang="en-GB" sz="3200" b="1" dirty="0"/>
              <a:t>The International Finance Environment</a:t>
            </a:r>
          </a:p>
        </p:txBody>
      </p:sp>
      <p:sp>
        <p:nvSpPr>
          <p:cNvPr id="3" name="Content Placeholder 2"/>
          <p:cNvSpPr>
            <a:spLocks noGrp="1"/>
          </p:cNvSpPr>
          <p:nvPr>
            <p:ph idx="1"/>
          </p:nvPr>
        </p:nvSpPr>
        <p:spPr>
          <a:xfrm>
            <a:off x="1524000" y="1029618"/>
            <a:ext cx="9144000" cy="5517232"/>
          </a:xfrm>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6</a:t>
            </a:fld>
            <a:endParaRPr lang="en-GB" altLang="en-US">
              <a:cs typeface="Arial" panose="020B0604020202020204" pitchFamily="34" charset="0"/>
            </a:endParaRPr>
          </a:p>
        </p:txBody>
      </p:sp>
      <p:grpSp>
        <p:nvGrpSpPr>
          <p:cNvPr id="10" name="Group 6"/>
          <p:cNvGrpSpPr>
            <a:grpSpLocks/>
          </p:cNvGrpSpPr>
          <p:nvPr/>
        </p:nvGrpSpPr>
        <p:grpSpPr bwMode="auto">
          <a:xfrm>
            <a:off x="3587751" y="1606550"/>
            <a:ext cx="4975225" cy="596900"/>
            <a:chOff x="1300" y="1012"/>
            <a:chExt cx="3134" cy="376"/>
          </a:xfrm>
        </p:grpSpPr>
        <p:sp>
          <p:nvSpPr>
            <p:cNvPr id="11" name="Rectangle 3"/>
            <p:cNvSpPr>
              <a:spLocks noChangeArrowheads="1"/>
            </p:cNvSpPr>
            <p:nvPr/>
          </p:nvSpPr>
          <p:spPr bwMode="auto">
            <a:xfrm>
              <a:off x="1300" y="1012"/>
              <a:ext cx="3064"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12" name="Rectangle 4"/>
            <p:cNvSpPr>
              <a:spLocks noChangeArrowheads="1"/>
            </p:cNvSpPr>
            <p:nvPr/>
          </p:nvSpPr>
          <p:spPr bwMode="auto">
            <a:xfrm>
              <a:off x="1348" y="1060"/>
              <a:ext cx="3064"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13" name="Rectangle 5"/>
            <p:cNvSpPr>
              <a:spLocks noChangeArrowheads="1"/>
            </p:cNvSpPr>
            <p:nvPr/>
          </p:nvSpPr>
          <p:spPr bwMode="auto">
            <a:xfrm>
              <a:off x="1360" y="1091"/>
              <a:ext cx="3074" cy="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defRPr/>
              </a:pPr>
              <a:r>
                <a:rPr lang="en-US" altLang="en-US" sz="2400" b="1" kern="0">
                  <a:solidFill>
                    <a:srgbClr val="000000"/>
                  </a:solidFill>
                  <a:latin typeface="Arial" panose="020B0604020202020204" pitchFamily="34" charset="0"/>
                  <a:cs typeface="Arial" panose="020B0604020202020204" pitchFamily="34" charset="0"/>
                </a:rPr>
                <a:t>Multinational Corporation (MNC)</a:t>
              </a:r>
            </a:p>
          </p:txBody>
        </p:sp>
      </p:grpSp>
      <p:grpSp>
        <p:nvGrpSpPr>
          <p:cNvPr id="14" name="Group 10"/>
          <p:cNvGrpSpPr>
            <a:grpSpLocks/>
          </p:cNvGrpSpPr>
          <p:nvPr/>
        </p:nvGrpSpPr>
        <p:grpSpPr bwMode="auto">
          <a:xfrm>
            <a:off x="3587750" y="2749550"/>
            <a:ext cx="4940300" cy="596900"/>
            <a:chOff x="1300" y="1732"/>
            <a:chExt cx="3112" cy="376"/>
          </a:xfrm>
        </p:grpSpPr>
        <p:sp>
          <p:nvSpPr>
            <p:cNvPr id="15" name="Rectangle 7"/>
            <p:cNvSpPr>
              <a:spLocks noChangeArrowheads="1"/>
            </p:cNvSpPr>
            <p:nvPr/>
          </p:nvSpPr>
          <p:spPr bwMode="auto">
            <a:xfrm>
              <a:off x="1300" y="1732"/>
              <a:ext cx="3064"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16" name="Rectangle 8"/>
            <p:cNvSpPr>
              <a:spLocks noChangeArrowheads="1"/>
            </p:cNvSpPr>
            <p:nvPr/>
          </p:nvSpPr>
          <p:spPr bwMode="auto">
            <a:xfrm>
              <a:off x="1348" y="1780"/>
              <a:ext cx="3064"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17" name="Rectangle 9"/>
            <p:cNvSpPr>
              <a:spLocks noChangeArrowheads="1"/>
            </p:cNvSpPr>
            <p:nvPr/>
          </p:nvSpPr>
          <p:spPr bwMode="auto">
            <a:xfrm>
              <a:off x="1614" y="1811"/>
              <a:ext cx="2565" cy="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defRPr/>
              </a:pPr>
              <a:r>
                <a:rPr lang="en-US" altLang="en-US" sz="2400" b="1" kern="0" dirty="0">
                  <a:solidFill>
                    <a:srgbClr val="000000"/>
                  </a:solidFill>
                  <a:latin typeface="Arial" panose="020B0604020202020204" pitchFamily="34" charset="0"/>
                  <a:cs typeface="Arial" panose="020B0604020202020204" pitchFamily="34" charset="0"/>
                </a:rPr>
                <a:t>Foreign Exchange Markets</a:t>
              </a:r>
            </a:p>
          </p:txBody>
        </p:sp>
      </p:grpSp>
      <p:grpSp>
        <p:nvGrpSpPr>
          <p:cNvPr id="18" name="Group 14"/>
          <p:cNvGrpSpPr>
            <a:grpSpLocks/>
          </p:cNvGrpSpPr>
          <p:nvPr/>
        </p:nvGrpSpPr>
        <p:grpSpPr bwMode="auto">
          <a:xfrm>
            <a:off x="1758951" y="5340350"/>
            <a:ext cx="2608263" cy="596900"/>
            <a:chOff x="148" y="3364"/>
            <a:chExt cx="1643" cy="376"/>
          </a:xfrm>
        </p:grpSpPr>
        <p:sp>
          <p:nvSpPr>
            <p:cNvPr id="19" name="Rectangle 11"/>
            <p:cNvSpPr>
              <a:spLocks noChangeArrowheads="1"/>
            </p:cNvSpPr>
            <p:nvPr/>
          </p:nvSpPr>
          <p:spPr bwMode="auto">
            <a:xfrm>
              <a:off x="148" y="3364"/>
              <a:ext cx="1576"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0" name="Rectangle 12"/>
            <p:cNvSpPr>
              <a:spLocks noChangeArrowheads="1"/>
            </p:cNvSpPr>
            <p:nvPr/>
          </p:nvSpPr>
          <p:spPr bwMode="auto">
            <a:xfrm>
              <a:off x="196" y="3412"/>
              <a:ext cx="1576"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1" name="Rectangle 13"/>
            <p:cNvSpPr>
              <a:spLocks noChangeArrowheads="1"/>
            </p:cNvSpPr>
            <p:nvPr/>
          </p:nvSpPr>
          <p:spPr bwMode="auto">
            <a:xfrm>
              <a:off x="164" y="3443"/>
              <a:ext cx="1627" cy="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defRPr/>
              </a:pPr>
              <a:r>
                <a:rPr lang="en-US" altLang="en-US" sz="2400" b="1" kern="0">
                  <a:solidFill>
                    <a:srgbClr val="000000"/>
                  </a:solidFill>
                  <a:latin typeface="Arial" panose="020B0604020202020204" pitchFamily="34" charset="0"/>
                  <a:cs typeface="Arial" panose="020B0604020202020204" pitchFamily="34" charset="0"/>
                </a:rPr>
                <a:t>Product Markets</a:t>
              </a:r>
            </a:p>
          </p:txBody>
        </p:sp>
      </p:grpSp>
      <p:grpSp>
        <p:nvGrpSpPr>
          <p:cNvPr id="22" name="Group 18"/>
          <p:cNvGrpSpPr>
            <a:grpSpLocks/>
          </p:cNvGrpSpPr>
          <p:nvPr/>
        </p:nvGrpSpPr>
        <p:grpSpPr bwMode="auto">
          <a:xfrm>
            <a:off x="4806950" y="5340350"/>
            <a:ext cx="2578100" cy="596900"/>
            <a:chOff x="2068" y="3364"/>
            <a:chExt cx="1624" cy="376"/>
          </a:xfrm>
        </p:grpSpPr>
        <p:sp>
          <p:nvSpPr>
            <p:cNvPr id="23" name="Rectangle 15"/>
            <p:cNvSpPr>
              <a:spLocks noChangeArrowheads="1"/>
            </p:cNvSpPr>
            <p:nvPr/>
          </p:nvSpPr>
          <p:spPr bwMode="auto">
            <a:xfrm>
              <a:off x="2068" y="3364"/>
              <a:ext cx="1576" cy="328"/>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4" name="Rectangle 16"/>
            <p:cNvSpPr>
              <a:spLocks noChangeArrowheads="1"/>
            </p:cNvSpPr>
            <p:nvPr/>
          </p:nvSpPr>
          <p:spPr bwMode="auto">
            <a:xfrm>
              <a:off x="2116" y="3412"/>
              <a:ext cx="1576" cy="328"/>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5" name="Rectangle 17"/>
            <p:cNvSpPr>
              <a:spLocks noChangeArrowheads="1"/>
            </p:cNvSpPr>
            <p:nvPr/>
          </p:nvSpPr>
          <p:spPr bwMode="auto">
            <a:xfrm>
              <a:off x="2266" y="3443"/>
              <a:ext cx="1263" cy="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defRPr/>
              </a:pPr>
              <a:r>
                <a:rPr lang="en-US" altLang="en-US" sz="2400" b="1" kern="0">
                  <a:solidFill>
                    <a:srgbClr val="000000"/>
                  </a:solidFill>
                  <a:latin typeface="Arial" panose="020B0604020202020204" pitchFamily="34" charset="0"/>
                  <a:cs typeface="Arial" panose="020B0604020202020204" pitchFamily="34" charset="0"/>
                </a:rPr>
                <a:t>Subsidiaries</a:t>
              </a:r>
            </a:p>
          </p:txBody>
        </p:sp>
      </p:grpSp>
      <p:grpSp>
        <p:nvGrpSpPr>
          <p:cNvPr id="26" name="Group 22"/>
          <p:cNvGrpSpPr>
            <a:grpSpLocks/>
          </p:cNvGrpSpPr>
          <p:nvPr/>
        </p:nvGrpSpPr>
        <p:grpSpPr bwMode="auto">
          <a:xfrm>
            <a:off x="7854950" y="5340351"/>
            <a:ext cx="2578100" cy="1241425"/>
            <a:chOff x="3988" y="3364"/>
            <a:chExt cx="1624" cy="782"/>
          </a:xfrm>
        </p:grpSpPr>
        <p:sp>
          <p:nvSpPr>
            <p:cNvPr id="27" name="Rectangle 19"/>
            <p:cNvSpPr>
              <a:spLocks noChangeArrowheads="1"/>
            </p:cNvSpPr>
            <p:nvPr/>
          </p:nvSpPr>
          <p:spPr bwMode="auto">
            <a:xfrm>
              <a:off x="3988" y="3364"/>
              <a:ext cx="1576" cy="712"/>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8" name="Rectangle 20"/>
            <p:cNvSpPr>
              <a:spLocks noChangeArrowheads="1"/>
            </p:cNvSpPr>
            <p:nvPr/>
          </p:nvSpPr>
          <p:spPr bwMode="auto">
            <a:xfrm>
              <a:off x="4036" y="3412"/>
              <a:ext cx="1576" cy="712"/>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29" name="Rectangle 21"/>
            <p:cNvSpPr>
              <a:spLocks noChangeArrowheads="1"/>
            </p:cNvSpPr>
            <p:nvPr/>
          </p:nvSpPr>
          <p:spPr bwMode="auto">
            <a:xfrm>
              <a:off x="4181" y="3461"/>
              <a:ext cx="1273" cy="6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International</a:t>
              </a:r>
            </a:p>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Financial</a:t>
              </a:r>
            </a:p>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Markets</a:t>
              </a:r>
            </a:p>
          </p:txBody>
        </p:sp>
      </p:grpSp>
      <p:sp>
        <p:nvSpPr>
          <p:cNvPr id="30" name="AutoShape 23"/>
          <p:cNvSpPr>
            <a:spLocks noChangeArrowheads="1"/>
          </p:cNvSpPr>
          <p:nvPr/>
        </p:nvSpPr>
        <p:spPr bwMode="auto">
          <a:xfrm flipH="1">
            <a:off x="6026150" y="2292350"/>
            <a:ext cx="139700" cy="368300"/>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1" name="Rectangle 24"/>
          <p:cNvSpPr>
            <a:spLocks noChangeArrowheads="1"/>
          </p:cNvSpPr>
          <p:nvPr/>
        </p:nvSpPr>
        <p:spPr bwMode="auto">
          <a:xfrm>
            <a:off x="5162551" y="3589339"/>
            <a:ext cx="1935163" cy="108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lnSpc>
                <a:spcPct val="90000"/>
              </a:lnSpc>
              <a:defRPr/>
            </a:pPr>
            <a:r>
              <a:rPr lang="en-US" altLang="en-US" sz="2400" b="1" kern="0" dirty="0">
                <a:solidFill>
                  <a:srgbClr val="000000"/>
                </a:solidFill>
                <a:latin typeface="Arial" panose="020B0604020202020204" pitchFamily="34" charset="0"/>
                <a:cs typeface="Arial" panose="020B0604020202020204" pitchFamily="34" charset="0"/>
              </a:rPr>
              <a:t>Dividend</a:t>
            </a:r>
          </a:p>
          <a:p>
            <a:pPr algn="ctr">
              <a:lnSpc>
                <a:spcPct val="90000"/>
              </a:lnSpc>
              <a:defRPr/>
            </a:pPr>
            <a:r>
              <a:rPr lang="en-US" altLang="en-US" sz="2400" b="1" kern="0" dirty="0">
                <a:solidFill>
                  <a:srgbClr val="000000"/>
                </a:solidFill>
                <a:latin typeface="Arial" panose="020B0604020202020204" pitchFamily="34" charset="0"/>
                <a:cs typeface="Arial" panose="020B0604020202020204" pitchFamily="34" charset="0"/>
              </a:rPr>
              <a:t>Remittance</a:t>
            </a:r>
          </a:p>
          <a:p>
            <a:pPr algn="ctr">
              <a:lnSpc>
                <a:spcPct val="90000"/>
              </a:lnSpc>
              <a:defRPr/>
            </a:pPr>
            <a:r>
              <a:rPr lang="en-US" altLang="en-US" sz="2400" b="1" kern="0" dirty="0">
                <a:solidFill>
                  <a:srgbClr val="000000"/>
                </a:solidFill>
                <a:latin typeface="Arial" panose="020B0604020202020204" pitchFamily="34" charset="0"/>
                <a:cs typeface="Arial" panose="020B0604020202020204" pitchFamily="34" charset="0"/>
              </a:rPr>
              <a:t>&amp; Financing</a:t>
            </a:r>
          </a:p>
        </p:txBody>
      </p:sp>
      <p:sp>
        <p:nvSpPr>
          <p:cNvPr id="32" name="Rectangle 25"/>
          <p:cNvSpPr>
            <a:spLocks noChangeArrowheads="1"/>
          </p:cNvSpPr>
          <p:nvPr/>
        </p:nvSpPr>
        <p:spPr bwMode="auto">
          <a:xfrm>
            <a:off x="2054226" y="4122739"/>
            <a:ext cx="1901825" cy="75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Exporting</a:t>
            </a:r>
          </a:p>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&amp; Importing</a:t>
            </a:r>
          </a:p>
        </p:txBody>
      </p:sp>
      <p:sp>
        <p:nvSpPr>
          <p:cNvPr id="33" name="Rectangle 26"/>
          <p:cNvSpPr>
            <a:spLocks noChangeArrowheads="1"/>
          </p:cNvSpPr>
          <p:nvPr/>
        </p:nvSpPr>
        <p:spPr bwMode="auto">
          <a:xfrm>
            <a:off x="8134351" y="4122739"/>
            <a:ext cx="1935163" cy="75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Investing</a:t>
            </a:r>
          </a:p>
          <a:p>
            <a:pPr algn="ctr">
              <a:lnSpc>
                <a:spcPct val="90000"/>
              </a:lnSpc>
              <a:defRPr/>
            </a:pPr>
            <a:r>
              <a:rPr lang="en-US" altLang="en-US" sz="2400" b="1" kern="0">
                <a:solidFill>
                  <a:srgbClr val="000000"/>
                </a:solidFill>
                <a:latin typeface="Arial" panose="020B0604020202020204" pitchFamily="34" charset="0"/>
                <a:cs typeface="Arial" panose="020B0604020202020204" pitchFamily="34" charset="0"/>
              </a:rPr>
              <a:t>&amp; Financing</a:t>
            </a:r>
          </a:p>
        </p:txBody>
      </p:sp>
      <p:sp>
        <p:nvSpPr>
          <p:cNvPr id="34" name="Rectangle 27"/>
          <p:cNvSpPr>
            <a:spLocks noChangeArrowheads="1"/>
          </p:cNvSpPr>
          <p:nvPr/>
        </p:nvSpPr>
        <p:spPr bwMode="auto">
          <a:xfrm>
            <a:off x="3054350" y="4883150"/>
            <a:ext cx="6083300" cy="6350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5" name="AutoShape 28"/>
          <p:cNvSpPr>
            <a:spLocks noChangeArrowheads="1"/>
          </p:cNvSpPr>
          <p:nvPr/>
        </p:nvSpPr>
        <p:spPr bwMode="auto">
          <a:xfrm flipH="1">
            <a:off x="2978150" y="4883150"/>
            <a:ext cx="139700" cy="368300"/>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6" name="AutoShape 29"/>
          <p:cNvSpPr>
            <a:spLocks noChangeArrowheads="1"/>
          </p:cNvSpPr>
          <p:nvPr/>
        </p:nvSpPr>
        <p:spPr bwMode="auto">
          <a:xfrm flipH="1">
            <a:off x="6026150" y="4883150"/>
            <a:ext cx="139700" cy="368300"/>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7" name="AutoShape 30"/>
          <p:cNvSpPr>
            <a:spLocks noChangeArrowheads="1"/>
          </p:cNvSpPr>
          <p:nvPr/>
        </p:nvSpPr>
        <p:spPr bwMode="auto">
          <a:xfrm flipH="1">
            <a:off x="9074150" y="4883150"/>
            <a:ext cx="139700" cy="368300"/>
          </a:xfrm>
          <a:prstGeom prst="downArrow">
            <a:avLst>
              <a:gd name="adj1" fmla="val 50000"/>
              <a:gd name="adj2" fmla="val 131855"/>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8" name="Rectangle 31"/>
          <p:cNvSpPr>
            <a:spLocks noChangeArrowheads="1"/>
          </p:cNvSpPr>
          <p:nvPr/>
        </p:nvSpPr>
        <p:spPr bwMode="auto">
          <a:xfrm>
            <a:off x="6061075" y="4632326"/>
            <a:ext cx="63500" cy="384175"/>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
        <p:nvSpPr>
          <p:cNvPr id="39" name="Rectangle 32"/>
          <p:cNvSpPr>
            <a:spLocks noChangeArrowheads="1"/>
          </p:cNvSpPr>
          <p:nvPr/>
        </p:nvSpPr>
        <p:spPr bwMode="auto">
          <a:xfrm>
            <a:off x="6061075" y="3413126"/>
            <a:ext cx="63500" cy="168275"/>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endParaRPr lang="en-GB" sz="2400" b="1" kern="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42296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714375"/>
          </a:xfrm>
        </p:spPr>
        <p:txBody>
          <a:bodyPr/>
          <a:lstStyle/>
          <a:p>
            <a:r>
              <a:rPr lang="en-GB" dirty="0" smtClean="0"/>
              <a:t>The Main Goal of the MNC</a:t>
            </a:r>
            <a:endParaRPr lang="en-GB" dirty="0"/>
          </a:p>
        </p:txBody>
      </p:sp>
      <p:sp>
        <p:nvSpPr>
          <p:cNvPr id="3" name="Content Placeholder 2"/>
          <p:cNvSpPr>
            <a:spLocks noGrp="1"/>
          </p:cNvSpPr>
          <p:nvPr>
            <p:ph idx="1"/>
          </p:nvPr>
        </p:nvSpPr>
        <p:spPr>
          <a:xfrm>
            <a:off x="1981200" y="1417638"/>
            <a:ext cx="8229600" cy="3917032"/>
          </a:xfrm>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7</a:t>
            </a:fld>
            <a:endParaRPr lang="en-GB" altLang="en-US">
              <a:cs typeface="Arial" panose="020B0604020202020204" pitchFamily="34" charset="0"/>
            </a:endParaRPr>
          </a:p>
        </p:txBody>
      </p:sp>
      <p:sp>
        <p:nvSpPr>
          <p:cNvPr id="6" name="Rectangle 8"/>
          <p:cNvSpPr txBox="1">
            <a:spLocks noChangeArrowheads="1"/>
          </p:cNvSpPr>
          <p:nvPr/>
        </p:nvSpPr>
        <p:spPr bwMode="auto">
          <a:xfrm>
            <a:off x="2258926" y="1716994"/>
            <a:ext cx="7772400" cy="2713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lvl1pPr marL="342900" indent="-342900" algn="l" rtl="0" eaLnBrk="0" fontAlgn="base" hangingPunct="0">
              <a:lnSpc>
                <a:spcPct val="105000"/>
              </a:lnSpc>
              <a:spcBef>
                <a:spcPct val="30000"/>
              </a:spcBef>
              <a:spcAft>
                <a:spcPct val="0"/>
              </a:spcAft>
              <a:buSzPct val="119000"/>
              <a:buChar char="•"/>
              <a:defRPr sz="2800" b="1" kern="1200">
                <a:solidFill>
                  <a:schemeClr val="tx1"/>
                </a:solidFill>
                <a:latin typeface="+mn-lt"/>
                <a:ea typeface="+mn-ea"/>
                <a:cs typeface="+mn-cs"/>
              </a:defRPr>
            </a:lvl1pPr>
            <a:lvl2pPr marL="742950" indent="-285750" algn="l" rtl="0" eaLnBrk="0" fontAlgn="base" hangingPunct="0">
              <a:lnSpc>
                <a:spcPct val="105000"/>
              </a:lnSpc>
              <a:spcBef>
                <a:spcPct val="5000"/>
              </a:spcBef>
              <a:spcAft>
                <a:spcPct val="0"/>
              </a:spcAft>
              <a:buSzPct val="79000"/>
              <a:buChar char="¤"/>
              <a:defRPr sz="2800" kern="1200">
                <a:solidFill>
                  <a:schemeClr val="tx1"/>
                </a:solidFill>
                <a:latin typeface="+mn-lt"/>
                <a:ea typeface="+mn-ea"/>
                <a:cs typeface="+mn-cs"/>
              </a:defRPr>
            </a:lvl2pPr>
            <a:lvl3pPr marL="1143000" indent="-228600" algn="l" rtl="0" eaLnBrk="0" fontAlgn="base" hangingPunct="0">
              <a:lnSpc>
                <a:spcPct val="105000"/>
              </a:lnSpc>
              <a:spcBef>
                <a:spcPct val="5000"/>
              </a:spcBef>
              <a:spcAft>
                <a:spcPct val="0"/>
              </a:spcAft>
              <a:buSzPct val="119000"/>
              <a:buChar char="­"/>
              <a:defRPr sz="2800" kern="1200">
                <a:solidFill>
                  <a:schemeClr val="tx1"/>
                </a:solidFill>
                <a:latin typeface="+mn-lt"/>
                <a:ea typeface="+mn-ea"/>
                <a:cs typeface="+mn-cs"/>
              </a:defRPr>
            </a:lvl3pPr>
            <a:lvl4pPr marL="1600200" indent="-228600" algn="l" rtl="0" eaLnBrk="0" fontAlgn="base" hangingPunct="0">
              <a:lnSpc>
                <a:spcPct val="105000"/>
              </a:lnSpc>
              <a:spcBef>
                <a:spcPct val="5000"/>
              </a:spcBef>
              <a:spcAft>
                <a:spcPct val="0"/>
              </a:spcAft>
              <a:buChar char="»"/>
              <a:defRPr sz="2400" kern="1200">
                <a:solidFill>
                  <a:schemeClr val="tx1"/>
                </a:solidFill>
                <a:latin typeface="+mn-lt"/>
                <a:ea typeface="+mn-ea"/>
                <a:cs typeface="+mn-cs"/>
              </a:defRPr>
            </a:lvl4pPr>
            <a:lvl5pPr marL="2057400" indent="-228600" algn="l" rtl="0" eaLnBrk="0" fontAlgn="base" hangingPunct="0">
              <a:lnSpc>
                <a:spcPct val="105000"/>
              </a:lnSpc>
              <a:spcBef>
                <a:spcPct val="5000"/>
              </a:spcBef>
              <a:spcAft>
                <a:spcPct val="0"/>
              </a:spcAft>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US" altLang="en-US" b="0" dirty="0">
                <a:solidFill>
                  <a:srgbClr val="000000"/>
                </a:solidFill>
                <a:latin typeface="Myriad Pro"/>
              </a:rPr>
              <a:t>The commonly accepted goal of an MNC is to </a:t>
            </a:r>
            <a:r>
              <a:rPr lang="en-US" altLang="en-US" b="0" dirty="0" err="1" smtClean="0">
                <a:solidFill>
                  <a:srgbClr val="CC0000"/>
                </a:solidFill>
                <a:latin typeface="Myriad Pro"/>
              </a:rPr>
              <a:t>maximise</a:t>
            </a:r>
            <a:r>
              <a:rPr lang="en-US" altLang="en-US" b="0" dirty="0" smtClean="0">
                <a:solidFill>
                  <a:srgbClr val="CC0000"/>
                </a:solidFill>
                <a:latin typeface="Myriad Pro"/>
              </a:rPr>
              <a:t> shareholders’ </a:t>
            </a:r>
            <a:r>
              <a:rPr lang="en-US" altLang="en-US" b="0" dirty="0">
                <a:solidFill>
                  <a:srgbClr val="CC0000"/>
                </a:solidFill>
                <a:latin typeface="Myriad Pro"/>
              </a:rPr>
              <a:t>wealth</a:t>
            </a:r>
            <a:r>
              <a:rPr lang="en-US" altLang="en-US" b="0" dirty="0">
                <a:solidFill>
                  <a:srgbClr val="000000"/>
                </a:solidFill>
                <a:latin typeface="Myriad Pro"/>
              </a:rPr>
              <a:t>.</a:t>
            </a:r>
          </a:p>
          <a:p>
            <a:pPr marL="0" indent="0">
              <a:buNone/>
              <a:defRPr/>
            </a:pPr>
            <a:r>
              <a:rPr lang="en-US" altLang="en-US" sz="1800" b="0" dirty="0">
                <a:solidFill>
                  <a:srgbClr val="FF0000"/>
                </a:solidFill>
                <a:latin typeface="Myriad Pro"/>
              </a:rPr>
              <a:t>(Madura &amp; Fox 2021)</a:t>
            </a:r>
          </a:p>
        </p:txBody>
      </p:sp>
    </p:spTree>
    <p:extLst>
      <p:ext uri="{BB962C8B-B14F-4D97-AF65-F5344CB8AC3E}">
        <p14:creationId xmlns:p14="http://schemas.microsoft.com/office/powerpoint/2010/main" val="10656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left)">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3200" dirty="0"/>
              <a:t>Conflicts Against the MNC Goal</a:t>
            </a:r>
          </a:p>
        </p:txBody>
      </p:sp>
      <p:sp>
        <p:nvSpPr>
          <p:cNvPr id="3" name="Content Placeholder 2"/>
          <p:cNvSpPr>
            <a:spLocks noGrp="1"/>
          </p:cNvSpPr>
          <p:nvPr>
            <p:ph idx="1"/>
          </p:nvPr>
        </p:nvSpPr>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8</a:t>
            </a:fld>
            <a:endParaRPr lang="en-GB" altLang="en-US">
              <a:cs typeface="Arial" panose="020B0604020202020204" pitchFamily="34" charset="0"/>
            </a:endParaRPr>
          </a:p>
        </p:txBody>
      </p:sp>
      <p:sp>
        <p:nvSpPr>
          <p:cNvPr id="6" name="Rectangle 3"/>
          <p:cNvSpPr txBox="1">
            <a:spLocks noChangeArrowheads="1"/>
          </p:cNvSpPr>
          <p:nvPr/>
        </p:nvSpPr>
        <p:spPr bwMode="auto">
          <a:xfrm>
            <a:off x="2260600" y="980728"/>
            <a:ext cx="7848600"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US" altLang="en-US" sz="2400" dirty="0">
                <a:solidFill>
                  <a:prstClr val="black"/>
                </a:solidFill>
                <a:latin typeface="Myriad Pro"/>
              </a:rPr>
              <a:t>For corporations with shareholders who differ from their managers, a conflict of goals can exist - </a:t>
            </a:r>
            <a:r>
              <a:rPr lang="en-US" altLang="en-US" sz="2400" i="1" dirty="0">
                <a:solidFill>
                  <a:srgbClr val="CC0000"/>
                </a:solidFill>
                <a:latin typeface="Myriad Pro"/>
              </a:rPr>
              <a:t>the</a:t>
            </a:r>
            <a:r>
              <a:rPr lang="en-US" altLang="en-US" sz="2400" dirty="0">
                <a:solidFill>
                  <a:prstClr val="black"/>
                </a:solidFill>
                <a:latin typeface="Myriad Pro"/>
              </a:rPr>
              <a:t> </a:t>
            </a:r>
            <a:r>
              <a:rPr lang="en-US" altLang="en-US" sz="2400" i="1" dirty="0">
                <a:solidFill>
                  <a:srgbClr val="CC0000"/>
                </a:solidFill>
                <a:latin typeface="Myriad Pro"/>
              </a:rPr>
              <a:t>agency problem</a:t>
            </a:r>
            <a:r>
              <a:rPr lang="en-US" altLang="en-US" sz="2400" dirty="0">
                <a:solidFill>
                  <a:prstClr val="black"/>
                </a:solidFill>
                <a:latin typeface="Myriad Pro"/>
              </a:rPr>
              <a:t>.</a:t>
            </a:r>
          </a:p>
          <a:p>
            <a:pPr>
              <a:buFont typeface="Wingdings" panose="05000000000000000000" pitchFamily="2" charset="2"/>
              <a:buChar char="§"/>
            </a:pPr>
            <a:r>
              <a:rPr lang="en-US" altLang="en-US" sz="2400" dirty="0">
                <a:solidFill>
                  <a:prstClr val="black"/>
                </a:solidFill>
                <a:latin typeface="Myriad Pro"/>
              </a:rPr>
              <a:t>Agency costs are normally larger for MNCs than for purely domestic firms.</a:t>
            </a:r>
          </a:p>
          <a:p>
            <a:pPr lvl="1"/>
            <a:r>
              <a:rPr lang="en-US" altLang="en-US" sz="2400" dirty="0">
                <a:solidFill>
                  <a:prstClr val="black"/>
                </a:solidFill>
                <a:latin typeface="Myriad Pro"/>
              </a:rPr>
              <a:t>The sheer size of the MNC.</a:t>
            </a:r>
          </a:p>
          <a:p>
            <a:pPr lvl="1"/>
            <a:r>
              <a:rPr lang="en-US" altLang="en-US" sz="2400" dirty="0">
                <a:solidFill>
                  <a:prstClr val="black"/>
                </a:solidFill>
                <a:latin typeface="Myriad Pro"/>
              </a:rPr>
              <a:t>The scattering of distant subsidiaries.</a:t>
            </a:r>
          </a:p>
          <a:p>
            <a:pPr lvl="1"/>
            <a:r>
              <a:rPr lang="en-US" altLang="en-US" sz="2400" dirty="0">
                <a:solidFill>
                  <a:prstClr val="black"/>
                </a:solidFill>
                <a:latin typeface="Myriad Pro"/>
              </a:rPr>
              <a:t>The culture of foreign managers.</a:t>
            </a:r>
          </a:p>
          <a:p>
            <a:pPr lvl="1"/>
            <a:r>
              <a:rPr lang="en-US" altLang="en-US" sz="2400" dirty="0">
                <a:solidFill>
                  <a:prstClr val="black"/>
                </a:solidFill>
                <a:latin typeface="Myriad Pro"/>
              </a:rPr>
              <a:t>Subsidiary value versus overall MNC value.</a:t>
            </a:r>
          </a:p>
          <a:p>
            <a:pPr marL="457200" lvl="1" indent="0">
              <a:buNone/>
            </a:pPr>
            <a:endParaRPr lang="en-US" altLang="en-US" sz="2400" dirty="0">
              <a:solidFill>
                <a:prstClr val="black"/>
              </a:solidFill>
              <a:latin typeface="Myriad Pro"/>
            </a:endParaRPr>
          </a:p>
          <a:p>
            <a:pPr marL="457200" lvl="1" indent="0">
              <a:buNone/>
            </a:pPr>
            <a:r>
              <a:rPr lang="en-US" altLang="en-US" sz="1600" dirty="0">
                <a:solidFill>
                  <a:srgbClr val="FF0000"/>
                </a:solidFill>
                <a:latin typeface="Myriad Pro"/>
              </a:rPr>
              <a:t>(Madura &amp; Fox 2011)</a:t>
            </a:r>
          </a:p>
        </p:txBody>
      </p:sp>
    </p:spTree>
    <p:extLst>
      <p:ext uri="{BB962C8B-B14F-4D97-AF65-F5344CB8AC3E}">
        <p14:creationId xmlns:p14="http://schemas.microsoft.com/office/powerpoint/2010/main" val="123494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left)">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left)">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wipe(left)">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wipe(left)">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wipe(left)">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wipe(left)">
                                      <p:cBhvr>
                                        <p:cTn id="37"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bldLvl="2"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9833" y="274638"/>
            <a:ext cx="9186213" cy="706090"/>
          </a:xfrm>
        </p:spPr>
        <p:txBody>
          <a:bodyPr/>
          <a:lstStyle/>
          <a:p>
            <a:r>
              <a:rPr lang="en-GB" sz="2400" dirty="0"/>
              <a:t>WK 1 Lecture 1.2 Activity 2 – Agency </a:t>
            </a:r>
            <a:r>
              <a:rPr lang="en-GB" sz="2400" dirty="0" smtClean="0"/>
              <a:t>Problem </a:t>
            </a:r>
            <a:r>
              <a:rPr lang="en-GB" sz="2400" dirty="0"/>
              <a:t>(45 Minutes)</a:t>
            </a:r>
          </a:p>
        </p:txBody>
      </p:sp>
      <p:sp>
        <p:nvSpPr>
          <p:cNvPr id="3" name="Content Placeholder 2"/>
          <p:cNvSpPr>
            <a:spLocks noGrp="1"/>
          </p:cNvSpPr>
          <p:nvPr>
            <p:ph idx="1"/>
          </p:nvPr>
        </p:nvSpPr>
        <p:spPr>
          <a:xfrm>
            <a:off x="1957580" y="1268760"/>
            <a:ext cx="8229600" cy="3917032"/>
          </a:xfrm>
        </p:spPr>
        <p:txBody>
          <a:bodyPr/>
          <a:lstStyle/>
          <a:p>
            <a:pPr marL="0" indent="0">
              <a:buNone/>
            </a:pPr>
            <a:r>
              <a:rPr lang="en-GB" dirty="0" smtClean="0"/>
              <a:t>Read the journal article entitled: </a:t>
            </a:r>
            <a:r>
              <a:rPr lang="en-GB" dirty="0">
                <a:solidFill>
                  <a:srgbClr val="FF0000"/>
                </a:solidFill>
              </a:rPr>
              <a:t>Agency Problems in Early Chartered Companies: The Case </a:t>
            </a:r>
            <a:r>
              <a:rPr lang="en-GB" dirty="0" smtClean="0">
                <a:solidFill>
                  <a:srgbClr val="FF0000"/>
                </a:solidFill>
              </a:rPr>
              <a:t>of </a:t>
            </a:r>
            <a:r>
              <a:rPr lang="en-GB" dirty="0">
                <a:solidFill>
                  <a:srgbClr val="FF0000"/>
                </a:solidFill>
              </a:rPr>
              <a:t>Hudson's Bay </a:t>
            </a:r>
            <a:r>
              <a:rPr lang="en-GB" dirty="0" smtClean="0">
                <a:solidFill>
                  <a:srgbClr val="FF0000"/>
                </a:solidFill>
              </a:rPr>
              <a:t>Company - </a:t>
            </a:r>
            <a:r>
              <a:rPr lang="en-GB" dirty="0" smtClean="0"/>
              <a:t>and answer the questions on work sheet </a:t>
            </a:r>
            <a:r>
              <a:rPr lang="en-GB" dirty="0" err="1"/>
              <a:t>W</a:t>
            </a:r>
            <a:r>
              <a:rPr lang="en-GB" dirty="0" err="1" smtClean="0"/>
              <a:t>k</a:t>
            </a:r>
            <a:r>
              <a:rPr lang="en-GB" dirty="0" smtClean="0"/>
              <a:t> 1 Lecture </a:t>
            </a:r>
            <a:r>
              <a:rPr lang="en-GB" dirty="0"/>
              <a:t>1. </a:t>
            </a:r>
            <a:r>
              <a:rPr lang="en-GB" dirty="0" smtClean="0"/>
              <a:t>2 Activity 2 Agency Problem.</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9</a:t>
            </a:fld>
            <a:endParaRPr lang="en-GB" altLang="en-US">
              <a:cs typeface="Arial" panose="020B0604020202020204" pitchFamily="34" charset="0"/>
            </a:endParaRPr>
          </a:p>
        </p:txBody>
      </p:sp>
    </p:spTree>
    <p:extLst>
      <p:ext uri="{BB962C8B-B14F-4D97-AF65-F5344CB8AC3E}">
        <p14:creationId xmlns:p14="http://schemas.microsoft.com/office/powerpoint/2010/main" val="1440908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44010"/>
            <a:ext cx="8229600" cy="333055"/>
          </a:xfrm>
        </p:spPr>
        <p:txBody>
          <a:bodyPr/>
          <a:lstStyle/>
          <a:p>
            <a:r>
              <a:rPr lang="en-GB" sz="1400" dirty="0"/>
              <a:t>Methods of Overcoming Agency Problems in MNCs</a:t>
            </a:r>
            <a:br>
              <a:rPr lang="en-GB" sz="1400" dirty="0"/>
            </a:br>
            <a:r>
              <a:rPr lang="en-GB" sz="1400" dirty="0">
                <a:solidFill>
                  <a:srgbClr val="FF0000"/>
                </a:solidFill>
              </a:rPr>
              <a:t>(</a:t>
            </a:r>
            <a:r>
              <a:rPr lang="en-GB" sz="1400" dirty="0" err="1">
                <a:solidFill>
                  <a:srgbClr val="FF0000"/>
                </a:solidFill>
              </a:rPr>
              <a:t>Bekaert</a:t>
            </a:r>
            <a:r>
              <a:rPr lang="en-GB" sz="1400" dirty="0">
                <a:solidFill>
                  <a:srgbClr val="FF0000"/>
                </a:solidFill>
              </a:rPr>
              <a:t> &amp; </a:t>
            </a:r>
            <a:r>
              <a:rPr lang="en-GB" sz="1400" dirty="0" err="1">
                <a:solidFill>
                  <a:srgbClr val="FF0000"/>
                </a:solidFill>
              </a:rPr>
              <a:t>Hodrick</a:t>
            </a:r>
            <a:r>
              <a:rPr lang="en-GB" sz="1400" dirty="0">
                <a:solidFill>
                  <a:srgbClr val="FF0000"/>
                </a:solidFill>
              </a:rPr>
              <a:t> 2012)</a:t>
            </a: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dirty="0" smtClean="0">
                <a:solidFill>
                  <a:schemeClr val="bg1"/>
                </a:solidFill>
              </a:rPr>
              <a:t>1</a:t>
            </a:r>
            <a:endParaRPr lang="en-GB" dirty="0">
              <a:solidFill>
                <a:schemeClr val="bg1"/>
              </a:solidFill>
            </a:endParaRPr>
          </a:p>
        </p:txBody>
      </p:sp>
      <p:graphicFrame>
        <p:nvGraphicFramePr>
          <p:cNvPr id="8" name="Table 7"/>
          <p:cNvGraphicFramePr>
            <a:graphicFrameLocks noGrp="1"/>
          </p:cNvGraphicFramePr>
          <p:nvPr>
            <p:extLst>
              <p:ext uri="{D42A27DB-BD31-4B8C-83A1-F6EECF244321}">
                <p14:modId xmlns:p14="http://schemas.microsoft.com/office/powerpoint/2010/main" val="517366887"/>
              </p:ext>
            </p:extLst>
          </p:nvPr>
        </p:nvGraphicFramePr>
        <p:xfrm>
          <a:off x="334434" y="735682"/>
          <a:ext cx="11693442" cy="4991057"/>
        </p:xfrm>
        <a:graphic>
          <a:graphicData uri="http://schemas.openxmlformats.org/drawingml/2006/table">
            <a:tbl>
              <a:tblPr firstRow="1" firstCol="1" bandRow="1"/>
              <a:tblGrid>
                <a:gridCol w="3897382">
                  <a:extLst>
                    <a:ext uri="{9D8B030D-6E8A-4147-A177-3AD203B41FA5}">
                      <a16:colId xmlns:a16="http://schemas.microsoft.com/office/drawing/2014/main" val="4243257949"/>
                    </a:ext>
                  </a:extLst>
                </a:gridCol>
                <a:gridCol w="3897382">
                  <a:extLst>
                    <a:ext uri="{9D8B030D-6E8A-4147-A177-3AD203B41FA5}">
                      <a16:colId xmlns:a16="http://schemas.microsoft.com/office/drawing/2014/main" val="1841719726"/>
                    </a:ext>
                  </a:extLst>
                </a:gridCol>
                <a:gridCol w="3898678">
                  <a:extLst>
                    <a:ext uri="{9D8B030D-6E8A-4147-A177-3AD203B41FA5}">
                      <a16:colId xmlns:a16="http://schemas.microsoft.com/office/drawing/2014/main" val="3259168142"/>
                    </a:ext>
                  </a:extLst>
                </a:gridCol>
              </a:tblGrid>
              <a:tr h="263124">
                <a:tc>
                  <a:txBody>
                    <a:bodyPr/>
                    <a:lstStyle/>
                    <a:p>
                      <a:pPr>
                        <a:lnSpc>
                          <a:spcPct val="107000"/>
                        </a:lnSpc>
                        <a:spcAft>
                          <a:spcPts val="0"/>
                        </a:spcAft>
                      </a:pPr>
                      <a:r>
                        <a:rPr lang="en-GB" sz="1300" b="1" dirty="0">
                          <a:effectLst/>
                          <a:latin typeface="+mn-lt"/>
                          <a:ea typeface="Calibri" panose="020F0502020204030204" pitchFamily="34" charset="0"/>
                          <a:cs typeface="Times New Roman" panose="02020603050405020304" pitchFamily="18" charset="0"/>
                        </a:rPr>
                        <a:t>Method</a:t>
                      </a:r>
                      <a:endParaRPr lang="en-GB" sz="1000" dirty="0">
                        <a:effectLst/>
                        <a:latin typeface="+mn-lt"/>
                        <a:ea typeface="Calibri" panose="020F0502020204030204" pitchFamily="34" charset="0"/>
                        <a:cs typeface="Times New Roman" panose="02020603050405020304" pitchFamily="18" charset="0"/>
                      </a:endParaRP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tc>
                  <a:txBody>
                    <a:bodyPr/>
                    <a:lstStyle/>
                    <a:p>
                      <a:pPr>
                        <a:lnSpc>
                          <a:spcPct val="107000"/>
                        </a:lnSpc>
                        <a:spcAft>
                          <a:spcPts val="0"/>
                        </a:spcAft>
                      </a:pPr>
                      <a:r>
                        <a:rPr lang="en-GB" sz="1300" b="1">
                          <a:effectLst/>
                          <a:latin typeface="+mn-lt"/>
                          <a:ea typeface="Calibri" panose="020F0502020204030204" pitchFamily="34" charset="0"/>
                          <a:cs typeface="Times New Roman" panose="02020603050405020304" pitchFamily="18" charset="0"/>
                        </a:rPr>
                        <a:t>Pros</a:t>
                      </a:r>
                      <a:endParaRPr lang="en-GB" sz="1000">
                        <a:effectLst/>
                        <a:latin typeface="+mn-lt"/>
                        <a:ea typeface="Calibri" panose="020F0502020204030204" pitchFamily="34" charset="0"/>
                        <a:cs typeface="Times New Roman" panose="02020603050405020304" pitchFamily="18" charset="0"/>
                      </a:endParaRP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tc>
                  <a:txBody>
                    <a:bodyPr/>
                    <a:lstStyle/>
                    <a:p>
                      <a:pPr>
                        <a:lnSpc>
                          <a:spcPct val="107000"/>
                        </a:lnSpc>
                        <a:spcAft>
                          <a:spcPts val="0"/>
                        </a:spcAft>
                      </a:pPr>
                      <a:r>
                        <a:rPr lang="en-GB" sz="1300" b="1">
                          <a:effectLst/>
                          <a:latin typeface="+mn-lt"/>
                          <a:ea typeface="Calibri" panose="020F0502020204030204" pitchFamily="34" charset="0"/>
                          <a:cs typeface="Times New Roman" panose="02020603050405020304" pitchFamily="18" charset="0"/>
                        </a:rPr>
                        <a:t>Cons</a:t>
                      </a:r>
                      <a:endParaRPr lang="en-GB" sz="1000">
                        <a:effectLst/>
                        <a:latin typeface="+mn-lt"/>
                        <a:ea typeface="Calibri" panose="020F0502020204030204" pitchFamily="34" charset="0"/>
                        <a:cs typeface="Times New Roman" panose="02020603050405020304" pitchFamily="18" charset="0"/>
                      </a:endParaRP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9050"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3037125705"/>
                  </a:ext>
                </a:extLst>
              </a:tr>
              <a:tr h="642628">
                <a:tc>
                  <a:txBody>
                    <a:bodyPr/>
                    <a:lstStyle/>
                    <a:p>
                      <a:pPr marL="0" lvl="0" indent="0">
                        <a:lnSpc>
                          <a:spcPct val="107000"/>
                        </a:lnSpc>
                        <a:spcAft>
                          <a:spcPts val="0"/>
                        </a:spcAft>
                        <a:buFont typeface="+mj-lt"/>
                        <a:buNone/>
                      </a:pPr>
                      <a:r>
                        <a:rPr lang="en-GB" sz="1800" dirty="0" smtClean="0">
                          <a:effectLst/>
                          <a:latin typeface="+mn-lt"/>
                          <a:ea typeface="Calibri" panose="020F0502020204030204" pitchFamily="34" charset="0"/>
                          <a:cs typeface="Times New Roman" panose="02020603050405020304" pitchFamily="18" charset="0"/>
                        </a:rPr>
                        <a:t>1.</a:t>
                      </a:r>
                      <a:r>
                        <a:rPr lang="en-GB" sz="1800" baseline="0" dirty="0" smtClean="0">
                          <a:effectLst/>
                          <a:latin typeface="+mn-lt"/>
                          <a:ea typeface="Calibri" panose="020F0502020204030204" pitchFamily="34" charset="0"/>
                          <a:cs typeface="Times New Roman" panose="02020603050405020304" pitchFamily="18" charset="0"/>
                        </a:rPr>
                        <a:t> </a:t>
                      </a:r>
                      <a:r>
                        <a:rPr lang="en-GB" sz="1800" dirty="0" smtClean="0">
                          <a:effectLst/>
                          <a:latin typeface="+mn-lt"/>
                          <a:ea typeface="Calibri" panose="020F0502020204030204" pitchFamily="34" charset="0"/>
                          <a:cs typeface="Times New Roman" panose="02020603050405020304" pitchFamily="18" charset="0"/>
                        </a:rPr>
                        <a:t>Independent </a:t>
                      </a:r>
                      <a:r>
                        <a:rPr lang="en-GB" sz="1800" dirty="0">
                          <a:effectLst/>
                          <a:latin typeface="+mn-lt"/>
                          <a:ea typeface="Calibri" panose="020F0502020204030204" pitchFamily="34" charset="0"/>
                          <a:cs typeface="Times New Roman" panose="02020603050405020304" pitchFamily="18" charset="0"/>
                        </a:rPr>
                        <a:t>board of directors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Protection of minority shareholders’ interests increased risk sharing</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Often not sufficient independent of management and therefore ineffective.</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9050" cap="flat" cmpd="sng" algn="ctr">
                      <a:solidFill>
                        <a:srgbClr val="8EAADB"/>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1263240275"/>
                  </a:ext>
                </a:extLst>
              </a:tr>
              <a:tr h="1071048">
                <a:tc>
                  <a:txBody>
                    <a:bodyPr/>
                    <a:lstStyle/>
                    <a:p>
                      <a:pPr marL="0" lvl="0" indent="0">
                        <a:lnSpc>
                          <a:spcPct val="107000"/>
                        </a:lnSpc>
                        <a:spcAft>
                          <a:spcPts val="0"/>
                        </a:spcAft>
                        <a:buFont typeface="+mj-lt"/>
                        <a:buNone/>
                      </a:pPr>
                      <a:r>
                        <a:rPr lang="en-GB" sz="1800" dirty="0" smtClean="0">
                          <a:effectLst/>
                          <a:latin typeface="+mn-lt"/>
                          <a:ea typeface="Calibri" panose="020F0502020204030204" pitchFamily="34" charset="0"/>
                          <a:cs typeface="Times New Roman" panose="02020603050405020304" pitchFamily="18" charset="0"/>
                        </a:rPr>
                        <a:t>2. Partial </a:t>
                      </a:r>
                      <a:r>
                        <a:rPr lang="en-GB" sz="1800" dirty="0">
                          <a:effectLst/>
                          <a:latin typeface="+mn-lt"/>
                          <a:ea typeface="Calibri" panose="020F0502020204030204" pitchFamily="34" charset="0"/>
                          <a:cs typeface="Times New Roman" panose="02020603050405020304" pitchFamily="18" charset="0"/>
                        </a:rPr>
                        <a:t>concentration of ownership and control in the hands of a large shareholder</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A large shareholder has the self-interest to monitor management’s activities to prevent abuses.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Possible collusion between management and large shareholder against smaller shareholders. Reduced liquidity in the stock.</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2775921085"/>
                  </a:ext>
                </a:extLst>
              </a:tr>
              <a:tr h="1071048">
                <a:tc>
                  <a:txBody>
                    <a:bodyPr/>
                    <a:lstStyle/>
                    <a:p>
                      <a:pPr marL="342900" lvl="0" indent="-342900">
                        <a:lnSpc>
                          <a:spcPct val="107000"/>
                        </a:lnSpc>
                        <a:spcAft>
                          <a:spcPts val="0"/>
                        </a:spcAft>
                        <a:buFont typeface="+mj-lt"/>
                        <a:buAutoNum type="arabicPeriod" startAt="3"/>
                      </a:pPr>
                      <a:r>
                        <a:rPr lang="en-GB" sz="1800">
                          <a:effectLst/>
                          <a:latin typeface="+mn-lt"/>
                          <a:ea typeface="Calibri" panose="020F0502020204030204" pitchFamily="34" charset="0"/>
                          <a:cs typeface="Times New Roman" panose="02020603050405020304" pitchFamily="18" charset="0"/>
                        </a:rPr>
                        <a:t>Executive compensation with options or bonuses related to performance</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a:effectLst/>
                          <a:latin typeface="+mn-lt"/>
                          <a:ea typeface="Calibri" panose="020F0502020204030204" pitchFamily="34" charset="0"/>
                          <a:cs typeface="Times New Roman" panose="02020603050405020304" pitchFamily="18" charset="0"/>
                        </a:rPr>
                        <a:t>Provides a direct incentive to maximise stock price</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Rewards management for good luck. Subject to manipulation and possible short-term focus to allow management to get rich.</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4163737517"/>
                  </a:ext>
                </a:extLst>
              </a:tr>
              <a:tr h="856838">
                <a:tc>
                  <a:txBody>
                    <a:bodyPr/>
                    <a:lstStyle/>
                    <a:p>
                      <a:pPr marL="0" lvl="0" indent="0">
                        <a:lnSpc>
                          <a:spcPct val="107000"/>
                        </a:lnSpc>
                        <a:spcAft>
                          <a:spcPts val="0"/>
                        </a:spcAft>
                        <a:buFont typeface="+mj-lt"/>
                        <a:buNone/>
                      </a:pPr>
                      <a:r>
                        <a:rPr lang="en-GB" sz="1800" dirty="0" smtClean="0">
                          <a:effectLst/>
                          <a:latin typeface="+mn-lt"/>
                          <a:ea typeface="Calibri" panose="020F0502020204030204" pitchFamily="34" charset="0"/>
                          <a:cs typeface="Times New Roman" panose="02020603050405020304" pitchFamily="18" charset="0"/>
                        </a:rPr>
                        <a:t>4. Clearly </a:t>
                      </a:r>
                      <a:r>
                        <a:rPr lang="en-GB" sz="1800" dirty="0">
                          <a:effectLst/>
                          <a:latin typeface="+mn-lt"/>
                          <a:ea typeface="Calibri" panose="020F0502020204030204" pitchFamily="34" charset="0"/>
                          <a:cs typeface="Times New Roman" panose="02020603050405020304" pitchFamily="18" charset="0"/>
                        </a:rPr>
                        <a:t>defined fiduciary duties for CEOs with class action law suits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a:effectLst/>
                          <a:latin typeface="+mn-lt"/>
                          <a:ea typeface="Calibri" panose="020F0502020204030204" pitchFamily="34" charset="0"/>
                          <a:cs typeface="Times New Roman" panose="02020603050405020304" pitchFamily="18" charset="0"/>
                        </a:rPr>
                        <a:t>Provides a complementary discipline device</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Increases legal costs and enriches lawyers at the expense of shareholders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1237412498"/>
                  </a:ext>
                </a:extLst>
              </a:tr>
              <a:tr h="856838">
                <a:tc>
                  <a:txBody>
                    <a:bodyPr/>
                    <a:lstStyle/>
                    <a:p>
                      <a:pPr marL="0" lvl="0" indent="0">
                        <a:lnSpc>
                          <a:spcPct val="107000"/>
                        </a:lnSpc>
                        <a:spcAft>
                          <a:spcPts val="0"/>
                        </a:spcAft>
                        <a:buFont typeface="+mj-lt"/>
                        <a:buNone/>
                      </a:pPr>
                      <a:r>
                        <a:rPr lang="en-GB" sz="1800" dirty="0" smtClean="0">
                          <a:effectLst/>
                          <a:latin typeface="+mn-lt"/>
                          <a:ea typeface="Calibri" panose="020F0502020204030204" pitchFamily="34" charset="0"/>
                          <a:cs typeface="Times New Roman" panose="02020603050405020304" pitchFamily="18" charset="0"/>
                        </a:rPr>
                        <a:t>5. Hostile </a:t>
                      </a:r>
                      <a:r>
                        <a:rPr lang="en-GB" sz="1800" dirty="0">
                          <a:effectLst/>
                          <a:latin typeface="+mn-lt"/>
                          <a:ea typeface="Calibri" panose="020F0502020204030204" pitchFamily="34" charset="0"/>
                          <a:cs typeface="Times New Roman" panose="02020603050405020304" pitchFamily="18" charset="0"/>
                        </a:rPr>
                        <a:t>takeovers and proxy contests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a:effectLst/>
                          <a:latin typeface="+mn-lt"/>
                          <a:ea typeface="Calibri" panose="020F0502020204030204" pitchFamily="34" charset="0"/>
                          <a:cs typeface="Times New Roman" panose="02020603050405020304" pitchFamily="18" charset="0"/>
                        </a:rPr>
                        <a:t>Directly disciplines bad management</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tc>
                  <a:txBody>
                    <a:bodyPr/>
                    <a:lstStyle/>
                    <a:p>
                      <a:pPr>
                        <a:lnSpc>
                          <a:spcPct val="107000"/>
                        </a:lnSpc>
                        <a:spcAft>
                          <a:spcPts val="0"/>
                        </a:spcAft>
                      </a:pPr>
                      <a:r>
                        <a:rPr lang="en-GB" sz="1800" dirty="0">
                          <a:effectLst/>
                          <a:latin typeface="+mn-lt"/>
                          <a:ea typeface="Calibri" panose="020F0502020204030204" pitchFamily="34" charset="0"/>
                          <a:cs typeface="Times New Roman" panose="02020603050405020304" pitchFamily="18" charset="0"/>
                        </a:rPr>
                        <a:t>Provides an incentives for raiders to expropriate wealth from creditors and employees.</a:t>
                      </a:r>
                    </a:p>
                  </a:txBody>
                  <a:tcPr marL="61912" marR="61912" marT="0" marB="0">
                    <a:lnL w="12700" cap="flat" cmpd="sng" algn="ctr">
                      <a:solidFill>
                        <a:srgbClr val="B4C6E7"/>
                      </a:solidFill>
                      <a:prstDash val="solid"/>
                      <a:round/>
                      <a:headEnd type="none" w="med" len="med"/>
                      <a:tailEnd type="none" w="med" len="med"/>
                    </a:lnL>
                    <a:lnR w="12700" cap="flat" cmpd="sng" algn="ctr">
                      <a:solidFill>
                        <a:srgbClr val="B4C6E7"/>
                      </a:solidFill>
                      <a:prstDash val="solid"/>
                      <a:round/>
                      <a:headEnd type="none" w="med" len="med"/>
                      <a:tailEnd type="none" w="med" len="med"/>
                    </a:lnR>
                    <a:lnT w="12700" cap="flat" cmpd="sng" algn="ctr">
                      <a:solidFill>
                        <a:srgbClr val="B4C6E7"/>
                      </a:solidFill>
                      <a:prstDash val="solid"/>
                      <a:round/>
                      <a:headEnd type="none" w="med" len="med"/>
                      <a:tailEnd type="none" w="med" len="med"/>
                    </a:lnT>
                    <a:lnB w="12700" cap="flat" cmpd="sng" algn="ctr">
                      <a:solidFill>
                        <a:srgbClr val="B4C6E7"/>
                      </a:solidFill>
                      <a:prstDash val="solid"/>
                      <a:round/>
                      <a:headEnd type="none" w="med" len="med"/>
                      <a:tailEnd type="none" w="med" len="med"/>
                    </a:lnB>
                  </a:tcPr>
                </a:tc>
                <a:extLst>
                  <a:ext uri="{0D108BD9-81ED-4DB2-BD59-A6C34878D82A}">
                    <a16:rowId xmlns:a16="http://schemas.microsoft.com/office/drawing/2014/main" val="2739800182"/>
                  </a:ext>
                </a:extLst>
              </a:tr>
            </a:tbl>
          </a:graphicData>
        </a:graphic>
      </p:graphicFrame>
    </p:spTree>
    <p:extLst>
      <p:ext uri="{BB962C8B-B14F-4D97-AF65-F5344CB8AC3E}">
        <p14:creationId xmlns:p14="http://schemas.microsoft.com/office/powerpoint/2010/main" val="3006377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3200" dirty="0"/>
              <a:t>Impact of Management Control</a:t>
            </a:r>
          </a:p>
        </p:txBody>
      </p:sp>
      <p:sp>
        <p:nvSpPr>
          <p:cNvPr id="3" name="Content Placeholder 2"/>
          <p:cNvSpPr>
            <a:spLocks noGrp="1"/>
          </p:cNvSpPr>
          <p:nvPr>
            <p:ph idx="1"/>
          </p:nvPr>
        </p:nvSpPr>
        <p:spPr>
          <a:xfrm>
            <a:off x="2004316" y="1340768"/>
            <a:ext cx="8229600" cy="3917032"/>
          </a:xfrm>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11</a:t>
            </a:fld>
            <a:endParaRPr lang="en-GB" altLang="en-US">
              <a:cs typeface="Arial" panose="020B0604020202020204" pitchFamily="34" charset="0"/>
            </a:endParaRPr>
          </a:p>
        </p:txBody>
      </p:sp>
      <p:sp>
        <p:nvSpPr>
          <p:cNvPr id="6" name="Rectangle 3"/>
          <p:cNvSpPr txBox="1">
            <a:spLocks noChangeArrowheads="1"/>
          </p:cNvSpPr>
          <p:nvPr/>
        </p:nvSpPr>
        <p:spPr bwMode="auto">
          <a:xfrm>
            <a:off x="2209800" y="1122544"/>
            <a:ext cx="7772400" cy="4682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
            </a:pPr>
            <a:r>
              <a:rPr lang="en-US" altLang="en-US" sz="2800" dirty="0">
                <a:solidFill>
                  <a:prstClr val="black"/>
                </a:solidFill>
                <a:latin typeface="Myriad Pro"/>
              </a:rPr>
              <a:t>The magnitude of agency costs can vary with the management style of the MNC.</a:t>
            </a:r>
          </a:p>
          <a:p>
            <a:pPr marL="0" indent="0">
              <a:buNone/>
            </a:pPr>
            <a:endParaRPr lang="en-US" altLang="en-US" sz="2800" dirty="0">
              <a:solidFill>
                <a:prstClr val="black"/>
              </a:solidFill>
              <a:latin typeface="Myriad Pro"/>
            </a:endParaRPr>
          </a:p>
          <a:p>
            <a:pPr>
              <a:buFont typeface="Wingdings" panose="05000000000000000000" pitchFamily="2" charset="2"/>
              <a:buChar char="§"/>
            </a:pPr>
            <a:r>
              <a:rPr lang="en-US" altLang="en-US" sz="2800" dirty="0">
                <a:solidFill>
                  <a:prstClr val="black"/>
                </a:solidFill>
                <a:latin typeface="Myriad Pro"/>
              </a:rPr>
              <a:t>A </a:t>
            </a:r>
            <a:r>
              <a:rPr lang="en-US" altLang="en-US" sz="2800" i="1" dirty="0">
                <a:solidFill>
                  <a:srgbClr val="CC0000"/>
                </a:solidFill>
                <a:latin typeface="Myriad Pro"/>
              </a:rPr>
              <a:t>centralized</a:t>
            </a:r>
            <a:r>
              <a:rPr lang="en-US" altLang="en-US" sz="2800" dirty="0">
                <a:solidFill>
                  <a:prstClr val="black"/>
                </a:solidFill>
                <a:latin typeface="Myriad Pro"/>
              </a:rPr>
              <a:t> management style reduces agency costs. However, a </a:t>
            </a:r>
            <a:r>
              <a:rPr lang="en-US" altLang="en-US" sz="2800" i="1" dirty="0">
                <a:solidFill>
                  <a:srgbClr val="CC0000"/>
                </a:solidFill>
                <a:latin typeface="Myriad Pro"/>
              </a:rPr>
              <a:t>decentralized</a:t>
            </a:r>
            <a:r>
              <a:rPr lang="en-US" altLang="en-US" sz="2800" dirty="0">
                <a:solidFill>
                  <a:prstClr val="black"/>
                </a:solidFill>
                <a:latin typeface="Myriad Pro"/>
              </a:rPr>
              <a:t> style gives more control to those managers who are closer to the subsidiary’s operations and environment.</a:t>
            </a:r>
          </a:p>
          <a:p>
            <a:pPr>
              <a:buFont typeface="Wingdings" panose="05000000000000000000" pitchFamily="2" charset="2"/>
              <a:buChar char="§"/>
            </a:pPr>
            <a:endParaRPr lang="en-US" altLang="en-US" sz="2800" dirty="0">
              <a:solidFill>
                <a:prstClr val="black"/>
              </a:solidFill>
              <a:latin typeface="Myriad Pro"/>
            </a:endParaRPr>
          </a:p>
          <a:p>
            <a:pPr marL="0" indent="0">
              <a:buNone/>
            </a:pPr>
            <a:r>
              <a:rPr lang="en-US" altLang="en-US" sz="1800">
                <a:solidFill>
                  <a:srgbClr val="FF0000"/>
                </a:solidFill>
                <a:latin typeface="Myriad Pro"/>
              </a:rPr>
              <a:t>(Madura </a:t>
            </a:r>
            <a:r>
              <a:rPr lang="en-US" altLang="en-US" sz="1800" dirty="0">
                <a:solidFill>
                  <a:srgbClr val="FF0000"/>
                </a:solidFill>
                <a:latin typeface="Myriad Pro"/>
              </a:rPr>
              <a:t>&amp; </a:t>
            </a:r>
            <a:r>
              <a:rPr lang="en-US" altLang="en-US" sz="1800">
                <a:solidFill>
                  <a:srgbClr val="FF0000"/>
                </a:solidFill>
                <a:latin typeface="Myriad Pro"/>
              </a:rPr>
              <a:t>Fox 2011</a:t>
            </a:r>
            <a:r>
              <a:rPr lang="en-US" altLang="en-US" sz="1800" dirty="0">
                <a:solidFill>
                  <a:srgbClr val="FF0000"/>
                </a:solidFill>
                <a:latin typeface="Myriad Pro"/>
              </a:rPr>
              <a:t>)</a:t>
            </a:r>
          </a:p>
        </p:txBody>
      </p:sp>
    </p:spTree>
    <p:extLst>
      <p:ext uri="{BB962C8B-B14F-4D97-AF65-F5344CB8AC3E}">
        <p14:creationId xmlns:p14="http://schemas.microsoft.com/office/powerpoint/2010/main" val="10173193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826" y="211103"/>
            <a:ext cx="8686800" cy="558814"/>
          </a:xfrm>
        </p:spPr>
        <p:txBody>
          <a:bodyPr/>
          <a:lstStyle/>
          <a:p>
            <a:r>
              <a:rPr lang="en-GB" sz="1600" b="1" dirty="0"/>
              <a:t>Centralized Multinational Financial Management for an MNC </a:t>
            </a:r>
            <a:br>
              <a:rPr lang="en-GB" sz="1600" b="1" dirty="0"/>
            </a:br>
            <a:r>
              <a:rPr lang="en-GB" sz="1600" b="1" dirty="0"/>
              <a:t>with two subsidiaries, A and B </a:t>
            </a:r>
            <a:r>
              <a:rPr lang="en-GB" sz="1600" b="1" dirty="0">
                <a:solidFill>
                  <a:srgbClr val="FF0000"/>
                </a:solidFill>
              </a:rPr>
              <a:t>(Madura &amp; Fox 2011)</a:t>
            </a:r>
            <a:br>
              <a:rPr lang="en-GB" sz="1600" b="1" dirty="0">
                <a:solidFill>
                  <a:srgbClr val="FF0000"/>
                </a:solidFill>
              </a:rPr>
            </a:br>
            <a:endParaRPr lang="en-GB" sz="1600" b="1" dirty="0">
              <a:solidFill>
                <a:srgbClr val="FF0000"/>
              </a:solidFill>
            </a:endParaRPr>
          </a:p>
        </p:txBody>
      </p:sp>
      <p:sp>
        <p:nvSpPr>
          <p:cNvPr id="3" name="Content Placeholder 2"/>
          <p:cNvSpPr>
            <a:spLocks noGrp="1"/>
          </p:cNvSpPr>
          <p:nvPr>
            <p:ph idx="1"/>
          </p:nvPr>
        </p:nvSpPr>
        <p:spPr>
          <a:xfrm>
            <a:off x="1524000" y="730836"/>
            <a:ext cx="9144000" cy="5650914"/>
          </a:xfrm>
        </p:spPr>
        <p:txBody>
          <a:bodyPr/>
          <a:lstStyle/>
          <a:p>
            <a:pPr marL="0" indent="0">
              <a:buNone/>
            </a:pPr>
            <a:r>
              <a:rPr lang="en-GB" dirty="0" smtClean="0">
                <a:solidFill>
                  <a:schemeClr val="bg1"/>
                </a:solidFill>
              </a:rPr>
              <a:t>1</a:t>
            </a:r>
            <a:endParaRPr lang="en-GB" sz="1800"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12</a:t>
            </a:fld>
            <a:endParaRPr lang="en-GB" altLang="en-US">
              <a:cs typeface="Arial" panose="020B0604020202020204" pitchFamily="34" charset="0"/>
            </a:endParaRPr>
          </a:p>
        </p:txBody>
      </p:sp>
      <p:grpSp>
        <p:nvGrpSpPr>
          <p:cNvPr id="50" name="Group 76"/>
          <p:cNvGrpSpPr>
            <a:grpSpLocks/>
          </p:cNvGrpSpPr>
          <p:nvPr/>
        </p:nvGrpSpPr>
        <p:grpSpPr bwMode="auto">
          <a:xfrm>
            <a:off x="1774825" y="1033974"/>
            <a:ext cx="8686800" cy="5139761"/>
            <a:chOff x="144" y="960"/>
            <a:chExt cx="5472" cy="3072"/>
          </a:xfrm>
        </p:grpSpPr>
        <p:sp>
          <p:nvSpPr>
            <p:cNvPr id="51" name="Rectangle 12"/>
            <p:cNvSpPr>
              <a:spLocks noChangeArrowheads="1"/>
            </p:cNvSpPr>
            <p:nvPr/>
          </p:nvSpPr>
          <p:spPr bwMode="auto">
            <a:xfrm>
              <a:off x="2304" y="960"/>
              <a:ext cx="1152" cy="816"/>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2" name="Rectangle 11"/>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3" name="Text Box 4"/>
            <p:cNvSpPr txBox="1">
              <a:spLocks noChangeArrowheads="1"/>
            </p:cNvSpPr>
            <p:nvPr/>
          </p:nvSpPr>
          <p:spPr bwMode="auto">
            <a:xfrm>
              <a:off x="2352" y="1008"/>
              <a:ext cx="1061" cy="5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of Parent</a:t>
              </a:r>
            </a:p>
          </p:txBody>
        </p:sp>
        <p:grpSp>
          <p:nvGrpSpPr>
            <p:cNvPr id="54" name="Group 54"/>
            <p:cNvGrpSpPr>
              <a:grpSpLocks/>
            </p:cNvGrpSpPr>
            <p:nvPr/>
          </p:nvGrpSpPr>
          <p:grpSpPr bwMode="auto">
            <a:xfrm>
              <a:off x="144" y="960"/>
              <a:ext cx="2592" cy="3072"/>
              <a:chOff x="144" y="960"/>
              <a:chExt cx="2592" cy="3072"/>
            </a:xfrm>
          </p:grpSpPr>
          <p:sp>
            <p:nvSpPr>
              <p:cNvPr id="75" name="Rectangle 19"/>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6" name="Rectangle 20"/>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7" name="Text Box 8"/>
              <p:cNvSpPr txBox="1">
                <a:spLocks noChangeArrowheads="1"/>
              </p:cNvSpPr>
              <p:nvPr/>
            </p:nvSpPr>
            <p:spPr bwMode="auto">
              <a:xfrm>
                <a:off x="192" y="3552"/>
                <a:ext cx="2025" cy="38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78" name="Rectangle 17"/>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9" name="Rectangle 18"/>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0" name="Rectangle 15"/>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1" name="Rectangle 16"/>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2" name="Text Box 6"/>
              <p:cNvSpPr txBox="1">
                <a:spLocks noChangeArrowheads="1"/>
              </p:cNvSpPr>
              <p:nvPr/>
            </p:nvSpPr>
            <p:spPr bwMode="auto">
              <a:xfrm>
                <a:off x="192" y="1920"/>
                <a:ext cx="1255" cy="7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A</a:t>
                </a:r>
              </a:p>
            </p:txBody>
          </p:sp>
          <p:sp>
            <p:nvSpPr>
              <p:cNvPr id="83" name="Rectangle 13"/>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4" name="Rectangle 14"/>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5" name="Text Box 5"/>
              <p:cNvSpPr txBox="1">
                <a:spLocks noChangeArrowheads="1"/>
              </p:cNvSpPr>
              <p:nvPr/>
            </p:nvSpPr>
            <p:spPr bwMode="auto">
              <a:xfrm>
                <a:off x="192" y="1008"/>
                <a:ext cx="1296" cy="5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86" name="Text Box 7"/>
              <p:cNvSpPr txBox="1">
                <a:spLocks noChangeArrowheads="1"/>
              </p:cNvSpPr>
              <p:nvPr/>
            </p:nvSpPr>
            <p:spPr bwMode="auto">
              <a:xfrm>
                <a:off x="192" y="3072"/>
                <a:ext cx="1037" cy="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A</a:t>
                </a:r>
              </a:p>
            </p:txBody>
          </p:sp>
          <p:sp>
            <p:nvSpPr>
              <p:cNvPr id="87" name="Line 22"/>
              <p:cNvSpPr>
                <a:spLocks noChangeShapeType="1"/>
              </p:cNvSpPr>
              <p:nvPr/>
            </p:nvSpPr>
            <p:spPr bwMode="auto">
              <a:xfrm flipH="1">
                <a:off x="1488" y="1392"/>
                <a:ext cx="81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8" name="Line 23"/>
              <p:cNvSpPr>
                <a:spLocks noChangeShapeType="1"/>
              </p:cNvSpPr>
              <p:nvPr/>
            </p:nvSpPr>
            <p:spPr bwMode="auto">
              <a:xfrm>
                <a:off x="2448" y="1776"/>
                <a:ext cx="0" cy="672"/>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89" name="Line 24"/>
              <p:cNvSpPr>
                <a:spLocks noChangeShapeType="1"/>
              </p:cNvSpPr>
              <p:nvPr/>
            </p:nvSpPr>
            <p:spPr bwMode="auto">
              <a:xfrm>
                <a:off x="2592" y="1776"/>
                <a:ext cx="0" cy="144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0" name="Line 25"/>
              <p:cNvSpPr>
                <a:spLocks noChangeShapeType="1"/>
              </p:cNvSpPr>
              <p:nvPr/>
            </p:nvSpPr>
            <p:spPr bwMode="auto">
              <a:xfrm>
                <a:off x="2736" y="1776"/>
                <a:ext cx="0" cy="2016"/>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1" name="Line 26"/>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2" name="Line 27"/>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3" name="Line 28"/>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grpSp>
          <p:nvGrpSpPr>
            <p:cNvPr id="55" name="Group 55"/>
            <p:cNvGrpSpPr>
              <a:grpSpLocks/>
            </p:cNvGrpSpPr>
            <p:nvPr/>
          </p:nvGrpSpPr>
          <p:grpSpPr bwMode="auto">
            <a:xfrm flipH="1">
              <a:off x="3024" y="960"/>
              <a:ext cx="2592" cy="3072"/>
              <a:chOff x="144" y="960"/>
              <a:chExt cx="2592" cy="3072"/>
            </a:xfrm>
          </p:grpSpPr>
          <p:sp>
            <p:nvSpPr>
              <p:cNvPr id="56" name="Rectangle 56"/>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7" name="Rectangle 57"/>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8" name="Text Box 58"/>
              <p:cNvSpPr txBox="1">
                <a:spLocks noChangeArrowheads="1"/>
              </p:cNvSpPr>
              <p:nvPr/>
            </p:nvSpPr>
            <p:spPr bwMode="auto">
              <a:xfrm>
                <a:off x="192" y="3552"/>
                <a:ext cx="2025" cy="38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59" name="Rectangle 59"/>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0" name="Rectangle 60"/>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1" name="Rectangle 61"/>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2" name="Rectangle 62"/>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3" name="Text Box 63"/>
              <p:cNvSpPr txBox="1">
                <a:spLocks noChangeArrowheads="1"/>
              </p:cNvSpPr>
              <p:nvPr/>
            </p:nvSpPr>
            <p:spPr bwMode="auto">
              <a:xfrm>
                <a:off x="635" y="1920"/>
                <a:ext cx="1263" cy="7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B</a:t>
                </a:r>
              </a:p>
            </p:txBody>
          </p:sp>
          <p:sp>
            <p:nvSpPr>
              <p:cNvPr id="64" name="Rectangle 64"/>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5" name="Rectangle 65"/>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6" name="Text Box 66"/>
              <p:cNvSpPr txBox="1">
                <a:spLocks noChangeArrowheads="1"/>
              </p:cNvSpPr>
              <p:nvPr/>
            </p:nvSpPr>
            <p:spPr bwMode="auto">
              <a:xfrm>
                <a:off x="192" y="1008"/>
                <a:ext cx="1296" cy="5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67" name="Text Box 67"/>
              <p:cNvSpPr txBox="1">
                <a:spLocks noChangeArrowheads="1"/>
              </p:cNvSpPr>
              <p:nvPr/>
            </p:nvSpPr>
            <p:spPr bwMode="auto">
              <a:xfrm>
                <a:off x="584" y="3072"/>
                <a:ext cx="1045" cy="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B</a:t>
                </a:r>
              </a:p>
            </p:txBody>
          </p:sp>
          <p:sp>
            <p:nvSpPr>
              <p:cNvPr id="68" name="Line 68"/>
              <p:cNvSpPr>
                <a:spLocks noChangeShapeType="1"/>
              </p:cNvSpPr>
              <p:nvPr/>
            </p:nvSpPr>
            <p:spPr bwMode="auto">
              <a:xfrm flipH="1">
                <a:off x="1488" y="1392"/>
                <a:ext cx="81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69" name="Line 69"/>
              <p:cNvSpPr>
                <a:spLocks noChangeShapeType="1"/>
              </p:cNvSpPr>
              <p:nvPr/>
            </p:nvSpPr>
            <p:spPr bwMode="auto">
              <a:xfrm>
                <a:off x="2448" y="1776"/>
                <a:ext cx="0" cy="672"/>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0" name="Line 70"/>
              <p:cNvSpPr>
                <a:spLocks noChangeShapeType="1"/>
              </p:cNvSpPr>
              <p:nvPr/>
            </p:nvSpPr>
            <p:spPr bwMode="auto">
              <a:xfrm>
                <a:off x="2592" y="1776"/>
                <a:ext cx="0" cy="144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1" name="Line 71"/>
              <p:cNvSpPr>
                <a:spLocks noChangeShapeType="1"/>
              </p:cNvSpPr>
              <p:nvPr/>
            </p:nvSpPr>
            <p:spPr bwMode="auto">
              <a:xfrm>
                <a:off x="2736" y="1776"/>
                <a:ext cx="0" cy="2016"/>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2" name="Line 72"/>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3" name="Line 73"/>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74" name="Line 74"/>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255815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wipe(up)">
                                      <p:cBhvr>
                                        <p:cTn id="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61046"/>
          </a:xfrm>
        </p:spPr>
        <p:txBody>
          <a:bodyPr/>
          <a:lstStyle/>
          <a:p>
            <a:r>
              <a:rPr lang="en-GB" sz="2000" b="1" dirty="0"/>
              <a:t>Decentralised Multinational Financial Management for an MNC with Two Subsidiaries, A and B </a:t>
            </a:r>
            <a:r>
              <a:rPr lang="en-GB" sz="1800" b="1" dirty="0">
                <a:solidFill>
                  <a:srgbClr val="FF0000"/>
                </a:solidFill>
              </a:rPr>
              <a:t>(Madura &amp; Fox 2011)</a:t>
            </a:r>
          </a:p>
        </p:txBody>
      </p:sp>
      <p:sp>
        <p:nvSpPr>
          <p:cNvPr id="3" name="Content Placeholder 2"/>
          <p:cNvSpPr>
            <a:spLocks noGrp="1"/>
          </p:cNvSpPr>
          <p:nvPr>
            <p:ph idx="1"/>
          </p:nvPr>
        </p:nvSpPr>
        <p:spPr>
          <a:xfrm>
            <a:off x="1981200" y="980728"/>
            <a:ext cx="8229600" cy="3917032"/>
          </a:xfrm>
        </p:spPr>
        <p:txBody>
          <a:bodyPr/>
          <a:lstStyle/>
          <a:p>
            <a:pPr marL="0" indent="0">
              <a:buNone/>
            </a:pPr>
            <a:r>
              <a:rPr lang="en-GB" dirty="0" smtClean="0">
                <a:solidFill>
                  <a:schemeClr val="bg1"/>
                </a:solidFill>
              </a:rPr>
              <a:t>1</a:t>
            </a:r>
            <a:endParaRPr lang="en-GB" dirty="0">
              <a:solidFill>
                <a:schemeClr val="bg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13</a:t>
            </a:fld>
            <a:endParaRPr lang="en-GB" altLang="en-US">
              <a:cs typeface="Arial" panose="020B0604020202020204" pitchFamily="34" charset="0"/>
            </a:endParaRPr>
          </a:p>
        </p:txBody>
      </p:sp>
      <p:grpSp>
        <p:nvGrpSpPr>
          <p:cNvPr id="6" name="Group 1078"/>
          <p:cNvGrpSpPr>
            <a:grpSpLocks/>
          </p:cNvGrpSpPr>
          <p:nvPr/>
        </p:nvGrpSpPr>
        <p:grpSpPr bwMode="auto">
          <a:xfrm>
            <a:off x="1751216" y="1169506"/>
            <a:ext cx="8686800" cy="4876800"/>
            <a:chOff x="144" y="960"/>
            <a:chExt cx="5472" cy="3072"/>
          </a:xfrm>
        </p:grpSpPr>
        <p:grpSp>
          <p:nvGrpSpPr>
            <p:cNvPr id="7" name="Group 1073"/>
            <p:cNvGrpSpPr>
              <a:grpSpLocks/>
            </p:cNvGrpSpPr>
            <p:nvPr/>
          </p:nvGrpSpPr>
          <p:grpSpPr bwMode="auto">
            <a:xfrm>
              <a:off x="1728" y="960"/>
              <a:ext cx="1104" cy="768"/>
              <a:chOff x="2304" y="960"/>
              <a:chExt cx="1104" cy="768"/>
            </a:xfrm>
          </p:grpSpPr>
          <p:sp>
            <p:nvSpPr>
              <p:cNvPr id="50" name="Rectangle 1029"/>
              <p:cNvSpPr>
                <a:spLocks noChangeArrowheads="1"/>
              </p:cNvSpPr>
              <p:nvPr/>
            </p:nvSpPr>
            <p:spPr bwMode="auto">
              <a:xfrm>
                <a:off x="2304" y="960"/>
                <a:ext cx="105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1" name="Rectangle 1030"/>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52" name="Text Box 1031"/>
              <p:cNvSpPr txBox="1">
                <a:spLocks noChangeArrowheads="1"/>
              </p:cNvSpPr>
              <p:nvPr/>
            </p:nvSpPr>
            <p:spPr bwMode="auto">
              <a:xfrm>
                <a:off x="2352" y="1008"/>
                <a:ext cx="1056" cy="5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dirty="0">
                    <a:solidFill>
                      <a:prstClr val="black"/>
                    </a:solidFill>
                    <a:latin typeface="Arial" panose="020B0604020202020204" pitchFamily="34" charset="0"/>
                    <a:cs typeface="Arial" panose="020B0604020202020204" pitchFamily="34" charset="0"/>
                  </a:rPr>
                  <a:t>of A</a:t>
                </a:r>
              </a:p>
            </p:txBody>
          </p:sp>
        </p:grpSp>
        <p:sp>
          <p:nvSpPr>
            <p:cNvPr id="8" name="Rectangle 1033"/>
            <p:cNvSpPr>
              <a:spLocks noChangeArrowheads="1"/>
            </p:cNvSpPr>
            <p:nvPr/>
          </p:nvSpPr>
          <p:spPr bwMode="auto">
            <a:xfrm>
              <a:off x="144"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9" name="Rectangle 1034"/>
            <p:cNvSpPr>
              <a:spLocks noChangeArrowheads="1"/>
            </p:cNvSpPr>
            <p:nvPr/>
          </p:nvSpPr>
          <p:spPr bwMode="auto">
            <a:xfrm>
              <a:off x="19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0" name="Text Box 1035"/>
            <p:cNvSpPr txBox="1">
              <a:spLocks noChangeArrowheads="1"/>
            </p:cNvSpPr>
            <p:nvPr/>
          </p:nvSpPr>
          <p:spPr bwMode="auto">
            <a:xfrm>
              <a:off x="192" y="3552"/>
              <a:ext cx="20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11" name="Rectangle 1036"/>
            <p:cNvSpPr>
              <a:spLocks noChangeArrowheads="1"/>
            </p:cNvSpPr>
            <p:nvPr/>
          </p:nvSpPr>
          <p:spPr bwMode="auto">
            <a:xfrm>
              <a:off x="144"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2" name="Rectangle 1037"/>
            <p:cNvSpPr>
              <a:spLocks noChangeArrowheads="1"/>
            </p:cNvSpPr>
            <p:nvPr/>
          </p:nvSpPr>
          <p:spPr bwMode="auto">
            <a:xfrm>
              <a:off x="192"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3" name="Rectangle 1038"/>
            <p:cNvSpPr>
              <a:spLocks noChangeArrowheads="1"/>
            </p:cNvSpPr>
            <p:nvPr/>
          </p:nvSpPr>
          <p:spPr bwMode="auto">
            <a:xfrm>
              <a:off x="144"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4" name="Rectangle 1039"/>
            <p:cNvSpPr>
              <a:spLocks noChangeArrowheads="1"/>
            </p:cNvSpPr>
            <p:nvPr/>
          </p:nvSpPr>
          <p:spPr bwMode="auto">
            <a:xfrm>
              <a:off x="192"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5" name="Text Box 1040"/>
            <p:cNvSpPr txBox="1">
              <a:spLocks noChangeArrowheads="1"/>
            </p:cNvSpPr>
            <p:nvPr/>
          </p:nvSpPr>
          <p:spPr bwMode="auto">
            <a:xfrm>
              <a:off x="192" y="1920"/>
              <a:ext cx="1255" cy="7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A</a:t>
              </a:r>
            </a:p>
          </p:txBody>
        </p:sp>
        <p:sp>
          <p:nvSpPr>
            <p:cNvPr id="16" name="Rectangle 1041"/>
            <p:cNvSpPr>
              <a:spLocks noChangeArrowheads="1"/>
            </p:cNvSpPr>
            <p:nvPr/>
          </p:nvSpPr>
          <p:spPr bwMode="auto">
            <a:xfrm>
              <a:off x="144"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7" name="Rectangle 1042"/>
            <p:cNvSpPr>
              <a:spLocks noChangeArrowheads="1"/>
            </p:cNvSpPr>
            <p:nvPr/>
          </p:nvSpPr>
          <p:spPr bwMode="auto">
            <a:xfrm>
              <a:off x="19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18" name="Text Box 1043"/>
            <p:cNvSpPr txBox="1">
              <a:spLocks noChangeArrowheads="1"/>
            </p:cNvSpPr>
            <p:nvPr/>
          </p:nvSpPr>
          <p:spPr bwMode="auto">
            <a:xfrm>
              <a:off x="192" y="1008"/>
              <a:ext cx="1296" cy="5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A</a:t>
              </a:r>
            </a:p>
          </p:txBody>
        </p:sp>
        <p:sp>
          <p:nvSpPr>
            <p:cNvPr id="19" name="Text Box 1044"/>
            <p:cNvSpPr txBox="1">
              <a:spLocks noChangeArrowheads="1"/>
            </p:cNvSpPr>
            <p:nvPr/>
          </p:nvSpPr>
          <p:spPr bwMode="auto">
            <a:xfrm>
              <a:off x="192" y="3072"/>
              <a:ext cx="10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A</a:t>
              </a:r>
            </a:p>
          </p:txBody>
        </p:sp>
        <p:sp>
          <p:nvSpPr>
            <p:cNvPr id="20" name="Line 1045"/>
            <p:cNvSpPr>
              <a:spLocks noChangeShapeType="1"/>
            </p:cNvSpPr>
            <p:nvPr/>
          </p:nvSpPr>
          <p:spPr bwMode="auto">
            <a:xfrm flipH="1">
              <a:off x="1488" y="1392"/>
              <a:ext cx="28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1" name="Line 1046"/>
            <p:cNvSpPr>
              <a:spLocks noChangeShapeType="1"/>
            </p:cNvSpPr>
            <p:nvPr/>
          </p:nvSpPr>
          <p:spPr bwMode="auto">
            <a:xfrm>
              <a:off x="2448" y="1728"/>
              <a:ext cx="0" cy="72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2" name="Line 1047"/>
            <p:cNvSpPr>
              <a:spLocks noChangeShapeType="1"/>
            </p:cNvSpPr>
            <p:nvPr/>
          </p:nvSpPr>
          <p:spPr bwMode="auto">
            <a:xfrm>
              <a:off x="2592" y="1728"/>
              <a:ext cx="0" cy="148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3" name="Line 1048"/>
            <p:cNvSpPr>
              <a:spLocks noChangeShapeType="1"/>
            </p:cNvSpPr>
            <p:nvPr/>
          </p:nvSpPr>
          <p:spPr bwMode="auto">
            <a:xfrm>
              <a:off x="2736" y="1728"/>
              <a:ext cx="0" cy="2064"/>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4" name="Line 1049"/>
            <p:cNvSpPr>
              <a:spLocks noChangeShapeType="1"/>
            </p:cNvSpPr>
            <p:nvPr/>
          </p:nvSpPr>
          <p:spPr bwMode="auto">
            <a:xfrm flipH="1">
              <a:off x="187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5" name="Line 1050"/>
            <p:cNvSpPr>
              <a:spLocks noChangeShapeType="1"/>
            </p:cNvSpPr>
            <p:nvPr/>
          </p:nvSpPr>
          <p:spPr bwMode="auto">
            <a:xfrm flipH="1">
              <a:off x="1632"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6" name="Line 1051"/>
            <p:cNvSpPr>
              <a:spLocks noChangeShapeType="1"/>
            </p:cNvSpPr>
            <p:nvPr/>
          </p:nvSpPr>
          <p:spPr bwMode="auto">
            <a:xfrm flipH="1">
              <a:off x="2208"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7" name="Rectangle 1053"/>
            <p:cNvSpPr>
              <a:spLocks noChangeArrowheads="1"/>
            </p:cNvSpPr>
            <p:nvPr/>
          </p:nvSpPr>
          <p:spPr bwMode="auto">
            <a:xfrm flipH="1">
              <a:off x="3600" y="3504"/>
              <a:ext cx="2016" cy="48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8" name="Rectangle 1054"/>
            <p:cNvSpPr>
              <a:spLocks noChangeArrowheads="1"/>
            </p:cNvSpPr>
            <p:nvPr/>
          </p:nvSpPr>
          <p:spPr bwMode="auto">
            <a:xfrm flipH="1">
              <a:off x="3552" y="3552"/>
              <a:ext cx="2016" cy="48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29" name="Text Box 1055"/>
            <p:cNvSpPr txBox="1">
              <a:spLocks noChangeArrowheads="1"/>
            </p:cNvSpPr>
            <p:nvPr/>
          </p:nvSpPr>
          <p:spPr bwMode="auto">
            <a:xfrm flipH="1">
              <a:off x="3543" y="3552"/>
              <a:ext cx="20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Capital Expenditures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30" name="Rectangle 1056"/>
            <p:cNvSpPr>
              <a:spLocks noChangeArrowheads="1"/>
            </p:cNvSpPr>
            <p:nvPr/>
          </p:nvSpPr>
          <p:spPr bwMode="auto">
            <a:xfrm flipH="1">
              <a:off x="4176" y="3024"/>
              <a:ext cx="1440" cy="288"/>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1" name="Rectangle 1057"/>
            <p:cNvSpPr>
              <a:spLocks noChangeArrowheads="1"/>
            </p:cNvSpPr>
            <p:nvPr/>
          </p:nvSpPr>
          <p:spPr bwMode="auto">
            <a:xfrm flipH="1">
              <a:off x="4128" y="3072"/>
              <a:ext cx="1440" cy="288"/>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2" name="Rectangle 1058"/>
            <p:cNvSpPr>
              <a:spLocks noChangeArrowheads="1"/>
            </p:cNvSpPr>
            <p:nvPr/>
          </p:nvSpPr>
          <p:spPr bwMode="auto">
            <a:xfrm flipH="1">
              <a:off x="3936" y="1872"/>
              <a:ext cx="1680" cy="96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3" name="Rectangle 1059"/>
            <p:cNvSpPr>
              <a:spLocks noChangeArrowheads="1"/>
            </p:cNvSpPr>
            <p:nvPr/>
          </p:nvSpPr>
          <p:spPr bwMode="auto">
            <a:xfrm flipH="1">
              <a:off x="3888" y="1920"/>
              <a:ext cx="1680" cy="96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4" name="Text Box 1060"/>
            <p:cNvSpPr txBox="1">
              <a:spLocks noChangeArrowheads="1"/>
            </p:cNvSpPr>
            <p:nvPr/>
          </p:nvSpPr>
          <p:spPr bwMode="auto">
            <a:xfrm flipH="1">
              <a:off x="3862" y="1920"/>
              <a:ext cx="1263" cy="7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Inventory and</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Accounts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Receivable</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 at B</a:t>
              </a:r>
            </a:p>
          </p:txBody>
        </p:sp>
        <p:sp>
          <p:nvSpPr>
            <p:cNvPr id="35" name="Rectangle 1061"/>
            <p:cNvSpPr>
              <a:spLocks noChangeArrowheads="1"/>
            </p:cNvSpPr>
            <p:nvPr/>
          </p:nvSpPr>
          <p:spPr bwMode="auto">
            <a:xfrm flipH="1">
              <a:off x="4320" y="960"/>
              <a:ext cx="129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6" name="Rectangle 1062"/>
            <p:cNvSpPr>
              <a:spLocks noChangeArrowheads="1"/>
            </p:cNvSpPr>
            <p:nvPr/>
          </p:nvSpPr>
          <p:spPr bwMode="auto">
            <a:xfrm flipH="1">
              <a:off x="4272" y="1008"/>
              <a:ext cx="129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37" name="Text Box 1063"/>
            <p:cNvSpPr txBox="1">
              <a:spLocks noChangeArrowheads="1"/>
            </p:cNvSpPr>
            <p:nvPr/>
          </p:nvSpPr>
          <p:spPr bwMode="auto">
            <a:xfrm flipH="1">
              <a:off x="4272" y="1008"/>
              <a:ext cx="1296" cy="5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Cash</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Management</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at B</a:t>
              </a:r>
            </a:p>
          </p:txBody>
        </p:sp>
        <p:sp>
          <p:nvSpPr>
            <p:cNvPr id="38" name="Text Box 1064"/>
            <p:cNvSpPr txBox="1">
              <a:spLocks noChangeArrowheads="1"/>
            </p:cNvSpPr>
            <p:nvPr/>
          </p:nvSpPr>
          <p:spPr bwMode="auto">
            <a:xfrm flipH="1">
              <a:off x="4131" y="3072"/>
              <a:ext cx="1045"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Financing at B</a:t>
              </a:r>
            </a:p>
          </p:txBody>
        </p:sp>
        <p:sp>
          <p:nvSpPr>
            <p:cNvPr id="39" name="Line 1065"/>
            <p:cNvSpPr>
              <a:spLocks noChangeShapeType="1"/>
            </p:cNvSpPr>
            <p:nvPr/>
          </p:nvSpPr>
          <p:spPr bwMode="auto">
            <a:xfrm>
              <a:off x="4032" y="1392"/>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0" name="Line 1066"/>
            <p:cNvSpPr>
              <a:spLocks noChangeShapeType="1"/>
            </p:cNvSpPr>
            <p:nvPr/>
          </p:nvSpPr>
          <p:spPr bwMode="auto">
            <a:xfrm flipH="1">
              <a:off x="3312" y="1728"/>
              <a:ext cx="0" cy="72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1" name="Line 1067"/>
            <p:cNvSpPr>
              <a:spLocks noChangeShapeType="1"/>
            </p:cNvSpPr>
            <p:nvPr/>
          </p:nvSpPr>
          <p:spPr bwMode="auto">
            <a:xfrm flipH="1">
              <a:off x="3168" y="1728"/>
              <a:ext cx="0" cy="148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2" name="Line 1068"/>
            <p:cNvSpPr>
              <a:spLocks noChangeShapeType="1"/>
            </p:cNvSpPr>
            <p:nvPr/>
          </p:nvSpPr>
          <p:spPr bwMode="auto">
            <a:xfrm flipH="1">
              <a:off x="3024" y="1728"/>
              <a:ext cx="0" cy="2064"/>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3" name="Line 1069"/>
            <p:cNvSpPr>
              <a:spLocks noChangeShapeType="1"/>
            </p:cNvSpPr>
            <p:nvPr/>
          </p:nvSpPr>
          <p:spPr bwMode="auto">
            <a:xfrm>
              <a:off x="3312" y="2448"/>
              <a:ext cx="576"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4" name="Line 1070"/>
            <p:cNvSpPr>
              <a:spLocks noChangeShapeType="1"/>
            </p:cNvSpPr>
            <p:nvPr/>
          </p:nvSpPr>
          <p:spPr bwMode="auto">
            <a:xfrm>
              <a:off x="3168" y="3216"/>
              <a:ext cx="96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5" name="Line 1071"/>
            <p:cNvSpPr>
              <a:spLocks noChangeShapeType="1"/>
            </p:cNvSpPr>
            <p:nvPr/>
          </p:nvSpPr>
          <p:spPr bwMode="auto">
            <a:xfrm>
              <a:off x="3024" y="3792"/>
              <a:ext cx="528"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grpSp>
          <p:nvGrpSpPr>
            <p:cNvPr id="46" name="Group 1074"/>
            <p:cNvGrpSpPr>
              <a:grpSpLocks/>
            </p:cNvGrpSpPr>
            <p:nvPr/>
          </p:nvGrpSpPr>
          <p:grpSpPr bwMode="auto">
            <a:xfrm flipH="1">
              <a:off x="2928" y="960"/>
              <a:ext cx="1104" cy="768"/>
              <a:chOff x="2304" y="960"/>
              <a:chExt cx="1104" cy="768"/>
            </a:xfrm>
          </p:grpSpPr>
          <p:sp>
            <p:nvSpPr>
              <p:cNvPr id="47" name="Rectangle 1075"/>
              <p:cNvSpPr>
                <a:spLocks noChangeArrowheads="1"/>
              </p:cNvSpPr>
              <p:nvPr/>
            </p:nvSpPr>
            <p:spPr bwMode="auto">
              <a:xfrm>
                <a:off x="2304" y="960"/>
                <a:ext cx="1056" cy="720"/>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8" name="Rectangle 1076"/>
              <p:cNvSpPr>
                <a:spLocks noChangeArrowheads="1"/>
              </p:cNvSpPr>
              <p:nvPr/>
            </p:nvSpPr>
            <p:spPr bwMode="auto">
              <a:xfrm>
                <a:off x="2352" y="1008"/>
                <a:ext cx="1056"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GB">
                  <a:solidFill>
                    <a:prstClr val="black"/>
                  </a:solidFill>
                  <a:latin typeface="Arial" panose="020B0604020202020204" pitchFamily="34" charset="0"/>
                  <a:cs typeface="Arial" panose="020B0604020202020204" pitchFamily="34" charset="0"/>
                </a:endParaRPr>
              </a:p>
            </p:txBody>
          </p:sp>
          <p:sp>
            <p:nvSpPr>
              <p:cNvPr id="49" name="Text Box 1077"/>
              <p:cNvSpPr txBox="1">
                <a:spLocks noChangeArrowheads="1"/>
              </p:cNvSpPr>
              <p:nvPr/>
            </p:nvSpPr>
            <p:spPr bwMode="auto">
              <a:xfrm>
                <a:off x="2352" y="1008"/>
                <a:ext cx="1056" cy="5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Financial</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Managers</a:t>
                </a:r>
              </a:p>
              <a:p>
                <a:pPr eaLnBrk="0" fontAlgn="base" hangingPunct="0">
                  <a:spcBef>
                    <a:spcPct val="0"/>
                  </a:spcBef>
                  <a:spcAft>
                    <a:spcPct val="0"/>
                  </a:spcAft>
                </a:pPr>
                <a:r>
                  <a:rPr lang="en-US" altLang="en-US">
                    <a:solidFill>
                      <a:prstClr val="black"/>
                    </a:solidFill>
                    <a:latin typeface="Arial" panose="020B0604020202020204" pitchFamily="34" charset="0"/>
                    <a:cs typeface="Arial" panose="020B0604020202020204" pitchFamily="34" charset="0"/>
                  </a:rPr>
                  <a:t>of B</a:t>
                </a:r>
              </a:p>
            </p:txBody>
          </p:sp>
        </p:grpSp>
      </p:grpSp>
    </p:spTree>
    <p:extLst>
      <p:ext uri="{BB962C8B-B14F-4D97-AF65-F5344CB8AC3E}">
        <p14:creationId xmlns:p14="http://schemas.microsoft.com/office/powerpoint/2010/main" val="49099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61046"/>
          </a:xfrm>
        </p:spPr>
        <p:txBody>
          <a:bodyPr/>
          <a:lstStyle/>
          <a:p>
            <a:r>
              <a:rPr lang="en-GB" sz="2400" dirty="0"/>
              <a:t>Impact of Management Control</a:t>
            </a: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14</a:t>
            </a:fld>
            <a:endParaRPr lang="en-GB" altLang="en-US">
              <a:cs typeface="Arial" panose="020B0604020202020204" pitchFamily="34" charset="0"/>
            </a:endParaRPr>
          </a:p>
        </p:txBody>
      </p:sp>
      <p:sp>
        <p:nvSpPr>
          <p:cNvPr id="6" name="Rectangle 3"/>
          <p:cNvSpPr>
            <a:spLocks noGrp="1" noChangeArrowheads="1"/>
          </p:cNvSpPr>
          <p:nvPr>
            <p:ph idx="1"/>
          </p:nvPr>
        </p:nvSpPr>
        <p:spPr>
          <a:xfrm>
            <a:off x="1774826" y="735684"/>
            <a:ext cx="8641655" cy="4853556"/>
          </a:xfrm>
        </p:spPr>
        <p:txBody>
          <a:bodyPr/>
          <a:lstStyle/>
          <a:p>
            <a:pPr>
              <a:buFont typeface="Wingdings" panose="05000000000000000000" pitchFamily="2" charset="2"/>
              <a:buChar char="§"/>
            </a:pPr>
            <a:r>
              <a:rPr lang="en-US" altLang="en-US" sz="1800" dirty="0"/>
              <a:t>Some MNCs attempt to strike a balance - they allow subsidiary managers to make the key decisions for their respective operations, but the decisions are monitored by the parent’s management.</a:t>
            </a:r>
          </a:p>
          <a:p>
            <a:pPr>
              <a:buFont typeface="Wingdings" panose="05000000000000000000" pitchFamily="2" charset="2"/>
              <a:buChar char="§"/>
            </a:pPr>
            <a:endParaRPr lang="en-US" altLang="en-US" sz="1800" dirty="0"/>
          </a:p>
          <a:p>
            <a:pPr>
              <a:buFont typeface="Wingdings" panose="05000000000000000000" pitchFamily="2" charset="2"/>
              <a:buChar char="§"/>
            </a:pPr>
            <a:r>
              <a:rPr lang="en-US" altLang="en-US" sz="1800" dirty="0"/>
              <a:t>Electronic networks make it easier for the parent to monitor the actions and performance of foreign subsidiaries.</a:t>
            </a:r>
          </a:p>
          <a:p>
            <a:pPr>
              <a:buFont typeface="Wingdings" panose="05000000000000000000" pitchFamily="2" charset="2"/>
              <a:buChar char="§"/>
            </a:pPr>
            <a:endParaRPr lang="en-US" altLang="en-US" sz="1800" dirty="0"/>
          </a:p>
          <a:p>
            <a:pPr>
              <a:buFont typeface="Wingdings" panose="05000000000000000000" pitchFamily="2" charset="2"/>
              <a:buChar char="§"/>
            </a:pPr>
            <a:r>
              <a:rPr lang="en-US" altLang="en-US" sz="1800" dirty="0"/>
              <a:t>For example, corporate intranet or internet email facilitates communication. Financial reports and other documents can be sent electronically too.</a:t>
            </a:r>
          </a:p>
          <a:p>
            <a:pPr>
              <a:buFont typeface="Wingdings" panose="05000000000000000000" pitchFamily="2" charset="2"/>
              <a:buChar char="§"/>
            </a:pPr>
            <a:endParaRPr lang="en-US" altLang="en-US" sz="1800" dirty="0"/>
          </a:p>
          <a:p>
            <a:pPr>
              <a:buFont typeface="Wingdings" panose="05000000000000000000" pitchFamily="2" charset="2"/>
              <a:buChar char="§"/>
            </a:pPr>
            <a:r>
              <a:rPr lang="en-US" altLang="en-US" sz="1800" dirty="0"/>
              <a:t>Various forms of corporate control can reduce agency costs.</a:t>
            </a:r>
          </a:p>
          <a:p>
            <a:pPr lvl="1">
              <a:spcBef>
                <a:spcPct val="15000"/>
              </a:spcBef>
            </a:pPr>
            <a:r>
              <a:rPr lang="en-US" altLang="en-US" sz="1800" dirty="0"/>
              <a:t>Stock compensation for board members and executives.</a:t>
            </a:r>
          </a:p>
          <a:p>
            <a:pPr lvl="1">
              <a:spcBef>
                <a:spcPct val="15000"/>
              </a:spcBef>
            </a:pPr>
            <a:r>
              <a:rPr lang="en-US" altLang="en-US" sz="1800" dirty="0"/>
              <a:t>The threat of a hostile takeover.</a:t>
            </a:r>
          </a:p>
          <a:p>
            <a:pPr lvl="1">
              <a:spcBef>
                <a:spcPct val="15000"/>
              </a:spcBef>
            </a:pPr>
            <a:r>
              <a:rPr lang="en-US" altLang="en-US" sz="1800" dirty="0"/>
              <a:t>Monitoring and intervention by large shareholders.</a:t>
            </a:r>
          </a:p>
          <a:p>
            <a:pPr marL="0" indent="0">
              <a:buNone/>
            </a:pPr>
            <a:r>
              <a:rPr lang="en-US" altLang="en-US" sz="1800" dirty="0">
                <a:solidFill>
                  <a:srgbClr val="FF0000"/>
                </a:solidFill>
              </a:rPr>
              <a:t>(Madura &amp; Fox 2011)</a:t>
            </a:r>
          </a:p>
          <a:p>
            <a:pPr marL="0" indent="0">
              <a:buNone/>
            </a:pPr>
            <a:endParaRPr lang="en-US" altLang="en-US" sz="1800" dirty="0"/>
          </a:p>
        </p:txBody>
      </p:sp>
    </p:spTree>
    <p:extLst>
      <p:ext uri="{BB962C8B-B14F-4D97-AF65-F5344CB8AC3E}">
        <p14:creationId xmlns:p14="http://schemas.microsoft.com/office/powerpoint/2010/main" val="17597367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2800" dirty="0"/>
              <a:t>Constraints Interfering with MNCs’ Goal</a:t>
            </a:r>
          </a:p>
        </p:txBody>
      </p:sp>
      <p:sp>
        <p:nvSpPr>
          <p:cNvPr id="3" name="Content Placeholder 2"/>
          <p:cNvSpPr>
            <a:spLocks noGrp="1"/>
          </p:cNvSpPr>
          <p:nvPr>
            <p:ph idx="1"/>
          </p:nvPr>
        </p:nvSpPr>
        <p:spPr>
          <a:xfrm>
            <a:off x="1951386" y="997704"/>
            <a:ext cx="8229600" cy="3917032"/>
          </a:xfrm>
        </p:spPr>
        <p:txBody>
          <a:bodyPr/>
          <a:lstStyle/>
          <a:p>
            <a:pPr marL="0" indent="0">
              <a:buNone/>
            </a:pPr>
            <a:r>
              <a:rPr lang="en-US" altLang="en-US" dirty="0" smtClean="0"/>
              <a:t>As </a:t>
            </a:r>
            <a:r>
              <a:rPr lang="en-US" altLang="en-US" dirty="0"/>
              <a:t>MNC managers attempt to maximize their firm’s value, they may be confronted with various constraints</a:t>
            </a:r>
            <a:r>
              <a:rPr lang="en-US" altLang="en-US" dirty="0" smtClean="0"/>
              <a:t>.</a:t>
            </a:r>
            <a:endParaRPr lang="en-US" altLang="en-US" dirty="0"/>
          </a:p>
          <a:p>
            <a:pPr lvl="1"/>
            <a:r>
              <a:rPr lang="en-US" altLang="en-US" dirty="0"/>
              <a:t>Environmental constraints.</a:t>
            </a:r>
          </a:p>
          <a:p>
            <a:pPr lvl="1"/>
            <a:r>
              <a:rPr lang="en-US" altLang="en-US" dirty="0"/>
              <a:t>Regulatory constraints.</a:t>
            </a:r>
          </a:p>
          <a:p>
            <a:pPr lvl="1"/>
            <a:r>
              <a:rPr lang="en-US" altLang="en-US" dirty="0"/>
              <a:t>Ethical constraints.</a:t>
            </a:r>
          </a:p>
          <a:p>
            <a:pPr marL="0" indent="0">
              <a:buNone/>
            </a:pPr>
            <a:r>
              <a:rPr lang="en-GB" dirty="0">
                <a:solidFill>
                  <a:srgbClr val="FF0000"/>
                </a:solidFill>
              </a:rPr>
              <a:t>(</a:t>
            </a:r>
            <a:r>
              <a:rPr lang="en-GB" sz="1800" dirty="0">
                <a:solidFill>
                  <a:srgbClr val="FF0000"/>
                </a:solidFill>
              </a:rPr>
              <a:t>Madura &amp; Fox 2011</a:t>
            </a:r>
            <a:r>
              <a:rPr lang="en-GB" dirty="0" smtClean="0">
                <a:solidFill>
                  <a:srgbClr val="FF0000"/>
                </a:solidFill>
              </a:rPr>
              <a:t>)</a:t>
            </a:r>
            <a:endParaRPr lang="en-GB" dirty="0">
              <a:solidFill>
                <a:srgbClr val="FF000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15</a:t>
            </a:fld>
            <a:endParaRPr lang="en-GB" altLang="en-US">
              <a:cs typeface="Arial" panose="020B0604020202020204" pitchFamily="34" charset="0"/>
            </a:endParaRPr>
          </a:p>
        </p:txBody>
      </p:sp>
    </p:spTree>
    <p:extLst>
      <p:ext uri="{BB962C8B-B14F-4D97-AF65-F5344CB8AC3E}">
        <p14:creationId xmlns:p14="http://schemas.microsoft.com/office/powerpoint/2010/main" val="36289289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981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981199" y="4818503"/>
            <a:ext cx="8229600" cy="748680"/>
          </a:xfrm>
        </p:spPr>
        <p:txBody>
          <a:bodyPr/>
          <a:lstStyle/>
          <a:p>
            <a:pPr marL="0" indent="0" algn="ctr">
              <a:buNone/>
            </a:pPr>
            <a:r>
              <a:rPr lang="en-GB" sz="4400" dirty="0">
                <a:solidFill>
                  <a:srgbClr val="FFC000"/>
                </a:solidFill>
                <a:ea typeface="+mn-lt"/>
                <a:cs typeface="+mn-lt"/>
              </a:rPr>
              <a:t>Thank you!</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13/02/2022</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16</a:t>
            </a:fld>
            <a:endParaRPr lang="en-GB" altLang="en-US">
              <a:cs typeface="Arial" panose="020B0604020202020204" pitchFamily="34" charset="0"/>
            </a:endParaRPr>
          </a:p>
        </p:txBody>
      </p:sp>
      <p:pic>
        <p:nvPicPr>
          <p:cNvPr id="6" name="Picture 5"/>
          <p:cNvPicPr>
            <a:picLocks noChangeAspect="1"/>
          </p:cNvPicPr>
          <p:nvPr/>
        </p:nvPicPr>
        <p:blipFill>
          <a:blip r:embed="rId2"/>
          <a:stretch>
            <a:fillRect/>
          </a:stretch>
        </p:blipFill>
        <p:spPr>
          <a:xfrm>
            <a:off x="0" y="-1"/>
            <a:ext cx="12191999" cy="4543865"/>
          </a:xfrm>
          <a:prstGeom prst="rect">
            <a:avLst/>
          </a:prstGeom>
        </p:spPr>
      </p:pic>
    </p:spTree>
    <p:extLst>
      <p:ext uri="{BB962C8B-B14F-4D97-AF65-F5344CB8AC3E}">
        <p14:creationId xmlns:p14="http://schemas.microsoft.com/office/powerpoint/2010/main" val="51488388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1186</Words>
  <Application>Microsoft Office PowerPoint</Application>
  <PresentationFormat>Widescreen</PresentationFormat>
  <Paragraphs>202</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Myriad Pro</vt:lpstr>
      <vt:lpstr>Times New Roman</vt:lpstr>
      <vt:lpstr>Wingdings</vt:lpstr>
      <vt:lpstr>20140311PresentationUWTSDTemplate</vt:lpstr>
      <vt:lpstr>Module Title: International Financial Management</vt:lpstr>
      <vt:lpstr>Lecture 1.2 Objectives</vt:lpstr>
      <vt:lpstr>Functions of the Financial Manager</vt:lpstr>
      <vt:lpstr>Functions of the Financial Manager</vt:lpstr>
      <vt:lpstr>Functions of the Financial Manager</vt:lpstr>
      <vt:lpstr>The International Finance Environment</vt:lpstr>
      <vt:lpstr>The Main Goal of the MNC</vt:lpstr>
      <vt:lpstr>Conflicts Against the MNC Goal</vt:lpstr>
      <vt:lpstr>WK 1 Lecture 1.2 Activity 2 – Agency Problem (45 Minutes)</vt:lpstr>
      <vt:lpstr>Methods of Overcoming Agency Problems in MNCs (Bekaert &amp; Hodrick 2012)</vt:lpstr>
      <vt:lpstr>Impact of Management Control</vt:lpstr>
      <vt:lpstr>Centralized Multinational Financial Management for an MNC  with two subsidiaries, A and B (Madura &amp; Fox 2011) </vt:lpstr>
      <vt:lpstr>Decentralised Multinational Financial Management for an MNC with Two Subsidiaries, A and B (Madura &amp; Fox 2011)</vt:lpstr>
      <vt:lpstr>Impact of Management Control</vt:lpstr>
      <vt:lpstr>Constraints Interfering with MNCs’ Goal</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dc:title>
  <dc:creator>Timothy Osadiya</dc:creator>
  <cp:lastModifiedBy>Administrator</cp:lastModifiedBy>
  <cp:revision>34</cp:revision>
  <dcterms:created xsi:type="dcterms:W3CDTF">2021-10-05T11:39:22Z</dcterms:created>
  <dcterms:modified xsi:type="dcterms:W3CDTF">2022-02-13T08:49:05Z</dcterms:modified>
</cp:coreProperties>
</file>