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2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80236-8257-43DD-8AC9-F9274EAF15B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8F4642-BE6B-412B-90AD-5CAEF56DF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425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FE6952-BDE3-4F95-BBBF-7A0719F3276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2396208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FE6952-BDE3-4F95-BBBF-7A0719F3276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655814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1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1" y="1524000"/>
            <a:ext cx="10164233" cy="1752600"/>
          </a:xfrm>
        </p:spPr>
        <p:txBody>
          <a:bodyPr/>
          <a:lstStyle>
            <a:lvl1pPr>
              <a:defRPr sz="500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81BF33-9844-4AC1-844F-4A29F5CAC78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2258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6536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42856-9974-46FE-B5C5-C6AEE1EDCC2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8090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432C87-43AB-4530-B8F3-3570D8E5845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2566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C85A51-7439-4F9E-A21C-06BDA6460889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8548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7884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C49878-E10A-461C-9F14-AB0D26130CA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0829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FAE705-8F74-4E3A-9470-48C0368602E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9402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47F8A7-FE05-4837-83E9-F7496172C87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5696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69A0A-C161-46EB-8BEB-5E9A451C748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1855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491F9A-02AE-47CC-AC6C-53143EB8CB4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4670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4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4053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4600" dirty="0" smtClean="0"/>
              <a:t>MADE Research Methods and Professional Development </a:t>
            </a:r>
            <a:endParaRPr lang="en-US" altLang="en-US" sz="4200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495550" y="3933825"/>
            <a:ext cx="6400800" cy="1752600"/>
          </a:xfrm>
        </p:spPr>
        <p:txBody>
          <a:bodyPr/>
          <a:lstStyle/>
          <a:p>
            <a:pPr>
              <a:spcAft>
                <a:spcPct val="20000"/>
              </a:spcAft>
            </a:pPr>
            <a:r>
              <a:rPr lang="en-GB" dirty="0" smtClean="0"/>
              <a:t>A Review of Academic Skills</a:t>
            </a:r>
            <a:endParaRPr lang="en-GB" dirty="0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5087939" y="5589588"/>
            <a:ext cx="246054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Professor John Rees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6696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>
              <a:spcAft>
                <a:spcPct val="20000"/>
              </a:spcAft>
            </a:pPr>
            <a:r>
              <a:rPr lang="en-GB" sz="4800" dirty="0"/>
              <a:t>Construction of an Argument in Academic Writing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495550" y="3933825"/>
            <a:ext cx="6400800" cy="1752600"/>
          </a:xfrm>
        </p:spPr>
        <p:txBody>
          <a:bodyPr/>
          <a:lstStyle/>
          <a:p>
            <a:pPr>
              <a:spcAft>
                <a:spcPct val="20000"/>
              </a:spcAft>
            </a:pPr>
            <a:r>
              <a:rPr lang="en-GB" dirty="0" smtClean="0"/>
              <a:t>Professor John Rees, Dr Kerry Tudor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354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Argument?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 An argument is a </a:t>
            </a:r>
            <a:r>
              <a:rPr lang="en-GB" dirty="0" smtClean="0"/>
              <a:t>position you choose to take on </a:t>
            </a:r>
            <a:r>
              <a:rPr lang="en-GB" dirty="0"/>
              <a:t>an issue or </a:t>
            </a:r>
            <a:r>
              <a:rPr lang="en-GB" dirty="0" smtClean="0"/>
              <a:t>question</a:t>
            </a:r>
          </a:p>
          <a:p>
            <a:r>
              <a:rPr lang="en-GB" dirty="0" smtClean="0"/>
              <a:t>An argument is constructed from claims</a:t>
            </a:r>
          </a:p>
          <a:p>
            <a:r>
              <a:rPr lang="en-GB" dirty="0" smtClean="0"/>
              <a:t>There are two </a:t>
            </a:r>
            <a:r>
              <a:rPr lang="en-GB" dirty="0"/>
              <a:t>types of claim</a:t>
            </a:r>
            <a:r>
              <a:rPr lang="en-GB" dirty="0" smtClean="0"/>
              <a:t>: </a:t>
            </a:r>
            <a:r>
              <a:rPr lang="en-GB" b="1" dirty="0" smtClean="0"/>
              <a:t>premises</a:t>
            </a:r>
            <a:r>
              <a:rPr lang="en-GB" dirty="0" smtClean="0"/>
              <a:t> and </a:t>
            </a:r>
            <a:r>
              <a:rPr lang="en-GB" b="1" dirty="0" smtClean="0"/>
              <a:t>conclusions</a:t>
            </a:r>
            <a:endParaRPr lang="en-GB" b="1" dirty="0"/>
          </a:p>
          <a:p>
            <a:r>
              <a:rPr lang="en-GB" b="1" dirty="0" smtClean="0"/>
              <a:t>Premises</a:t>
            </a:r>
            <a:r>
              <a:rPr lang="en-GB" dirty="0" smtClean="0"/>
              <a:t> contribute to and support the conclusions</a:t>
            </a:r>
          </a:p>
          <a:p>
            <a:r>
              <a:rPr lang="en-GB" b="1" dirty="0" smtClean="0"/>
              <a:t>Conclusions</a:t>
            </a:r>
            <a:r>
              <a:rPr lang="en-GB" dirty="0" smtClean="0"/>
              <a:t> are </a:t>
            </a:r>
            <a:r>
              <a:rPr lang="en-GB" dirty="0"/>
              <a:t>the </a:t>
            </a:r>
            <a:r>
              <a:rPr lang="en-GB" dirty="0" smtClean="0"/>
              <a:t>positions you </a:t>
            </a:r>
            <a:r>
              <a:rPr lang="en-GB" dirty="0"/>
              <a:t>are trying to </a:t>
            </a:r>
            <a:r>
              <a:rPr lang="en-GB" dirty="0" smtClean="0"/>
              <a:t>prove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1194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Premises?  Conclusions?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Premises</a:t>
            </a:r>
          </a:p>
          <a:p>
            <a:pPr lvl="1"/>
            <a:r>
              <a:rPr lang="en-GB" dirty="0" smtClean="0"/>
              <a:t>Claims </a:t>
            </a:r>
            <a:r>
              <a:rPr lang="en-GB" dirty="0"/>
              <a:t>that lead to or contribute to the thesis </a:t>
            </a:r>
            <a:r>
              <a:rPr lang="en-GB" dirty="0" smtClean="0"/>
              <a:t>statement</a:t>
            </a:r>
          </a:p>
          <a:p>
            <a:pPr lvl="1"/>
            <a:r>
              <a:rPr lang="en-GB" dirty="0" smtClean="0"/>
              <a:t>These </a:t>
            </a:r>
            <a:r>
              <a:rPr lang="en-GB" dirty="0"/>
              <a:t>are </a:t>
            </a:r>
            <a:r>
              <a:rPr lang="en-GB" dirty="0" smtClean="0"/>
              <a:t>usually</a:t>
            </a:r>
            <a:r>
              <a:rPr lang="en-GB" dirty="0"/>
              <a:t> </a:t>
            </a:r>
            <a:r>
              <a:rPr lang="en-GB" dirty="0" smtClean="0"/>
              <a:t>key subjects or topics of paragraphs in essays</a:t>
            </a:r>
          </a:p>
          <a:p>
            <a:pPr lvl="1"/>
            <a:r>
              <a:rPr lang="en-GB" dirty="0" smtClean="0"/>
              <a:t>They are often the subsections or subheadings in a report</a:t>
            </a:r>
            <a:endParaRPr lang="en-GB" dirty="0"/>
          </a:p>
          <a:p>
            <a:r>
              <a:rPr lang="en-GB" dirty="0" smtClean="0"/>
              <a:t>Conclusions</a:t>
            </a:r>
          </a:p>
          <a:p>
            <a:pPr lvl="1"/>
            <a:r>
              <a:rPr lang="en-GB" dirty="0" smtClean="0"/>
              <a:t>The conclusions may well relate to the hypothesis (question) or to the objectives of the essay or report</a:t>
            </a:r>
          </a:p>
          <a:p>
            <a:pPr lvl="1"/>
            <a:r>
              <a:rPr lang="en-GB" dirty="0" smtClean="0"/>
              <a:t>They can be conditional (measured, even numerical)</a:t>
            </a:r>
          </a:p>
          <a:p>
            <a:pPr lvl="1"/>
            <a:r>
              <a:rPr lang="en-GB" dirty="0" smtClean="0"/>
              <a:t>They can be your logical answer to the question that was set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4432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Mean For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thesis is going to appear in at least two places, the introduction and the conclusion (THINK ABOUT IT)</a:t>
            </a:r>
          </a:p>
          <a:p>
            <a:pPr lvl="1"/>
            <a:r>
              <a:rPr lang="en-GB" dirty="0" smtClean="0"/>
              <a:t>Introduction:  what are we up to?</a:t>
            </a:r>
          </a:p>
          <a:p>
            <a:pPr lvl="1"/>
            <a:r>
              <a:rPr lang="en-GB" dirty="0" smtClean="0"/>
              <a:t>Conclusion:  what we think we have demonstrated</a:t>
            </a:r>
          </a:p>
          <a:p>
            <a:r>
              <a:rPr lang="en-GB" dirty="0" smtClean="0"/>
              <a:t>The premises will be the paragraphs or subsections of your report.</a:t>
            </a:r>
          </a:p>
          <a:p>
            <a:pPr lvl="1"/>
            <a:r>
              <a:rPr lang="en-GB" dirty="0" smtClean="0"/>
              <a:t>Strong premises need good evidence</a:t>
            </a:r>
          </a:p>
          <a:p>
            <a:pPr lvl="1"/>
            <a:r>
              <a:rPr lang="en-GB" dirty="0" smtClean="0"/>
              <a:t>See “Knowledge in Writing” previously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57728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Evidence and Premises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each premise, provide evidence</a:t>
            </a:r>
          </a:p>
          <a:p>
            <a:pPr lvl="1"/>
            <a:r>
              <a:rPr lang="en-GB" dirty="0" smtClean="0"/>
              <a:t>Knowledge:  research</a:t>
            </a:r>
            <a:r>
              <a:rPr lang="en-GB" dirty="0"/>
              <a:t>, </a:t>
            </a:r>
            <a:r>
              <a:rPr lang="en-GB" dirty="0" smtClean="0"/>
              <a:t>facts, discussion, logical approaches </a:t>
            </a:r>
            <a:r>
              <a:rPr lang="en-GB" dirty="0"/>
              <a:t>used to prove </a:t>
            </a:r>
            <a:r>
              <a:rPr lang="en-GB" dirty="0" smtClean="0"/>
              <a:t>the point</a:t>
            </a:r>
            <a:endParaRPr lang="en-GB" dirty="0"/>
          </a:p>
          <a:p>
            <a:r>
              <a:rPr lang="en-GB" dirty="0" smtClean="0"/>
              <a:t>An argument is, therefore, a collection of premises with their evidence leading to a conclusion</a:t>
            </a:r>
          </a:p>
          <a:p>
            <a:pPr lvl="1"/>
            <a:r>
              <a:rPr lang="en-GB" dirty="0" smtClean="0"/>
              <a:t>The conclusion should be supported by the premises</a:t>
            </a:r>
          </a:p>
          <a:p>
            <a:pPr lvl="1"/>
            <a:r>
              <a:rPr lang="en-GB" dirty="0" smtClean="0"/>
              <a:t>Premises should be supported by their evidence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3926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We Are Academics!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1154310" cy="4530725"/>
          </a:xfrm>
        </p:spPr>
        <p:txBody>
          <a:bodyPr/>
          <a:lstStyle/>
          <a:p>
            <a:r>
              <a:rPr lang="en-GB" dirty="0" smtClean="0"/>
              <a:t>So just supporting one argument probably isn’t going to be quite enough</a:t>
            </a:r>
          </a:p>
          <a:p>
            <a:pPr lvl="1"/>
            <a:r>
              <a:rPr lang="en-GB" dirty="0" smtClean="0"/>
              <a:t>Need to demonstrate we understand and have critiqued the other possible arguments</a:t>
            </a:r>
          </a:p>
          <a:p>
            <a:r>
              <a:rPr lang="en-GB" dirty="0" smtClean="0"/>
              <a:t>Therefore, a good academic report has additional attributes</a:t>
            </a:r>
          </a:p>
          <a:p>
            <a:pPr lvl="1"/>
            <a:r>
              <a:rPr lang="en-GB" dirty="0" smtClean="0"/>
              <a:t>Obviously, support from convincing evidence</a:t>
            </a:r>
          </a:p>
          <a:p>
            <a:pPr lvl="1"/>
            <a:r>
              <a:rPr lang="en-GB" dirty="0" smtClean="0"/>
              <a:t>It should be logical, reasoned, and logically correct</a:t>
            </a:r>
          </a:p>
          <a:p>
            <a:pPr lvl="1"/>
            <a:r>
              <a:rPr lang="en-GB" dirty="0" smtClean="0"/>
              <a:t>Objectivity – don’t ignore inconvenient facts or data, or overemphasise</a:t>
            </a:r>
          </a:p>
          <a:p>
            <a:pPr lvl="1"/>
            <a:r>
              <a:rPr lang="en-GB" dirty="0" smtClean="0"/>
              <a:t>Balance – we consider the alternatives and choose ours properly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15407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Objectively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Evidence, not value judgements</a:t>
            </a:r>
          </a:p>
          <a:p>
            <a:r>
              <a:rPr lang="en-GB" dirty="0" smtClean="0"/>
              <a:t>Concise and explicit</a:t>
            </a:r>
          </a:p>
          <a:p>
            <a:r>
              <a:rPr lang="en-GB" dirty="0" smtClean="0"/>
              <a:t>Avoid adverbs</a:t>
            </a:r>
          </a:p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person passive voice, in general</a:t>
            </a:r>
          </a:p>
          <a:p>
            <a:pPr lvl="1"/>
            <a:r>
              <a:rPr lang="en-GB" dirty="0" smtClean="0"/>
              <a:t>Except in reflective writing, where 1</a:t>
            </a:r>
            <a:r>
              <a:rPr lang="en-GB" baseline="30000" dirty="0" smtClean="0"/>
              <a:t>st</a:t>
            </a:r>
            <a:r>
              <a:rPr lang="en-GB" dirty="0" smtClean="0"/>
              <a:t> person is customary, or </a:t>
            </a:r>
            <a:r>
              <a:rPr lang="en-GB" dirty="0" err="1" smtClean="0"/>
              <a:t>autoethnography</a:t>
            </a:r>
            <a:r>
              <a:rPr lang="en-GB" dirty="0" smtClean="0"/>
              <a:t>, where it is essential</a:t>
            </a:r>
          </a:p>
          <a:p>
            <a:r>
              <a:rPr lang="en-GB" dirty="0" smtClean="0"/>
              <a:t>No obsolete, implied value judgements on gender or ethnicity</a:t>
            </a:r>
          </a:p>
          <a:p>
            <a:r>
              <a:rPr lang="en-GB" dirty="0" smtClean="0"/>
              <a:t>Don’t generalise unless it is both justified and necessary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800086"/>
      </p:ext>
    </p:extLst>
  </p:cSld>
  <p:clrMapOvr>
    <a:masterClrMapping/>
  </p:clrMapOvr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332</Words>
  <Application>Microsoft Office PowerPoint</Application>
  <PresentationFormat>Widescreen</PresentationFormat>
  <Paragraphs>63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Garamond</vt:lpstr>
      <vt:lpstr>Tahoma</vt:lpstr>
      <vt:lpstr>Wingdings</vt:lpstr>
      <vt:lpstr>Edge</vt:lpstr>
      <vt:lpstr>MADE Research Methods and Professional Development </vt:lpstr>
      <vt:lpstr>Construction of an Argument in Academic Writing</vt:lpstr>
      <vt:lpstr>What is an Argument?</vt:lpstr>
      <vt:lpstr>Premises?  Conclusions?</vt:lpstr>
      <vt:lpstr>What Does This Mean For Structure</vt:lpstr>
      <vt:lpstr>Evidence and Premises</vt:lpstr>
      <vt:lpstr>But We Are Academics!</vt:lpstr>
      <vt:lpstr>Writing Objectively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MADE Research Methods and Professional Development </dc:title>
  <dc:creator>John Rees</dc:creator>
  <cp:lastModifiedBy>John Rees</cp:lastModifiedBy>
  <cp:revision>1</cp:revision>
  <dcterms:created xsi:type="dcterms:W3CDTF">2019-10-15T07:45:07Z</dcterms:created>
  <dcterms:modified xsi:type="dcterms:W3CDTF">2019-10-15T07:46:16Z</dcterms:modified>
</cp:coreProperties>
</file>