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63" r:id="rId5"/>
    <p:sldId id="264" r:id="rId6"/>
    <p:sldId id="265" r:id="rId7"/>
    <p:sldId id="268" r:id="rId8"/>
    <p:sldId id="266" r:id="rId9"/>
    <p:sldId id="269" r:id="rId10"/>
    <p:sldId id="258" r:id="rId11"/>
    <p:sldId id="259" r:id="rId12"/>
    <p:sldId id="270" r:id="rId13"/>
    <p:sldId id="272" r:id="rId14"/>
    <p:sldId id="301" r:id="rId15"/>
    <p:sldId id="271" r:id="rId16"/>
    <p:sldId id="273" r:id="rId17"/>
    <p:sldId id="274" r:id="rId18"/>
    <p:sldId id="302" r:id="rId19"/>
    <p:sldId id="288" r:id="rId20"/>
    <p:sldId id="284" r:id="rId21"/>
    <p:sldId id="285" r:id="rId22"/>
    <p:sldId id="286" r:id="rId23"/>
    <p:sldId id="290" r:id="rId24"/>
    <p:sldId id="298" r:id="rId25"/>
    <p:sldId id="299" r:id="rId26"/>
    <p:sldId id="305" r:id="rId27"/>
    <p:sldId id="300" r:id="rId28"/>
    <p:sldId id="306" r:id="rId29"/>
    <p:sldId id="309" r:id="rId30"/>
    <p:sldId id="313" r:id="rId31"/>
    <p:sldId id="311" r:id="rId32"/>
    <p:sldId id="312" r:id="rId33"/>
    <p:sldId id="327" r:id="rId34"/>
    <p:sldId id="314" r:id="rId35"/>
    <p:sldId id="315" r:id="rId36"/>
    <p:sldId id="328" r:id="rId37"/>
    <p:sldId id="321" r:id="rId38"/>
    <p:sldId id="320" r:id="rId39"/>
    <p:sldId id="322" r:id="rId40"/>
    <p:sldId id="323" r:id="rId41"/>
    <p:sldId id="325" r:id="rId42"/>
    <p:sldId id="316" r:id="rId43"/>
    <p:sldId id="317" r:id="rId44"/>
    <p:sldId id="310" r:id="rId45"/>
    <p:sldId id="308" r:id="rId46"/>
    <p:sldId id="326" r:id="rId47"/>
    <p:sldId id="307" r:id="rId48"/>
    <p:sldId id="329" r:id="rId49"/>
    <p:sldId id="318" r:id="rId50"/>
    <p:sldId id="260"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20" y="9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10/12/2023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4432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7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FS4DGri-NBo" TargetMode="External"/><Relationship Id="rId2" Type="http://schemas.openxmlformats.org/officeDocument/2006/relationships/hyperlink" Target="https://www.youtube.com/watch?v=7myLgdZhzjo"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SVnOGsJY5RQ"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census.gov.uk/census-2021-results/phase-one-topic-summaries/ethnic-group-national-identity-language-and-religion"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ethnicity-facts-figures.service.gov.uk/style-guide/writing-about-ethnicity#bame-and-bm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flintshire.gov.uk/en/PDFFiles/Policy-and-Performance/MythsandFactsGypsiesand-travellers.pdf"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diversitytrust.org.uk/2023/10/the-lasting-effects-of-asian-hate-crime-post-covid-in-the-uk/" TargetMode="External"/><Relationship Id="rId2" Type="http://schemas.openxmlformats.org/officeDocument/2006/relationships/hyperlink" Target="https://www.youtube.com/watch?v=z5Z2pydF_hw" TargetMode="External"/><Relationship Id="rId1" Type="http://schemas.openxmlformats.org/officeDocument/2006/relationships/slideLayout" Target="../slideLayouts/slideLayout2.xml"/><Relationship Id="rId4" Type="http://schemas.openxmlformats.org/officeDocument/2006/relationships/hyperlink" Target="https://www.nottingham.ac.uk/news/covid-related-racism-has-traumatised-east-and-south-east-asian-communities-study-finds" TargetMode="Externa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sI607wWfMSw"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migrationobservatory.ox.ac.uk/resources/briefings/uk-public-opinion-toward-immigration-overall-attitudes-and-level-of-concern/" TargetMode="External"/><Relationship Id="rId2" Type="http://schemas.openxmlformats.org/officeDocument/2006/relationships/hyperlink" Target="https://www.gov.uk/government/statistics/irregular-migration-to-the-uk-year-ending-march-2023/irregular-migration-to-the-uk-year-ending-march-2023"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equalityhumanrights.com/en/race-report-statistics" TargetMode="External"/><Relationship Id="rId2" Type="http://schemas.openxmlformats.org/officeDocument/2006/relationships/hyperlink" Target="https://d1ssu070pg2v9i.cloudfront.net/pex/carnegie_uk_trust/2020/03/27160925/Race-Inequality-in-the-Workforce-Final.pdf" TargetMode="External"/><Relationship Id="rId1" Type="http://schemas.openxmlformats.org/officeDocument/2006/relationships/slideLayout" Target="../slideLayouts/slideLayout2.xml"/><Relationship Id="rId6" Type="http://schemas.openxmlformats.org/officeDocument/2006/relationships/hyperlink" Target="https://travellermovement.org.uk/about/gypsy-roma-traveller-history-and-culture#values" TargetMode="External"/><Relationship Id="rId5" Type="http://schemas.openxmlformats.org/officeDocument/2006/relationships/hyperlink" Target="https://socialmetricscommission.org.uk/wp-content/uploads/2019/07/SMC_measuring-poverty-201908_full-report.pdf" TargetMode="External"/><Relationship Id="rId4" Type="http://schemas.openxmlformats.org/officeDocument/2006/relationships/hyperlink" Target="https://www.equalityhumanrights.com/sites/default/files/is-england-fairer-2016-most-disadvantaged-groups-gypsies-travellers-rom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Ethnicity and Race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5237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1783256" y="1153553"/>
            <a:ext cx="8229600" cy="850106"/>
          </a:xfrm>
        </p:spPr>
        <p:txBody>
          <a:bodyPr/>
          <a:lstStyle/>
          <a:p>
            <a:r>
              <a:rPr lang="en-GB" b="1" dirty="0">
                <a:latin typeface="Arial" panose="020B0604020202020204" pitchFamily="34" charset="0"/>
                <a:cs typeface="Arial" panose="020B0604020202020204" pitchFamily="34" charset="0"/>
              </a:rPr>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818147" y="2423943"/>
            <a:ext cx="10431379" cy="107721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818148" y="4066909"/>
            <a:ext cx="10335126" cy="1569660"/>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 tribe, nation, or people, regarded as of common stock […] having in common distinct physical features or ethnic background. </a:t>
            </a:r>
          </a:p>
        </p:txBody>
      </p:sp>
    </p:spTree>
    <p:extLst>
      <p:ext uri="{BB962C8B-B14F-4D97-AF65-F5344CB8AC3E}">
        <p14:creationId xmlns:p14="http://schemas.microsoft.com/office/powerpoint/2010/main" val="324501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122" y="1135460"/>
            <a:ext cx="9085385" cy="850106"/>
          </a:xfrm>
        </p:spPr>
        <p:txBody>
          <a:bodyPr>
            <a:noAutofit/>
          </a:bodyPr>
          <a:lstStyle/>
          <a:p>
            <a:r>
              <a:rPr lang="en-GB" b="1" dirty="0">
                <a:latin typeface="Arial" panose="020B0604020202020204" pitchFamily="34" charset="0"/>
                <a:cs typeface="Arial" panose="020B0604020202020204" pitchFamily="34" charset="0"/>
              </a:rPr>
              <a:t>The Problem of Defining ‘Race’.</a:t>
            </a:r>
          </a:p>
        </p:txBody>
      </p:sp>
      <p:sp>
        <p:nvSpPr>
          <p:cNvPr id="3" name="TextBox 2"/>
          <p:cNvSpPr txBox="1"/>
          <p:nvPr/>
        </p:nvSpPr>
        <p:spPr>
          <a:xfrm>
            <a:off x="674256" y="2463250"/>
            <a:ext cx="11187363" cy="369331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The placing of the term ‘race’ in inverted commas is now seen by some sociologists as a useful way of indicating that this manner of categorizing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Racial categorization is frequently (though not always) based on </a:t>
            </a:r>
            <a:r>
              <a:rPr lang="en-GB" sz="2800" b="1" dirty="0">
                <a:latin typeface="Arial" panose="020B0604020202020204" pitchFamily="34" charset="0"/>
                <a:cs typeface="Arial" panose="020B0604020202020204" pitchFamily="34" charset="0"/>
              </a:rPr>
              <a:t>phenotypical </a:t>
            </a:r>
            <a:r>
              <a:rPr lang="en-GB" sz="2800" dirty="0">
                <a:latin typeface="Arial" panose="020B0604020202020204" pitchFamily="34" charset="0"/>
                <a:cs typeface="Arial" panose="020B0604020202020204" pitchFamily="34" charset="0"/>
              </a:rPr>
              <a:t>differences; that is, differences of facial characteristics, skin colour, and so forth. </a:t>
            </a:r>
          </a:p>
        </p:txBody>
      </p:sp>
      <p:sp>
        <p:nvSpPr>
          <p:cNvPr id="4" name="TextBox 3"/>
          <p:cNvSpPr txBox="1"/>
          <p:nvPr/>
        </p:nvSpPr>
        <p:spPr>
          <a:xfrm>
            <a:off x="9510294" y="6018070"/>
            <a:ext cx="244827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(Scott &amp; Marshall 2009)</a:t>
            </a:r>
          </a:p>
        </p:txBody>
      </p:sp>
    </p:spTree>
    <p:extLst>
      <p:ext uri="{BB962C8B-B14F-4D97-AF65-F5344CB8AC3E}">
        <p14:creationId xmlns:p14="http://schemas.microsoft.com/office/powerpoint/2010/main" val="35900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5420" y="1353193"/>
            <a:ext cx="8229600" cy="850106"/>
          </a:xfrm>
        </p:spPr>
        <p:txBody>
          <a:bodyPr>
            <a:normAutofit fontScale="90000"/>
          </a:bodyPr>
          <a:lstStyle/>
          <a:p>
            <a:r>
              <a:rPr lang="en-GB" b="1" dirty="0">
                <a:latin typeface="Arial" panose="020B0604020202020204" pitchFamily="34" charset="0"/>
                <a:cs typeface="Arial" panose="020B0604020202020204" pitchFamily="34" charset="0"/>
              </a:rPr>
              <a:t>The Problem of Defining ‘Race’.</a:t>
            </a:r>
          </a:p>
        </p:txBody>
      </p:sp>
      <p:sp>
        <p:nvSpPr>
          <p:cNvPr id="3" name="TextBox 2"/>
          <p:cNvSpPr txBox="1"/>
          <p:nvPr/>
        </p:nvSpPr>
        <p:spPr>
          <a:xfrm>
            <a:off x="818147" y="2679858"/>
            <a:ext cx="10539664" cy="2677656"/>
          </a:xfrm>
          <a:prstGeom prst="rect">
            <a:avLst/>
          </a:prstGeom>
          <a:noFill/>
        </p:spPr>
        <p:txBody>
          <a:bodyPr wrap="square" rtlCol="0">
            <a:spAutoFit/>
          </a:bodyPr>
          <a:lstStyle/>
          <a:p>
            <a:pPr marL="285750" indent="-285750" algn="just">
              <a:buFont typeface="Arial" panose="020B0604020202020204" pitchFamily="34" charset="0"/>
              <a:buChar char="•"/>
            </a:pPr>
            <a:r>
              <a:rPr lang="en-GB" sz="2800" dirty="0">
                <a:latin typeface="Arial" panose="020B0604020202020204" pitchFamily="34" charset="0"/>
                <a:cs typeface="Arial" panose="020B0604020202020204" pitchFamily="34" charset="0"/>
              </a:rPr>
              <a:t>‘The sociology of race is largely concerned with examining the causes and consequences of the socially constructed division of social groups according to their so-called race, regardless of whether this is legitimated by reference to any of the above factors, or none of them (as, for example, in the case of </a:t>
            </a:r>
            <a:r>
              <a:rPr lang="en-GB" sz="2800" dirty="0" err="1">
                <a:latin typeface="Arial" panose="020B0604020202020204" pitchFamily="34" charset="0"/>
                <a:cs typeface="Arial" panose="020B0604020202020204" pitchFamily="34" charset="0"/>
              </a:rPr>
              <a:t>anti-semitism</a:t>
            </a:r>
            <a:r>
              <a:rPr lang="en-GB" sz="2800" dirty="0">
                <a:latin typeface="Arial" panose="020B0604020202020204" pitchFamily="34" charset="0"/>
                <a:cs typeface="Arial" panose="020B0604020202020204" pitchFamily="34" charset="0"/>
              </a:rPr>
              <a:t>)’.</a:t>
            </a:r>
          </a:p>
        </p:txBody>
      </p:sp>
      <p:sp>
        <p:nvSpPr>
          <p:cNvPr id="4" name="TextBox 3"/>
          <p:cNvSpPr txBox="1"/>
          <p:nvPr/>
        </p:nvSpPr>
        <p:spPr>
          <a:xfrm>
            <a:off x="9172092" y="5828239"/>
            <a:ext cx="244827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(Scott &amp; Marshall 2009)</a:t>
            </a:r>
          </a:p>
        </p:txBody>
      </p:sp>
    </p:spTree>
    <p:extLst>
      <p:ext uri="{BB962C8B-B14F-4D97-AF65-F5344CB8AC3E}">
        <p14:creationId xmlns:p14="http://schemas.microsoft.com/office/powerpoint/2010/main" val="2738568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33" y="1347537"/>
            <a:ext cx="8229600" cy="850106"/>
          </a:xfrm>
        </p:spPr>
        <p:txBody>
          <a:bodyPr/>
          <a:lstStyle/>
          <a:p>
            <a:r>
              <a:rPr lang="en-GB" b="1" dirty="0">
                <a:latin typeface="Arial" panose="020B0604020202020204" pitchFamily="34" charset="0"/>
                <a:cs typeface="Arial" panose="020B0604020202020204" pitchFamily="34" charset="0"/>
              </a:rPr>
              <a:t>The Reality of ‘Race’</a:t>
            </a:r>
          </a:p>
        </p:txBody>
      </p:sp>
      <p:sp>
        <p:nvSpPr>
          <p:cNvPr id="3" name="Content Placeholder 2"/>
          <p:cNvSpPr>
            <a:spLocks noGrp="1"/>
          </p:cNvSpPr>
          <p:nvPr>
            <p:ph idx="1"/>
          </p:nvPr>
        </p:nvSpPr>
        <p:spPr>
          <a:xfrm>
            <a:off x="1198724" y="2592960"/>
            <a:ext cx="10363623" cy="4525963"/>
          </a:xfrm>
        </p:spPr>
        <p:txBody>
          <a:bodyPr>
            <a:normAutofit/>
          </a:bodyPr>
          <a:lstStyle/>
          <a:p>
            <a:r>
              <a:rPr lang="en-GB" dirty="0">
                <a:latin typeface="Arial" panose="020B0604020202020204" pitchFamily="34" charset="0"/>
                <a:cs typeface="Arial" panose="020B0604020202020204" pitchFamily="34" charset="0"/>
              </a:rPr>
              <a:t>It is argued that the big difference among human groups are the result of culture</a:t>
            </a:r>
          </a:p>
          <a:p>
            <a:r>
              <a:rPr lang="en-GB" dirty="0">
                <a:latin typeface="Arial" panose="020B0604020202020204" pitchFamily="34" charset="0"/>
                <a:cs typeface="Arial" panose="020B0604020202020204" pitchFamily="34" charset="0"/>
              </a:rPr>
              <a:t>NOT biological inheritance or race</a:t>
            </a:r>
          </a:p>
          <a:p>
            <a:r>
              <a:rPr lang="en-GB" dirty="0">
                <a:latin typeface="Arial" panose="020B0604020202020204" pitchFamily="34" charset="0"/>
                <a:cs typeface="Arial" panose="020B0604020202020204" pitchFamily="34" charset="0"/>
              </a:rPr>
              <a:t>All human beings belong to the same species and the biological features essential to human life are common to us all</a:t>
            </a:r>
          </a:p>
          <a:p>
            <a:r>
              <a:rPr lang="en-GB" dirty="0">
                <a:latin typeface="Arial" panose="020B0604020202020204" pitchFamily="34" charset="0"/>
                <a:cs typeface="Arial" panose="020B0604020202020204" pitchFamily="34" charset="0"/>
              </a:rPr>
              <a:t>Yet in spite of this truth and wisdom Racism remains a major hindrance to successful intercultural communication </a:t>
            </a:r>
          </a:p>
          <a:p>
            <a:pPr marL="365760" lvl="1" indent="0" algn="r">
              <a:buNone/>
            </a:pPr>
            <a:r>
              <a:rPr lang="en-GB" sz="1200" dirty="0">
                <a:latin typeface="Arial" panose="020B0604020202020204" pitchFamily="34" charset="0"/>
                <a:cs typeface="Arial" panose="020B0604020202020204" pitchFamily="34" charset="0"/>
              </a:rPr>
              <a:t>(Samovar, 2010, p.178)</a:t>
            </a:r>
          </a:p>
        </p:txBody>
      </p:sp>
    </p:spTree>
    <p:extLst>
      <p:ext uri="{BB962C8B-B14F-4D97-AF65-F5344CB8AC3E}">
        <p14:creationId xmlns:p14="http://schemas.microsoft.com/office/powerpoint/2010/main" val="40722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042" y="1285291"/>
            <a:ext cx="8229600" cy="706090"/>
          </a:xfrm>
        </p:spPr>
        <p:txBody>
          <a:bodyPr>
            <a:noAutofit/>
          </a:bodyPr>
          <a:lstStyle/>
          <a:p>
            <a:r>
              <a:rPr lang="en-GB" b="1" dirty="0">
                <a:latin typeface="Arial" panose="020B0604020202020204" pitchFamily="34" charset="0"/>
                <a:cs typeface="Arial" panose="020B0604020202020204" pitchFamily="34" charset="0"/>
              </a:rPr>
              <a:t>Definition of Racism</a:t>
            </a:r>
          </a:p>
        </p:txBody>
      </p:sp>
      <p:sp>
        <p:nvSpPr>
          <p:cNvPr id="3" name="Content Placeholder 2"/>
          <p:cNvSpPr>
            <a:spLocks noGrp="1"/>
          </p:cNvSpPr>
          <p:nvPr>
            <p:ph idx="1"/>
          </p:nvPr>
        </p:nvSpPr>
        <p:spPr>
          <a:xfrm>
            <a:off x="856248" y="2622885"/>
            <a:ext cx="10479504" cy="3958388"/>
          </a:xfrm>
        </p:spPr>
        <p:txBody>
          <a:bodyPr>
            <a:normAutofit/>
          </a:bodyPr>
          <a:lstStyle/>
          <a:p>
            <a:r>
              <a:rPr lang="en-GB" dirty="0">
                <a:latin typeface="Arial" panose="020B0604020202020204" pitchFamily="34" charset="0"/>
                <a:cs typeface="Arial" panose="020B0604020202020204" pitchFamily="34" charset="0"/>
              </a:rPr>
              <a:t>Racism is the belief in the inherent superiority of a particular race</a:t>
            </a:r>
          </a:p>
          <a:p>
            <a:r>
              <a:rPr lang="en-GB" dirty="0">
                <a:latin typeface="Arial" panose="020B0604020202020204" pitchFamily="34" charset="0"/>
                <a:cs typeface="Arial" panose="020B0604020202020204" pitchFamily="34" charset="0"/>
              </a:rPr>
              <a:t>It denies the basic equality of humankind and correlates ability with physical composition</a:t>
            </a:r>
          </a:p>
          <a:p>
            <a:r>
              <a:rPr lang="en-GB" dirty="0">
                <a:latin typeface="Arial" panose="020B0604020202020204" pitchFamily="34" charset="0"/>
                <a:cs typeface="Arial" panose="020B0604020202020204" pitchFamily="34" charset="0"/>
              </a:rPr>
              <a:t>Thus, it assumes that success or failure in any societal endeavour will depend upon genetic endowment rather than environment and access to opportunity </a:t>
            </a:r>
          </a:p>
          <a:p>
            <a:pPr marL="0" indent="0" algn="r">
              <a:buNone/>
            </a:pPr>
            <a:r>
              <a:rPr lang="en-GB" sz="1200" dirty="0">
                <a:latin typeface="Arial" panose="020B0604020202020204" pitchFamily="34" charset="0"/>
                <a:cs typeface="Arial" panose="020B0604020202020204" pitchFamily="34" charset="0"/>
              </a:rPr>
              <a:t>(Samovar, 2010, p.176)</a:t>
            </a:r>
          </a:p>
        </p:txBody>
      </p:sp>
    </p:spTree>
    <p:extLst>
      <p:ext uri="{BB962C8B-B14F-4D97-AF65-F5344CB8AC3E}">
        <p14:creationId xmlns:p14="http://schemas.microsoft.com/office/powerpoint/2010/main" val="413900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Institutional Racism</a:t>
            </a:r>
          </a:p>
        </p:txBody>
      </p:sp>
      <p:sp>
        <p:nvSpPr>
          <p:cNvPr id="3" name="Content Placeholder 2"/>
          <p:cNvSpPr>
            <a:spLocks noGrp="1"/>
          </p:cNvSpPr>
          <p:nvPr>
            <p:ph idx="1"/>
          </p:nvPr>
        </p:nvSpPr>
        <p:spPr>
          <a:xfrm>
            <a:off x="1295400" y="2556932"/>
            <a:ext cx="10086473" cy="3318936"/>
          </a:xfrm>
        </p:spPr>
        <p:txBody>
          <a:bodyPr>
            <a:normAutofit fontScale="92500" lnSpcReduction="10000"/>
          </a:bodyPr>
          <a:lstStyle/>
          <a:p>
            <a:r>
              <a:rPr lang="en-GB" dirty="0">
                <a:latin typeface="Arial" panose="020B0604020202020204" pitchFamily="34" charset="0"/>
                <a:cs typeface="Arial" panose="020B0604020202020204" pitchFamily="34" charset="0"/>
              </a:rPr>
              <a:t>Racial inferiorising or antipathy (hostility or distaste) perpetrated by specific social institutions such as schools, corporations, hospitals, or the criminal justice system as a totality</a:t>
            </a:r>
          </a:p>
          <a:p>
            <a:r>
              <a:rPr lang="en-GB" dirty="0">
                <a:latin typeface="Arial" panose="020B0604020202020204" pitchFamily="34" charset="0"/>
                <a:cs typeface="Arial" panose="020B0604020202020204" pitchFamily="34" charset="0"/>
              </a:rPr>
              <a:t>It can be intentional or unintentional</a:t>
            </a:r>
          </a:p>
          <a:p>
            <a:r>
              <a:rPr lang="en-GB" dirty="0">
                <a:latin typeface="Arial" panose="020B0604020202020204" pitchFamily="34" charset="0"/>
                <a:cs typeface="Arial" panose="020B0604020202020204" pitchFamily="34" charset="0"/>
              </a:rPr>
              <a:t>In either case is has a detrimental effect on specific groups and society as a whole</a:t>
            </a:r>
          </a:p>
          <a:p>
            <a:pPr marL="0" indent="0" algn="r">
              <a:buNone/>
            </a:pPr>
            <a:endParaRPr lang="en-GB" sz="1200" dirty="0">
              <a:latin typeface="Arial" panose="020B0604020202020204" pitchFamily="34" charset="0"/>
              <a:cs typeface="Arial" panose="020B0604020202020204" pitchFamily="34" charset="0"/>
            </a:endParaRPr>
          </a:p>
          <a:p>
            <a:pPr marL="0" indent="0" algn="r">
              <a:buNone/>
            </a:pPr>
            <a:endParaRPr lang="en-GB" sz="1200" dirty="0">
              <a:latin typeface="Arial" panose="020B0604020202020204" pitchFamily="34" charset="0"/>
              <a:cs typeface="Arial" panose="020B0604020202020204" pitchFamily="34" charset="0"/>
            </a:endParaRPr>
          </a:p>
          <a:p>
            <a:pPr marL="0" indent="0" algn="r">
              <a:buNone/>
            </a:pPr>
            <a:endParaRPr lang="en-GB" sz="1200" dirty="0">
              <a:latin typeface="Arial" panose="020B0604020202020204" pitchFamily="34" charset="0"/>
              <a:cs typeface="Arial" panose="020B0604020202020204" pitchFamily="34" charset="0"/>
            </a:endParaRPr>
          </a:p>
          <a:p>
            <a:pPr marL="0" indent="0" algn="r">
              <a:buNone/>
            </a:pPr>
            <a:r>
              <a:rPr lang="en-GB" sz="1200" dirty="0">
                <a:latin typeface="Arial" panose="020B0604020202020204" pitchFamily="34" charset="0"/>
                <a:cs typeface="Arial" panose="020B0604020202020204" pitchFamily="34" charset="0"/>
              </a:rPr>
              <a:t>(Samovar, 2010, p.176</a:t>
            </a:r>
            <a:r>
              <a:rPr lang="en-GB" sz="1200" dirty="0"/>
              <a:t>)</a:t>
            </a:r>
          </a:p>
          <a:p>
            <a:pPr lvl="1"/>
            <a:endParaRPr lang="en-GB" dirty="0"/>
          </a:p>
        </p:txBody>
      </p:sp>
    </p:spTree>
    <p:extLst>
      <p:ext uri="{BB962C8B-B14F-4D97-AF65-F5344CB8AC3E}">
        <p14:creationId xmlns:p14="http://schemas.microsoft.com/office/powerpoint/2010/main" val="335555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Personal Racism</a:t>
            </a:r>
          </a:p>
        </p:txBody>
      </p:sp>
      <p:sp>
        <p:nvSpPr>
          <p:cNvPr id="3" name="Content Placeholder 2"/>
          <p:cNvSpPr>
            <a:spLocks noGrp="1"/>
          </p:cNvSpPr>
          <p:nvPr>
            <p:ph idx="1"/>
          </p:nvPr>
        </p:nvSpPr>
        <p:spPr>
          <a:xfrm>
            <a:off x="1295402" y="2875545"/>
            <a:ext cx="10014282" cy="2490537"/>
          </a:xfrm>
        </p:spPr>
        <p:txBody>
          <a:bodyPr/>
          <a:lstStyle/>
          <a:p>
            <a:r>
              <a:rPr lang="en-GB" dirty="0">
                <a:latin typeface="Arial" panose="020B0604020202020204" pitchFamily="34" charset="0"/>
                <a:cs typeface="Arial" panose="020B0604020202020204" pitchFamily="34" charset="0"/>
              </a:rPr>
              <a:t>Consists of racist acts, beliefs, attitudes, and behaviours on the part of the individual person</a:t>
            </a:r>
          </a:p>
          <a:p>
            <a:endParaRPr lang="en-GB" dirty="0"/>
          </a:p>
          <a:p>
            <a:pPr marL="0" indent="0" algn="r">
              <a:buNone/>
            </a:pPr>
            <a:r>
              <a:rPr lang="en-GB" sz="1200" dirty="0"/>
              <a:t>(Samovar, 2010: 176)</a:t>
            </a:r>
          </a:p>
          <a:p>
            <a:endParaRPr lang="en-GB" dirty="0"/>
          </a:p>
        </p:txBody>
      </p:sp>
    </p:spTree>
    <p:extLst>
      <p:ext uri="{BB962C8B-B14F-4D97-AF65-F5344CB8AC3E}">
        <p14:creationId xmlns:p14="http://schemas.microsoft.com/office/powerpoint/2010/main" val="427033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180" y="1110832"/>
            <a:ext cx="8229600" cy="1143000"/>
          </a:xfrm>
        </p:spPr>
        <p:txBody>
          <a:bodyPr/>
          <a:lstStyle/>
          <a:p>
            <a:r>
              <a:rPr lang="en-GB" b="1" dirty="0">
                <a:latin typeface="Arial" panose="020B0604020202020204" pitchFamily="34" charset="0"/>
                <a:cs typeface="Arial" panose="020B0604020202020204" pitchFamily="34" charset="0"/>
              </a:rPr>
              <a:t>Early Socialisation</a:t>
            </a:r>
          </a:p>
        </p:txBody>
      </p:sp>
      <p:sp>
        <p:nvSpPr>
          <p:cNvPr id="3" name="Content Placeholder 2"/>
          <p:cNvSpPr>
            <a:spLocks noGrp="1"/>
          </p:cNvSpPr>
          <p:nvPr>
            <p:ph idx="1"/>
          </p:nvPr>
        </p:nvSpPr>
        <p:spPr>
          <a:xfrm>
            <a:off x="1130968" y="2792596"/>
            <a:ext cx="9091863" cy="2836912"/>
          </a:xfrm>
        </p:spPr>
        <p:txBody>
          <a:bodyPr>
            <a:normAutofit/>
          </a:bodyPr>
          <a:lstStyle/>
          <a:p>
            <a:r>
              <a:rPr lang="en-GB" dirty="0">
                <a:latin typeface="Arial" panose="020B0604020202020204" pitchFamily="34" charset="0"/>
                <a:cs typeface="Arial" panose="020B0604020202020204" pitchFamily="34" charset="0"/>
              </a:rPr>
              <a:t>Racism, stereotyping, prejudice are prevalent as they are learned early in life</a:t>
            </a:r>
          </a:p>
          <a:p>
            <a:r>
              <a:rPr lang="en-GB" dirty="0">
                <a:latin typeface="Arial" panose="020B0604020202020204" pitchFamily="34" charset="0"/>
                <a:cs typeface="Arial" panose="020B0604020202020204" pitchFamily="34" charset="0"/>
              </a:rPr>
              <a:t>Learnt in the same way as culture</a:t>
            </a:r>
          </a:p>
          <a:p>
            <a:r>
              <a:rPr lang="en-GB" dirty="0">
                <a:latin typeface="Arial" panose="020B0604020202020204" pitchFamily="34" charset="0"/>
                <a:cs typeface="Arial" panose="020B0604020202020204" pitchFamily="34" charset="0"/>
              </a:rPr>
              <a:t>Become part of our way of seeing the world</a:t>
            </a:r>
          </a:p>
          <a:p>
            <a:pPr marL="0" indent="0" algn="r">
              <a:buNone/>
            </a:pPr>
            <a:r>
              <a:rPr lang="en-GB" sz="1200" dirty="0">
                <a:latin typeface="Arial" panose="020B0604020202020204" pitchFamily="34" charset="0"/>
                <a:cs typeface="Arial" panose="020B0604020202020204" pitchFamily="34" charset="0"/>
              </a:rPr>
              <a:t>(Samovar, 2010, p.176)</a:t>
            </a:r>
          </a:p>
          <a:p>
            <a:endParaRPr lang="en-GB" dirty="0"/>
          </a:p>
        </p:txBody>
      </p:sp>
    </p:spTree>
    <p:extLst>
      <p:ext uri="{BB962C8B-B14F-4D97-AF65-F5344CB8AC3E}">
        <p14:creationId xmlns:p14="http://schemas.microsoft.com/office/powerpoint/2010/main" val="7926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1513148" y="121869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Definition of Ethnicity </a:t>
            </a:r>
          </a:p>
        </p:txBody>
      </p:sp>
      <p:sp>
        <p:nvSpPr>
          <p:cNvPr id="3" name="TextBox 2">
            <a:extLst>
              <a:ext uri="{FF2B5EF4-FFF2-40B4-BE49-F238E27FC236}">
                <a16:creationId xmlns:a16="http://schemas.microsoft.com/office/drawing/2014/main" id="{C234D0BC-9062-4431-9D0F-CEAD2B63F428}"/>
              </a:ext>
            </a:extLst>
          </p:cNvPr>
          <p:cNvSpPr txBox="1"/>
          <p:nvPr/>
        </p:nvSpPr>
        <p:spPr>
          <a:xfrm>
            <a:off x="2181908" y="2809027"/>
            <a:ext cx="8550260" cy="1200329"/>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8722895" y="4597295"/>
            <a:ext cx="303195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2577952" y="5195102"/>
            <a:ext cx="6768752" cy="523220"/>
          </a:xfrm>
          <a:prstGeom prst="rect">
            <a:avLst/>
          </a:prstGeom>
          <a:noFill/>
        </p:spPr>
        <p:txBody>
          <a:bodyPr wrap="square" rtlCol="0">
            <a:spAutoFit/>
          </a:bodyPr>
          <a:lstStyle/>
          <a:p>
            <a:pPr algn="ctr"/>
            <a:r>
              <a:rPr lang="en-GB" sz="2800" i="1" dirty="0">
                <a:latin typeface="Arial" panose="020B0604020202020204" pitchFamily="34" charset="0"/>
                <a:cs typeface="Arial" panose="020B0604020202020204" pitchFamily="34" charset="0"/>
              </a:rPr>
              <a:t>What is meant by ethnic group?</a:t>
            </a:r>
          </a:p>
        </p:txBody>
      </p:sp>
    </p:spTree>
    <p:extLst>
      <p:ext uri="{BB962C8B-B14F-4D97-AF65-F5344CB8AC3E}">
        <p14:creationId xmlns:p14="http://schemas.microsoft.com/office/powerpoint/2010/main" val="261792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12" y="1470524"/>
            <a:ext cx="8229600" cy="748383"/>
          </a:xfrm>
        </p:spPr>
        <p:txBody>
          <a:bodyPr>
            <a:noAutofit/>
          </a:bodyPr>
          <a:lstStyle/>
          <a:p>
            <a:r>
              <a:rPr lang="en-GB" b="1" dirty="0">
                <a:latin typeface="Arial" panose="020B0604020202020204" pitchFamily="34" charset="0"/>
                <a:cs typeface="Arial" panose="020B0604020202020204" pitchFamily="34" charset="0"/>
              </a:rPr>
              <a:t>Definition of Ethnicity </a:t>
            </a:r>
          </a:p>
        </p:txBody>
      </p:sp>
      <p:sp>
        <p:nvSpPr>
          <p:cNvPr id="3" name="Content Placeholder 2"/>
          <p:cNvSpPr>
            <a:spLocks noGrp="1"/>
          </p:cNvSpPr>
          <p:nvPr>
            <p:ph idx="1"/>
          </p:nvPr>
        </p:nvSpPr>
        <p:spPr>
          <a:xfrm>
            <a:off x="589547" y="3326953"/>
            <a:ext cx="11153274" cy="3318936"/>
          </a:xfrm>
        </p:spPr>
        <p:txBody>
          <a:bodyPr>
            <a:normAutofit/>
          </a:bodyPr>
          <a:lstStyle/>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is largely self-perpetuating</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shares fundamental cultural values</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makes up a field of communication and interaction</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has a membership which identifies itself and is identified by others as constituting a category distinguishable from other categories of the same order (i.e. other ethnic groups)</a:t>
            </a:r>
          </a:p>
          <a:p>
            <a:pPr marL="365760" lvl="1" indent="0" algn="r">
              <a:buNone/>
            </a:pPr>
            <a:r>
              <a:rPr lang="en-GB" sz="1200" dirty="0"/>
              <a:t>(Barth </a:t>
            </a:r>
            <a:r>
              <a:rPr lang="en-GB" sz="1200" i="1" dirty="0"/>
              <a:t>cited in </a:t>
            </a:r>
            <a:r>
              <a:rPr lang="en-GB" sz="1200" dirty="0"/>
              <a:t>Fenton, 2010:p.91)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271338" y="2511320"/>
            <a:ext cx="7488832"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Anthropologists define ethnic groups as:</a:t>
            </a:r>
          </a:p>
        </p:txBody>
      </p:sp>
    </p:spTree>
    <p:extLst>
      <p:ext uri="{BB962C8B-B14F-4D97-AF65-F5344CB8AC3E}">
        <p14:creationId xmlns:p14="http://schemas.microsoft.com/office/powerpoint/2010/main" val="408897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8221" y="1100308"/>
            <a:ext cx="8784976" cy="1143000"/>
          </a:xfrm>
        </p:spPr>
        <p:txBody>
          <a:bodyPr>
            <a:noAutofit/>
          </a:bodyPr>
          <a:lstStyle/>
          <a:p>
            <a:r>
              <a:rPr lang="en-GB" b="1" dirty="0">
                <a:latin typeface="Arial" panose="020B0604020202020204" pitchFamily="34" charset="0"/>
                <a:cs typeface="Arial" panose="020B0604020202020204" pitchFamily="34" charset="0"/>
              </a:rPr>
              <a:t>Emergence &amp; Persistence of Ethnicity</a:t>
            </a:r>
          </a:p>
        </p:txBody>
      </p:sp>
      <p:sp>
        <p:nvSpPr>
          <p:cNvPr id="3" name="Content Placeholder 2"/>
          <p:cNvSpPr>
            <a:spLocks noGrp="1"/>
          </p:cNvSpPr>
          <p:nvPr>
            <p:ph idx="1"/>
          </p:nvPr>
        </p:nvSpPr>
        <p:spPr>
          <a:xfrm>
            <a:off x="8133347" y="5865545"/>
            <a:ext cx="2767264" cy="354782"/>
          </a:xfrm>
        </p:spPr>
        <p:txBody>
          <a:bodyPr>
            <a:normAutofit fontScale="92500"/>
          </a:bodyPr>
          <a:lstStyle/>
          <a:p>
            <a:pPr marL="365760" lvl="1" indent="0" algn="r">
              <a:buNone/>
            </a:pPr>
            <a:r>
              <a:rPr lang="en-GB" sz="1200" dirty="0">
                <a:latin typeface="Arial" panose="020B0604020202020204" pitchFamily="34" charset="0"/>
                <a:cs typeface="Arial" panose="020B0604020202020204" pitchFamily="34" charset="0"/>
              </a:rPr>
              <a:t>(Barth </a:t>
            </a:r>
            <a:r>
              <a:rPr lang="en-GB" sz="1200" i="1" dirty="0">
                <a:latin typeface="Arial" panose="020B0604020202020204" pitchFamily="34" charset="0"/>
                <a:cs typeface="Arial" panose="020B0604020202020204" pitchFamily="34" charset="0"/>
              </a:rPr>
              <a:t>cited in </a:t>
            </a:r>
            <a:r>
              <a:rPr lang="en-GB" sz="1200" dirty="0">
                <a:latin typeface="Arial" panose="020B0604020202020204" pitchFamily="34" charset="0"/>
                <a:cs typeface="Arial" panose="020B0604020202020204" pitchFamily="34" charset="0"/>
              </a:rPr>
              <a:t>Fenton, 2010, p.91)</a:t>
            </a:r>
          </a:p>
        </p:txBody>
      </p:sp>
      <p:sp>
        <p:nvSpPr>
          <p:cNvPr id="4" name="TextBox 3">
            <a:extLst>
              <a:ext uri="{FF2B5EF4-FFF2-40B4-BE49-F238E27FC236}">
                <a16:creationId xmlns:a16="http://schemas.microsoft.com/office/drawing/2014/main" id="{8AA41D81-0125-45B0-B778-EDBCB247DFEA}"/>
              </a:ext>
            </a:extLst>
          </p:cNvPr>
          <p:cNvSpPr txBox="1"/>
          <p:nvPr/>
        </p:nvSpPr>
        <p:spPr>
          <a:xfrm>
            <a:off x="531004" y="2396591"/>
            <a:ext cx="11067438" cy="1077218"/>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831627" y="3482434"/>
            <a:ext cx="6768752"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2040629" y="3969037"/>
            <a:ext cx="9376611"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i.e. is ethnicity that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831627" y="4470579"/>
            <a:ext cx="9376611"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2040630" y="5089456"/>
            <a:ext cx="8751696"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What makes a person choose to give their ethnic identity?</a:t>
            </a:r>
          </a:p>
        </p:txBody>
      </p:sp>
    </p:spTree>
    <p:extLst>
      <p:ext uri="{BB962C8B-B14F-4D97-AF65-F5344CB8AC3E}">
        <p14:creationId xmlns:p14="http://schemas.microsoft.com/office/powerpoint/2010/main" val="70932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981200" y="1377353"/>
            <a:ext cx="8229600" cy="778098"/>
          </a:xfrm>
        </p:spPr>
        <p:txBody>
          <a:bodyPr>
            <a:normAutofit/>
          </a:bodyPr>
          <a:lstStyle/>
          <a:p>
            <a:r>
              <a:rPr lang="en-GB" b="1" dirty="0">
                <a:latin typeface="Arial" panose="020B0604020202020204" pitchFamily="34" charset="0"/>
                <a:cs typeface="Arial" panose="020B0604020202020204" pitchFamily="34" charset="0"/>
              </a:rPr>
              <a:t>Nation, Race and Ethnicity</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5417" y="2699023"/>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858256" y="3601597"/>
            <a:ext cx="9355175" cy="954107"/>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858256" y="4487406"/>
            <a:ext cx="9355175"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858257" y="5309353"/>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What is it that makes a person Welsh?</a:t>
            </a:r>
          </a:p>
        </p:txBody>
      </p:sp>
    </p:spTree>
    <p:extLst>
      <p:ext uri="{BB962C8B-B14F-4D97-AF65-F5344CB8AC3E}">
        <p14:creationId xmlns:p14="http://schemas.microsoft.com/office/powerpoint/2010/main" val="163985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CD554-1960-49E9-96E3-ADA8F5CF92D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Recap…Race and Ethnicity</a:t>
            </a:r>
          </a:p>
        </p:txBody>
      </p:sp>
      <p:sp>
        <p:nvSpPr>
          <p:cNvPr id="3" name="Content Placeholder 2">
            <a:extLst>
              <a:ext uri="{FF2B5EF4-FFF2-40B4-BE49-F238E27FC236}">
                <a16:creationId xmlns:a16="http://schemas.microsoft.com/office/drawing/2014/main" id="{B08CE337-89B7-42B4-98E9-11C27CF603FB}"/>
              </a:ext>
            </a:extLst>
          </p:cNvPr>
          <p:cNvSpPr>
            <a:spLocks noGrp="1"/>
          </p:cNvSpPr>
          <p:nvPr>
            <p:ph idx="1"/>
          </p:nvPr>
        </p:nvSpPr>
        <p:spPr>
          <a:xfrm>
            <a:off x="1555262" y="3429000"/>
            <a:ext cx="8679307" cy="2208402"/>
          </a:xfrm>
        </p:spPr>
        <p:txBody>
          <a:bodyPr/>
          <a:lstStyle/>
          <a:p>
            <a:r>
              <a:rPr lang="en-GB" dirty="0">
                <a:latin typeface="Arial" panose="020B0604020202020204" pitchFamily="34" charset="0"/>
                <a:cs typeface="Arial" panose="020B0604020202020204" pitchFamily="34" charset="0"/>
                <a:hlinkClick r:id="rId2"/>
              </a:rPr>
              <a:t>https://www.youtube.com/watch?v=7myLgdZhzjo</a:t>
            </a:r>
            <a:r>
              <a:rPr lang="en-GB" dirty="0">
                <a:latin typeface="Arial" panose="020B0604020202020204" pitchFamily="34" charset="0"/>
                <a:cs typeface="Arial" panose="020B0604020202020204" pitchFamily="34" charset="0"/>
              </a:rPr>
              <a:t> (10)</a:t>
            </a:r>
          </a:p>
          <a:p>
            <a:r>
              <a:rPr lang="en-GB" dirty="0">
                <a:latin typeface="Arial" panose="020B0604020202020204" pitchFamily="34" charset="0"/>
                <a:cs typeface="Arial" panose="020B0604020202020204" pitchFamily="34" charset="0"/>
                <a:hlinkClick r:id="rId3"/>
              </a:rPr>
              <a:t>https://www.youtube.com/watch?v=FS4DGri-NBo</a:t>
            </a:r>
            <a:r>
              <a:rPr lang="en-GB" dirty="0">
                <a:latin typeface="Arial" panose="020B0604020202020204" pitchFamily="34" charset="0"/>
                <a:cs typeface="Arial" panose="020B0604020202020204" pitchFamily="34" charset="0"/>
              </a:rPr>
              <a:t> (Twins-2)</a:t>
            </a:r>
          </a:p>
        </p:txBody>
      </p:sp>
    </p:spTree>
    <p:extLst>
      <p:ext uri="{BB962C8B-B14F-4D97-AF65-F5344CB8AC3E}">
        <p14:creationId xmlns:p14="http://schemas.microsoft.com/office/powerpoint/2010/main" val="1498798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824790" y="1327028"/>
            <a:ext cx="8229600" cy="778098"/>
          </a:xfrm>
        </p:spPr>
        <p:txBody>
          <a:bodyPr>
            <a:normAutofit/>
          </a:bodyPr>
          <a:lstStyle/>
          <a:p>
            <a:r>
              <a:rPr lang="en-GB" b="1" dirty="0">
                <a:latin typeface="Arial" panose="020B0604020202020204" pitchFamily="34" charset="0"/>
                <a:cs typeface="Arial" panose="020B0604020202020204" pitchFamily="34" charset="0"/>
              </a:rPr>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1398150" y="2584594"/>
            <a:ext cx="8656240"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What are your thoughts about the following questions?</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3807" y="3789040"/>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398150" y="3593297"/>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455405" y="4230999"/>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398149" y="4983183"/>
            <a:ext cx="7831819"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Are the Welsh a separate ETHNIC GROUP?</a:t>
            </a:r>
          </a:p>
        </p:txBody>
      </p:sp>
    </p:spTree>
    <p:extLst>
      <p:ext uri="{BB962C8B-B14F-4D97-AF65-F5344CB8AC3E}">
        <p14:creationId xmlns:p14="http://schemas.microsoft.com/office/powerpoint/2010/main" val="969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2"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3037" y="1019150"/>
            <a:ext cx="8229600" cy="850106"/>
          </a:xfrm>
        </p:spPr>
        <p:txBody>
          <a:bodyPr>
            <a:noAutofit/>
          </a:bodyPr>
          <a:lstStyle/>
          <a:p>
            <a:r>
              <a:rPr lang="en-GB" sz="4000" b="1" dirty="0">
                <a:latin typeface="Arial" panose="020B0604020202020204" pitchFamily="34" charset="0"/>
                <a:cs typeface="Arial" panose="020B0604020202020204" pitchFamily="34" charset="0"/>
              </a:rPr>
              <a:t>Ancestry or Physical Attributes?</a:t>
            </a:r>
          </a:p>
        </p:txBody>
      </p:sp>
      <p:sp>
        <p:nvSpPr>
          <p:cNvPr id="3" name="Content Placeholder 2"/>
          <p:cNvSpPr>
            <a:spLocks noGrp="1"/>
          </p:cNvSpPr>
          <p:nvPr>
            <p:ph idx="1"/>
          </p:nvPr>
        </p:nvSpPr>
        <p:spPr>
          <a:xfrm>
            <a:off x="762735" y="2441094"/>
            <a:ext cx="11321715" cy="4525963"/>
          </a:xfrm>
        </p:spPr>
        <p:txBody>
          <a:bodyPr>
            <a:normAutofit/>
          </a:bodyPr>
          <a:lstStyle/>
          <a:p>
            <a:pPr marL="57150" indent="0">
              <a:buNone/>
            </a:pPr>
            <a:r>
              <a:rPr lang="en-GB" sz="3600" b="1" dirty="0">
                <a:latin typeface="Arial" panose="020B0604020202020204" pitchFamily="34" charset="0"/>
                <a:cs typeface="Arial" panose="020B0604020202020204" pitchFamily="34" charset="0"/>
              </a:rPr>
              <a:t>What is your ethnicity?</a:t>
            </a:r>
          </a:p>
          <a:p>
            <a:pPr marL="57150" indent="0">
              <a:buNone/>
            </a:pPr>
            <a:r>
              <a:rPr lang="en-GB" sz="2800" dirty="0">
                <a:latin typeface="Arial" panose="020B0604020202020204" pitchFamily="34" charset="0"/>
                <a:cs typeface="Arial" panose="020B0604020202020204" pitchFamily="34" charset="0"/>
              </a:rPr>
              <a:t>Other than a list of categories: white, black, Hispanic etc.</a:t>
            </a:r>
          </a:p>
          <a:p>
            <a:r>
              <a:rPr lang="en-GB" sz="2800" dirty="0">
                <a:latin typeface="Arial" panose="020B0604020202020204" pitchFamily="34" charset="0"/>
                <a:cs typeface="Arial" panose="020B0604020202020204" pitchFamily="34" charset="0"/>
              </a:rPr>
              <a:t>What does the Question really mean?</a:t>
            </a:r>
          </a:p>
          <a:p>
            <a:r>
              <a:rPr lang="en-GB" dirty="0">
                <a:latin typeface="Arial" panose="020B0604020202020204" pitchFamily="34" charset="0"/>
                <a:cs typeface="Arial" panose="020B0604020202020204" pitchFamily="34" charset="0"/>
              </a:rPr>
              <a:t>What is your ethnic group membership?</a:t>
            </a:r>
          </a:p>
          <a:p>
            <a:r>
              <a:rPr lang="en-GB" dirty="0">
                <a:latin typeface="Arial" panose="020B0604020202020204" pitchFamily="34" charset="0"/>
                <a:cs typeface="Arial" panose="020B0604020202020204" pitchFamily="34" charset="0"/>
              </a:rPr>
              <a:t>Which ethnic group are you affiliated with?</a:t>
            </a:r>
          </a:p>
          <a:p>
            <a:r>
              <a:rPr lang="en-GB" dirty="0">
                <a:latin typeface="Arial" panose="020B0604020202020204" pitchFamily="34" charset="0"/>
                <a:cs typeface="Arial" panose="020B0604020202020204" pitchFamily="34" charset="0"/>
              </a:rPr>
              <a:t>Which ethnic group do you identify yourself with?</a:t>
            </a:r>
          </a:p>
          <a:p>
            <a:pPr marL="0" indent="0">
              <a:buNone/>
            </a:pPr>
            <a:r>
              <a:rPr lang="en-GB" sz="1200" dirty="0"/>
              <a:t>                                                                                   </a:t>
            </a:r>
          </a:p>
          <a:p>
            <a:pPr marL="0" indent="0">
              <a:buNone/>
            </a:pPr>
            <a:r>
              <a:rPr lang="en-GB" sz="1200" dirty="0">
                <a:latin typeface="Arial" panose="020B0604020202020204" pitchFamily="34" charset="0"/>
                <a:cs typeface="Arial" panose="020B0604020202020204" pitchFamily="34" charset="0"/>
              </a:rPr>
              <a:t>                                                                                                                                                                                               (Barth </a:t>
            </a:r>
            <a:r>
              <a:rPr lang="en-GB" sz="1200" i="1" dirty="0">
                <a:latin typeface="Arial" panose="020B0604020202020204" pitchFamily="34" charset="0"/>
                <a:cs typeface="Arial" panose="020B0604020202020204" pitchFamily="34" charset="0"/>
              </a:rPr>
              <a:t>cited in </a:t>
            </a:r>
            <a:r>
              <a:rPr lang="en-GB" sz="1200" dirty="0">
                <a:latin typeface="Arial" panose="020B0604020202020204" pitchFamily="34" charset="0"/>
                <a:cs typeface="Arial" panose="020B0604020202020204" pitchFamily="34" charset="0"/>
              </a:rPr>
              <a:t>Fenton, 2010 p.91)</a:t>
            </a:r>
          </a:p>
          <a:p>
            <a:pPr lvl="1"/>
            <a:endParaRPr lang="en-GB" dirty="0"/>
          </a:p>
          <a:p>
            <a:pPr lvl="1"/>
            <a:endParaRPr lang="en-GB" dirty="0"/>
          </a:p>
        </p:txBody>
      </p:sp>
    </p:spTree>
    <p:extLst>
      <p:ext uri="{BB962C8B-B14F-4D97-AF65-F5344CB8AC3E}">
        <p14:creationId xmlns:p14="http://schemas.microsoft.com/office/powerpoint/2010/main" val="342386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2621" y="1143000"/>
            <a:ext cx="8229600" cy="1143000"/>
          </a:xfrm>
        </p:spPr>
        <p:txBody>
          <a:bodyPr/>
          <a:lstStyle/>
          <a:p>
            <a:r>
              <a:rPr lang="en-GB" b="1" dirty="0">
                <a:latin typeface="Arial" panose="020B0604020202020204" pitchFamily="34" charset="0"/>
                <a:cs typeface="Arial" panose="020B0604020202020204" pitchFamily="34" charset="0"/>
              </a:rPr>
              <a:t>Ethnocentrism</a:t>
            </a:r>
          </a:p>
        </p:txBody>
      </p:sp>
      <p:sp>
        <p:nvSpPr>
          <p:cNvPr id="3" name="Content Placeholder 2"/>
          <p:cNvSpPr>
            <a:spLocks noGrp="1"/>
          </p:cNvSpPr>
          <p:nvPr>
            <p:ph idx="1"/>
          </p:nvPr>
        </p:nvSpPr>
        <p:spPr>
          <a:xfrm>
            <a:off x="1536031" y="2696300"/>
            <a:ext cx="9352548" cy="3548090"/>
          </a:xfrm>
        </p:spPr>
        <p:txBody>
          <a:bodyPr>
            <a:normAutofit/>
          </a:bodyPr>
          <a:lstStyle/>
          <a:p>
            <a:r>
              <a:rPr lang="en-GB" dirty="0">
                <a:latin typeface="Arial" panose="020B0604020202020204" pitchFamily="34" charset="0"/>
                <a:cs typeface="Arial" panose="020B0604020202020204" pitchFamily="34" charset="0"/>
              </a:rPr>
              <a:t>Ethnocentrism is the notion that one’s own ethnic culture is superior to any other</a:t>
            </a:r>
          </a:p>
          <a:p>
            <a:r>
              <a:rPr lang="en-GB" dirty="0">
                <a:latin typeface="Arial" panose="020B0604020202020204" pitchFamily="34" charset="0"/>
                <a:cs typeface="Arial" panose="020B0604020202020204" pitchFamily="34" charset="0"/>
              </a:rPr>
              <a:t>It is the idea that other cultures should be measured by the degree to which they live up to our cultural standards</a:t>
            </a:r>
          </a:p>
          <a:p>
            <a:r>
              <a:rPr lang="en-GB" dirty="0">
                <a:latin typeface="Arial" panose="020B0604020202020204" pitchFamily="34" charset="0"/>
                <a:cs typeface="Arial" panose="020B0604020202020204" pitchFamily="34" charset="0"/>
              </a:rPr>
              <a:t>We are ethnocentric when we view other cultures through the narrow lens of our own culture or social position</a:t>
            </a:r>
          </a:p>
          <a:p>
            <a:pPr marL="0" indent="0" algn="r">
              <a:buNone/>
            </a:pPr>
            <a:r>
              <a:rPr lang="en-GB" sz="1200" dirty="0">
                <a:latin typeface="Arial" panose="020B0604020202020204" pitchFamily="34" charset="0"/>
                <a:cs typeface="Arial" panose="020B0604020202020204" pitchFamily="34" charset="0"/>
              </a:rPr>
              <a:t>(Samovar, 2010, pp.178-179)</a:t>
            </a:r>
          </a:p>
        </p:txBody>
      </p:sp>
    </p:spTree>
    <p:extLst>
      <p:ext uri="{BB962C8B-B14F-4D97-AF65-F5344CB8AC3E}">
        <p14:creationId xmlns:p14="http://schemas.microsoft.com/office/powerpoint/2010/main" val="99924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695-142A-4CEC-8A70-60F5461EE048}"/>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Rwandan Genocide</a:t>
            </a:r>
          </a:p>
        </p:txBody>
      </p:sp>
      <p:sp>
        <p:nvSpPr>
          <p:cNvPr id="3" name="Content Placeholder 2">
            <a:extLst>
              <a:ext uri="{FF2B5EF4-FFF2-40B4-BE49-F238E27FC236}">
                <a16:creationId xmlns:a16="http://schemas.microsoft.com/office/drawing/2014/main" id="{CA4458DF-BCB5-4830-9753-40F8EC6F099F}"/>
              </a:ext>
            </a:extLst>
          </p:cNvPr>
          <p:cNvSpPr>
            <a:spLocks noGrp="1"/>
          </p:cNvSpPr>
          <p:nvPr>
            <p:ph idx="1"/>
          </p:nvPr>
        </p:nvSpPr>
        <p:spPr>
          <a:xfrm>
            <a:off x="2053390" y="3326953"/>
            <a:ext cx="7463589" cy="968321"/>
          </a:xfrm>
        </p:spPr>
        <p:txBody>
          <a:bodyPr/>
          <a:lstStyle/>
          <a:p>
            <a:r>
              <a:rPr lang="en-GB" dirty="0">
                <a:latin typeface="Arial" panose="020B0604020202020204" pitchFamily="34" charset="0"/>
                <a:cs typeface="Arial" panose="020B0604020202020204" pitchFamily="34" charset="0"/>
                <a:hlinkClick r:id="rId2"/>
              </a:rPr>
              <a:t>https://www.youtube.com/watch?v=SVnOGsJY5RQ</a:t>
            </a:r>
            <a:r>
              <a:rPr lang="en-GB" dirty="0">
                <a:latin typeface="Arial" panose="020B0604020202020204" pitchFamily="34" charset="0"/>
                <a:cs typeface="Arial" panose="020B0604020202020204" pitchFamily="34" charset="0"/>
              </a:rPr>
              <a:t> (6.57) </a:t>
            </a:r>
          </a:p>
        </p:txBody>
      </p:sp>
    </p:spTree>
    <p:extLst>
      <p:ext uri="{BB962C8B-B14F-4D97-AF65-F5344CB8AC3E}">
        <p14:creationId xmlns:p14="http://schemas.microsoft.com/office/powerpoint/2010/main" val="1622204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Rwandan Genocide</a:t>
            </a:r>
          </a:p>
        </p:txBody>
      </p:sp>
      <p:sp>
        <p:nvSpPr>
          <p:cNvPr id="3" name="Content Placeholder 2"/>
          <p:cNvSpPr>
            <a:spLocks noGrp="1"/>
          </p:cNvSpPr>
          <p:nvPr>
            <p:ph idx="1"/>
          </p:nvPr>
        </p:nvSpPr>
        <p:spPr/>
        <p:txBody>
          <a:bodyPr>
            <a:normAutofit/>
          </a:bodyPr>
          <a:lstStyle/>
          <a:p>
            <a:r>
              <a:rPr lang="en-GB" dirty="0">
                <a:solidFill>
                  <a:schemeClr val="tx1"/>
                </a:solidFill>
                <a:latin typeface="Arial" panose="020B0604020202020204" pitchFamily="34" charset="0"/>
                <a:cs typeface="Arial" panose="020B0604020202020204" pitchFamily="34" charset="0"/>
              </a:rPr>
              <a:t>In 1994 800,000 Tutsis were killed in Rwanda</a:t>
            </a:r>
          </a:p>
          <a:p>
            <a:r>
              <a:rPr lang="en-GB" dirty="0">
                <a:solidFill>
                  <a:schemeClr val="tx1"/>
                </a:solidFill>
                <a:latin typeface="Arial" panose="020B0604020202020204" pitchFamily="34" charset="0"/>
                <a:cs typeface="Arial" panose="020B0604020202020204" pitchFamily="34" charset="0"/>
              </a:rPr>
              <a:t>They were killed by Hutu people who desired to end the dominant role that Tutsis had played in the government and armed forces of Rwanda</a:t>
            </a:r>
          </a:p>
          <a:p>
            <a:r>
              <a:rPr lang="en-GB" dirty="0">
                <a:solidFill>
                  <a:schemeClr val="tx1"/>
                </a:solidFill>
                <a:latin typeface="Arial" panose="020B0604020202020204" pitchFamily="34" charset="0"/>
                <a:cs typeface="Arial" panose="020B0604020202020204" pitchFamily="34" charset="0"/>
              </a:rPr>
              <a:t>Moderate Hutus who opposed the violence or were involved in political alliances with the Tutsis were also killed</a:t>
            </a:r>
          </a:p>
          <a:p>
            <a:pPr marL="365760" lvl="1" indent="0" algn="r">
              <a:buNone/>
            </a:pPr>
            <a:r>
              <a:rPr lang="en-GB" dirty="0">
                <a:solidFill>
                  <a:schemeClr val="tx1"/>
                </a:solidFill>
                <a:latin typeface="Arial" panose="020B0604020202020204" pitchFamily="34" charset="0"/>
                <a:cs typeface="Arial" panose="020B0604020202020204" pitchFamily="34" charset="0"/>
              </a:rPr>
              <a:t>(</a:t>
            </a:r>
            <a:r>
              <a:rPr lang="en-GB" dirty="0" err="1">
                <a:solidFill>
                  <a:schemeClr val="tx1"/>
                </a:solidFill>
                <a:latin typeface="Arial" panose="020B0604020202020204" pitchFamily="34" charset="0"/>
                <a:cs typeface="Arial" panose="020B0604020202020204" pitchFamily="34" charset="0"/>
              </a:rPr>
              <a:t>Joireman</a:t>
            </a:r>
            <a:r>
              <a:rPr lang="en-GB" dirty="0">
                <a:solidFill>
                  <a:schemeClr val="tx1"/>
                </a:solidFill>
                <a:latin typeface="Arial" panose="020B0604020202020204" pitchFamily="34" charset="0"/>
                <a:cs typeface="Arial" panose="020B0604020202020204" pitchFamily="34" charset="0"/>
              </a:rPr>
              <a:t>, 2003: 34)</a:t>
            </a:r>
          </a:p>
        </p:txBody>
      </p:sp>
    </p:spTree>
    <p:extLst>
      <p:ext uri="{BB962C8B-B14F-4D97-AF65-F5344CB8AC3E}">
        <p14:creationId xmlns:p14="http://schemas.microsoft.com/office/powerpoint/2010/main" val="36567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7030A0"/>
                </a:solidFill>
                <a:latin typeface="Arial" panose="020B0604020202020204" pitchFamily="34" charset="0"/>
                <a:cs typeface="Arial" panose="020B0604020202020204" pitchFamily="34" charset="0"/>
              </a:rPr>
              <a:t>Social Constructionism</a:t>
            </a:r>
          </a:p>
        </p:txBody>
      </p:sp>
      <p:sp>
        <p:nvSpPr>
          <p:cNvPr id="3" name="Content Placeholder 2"/>
          <p:cNvSpPr>
            <a:spLocks noGrp="1"/>
          </p:cNvSpPr>
          <p:nvPr>
            <p:ph idx="1"/>
          </p:nvPr>
        </p:nvSpPr>
        <p:spPr/>
        <p:txBody>
          <a:bodyPr>
            <a:normAutofit/>
          </a:bodyPr>
          <a:lstStyle/>
          <a:p>
            <a:r>
              <a:rPr lang="en-GB" b="1" dirty="0">
                <a:solidFill>
                  <a:srgbClr val="7030A0"/>
                </a:solidFill>
                <a:latin typeface="Arial" panose="020B0604020202020204" pitchFamily="34" charset="0"/>
                <a:cs typeface="Arial" panose="020B0604020202020204" pitchFamily="34" charset="0"/>
              </a:rPr>
              <a:t>Social constructivism</a:t>
            </a:r>
          </a:p>
          <a:p>
            <a:pPr lvl="1"/>
            <a:r>
              <a:rPr lang="en-GB" dirty="0">
                <a:solidFill>
                  <a:srgbClr val="7030A0"/>
                </a:solidFill>
                <a:latin typeface="Arial" panose="020B0604020202020204" pitchFamily="34" charset="0"/>
                <a:cs typeface="Arial" panose="020B0604020202020204" pitchFamily="34" charset="0"/>
              </a:rPr>
              <a:t>Theoretical school of ethnicity</a:t>
            </a:r>
          </a:p>
          <a:p>
            <a:pPr lvl="1"/>
            <a:r>
              <a:rPr lang="en-GB" dirty="0">
                <a:solidFill>
                  <a:srgbClr val="7030A0"/>
                </a:solidFill>
                <a:latin typeface="Arial" panose="020B0604020202020204" pitchFamily="34" charset="0"/>
                <a:cs typeface="Arial" panose="020B0604020202020204" pitchFamily="34" charset="0"/>
              </a:rPr>
              <a:t>Focuses on the fluid nature of ethnic identities</a:t>
            </a:r>
          </a:p>
          <a:p>
            <a:pPr lvl="1"/>
            <a:r>
              <a:rPr lang="en-GB" dirty="0">
                <a:solidFill>
                  <a:srgbClr val="7030A0"/>
                </a:solidFill>
                <a:latin typeface="Arial" panose="020B0604020202020204" pitchFamily="34" charset="0"/>
                <a:cs typeface="Arial" panose="020B0604020202020204" pitchFamily="34" charset="0"/>
              </a:rPr>
              <a:t>It does identify the role of political and economic factors in moulding ethnicity</a:t>
            </a:r>
          </a:p>
          <a:p>
            <a:pPr lvl="1"/>
            <a:endParaRPr lang="en-GB" dirty="0"/>
          </a:p>
          <a:p>
            <a:pPr marL="365760" lvl="1" indent="0" algn="r">
              <a:buNone/>
            </a:pPr>
            <a:r>
              <a:rPr lang="en-GB" sz="1200" dirty="0">
                <a:solidFill>
                  <a:srgbClr val="7030A0"/>
                </a:solidFill>
              </a:rPr>
              <a:t>(</a:t>
            </a:r>
            <a:r>
              <a:rPr lang="en-GB" sz="1200" dirty="0" err="1">
                <a:solidFill>
                  <a:srgbClr val="7030A0"/>
                </a:solidFill>
              </a:rPr>
              <a:t>Joireman</a:t>
            </a:r>
            <a:r>
              <a:rPr lang="en-GB" sz="1200" dirty="0">
                <a:solidFill>
                  <a:srgbClr val="7030A0"/>
                </a:solidFill>
              </a:rPr>
              <a:t>, 2003,p.34)</a:t>
            </a:r>
          </a:p>
          <a:p>
            <a:pPr lvl="1"/>
            <a:endParaRPr lang="en-GB" dirty="0"/>
          </a:p>
        </p:txBody>
      </p:sp>
    </p:spTree>
    <p:extLst>
      <p:ext uri="{BB962C8B-B14F-4D97-AF65-F5344CB8AC3E}">
        <p14:creationId xmlns:p14="http://schemas.microsoft.com/office/powerpoint/2010/main" val="153327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7030A0"/>
                </a:solidFill>
                <a:latin typeface="Arial" panose="020B0604020202020204" pitchFamily="34" charset="0"/>
                <a:cs typeface="Arial" panose="020B0604020202020204" pitchFamily="34" charset="0"/>
              </a:rPr>
              <a:t>Social Constructionism</a:t>
            </a:r>
          </a:p>
        </p:txBody>
      </p:sp>
      <p:sp>
        <p:nvSpPr>
          <p:cNvPr id="3" name="Content Placeholder 2"/>
          <p:cNvSpPr>
            <a:spLocks noGrp="1"/>
          </p:cNvSpPr>
          <p:nvPr>
            <p:ph idx="1"/>
          </p:nvPr>
        </p:nvSpPr>
        <p:spPr/>
        <p:txBody>
          <a:bodyPr>
            <a:normAutofit/>
          </a:bodyPr>
          <a:lstStyle/>
          <a:p>
            <a:r>
              <a:rPr lang="en-GB" b="1" dirty="0">
                <a:solidFill>
                  <a:srgbClr val="7030A0"/>
                </a:solidFill>
                <a:latin typeface="Arial" panose="020B0604020202020204" pitchFamily="34" charset="0"/>
                <a:cs typeface="Arial" panose="020B0604020202020204" pitchFamily="34" charset="0"/>
              </a:rPr>
              <a:t>However</a:t>
            </a:r>
          </a:p>
          <a:p>
            <a:pPr lvl="1"/>
            <a:r>
              <a:rPr lang="en-GB" dirty="0">
                <a:solidFill>
                  <a:srgbClr val="7030A0"/>
                </a:solidFill>
                <a:latin typeface="Arial" panose="020B0604020202020204" pitchFamily="34" charset="0"/>
                <a:cs typeface="Arial" panose="020B0604020202020204" pitchFamily="34" charset="0"/>
              </a:rPr>
              <a:t>It addresses the origins of ethnic groups in shared</a:t>
            </a:r>
          </a:p>
          <a:p>
            <a:pPr lvl="2"/>
            <a:r>
              <a:rPr lang="en-GB" dirty="0">
                <a:solidFill>
                  <a:srgbClr val="7030A0"/>
                </a:solidFill>
                <a:latin typeface="Arial" panose="020B0604020202020204" pitchFamily="34" charset="0"/>
                <a:cs typeface="Arial" panose="020B0604020202020204" pitchFamily="34" charset="0"/>
              </a:rPr>
              <a:t>Language</a:t>
            </a:r>
          </a:p>
          <a:p>
            <a:pPr lvl="2"/>
            <a:r>
              <a:rPr lang="en-GB" dirty="0">
                <a:solidFill>
                  <a:srgbClr val="7030A0"/>
                </a:solidFill>
                <a:latin typeface="Arial" panose="020B0604020202020204" pitchFamily="34" charset="0"/>
                <a:cs typeface="Arial" panose="020B0604020202020204" pitchFamily="34" charset="0"/>
              </a:rPr>
              <a:t>Religion</a:t>
            </a:r>
          </a:p>
          <a:p>
            <a:pPr lvl="2"/>
            <a:r>
              <a:rPr lang="en-GB" dirty="0">
                <a:solidFill>
                  <a:srgbClr val="7030A0"/>
                </a:solidFill>
                <a:latin typeface="Arial" panose="020B0604020202020204" pitchFamily="34" charset="0"/>
                <a:cs typeface="Arial" panose="020B0604020202020204" pitchFamily="34" charset="0"/>
              </a:rPr>
              <a:t>And/or physical characteristics</a:t>
            </a:r>
          </a:p>
          <a:p>
            <a:pPr lvl="2"/>
            <a:r>
              <a:rPr lang="en-GB" dirty="0">
                <a:solidFill>
                  <a:srgbClr val="7030A0"/>
                </a:solidFill>
                <a:latin typeface="Arial" panose="020B0604020202020204" pitchFamily="34" charset="0"/>
                <a:cs typeface="Arial" panose="020B0604020202020204" pitchFamily="34" charset="0"/>
              </a:rPr>
              <a:t>Create a set of identities from which one can choose </a:t>
            </a:r>
          </a:p>
          <a:p>
            <a:pPr marL="365760" lvl="1" indent="0" algn="r">
              <a:buNone/>
            </a:pPr>
            <a:r>
              <a:rPr lang="en-GB" sz="1200" dirty="0">
                <a:solidFill>
                  <a:srgbClr val="7030A0"/>
                </a:solidFill>
                <a:latin typeface="Arial" panose="020B0604020202020204" pitchFamily="34" charset="0"/>
                <a:cs typeface="Arial" panose="020B0604020202020204" pitchFamily="34" charset="0"/>
              </a:rPr>
              <a:t>(</a:t>
            </a:r>
            <a:r>
              <a:rPr lang="en-GB" sz="1200" dirty="0" err="1">
                <a:solidFill>
                  <a:srgbClr val="7030A0"/>
                </a:solidFill>
                <a:latin typeface="Arial" panose="020B0604020202020204" pitchFamily="34" charset="0"/>
                <a:cs typeface="Arial" panose="020B0604020202020204" pitchFamily="34" charset="0"/>
              </a:rPr>
              <a:t>Joireman</a:t>
            </a:r>
            <a:r>
              <a:rPr lang="en-GB" sz="1200" dirty="0">
                <a:solidFill>
                  <a:srgbClr val="7030A0"/>
                </a:solidFill>
                <a:latin typeface="Arial" panose="020B0604020202020204" pitchFamily="34" charset="0"/>
                <a:cs typeface="Arial" panose="020B0604020202020204" pitchFamily="34" charset="0"/>
              </a:rPr>
              <a:t>, 2003, p.54)</a:t>
            </a:r>
          </a:p>
          <a:p>
            <a:endParaRPr lang="en-GB" dirty="0"/>
          </a:p>
        </p:txBody>
      </p:sp>
    </p:spTree>
    <p:extLst>
      <p:ext uri="{BB962C8B-B14F-4D97-AF65-F5344CB8AC3E}">
        <p14:creationId xmlns:p14="http://schemas.microsoft.com/office/powerpoint/2010/main" val="351532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7030A0"/>
                </a:solidFill>
                <a:latin typeface="Arial" panose="020B0604020202020204" pitchFamily="34" charset="0"/>
                <a:cs typeface="Arial" panose="020B0604020202020204" pitchFamily="34" charset="0"/>
              </a:rPr>
              <a:t>Social Constructionism</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solidFill>
                  <a:srgbClr val="7030A0"/>
                </a:solidFill>
                <a:latin typeface="Arial" panose="020B0604020202020204" pitchFamily="34" charset="0"/>
                <a:cs typeface="Arial" panose="020B0604020202020204" pitchFamily="34" charset="0"/>
              </a:rPr>
              <a:t>People choose an ethnic identity based on their identity set plus their own preferences</a:t>
            </a:r>
          </a:p>
          <a:p>
            <a:pPr marL="0" indent="0">
              <a:buNone/>
            </a:pPr>
            <a:r>
              <a:rPr lang="en-GB" dirty="0">
                <a:solidFill>
                  <a:srgbClr val="7030A0"/>
                </a:solidFill>
                <a:latin typeface="Arial" panose="020B0604020202020204" pitchFamily="34" charset="0"/>
                <a:cs typeface="Arial" panose="020B0604020202020204" pitchFamily="34" charset="0"/>
              </a:rPr>
              <a:t>These are formed by</a:t>
            </a:r>
          </a:p>
          <a:p>
            <a:pPr lvl="1"/>
            <a:r>
              <a:rPr lang="en-GB" dirty="0">
                <a:solidFill>
                  <a:srgbClr val="7030A0"/>
                </a:solidFill>
                <a:latin typeface="Arial" panose="020B0604020202020204" pitchFamily="34" charset="0"/>
                <a:cs typeface="Arial" panose="020B0604020202020204" pitchFamily="34" charset="0"/>
              </a:rPr>
              <a:t>Economic</a:t>
            </a:r>
          </a:p>
          <a:p>
            <a:pPr lvl="1"/>
            <a:r>
              <a:rPr lang="en-GB" dirty="0">
                <a:solidFill>
                  <a:srgbClr val="7030A0"/>
                </a:solidFill>
                <a:latin typeface="Arial" panose="020B0604020202020204" pitchFamily="34" charset="0"/>
                <a:cs typeface="Arial" panose="020B0604020202020204" pitchFamily="34" charset="0"/>
              </a:rPr>
              <a:t>Political</a:t>
            </a:r>
          </a:p>
          <a:p>
            <a:pPr lvl="1"/>
            <a:r>
              <a:rPr lang="en-GB" dirty="0">
                <a:solidFill>
                  <a:srgbClr val="7030A0"/>
                </a:solidFill>
                <a:latin typeface="Arial" panose="020B0604020202020204" pitchFamily="34" charset="0"/>
                <a:cs typeface="Arial" panose="020B0604020202020204" pitchFamily="34" charset="0"/>
              </a:rPr>
              <a:t>and even social conditions</a:t>
            </a:r>
          </a:p>
          <a:p>
            <a:r>
              <a:rPr lang="en-GB" dirty="0">
                <a:solidFill>
                  <a:srgbClr val="7030A0"/>
                </a:solidFill>
                <a:latin typeface="Arial" panose="020B0604020202020204" pitchFamily="34" charset="0"/>
                <a:cs typeface="Arial" panose="020B0604020202020204" pitchFamily="34" charset="0"/>
              </a:rPr>
              <a:t>Is more concerned with </a:t>
            </a:r>
          </a:p>
          <a:p>
            <a:pPr lvl="1"/>
            <a:r>
              <a:rPr lang="en-GB" dirty="0">
                <a:solidFill>
                  <a:srgbClr val="7030A0"/>
                </a:solidFill>
                <a:latin typeface="Arial" panose="020B0604020202020204" pitchFamily="34" charset="0"/>
                <a:cs typeface="Arial" panose="020B0604020202020204" pitchFamily="34" charset="0"/>
              </a:rPr>
              <a:t>the emergence and disappearance of ethnic groups and movement</a:t>
            </a:r>
          </a:p>
          <a:p>
            <a:pPr marL="365760" lvl="1" indent="0" algn="r">
              <a:buNone/>
            </a:pPr>
            <a:r>
              <a:rPr lang="en-GB" sz="1300" dirty="0">
                <a:solidFill>
                  <a:srgbClr val="7030A0"/>
                </a:solidFill>
                <a:latin typeface="Arial" panose="020B0604020202020204" pitchFamily="34" charset="0"/>
                <a:cs typeface="Arial" panose="020B0604020202020204" pitchFamily="34" charset="0"/>
              </a:rPr>
              <a:t>(</a:t>
            </a:r>
            <a:r>
              <a:rPr lang="en-GB" sz="1300" dirty="0" err="1">
                <a:solidFill>
                  <a:srgbClr val="7030A0"/>
                </a:solidFill>
                <a:latin typeface="Arial" panose="020B0604020202020204" pitchFamily="34" charset="0"/>
                <a:cs typeface="Arial" panose="020B0604020202020204" pitchFamily="34" charset="0"/>
              </a:rPr>
              <a:t>Joireman</a:t>
            </a:r>
            <a:r>
              <a:rPr lang="en-GB" sz="1300" dirty="0">
                <a:solidFill>
                  <a:srgbClr val="7030A0"/>
                </a:solidFill>
                <a:latin typeface="Arial" panose="020B0604020202020204" pitchFamily="34" charset="0"/>
                <a:cs typeface="Arial" panose="020B0604020202020204" pitchFamily="34" charset="0"/>
              </a:rPr>
              <a:t>, 2003, p.54)</a:t>
            </a:r>
          </a:p>
          <a:p>
            <a:endParaRPr lang="en-GB" dirty="0"/>
          </a:p>
        </p:txBody>
      </p:sp>
    </p:spTree>
    <p:extLst>
      <p:ext uri="{BB962C8B-B14F-4D97-AF65-F5344CB8AC3E}">
        <p14:creationId xmlns:p14="http://schemas.microsoft.com/office/powerpoint/2010/main" val="262795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9622" y="793354"/>
            <a:ext cx="9601196" cy="1303867"/>
          </a:xfrm>
        </p:spPr>
        <p:txBody>
          <a:bodyPr>
            <a:noAutofit/>
          </a:bodyPr>
          <a:lstStyle/>
          <a:p>
            <a:r>
              <a:rPr lang="en-GB" b="1" dirty="0">
                <a:solidFill>
                  <a:srgbClr val="7030A0"/>
                </a:solidFill>
                <a:latin typeface="Arial" panose="020B0604020202020204" pitchFamily="34" charset="0"/>
                <a:cs typeface="Arial" panose="020B0604020202020204" pitchFamily="34" charset="0"/>
              </a:rPr>
              <a:t>Social Constructionism:</a:t>
            </a:r>
            <a:br>
              <a:rPr lang="en-GB" b="1" dirty="0">
                <a:solidFill>
                  <a:srgbClr val="7030A0"/>
                </a:solidFill>
                <a:latin typeface="Arial" panose="020B0604020202020204" pitchFamily="34" charset="0"/>
                <a:cs typeface="Arial" panose="020B0604020202020204" pitchFamily="34" charset="0"/>
              </a:rPr>
            </a:br>
            <a:r>
              <a:rPr lang="en-GB" b="1" dirty="0">
                <a:solidFill>
                  <a:srgbClr val="7030A0"/>
                </a:solidFill>
                <a:latin typeface="Arial" panose="020B0604020202020204" pitchFamily="34" charset="0"/>
                <a:cs typeface="Arial" panose="020B0604020202020204" pitchFamily="34" charset="0"/>
              </a:rPr>
              <a:t>The Formation of Ethnic Identity</a:t>
            </a:r>
          </a:p>
        </p:txBody>
      </p:sp>
      <p:sp>
        <p:nvSpPr>
          <p:cNvPr id="4" name="Text Placeholder 3"/>
          <p:cNvSpPr>
            <a:spLocks noGrp="1"/>
          </p:cNvSpPr>
          <p:nvPr>
            <p:ph type="body" idx="1"/>
          </p:nvPr>
        </p:nvSpPr>
        <p:spPr>
          <a:xfrm>
            <a:off x="2702668" y="2727043"/>
            <a:ext cx="2939521" cy="975876"/>
          </a:xfrm>
        </p:spPr>
        <p:txBody>
          <a:bodyPr>
            <a:normAutofit/>
          </a:bodyPr>
          <a:lstStyle/>
          <a:p>
            <a:r>
              <a:rPr lang="en-GB" sz="2800" dirty="0">
                <a:solidFill>
                  <a:srgbClr val="7030A0"/>
                </a:solidFill>
                <a:latin typeface="Arial" panose="020B0604020202020204" pitchFamily="34" charset="0"/>
                <a:cs typeface="Arial" panose="020B0604020202020204" pitchFamily="34" charset="0"/>
              </a:rPr>
              <a:t>Ascribed Traits</a:t>
            </a:r>
          </a:p>
        </p:txBody>
      </p:sp>
      <p:sp>
        <p:nvSpPr>
          <p:cNvPr id="5" name="Text Placeholder 4"/>
          <p:cNvSpPr>
            <a:spLocks noGrp="1"/>
          </p:cNvSpPr>
          <p:nvPr>
            <p:ph type="body" sz="quarter" idx="3"/>
          </p:nvPr>
        </p:nvSpPr>
        <p:spPr>
          <a:xfrm>
            <a:off x="6238210" y="2879959"/>
            <a:ext cx="2944368" cy="822960"/>
          </a:xfrm>
        </p:spPr>
        <p:txBody>
          <a:bodyPr>
            <a:normAutofit/>
          </a:bodyPr>
          <a:lstStyle/>
          <a:p>
            <a:r>
              <a:rPr lang="en-GB" sz="2800" dirty="0">
                <a:solidFill>
                  <a:srgbClr val="7030A0"/>
                </a:solidFill>
                <a:latin typeface="Arial" panose="020B0604020202020204" pitchFamily="34" charset="0"/>
                <a:cs typeface="Arial" panose="020B0604020202020204" pitchFamily="34" charset="0"/>
              </a:rPr>
              <a:t>Social Inputs</a:t>
            </a:r>
          </a:p>
        </p:txBody>
      </p:sp>
      <p:sp>
        <p:nvSpPr>
          <p:cNvPr id="6" name="Content Placeholder 5"/>
          <p:cNvSpPr>
            <a:spLocks noGrp="1"/>
          </p:cNvSpPr>
          <p:nvPr>
            <p:ph sz="quarter" idx="13"/>
          </p:nvPr>
        </p:nvSpPr>
        <p:spPr>
          <a:xfrm>
            <a:off x="2702668" y="3765312"/>
            <a:ext cx="3227832" cy="2779776"/>
          </a:xfrm>
        </p:spPr>
        <p:txBody>
          <a:bodyPr>
            <a:normAutofit/>
          </a:bodyPr>
          <a:lstStyle/>
          <a:p>
            <a:r>
              <a:rPr lang="en-GB" sz="2800" dirty="0">
                <a:solidFill>
                  <a:srgbClr val="7030A0"/>
                </a:solidFill>
                <a:latin typeface="Arial" panose="020B0604020202020204" pitchFamily="34" charset="0"/>
                <a:cs typeface="Arial" panose="020B0604020202020204" pitchFamily="34" charset="0"/>
              </a:rPr>
              <a:t>Appearance</a:t>
            </a:r>
          </a:p>
          <a:p>
            <a:r>
              <a:rPr lang="en-GB" sz="2800" dirty="0">
                <a:solidFill>
                  <a:srgbClr val="7030A0"/>
                </a:solidFill>
                <a:latin typeface="Arial" panose="020B0604020202020204" pitchFamily="34" charset="0"/>
                <a:cs typeface="Arial" panose="020B0604020202020204" pitchFamily="34" charset="0"/>
              </a:rPr>
              <a:t>Place of birth</a:t>
            </a:r>
          </a:p>
          <a:p>
            <a:r>
              <a:rPr lang="en-GB" sz="2800" dirty="0">
                <a:solidFill>
                  <a:srgbClr val="7030A0"/>
                </a:solidFill>
                <a:latin typeface="Arial" panose="020B0604020202020204" pitchFamily="34" charset="0"/>
                <a:cs typeface="Arial" panose="020B0604020202020204" pitchFamily="34" charset="0"/>
              </a:rPr>
              <a:t>Language </a:t>
            </a:r>
          </a:p>
        </p:txBody>
      </p:sp>
      <p:sp>
        <p:nvSpPr>
          <p:cNvPr id="7" name="Content Placeholder 6"/>
          <p:cNvSpPr>
            <a:spLocks noGrp="1"/>
          </p:cNvSpPr>
          <p:nvPr>
            <p:ph sz="quarter" idx="14"/>
          </p:nvPr>
        </p:nvSpPr>
        <p:spPr>
          <a:xfrm>
            <a:off x="6732418" y="3717637"/>
            <a:ext cx="4493045" cy="2779776"/>
          </a:xfrm>
        </p:spPr>
        <p:txBody>
          <a:bodyPr>
            <a:normAutofit fontScale="92500" lnSpcReduction="10000"/>
          </a:bodyPr>
          <a:lstStyle/>
          <a:p>
            <a:r>
              <a:rPr lang="en-GB" dirty="0">
                <a:solidFill>
                  <a:srgbClr val="7030A0"/>
                </a:solidFill>
                <a:latin typeface="Arial" panose="020B0604020202020204" pitchFamily="34" charset="0"/>
                <a:cs typeface="Arial" panose="020B0604020202020204" pitchFamily="34" charset="0"/>
              </a:rPr>
              <a:t>Ancestral myths</a:t>
            </a:r>
          </a:p>
          <a:p>
            <a:r>
              <a:rPr lang="en-GB" dirty="0">
                <a:solidFill>
                  <a:srgbClr val="7030A0"/>
                </a:solidFill>
                <a:latin typeface="Arial" panose="020B0604020202020204" pitchFamily="34" charset="0"/>
                <a:cs typeface="Arial" panose="020B0604020202020204" pitchFamily="34" charset="0"/>
              </a:rPr>
              <a:t>Subjective beliefs</a:t>
            </a:r>
          </a:p>
          <a:p>
            <a:r>
              <a:rPr lang="en-GB" dirty="0">
                <a:solidFill>
                  <a:srgbClr val="7030A0"/>
                </a:solidFill>
                <a:latin typeface="Arial" panose="020B0604020202020204" pitchFamily="34" charset="0"/>
                <a:cs typeface="Arial" panose="020B0604020202020204" pitchFamily="34" charset="0"/>
              </a:rPr>
              <a:t>Political power of group</a:t>
            </a:r>
          </a:p>
          <a:p>
            <a:r>
              <a:rPr lang="en-GB" dirty="0">
                <a:solidFill>
                  <a:srgbClr val="7030A0"/>
                </a:solidFill>
                <a:latin typeface="Arial" panose="020B0604020202020204" pitchFamily="34" charset="0"/>
                <a:cs typeface="Arial" panose="020B0604020202020204" pitchFamily="34" charset="0"/>
              </a:rPr>
              <a:t>Economics</a:t>
            </a:r>
          </a:p>
          <a:p>
            <a:r>
              <a:rPr lang="en-GB" dirty="0">
                <a:solidFill>
                  <a:srgbClr val="7030A0"/>
                </a:solidFill>
                <a:latin typeface="Arial" panose="020B0604020202020204" pitchFamily="34" charset="0"/>
                <a:cs typeface="Arial" panose="020B0604020202020204" pitchFamily="34" charset="0"/>
              </a:rPr>
              <a:t>Religion</a:t>
            </a:r>
          </a:p>
          <a:p>
            <a:r>
              <a:rPr lang="en-GB" dirty="0">
                <a:solidFill>
                  <a:srgbClr val="7030A0"/>
                </a:solidFill>
                <a:latin typeface="Arial" panose="020B0604020202020204" pitchFamily="34" charset="0"/>
                <a:cs typeface="Arial" panose="020B0604020202020204" pitchFamily="34" charset="0"/>
              </a:rPr>
              <a:t>Language                 </a:t>
            </a:r>
            <a:r>
              <a:rPr lang="en-GB" sz="1400" dirty="0">
                <a:solidFill>
                  <a:srgbClr val="7030A0"/>
                </a:solidFill>
              </a:rPr>
              <a:t>(</a:t>
            </a:r>
            <a:r>
              <a:rPr lang="en-GB" sz="1400" dirty="0" err="1">
                <a:solidFill>
                  <a:srgbClr val="7030A0"/>
                </a:solidFill>
              </a:rPr>
              <a:t>Joireman</a:t>
            </a:r>
            <a:r>
              <a:rPr lang="en-GB" sz="1400" dirty="0">
                <a:solidFill>
                  <a:srgbClr val="7030A0"/>
                </a:solidFill>
              </a:rPr>
              <a:t>, 2003, p.34)</a:t>
            </a:r>
          </a:p>
        </p:txBody>
      </p:sp>
      <p:sp>
        <p:nvSpPr>
          <p:cNvPr id="8" name="TextBox 7"/>
          <p:cNvSpPr txBox="1"/>
          <p:nvPr/>
        </p:nvSpPr>
        <p:spPr>
          <a:xfrm>
            <a:off x="2082399" y="2618349"/>
            <a:ext cx="8898419" cy="523220"/>
          </a:xfrm>
          <a:prstGeom prst="rect">
            <a:avLst/>
          </a:prstGeom>
          <a:noFill/>
        </p:spPr>
        <p:txBody>
          <a:bodyPr wrap="square" rtlCol="0">
            <a:spAutoFit/>
          </a:bodyPr>
          <a:lstStyle/>
          <a:p>
            <a:pPr algn="ctr"/>
            <a:r>
              <a:rPr lang="en-GB" sz="2800" b="1" dirty="0">
                <a:solidFill>
                  <a:srgbClr val="FF0000"/>
                </a:solidFill>
                <a:latin typeface="Arial" panose="020B0604020202020204" pitchFamily="34" charset="0"/>
                <a:cs typeface="Arial" panose="020B0604020202020204" pitchFamily="34" charset="0"/>
              </a:rPr>
              <a:t>Ascribed Traits + Social Inputs = Ethnic Identity </a:t>
            </a:r>
          </a:p>
        </p:txBody>
      </p:sp>
    </p:spTree>
    <p:extLst>
      <p:ext uri="{BB962C8B-B14F-4D97-AF65-F5344CB8AC3E}">
        <p14:creationId xmlns:p14="http://schemas.microsoft.com/office/powerpoint/2010/main" val="69388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40832" y="1020596"/>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Multi-culturalism: What does it Mean?</a:t>
            </a:r>
          </a:p>
        </p:txBody>
      </p:sp>
      <p:sp>
        <p:nvSpPr>
          <p:cNvPr id="3" name="TextBox 2"/>
          <p:cNvSpPr txBox="1"/>
          <p:nvPr/>
        </p:nvSpPr>
        <p:spPr>
          <a:xfrm>
            <a:off x="621632" y="2564052"/>
            <a:ext cx="10948736" cy="3185487"/>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The </a:t>
            </a:r>
            <a:r>
              <a:rPr lang="en-GB" sz="2800" b="1" dirty="0">
                <a:latin typeface="Arial" panose="020B0604020202020204" pitchFamily="34" charset="0"/>
                <a:cs typeface="Arial" panose="020B0604020202020204" pitchFamily="34" charset="0"/>
              </a:rPr>
              <a:t>demographic-descriptive </a:t>
            </a:r>
            <a:r>
              <a:rPr lang="en-GB" sz="2800" dirty="0">
                <a:latin typeface="Arial" panose="020B0604020202020204" pitchFamily="34" charset="0"/>
                <a:cs typeface="Arial" panose="020B0604020202020204" pitchFamily="34" charset="0"/>
              </a:rPr>
              <a:t>usage occurs where 'multicultural' is used to refer to the existence of ethnically or racially diverse segments in the population of a society or State. </a:t>
            </a:r>
          </a:p>
          <a:p>
            <a:pPr marL="285750" indent="-28575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2593141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80410" y="900280"/>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Multi-culturalism: What does it mean?</a:t>
            </a:r>
          </a:p>
        </p:txBody>
      </p:sp>
      <p:sp>
        <p:nvSpPr>
          <p:cNvPr id="3" name="TextBox 2"/>
          <p:cNvSpPr txBox="1"/>
          <p:nvPr/>
        </p:nvSpPr>
        <p:spPr>
          <a:xfrm>
            <a:off x="735931" y="2808802"/>
            <a:ext cx="10720137" cy="1938992"/>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ideological-normative</a:t>
            </a:r>
            <a:r>
              <a:rPr lang="en-GB" sz="2400" dirty="0">
                <a:latin typeface="Arial" panose="020B0604020202020204" pitchFamily="34" charset="0"/>
                <a:cs typeface="Arial" panose="020B0604020202020204" pitchFamily="34" charset="0"/>
              </a:rPr>
              <a:t> usage of multiculturalism generates the greatest level of debate since it constitutes a slogan and model for political action based on sociological theorising and ethical-philosophical consideration about the place of those with culturally distinct identities in contemporary society. </a:t>
            </a:r>
          </a:p>
        </p:txBody>
      </p:sp>
    </p:spTree>
    <p:extLst>
      <p:ext uri="{BB962C8B-B14F-4D97-AF65-F5344CB8AC3E}">
        <p14:creationId xmlns:p14="http://schemas.microsoft.com/office/powerpoint/2010/main" val="4243141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Multi-culturalism: What does it mean?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a:xfrm>
            <a:off x="757989" y="2556932"/>
            <a:ext cx="10138608" cy="3318936"/>
          </a:xfrm>
        </p:spPr>
        <p:txBody>
          <a:bodyPr/>
          <a:lstStyle/>
          <a:p>
            <a:pPr algn="just"/>
            <a:r>
              <a:rPr lang="en-GB" sz="2400" dirty="0">
                <a:latin typeface="Arial" panose="020B0604020202020204" pitchFamily="34" charset="0"/>
                <a:cs typeface="Arial" panose="020B0604020202020204" pitchFamily="34" charset="0"/>
              </a:rPr>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a:p>
            <a:pPr marL="0" indent="0">
              <a:buNone/>
            </a:pPr>
            <a:endParaRPr lang="en-GB" dirty="0"/>
          </a:p>
        </p:txBody>
      </p:sp>
    </p:spTree>
    <p:extLst>
      <p:ext uri="{BB962C8B-B14F-4D97-AF65-F5344CB8AC3E}">
        <p14:creationId xmlns:p14="http://schemas.microsoft.com/office/powerpoint/2010/main" val="1148556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65711" y="828091"/>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Multi-culturalism: What Does it Mean?</a:t>
            </a:r>
          </a:p>
        </p:txBody>
      </p:sp>
      <p:sp>
        <p:nvSpPr>
          <p:cNvPr id="3" name="TextBox 2"/>
          <p:cNvSpPr txBox="1"/>
          <p:nvPr/>
        </p:nvSpPr>
        <p:spPr>
          <a:xfrm>
            <a:off x="1016824" y="2578932"/>
            <a:ext cx="9727375" cy="2385268"/>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latin typeface="Arial" panose="020B0604020202020204" pitchFamily="34" charset="0"/>
                <a:cs typeface="Arial" panose="020B0604020202020204" pitchFamily="34" charset="0"/>
              </a:rPr>
              <a:t>In the </a:t>
            </a:r>
            <a:r>
              <a:rPr lang="en-GB" sz="2400" b="1" dirty="0">
                <a:latin typeface="Arial" panose="020B0604020202020204" pitchFamily="34" charset="0"/>
                <a:cs typeface="Arial" panose="020B0604020202020204" pitchFamily="34" charset="0"/>
              </a:rPr>
              <a:t>programmatic-political</a:t>
            </a:r>
            <a:r>
              <a:rPr lang="en-GB" sz="2400" dirty="0">
                <a:latin typeface="Arial" panose="020B0604020202020204" pitchFamily="34" charset="0"/>
                <a:cs typeface="Arial" panose="020B0604020202020204" pitchFamily="34" charset="0"/>
              </a:rPr>
              <a:t>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latin typeface="Arial" panose="020B0604020202020204" pitchFamily="34" charset="0"/>
                <a:cs typeface="Arial" panose="020B0604020202020204" pitchFamily="34" charset="0"/>
              </a:rPr>
              <a:t>It was in this usage that 'multiculturalism' first gained currency after it was recommended in the 1965 Report of the Royal Commission on Bilingualism and Biculturalism. </a:t>
            </a:r>
          </a:p>
        </p:txBody>
      </p:sp>
    </p:spTree>
    <p:extLst>
      <p:ext uri="{BB962C8B-B14F-4D97-AF65-F5344CB8AC3E}">
        <p14:creationId xmlns:p14="http://schemas.microsoft.com/office/powerpoint/2010/main" val="756010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Multi-culturalism: What does it mean?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a:xfrm>
            <a:off x="1448416" y="2674163"/>
            <a:ext cx="9448182" cy="3318936"/>
          </a:xfrm>
        </p:spPr>
        <p:txBody>
          <a:bodyPr/>
          <a:lstStyle/>
          <a:p>
            <a:r>
              <a:rPr lang="en-GB" sz="2400" dirty="0">
                <a:latin typeface="Arial" panose="020B0604020202020204" pitchFamily="34" charset="0"/>
                <a:cs typeface="Arial" panose="020B0604020202020204" pitchFamily="34" charset="0"/>
              </a:rPr>
              <a:t>This Report recommended that multiculturalism replace the bicultural policy based on the British and French Charter groups around whom policies for ethnic diversity in Canadian society had been organised for over a century.</a:t>
            </a:r>
          </a:p>
          <a:p>
            <a:pPr marL="0" indent="0">
              <a:buNone/>
            </a:pPr>
            <a:endParaRPr lang="en-GB" dirty="0"/>
          </a:p>
        </p:txBody>
      </p:sp>
    </p:spTree>
    <p:extLst>
      <p:ext uri="{BB962C8B-B14F-4D97-AF65-F5344CB8AC3E}">
        <p14:creationId xmlns:p14="http://schemas.microsoft.com/office/powerpoint/2010/main" val="11669189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White</a:t>
            </a:r>
          </a:p>
          <a:p>
            <a:r>
              <a:rPr lang="en-GB" dirty="0">
                <a:latin typeface="Arial" panose="020B0604020202020204" pitchFamily="34" charset="0"/>
                <a:cs typeface="Arial" panose="020B0604020202020204" pitchFamily="34" charset="0"/>
              </a:rPr>
              <a:t>English, Welsh, Scottish, Northern Irish or British</a:t>
            </a:r>
          </a:p>
          <a:p>
            <a:r>
              <a:rPr lang="en-GB" dirty="0">
                <a:latin typeface="Arial" panose="020B0604020202020204" pitchFamily="34" charset="0"/>
                <a:cs typeface="Arial" panose="020B0604020202020204" pitchFamily="34" charset="0"/>
              </a:rPr>
              <a:t>Irish</a:t>
            </a:r>
          </a:p>
          <a:p>
            <a:r>
              <a:rPr lang="en-GB" dirty="0">
                <a:latin typeface="Arial" panose="020B0604020202020204" pitchFamily="34" charset="0"/>
                <a:cs typeface="Arial" panose="020B0604020202020204" pitchFamily="34" charset="0"/>
              </a:rPr>
              <a:t>Gypsy or Irish Traveller</a:t>
            </a:r>
          </a:p>
          <a:p>
            <a:r>
              <a:rPr lang="en-GB" dirty="0">
                <a:latin typeface="Arial" panose="020B0604020202020204" pitchFamily="34" charset="0"/>
                <a:cs typeface="Arial" panose="020B0604020202020204" pitchFamily="34" charset="0"/>
              </a:rPr>
              <a:t>Any other White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337499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Mixed or Multiple ethnic groups</a:t>
            </a:r>
          </a:p>
          <a:p>
            <a:r>
              <a:rPr lang="en-GB" dirty="0">
                <a:latin typeface="Arial" panose="020B0604020202020204" pitchFamily="34" charset="0"/>
                <a:cs typeface="Arial" panose="020B0604020202020204" pitchFamily="34" charset="0"/>
              </a:rPr>
              <a:t>White and Black Caribbean</a:t>
            </a:r>
          </a:p>
          <a:p>
            <a:r>
              <a:rPr lang="en-GB" dirty="0">
                <a:latin typeface="Arial" panose="020B0604020202020204" pitchFamily="34" charset="0"/>
                <a:cs typeface="Arial" panose="020B0604020202020204" pitchFamily="34" charset="0"/>
              </a:rPr>
              <a:t>White and Black African</a:t>
            </a:r>
          </a:p>
          <a:p>
            <a:r>
              <a:rPr lang="en-GB" dirty="0">
                <a:latin typeface="Arial" panose="020B0604020202020204" pitchFamily="34" charset="0"/>
                <a:cs typeface="Arial" panose="020B0604020202020204" pitchFamily="34" charset="0"/>
              </a:rPr>
              <a:t>White and Asian</a:t>
            </a:r>
          </a:p>
          <a:p>
            <a:r>
              <a:rPr lang="en-GB" dirty="0">
                <a:latin typeface="Arial" panose="020B0604020202020204" pitchFamily="34" charset="0"/>
                <a:cs typeface="Arial" panose="020B0604020202020204" pitchFamily="34" charset="0"/>
              </a:rPr>
              <a:t>Any other Mixed or Multiple ethnic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321524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Arial" panose="020B0604020202020204" pitchFamily="34" charset="0"/>
                <a:cs typeface="Arial" panose="020B0604020202020204" pitchFamily="34" charset="0"/>
              </a:rPr>
              <a:t>Asian or Asian British</a:t>
            </a:r>
          </a:p>
          <a:p>
            <a:r>
              <a:rPr lang="en-GB" dirty="0">
                <a:latin typeface="Arial" panose="020B0604020202020204" pitchFamily="34" charset="0"/>
                <a:cs typeface="Arial" panose="020B0604020202020204" pitchFamily="34" charset="0"/>
              </a:rPr>
              <a:t>Indian</a:t>
            </a:r>
          </a:p>
          <a:p>
            <a:r>
              <a:rPr lang="en-GB" dirty="0">
                <a:latin typeface="Arial" panose="020B0604020202020204" pitchFamily="34" charset="0"/>
                <a:cs typeface="Arial" panose="020B0604020202020204" pitchFamily="34" charset="0"/>
              </a:rPr>
              <a:t>Pakistani</a:t>
            </a:r>
          </a:p>
          <a:p>
            <a:r>
              <a:rPr lang="en-GB" dirty="0">
                <a:latin typeface="Arial" panose="020B0604020202020204" pitchFamily="34" charset="0"/>
                <a:cs typeface="Arial" panose="020B0604020202020204" pitchFamily="34" charset="0"/>
              </a:rPr>
              <a:t>Bangladeshi</a:t>
            </a:r>
          </a:p>
          <a:p>
            <a:r>
              <a:rPr lang="en-GB" dirty="0">
                <a:latin typeface="Arial" panose="020B0604020202020204" pitchFamily="34" charset="0"/>
                <a:cs typeface="Arial" panose="020B0604020202020204" pitchFamily="34" charset="0"/>
              </a:rPr>
              <a:t>Chinese</a:t>
            </a:r>
          </a:p>
          <a:p>
            <a:r>
              <a:rPr lang="en-GB" dirty="0">
                <a:latin typeface="Arial" panose="020B0604020202020204" pitchFamily="34" charset="0"/>
                <a:cs typeface="Arial" panose="020B0604020202020204" pitchFamily="34" charset="0"/>
              </a:rPr>
              <a:t>Any other Asian background</a:t>
            </a:r>
          </a:p>
        </p:txBody>
      </p:sp>
      <p:sp>
        <p:nvSpPr>
          <p:cNvPr id="4" name="Rectangle 3"/>
          <p:cNvSpPr/>
          <p:nvPr/>
        </p:nvSpPr>
        <p:spPr>
          <a:xfrm>
            <a:off x="8929284" y="5692333"/>
            <a:ext cx="2027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79190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Arial" panose="020B0604020202020204" pitchFamily="34" charset="0"/>
                <a:cs typeface="Arial" panose="020B0604020202020204" pitchFamily="34" charset="0"/>
              </a:rPr>
              <a:t>Black, African, Caribbean or Black British</a:t>
            </a:r>
          </a:p>
          <a:p>
            <a:r>
              <a:rPr lang="en-GB" dirty="0">
                <a:latin typeface="Arial" panose="020B0604020202020204" pitchFamily="34" charset="0"/>
                <a:cs typeface="Arial" panose="020B0604020202020204" pitchFamily="34" charset="0"/>
              </a:rPr>
              <a:t>African</a:t>
            </a:r>
          </a:p>
          <a:p>
            <a:r>
              <a:rPr lang="en-GB" dirty="0">
                <a:latin typeface="Arial" panose="020B0604020202020204" pitchFamily="34" charset="0"/>
                <a:cs typeface="Arial" panose="020B0604020202020204" pitchFamily="34" charset="0"/>
              </a:rPr>
              <a:t>Caribbean</a:t>
            </a:r>
          </a:p>
          <a:p>
            <a:r>
              <a:rPr lang="en-GB" dirty="0">
                <a:latin typeface="Arial" panose="020B0604020202020204" pitchFamily="34" charset="0"/>
                <a:cs typeface="Arial" panose="020B0604020202020204" pitchFamily="34" charset="0"/>
              </a:rPr>
              <a:t>Any other Black, African or Caribbean background</a:t>
            </a:r>
          </a:p>
          <a:p>
            <a:pPr marL="0" indent="0">
              <a:buNone/>
            </a:pPr>
            <a:r>
              <a:rPr lang="en-GB" dirty="0">
                <a:latin typeface="Arial" panose="020B0604020202020204" pitchFamily="34" charset="0"/>
                <a:cs typeface="Arial" panose="020B0604020202020204" pitchFamily="34" charset="0"/>
              </a:rPr>
              <a:t>(Roma, Sikh, Jewish and Somali may be added in 2021)</a:t>
            </a:r>
          </a:p>
        </p:txBody>
      </p:sp>
      <p:sp>
        <p:nvSpPr>
          <p:cNvPr id="4" name="Rectangle 3"/>
          <p:cNvSpPr/>
          <p:nvPr/>
        </p:nvSpPr>
        <p:spPr>
          <a:xfrm>
            <a:off x="8926658" y="5876999"/>
            <a:ext cx="2027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289009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BFDA-F947-D7D8-6146-A1D07D500C8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2021 Census</a:t>
            </a:r>
          </a:p>
        </p:txBody>
      </p:sp>
      <p:sp>
        <p:nvSpPr>
          <p:cNvPr id="3" name="Content Placeholder 2">
            <a:extLst>
              <a:ext uri="{FF2B5EF4-FFF2-40B4-BE49-F238E27FC236}">
                <a16:creationId xmlns:a16="http://schemas.microsoft.com/office/drawing/2014/main" id="{405152EC-8597-8640-BA50-5BD97E6A4C9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https://census.gov.uk/census-2021-results/phase-one-topic-summaries/ethnic-group-national-identity-language-and-religion</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Which groups have been added?</a:t>
            </a:r>
          </a:p>
          <a:p>
            <a:r>
              <a:rPr lang="en-GB" dirty="0">
                <a:latin typeface="Arial" panose="020B0604020202020204" pitchFamily="34" charset="0"/>
                <a:cs typeface="Arial" panose="020B0604020202020204" pitchFamily="34" charset="0"/>
              </a:rPr>
              <a:t>What do you think about this?</a:t>
            </a:r>
          </a:p>
        </p:txBody>
      </p:sp>
    </p:spTree>
    <p:extLst>
      <p:ext uri="{BB962C8B-B14F-4D97-AF65-F5344CB8AC3E}">
        <p14:creationId xmlns:p14="http://schemas.microsoft.com/office/powerpoint/2010/main" val="31034084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Ethnicity</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In the UK today…</a:t>
            </a:r>
          </a:p>
          <a:p>
            <a:r>
              <a:rPr lang="en-GB" dirty="0">
                <a:latin typeface="Arial" panose="020B0604020202020204" pitchFamily="34" charset="0"/>
                <a:cs typeface="Arial" panose="020B0604020202020204" pitchFamily="34" charset="0"/>
              </a:rPr>
              <a:t>Legally every race is accepted</a:t>
            </a:r>
          </a:p>
          <a:p>
            <a:r>
              <a:rPr lang="en-GB" dirty="0">
                <a:latin typeface="Arial" panose="020B0604020202020204" pitchFamily="34" charset="0"/>
                <a:cs typeface="Arial" panose="020B0604020202020204" pitchFamily="34" charset="0"/>
              </a:rPr>
              <a:t>Interracial families are not frowned upon</a:t>
            </a:r>
          </a:p>
          <a:p>
            <a:r>
              <a:rPr lang="en-GB" dirty="0">
                <a:latin typeface="Arial" panose="020B0604020202020204" pitchFamily="34" charset="0"/>
                <a:cs typeface="Arial" panose="020B0604020202020204" pitchFamily="34" charset="0"/>
              </a:rPr>
              <a:t>Equal pay for every race</a:t>
            </a:r>
          </a:p>
          <a:p>
            <a:pPr marL="0" indent="0">
              <a:buNone/>
            </a:pPr>
            <a:r>
              <a:rPr lang="en-GB" dirty="0">
                <a:latin typeface="Arial" panose="020B0604020202020204" pitchFamily="34" charset="0"/>
                <a:cs typeface="Arial" panose="020B0604020202020204" pitchFamily="34" charset="0"/>
              </a:rPr>
              <a:t>Does this always happen…?</a:t>
            </a:r>
          </a:p>
          <a:p>
            <a:endParaRPr lang="en-GB" dirty="0"/>
          </a:p>
        </p:txBody>
      </p:sp>
    </p:spTree>
    <p:extLst>
      <p:ext uri="{BB962C8B-B14F-4D97-AF65-F5344CB8AC3E}">
        <p14:creationId xmlns:p14="http://schemas.microsoft.com/office/powerpoint/2010/main" val="335801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latin typeface="Arial" panose="020B0604020202020204" pitchFamily="34" charset="0"/>
                <a:cs typeface="Arial" panose="020B0604020202020204" pitchFamily="34" charset="0"/>
              </a:rPr>
              <a:t>BAME</a:t>
            </a:r>
            <a:r>
              <a:rPr lang="en-GB"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What does this term mean?</a:t>
            </a:r>
          </a:p>
          <a:p>
            <a:r>
              <a:rPr lang="en-GB" dirty="0">
                <a:latin typeface="Arial" panose="020B0604020202020204" pitchFamily="34" charset="0"/>
                <a:cs typeface="Arial" panose="020B0604020202020204" pitchFamily="34" charset="0"/>
              </a:rPr>
              <a:t>Is it acceptable to use in 2023?</a:t>
            </a:r>
          </a:p>
          <a:p>
            <a:r>
              <a:rPr lang="en-GB" dirty="0">
                <a:latin typeface="Arial" panose="020B0604020202020204" pitchFamily="34" charset="0"/>
                <a:cs typeface="Arial" panose="020B0604020202020204" pitchFamily="34" charset="0"/>
              </a:rPr>
              <a:t>The UK government have largely stopped using this term as it is </a:t>
            </a:r>
            <a:r>
              <a:rPr lang="en-GB" b="1" dirty="0">
                <a:latin typeface="Arial" panose="020B0604020202020204" pitchFamily="34" charset="0"/>
                <a:cs typeface="Arial" panose="020B0604020202020204" pitchFamily="34" charset="0"/>
              </a:rPr>
              <a:t>unintentionally divisive </a:t>
            </a:r>
            <a:r>
              <a:rPr lang="en-GB" dirty="0">
                <a:latin typeface="Arial" panose="020B0604020202020204" pitchFamily="34" charset="0"/>
                <a:cs typeface="Arial" panose="020B0604020202020204" pitchFamily="34" charset="0"/>
              </a:rPr>
              <a:t>and excludes some groups. </a:t>
            </a:r>
          </a:p>
          <a:p>
            <a:r>
              <a:rPr lang="en-GB" dirty="0">
                <a:latin typeface="Arial" panose="020B0604020202020204" pitchFamily="34" charset="0"/>
                <a:cs typeface="Arial" panose="020B0604020202020204" pitchFamily="34" charset="0"/>
              </a:rPr>
              <a:t>Many ethnic minorities dislike the term.</a:t>
            </a:r>
          </a:p>
          <a:p>
            <a:r>
              <a:rPr lang="en-GB" dirty="0">
                <a:latin typeface="Arial" panose="020B0604020202020204" pitchFamily="34" charset="0"/>
                <a:cs typeface="Arial" panose="020B0604020202020204" pitchFamily="34" charset="0"/>
              </a:rPr>
              <a:t>What do you think?</a:t>
            </a:r>
          </a:p>
          <a:p>
            <a:r>
              <a:rPr lang="en-GB" dirty="0">
                <a:latin typeface="Arial" panose="020B0604020202020204" pitchFamily="34" charset="0"/>
                <a:cs typeface="Arial" panose="020B0604020202020204" pitchFamily="34" charset="0"/>
                <a:hlinkClick r:id="rId2"/>
              </a:rPr>
              <a:t>https://www.ethnicity-facts-figures.service.gov.uk/style-guide/writing-about-ethnicity#bame-and-bme</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8088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latin typeface="Arial" panose="020B0604020202020204" pitchFamily="34" charset="0"/>
                <a:cs typeface="Arial" panose="020B0604020202020204" pitchFamily="34" charset="0"/>
              </a:rPr>
              <a:t>BAME</a:t>
            </a:r>
            <a:r>
              <a:rPr lang="en-GB"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Black Asian and Minority Ethnic </a:t>
            </a:r>
            <a:r>
              <a:rPr lang="en-GB" dirty="0">
                <a:latin typeface="Arial" panose="020B0604020202020204" pitchFamily="34" charset="0"/>
                <a:cs typeface="Arial" panose="020B0604020202020204" pitchFamily="34" charset="0"/>
              </a:rPr>
              <a:t>(BAME) households in the UK are over twice as likely to live in poverty as their white counterparts</a:t>
            </a:r>
          </a:p>
          <a:p>
            <a:r>
              <a:rPr lang="en-GB" dirty="0">
                <a:latin typeface="Arial" panose="020B0604020202020204" pitchFamily="34" charset="0"/>
                <a:cs typeface="Arial" panose="020B0604020202020204" pitchFamily="34" charset="0"/>
              </a:rPr>
              <a:t>nearly half of Black African Caribbean households were in poverty, compared with just under one in five white families</a:t>
            </a:r>
          </a:p>
          <a:p>
            <a:r>
              <a:rPr lang="en-GB" dirty="0">
                <a:latin typeface="Arial" panose="020B0604020202020204" pitchFamily="34" charset="0"/>
                <a:cs typeface="Arial" panose="020B0604020202020204" pitchFamily="34" charset="0"/>
              </a:rPr>
              <a:t>BAME families as a whole were between two and three times as likely to be in persistent poverty than white households.</a:t>
            </a:r>
          </a:p>
        </p:txBody>
      </p:sp>
      <p:sp>
        <p:nvSpPr>
          <p:cNvPr id="4" name="TextBox 3"/>
          <p:cNvSpPr txBox="1"/>
          <p:nvPr/>
        </p:nvSpPr>
        <p:spPr>
          <a:xfrm>
            <a:off x="7408985" y="5777469"/>
            <a:ext cx="390984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(Social Metrics Commission, 2019)</a:t>
            </a:r>
          </a:p>
        </p:txBody>
      </p:sp>
    </p:spTree>
    <p:extLst>
      <p:ext uri="{BB962C8B-B14F-4D97-AF65-F5344CB8AC3E}">
        <p14:creationId xmlns:p14="http://schemas.microsoft.com/office/powerpoint/2010/main" val="33143991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A542-F450-4BD9-B996-EBA2A3E8B32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BAME</a:t>
            </a:r>
          </a:p>
        </p:txBody>
      </p:sp>
      <p:sp>
        <p:nvSpPr>
          <p:cNvPr id="4" name="Content Placeholder 4">
            <a:extLst>
              <a:ext uri="{FF2B5EF4-FFF2-40B4-BE49-F238E27FC236}">
                <a16:creationId xmlns:a16="http://schemas.microsoft.com/office/drawing/2014/main" id="{14BCB4D5-366D-472F-BA63-538689F7597C}"/>
              </a:ext>
            </a:extLst>
          </p:cNvPr>
          <p:cNvSpPr>
            <a:spLocks noGrp="1"/>
          </p:cNvSpPr>
          <p:nvPr>
            <p:ph idx="1"/>
          </p:nvPr>
        </p:nvSpPr>
        <p:spPr>
          <a:xfrm>
            <a:off x="1295400" y="2557463"/>
            <a:ext cx="9601200" cy="3317875"/>
          </a:xfrm>
        </p:spPr>
        <p:txBody>
          <a:bodyPr>
            <a:normAutofit fontScale="92500"/>
          </a:bodyPr>
          <a:lstStyle/>
          <a:p>
            <a:r>
              <a:rPr lang="en-GB" sz="3000" dirty="0">
                <a:latin typeface="Arial" panose="020B0604020202020204" pitchFamily="34" charset="0"/>
                <a:cs typeface="Arial" panose="020B0604020202020204" pitchFamily="34" charset="0"/>
              </a:rPr>
              <a:t>Black, Asian and Minority Ethnic (BAME) young adults continue to be at a greater risk of being unemployed than White young adults: </a:t>
            </a:r>
          </a:p>
          <a:p>
            <a:r>
              <a:rPr lang="en-GB" sz="3000" dirty="0">
                <a:latin typeface="Arial" panose="020B0604020202020204" pitchFamily="34" charset="0"/>
                <a:cs typeface="Arial" panose="020B0604020202020204" pitchFamily="34" charset="0"/>
              </a:rPr>
              <a:t>BAME young adults are 58% more likely to be unemployed compared to the White group (7.9 percentage points compared to 5 percentage points).</a:t>
            </a:r>
          </a:p>
          <a:p>
            <a:pPr marL="0" indent="0">
              <a:buNone/>
            </a:pPr>
            <a:r>
              <a:rPr lang="en-GB" dirty="0">
                <a:latin typeface="Arial" panose="020B0604020202020204" pitchFamily="34" charset="0"/>
                <a:cs typeface="Arial" panose="020B0604020202020204" pitchFamily="34" charset="0"/>
              </a:rPr>
              <a:t>													(Carnegie UK Trust, 2020)</a:t>
            </a:r>
          </a:p>
        </p:txBody>
      </p:sp>
    </p:spTree>
    <p:extLst>
      <p:ext uri="{BB962C8B-B14F-4D97-AF65-F5344CB8AC3E}">
        <p14:creationId xmlns:p14="http://schemas.microsoft.com/office/powerpoint/2010/main" val="21058158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C40A-FB98-485D-BBAA-4BF801E645A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BAME</a:t>
            </a:r>
          </a:p>
        </p:txBody>
      </p:sp>
      <p:sp>
        <p:nvSpPr>
          <p:cNvPr id="4" name="Content Placeholder 2">
            <a:extLst>
              <a:ext uri="{FF2B5EF4-FFF2-40B4-BE49-F238E27FC236}">
                <a16:creationId xmlns:a16="http://schemas.microsoft.com/office/drawing/2014/main" id="{1C1E2E5C-D581-4B04-AE75-F000CFBD085E}"/>
              </a:ext>
            </a:extLst>
          </p:cNvPr>
          <p:cNvSpPr>
            <a:spLocks noGrp="1"/>
          </p:cNvSpPr>
          <p:nvPr>
            <p:ph idx="1"/>
          </p:nvPr>
        </p:nvSpPr>
        <p:spPr>
          <a:xfrm>
            <a:off x="1295400" y="2557463"/>
            <a:ext cx="9601200" cy="3317875"/>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More specifically, the White group have a 5.1% probability of being unemployed: </a:t>
            </a:r>
          </a:p>
          <a:p>
            <a:r>
              <a:rPr lang="en-GB" dirty="0">
                <a:latin typeface="Arial" panose="020B0604020202020204" pitchFamily="34" charset="0"/>
                <a:cs typeface="Arial" panose="020B0604020202020204" pitchFamily="34" charset="0"/>
              </a:rPr>
              <a:t>The Other group have a 9.2% probability of being unemployed. </a:t>
            </a:r>
          </a:p>
          <a:p>
            <a:r>
              <a:rPr lang="en-GB" dirty="0">
                <a:latin typeface="Arial" panose="020B0604020202020204" pitchFamily="34" charset="0"/>
                <a:cs typeface="Arial" panose="020B0604020202020204" pitchFamily="34" charset="0"/>
              </a:rPr>
              <a:t>The Pakistani group have a 9.1% probability of being unemployed.</a:t>
            </a:r>
          </a:p>
          <a:p>
            <a:r>
              <a:rPr lang="en-GB" dirty="0">
                <a:latin typeface="Arial" panose="020B0604020202020204" pitchFamily="34" charset="0"/>
                <a:cs typeface="Arial" panose="020B0604020202020204" pitchFamily="34" charset="0"/>
              </a:rPr>
              <a:t>The Black African group have a 8.7% probability of being unemployed.</a:t>
            </a:r>
          </a:p>
          <a:p>
            <a:r>
              <a:rPr lang="en-GB" dirty="0">
                <a:latin typeface="Arial" panose="020B0604020202020204" pitchFamily="34" charset="0"/>
                <a:cs typeface="Arial" panose="020B0604020202020204" pitchFamily="34" charset="0"/>
              </a:rPr>
              <a:t>Those of Mixed Heritage are 8.2% probability of being unemployed.</a:t>
            </a:r>
          </a:p>
          <a:p>
            <a:pPr marL="0" indent="0">
              <a:buNone/>
            </a:pPr>
            <a:r>
              <a:rPr lang="en-GB" dirty="0">
                <a:latin typeface="Arial" panose="020B0604020202020204" pitchFamily="34" charset="0"/>
                <a:cs typeface="Arial" panose="020B0604020202020204" pitchFamily="34" charset="0"/>
              </a:rPr>
              <a:t>													(Carnegie UK Trust, 2020)</a:t>
            </a:r>
          </a:p>
        </p:txBody>
      </p:sp>
    </p:spTree>
    <p:extLst>
      <p:ext uri="{BB962C8B-B14F-4D97-AF65-F5344CB8AC3E}">
        <p14:creationId xmlns:p14="http://schemas.microsoft.com/office/powerpoint/2010/main" val="544741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4B4A-F3F3-4E27-8960-B39DAAB631A8}"/>
              </a:ext>
            </a:extLst>
          </p:cNvPr>
          <p:cNvSpPr>
            <a:spLocks noGrp="1"/>
          </p:cNvSpPr>
          <p:nvPr>
            <p:ph type="title"/>
          </p:nvPr>
        </p:nvSpPr>
        <p:spPr/>
        <p:txBody>
          <a:bodyPr>
            <a:noAutofit/>
          </a:bodyPr>
          <a:lstStyle/>
          <a:p>
            <a:r>
              <a:rPr lang="en-GB" b="1" i="0" dirty="0">
                <a:solidFill>
                  <a:srgbClr val="364546"/>
                </a:solidFill>
                <a:effectLst/>
                <a:latin typeface="Arial" panose="020B0604020202020204" pitchFamily="34" charset="0"/>
                <a:cs typeface="Arial" panose="020B0604020202020204" pitchFamily="34" charset="0"/>
              </a:rPr>
              <a:t>Race Report </a:t>
            </a:r>
            <a:r>
              <a:rPr lang="en-GB" b="1" dirty="0">
                <a:solidFill>
                  <a:srgbClr val="364546"/>
                </a:solidFill>
                <a:latin typeface="Arial" panose="020B0604020202020204" pitchFamily="34" charset="0"/>
                <a:cs typeface="Arial" panose="020B0604020202020204" pitchFamily="34" charset="0"/>
              </a:rPr>
              <a:t>S</a:t>
            </a:r>
            <a:r>
              <a:rPr lang="en-GB" b="1" i="0" dirty="0">
                <a:solidFill>
                  <a:srgbClr val="364546"/>
                </a:solidFill>
                <a:effectLst/>
                <a:latin typeface="Arial" panose="020B0604020202020204" pitchFamily="34" charset="0"/>
                <a:cs typeface="Arial" panose="020B0604020202020204" pitchFamily="34" charset="0"/>
              </a:rPr>
              <a:t>tatistics</a:t>
            </a:r>
          </a:p>
        </p:txBody>
      </p:sp>
      <p:sp>
        <p:nvSpPr>
          <p:cNvPr id="3" name="Content Placeholder 2">
            <a:extLst>
              <a:ext uri="{FF2B5EF4-FFF2-40B4-BE49-F238E27FC236}">
                <a16:creationId xmlns:a16="http://schemas.microsoft.com/office/drawing/2014/main" id="{412BB6AD-E612-4DF3-9CD1-1CC5FE659C86}"/>
              </a:ext>
            </a:extLst>
          </p:cNvPr>
          <p:cNvSpPr>
            <a:spLocks noGrp="1"/>
          </p:cNvSpPr>
          <p:nvPr>
            <p:ph idx="1"/>
          </p:nvPr>
        </p:nvSpPr>
        <p:spPr>
          <a:xfrm>
            <a:off x="1295400" y="2424419"/>
            <a:ext cx="9945847" cy="3800212"/>
          </a:xfrm>
        </p:spPr>
        <p:txBody>
          <a:bodyPr>
            <a:normAutofit fontScale="85000" lnSpcReduction="20000"/>
          </a:bodyPr>
          <a:lstStyle/>
          <a:p>
            <a:pPr marL="0" indent="0">
              <a:buNone/>
            </a:pPr>
            <a:r>
              <a:rPr lang="en-GB" sz="3300" b="1" dirty="0">
                <a:latin typeface="Arial" panose="020B0604020202020204" pitchFamily="34" charset="0"/>
                <a:cs typeface="Arial" panose="020B0604020202020204" pitchFamily="34" charset="0"/>
              </a:rPr>
              <a:t>Employment</a:t>
            </a:r>
          </a:p>
          <a:p>
            <a:r>
              <a:rPr lang="en-GB" dirty="0">
                <a:latin typeface="Arial" panose="020B0604020202020204" pitchFamily="34" charset="0"/>
                <a:cs typeface="Arial" panose="020B0604020202020204" pitchFamily="34" charset="0"/>
              </a:rPr>
              <a:t>Unemployment rates were significantly higher for ethnic minorities at 12.9 per cent compared with 6.3 per cent for White people</a:t>
            </a:r>
          </a:p>
          <a:p>
            <a:r>
              <a:rPr lang="en-GB" dirty="0">
                <a:latin typeface="Arial" panose="020B0604020202020204" pitchFamily="34" charset="0"/>
                <a:cs typeface="Arial" panose="020B0604020202020204" pitchFamily="34" charset="0"/>
              </a:rPr>
              <a:t>Black workers with degrees earn 23.1 per cent less on average than White workers</a:t>
            </a:r>
          </a:p>
          <a:p>
            <a:r>
              <a:rPr lang="en-GB" dirty="0">
                <a:latin typeface="Arial" panose="020B0604020202020204" pitchFamily="34" charset="0"/>
                <a:cs typeface="Arial" panose="020B0604020202020204" pitchFamily="34" charset="0"/>
              </a:rPr>
              <a:t>In Britain, significantly lower percentages of ethnic minorities (8.8 per cent) worked as managers, directors and senior officials, compared with White people (10.7 per cent) and this was particularly true for African or Caribbean or Black people (5.7 per cent) and those of mixed ethnicity (7.2 per cent)</a:t>
            </a:r>
          </a:p>
          <a:p>
            <a:r>
              <a:rPr lang="en-GB" dirty="0">
                <a:latin typeface="Arial" panose="020B0604020202020204" pitchFamily="34" charset="0"/>
                <a:cs typeface="Arial" panose="020B0604020202020204" pitchFamily="34" charset="0"/>
              </a:rPr>
              <a:t>Black people who leave school with A-levels typically get paid 14.3 per cent less than their White peers											</a:t>
            </a:r>
          </a:p>
          <a:p>
            <a:pPr marL="0" indent="0">
              <a:buNone/>
            </a:pPr>
            <a:r>
              <a:rPr lang="en-GB" dirty="0">
                <a:latin typeface="Arial" panose="020B0604020202020204" pitchFamily="34" charset="0"/>
                <a:cs typeface="Arial" panose="020B0604020202020204" pitchFamily="34" charset="0"/>
              </a:rPr>
              <a:t>									  							(EHRC, 2020)</a:t>
            </a:r>
          </a:p>
        </p:txBody>
      </p:sp>
    </p:spTree>
    <p:extLst>
      <p:ext uri="{BB962C8B-B14F-4D97-AF65-F5344CB8AC3E}">
        <p14:creationId xmlns:p14="http://schemas.microsoft.com/office/powerpoint/2010/main" val="3062921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Race Report Statistics</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a:xfrm>
            <a:off x="1295402" y="2556932"/>
            <a:ext cx="9601196" cy="3318936"/>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Education</a:t>
            </a:r>
          </a:p>
          <a:p>
            <a:r>
              <a:rPr lang="en-GB" dirty="0">
                <a:latin typeface="Arial" panose="020B0604020202020204" pitchFamily="34" charset="0"/>
                <a:cs typeface="Arial" panose="020B0604020202020204" pitchFamily="34" charset="0"/>
              </a:rPr>
              <a:t>Just 6 per cent of Black school leavers attended a Russell Group university, compared with 12 per cent of mixed and Asian school leavers and 11 per cent of White school leavers</a:t>
            </a:r>
          </a:p>
          <a:p>
            <a:r>
              <a:rPr lang="en-GB" dirty="0">
                <a:latin typeface="Arial" panose="020B0604020202020204" pitchFamily="34" charset="0"/>
                <a:cs typeface="Arial" panose="020B0604020202020204" pitchFamily="34" charset="0"/>
              </a:rPr>
              <a:t>Black Caribbean and Mixed White/Black Caribbean children have rates of permanent exclusion about three times that of the pupil population as a whole</a:t>
            </a:r>
          </a:p>
          <a:p>
            <a:pPr marL="0" indent="0">
              <a:buNone/>
            </a:pPr>
            <a:r>
              <a:rPr lang="en-GB" dirty="0">
                <a:latin typeface="Arial" panose="020B0604020202020204" pitchFamily="34" charset="0"/>
                <a:cs typeface="Arial" panose="020B0604020202020204" pitchFamily="34" charset="0"/>
              </a:rPr>
              <a:t>									  							(EHRC, 2020)</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10591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Race Report Statistics</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Health and Care</a:t>
            </a:r>
          </a:p>
          <a:p>
            <a:r>
              <a:rPr lang="en-GB" sz="2000" dirty="0">
                <a:latin typeface="Arial" panose="020B0604020202020204" pitchFamily="34" charset="0"/>
                <a:cs typeface="Arial" panose="020B0604020202020204" pitchFamily="34" charset="0"/>
              </a:rPr>
              <a:t>There is a significant disproportionate number of ethnic minorities detained under mental health legislation in hospitals in England and Wales</a:t>
            </a:r>
          </a:p>
          <a:p>
            <a:r>
              <a:rPr lang="en-GB" sz="2000" dirty="0">
                <a:latin typeface="Arial" panose="020B0604020202020204" pitchFamily="34" charset="0"/>
                <a:cs typeface="Arial" panose="020B0604020202020204" pitchFamily="34" charset="0"/>
              </a:rPr>
              <a:t>Black African women were seven times more likely to be detained than White British women</a:t>
            </a:r>
          </a:p>
          <a:p>
            <a:r>
              <a:rPr lang="en-GB" sz="2000" dirty="0">
                <a:latin typeface="Arial" panose="020B0604020202020204" pitchFamily="34" charset="0"/>
                <a:cs typeface="Arial" panose="020B0604020202020204" pitchFamily="34" charset="0"/>
              </a:rPr>
              <a:t>Gypsies, Travellers and Roma were found to suffer poorer mental health than the rest of the population in Britain and they were also more likely to suffer from anxiety and depression</a:t>
            </a:r>
          </a:p>
          <a:p>
            <a:pPr marL="0" indent="0">
              <a:buNone/>
            </a:pPr>
            <a:r>
              <a:rPr lang="en-GB" sz="2000" dirty="0">
                <a:latin typeface="Arial" panose="020B0604020202020204" pitchFamily="34" charset="0"/>
                <a:cs typeface="Arial" panose="020B0604020202020204" pitchFamily="34" charset="0"/>
              </a:rPr>
              <a:t>									  								(EHRC, 2020)</a:t>
            </a:r>
          </a:p>
          <a:p>
            <a:endParaRPr lang="en-GB" sz="2000" dirty="0"/>
          </a:p>
        </p:txBody>
      </p:sp>
    </p:spTree>
    <p:extLst>
      <p:ext uri="{BB962C8B-B14F-4D97-AF65-F5344CB8AC3E}">
        <p14:creationId xmlns:p14="http://schemas.microsoft.com/office/powerpoint/2010/main" val="18929287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953" y="1055718"/>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Ethnic Groups</a:t>
            </a:r>
          </a:p>
        </p:txBody>
      </p:sp>
      <p:sp>
        <p:nvSpPr>
          <p:cNvPr id="3" name="Content Placeholder 2"/>
          <p:cNvSpPr>
            <a:spLocks noGrp="1"/>
          </p:cNvSpPr>
          <p:nvPr>
            <p:ph idx="1"/>
          </p:nvPr>
        </p:nvSpPr>
        <p:spPr>
          <a:xfrm>
            <a:off x="890337" y="2636913"/>
            <a:ext cx="10672009" cy="3384376"/>
          </a:xfrm>
        </p:spPr>
        <p:txBody>
          <a:bodyPr>
            <a:normAutofit fontScale="85000" lnSpcReduction="20000"/>
          </a:bodyPr>
          <a:lstStyle/>
          <a:p>
            <a:r>
              <a:rPr lang="en-GB" dirty="0">
                <a:latin typeface="Arial" panose="020B0604020202020204" pitchFamily="34" charset="0"/>
                <a:cs typeface="Arial" panose="020B0604020202020204" pitchFamily="34" charset="0"/>
              </a:rPr>
              <a:t>Highlighted by the Equality and Human Rights Commission (EHRC) in 2016 as being one of the four most disadvantaged groups in the UK</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2011 Census included a “Gypsy and Irish Traveller” category for the first time. The Census put the combined Gypsy and Irish Traveller population in England and Wales as 57,680. (Is this accurate?)</a:t>
            </a:r>
          </a:p>
          <a:p>
            <a:r>
              <a:rPr lang="en-GB" dirty="0">
                <a:latin typeface="Arial" panose="020B0604020202020204" pitchFamily="34" charset="0"/>
                <a:cs typeface="Arial" panose="020B0604020202020204" pitchFamily="34" charset="0"/>
              </a:rPr>
              <a:t>Family, extended family bonds and networks are very important to the Gypsy and Traveller way of life, as is a distinct identity from the settled ‘Gorja’ or ‘country’ population.</a:t>
            </a:r>
          </a:p>
          <a:p>
            <a:r>
              <a:rPr lang="en-GB" dirty="0">
                <a:latin typeface="Arial" panose="020B0604020202020204" pitchFamily="34" charset="0"/>
                <a:cs typeface="Arial" panose="020B0604020202020204" pitchFamily="34" charset="0"/>
              </a:rPr>
              <a:t>Gypsies and Travellers generally marry young and respect their older generation. </a:t>
            </a:r>
          </a:p>
          <a:p>
            <a:r>
              <a:rPr lang="en-GB" dirty="0">
                <a:latin typeface="Arial" panose="020B0604020202020204" pitchFamily="34" charset="0"/>
                <a:cs typeface="Arial" panose="020B0604020202020204" pitchFamily="34" charset="0"/>
              </a:rPr>
              <a:t>(Roma now included in 2021 census)</a:t>
            </a:r>
          </a:p>
        </p:txBody>
      </p:sp>
      <p:sp>
        <p:nvSpPr>
          <p:cNvPr id="4" name="TextBox 3"/>
          <p:cNvSpPr txBox="1"/>
          <p:nvPr/>
        </p:nvSpPr>
        <p:spPr>
          <a:xfrm>
            <a:off x="9366350" y="3102425"/>
            <a:ext cx="136815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(EHRC, 2016)</a:t>
            </a:r>
          </a:p>
        </p:txBody>
      </p:sp>
      <p:sp>
        <p:nvSpPr>
          <p:cNvPr id="5" name="TextBox 4"/>
          <p:cNvSpPr txBox="1"/>
          <p:nvPr/>
        </p:nvSpPr>
        <p:spPr>
          <a:xfrm>
            <a:off x="8734636" y="5867400"/>
            <a:ext cx="295232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Traveller Movement, 2020)</a:t>
            </a:r>
          </a:p>
        </p:txBody>
      </p:sp>
    </p:spTree>
    <p:extLst>
      <p:ext uri="{BB962C8B-B14F-4D97-AF65-F5344CB8AC3E}">
        <p14:creationId xmlns:p14="http://schemas.microsoft.com/office/powerpoint/2010/main" val="238204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389" y="1030779"/>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Families</a:t>
            </a:r>
          </a:p>
        </p:txBody>
      </p:sp>
      <p:sp>
        <p:nvSpPr>
          <p:cNvPr id="3" name="Content Placeholder 2"/>
          <p:cNvSpPr>
            <a:spLocks noGrp="1"/>
          </p:cNvSpPr>
          <p:nvPr>
            <p:ph idx="1"/>
          </p:nvPr>
        </p:nvSpPr>
        <p:spPr>
          <a:xfrm>
            <a:off x="1130968" y="2576344"/>
            <a:ext cx="10157716" cy="3142812"/>
          </a:xfrm>
        </p:spPr>
        <p:txBody>
          <a:bodyPr>
            <a:normAutofit/>
          </a:bodyPr>
          <a:lstStyle/>
          <a:p>
            <a:r>
              <a:rPr lang="en-GB" dirty="0">
                <a:latin typeface="Arial" panose="020B0604020202020204" pitchFamily="34" charset="0"/>
                <a:cs typeface="Arial" panose="020B0604020202020204" pitchFamily="34" charset="0"/>
              </a:rPr>
              <a:t>Rapid economic change, recession, the gradual dismantling of the ‘grey’ economy, the criminalisation of ‘travelling’ and the dire shortage of authorised private or council sites have driven many into hard times and many have been forced to give up their nomadic lifestyle.</a:t>
            </a:r>
          </a:p>
          <a:p>
            <a:r>
              <a:rPr lang="en-GB" dirty="0">
                <a:latin typeface="Arial" panose="020B0604020202020204" pitchFamily="34" charset="0"/>
                <a:cs typeface="Arial" panose="020B0604020202020204" pitchFamily="34" charset="0"/>
              </a:rPr>
              <a:t>A study in Ireland put the suicide rate of Irish Traveller men as 3-5 times higher than the wider population and evidence suggests that the same phenomenon is happening amongst Traveller communities in the UK</a:t>
            </a:r>
          </a:p>
        </p:txBody>
      </p:sp>
      <p:sp>
        <p:nvSpPr>
          <p:cNvPr id="4" name="Rectangle 3"/>
          <p:cNvSpPr/>
          <p:nvPr/>
        </p:nvSpPr>
        <p:spPr>
          <a:xfrm>
            <a:off x="8064212" y="5719156"/>
            <a:ext cx="3467681"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(The Traveller Movement, 2020)</a:t>
            </a:r>
          </a:p>
        </p:txBody>
      </p:sp>
    </p:spTree>
    <p:extLst>
      <p:ext uri="{BB962C8B-B14F-4D97-AF65-F5344CB8AC3E}">
        <p14:creationId xmlns:p14="http://schemas.microsoft.com/office/powerpoint/2010/main" val="33973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How do we Perceive Gypsy Roma and Traveller Ethnic Groups?</a:t>
            </a:r>
          </a:p>
        </p:txBody>
      </p:sp>
      <p:sp>
        <p:nvSpPr>
          <p:cNvPr id="3" name="Content Placeholder 2"/>
          <p:cNvSpPr>
            <a:spLocks noGrp="1"/>
          </p:cNvSpPr>
          <p:nvPr>
            <p:ph idx="1"/>
          </p:nvPr>
        </p:nvSpPr>
        <p:spPr>
          <a:xfrm>
            <a:off x="1295402" y="2947630"/>
            <a:ext cx="9601196" cy="3318936"/>
          </a:xfrm>
        </p:spPr>
        <p:txBody>
          <a:bodyPr>
            <a:normAutofit/>
          </a:bodyPr>
          <a:lstStyle/>
          <a:p>
            <a:r>
              <a:rPr lang="en-GB" sz="3600" dirty="0">
                <a:latin typeface="Arial" panose="020B0604020202020204" pitchFamily="34" charset="0"/>
                <a:cs typeface="Arial" panose="020B0604020202020204" pitchFamily="34" charset="0"/>
              </a:rPr>
              <a:t>Take a minute or two to think about this and feedback…</a:t>
            </a:r>
          </a:p>
        </p:txBody>
      </p:sp>
    </p:spTree>
    <p:extLst>
      <p:ext uri="{BB962C8B-B14F-4D97-AF65-F5344CB8AC3E}">
        <p14:creationId xmlns:p14="http://schemas.microsoft.com/office/powerpoint/2010/main" val="15364933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Common Myths…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All Gypsies/ Roma/ Travellers live in caravans</a:t>
            </a:r>
          </a:p>
          <a:p>
            <a:r>
              <a:rPr lang="en-GB" dirty="0">
                <a:latin typeface="Arial" panose="020B0604020202020204" pitchFamily="34" charset="0"/>
                <a:cs typeface="Arial" panose="020B0604020202020204" pitchFamily="34" charset="0"/>
              </a:rPr>
              <a:t>Everyone has ‘Big Fat Weddings’</a:t>
            </a:r>
          </a:p>
          <a:p>
            <a:r>
              <a:rPr lang="en-GB" dirty="0">
                <a:latin typeface="Arial" panose="020B0604020202020204" pitchFamily="34" charset="0"/>
                <a:cs typeface="Arial" panose="020B0604020202020204" pitchFamily="34" charset="0"/>
              </a:rPr>
              <a:t>All young women/ girls dress provocatively</a:t>
            </a:r>
          </a:p>
          <a:p>
            <a:r>
              <a:rPr lang="en-GB" dirty="0">
                <a:latin typeface="Arial" panose="020B0604020202020204" pitchFamily="34" charset="0"/>
                <a:cs typeface="Arial" panose="020B0604020202020204" pitchFamily="34" charset="0"/>
              </a:rPr>
              <a:t>Gypsies, Roma and Travellers are workshy, lack education, and aspire to live on benefits</a:t>
            </a:r>
          </a:p>
          <a:p>
            <a:r>
              <a:rPr lang="en-GB" dirty="0">
                <a:latin typeface="Arial" panose="020B0604020202020204" pitchFamily="34" charset="0"/>
                <a:cs typeface="Arial" panose="020B0604020202020204" pitchFamily="34" charset="0"/>
                <a:hlinkClick r:id="rId2"/>
              </a:rPr>
              <a:t>https://www.flintshire.gov.uk/en/PDFFiles/Policy-and-Performance/MythsandFactsGypsiesand-travellers.pdf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089802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3D29-4BAF-48F9-BFF4-CD1E21311B64}"/>
              </a:ext>
            </a:extLst>
          </p:cNvPr>
          <p:cNvSpPr>
            <a:spLocks noGrp="1"/>
          </p:cNvSpPr>
          <p:nvPr>
            <p:ph type="title"/>
          </p:nvPr>
        </p:nvSpPr>
        <p:spPr>
          <a:xfrm>
            <a:off x="1295401" y="982132"/>
            <a:ext cx="9978187" cy="1303867"/>
          </a:xfrm>
        </p:spPr>
        <p:txBody>
          <a:bodyPr>
            <a:normAutofit fontScale="90000"/>
          </a:bodyPr>
          <a:lstStyle/>
          <a:p>
            <a:pPr algn="l"/>
            <a:r>
              <a:rPr lang="en-GB" b="1" i="0" dirty="0">
                <a:effectLst/>
                <a:latin typeface="Arial" panose="020B0604020202020204" pitchFamily="34" charset="0"/>
                <a:cs typeface="Arial" panose="020B0604020202020204" pitchFamily="34" charset="0"/>
              </a:rPr>
              <a:t>The Politics of Nationalism and Racism</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5C9B1B-44FA-4A59-96B5-11367A356A12}"/>
              </a:ext>
            </a:extLst>
          </p:cNvPr>
          <p:cNvSpPr>
            <a:spLocks noGrp="1"/>
          </p:cNvSpPr>
          <p:nvPr>
            <p:ph idx="1"/>
          </p:nvPr>
        </p:nvSpPr>
        <p:spPr>
          <a:xfrm>
            <a:off x="910390" y="2556932"/>
            <a:ext cx="10363198" cy="3318936"/>
          </a:xfrm>
        </p:spPr>
        <p:txBody>
          <a:bodyPr/>
          <a:lstStyle/>
          <a:p>
            <a:pPr marL="0" indent="0" algn="l">
              <a:buNone/>
            </a:pPr>
            <a:r>
              <a:rPr lang="en-GB" b="0" i="0" dirty="0">
                <a:effectLst/>
                <a:latin typeface="Arial" panose="020B0604020202020204" pitchFamily="34" charset="0"/>
                <a:cs typeface="Arial" panose="020B0604020202020204" pitchFamily="34" charset="0"/>
              </a:rPr>
              <a:t>The politics of nationalism and racism in post-Brexit Britain | LSE Research</a:t>
            </a:r>
          </a:p>
          <a:p>
            <a:r>
              <a:rPr lang="en-GB" b="0" i="0" dirty="0">
                <a:solidFill>
                  <a:srgbClr val="000000"/>
                </a:solidFill>
                <a:effectLst/>
                <a:latin typeface="Arial" panose="020B0604020202020204" pitchFamily="34" charset="0"/>
                <a:cs typeface="Arial" panose="020B0604020202020204" pitchFamily="34" charset="0"/>
                <a:hlinkClick r:id="rId2"/>
              </a:rPr>
              <a:t>https://www.youtube.com/watch?v=z5Z2pydF_hw</a:t>
            </a:r>
            <a:r>
              <a:rPr lang="en-GB" b="0" i="0" dirty="0">
                <a:solidFill>
                  <a:srgbClr val="000000"/>
                </a:solidFill>
                <a:effectLst/>
                <a:latin typeface="Arial" panose="020B0604020202020204" pitchFamily="34" charset="0"/>
                <a:cs typeface="Arial" panose="020B0604020202020204" pitchFamily="34" charset="0"/>
              </a:rPr>
              <a:t> </a:t>
            </a:r>
          </a:p>
          <a:p>
            <a:r>
              <a:rPr lang="en-GB" dirty="0">
                <a:solidFill>
                  <a:srgbClr val="000000"/>
                </a:solidFill>
                <a:latin typeface="Arial" panose="020B0604020202020204" pitchFamily="34" charset="0"/>
                <a:cs typeface="Arial" panose="020B0604020202020204" pitchFamily="34" charset="0"/>
              </a:rPr>
              <a:t>Do you think the pandemic has had an effect on racism in the UK?</a:t>
            </a:r>
          </a:p>
          <a:p>
            <a:r>
              <a:rPr lang="en-GB" dirty="0">
                <a:latin typeface="Arial" panose="020B0604020202020204" pitchFamily="34" charset="0"/>
                <a:cs typeface="Arial" panose="020B0604020202020204" pitchFamily="34" charset="0"/>
                <a:hlinkClick r:id="rId3"/>
              </a:rPr>
              <a:t>https://www.diversitytrust.org.uk/2023/10/the-lasting-effects-of-asian-hate-crime-post-covid-in-the-uk/</a:t>
            </a:r>
            <a:r>
              <a:rPr lang="en-GB" dirty="0">
                <a:solidFill>
                  <a:srgbClr val="000000"/>
                </a:solidFill>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4"/>
              </a:rPr>
              <a:t>https://www.nottingham.ac.uk/news/covid-related-racism-has-traumatised-east-and-south-east-asian-communities-study-finds</a:t>
            </a:r>
            <a:r>
              <a:rPr lang="en-GB" dirty="0">
                <a:solidFill>
                  <a:srgbClr val="00000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9594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hlinkClick r:id="rId2"/>
              </a:rPr>
              <a:t>https://www.youtube.com/watch?v=sI607wWfMSw</a:t>
            </a:r>
            <a:r>
              <a:rPr lang="en-GB" dirty="0">
                <a:latin typeface="Arial" panose="020B0604020202020204" pitchFamily="34" charset="0"/>
                <a:cs typeface="Arial" panose="020B0604020202020204" pitchFamily="34" charset="0"/>
              </a:rPr>
              <a:t> </a:t>
            </a:r>
          </a:p>
          <a:p>
            <a:r>
              <a:rPr lang="en-GB" b="0" i="0" dirty="0">
                <a:effectLst/>
                <a:latin typeface="Arial" panose="020B0604020202020204" pitchFamily="34" charset="0"/>
                <a:cs typeface="Arial" panose="020B0604020202020204" pitchFamily="34" charset="0"/>
              </a:rPr>
              <a:t>Racism in the UK | DW Documentary (12.30)</a:t>
            </a:r>
          </a:p>
          <a:p>
            <a:r>
              <a:rPr lang="en-GB" dirty="0">
                <a:latin typeface="Arial" panose="020B0604020202020204" pitchFamily="34" charset="0"/>
                <a:cs typeface="Arial" panose="020B0604020202020204" pitchFamily="34" charset="0"/>
              </a:rPr>
              <a:t>Racism is now, more than ever, not just about skin colour</a:t>
            </a:r>
          </a:p>
          <a:p>
            <a:r>
              <a:rPr lang="en-GB" b="0" i="0" dirty="0">
                <a:effectLst/>
                <a:latin typeface="Arial" panose="020B0604020202020204" pitchFamily="34" charset="0"/>
                <a:cs typeface="Arial" panose="020B0604020202020204" pitchFamily="34" charset="0"/>
              </a:rPr>
              <a:t>Migrants from Eastern Europe </a:t>
            </a:r>
          </a:p>
        </p:txBody>
      </p:sp>
    </p:spTree>
    <p:extLst>
      <p:ext uri="{BB962C8B-B14F-4D97-AF65-F5344CB8AC3E}">
        <p14:creationId xmlns:p14="http://schemas.microsoft.com/office/powerpoint/2010/main" val="8390674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2872F-EF6C-4808-697F-9A0B5ECFBF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Irregular Migration </a:t>
            </a:r>
          </a:p>
        </p:txBody>
      </p:sp>
      <p:sp>
        <p:nvSpPr>
          <p:cNvPr id="3" name="Content Placeholder 2">
            <a:extLst>
              <a:ext uri="{FF2B5EF4-FFF2-40B4-BE49-F238E27FC236}">
                <a16:creationId xmlns:a16="http://schemas.microsoft.com/office/drawing/2014/main" id="{672C6D8C-2005-AA8C-F6E4-32E335C1995B}"/>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New migrant influx arriving via small boats (irregular arrivals).</a:t>
            </a:r>
          </a:p>
          <a:p>
            <a:r>
              <a:rPr lang="en-GB" dirty="0">
                <a:latin typeface="Arial" panose="020B0604020202020204" pitchFamily="34" charset="0"/>
                <a:cs typeface="Arial" panose="020B0604020202020204" pitchFamily="34" charset="0"/>
              </a:rPr>
              <a:t>The majority of these are asylum seekers (90% in year ending March 2023).</a:t>
            </a:r>
          </a:p>
          <a:p>
            <a:r>
              <a:rPr lang="en-GB" b="0" i="0" dirty="0">
                <a:effectLst/>
                <a:latin typeface="Arial" panose="020B0604020202020204" pitchFamily="34" charset="0"/>
                <a:cs typeface="Arial" panose="020B0604020202020204" pitchFamily="34" charset="0"/>
                <a:hlinkClick r:id="rId2"/>
              </a:rPr>
              <a:t>https://www.gov.uk/government/statistics/irregular-migration-to-the-uk-year-ending-march-2023/irregular-migration-to-the-uk-year-ending-march-2023</a:t>
            </a:r>
            <a:r>
              <a:rPr lang="en-GB" b="0" i="0" dirty="0">
                <a:effectLst/>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UK public opinion towards immigration- September 2023</a:t>
            </a:r>
          </a:p>
          <a:p>
            <a:r>
              <a:rPr lang="en-GB" b="0" i="0" dirty="0">
                <a:effectLst/>
                <a:latin typeface="Arial" panose="020B0604020202020204" pitchFamily="34" charset="0"/>
                <a:cs typeface="Arial" panose="020B0604020202020204" pitchFamily="34" charset="0"/>
                <a:hlinkClick r:id="rId3"/>
              </a:rPr>
              <a:t>https://migrationobservatory.ox.ac.uk/resources/briefings/uk-public-opinion-toward-immigration-overall-attitudes-and-level-of-concern/</a:t>
            </a:r>
            <a:r>
              <a:rPr lang="en-GB" b="0" i="0" dirty="0">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505608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Do you think that racism has decreased in the last 20 years?</a:t>
            </a:r>
          </a:p>
          <a:p>
            <a:pPr marL="0" indent="0">
              <a:buNone/>
            </a:pPr>
            <a:r>
              <a:rPr lang="en-GB" dirty="0">
                <a:latin typeface="Arial" panose="020B0604020202020204" pitchFamily="34" charset="0"/>
                <a:cs typeface="Arial" panose="020B0604020202020204" pitchFamily="34" charset="0"/>
              </a:rPr>
              <a:t>   OR…Is racism alive and well in the UK in the 21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Century?</a:t>
            </a:r>
          </a:p>
          <a:p>
            <a:r>
              <a:rPr lang="en-GB" sz="3600"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7477786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1295401" y="2556932"/>
            <a:ext cx="9601196" cy="3675426"/>
          </a:xfrm>
        </p:spPr>
        <p:txBody>
          <a:bodyPr>
            <a:normAutofit fontScale="40000" lnSpcReduction="20000"/>
          </a:bodyPr>
          <a:lstStyle/>
          <a:p>
            <a:r>
              <a:rPr lang="en-GB" sz="2900" dirty="0">
                <a:latin typeface="Arial" panose="020B0604020202020204" pitchFamily="34" charset="0"/>
                <a:cs typeface="Arial" panose="020B0604020202020204" pitchFamily="34" charset="0"/>
              </a:rPr>
              <a:t>Carnegie Trust UK (2020) </a:t>
            </a:r>
            <a:r>
              <a:rPr lang="en-GB" sz="2900" i="1" dirty="0">
                <a:latin typeface="Arial" panose="020B0604020202020204" pitchFamily="34" charset="0"/>
                <a:cs typeface="Arial" panose="020B0604020202020204" pitchFamily="34" charset="0"/>
              </a:rPr>
              <a:t>Race Inequality in the Workforce </a:t>
            </a:r>
            <a:r>
              <a:rPr lang="en-GB" sz="2900" dirty="0">
                <a:latin typeface="Arial" panose="020B0604020202020204" pitchFamily="34" charset="0"/>
                <a:cs typeface="Arial" panose="020B0604020202020204" pitchFamily="34" charset="0"/>
              </a:rPr>
              <a:t>Available at: </a:t>
            </a:r>
            <a:r>
              <a:rPr lang="en-GB" sz="2900" dirty="0">
                <a:latin typeface="Arial" panose="020B0604020202020204" pitchFamily="34" charset="0"/>
                <a:cs typeface="Arial" panose="020B0604020202020204" pitchFamily="34" charset="0"/>
                <a:hlinkClick r:id="rId2"/>
              </a:rPr>
              <a:t>https://d1ssu070pg2v9i.cloudfront.net/pex/carnegie_uk_trust/2020/03/27160925/Race-Inequality-in-the-Workforce-Final.pdf</a:t>
            </a:r>
            <a:r>
              <a:rPr lang="en-GB" sz="2900" dirty="0">
                <a:latin typeface="Arial" panose="020B0604020202020204" pitchFamily="34" charset="0"/>
                <a:cs typeface="Arial" panose="020B0604020202020204" pitchFamily="34" charset="0"/>
              </a:rPr>
              <a:t> (Accessed: 12 April 2021).</a:t>
            </a:r>
          </a:p>
          <a:p>
            <a:r>
              <a:rPr lang="en-GB" sz="2900" dirty="0">
                <a:latin typeface="Arial" panose="020B0604020202020204" pitchFamily="34" charset="0"/>
                <a:cs typeface="Arial" panose="020B0604020202020204" pitchFamily="34" charset="0"/>
              </a:rPr>
              <a:t>EHRC (2020) </a:t>
            </a:r>
            <a:r>
              <a:rPr lang="en-GB" sz="2900" i="1" dirty="0">
                <a:latin typeface="Arial" panose="020B0604020202020204" pitchFamily="34" charset="0"/>
                <a:cs typeface="Arial" panose="020B0604020202020204" pitchFamily="34" charset="0"/>
              </a:rPr>
              <a:t>Race Report Statistics </a:t>
            </a:r>
            <a:r>
              <a:rPr lang="en-GB" sz="2900" dirty="0">
                <a:latin typeface="Arial" panose="020B0604020202020204" pitchFamily="34" charset="0"/>
                <a:cs typeface="Arial" panose="020B0604020202020204" pitchFamily="34" charset="0"/>
              </a:rPr>
              <a:t>Available at: </a:t>
            </a:r>
            <a:r>
              <a:rPr lang="en-GB" sz="2900" dirty="0">
                <a:latin typeface="Arial" panose="020B0604020202020204" pitchFamily="34" charset="0"/>
                <a:cs typeface="Arial" panose="020B0604020202020204" pitchFamily="34" charset="0"/>
                <a:hlinkClick r:id="rId3"/>
              </a:rPr>
              <a:t>https://www.equalityhumanrights.com/en/race-report-statistics</a:t>
            </a:r>
            <a:r>
              <a:rPr lang="en-GB" sz="2900" dirty="0">
                <a:latin typeface="Arial" panose="020B0604020202020204" pitchFamily="34" charset="0"/>
                <a:cs typeface="Arial" panose="020B0604020202020204" pitchFamily="34" charset="0"/>
              </a:rPr>
              <a:t> (Accessed 10 April 2021).</a:t>
            </a:r>
          </a:p>
          <a:p>
            <a:r>
              <a:rPr lang="en-GB" sz="2900" dirty="0">
                <a:latin typeface="Arial" panose="020B0604020202020204" pitchFamily="34" charset="0"/>
                <a:cs typeface="Arial" panose="020B0604020202020204" pitchFamily="34" charset="0"/>
              </a:rPr>
              <a:t>EHRC (2016) </a:t>
            </a:r>
            <a:r>
              <a:rPr lang="en-GB" sz="2900" i="1" dirty="0">
                <a:latin typeface="Arial" panose="020B0604020202020204" pitchFamily="34" charset="0"/>
                <a:cs typeface="Arial" panose="020B0604020202020204" pitchFamily="34" charset="0"/>
              </a:rPr>
              <a:t>England’s most disadvantaged groups: Gypsies, Travellers and Roma </a:t>
            </a:r>
            <a:r>
              <a:rPr lang="en-GB" sz="2900" dirty="0">
                <a:latin typeface="Arial" panose="020B0604020202020204" pitchFamily="34" charset="0"/>
                <a:cs typeface="Arial" panose="020B0604020202020204" pitchFamily="34" charset="0"/>
              </a:rPr>
              <a:t>Available at: </a:t>
            </a:r>
            <a:r>
              <a:rPr lang="en-GB" sz="2900" dirty="0">
                <a:latin typeface="Arial" panose="020B0604020202020204" pitchFamily="34" charset="0"/>
                <a:cs typeface="Arial" panose="020B0604020202020204" pitchFamily="34" charset="0"/>
                <a:hlinkClick r:id="rId4"/>
              </a:rPr>
              <a:t>https://www.equalityhumanrights.com/sites/default/files/is-england-fairer-2016-most-disadvantaged-groups-gypsies-travellers-roma.pdf</a:t>
            </a:r>
            <a:r>
              <a:rPr lang="en-GB" sz="2900" dirty="0">
                <a:latin typeface="Arial" panose="020B0604020202020204" pitchFamily="34" charset="0"/>
                <a:cs typeface="Arial" panose="020B0604020202020204" pitchFamily="34" charset="0"/>
              </a:rPr>
              <a:t> (Accessed: 6 February 2021).</a:t>
            </a:r>
          </a:p>
          <a:p>
            <a:r>
              <a:rPr lang="en-GB" sz="2900" dirty="0">
                <a:latin typeface="Arial" panose="020B0604020202020204" pitchFamily="34" charset="0"/>
                <a:cs typeface="Arial" panose="020B0604020202020204" pitchFamily="34" charset="0"/>
              </a:rPr>
              <a:t>Fenton S (2010) </a:t>
            </a:r>
            <a:r>
              <a:rPr lang="en-GB" sz="2900" i="1" dirty="0">
                <a:latin typeface="Arial" panose="020B0604020202020204" pitchFamily="34" charset="0"/>
                <a:cs typeface="Arial" panose="020B0604020202020204" pitchFamily="34" charset="0"/>
              </a:rPr>
              <a:t>Ethnicity,  </a:t>
            </a:r>
            <a:r>
              <a:rPr lang="en-GB" sz="2900" dirty="0">
                <a:latin typeface="Arial" panose="020B0604020202020204" pitchFamily="34" charset="0"/>
                <a:cs typeface="Arial" panose="020B0604020202020204" pitchFamily="34" charset="0"/>
              </a:rPr>
              <a:t>Cambridge: Polity Press.</a:t>
            </a:r>
          </a:p>
          <a:p>
            <a:r>
              <a:rPr lang="en-GB" sz="2900" dirty="0">
                <a:latin typeface="Arial" panose="020B0604020202020204" pitchFamily="34" charset="0"/>
                <a:cs typeface="Arial" panose="020B0604020202020204" pitchFamily="34" charset="0"/>
              </a:rPr>
              <a:t>Samovar LA, Porter RE &amp; McDaniel ER (2010)</a:t>
            </a:r>
            <a:r>
              <a:rPr lang="en-GB" sz="2900" i="1" dirty="0">
                <a:latin typeface="Arial" panose="020B0604020202020204" pitchFamily="34" charset="0"/>
                <a:cs typeface="Arial" panose="020B0604020202020204" pitchFamily="34" charset="0"/>
              </a:rPr>
              <a:t> Communication Between Cultures, </a:t>
            </a:r>
            <a:r>
              <a:rPr lang="en-GB" sz="2900" dirty="0">
                <a:latin typeface="Arial" panose="020B0604020202020204" pitchFamily="34" charset="0"/>
                <a:cs typeface="Arial" panose="020B0604020202020204" pitchFamily="34" charset="0"/>
              </a:rPr>
              <a:t>Boston, MA: Wadsworth.</a:t>
            </a:r>
          </a:p>
          <a:p>
            <a:r>
              <a:rPr lang="en-GB" sz="2900" dirty="0">
                <a:latin typeface="Arial" panose="020B0604020202020204" pitchFamily="34" charset="0"/>
                <a:cs typeface="Arial" panose="020B0604020202020204" pitchFamily="34" charset="0"/>
              </a:rPr>
              <a:t>Scott, J. and Marshall, G. (2009) A </a:t>
            </a:r>
            <a:r>
              <a:rPr lang="en-GB" sz="2900" i="1" dirty="0">
                <a:latin typeface="Arial" panose="020B0604020202020204" pitchFamily="34" charset="0"/>
                <a:cs typeface="Arial" panose="020B0604020202020204" pitchFamily="34" charset="0"/>
              </a:rPr>
              <a:t>Dictionary of Sociology</a:t>
            </a:r>
            <a:r>
              <a:rPr lang="en-GB" sz="2900" dirty="0">
                <a:latin typeface="Arial" panose="020B0604020202020204" pitchFamily="34" charset="0"/>
                <a:cs typeface="Arial" panose="020B0604020202020204" pitchFamily="34" charset="0"/>
              </a:rPr>
              <a:t> Oxford: OUP</a:t>
            </a:r>
          </a:p>
          <a:p>
            <a:r>
              <a:rPr lang="en-GB" sz="2900" dirty="0">
                <a:latin typeface="Arial" panose="020B0604020202020204" pitchFamily="34" charset="0"/>
                <a:cs typeface="Arial" panose="020B0604020202020204" pitchFamily="34" charset="0"/>
              </a:rPr>
              <a:t>Social Metrics Commission, (2019) </a:t>
            </a:r>
            <a:r>
              <a:rPr lang="en-GB" sz="2900" i="1" dirty="0">
                <a:latin typeface="Arial" panose="020B0604020202020204" pitchFamily="34" charset="0"/>
                <a:cs typeface="Arial" panose="020B0604020202020204" pitchFamily="34" charset="0"/>
              </a:rPr>
              <a:t>Measuring Poverty 2019 </a:t>
            </a:r>
            <a:r>
              <a:rPr lang="en-GB" sz="2900" dirty="0">
                <a:latin typeface="Arial" panose="020B0604020202020204" pitchFamily="34" charset="0"/>
                <a:cs typeface="Arial" panose="020B0604020202020204" pitchFamily="34" charset="0"/>
              </a:rPr>
              <a:t>Available at: </a:t>
            </a:r>
            <a:r>
              <a:rPr lang="en-GB" sz="2900" dirty="0">
                <a:latin typeface="Arial" panose="020B0604020202020204" pitchFamily="34" charset="0"/>
                <a:cs typeface="Arial" panose="020B0604020202020204" pitchFamily="34" charset="0"/>
                <a:hlinkClick r:id="rId5"/>
              </a:rPr>
              <a:t>https://socialmetricscommission.org.uk/wp-content/uploads/2019/07/SMC_measuring-poverty-201908_full-report.pdf</a:t>
            </a:r>
            <a:r>
              <a:rPr lang="en-GB" sz="2900" dirty="0">
                <a:latin typeface="Arial" panose="020B0604020202020204" pitchFamily="34" charset="0"/>
                <a:cs typeface="Arial" panose="020B0604020202020204" pitchFamily="34" charset="0"/>
              </a:rPr>
              <a:t> (Accessed: 4 February 2021)</a:t>
            </a:r>
          </a:p>
          <a:p>
            <a:r>
              <a:rPr lang="en-GB" sz="2900" dirty="0">
                <a:latin typeface="Arial" panose="020B0604020202020204" pitchFamily="34" charset="0"/>
                <a:cs typeface="Arial" panose="020B0604020202020204" pitchFamily="34" charset="0"/>
              </a:rPr>
              <a:t>The Traveller Movement, (2020) </a:t>
            </a:r>
            <a:r>
              <a:rPr lang="en-GB" sz="2900" i="1" dirty="0">
                <a:latin typeface="Arial" panose="020B0604020202020204" pitchFamily="34" charset="0"/>
                <a:cs typeface="Arial" panose="020B0604020202020204" pitchFamily="34" charset="0"/>
              </a:rPr>
              <a:t>History and Culture of Ethnic Gypsy, Roma, and Traveller Communities of Great Britain </a:t>
            </a:r>
            <a:r>
              <a:rPr lang="en-GB" sz="2900" dirty="0">
                <a:latin typeface="Arial" panose="020B0604020202020204" pitchFamily="34" charset="0"/>
                <a:cs typeface="Arial" panose="020B0604020202020204" pitchFamily="34" charset="0"/>
              </a:rPr>
              <a:t>Available at: </a:t>
            </a:r>
            <a:r>
              <a:rPr lang="en-GB" sz="2900" dirty="0">
                <a:latin typeface="Arial" panose="020B0604020202020204" pitchFamily="34" charset="0"/>
                <a:cs typeface="Arial" panose="020B0604020202020204" pitchFamily="34" charset="0"/>
                <a:hlinkClick r:id="rId6"/>
              </a:rPr>
              <a:t>https://travellermovement.org.uk/about/gypsy-roma-traveller-history-and-culture#values</a:t>
            </a:r>
            <a:r>
              <a:rPr lang="en-GB" sz="2900" dirty="0">
                <a:latin typeface="Arial" panose="020B0604020202020204" pitchFamily="34" charset="0"/>
                <a:cs typeface="Arial" panose="020B0604020202020204" pitchFamily="34" charset="0"/>
              </a:rPr>
              <a:t> (Accessed: 4 February 2021).</a:t>
            </a:r>
          </a:p>
          <a:p>
            <a:r>
              <a:rPr lang="en-GB" sz="2900" dirty="0">
                <a:latin typeface="Arial" panose="020B0604020202020204" pitchFamily="34" charset="0"/>
                <a:cs typeface="Arial" panose="020B0604020202020204" pitchFamily="34" charset="0"/>
              </a:rPr>
              <a:t>Yang PQ (2000) </a:t>
            </a:r>
            <a:r>
              <a:rPr lang="en-GB" sz="2900" i="1" dirty="0">
                <a:latin typeface="Arial" panose="020B0604020202020204" pitchFamily="34" charset="0"/>
                <a:cs typeface="Arial" panose="020B0604020202020204" pitchFamily="34" charset="0"/>
              </a:rPr>
              <a:t>Ethnic Studies: </a:t>
            </a:r>
            <a:r>
              <a:rPr lang="en-GB" sz="2900" dirty="0">
                <a:latin typeface="Arial" panose="020B0604020202020204" pitchFamily="34" charset="0"/>
                <a:cs typeface="Arial" panose="020B0604020202020204" pitchFamily="34" charset="0"/>
              </a:rPr>
              <a:t>Issues and Approaches, </a:t>
            </a:r>
            <a:r>
              <a:rPr lang="en-GB" sz="2900" i="1" dirty="0">
                <a:latin typeface="Arial" panose="020B060402020202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rPr>
              <a:t>New York: State University of New York.</a:t>
            </a:r>
          </a:p>
          <a:p>
            <a:endParaRPr lang="en-GB" dirty="0"/>
          </a:p>
          <a:p>
            <a:endParaRPr lang="en-GB" dirty="0"/>
          </a:p>
        </p:txBody>
      </p:sp>
    </p:spTree>
    <p:extLst>
      <p:ext uri="{BB962C8B-B14F-4D97-AF65-F5344CB8AC3E}">
        <p14:creationId xmlns:p14="http://schemas.microsoft.com/office/powerpoint/2010/main" val="31062103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859</TotalTime>
  <Words>3064</Words>
  <Application>Microsoft Office PowerPoint</Application>
  <PresentationFormat>Widescreen</PresentationFormat>
  <Paragraphs>271</Paragraphs>
  <Slides>50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Garamond</vt:lpstr>
      <vt:lpstr>Times New Roman</vt:lpstr>
      <vt:lpstr>Organic</vt:lpstr>
      <vt:lpstr>Ethnicity and Race</vt:lpstr>
      <vt:lpstr>Definitions of Race</vt:lpstr>
      <vt:lpstr>The Problem of Defining ‘Race’.</vt:lpstr>
      <vt:lpstr>The Problem of Defining ‘Race’.</vt:lpstr>
      <vt:lpstr>The Reality of ‘Race’</vt:lpstr>
      <vt:lpstr>Definition of Racism</vt:lpstr>
      <vt:lpstr>Institutional Racism</vt:lpstr>
      <vt:lpstr>Personal Racism</vt:lpstr>
      <vt:lpstr>Early Socialisation</vt:lpstr>
      <vt:lpstr>PowerPoint Presentation</vt:lpstr>
      <vt:lpstr>Definition of Ethnicity </vt:lpstr>
      <vt:lpstr>Emergence &amp; Persistence of Ethnicity</vt:lpstr>
      <vt:lpstr>Nation, Race and Ethnicity</vt:lpstr>
      <vt:lpstr>Recap…Race and Ethnicity</vt:lpstr>
      <vt:lpstr>Nation, Race and Ethnicity</vt:lpstr>
      <vt:lpstr>Ancestry or Physical Attributes?</vt:lpstr>
      <vt:lpstr>Ethnocentrism</vt:lpstr>
      <vt:lpstr>The Rwandan Genocide</vt:lpstr>
      <vt:lpstr>The Rwandan Genocide</vt:lpstr>
      <vt:lpstr>Social Constructionism</vt:lpstr>
      <vt:lpstr>Social Constructionism</vt:lpstr>
      <vt:lpstr>Social Constructionism</vt:lpstr>
      <vt:lpstr>Social Constructionism: The Formation of Ethnic Identity</vt:lpstr>
      <vt:lpstr>PowerPoint Presentation</vt:lpstr>
      <vt:lpstr>PowerPoint Presentation</vt:lpstr>
      <vt:lpstr>Multi-culturalism: What does it mean?</vt:lpstr>
      <vt:lpstr>PowerPoint Presentation</vt:lpstr>
      <vt:lpstr>Multi-culturalism: What does it mean?</vt:lpstr>
      <vt:lpstr>List of Ethnic Groups Taken from 2011 Census</vt:lpstr>
      <vt:lpstr>List of Ethnic Groups Taken from 2011 Census</vt:lpstr>
      <vt:lpstr>List of Ethnic Groups Taken from 2011 Census</vt:lpstr>
      <vt:lpstr>List of Ethnic Groups Taken from 2011 Census</vt:lpstr>
      <vt:lpstr>2021 Census</vt:lpstr>
      <vt:lpstr>Ethnicity</vt:lpstr>
      <vt:lpstr> BAME </vt:lpstr>
      <vt:lpstr> BAME </vt:lpstr>
      <vt:lpstr>BAME</vt:lpstr>
      <vt:lpstr>BAME</vt:lpstr>
      <vt:lpstr>Race Report Statistics</vt:lpstr>
      <vt:lpstr>Race Report Statistics</vt:lpstr>
      <vt:lpstr>Race Report Statistics</vt:lpstr>
      <vt:lpstr>Gypsy Roma and Traveller Ethnic Groups</vt:lpstr>
      <vt:lpstr>Gypsy Roma and Traveller Families</vt:lpstr>
      <vt:lpstr>How do we Perceive Gypsy Roma and Traveller Ethnic Groups?</vt:lpstr>
      <vt:lpstr>Common Myths…</vt:lpstr>
      <vt:lpstr>The Politics of Nationalism and Racism</vt:lpstr>
      <vt:lpstr>Racism in the UK</vt:lpstr>
      <vt:lpstr>Irregular Migration </vt:lpstr>
      <vt:lpstr>Racism in the UK</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Ethnicity and Race</dc:title>
  <dc:creator>Joanne Davies (Yr Athrofa)</dc:creator>
  <cp:lastModifiedBy>Joanne Davies (Yr Athrofa)</cp:lastModifiedBy>
  <cp:revision>34</cp:revision>
  <dcterms:created xsi:type="dcterms:W3CDTF">2021-02-21T19:18:15Z</dcterms:created>
  <dcterms:modified xsi:type="dcterms:W3CDTF">2023-10-12T17:29:22Z</dcterms:modified>
</cp:coreProperties>
</file>