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handoutMasterIdLst>
    <p:handoutMasterId r:id="rId23"/>
  </p:handoutMasterIdLst>
  <p:sldIdLst>
    <p:sldId id="256" r:id="rId5"/>
    <p:sldId id="258" r:id="rId6"/>
    <p:sldId id="259" r:id="rId7"/>
    <p:sldId id="260" r:id="rId8"/>
    <p:sldId id="262" r:id="rId9"/>
    <p:sldId id="261" r:id="rId10"/>
    <p:sldId id="263" r:id="rId11"/>
    <p:sldId id="264" r:id="rId12"/>
    <p:sldId id="265" r:id="rId13"/>
    <p:sldId id="266" r:id="rId14"/>
    <p:sldId id="267" r:id="rId15"/>
    <p:sldId id="268" r:id="rId16"/>
    <p:sldId id="274" r:id="rId17"/>
    <p:sldId id="270" r:id="rId18"/>
    <p:sldId id="271" r:id="rId19"/>
    <p:sldId id="273" r:id="rId20"/>
    <p:sldId id="272" r:id="rId21"/>
    <p:sldId id="269" r:id="rId22"/>
  </p:sldIdLst>
  <p:sldSz cx="9144000" cy="6858000" type="screen4x3"/>
  <p:notesSz cx="6858000" cy="9144000"/>
  <p:embeddedFontLst>
    <p:embeddedFont>
      <p:font typeface="Cambria Math" panose="02040503050406030204" pitchFamily="18" charset="0"/>
      <p:regular r:id="rId24"/>
    </p:embeddedFont>
    <p:embeddedFont>
      <p:font typeface="Calibri" panose="020F0502020204030204" pitchFamily="34" charset="0"/>
      <p:regular r:id="rId25"/>
      <p:bold r:id="rId26"/>
      <p:italic r:id="rId27"/>
      <p:boldItalic r:id="rId2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3" autoAdjust="0"/>
    <p:restoredTop sz="94660"/>
  </p:normalViewPr>
  <p:slideViewPr>
    <p:cSldViewPr>
      <p:cViewPr>
        <p:scale>
          <a:sx n="92" d="100"/>
          <a:sy n="92" d="100"/>
        </p:scale>
        <p:origin x="600" y="2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3.fntdata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font" Target="fonts/font2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1.fntdata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openxmlformats.org/officeDocument/2006/relationships/font" Target="fonts/font5.fntdata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font" Target="fonts/font4.fntdata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01/07/2020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01/07/2020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Root Locus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Steve Mosey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this presentation you will learn:</a:t>
            </a:r>
          </a:p>
          <a:p>
            <a:pPr lvl="1"/>
            <a:r>
              <a:rPr lang="en-GB" dirty="0" smtClean="0"/>
              <a:t>What is Root Locus analysis</a:t>
            </a:r>
          </a:p>
          <a:p>
            <a:pPr lvl="1"/>
            <a:r>
              <a:rPr lang="en-GB" dirty="0" smtClean="0"/>
              <a:t>Root locus method</a:t>
            </a:r>
          </a:p>
          <a:p>
            <a:pPr lvl="1"/>
            <a:r>
              <a:rPr lang="en-GB" dirty="0" smtClean="0"/>
              <a:t>Example</a:t>
            </a:r>
          </a:p>
          <a:p>
            <a:pPr lvl="1"/>
            <a:r>
              <a:rPr lang="en-GB" dirty="0" smtClean="0"/>
              <a:t>Results</a:t>
            </a:r>
          </a:p>
          <a:p>
            <a:pPr lvl="1"/>
            <a:r>
              <a:rPr lang="en-GB" dirty="0" smtClean="0"/>
              <a:t>Damping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root locus is a graphical presentation of the closed loop poles of a system.</a:t>
            </a:r>
          </a:p>
          <a:p>
            <a:r>
              <a:rPr lang="en-GB" dirty="0" smtClean="0"/>
              <a:t>It is a powerful method of analysis and design for stability and transient response.</a:t>
            </a:r>
          </a:p>
          <a:p>
            <a:r>
              <a:rPr lang="en-GB" dirty="0"/>
              <a:t>Root locus is a graphical technique that gives us the qualitative description of a control systems performance as various parameters are altered.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418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locus describes graphically the path that the poles of a system take as they move due to variations of the closed loop system gain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This allows us to determine the stability of the systems as the system gain is changed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0720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8291264" cy="2524225"/>
              </a:xfrm>
            </p:spPr>
            <p:txBody>
              <a:bodyPr>
                <a:normAutofit fontScale="77500" lnSpcReduction="20000"/>
              </a:bodyPr>
              <a:lstStyle/>
              <a:p>
                <a:r>
                  <a:rPr lang="en-GB" dirty="0" smtClean="0"/>
                  <a:t>To obtain the root locus of a system, first we need to find the characteristic equation. </a:t>
                </a:r>
              </a:p>
              <a:p>
                <a:r>
                  <a:rPr lang="en-GB" dirty="0" smtClean="0"/>
                  <a:t>For a closed loop control system, the characteristic equation is the combination of the controller, the plant and the feedback – the denominator of the transfer function</a:t>
                </a:r>
              </a:p>
              <a:p>
                <a:r>
                  <a:rPr lang="en-GB" dirty="0" smtClean="0"/>
                  <a:t>For this system it would be 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</a:rPr>
                      <m:t>1+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𝐾𝐺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𝐻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dirty="0" smtClean="0"/>
              </a:p>
              <a:p>
                <a:endParaRPr lang="en-GB" dirty="0" smtClean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8291264" cy="2524225"/>
              </a:xfrm>
              <a:blipFill>
                <a:blip r:embed="rId2"/>
                <a:stretch>
                  <a:fillRect l="-1029" t="-48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Content Placeholder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00"/>
          <a:stretch/>
        </p:blipFill>
        <p:spPr>
          <a:xfrm>
            <a:off x="2388254" y="4221088"/>
            <a:ext cx="4367492" cy="1418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2526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Now knowing the characteristic equation for our system, we can vary the gain </a:t>
            </a:r>
            <a:r>
              <a:rPr lang="en-GB" i="1" dirty="0" smtClean="0"/>
              <a:t>K</a:t>
            </a:r>
            <a:r>
              <a:rPr lang="en-GB" dirty="0" smtClean="0"/>
              <a:t>  of the system and plot the locus of the roots in the P-Z diagram.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515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the case of a system controlled by a PID controller, the system can be analysed in terms of any of the three terms</a:t>
            </a:r>
          </a:p>
          <a:p>
            <a:r>
              <a:rPr lang="en-GB" dirty="0" smtClean="0"/>
              <a:t>It is usually the proportional term which is used for root locus.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8377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766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Consider the system shown</a:t>
            </a:r>
          </a:p>
          <a:p>
            <a:pPr marL="0" indent="0">
              <a:buNone/>
            </a:pPr>
            <a:endParaRPr lang="en-GB" sz="2800" dirty="0" smtClean="0"/>
          </a:p>
          <a:p>
            <a:endParaRPr lang="en-GB" sz="28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Rectangle 4"/>
              <p:cNvSpPr/>
              <p:nvPr/>
            </p:nvSpPr>
            <p:spPr>
              <a:xfrm>
                <a:off x="1007604" y="3906959"/>
                <a:ext cx="7128792" cy="163647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GB" dirty="0" smtClean="0">
                    <a:latin typeface="Cambria Math" panose="02040503050406030204" pitchFamily="18" charset="0"/>
                  </a:rPr>
                  <a:t>Where:</a:t>
                </a:r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𝐺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𝑠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4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𝑠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+3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+6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𝐶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)=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𝑝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𝑠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</m:t>
                          </m:r>
                        </m:sub>
                      </m:sSub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𝑠</m:t>
                          </m:r>
                        </m:num>
                        <m:den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𝑁</m:t>
                              </m:r>
                            </m:den>
                          </m:f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5" name="Rectangle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7604" y="3906959"/>
                <a:ext cx="7128792" cy="1636474"/>
              </a:xfrm>
              <a:prstGeom prst="rect">
                <a:avLst/>
              </a:prstGeom>
              <a:blipFill>
                <a:blip r:embed="rId2"/>
                <a:stretch>
                  <a:fillRect l="-684" t="-261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7" name="Group 26"/>
          <p:cNvGrpSpPr/>
          <p:nvPr/>
        </p:nvGrpSpPr>
        <p:grpSpPr>
          <a:xfrm>
            <a:off x="1655676" y="2420888"/>
            <a:ext cx="5832648" cy="1116124"/>
            <a:chOff x="1403648" y="2420888"/>
            <a:chExt cx="5832648" cy="1116124"/>
          </a:xfrm>
        </p:grpSpPr>
        <p:sp>
          <p:nvSpPr>
            <p:cNvPr id="6" name="Rectangle 5"/>
            <p:cNvSpPr/>
            <p:nvPr/>
          </p:nvSpPr>
          <p:spPr>
            <a:xfrm>
              <a:off x="2915816" y="2420888"/>
              <a:ext cx="1440160" cy="792088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C(s)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5076056" y="2420888"/>
              <a:ext cx="1440160" cy="792088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G(s)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cxnSp>
          <p:nvCxnSpPr>
            <p:cNvPr id="9" name="Straight Connector 8"/>
            <p:cNvCxnSpPr>
              <a:endCxn id="6" idx="3"/>
            </p:cNvCxnSpPr>
            <p:nvPr/>
          </p:nvCxnSpPr>
          <p:spPr>
            <a:xfrm flipH="1">
              <a:off x="4355976" y="2816932"/>
              <a:ext cx="720080" cy="0"/>
            </a:xfrm>
            <a:prstGeom prst="line">
              <a:avLst/>
            </a:prstGeom>
            <a:ln w="12700">
              <a:solidFill>
                <a:schemeClr val="tx1"/>
              </a:solidFill>
              <a:head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6516216" y="2816932"/>
              <a:ext cx="720080" cy="0"/>
            </a:xfrm>
            <a:prstGeom prst="line">
              <a:avLst/>
            </a:prstGeom>
            <a:ln w="12700">
              <a:solidFill>
                <a:schemeClr val="tx1"/>
              </a:solidFill>
              <a:head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2195736" y="2852936"/>
              <a:ext cx="720080" cy="0"/>
            </a:xfrm>
            <a:prstGeom prst="line">
              <a:avLst/>
            </a:prstGeom>
            <a:ln w="12700">
              <a:solidFill>
                <a:schemeClr val="tx1"/>
              </a:solidFill>
              <a:head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2015716" y="3537012"/>
              <a:ext cx="486054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flipV="1">
              <a:off x="6876256" y="2816932"/>
              <a:ext cx="0" cy="72008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Oval 18"/>
            <p:cNvSpPr/>
            <p:nvPr/>
          </p:nvSpPr>
          <p:spPr>
            <a:xfrm>
              <a:off x="1835696" y="2662097"/>
              <a:ext cx="360040" cy="36004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20" name="Straight Connector 19"/>
            <p:cNvCxnSpPr/>
            <p:nvPr/>
          </p:nvCxnSpPr>
          <p:spPr>
            <a:xfrm flipV="1">
              <a:off x="2015716" y="3022137"/>
              <a:ext cx="0" cy="514875"/>
            </a:xfrm>
            <a:prstGeom prst="line">
              <a:avLst/>
            </a:prstGeom>
            <a:ln w="12700">
              <a:solidFill>
                <a:schemeClr val="tx1"/>
              </a:solidFill>
              <a:headEnd type="non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1403648" y="2852936"/>
              <a:ext cx="432048" cy="0"/>
            </a:xfrm>
            <a:prstGeom prst="line">
              <a:avLst/>
            </a:prstGeom>
            <a:ln w="12700">
              <a:solidFill>
                <a:schemeClr val="tx1"/>
              </a:solidFill>
              <a:head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Box 24"/>
            <p:cNvSpPr txBox="1"/>
            <p:nvPr/>
          </p:nvSpPr>
          <p:spPr>
            <a:xfrm>
              <a:off x="1475656" y="2564904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+</a:t>
              </a:r>
              <a:endParaRPr lang="en-GB" dirty="0"/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1763688" y="2988133"/>
              <a:ext cx="4320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-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1812362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(using MATLAB)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From the Simulink model of the control system the controller is exported to the workspace as the variable C.</a:t>
            </a:r>
          </a:p>
          <a:p>
            <a:r>
              <a:rPr lang="en-GB" dirty="0" smtClean="0"/>
              <a:t>We can create a variable to hold the transfer function of the system using:</a:t>
            </a:r>
          </a:p>
          <a:p>
            <a:pPr marL="0" indent="0" algn="ctr">
              <a:buNone/>
            </a:pPr>
            <a:r>
              <a:rPr lang="en-GB" sz="20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G=</a:t>
            </a:r>
            <a:r>
              <a:rPr lang="en-GB" sz="2000" dirty="0" err="1" smtClean="0">
                <a:latin typeface="Courier New" panose="02070309020205020404" pitchFamily="49" charset="0"/>
                <a:cs typeface="Courier New" panose="02070309020205020404" pitchFamily="49" charset="0"/>
              </a:rPr>
              <a:t>tf</a:t>
            </a:r>
            <a:r>
              <a:rPr lang="en-GB" sz="20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(1, [4 3 6])</a:t>
            </a:r>
          </a:p>
          <a:p>
            <a:pPr marL="0" indent="0" algn="ctr">
              <a:buNone/>
            </a:pPr>
            <a:endParaRPr lang="en-GB" sz="2000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8528" y="4149080"/>
            <a:ext cx="2448272" cy="1245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8746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With the transfer functions in MATLAB we can now make the characteristic equation using:</a:t>
            </a:r>
          </a:p>
          <a:p>
            <a:pPr marL="0" indent="0" algn="ctr">
              <a:buNone/>
            </a:pP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X</a:t>
            </a:r>
            <a:r>
              <a:rPr lang="en-GB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=(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C*G)/(1+C*G</a:t>
            </a:r>
            <a:r>
              <a:rPr lang="en-GB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  <a:endParaRPr lang="en-GB" dirty="0" smtClean="0"/>
          </a:p>
          <a:p>
            <a:r>
              <a:rPr lang="en-GB" dirty="0"/>
              <a:t>Using </a:t>
            </a:r>
            <a:r>
              <a:rPr lang="en-GB" dirty="0" smtClean="0"/>
              <a:t>this we can now perform our root locus using:</a:t>
            </a:r>
          </a:p>
          <a:p>
            <a:pPr marL="0" indent="0" algn="ctr">
              <a:buNone/>
            </a:pPr>
            <a:r>
              <a:rPr lang="en-GB" dirty="0" err="1" smtClean="0">
                <a:latin typeface="Courier New" panose="02070309020205020404" pitchFamily="49" charset="0"/>
                <a:cs typeface="Courier New" panose="02070309020205020404" pitchFamily="49" charset="0"/>
              </a:rPr>
              <a:t>rlocus</a:t>
            </a:r>
            <a:r>
              <a:rPr lang="en-GB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(X)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444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606936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The results are displayed on a P-Z plot and show the movement of all the poles within the system response.  </a:t>
            </a:r>
          </a:p>
          <a:p>
            <a:pPr marL="0" indent="0">
              <a:buNone/>
            </a:pPr>
            <a:r>
              <a:rPr lang="en-GB" dirty="0" smtClean="0"/>
              <a:t>The movement of the poles is shown as a line on the diagram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8184" y="1124744"/>
            <a:ext cx="2904385" cy="217828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3924" y="3303033"/>
            <a:ext cx="2928645" cy="2196484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8532440" y="2132856"/>
            <a:ext cx="154360" cy="216024"/>
          </a:xfrm>
          <a:prstGeom prst="ellipse">
            <a:avLst/>
          </a:prstGeom>
          <a:noFill/>
          <a:ln w="31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H="1">
            <a:off x="6660232" y="2213888"/>
            <a:ext cx="1872208" cy="1344829"/>
          </a:xfrm>
          <a:prstGeom prst="line">
            <a:avLst/>
          </a:prstGeom>
          <a:ln w="31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>
            <a:stCxn id="6" idx="6"/>
          </p:cNvCxnSpPr>
          <p:nvPr/>
        </p:nvCxnSpPr>
        <p:spPr>
          <a:xfrm>
            <a:off x="8686800" y="2240868"/>
            <a:ext cx="133672" cy="1355059"/>
          </a:xfrm>
          <a:prstGeom prst="line">
            <a:avLst/>
          </a:prstGeom>
          <a:ln w="31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2036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From the position of the poles, we can determine:</a:t>
            </a:r>
          </a:p>
          <a:p>
            <a:pPr lvl="1"/>
            <a:r>
              <a:rPr lang="en-GB" dirty="0" smtClean="0"/>
              <a:t>Where the system will become critically damped (have the best time domain response)</a:t>
            </a:r>
          </a:p>
          <a:p>
            <a:pPr lvl="1"/>
            <a:r>
              <a:rPr lang="en-GB" dirty="0" smtClean="0"/>
              <a:t>If the system will become unstable (if any poles creep over to the +</a:t>
            </a:r>
            <a:r>
              <a:rPr lang="en-GB" dirty="0" err="1" smtClean="0"/>
              <a:t>ve</a:t>
            </a:r>
            <a:r>
              <a:rPr lang="en-GB" dirty="0" smtClean="0"/>
              <a:t> real half of the plot)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7968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Damping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damping ratio is a dimensionless measure </a:t>
            </a:r>
            <a:r>
              <a:rPr lang="en-GB" dirty="0" smtClean="0"/>
              <a:t>denoted by </a:t>
            </a:r>
            <a:r>
              <a:rPr lang="el-GR" dirty="0" smtClean="0">
                <a:latin typeface="Cambria Math" panose="02040503050406030204" pitchFamily="18" charset="0"/>
                <a:ea typeface="Cambria Math" panose="02040503050406030204" pitchFamily="18" charset="0"/>
              </a:rPr>
              <a:t>ζ</a:t>
            </a:r>
            <a:r>
              <a:rPr lang="en-GB" dirty="0" smtClean="0"/>
              <a:t> (zeta) describing </a:t>
            </a:r>
            <a:r>
              <a:rPr lang="en-GB" dirty="0"/>
              <a:t>how oscillations in a system decay after a disturbance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oscillatory behaviour of a system is of interest to us as control engineers as </a:t>
            </a:r>
            <a:r>
              <a:rPr lang="en-GB" dirty="0"/>
              <a:t>w</a:t>
            </a:r>
            <a:r>
              <a:rPr lang="en-GB" dirty="0" smtClean="0"/>
              <a:t>e </a:t>
            </a:r>
            <a:r>
              <a:rPr lang="en-GB" dirty="0"/>
              <a:t>want </a:t>
            </a:r>
            <a:r>
              <a:rPr lang="en-GB" dirty="0" smtClean="0"/>
              <a:t>to create a </a:t>
            </a:r>
            <a:r>
              <a:rPr lang="en-GB" dirty="0"/>
              <a:t>control system featuring speed, precision, and an oscillation-free response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7542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Un-damped Response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the case where </a:t>
            </a:r>
            <a:r>
              <a:rPr lang="el-GR" dirty="0" smtClean="0"/>
              <a:t>ζ</a:t>
            </a:r>
            <a:r>
              <a:rPr lang="en-GB" dirty="0" smtClean="0"/>
              <a:t>=0 and the system corresponds to the un-damped simple harmonic oscillator</a:t>
            </a:r>
            <a:endParaRPr lang="en-GB" dirty="0"/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6400" y="3429000"/>
            <a:ext cx="3931200" cy="1726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117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75456"/>
            <a:ext cx="8229600" cy="1143000"/>
          </a:xfrm>
        </p:spPr>
        <p:txBody>
          <a:bodyPr/>
          <a:lstStyle/>
          <a:p>
            <a:r>
              <a:rPr lang="en-GB" dirty="0" smtClean="0"/>
              <a:t>Under-Damped Response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87942"/>
            <a:ext cx="8229600" cy="3917032"/>
          </a:xfrm>
        </p:spPr>
        <p:txBody>
          <a:bodyPr/>
          <a:lstStyle/>
          <a:p>
            <a:r>
              <a:rPr lang="en-GB" dirty="0" smtClean="0"/>
              <a:t>This case occurs for 0&lt;</a:t>
            </a:r>
            <a:r>
              <a:rPr lang="el-GR" dirty="0" smtClean="0"/>
              <a:t>ζ</a:t>
            </a:r>
            <a:r>
              <a:rPr lang="en-GB" dirty="0" smtClean="0"/>
              <a:t>&lt;1. The response appears as a decaying exponential combined with an oscillatory component.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7088" y="3356992"/>
            <a:ext cx="3929823" cy="1623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446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Over-Damped Response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case occurs when </a:t>
            </a:r>
            <a:r>
              <a:rPr lang="el-GR" dirty="0" smtClean="0"/>
              <a:t>ζ</a:t>
            </a:r>
            <a:r>
              <a:rPr lang="en-GB" dirty="0" smtClean="0"/>
              <a:t>&gt;1.  The response appears simply as the sum of two decaying exponentials with no oscillation.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9792" y="3717032"/>
            <a:ext cx="3931200" cy="1655472"/>
          </a:xfrm>
          <a:prstGeom prst="rect">
            <a:avLst/>
          </a:prstGeom>
        </p:spPr>
      </p:pic>
      <p:sp>
        <p:nvSpPr>
          <p:cNvPr id="10" name="AutoShape 6" descr="\zeta &gt;1"/>
          <p:cNvSpPr>
            <a:spLocks noChangeAspect="1" noChangeArrowheads="1"/>
          </p:cNvSpPr>
          <p:nvPr/>
        </p:nvSpPr>
        <p:spPr bwMode="auto">
          <a:xfrm flipV="1">
            <a:off x="5822166" y="2968650"/>
            <a:ext cx="279614" cy="45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784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Critically Damped Response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6400" y="3789040"/>
            <a:ext cx="3931200" cy="1854766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76871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This is the case when </a:t>
            </a:r>
            <a:r>
              <a:rPr lang="el-GR" dirty="0" smtClean="0"/>
              <a:t>ζ</a:t>
            </a:r>
            <a:r>
              <a:rPr lang="en-GB" dirty="0" smtClean="0"/>
              <a:t>=1 and </a:t>
            </a:r>
            <a:r>
              <a:rPr lang="en-GB" dirty="0"/>
              <a:t>is the border between the overdamped and underdamped </a:t>
            </a:r>
            <a:r>
              <a:rPr lang="en-GB" dirty="0" smtClean="0"/>
              <a:t>cases.</a:t>
            </a:r>
          </a:p>
          <a:p>
            <a:r>
              <a:rPr lang="en-GB" dirty="0"/>
              <a:t>This turns out to be a desirable outcome in many </a:t>
            </a:r>
            <a:r>
              <a:rPr lang="en-GB" dirty="0" smtClean="0"/>
              <a:t>cases.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3341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Damping Vs Pole Location</a:t>
            </a:r>
            <a:endParaRPr lang="en-GB" dirty="0"/>
          </a:p>
        </p:txBody>
      </p:sp>
      <p:pic>
        <p:nvPicPr>
          <p:cNvPr id="1026" name="Picture 2" descr="Figure 7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604512"/>
            <a:ext cx="8229600" cy="3907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8564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.potx" id="{013D1B17-E047-448B-BB2D-EF6591305638}" vid="{271D05B8-AE56-469F-BB9F-571E53852B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a12fe08c-d961-42b5-8243-a968499d8e5e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0084126275C0F4EA2B226E682B7A175" ma:contentTypeVersion="13" ma:contentTypeDescription="Create a new document." ma:contentTypeScope="" ma:versionID="b0a6fffb61f5c99aae3b629f52a62cf0">
  <xsd:schema xmlns:xsd="http://www.w3.org/2001/XMLSchema" xmlns:xs="http://www.w3.org/2001/XMLSchema" xmlns:p="http://schemas.microsoft.com/office/2006/metadata/properties" xmlns:ns3="a12fe08c-d961-42b5-8243-a968499d8e5e" xmlns:ns4="bc2bc07b-b850-40fa-bc7b-300a8ce20a14" targetNamespace="http://schemas.microsoft.com/office/2006/metadata/properties" ma:root="true" ma:fieldsID="adcb3cfce0f75f129f6b94236a68a7f8" ns3:_="" ns4:_="">
    <xsd:import namespace="a12fe08c-d961-42b5-8243-a968499d8e5e"/>
    <xsd:import namespace="bc2bc07b-b850-40fa-bc7b-300a8ce20a1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2fe08c-d961-42b5-8243-a968499d8e5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2bc07b-b850-40fa-bc7b-300a8ce20a1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a12fe08c-d961-42b5-8243-a968499d8e5e"/>
    <ds:schemaRef ds:uri="http://schemas.microsoft.com/office/infopath/2007/PartnerControls"/>
    <ds:schemaRef ds:uri="bc2bc07b-b850-40fa-bc7b-300a8ce20a14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A00A738-6939-45CF-AFC9-759EFFF1D0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12fe08c-d961-42b5-8243-a968499d8e5e"/>
    <ds:schemaRef ds:uri="bc2bc07b-b850-40fa-bc7b-300a8ce20a1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7282</TotalTime>
  <Words>651</Words>
  <Application>Microsoft Office PowerPoint</Application>
  <PresentationFormat>On-screen Show (4:3)</PresentationFormat>
  <Paragraphs>63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Myriad Pro</vt:lpstr>
      <vt:lpstr>Cambria Math</vt:lpstr>
      <vt:lpstr>Courier New</vt:lpstr>
      <vt:lpstr>Arial</vt:lpstr>
      <vt:lpstr>Calibri</vt:lpstr>
      <vt:lpstr>20140311PresentationUWTSDTemplate</vt:lpstr>
      <vt:lpstr>Root Locus</vt:lpstr>
      <vt:lpstr>Introduction</vt:lpstr>
      <vt:lpstr>Introduction</vt:lpstr>
      <vt:lpstr>Introduction</vt:lpstr>
      <vt:lpstr>Method</vt:lpstr>
      <vt:lpstr>Method</vt:lpstr>
      <vt:lpstr>Example</vt:lpstr>
      <vt:lpstr>Example</vt:lpstr>
      <vt:lpstr>Example (using MATLAB)</vt:lpstr>
      <vt:lpstr>Example</vt:lpstr>
      <vt:lpstr>Results</vt:lpstr>
      <vt:lpstr>Results</vt:lpstr>
      <vt:lpstr>Damping</vt:lpstr>
      <vt:lpstr>Un-damped Response</vt:lpstr>
      <vt:lpstr>Under-Damped Response</vt:lpstr>
      <vt:lpstr>Over-Damped Response</vt:lpstr>
      <vt:lpstr>Critically Damped Response</vt:lpstr>
      <vt:lpstr>Damping Vs Pole Location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Root Locus</dc:title>
  <dc:creator>Stephen Mosey</dc:creator>
  <cp:lastModifiedBy>Stephen Mosey</cp:lastModifiedBy>
  <cp:revision>21</cp:revision>
  <dcterms:created xsi:type="dcterms:W3CDTF">2020-07-01T13:38:03Z</dcterms:created>
  <dcterms:modified xsi:type="dcterms:W3CDTF">2020-07-06T15:00:32Z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0x010100A0084126275C0F4EA2B226E682B7A175</vt:lpwstr>
  </property>
</Properties>
</file>